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66" r:id="rId6"/>
    <p:sldId id="267" r:id="rId7"/>
    <p:sldId id="259" r:id="rId8"/>
    <p:sldId id="260" r:id="rId9"/>
    <p:sldId id="261" r:id="rId10"/>
    <p:sldId id="262" r:id="rId11"/>
    <p:sldId id="263" r:id="rId12"/>
    <p:sldId id="265" r:id="rId13"/>
  </p:sldIdLst>
  <p:sldSz cx="14630400" cy="8229600"/>
  <p:notesSz cx="8229600" cy="14630400"/>
  <p:embeddedFontLst>
    <p:embeddedFont>
      <p:font typeface="Calibri" panose="020F0502020204030204" pitchFamily="34" charset="0"/>
      <p:regular r:id="rId15"/>
      <p:bold r:id="rId16"/>
    </p:embeddedFont>
    <p:embeddedFont>
      <p:font typeface="Open Sans" panose="020B0606030504020204" pitchFamily="34" charset="0"/>
      <p:regular r:id="rId17"/>
    </p:embeddedFont>
    <p:embeddedFont>
      <p:font typeface="Bitter Medium" panose="020B0604020202020204" charset="0"/>
      <p:regular r:id="rId18"/>
    </p:embeddedFont>
  </p:embeddedFontLst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48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34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A10BC-0394-412C-B9E5-F600C281576E}" type="slidenum">
              <a:rPr lang="es-ES" altLang="ar-IQ"/>
              <a:pPr/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340641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0BA2C7-C8F3-4A5C-9ED5-48345D9812DC}" type="slidenum">
              <a:rPr lang="es-ES" altLang="ar-IQ"/>
              <a:pPr/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4155932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98221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98221" y="5507356"/>
            <a:ext cx="12618720" cy="1800224"/>
          </a:xfrm>
        </p:spPr>
        <p:txBody>
          <a:bodyPr/>
          <a:lstStyle>
            <a:lvl1pPr marL="0" indent="0">
              <a:buNone/>
              <a:defRPr sz="2880"/>
            </a:lvl1pPr>
            <a:lvl2pPr marL="548640" indent="0">
              <a:buNone/>
              <a:defRPr sz="2400"/>
            </a:lvl2pPr>
            <a:lvl3pPr marL="1097280" indent="0">
              <a:buNone/>
              <a:defRPr sz="216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87B8B-DBC5-4D31-9F10-1DC6966FDDCB}" type="slidenum">
              <a:rPr lang="es-ES" altLang="ar-IQ"/>
              <a:pPr/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1247892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AC897-E717-4453-9B75-2851B7C8697C}" type="slidenum">
              <a:rPr lang="es-ES" altLang="ar-IQ"/>
              <a:pPr/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513439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08381" y="438150"/>
            <a:ext cx="12618720" cy="1590676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008382" y="2017396"/>
            <a:ext cx="6189979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008382" y="3006090"/>
            <a:ext cx="6189979" cy="4421506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20461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20461" cy="4421506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7CEC9-D82B-4816-99A2-00CA4A3E1330}" type="slidenum">
              <a:rPr lang="es-ES" altLang="ar-IQ"/>
              <a:pPr/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3689834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3A349-FF8F-4CCB-9442-8EE530C21F00}" type="slidenum">
              <a:rPr lang="es-ES" altLang="ar-IQ"/>
              <a:pPr/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1044035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8F678-240F-4B8A-8117-03E2639C00F4}" type="slidenum">
              <a:rPr lang="es-ES" altLang="ar-IQ"/>
              <a:pPr/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40503050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08382" y="548640"/>
            <a:ext cx="4719320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220461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008382" y="2468880"/>
            <a:ext cx="4719320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9E955A-9DE6-438C-93DE-9657E5A4F2F0}" type="slidenum">
              <a:rPr lang="es-ES" altLang="ar-IQ"/>
              <a:pPr/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3519281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08382" y="548640"/>
            <a:ext cx="4719320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220461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008382" y="2468880"/>
            <a:ext cx="4719320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D653B-DD85-4C25-93DB-D1B01742DD9E}" type="slidenum">
              <a:rPr lang="es-ES" altLang="ar-IQ"/>
              <a:pPr/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18089522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95F86-ABED-4539-AD7C-EE5259733724}" type="slidenum">
              <a:rPr lang="es-ES" altLang="ar-IQ"/>
              <a:pPr/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2710327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9BA872-A314-4570-98C0-99FF887FD38A}" type="slidenum">
              <a:rPr lang="es-ES" altLang="ar-IQ"/>
              <a:pPr/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225356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329566"/>
            <a:ext cx="1316736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1920240"/>
            <a:ext cx="13167360" cy="543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ar-IQ" smtClean="0"/>
              <a:t>Haga clic para modificar el estilo de texto del patrón</a:t>
            </a:r>
          </a:p>
          <a:p>
            <a:pPr lvl="1"/>
            <a:r>
              <a:rPr lang="es-ES" altLang="ar-IQ" smtClean="0"/>
              <a:t>Segundo nivel</a:t>
            </a:r>
          </a:p>
          <a:p>
            <a:pPr lvl="2"/>
            <a:r>
              <a:rPr lang="es-ES" altLang="ar-IQ" smtClean="0"/>
              <a:t>Tercer nivel</a:t>
            </a:r>
          </a:p>
          <a:p>
            <a:pPr lvl="3"/>
            <a:r>
              <a:rPr lang="es-ES" altLang="ar-IQ" smtClean="0"/>
              <a:t>Cuarto nivel</a:t>
            </a:r>
          </a:p>
          <a:p>
            <a:pPr lvl="4"/>
            <a:r>
              <a:rPr lang="es-ES" altLang="ar-IQ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1520" y="7494270"/>
            <a:ext cx="34137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80"/>
            </a:lvl1pPr>
          </a:lstStyle>
          <a:p>
            <a:endParaRPr lang="es-ES" altLang="ar-IQ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98720" y="7494270"/>
            <a:ext cx="46329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80"/>
            </a:lvl1pPr>
          </a:lstStyle>
          <a:p>
            <a:endParaRPr lang="es-ES" altLang="ar-IQ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85120" y="7494270"/>
            <a:ext cx="341376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80"/>
            </a:lvl1pPr>
          </a:lstStyle>
          <a:p>
            <a:fld id="{D33050B0-D4CD-4F91-A06A-4763C551E0FB}" type="slidenum">
              <a:rPr lang="es-ES" altLang="ar-IQ"/>
              <a:pPr/>
              <a:t>‹#›</a:t>
            </a:fld>
            <a:endParaRPr lang="es-ES" altLang="ar-IQ"/>
          </a:p>
        </p:txBody>
      </p:sp>
    </p:spTree>
    <p:extLst>
      <p:ext uri="{BB962C8B-B14F-4D97-AF65-F5344CB8AC3E}">
        <p14:creationId xmlns:p14="http://schemas.microsoft.com/office/powerpoint/2010/main" val="380120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28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54864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109728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64592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2194560" algn="ctr" rtl="0" fontAlgn="base">
        <a:spcBef>
          <a:spcPct val="0"/>
        </a:spcBef>
        <a:spcAft>
          <a:spcPct val="0"/>
        </a:spcAft>
        <a:defRPr sz="528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411480" indent="-411480" algn="l" rtl="0" fontAlgn="base">
        <a:spcBef>
          <a:spcPct val="20000"/>
        </a:spcBef>
        <a:spcAft>
          <a:spcPct val="0"/>
        </a:spcAft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rtl="0" fontAlgn="base">
        <a:spcBef>
          <a:spcPct val="20000"/>
        </a:spcBef>
        <a:spcAft>
          <a:spcPct val="0"/>
        </a:spcAft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rtl="0" fontAlgn="base">
        <a:spcBef>
          <a:spcPct val="20000"/>
        </a:spcBef>
        <a:spcAft>
          <a:spcPct val="0"/>
        </a:spcAft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rtl="0" fontAlgn="base">
        <a:spcBef>
          <a:spcPct val="20000"/>
        </a:spcBef>
        <a:spcAft>
          <a:spcPct val="0"/>
        </a:spcAft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r" defTabSz="109728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r" defTabSz="109728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r" defTabSz="109728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r" defTabSz="1097280" rtl="1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r" defTabSz="1097280" rtl="1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49517"/>
            <a:ext cx="7556421" cy="1008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8800" b="1" kern="0" spc="-134" dirty="0">
                <a:solidFill>
                  <a:srgbClr val="FF0000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Data </a:t>
            </a:r>
            <a:r>
              <a:rPr lang="en-US" sz="8800" b="1" kern="0" spc="-134" dirty="0" smtClean="0">
                <a:solidFill>
                  <a:srgbClr val="FF0000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Analysis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3941802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8287971" y="3570496"/>
            <a:ext cx="354085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ct val="150000"/>
              </a:lnSpc>
              <a:buNone/>
            </a:pPr>
            <a:r>
              <a:rPr lang="ar-SA" sz="2800" b="1" kern="0" spc="-36" dirty="0" err="1" smtClean="0">
                <a:solidFill>
                  <a:srgbClr val="2B2E3C"/>
                </a:solidFill>
                <a:latin typeface="Open Sans Bold" pitchFamily="34" charset="0"/>
                <a:ea typeface="Open Sans Bold" pitchFamily="34" charset="-122"/>
              </a:rPr>
              <a:t>أ.م.د</a:t>
            </a:r>
            <a:r>
              <a:rPr lang="ar-SA" sz="2800" b="1" kern="0" spc="-36" dirty="0" smtClean="0">
                <a:solidFill>
                  <a:srgbClr val="2B2E3C"/>
                </a:solidFill>
                <a:latin typeface="Open Sans Bold" pitchFamily="34" charset="0"/>
                <a:ea typeface="Open Sans Bold" pitchFamily="34" charset="-122"/>
              </a:rPr>
              <a:t>. رشـــا حسين علي- </a:t>
            </a:r>
            <a:r>
              <a:rPr lang="ar-SA" sz="2800" b="1" kern="0" spc="-36" dirty="0" err="1" smtClean="0">
                <a:solidFill>
                  <a:srgbClr val="2B2E3C"/>
                </a:solidFill>
                <a:latin typeface="Open Sans Bold" pitchFamily="34" charset="0"/>
                <a:ea typeface="Open Sans Bold" pitchFamily="34" charset="-122"/>
              </a:rPr>
              <a:t>أ.م.د.رحاب</a:t>
            </a:r>
            <a:r>
              <a:rPr lang="ar-SA" sz="2800" b="1" kern="0" spc="-36" dirty="0" smtClean="0">
                <a:solidFill>
                  <a:srgbClr val="2B2E3C"/>
                </a:solidFill>
                <a:latin typeface="Open Sans Bold" pitchFamily="34" charset="0"/>
                <a:ea typeface="Open Sans Bold" pitchFamily="34" charset="-122"/>
              </a:rPr>
              <a:t> حسين علي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SA" sz="2800" b="1" kern="0" spc="-36" dirty="0" smtClean="0">
                <a:solidFill>
                  <a:srgbClr val="2B2E3C"/>
                </a:solidFill>
                <a:latin typeface="Open Sans Bold" pitchFamily="34" charset="0"/>
                <a:ea typeface="Open Sans Bold" pitchFamily="34" charset="-122"/>
              </a:rPr>
              <a:t>كلية التربية للبنات </a:t>
            </a:r>
            <a:r>
              <a:rPr lang="en-AE" sz="2800" b="1" kern="0" spc="-36" dirty="0" smtClean="0">
                <a:solidFill>
                  <a:srgbClr val="2B2E3C"/>
                </a:solidFill>
                <a:latin typeface="Open Sans Bold" pitchFamily="34" charset="0"/>
                <a:ea typeface="Open Sans Bold" pitchFamily="34" charset="-122"/>
              </a:rPr>
              <a:t>–</a:t>
            </a:r>
            <a:r>
              <a:rPr lang="ar-SA" sz="2800" b="1" kern="0" spc="-36" dirty="0" smtClean="0">
                <a:solidFill>
                  <a:srgbClr val="2B2E3C"/>
                </a:solidFill>
                <a:latin typeface="Open Sans Bold" pitchFamily="34" charset="0"/>
                <a:ea typeface="Open Sans Bold" pitchFamily="34" charset="-122"/>
              </a:rPr>
              <a:t> قسم الحاسوب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SA" sz="2800" b="1" kern="0" spc="-36" dirty="0" smtClean="0">
                <a:solidFill>
                  <a:srgbClr val="2B2E3C"/>
                </a:solidFill>
                <a:latin typeface="Open Sans Bold" pitchFamily="34" charset="0"/>
                <a:ea typeface="Open Sans Bold" pitchFamily="34" charset="-122"/>
              </a:rPr>
              <a:t>كلية التربية للبنات </a:t>
            </a:r>
            <a:r>
              <a:rPr lang="en-AE" sz="2800" b="1" kern="0" spc="-36" dirty="0" smtClean="0">
                <a:solidFill>
                  <a:srgbClr val="2B2E3C"/>
                </a:solidFill>
                <a:latin typeface="Open Sans Bold" pitchFamily="34" charset="0"/>
                <a:ea typeface="Open Sans Bold" pitchFamily="34" charset="-122"/>
              </a:rPr>
              <a:t>–</a:t>
            </a:r>
            <a:r>
              <a:rPr lang="ar-SA" sz="2800" b="1" kern="0" spc="-36" dirty="0" smtClean="0">
                <a:solidFill>
                  <a:srgbClr val="2B2E3C"/>
                </a:solidFill>
                <a:latin typeface="Open Sans Bold" pitchFamily="34" charset="0"/>
                <a:ea typeface="Open Sans Bold" pitchFamily="34" charset="-122"/>
              </a:rPr>
              <a:t> قسم رياض الاطفال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481268"/>
            <a:ext cx="74897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Data Visualization Techniques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530209"/>
            <a:ext cx="3260646" cy="90725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020604" y="5777627"/>
            <a:ext cx="28070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Bar Charts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020604" y="6268045"/>
            <a:ext cx="280701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Comparing categorical data using bars of different heights.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4435" y="4530209"/>
            <a:ext cx="3260765" cy="9072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281249" y="5777627"/>
            <a:ext cx="28071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Line Graphs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4281249" y="6268045"/>
            <a:ext cx="280713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Showing trends over time or across different categories.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4530209"/>
            <a:ext cx="3260646" cy="90725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42014" y="5777627"/>
            <a:ext cx="280701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Scatter Plots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542014" y="6268045"/>
            <a:ext cx="280701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Visualizing the relationship between two numerical variables.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75846" y="4530209"/>
            <a:ext cx="3260765" cy="90725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802660" y="5777627"/>
            <a:ext cx="280713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Heatmaps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802660" y="6268045"/>
            <a:ext cx="280713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Representing data in a grid with color intensity indicating values.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984938" y="2596055"/>
            <a:ext cx="7262648" cy="186204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1500" b="1" dirty="0" smtClean="0"/>
              <a:t>Thank you</a:t>
            </a:r>
            <a:endParaRPr lang="ar-IQ" sz="11500" b="1" dirty="0"/>
          </a:p>
        </p:txBody>
      </p:sp>
      <p:pic>
        <p:nvPicPr>
          <p:cNvPr id="1026" name="Picture 2" descr="Fleurish - Flower Bouquet – Granny Do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655" y="105104"/>
            <a:ext cx="3716612" cy="383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8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72141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Introduction to Data Analysis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What is Data Analysis?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Data analysis involves the process of examining raw data, cleaning and organizing it, and extracting meaningful insights and patterns.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Why is it Important?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Data analysis helps us understand trends, make informed decisions, and improve outcomes in various fields, from business to science.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49041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Types of Data: Quantitative vs. Qualitative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606760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8411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Quantitative Data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4331613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Numerical data that can be measured and counted. Examples include sales figures, age, and temperature.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606760"/>
            <a:ext cx="3664863" cy="2773799"/>
          </a:xfrm>
          <a:prstGeom prst="roundRect">
            <a:avLst>
              <a:gd name="adj" fmla="val 343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84119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Qualitative Data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301" y="4331613"/>
            <a:ext cx="319599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Descriptive data that provides insights into opinions, beliefs, and experiences. Examples include customer feedback, surveys, and interviews.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>
                <a:solidFill>
                  <a:srgbClr val="FF0000"/>
                </a:solidFill>
              </a:rPr>
              <a:t>              </a:t>
            </a:r>
            <a:r>
              <a:rPr b="1" dirty="0" smtClean="0">
                <a:solidFill>
                  <a:srgbClr val="FF0000"/>
                </a:solidFill>
              </a:rPr>
              <a:t>Tools </a:t>
            </a:r>
            <a:r>
              <a:rPr b="1" dirty="0">
                <a:solidFill>
                  <a:srgbClr val="FF0000"/>
                </a:solidFill>
              </a:rPr>
              <a:t>and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013" y="2798445"/>
            <a:ext cx="9875520" cy="5431156"/>
          </a:xfrm>
        </p:spPr>
        <p:txBody>
          <a:bodyPr/>
          <a:lstStyle/>
          <a:p>
            <a:pPr marL="0" indent="0">
              <a:buNone/>
            </a:pPr>
            <a:r>
              <a:rPr dirty="0"/>
              <a:t>• Data Visualization: Tableau, Power BI</a:t>
            </a:r>
          </a:p>
          <a:p>
            <a:pPr marL="0" indent="0">
              <a:buNone/>
            </a:pPr>
            <a:r>
              <a:rPr dirty="0"/>
              <a:t>• Programming: Python, R</a:t>
            </a:r>
          </a:p>
          <a:p>
            <a:pPr marL="0" indent="0">
              <a:buNone/>
            </a:pPr>
            <a:r>
              <a:rPr dirty="0"/>
              <a:t>• Statistical Analysis: SPSS, Excel</a:t>
            </a:r>
          </a:p>
          <a:p>
            <a:pPr marL="0" indent="0">
              <a:buNone/>
            </a:pPr>
            <a:r>
              <a:rPr dirty="0"/>
              <a:t>• Machine Learning: </a:t>
            </a:r>
            <a:r>
              <a:rPr dirty="0" err="1"/>
              <a:t>Scikit</a:t>
            </a:r>
            <a:r>
              <a:rPr dirty="0"/>
              <a:t>-learn, </a:t>
            </a:r>
            <a:r>
              <a:rPr dirty="0" err="1"/>
              <a:t>TensorFlow</a:t>
            </a:r>
            <a:endParaRPr dirty="0"/>
          </a:p>
          <a:p>
            <a:pPr marL="0" indent="0">
              <a:buNone/>
            </a:pPr>
            <a:r>
              <a:rPr dirty="0"/>
              <a:t>• Big Data Tools: Hadoop, Spark</a:t>
            </a:r>
          </a:p>
        </p:txBody>
      </p:sp>
    </p:spTree>
    <p:extLst>
      <p:ext uri="{BB962C8B-B14F-4D97-AF65-F5344CB8AC3E}">
        <p14:creationId xmlns:p14="http://schemas.microsoft.com/office/powerpoint/2010/main" val="6775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z="4320" b="1" dirty="0">
                <a:solidFill>
                  <a:srgbClr val="FF0000"/>
                </a:solidFill>
              </a:rPr>
              <a:t>                </a:t>
            </a:r>
            <a:r>
              <a:rPr sz="4320" b="1" dirty="0">
                <a:solidFill>
                  <a:srgbClr val="FF0000"/>
                </a:solidFill>
              </a:rPr>
              <a:t>Applications </a:t>
            </a:r>
            <a:r>
              <a:rPr sz="4320" b="1">
                <a:solidFill>
                  <a:srgbClr val="FF0000"/>
                </a:solidFill>
              </a:rPr>
              <a:t>of </a:t>
            </a:r>
            <a:r>
              <a:rPr sz="4320" b="1" smtClean="0">
                <a:solidFill>
                  <a:srgbClr val="FF0000"/>
                </a:solidFill>
              </a:rPr>
              <a:t>Data</a:t>
            </a:r>
            <a:r>
              <a:rPr lang="ar-IQ" sz="4320" b="1" smtClean="0">
                <a:solidFill>
                  <a:srgbClr val="FF0000"/>
                </a:solidFill>
              </a:rPr>
              <a:t> </a:t>
            </a:r>
            <a:r>
              <a:rPr sz="4320" b="1" dirty="0">
                <a:solidFill>
                  <a:srgbClr val="FF0000"/>
                </a:solidFill>
              </a:rPr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7440" y="2824452"/>
            <a:ext cx="9875520" cy="5431156"/>
          </a:xfrm>
        </p:spPr>
        <p:txBody>
          <a:bodyPr/>
          <a:lstStyle/>
          <a:p>
            <a:pPr marL="0" indent="0">
              <a:buNone/>
            </a:pPr>
            <a:r>
              <a:rPr sz="3360" b="1" dirty="0">
                <a:solidFill>
                  <a:srgbClr val="00B050"/>
                </a:solidFill>
              </a:rPr>
              <a:t>✔ Healthcare: </a:t>
            </a:r>
            <a:r>
              <a:rPr sz="3360" dirty="0"/>
              <a:t>Predicting patient outcomes.</a:t>
            </a:r>
          </a:p>
          <a:p>
            <a:pPr marL="0" indent="0">
              <a:buNone/>
            </a:pPr>
            <a:r>
              <a:rPr sz="3360" b="1" dirty="0" smtClean="0">
                <a:solidFill>
                  <a:srgbClr val="00B050"/>
                </a:solidFill>
              </a:rPr>
              <a:t>✔ </a:t>
            </a:r>
            <a:r>
              <a:rPr sz="3360" b="1" dirty="0">
                <a:solidFill>
                  <a:srgbClr val="00B050"/>
                </a:solidFill>
              </a:rPr>
              <a:t>Finance:</a:t>
            </a:r>
            <a:r>
              <a:rPr sz="3360" dirty="0"/>
              <a:t> Fraud detection and risk modeling.</a:t>
            </a:r>
          </a:p>
          <a:p>
            <a:pPr marL="0" indent="0">
              <a:buNone/>
            </a:pPr>
            <a:r>
              <a:rPr sz="3360" b="1" dirty="0">
                <a:solidFill>
                  <a:srgbClr val="00B050"/>
                </a:solidFill>
              </a:rPr>
              <a:t>✔ Technology: </a:t>
            </a:r>
            <a:r>
              <a:rPr sz="3360" dirty="0"/>
              <a:t>Improving user experiences.</a:t>
            </a:r>
          </a:p>
          <a:p>
            <a:pPr marL="0" indent="0">
              <a:buNone/>
            </a:pPr>
            <a:r>
              <a:rPr sz="3360" b="1" dirty="0">
                <a:solidFill>
                  <a:srgbClr val="00B050"/>
                </a:solidFill>
              </a:rPr>
              <a:t>✔ Education: </a:t>
            </a:r>
            <a:r>
              <a:rPr sz="3360" dirty="0"/>
              <a:t>Personalized learning experiences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770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8825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Data Collection and Sampling Techniques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01127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17439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Surveys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3791545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Gathering structured data through questionnaires or online forms.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301127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309116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Interviews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09116" y="3791545"/>
            <a:ext cx="304121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Collecting in-depth qualitative data through conversations.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362218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417439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Observations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17439" y="5852636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Recording and analyzing data through direct observation of events or behaviors.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4685467" y="5362218"/>
            <a:ext cx="396835" cy="396835"/>
          </a:xfrm>
          <a:prstGeom prst="roundRect">
            <a:avLst>
              <a:gd name="adj" fmla="val 24007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09116" y="53622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Experiments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5309116" y="5852636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Conducting controlled tests to gather data on specific variables.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9111" y="722352"/>
            <a:ext cx="7547729" cy="6542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00" kern="0" spc="-12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Data Cleaning and Preprocessing</a:t>
            </a:r>
            <a:endParaRPr lang="en-US" sz="41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111" y="1690568"/>
            <a:ext cx="523399" cy="5233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19111" y="2423279"/>
            <a:ext cx="2832140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Handling Missing Values</a:t>
            </a:r>
            <a:endParaRPr lang="en-US" sz="2050" dirty="0"/>
          </a:p>
        </p:txBody>
      </p:sp>
      <p:sp>
        <p:nvSpPr>
          <p:cNvPr id="6" name="Text 2"/>
          <p:cNvSpPr/>
          <p:nvPr/>
        </p:nvSpPr>
        <p:spPr>
          <a:xfrm>
            <a:off x="6219111" y="2875955"/>
            <a:ext cx="7678579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Replacing or removing missing data points using various methods.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111" y="3838813"/>
            <a:ext cx="523399" cy="5233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219111" y="4571524"/>
            <a:ext cx="2616994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Data Transformation</a:t>
            </a:r>
            <a:endParaRPr lang="en-US" sz="2050" dirty="0"/>
          </a:p>
        </p:txBody>
      </p:sp>
      <p:sp>
        <p:nvSpPr>
          <p:cNvPr id="9" name="Text 4"/>
          <p:cNvSpPr/>
          <p:nvPr/>
        </p:nvSpPr>
        <p:spPr>
          <a:xfrm>
            <a:off x="6219111" y="5024199"/>
            <a:ext cx="7678579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Converting data into a consistent format to ensure accurate analysis.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111" y="5987058"/>
            <a:ext cx="523399" cy="5233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219111" y="6719768"/>
            <a:ext cx="2616994" cy="3270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kern="0" spc="-62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Outlier Detection</a:t>
            </a:r>
            <a:endParaRPr lang="en-US" sz="2050" dirty="0"/>
          </a:p>
        </p:txBody>
      </p:sp>
      <p:sp>
        <p:nvSpPr>
          <p:cNvPr id="12" name="Text 6"/>
          <p:cNvSpPr/>
          <p:nvPr/>
        </p:nvSpPr>
        <p:spPr>
          <a:xfrm>
            <a:off x="6219111" y="7172444"/>
            <a:ext cx="7678579" cy="3348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Identifying and addressing extreme data points that may skew results.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6499"/>
            <a:ext cx="787812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Exploratory Data Analysis (EDA)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678906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99786" y="3267551"/>
            <a:ext cx="109180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9057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Summarize Data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3396139"/>
            <a:ext cx="65868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Calculate descriptive statistics, such as mean, median, and mode.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998952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4042529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80617" y="4469249"/>
            <a:ext cx="14739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Identify Patterns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759762"/>
            <a:ext cx="547616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Look for trends, relationships, and outliers in the data.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5362575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406152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77521" y="5832872"/>
            <a:ext cx="153591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632966"/>
            <a:ext cx="287524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Visualize Relationships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123384"/>
            <a:ext cx="579167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Create charts and graphs to understand the data visually.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58679"/>
            <a:ext cx="6926699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Statistical Analysis Methods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1118711" y="1907619"/>
            <a:ext cx="30480" cy="5463183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5" name="Shape 2"/>
          <p:cNvSpPr/>
          <p:nvPr/>
        </p:nvSpPr>
        <p:spPr>
          <a:xfrm>
            <a:off x="1358622" y="2402681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6" name="Shape 3"/>
          <p:cNvSpPr/>
          <p:nvPr/>
        </p:nvSpPr>
        <p:spPr>
          <a:xfrm>
            <a:off x="878800" y="216277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1068467" y="2247781"/>
            <a:ext cx="13096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381488" y="21344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Regression Analysis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381488" y="2624852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Examining the relationship between variables to predict outcomes.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58622" y="429934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11" name="Shape 8"/>
          <p:cNvSpPr/>
          <p:nvPr/>
        </p:nvSpPr>
        <p:spPr>
          <a:xfrm>
            <a:off x="878800" y="40594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45488" y="4144447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381488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Hypothesis Testing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381488" y="4521517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Testing a specific claim about a population based on sample data.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358622" y="619601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16" name="Shape 13"/>
          <p:cNvSpPr/>
          <p:nvPr/>
        </p:nvSpPr>
        <p:spPr>
          <a:xfrm>
            <a:off x="878800" y="59561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41678" y="6041112"/>
            <a:ext cx="18442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381488" y="59277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ANOVA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381488" y="6418183"/>
            <a:ext cx="596872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Comparing the means of different groups to determine significant differences.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altLang="ar-IQ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451</Words>
  <Application>Microsoft Office PowerPoint</Application>
  <PresentationFormat>مخصص</PresentationFormat>
  <Paragraphs>79</Paragraphs>
  <Slides>11</Slides>
  <Notes>8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11</vt:i4>
      </vt:variant>
    </vt:vector>
  </HeadingPairs>
  <TitlesOfParts>
    <vt:vector size="18" baseType="lpstr">
      <vt:lpstr>Calibri</vt:lpstr>
      <vt:lpstr>Arial</vt:lpstr>
      <vt:lpstr>Open Sans</vt:lpstr>
      <vt:lpstr>Bitter Medium</vt:lpstr>
      <vt:lpstr>Open Sans Bold</vt:lpstr>
      <vt:lpstr>Office Theme</vt:lpstr>
      <vt:lpstr>Diseño predeterminado</vt:lpstr>
      <vt:lpstr>عرض تقديمي في PowerPoint</vt:lpstr>
      <vt:lpstr>عرض تقديمي في PowerPoint</vt:lpstr>
      <vt:lpstr>عرض تقديمي في PowerPoint</vt:lpstr>
      <vt:lpstr>              Tools and Techniques</vt:lpstr>
      <vt:lpstr>                Applications of Data Analysis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Maher</cp:lastModifiedBy>
  <cp:revision>10</cp:revision>
  <dcterms:created xsi:type="dcterms:W3CDTF">2024-12-13T17:49:26Z</dcterms:created>
  <dcterms:modified xsi:type="dcterms:W3CDTF">2024-12-21T15:38:17Z</dcterms:modified>
</cp:coreProperties>
</file>