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95" r:id="rId3"/>
    <p:sldId id="287" r:id="rId4"/>
    <p:sldId id="313" r:id="rId5"/>
    <p:sldId id="308" r:id="rId6"/>
    <p:sldId id="311" r:id="rId7"/>
    <p:sldId id="298" r:id="rId8"/>
    <p:sldId id="278" r:id="rId9"/>
    <p:sldId id="296" r:id="rId10"/>
    <p:sldId id="299" r:id="rId11"/>
    <p:sldId id="301" r:id="rId12"/>
    <p:sldId id="302" r:id="rId13"/>
    <p:sldId id="303" r:id="rId14"/>
    <p:sldId id="304" r:id="rId15"/>
    <p:sldId id="305" r:id="rId16"/>
    <p:sldId id="272" r:id="rId17"/>
    <p:sldId id="306" r:id="rId18"/>
    <p:sldId id="307" r:id="rId19"/>
    <p:sldId id="309" r:id="rId20"/>
    <p:sldId id="310" r:id="rId21"/>
    <p:sldId id="300" r:id="rId22"/>
    <p:sldId id="289" r:id="rId23"/>
    <p:sldId id="277" r:id="rId24"/>
    <p:sldId id="288"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853" autoAdjust="0"/>
    <p:restoredTop sz="94660"/>
  </p:normalViewPr>
  <p:slideViewPr>
    <p:cSldViewPr>
      <p:cViewPr varScale="1">
        <p:scale>
          <a:sx n="68" d="100"/>
          <a:sy n="68" d="100"/>
        </p:scale>
        <p:origin x="-147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CDBE1B1F-B57B-4FA0-9785-CFB51C682663}" type="datetimeFigureOut">
              <a:rPr lang="en-US" smtClean="0"/>
              <a:pPr/>
              <a:t>9/27/2024</a:t>
            </a:fld>
            <a:endParaRPr lang="en-US" dirty="0"/>
          </a:p>
        </p:txBody>
      </p:sp>
      <p:sp>
        <p:nvSpPr>
          <p:cNvPr id="19" name="عنصر نائب للتذييل 18"/>
          <p:cNvSpPr>
            <a:spLocks noGrp="1"/>
          </p:cNvSpPr>
          <p:nvPr>
            <p:ph type="ftr" sz="quarter" idx="11"/>
          </p:nvPr>
        </p:nvSpPr>
        <p:spPr/>
        <p:txBody>
          <a:bodyPr/>
          <a:lstStyle/>
          <a:p>
            <a:endParaRPr lang="en-US" dirty="0"/>
          </a:p>
        </p:txBody>
      </p:sp>
      <p:sp>
        <p:nvSpPr>
          <p:cNvPr id="27" name="عنصر نائب لرقم الشريحة 26"/>
          <p:cNvSpPr>
            <a:spLocks noGrp="1"/>
          </p:cNvSpPr>
          <p:nvPr>
            <p:ph type="sldNum" sz="quarter" idx="12"/>
          </p:nvPr>
        </p:nvSpPr>
        <p:spPr/>
        <p:txBody>
          <a:bodyPr/>
          <a:lstStyle/>
          <a:p>
            <a:fld id="{8BDA42BC-74C5-4C21-8412-B61ECB9D44E9}"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CDBE1B1F-B57B-4FA0-9785-CFB51C682663}" type="datetimeFigureOut">
              <a:rPr lang="en-US" smtClean="0"/>
              <a:pPr/>
              <a:t>9/27/2024</a:t>
            </a:fld>
            <a:endParaRPr lang="en-US" dirty="0"/>
          </a:p>
        </p:txBody>
      </p:sp>
      <p:sp>
        <p:nvSpPr>
          <p:cNvPr id="5" name="عنصر نائب للتذييل 4"/>
          <p:cNvSpPr>
            <a:spLocks noGrp="1"/>
          </p:cNvSpPr>
          <p:nvPr>
            <p:ph type="ftr" sz="quarter" idx="11"/>
          </p:nvPr>
        </p:nvSpPr>
        <p:spPr/>
        <p:txBody>
          <a:bodyPr/>
          <a:lstStyle/>
          <a:p>
            <a:endParaRPr lang="en-US" dirty="0"/>
          </a:p>
        </p:txBody>
      </p:sp>
      <p:sp>
        <p:nvSpPr>
          <p:cNvPr id="6" name="عنصر نائب لرقم الشريحة 5"/>
          <p:cNvSpPr>
            <a:spLocks noGrp="1"/>
          </p:cNvSpPr>
          <p:nvPr>
            <p:ph type="sldNum" sz="quarter" idx="12"/>
          </p:nvPr>
        </p:nvSpPr>
        <p:spPr/>
        <p:txBody>
          <a:bodyPr/>
          <a:lstStyle/>
          <a:p>
            <a:fld id="{8BDA42BC-74C5-4C21-8412-B61ECB9D44E9}"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CDBE1B1F-B57B-4FA0-9785-CFB51C682663}" type="datetimeFigureOut">
              <a:rPr lang="en-US" smtClean="0"/>
              <a:pPr/>
              <a:t>9/27/2024</a:t>
            </a:fld>
            <a:endParaRPr lang="en-US" dirty="0"/>
          </a:p>
        </p:txBody>
      </p:sp>
      <p:sp>
        <p:nvSpPr>
          <p:cNvPr id="5" name="عنصر نائب للتذييل 4"/>
          <p:cNvSpPr>
            <a:spLocks noGrp="1"/>
          </p:cNvSpPr>
          <p:nvPr>
            <p:ph type="ftr" sz="quarter" idx="11"/>
          </p:nvPr>
        </p:nvSpPr>
        <p:spPr/>
        <p:txBody>
          <a:bodyPr/>
          <a:lstStyle/>
          <a:p>
            <a:endParaRPr lang="en-US" dirty="0"/>
          </a:p>
        </p:txBody>
      </p:sp>
      <p:sp>
        <p:nvSpPr>
          <p:cNvPr id="6" name="عنصر نائب لرقم الشريحة 5"/>
          <p:cNvSpPr>
            <a:spLocks noGrp="1"/>
          </p:cNvSpPr>
          <p:nvPr>
            <p:ph type="sldNum" sz="quarter" idx="12"/>
          </p:nvPr>
        </p:nvSpPr>
        <p:spPr/>
        <p:txBody>
          <a:bodyPr/>
          <a:lstStyle/>
          <a:p>
            <a:fld id="{8BDA42BC-74C5-4C21-8412-B61ECB9D44E9}"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CDBE1B1F-B57B-4FA0-9785-CFB51C682663}" type="datetimeFigureOut">
              <a:rPr lang="en-US" smtClean="0"/>
              <a:pPr/>
              <a:t>9/27/2024</a:t>
            </a:fld>
            <a:endParaRPr lang="en-US" dirty="0"/>
          </a:p>
        </p:txBody>
      </p:sp>
      <p:sp>
        <p:nvSpPr>
          <p:cNvPr id="5" name="عنصر نائب للتذييل 4"/>
          <p:cNvSpPr>
            <a:spLocks noGrp="1"/>
          </p:cNvSpPr>
          <p:nvPr>
            <p:ph type="ftr" sz="quarter" idx="11"/>
          </p:nvPr>
        </p:nvSpPr>
        <p:spPr/>
        <p:txBody>
          <a:bodyPr/>
          <a:lstStyle/>
          <a:p>
            <a:endParaRPr lang="en-US" dirty="0"/>
          </a:p>
        </p:txBody>
      </p:sp>
      <p:sp>
        <p:nvSpPr>
          <p:cNvPr id="6" name="عنصر نائب لرقم الشريحة 5"/>
          <p:cNvSpPr>
            <a:spLocks noGrp="1"/>
          </p:cNvSpPr>
          <p:nvPr>
            <p:ph type="sldNum" sz="quarter" idx="12"/>
          </p:nvPr>
        </p:nvSpPr>
        <p:spPr/>
        <p:txBody>
          <a:bodyPr/>
          <a:lstStyle/>
          <a:p>
            <a:fld id="{8BDA42BC-74C5-4C21-8412-B61ECB9D44E9}"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CDBE1B1F-B57B-4FA0-9785-CFB51C682663}" type="datetimeFigureOut">
              <a:rPr lang="en-US" smtClean="0"/>
              <a:pPr/>
              <a:t>9/27/2024</a:t>
            </a:fld>
            <a:endParaRPr lang="en-US" dirty="0"/>
          </a:p>
        </p:txBody>
      </p:sp>
      <p:sp>
        <p:nvSpPr>
          <p:cNvPr id="5" name="عنصر نائب للتذييل 4"/>
          <p:cNvSpPr>
            <a:spLocks noGrp="1"/>
          </p:cNvSpPr>
          <p:nvPr>
            <p:ph type="ftr" sz="quarter" idx="11"/>
          </p:nvPr>
        </p:nvSpPr>
        <p:spPr/>
        <p:txBody>
          <a:bodyPr/>
          <a:lstStyle/>
          <a:p>
            <a:endParaRPr lang="en-US" dirty="0"/>
          </a:p>
        </p:txBody>
      </p:sp>
      <p:sp>
        <p:nvSpPr>
          <p:cNvPr id="6" name="عنصر نائب لرقم الشريحة 5"/>
          <p:cNvSpPr>
            <a:spLocks noGrp="1"/>
          </p:cNvSpPr>
          <p:nvPr>
            <p:ph type="sldNum" sz="quarter" idx="12"/>
          </p:nvPr>
        </p:nvSpPr>
        <p:spPr/>
        <p:txBody>
          <a:bodyPr/>
          <a:lstStyle/>
          <a:p>
            <a:fld id="{8BDA42BC-74C5-4C21-8412-B61ECB9D44E9}"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67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CDBE1B1F-B57B-4FA0-9785-CFB51C682663}" type="datetimeFigureOut">
              <a:rPr lang="en-US" smtClean="0"/>
              <a:pPr/>
              <a:t>9/27/2024</a:t>
            </a:fld>
            <a:endParaRPr lang="en-US" dirty="0"/>
          </a:p>
        </p:txBody>
      </p:sp>
      <p:sp>
        <p:nvSpPr>
          <p:cNvPr id="6" name="عنصر نائب للتذييل 5"/>
          <p:cNvSpPr>
            <a:spLocks noGrp="1"/>
          </p:cNvSpPr>
          <p:nvPr>
            <p:ph type="ftr" sz="quarter" idx="11"/>
          </p:nvPr>
        </p:nvSpPr>
        <p:spPr/>
        <p:txBody>
          <a:bodyPr/>
          <a:lstStyle/>
          <a:p>
            <a:endParaRPr lang="en-US" dirty="0"/>
          </a:p>
        </p:txBody>
      </p:sp>
      <p:sp>
        <p:nvSpPr>
          <p:cNvPr id="7" name="عنصر نائب لرقم الشريحة 6"/>
          <p:cNvSpPr>
            <a:spLocks noGrp="1"/>
          </p:cNvSpPr>
          <p:nvPr>
            <p:ph type="sldNum" sz="quarter" idx="12"/>
          </p:nvPr>
        </p:nvSpPr>
        <p:spPr/>
        <p:txBody>
          <a:bodyPr/>
          <a:lstStyle/>
          <a:p>
            <a:fld id="{8BDA42BC-74C5-4C21-8412-B61ECB9D44E9}"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CDBE1B1F-B57B-4FA0-9785-CFB51C682663}" type="datetimeFigureOut">
              <a:rPr lang="en-US" smtClean="0"/>
              <a:pPr/>
              <a:t>9/27/2024</a:t>
            </a:fld>
            <a:endParaRPr lang="en-US" dirty="0"/>
          </a:p>
        </p:txBody>
      </p:sp>
      <p:sp>
        <p:nvSpPr>
          <p:cNvPr id="8" name="عنصر نائب للتذييل 7"/>
          <p:cNvSpPr>
            <a:spLocks noGrp="1"/>
          </p:cNvSpPr>
          <p:nvPr>
            <p:ph type="ftr" sz="quarter" idx="11"/>
          </p:nvPr>
        </p:nvSpPr>
        <p:spPr/>
        <p:txBody>
          <a:bodyPr/>
          <a:lstStyle/>
          <a:p>
            <a:endParaRPr lang="en-US" dirty="0"/>
          </a:p>
        </p:txBody>
      </p:sp>
      <p:sp>
        <p:nvSpPr>
          <p:cNvPr id="9" name="عنصر نائب لرقم الشريحة 8"/>
          <p:cNvSpPr>
            <a:spLocks noGrp="1"/>
          </p:cNvSpPr>
          <p:nvPr>
            <p:ph type="sldNum" sz="quarter" idx="12"/>
          </p:nvPr>
        </p:nvSpPr>
        <p:spPr/>
        <p:txBody>
          <a:bodyPr/>
          <a:lstStyle/>
          <a:p>
            <a:fld id="{8BDA42BC-74C5-4C21-8412-B61ECB9D44E9}"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320"/>
            <a:ext cx="7470648"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CDBE1B1F-B57B-4FA0-9785-CFB51C682663}" type="datetimeFigureOut">
              <a:rPr lang="en-US" smtClean="0"/>
              <a:pPr/>
              <a:t>9/27/2024</a:t>
            </a:fld>
            <a:endParaRPr lang="en-US" dirty="0"/>
          </a:p>
        </p:txBody>
      </p:sp>
      <p:sp>
        <p:nvSpPr>
          <p:cNvPr id="8" name="عنصر نائب لرقم الشريحة 7"/>
          <p:cNvSpPr>
            <a:spLocks noGrp="1"/>
          </p:cNvSpPr>
          <p:nvPr>
            <p:ph type="sldNum" sz="quarter" idx="11"/>
          </p:nvPr>
        </p:nvSpPr>
        <p:spPr/>
        <p:txBody>
          <a:bodyPr/>
          <a:lstStyle/>
          <a:p>
            <a:fld id="{8BDA42BC-74C5-4C21-8412-B61ECB9D44E9}" type="slidenum">
              <a:rPr lang="en-US" smtClean="0"/>
              <a:pPr/>
              <a:t>‹#›</a:t>
            </a:fld>
            <a:endParaRPr lang="en-US" dirty="0"/>
          </a:p>
        </p:txBody>
      </p:sp>
      <p:sp>
        <p:nvSpPr>
          <p:cNvPr id="9" name="عنصر نائب للتذييل 8"/>
          <p:cNvSpPr>
            <a:spLocks noGrp="1"/>
          </p:cNvSpPr>
          <p:nvPr>
            <p:ph type="ftr" sz="quarter" idx="12"/>
          </p:nvPr>
        </p:nvSpPr>
        <p:spPr/>
        <p:txBody>
          <a:bodyPr/>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CDBE1B1F-B57B-4FA0-9785-CFB51C682663}" type="datetimeFigureOut">
              <a:rPr lang="en-US" smtClean="0"/>
              <a:pPr/>
              <a:t>9/27/2024</a:t>
            </a:fld>
            <a:endParaRPr lang="en-US" dirty="0"/>
          </a:p>
        </p:txBody>
      </p:sp>
      <p:sp>
        <p:nvSpPr>
          <p:cNvPr id="3" name="عنصر نائب للتذييل 2"/>
          <p:cNvSpPr>
            <a:spLocks noGrp="1"/>
          </p:cNvSpPr>
          <p:nvPr>
            <p:ph type="ftr" sz="quarter" idx="11"/>
          </p:nvPr>
        </p:nvSpPr>
        <p:spPr/>
        <p:txBody>
          <a:bodyPr/>
          <a:lstStyle/>
          <a:p>
            <a:endParaRPr lang="en-US" dirty="0"/>
          </a:p>
        </p:txBody>
      </p:sp>
      <p:sp>
        <p:nvSpPr>
          <p:cNvPr id="4" name="عنصر نائب لرقم الشريحة 3"/>
          <p:cNvSpPr>
            <a:spLocks noGrp="1"/>
          </p:cNvSpPr>
          <p:nvPr>
            <p:ph type="sldNum" sz="quarter" idx="12"/>
          </p:nvPr>
        </p:nvSpPr>
        <p:spPr/>
        <p:txBody>
          <a:bodyPr/>
          <a:lstStyle/>
          <a:p>
            <a:fld id="{8BDA42BC-74C5-4C21-8412-B61ECB9D44E9}"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CDBE1B1F-B57B-4FA0-9785-CFB51C682663}" type="datetimeFigureOut">
              <a:rPr lang="en-US" smtClean="0"/>
              <a:pPr/>
              <a:t>9/27/2024</a:t>
            </a:fld>
            <a:endParaRPr lang="en-US" dirty="0"/>
          </a:p>
        </p:txBody>
      </p:sp>
      <p:sp>
        <p:nvSpPr>
          <p:cNvPr id="6" name="عنصر نائب للتذييل 5"/>
          <p:cNvSpPr>
            <a:spLocks noGrp="1"/>
          </p:cNvSpPr>
          <p:nvPr>
            <p:ph type="ftr" sz="quarter" idx="11"/>
          </p:nvPr>
        </p:nvSpPr>
        <p:spPr/>
        <p:txBody>
          <a:bodyPr/>
          <a:lstStyle/>
          <a:p>
            <a:endParaRPr lang="en-US" dirty="0"/>
          </a:p>
        </p:txBody>
      </p:sp>
      <p:sp>
        <p:nvSpPr>
          <p:cNvPr id="7" name="عنصر نائب لرقم الشريحة 6"/>
          <p:cNvSpPr>
            <a:spLocks noGrp="1"/>
          </p:cNvSpPr>
          <p:nvPr>
            <p:ph type="sldNum" sz="quarter" idx="12"/>
          </p:nvPr>
        </p:nvSpPr>
        <p:spPr>
          <a:xfrm>
            <a:off x="8156448" y="6422064"/>
            <a:ext cx="762000" cy="365125"/>
          </a:xfrm>
        </p:spPr>
        <p:txBody>
          <a:bodyPr/>
          <a:lstStyle/>
          <a:p>
            <a:fld id="{8BDA42BC-74C5-4C21-8412-B61ECB9D44E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الرمز لإضافة صورة</a:t>
            </a:r>
            <a:endParaRPr kumimoji="0" lang="en-US" dirty="0"/>
          </a:p>
        </p:txBody>
      </p:sp>
      <p:sp>
        <p:nvSpPr>
          <p:cNvPr id="4" name="عنصر نائب للنص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457200" y="6422064"/>
            <a:ext cx="2133600" cy="365125"/>
          </a:xfrm>
        </p:spPr>
        <p:txBody>
          <a:bodyPr/>
          <a:lstStyle/>
          <a:p>
            <a:fld id="{CDBE1B1F-B57B-4FA0-9785-CFB51C682663}" type="datetimeFigureOut">
              <a:rPr lang="en-US" smtClean="0"/>
              <a:pPr/>
              <a:t>9/27/2024</a:t>
            </a:fld>
            <a:endParaRPr lang="en-US" dirty="0"/>
          </a:p>
        </p:txBody>
      </p:sp>
      <p:sp>
        <p:nvSpPr>
          <p:cNvPr id="6" name="عنصر نائب للتذييل 5"/>
          <p:cNvSpPr>
            <a:spLocks noGrp="1"/>
          </p:cNvSpPr>
          <p:nvPr>
            <p:ph type="ftr" sz="quarter" idx="11"/>
          </p:nvPr>
        </p:nvSpPr>
        <p:spPr/>
        <p:txBody>
          <a:bodyPr/>
          <a:lstStyle/>
          <a:p>
            <a:endParaRPr lang="en-US" dirty="0"/>
          </a:p>
        </p:txBody>
      </p:sp>
      <p:sp>
        <p:nvSpPr>
          <p:cNvPr id="7" name="عنصر نائب لرقم الشريحة 6"/>
          <p:cNvSpPr>
            <a:spLocks noGrp="1"/>
          </p:cNvSpPr>
          <p:nvPr>
            <p:ph type="sldNum" sz="quarter" idx="12"/>
          </p:nvPr>
        </p:nvSpPr>
        <p:spPr/>
        <p:txBody>
          <a:bodyPr/>
          <a:lstStyle/>
          <a:p>
            <a:fld id="{8BDA42BC-74C5-4C21-8412-B61ECB9D44E9}"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CDBE1B1F-B57B-4FA0-9785-CFB51C682663}" type="datetimeFigureOut">
              <a:rPr lang="en-US" smtClean="0"/>
              <a:pPr/>
              <a:t>9/27/2024</a:t>
            </a:fld>
            <a:endParaRPr lang="en-US" dirty="0"/>
          </a:p>
        </p:txBody>
      </p:sp>
      <p:sp>
        <p:nvSpPr>
          <p:cNvPr id="22" name="عنصر نائب للتذييل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dirty="0"/>
          </a:p>
        </p:txBody>
      </p:sp>
      <p:sp>
        <p:nvSpPr>
          <p:cNvPr id="18" name="عنصر نائب لرقم الشريحة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8BDA42BC-74C5-4C21-8412-B61ECB9D44E9}"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381000" y="228600"/>
            <a:ext cx="8458200" cy="6172200"/>
          </a:xfrm>
        </p:spPr>
        <p:txBody>
          <a:bodyPr>
            <a:normAutofit/>
          </a:bodyPr>
          <a:lstStyle/>
          <a:p>
            <a:pPr algn="ctr"/>
            <a:r>
              <a:rPr lang="ar-IQ" sz="3600" b="1" dirty="0" smtClean="0"/>
              <a:t>جامعة بغداد</a:t>
            </a:r>
            <a:br>
              <a:rPr lang="ar-IQ" sz="3600" b="1" dirty="0" smtClean="0"/>
            </a:br>
            <a:r>
              <a:rPr lang="ar-IQ" sz="3600" b="1" dirty="0" smtClean="0"/>
              <a:t>   كلية التربية  البدنية وعلوم </a:t>
            </a:r>
            <a:r>
              <a:rPr lang="ar-IQ" sz="3600" b="1" smtClean="0"/>
              <a:t>الرياضة للبنات </a:t>
            </a:r>
            <a:br>
              <a:rPr lang="ar-IQ" sz="3600" b="1" smtClean="0"/>
            </a:br>
            <a:r>
              <a:rPr lang="ar-IQ" sz="4000" b="1" smtClean="0"/>
              <a:t>محاضرة </a:t>
            </a:r>
            <a:r>
              <a:rPr lang="ar-IQ" sz="4000" b="1" dirty="0" smtClean="0"/>
              <a:t>نوعية</a:t>
            </a:r>
            <a:r>
              <a:rPr lang="ar-IQ" sz="3200" b="1" dirty="0" smtClean="0"/>
              <a:t/>
            </a:r>
            <a:br>
              <a:rPr lang="ar-IQ" sz="3200" b="1" dirty="0" smtClean="0"/>
            </a:br>
            <a:r>
              <a:rPr lang="ar-IQ" sz="3200" b="1" dirty="0" smtClean="0"/>
              <a:t>تعزيز قيم النزاهة والشفافية لدى طلبة الجامعات</a:t>
            </a:r>
            <a:br>
              <a:rPr lang="ar-IQ" sz="3200" b="1" dirty="0" smtClean="0"/>
            </a:br>
            <a:r>
              <a:rPr lang="ar-IQ" sz="4800" b="1" dirty="0" smtClean="0"/>
              <a:t>أ.م. د حيدر حسن الاسدي</a:t>
            </a:r>
            <a:br>
              <a:rPr lang="ar-IQ" sz="4800" b="1" dirty="0" smtClean="0"/>
            </a:br>
            <a:r>
              <a:rPr lang="ar-IQ" sz="4800" b="1" dirty="0" smtClean="0"/>
              <a:t>م.</a:t>
            </a:r>
            <a:r>
              <a:rPr lang="ar-IQ" sz="4800" b="1" dirty="0" err="1" smtClean="0"/>
              <a:t>م</a:t>
            </a:r>
            <a:r>
              <a:rPr lang="ar-IQ" sz="4800" b="1" dirty="0" smtClean="0"/>
              <a:t> صفية أحسان كامل</a:t>
            </a:r>
            <a:endParaRPr lang="en-US" sz="4800" b="1" dirty="0"/>
          </a:p>
        </p:txBody>
      </p:sp>
    </p:spTree>
  </p:cSld>
  <p:clrMapOvr>
    <a:masterClrMapping/>
  </p:clrMapOvr>
  <p:transition spd="slow">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fontScale="92500" lnSpcReduction="20000"/>
          </a:bodyPr>
          <a:lstStyle/>
          <a:p>
            <a:pPr algn="r"/>
            <a:r>
              <a:rPr lang="ar-IQ" dirty="0" err="1" smtClean="0"/>
              <a:t>الية</a:t>
            </a:r>
            <a:r>
              <a:rPr lang="ar-IQ" dirty="0" smtClean="0"/>
              <a:t> وضوح لما يجري ويدور وبهذا المعنى فالشفافية ما هي داخل الجامعة، مع سهولة تدفق المعلومات الدقيقة قبل والموضوعية وسهولة استخدامها وتطبيقها فعال من </a:t>
            </a:r>
            <a:r>
              <a:rPr lang="ar-IQ" dirty="0" err="1" smtClean="0"/>
              <a:t>ِ</a:t>
            </a:r>
            <a:r>
              <a:rPr lang="ar-IQ" dirty="0" smtClean="0"/>
              <a:t> العاملين في الجامعة . هذا الوضوح يعني أن طلبة الجامعات يستطيعون وبكل سهولة الإفصاح لقيادة الجامعة عما يدور منتجا ما </a:t>
            </a:r>
            <a:r>
              <a:rPr lang="ar-IQ" dirty="0" err="1" smtClean="0"/>
              <a:t>ّد</a:t>
            </a:r>
            <a:r>
              <a:rPr lang="ar-IQ" dirty="0" smtClean="0"/>
              <a:t> حوا </a:t>
            </a:r>
            <a:r>
              <a:rPr lang="ar-IQ" dirty="0" err="1" smtClean="0"/>
              <a:t>ا</a:t>
            </a:r>
            <a:r>
              <a:rPr lang="ar-IQ" dirty="0" smtClean="0"/>
              <a:t> بخلدهم وعن مشكلاتهم واحتياجاتهم، مما يول بين قيادات الجامعة والطلبة. وتشكل اللقاءات المفتوحة تحديا لتفكير الطلبة </a:t>
            </a:r>
            <a:r>
              <a:rPr lang="ar-IQ" dirty="0" err="1" smtClean="0"/>
              <a:t>ّ</a:t>
            </a:r>
            <a:r>
              <a:rPr lang="ar-IQ" dirty="0" smtClean="0"/>
              <a:t> وتحث على المشاركة وتسه تغطية قيم الحوار والتواصل </a:t>
            </a:r>
            <a:r>
              <a:rPr lang="ar-IQ" dirty="0" err="1" smtClean="0"/>
              <a:t>ّ</a:t>
            </a:r>
            <a:r>
              <a:rPr lang="ar-IQ" dirty="0" smtClean="0"/>
              <a:t> البن ما بين قيادات الجامعية</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مفهوم الشفافية الإدارية</a:t>
            </a:r>
            <a:endParaRPr lang="en-US" dirty="0"/>
          </a:p>
        </p:txBody>
      </p:sp>
      <p:sp>
        <p:nvSpPr>
          <p:cNvPr id="3" name="عنصر نائب للمحتوى 2"/>
          <p:cNvSpPr>
            <a:spLocks noGrp="1"/>
          </p:cNvSpPr>
          <p:nvPr>
            <p:ph idx="1"/>
          </p:nvPr>
        </p:nvSpPr>
        <p:spPr/>
        <p:txBody>
          <a:bodyPr>
            <a:normAutofit fontScale="92500" lnSpcReduction="10000"/>
          </a:bodyPr>
          <a:lstStyle/>
          <a:p>
            <a:pPr algn="r"/>
            <a:r>
              <a:rPr lang="ar-IQ" dirty="0" smtClean="0"/>
              <a:t>مفهوم الشفافية الإدارية يمكن تعريف الشفافية الإدارية (بالإنجليزية: </a:t>
            </a:r>
            <a:r>
              <a:rPr lang="en-US" dirty="0" smtClean="0"/>
              <a:t>Administrative transparency) </a:t>
            </a:r>
            <a:r>
              <a:rPr lang="ar-IQ" dirty="0" smtClean="0"/>
              <a:t>على أنها إحدى أدوات الرقابة الإدارية، لمكافحة الفساد الإداري في المؤسسات، وتستخدم لتحقيق التنمية والتطوير الإداري، حيث يتم من خلالها نشر كافة المعلومات والتشريعات والقوانين والقرارات على كل الأصعدة بشكل واضح في المنظمات، خاصة فيما يتعلق برسم الخطط واتخاذ القرارات وكيفية تنفيذها وتمويلها، وتتيح كذلك تعميم المعلومات المتعلقة</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smtClean="0"/>
              <a:t>مرتكزات الشفافية الإدارية في البيئة الجامعية</a:t>
            </a:r>
            <a:endParaRPr lang="en-US" dirty="0"/>
          </a:p>
        </p:txBody>
      </p:sp>
      <p:sp>
        <p:nvSpPr>
          <p:cNvPr id="3" name="عنصر نائب للمحتوى 2"/>
          <p:cNvSpPr>
            <a:spLocks noGrp="1"/>
          </p:cNvSpPr>
          <p:nvPr>
            <p:ph idx="1"/>
          </p:nvPr>
        </p:nvSpPr>
        <p:spPr/>
        <p:txBody>
          <a:bodyPr>
            <a:normAutofit fontScale="92500"/>
          </a:bodyPr>
          <a:lstStyle/>
          <a:p>
            <a:pPr algn="r"/>
            <a:r>
              <a:rPr lang="ar-IQ" dirty="0" smtClean="0"/>
              <a:t>مرتكزات الشفافية الإدارية تعتمد الشفافية الإدارية على مجموعة من القيم، منها ما يأتي:الصدق في تعميم كافة الأعمال والأنشطة بشكل حقيقي، والالتزام في تنفيذ الأعمال بأمانة. القانون، فوجود مادة قانونية في الدولة يُعرِّض أصحاب الانتهاكات للمساءلة القانونية، وكشف الخلل. الشورى، وهي عرض القرارات على أصحاب الخبرة للوصول إلى الرأي الصحيح.</a:t>
            </a:r>
            <a:br>
              <a:rPr lang="ar-IQ" dirty="0" smtClean="0"/>
            </a:br>
            <a:r>
              <a:rPr lang="ar-IQ" dirty="0" smtClean="0"/>
              <a:t/>
            </a:r>
            <a:br>
              <a:rPr lang="ar-IQ" dirty="0" smtClean="0"/>
            </a:b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smtClean="0"/>
              <a:t>مستويات الشفافية الإدارية في العمل الجامعي وتوظيفها للطلبة</a:t>
            </a:r>
            <a:endParaRPr lang="en-US" dirty="0"/>
          </a:p>
        </p:txBody>
      </p:sp>
      <p:sp>
        <p:nvSpPr>
          <p:cNvPr id="3" name="عنصر نائب للمحتوى 2"/>
          <p:cNvSpPr>
            <a:spLocks noGrp="1"/>
          </p:cNvSpPr>
          <p:nvPr>
            <p:ph idx="1"/>
          </p:nvPr>
        </p:nvSpPr>
        <p:spPr/>
        <p:txBody>
          <a:bodyPr>
            <a:normAutofit fontScale="92500" lnSpcReduction="10000"/>
          </a:bodyPr>
          <a:lstStyle/>
          <a:p>
            <a:pPr algn="r"/>
            <a:r>
              <a:rPr lang="ar-IQ" dirty="0" smtClean="0"/>
              <a:t>مستويات الشفافية الإدارية يمكن تقسيم الشفافية الإدارية إلى مستويين، وهما كما يأتي:المستوى الذاتي تشمل كل ما يتعلق بإجراءات العمل، من توعية الموظفين والمستفيدين من أهداف المؤسسة، واختيار الموظفين الأكفاء، ووضع معايير للمساءلة واضحة. المستوى الشامل تشمل كل ما يتعلق بتقييم القيادات الإدارية  لطلبة الدراسات العليا </a:t>
            </a:r>
            <a:r>
              <a:rPr lang="ar-IQ" dirty="0" err="1" smtClean="0"/>
              <a:t>والاولية</a:t>
            </a:r>
            <a:r>
              <a:rPr lang="ar-IQ" dirty="0" smtClean="0"/>
              <a:t> في المؤسسة بالاستناد إلى القانون ومعايير الرقابة والمحاسبة والعدل، وتفعيل دور منظمات</a:t>
            </a:r>
            <a:endParaRPr lang="en-US" dirty="0"/>
          </a:p>
        </p:txBody>
      </p:sp>
    </p:spTree>
  </p:cSld>
  <p:clrMapOvr>
    <a:masterClrMapping/>
  </p:clrMapOvr>
  <p:transition spd="slow">
    <p:dissolve/>
    <p:sndAc>
      <p:stSnd>
        <p:snd r:embed="rId2" name="cashreg.wav" builtIn="1"/>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smtClean="0"/>
              <a:t>حقوق وواجبات الطالب الجامعي</a:t>
            </a:r>
            <a:r>
              <a:rPr lang="en-US" dirty="0" smtClean="0"/>
              <a:t/>
            </a:r>
            <a:br>
              <a:rPr lang="en-US" dirty="0" smtClean="0"/>
            </a:br>
            <a:endParaRPr lang="en-US" dirty="0"/>
          </a:p>
        </p:txBody>
      </p:sp>
      <p:sp>
        <p:nvSpPr>
          <p:cNvPr id="3" name="عنصر نائب للمحتوى 2"/>
          <p:cNvSpPr>
            <a:spLocks noGrp="1"/>
          </p:cNvSpPr>
          <p:nvPr>
            <p:ph idx="1"/>
          </p:nvPr>
        </p:nvSpPr>
        <p:spPr/>
        <p:txBody>
          <a:bodyPr>
            <a:normAutofit fontScale="85000" lnSpcReduction="20000"/>
          </a:bodyPr>
          <a:lstStyle/>
          <a:p>
            <a:pPr algn="r"/>
            <a:r>
              <a:rPr lang="ar-IQ" dirty="0" smtClean="0"/>
              <a:t>1 حق الطالب في أن تُوفَّر له البيئة الدراسية المناسبة لتحقيق الاستيعاب والدراسة بسير وسهولة من خلال توفير كافة الإمكانيات التعليمية المتاحة لخدمة هذا الهدف. -2 حق الطالب في الحصول على المادة العلمية والمعرفة المرتبطة بالمقررات الجامعية التي للأحكام واللوائح الجامعية التي تحكم العمل يدرسها وذلك وفقا الأكاديمي. -3 حق الطالب في الحصول على الخطط الدراسية بالكلية أو القسم والتخصصات المتاحة له، وكذا الطالع على الجداول </a:t>
            </a:r>
            <a:r>
              <a:rPr lang="ar-IQ" dirty="0" err="1" smtClean="0"/>
              <a:t>الدراسيية</a:t>
            </a:r>
            <a:r>
              <a:rPr lang="ar-IQ" dirty="0" smtClean="0"/>
              <a:t> قبل بدء الدراسية وإجراء تسجيله في المقررات التي يتيحها له النظام وقواعد التسجيل مع مراعاة ترتيب الأولويات في </a:t>
            </a:r>
            <a:r>
              <a:rPr lang="ar-IQ" dirty="0" err="1" smtClean="0"/>
              <a:t>التسسجيل</a:t>
            </a:r>
            <a:r>
              <a:rPr lang="ar-IQ" dirty="0" smtClean="0"/>
              <a:t> للطالب وفق ضوابط عادلة </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fontScale="85000" lnSpcReduction="20000"/>
          </a:bodyPr>
          <a:lstStyle/>
          <a:p>
            <a:pPr algn="r"/>
            <a:r>
              <a:rPr lang="ar-IQ" dirty="0" smtClean="0"/>
              <a:t>حق الطالب في حذف أي مقرر أو إضافة خر أو حذف الفصل الدراسي بأكمله وفقاً يتيحه نظام الدراسي والتسجيل في الجامعة وذلك في الفترة المحددة لذلك والمعلن عنها للطالب. -5 حق الطالب في تقيد أعضاء هيئة التدريس بالجامعة بمواعيد وأوقات المحاضرات واستيفاء الساعات العلمية والمعملية لها وعدم إلغاء المحاضرات أو تغيير أوقاتها إلا في حالة الضرورة وبعد اإلعالن عن ذلك على أن يتم إعطاء محاضرات بديلة عن تلك التي تم إلغاؤها أو التغيب عنها من قبل عضو هيئة التدريس لاستيفاء المقرر وذلك بعد التنسيق مع الطلبة والقسم المعني بإتمام ذلك. -6 حق الطالب في الاستفسار في المناقشات العلمية.</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IQ" b="1" dirty="0" smtClean="0"/>
              <a:t>النزاهة </a:t>
            </a:r>
            <a:r>
              <a:rPr lang="ar-IQ" b="1" dirty="0" err="1" smtClean="0"/>
              <a:t>الاكاديمية</a:t>
            </a:r>
            <a:r>
              <a:rPr lang="ar-IQ" b="1" dirty="0" smtClean="0"/>
              <a:t> </a:t>
            </a:r>
            <a:r>
              <a:rPr lang="ar-IQ" b="1" dirty="0" err="1" smtClean="0"/>
              <a:t>وابعادها</a:t>
            </a:r>
            <a:r>
              <a:rPr lang="ar-IQ" b="1" dirty="0" smtClean="0"/>
              <a:t> للطالب الجامعي</a:t>
            </a:r>
            <a:endParaRPr lang="en-US" b="1" dirty="0"/>
          </a:p>
        </p:txBody>
      </p:sp>
      <p:sp>
        <p:nvSpPr>
          <p:cNvPr id="3" name="عنصر نائب للمحتوى 2"/>
          <p:cNvSpPr>
            <a:spLocks noGrp="1"/>
          </p:cNvSpPr>
          <p:nvPr>
            <p:ph idx="1"/>
          </p:nvPr>
        </p:nvSpPr>
        <p:spPr/>
        <p:txBody>
          <a:bodyPr>
            <a:normAutofit fontScale="77500" lnSpcReduction="20000"/>
          </a:bodyPr>
          <a:lstStyle/>
          <a:p>
            <a:pPr algn="r">
              <a:buNone/>
            </a:pPr>
            <a:r>
              <a:rPr lang="ar-IQ" dirty="0" smtClean="0"/>
              <a:t>لنزاهة الأكاديمية ركيزة أساسية في الأوساط الأكاديمية. تتناول النزاهة الأكاديمية وفق المفهوم الشامل له التصدي للانتحال العلمي، والغش، والتلفيق العلمي، والحصول على ميزة أكاديمية دون وجه حق، </a:t>
            </a:r>
            <a:r>
              <a:rPr lang="ar-IQ" dirty="0" err="1" smtClean="0"/>
              <a:t>و</a:t>
            </a:r>
            <a:r>
              <a:rPr lang="ar-IQ" dirty="0" smtClean="0"/>
              <a:t> المساعدة والتحريض على خيانة الأمانة الأكاديمية ، </a:t>
            </a:r>
            <a:r>
              <a:rPr lang="ar-IQ" dirty="0" err="1" smtClean="0"/>
              <a:t>و</a:t>
            </a:r>
            <a:r>
              <a:rPr lang="ar-IQ" dirty="0" smtClean="0"/>
              <a:t> الوصول غير المصرح به إلى الوثائق الرسمية الأكاديمية والإدارية ، وانتهاك حقوق الملكية الفكرية.</a:t>
            </a:r>
          </a:p>
          <a:p>
            <a:pPr algn="r">
              <a:buNone/>
            </a:pPr>
            <a:r>
              <a:rPr lang="ar-IQ" dirty="0" smtClean="0"/>
              <a:t>تساهم عمادة التعلم الإلكتروني والتعليم عن بُعد في احترام وتحقيق النزاهة الأكاديمية من خلال مبادئ وأصول التعامل مع المحتوى التعليمي بما يضمن حقوق الملكية الفكرية عند تصميم وتطوير ونشر جميع المواد التعليمية الرقمية والمحتوى الرقمي بجميع أنواعه على الموقع الإلكتروني أو على أنظمة التعلم الإلكتروني.   لذلك فهي تعد من  </a:t>
            </a:r>
            <a:r>
              <a:rPr lang="ar-IQ" dirty="0" err="1" smtClean="0"/>
              <a:t>الاشياء</a:t>
            </a:r>
            <a:r>
              <a:rPr lang="ar-IQ" dirty="0" smtClean="0"/>
              <a:t> وأساسيًا لأنظمة التعلم الإلكتروني في تقديم برامج التعلم الإلكتروني والتعليم</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r>
              <a:rPr lang="ar-IQ" dirty="0" smtClean="0"/>
              <a:t>حق الطالب في الاستفسار والمناقشة العلمية ألائقة مع أعضاء هيئة التدريس، دون رقابة أو عقوبة في ذلك عليه، ما لم يتجاوز النقاش ما </a:t>
            </a:r>
            <a:r>
              <a:rPr lang="ar-IQ" dirty="0" err="1" smtClean="0"/>
              <a:t>تفتضي</a:t>
            </a:r>
            <a:r>
              <a:rPr lang="ar-IQ" dirty="0" smtClean="0"/>
              <a:t> الآداب العامة وحدود اللياقة </a:t>
            </a:r>
            <a:r>
              <a:rPr lang="ar-IQ" dirty="0" err="1" smtClean="0"/>
              <a:t>ووالسوك</a:t>
            </a:r>
            <a:r>
              <a:rPr lang="ar-IQ" dirty="0" smtClean="0"/>
              <a:t> في </a:t>
            </a:r>
            <a:r>
              <a:rPr lang="ar-IQ" dirty="0" err="1" smtClean="0"/>
              <a:t>ًء</a:t>
            </a:r>
            <a:r>
              <a:rPr lang="ar-IQ" dirty="0" smtClean="0"/>
              <a:t> كان ذلك أثناء المحاضرة أو أثناء الساعات المكتبية المعلنة لمقابلة مثل تلك  لمقابلة الطالب</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في المجال غير الأكاديمي:</a:t>
            </a:r>
            <a:endParaRPr lang="en-US" dirty="0"/>
          </a:p>
        </p:txBody>
      </p:sp>
      <p:sp>
        <p:nvSpPr>
          <p:cNvPr id="3" name="عنصر نائب للمحتوى 2"/>
          <p:cNvSpPr>
            <a:spLocks noGrp="1"/>
          </p:cNvSpPr>
          <p:nvPr>
            <p:ph idx="1"/>
          </p:nvPr>
        </p:nvSpPr>
        <p:spPr/>
        <p:txBody>
          <a:bodyPr>
            <a:normAutofit fontScale="92500" lnSpcReduction="20000"/>
          </a:bodyPr>
          <a:lstStyle/>
          <a:p>
            <a:pPr algn="r"/>
            <a:r>
              <a:rPr lang="ar-IQ" dirty="0" smtClean="0"/>
              <a:t>حق الطالب في التمتع بالإعانة والرعاية الاجتماعية التي تقدمها الجامعة والمشاركة في للوائح والتعليمات الجامعية المنظمة الأنشطة المقامة فيها وفقا لذلك. ً -2 حق الطالب في الحصول على الرعاية الصحية الكافية بالعاكس داخل حق الطالب في الاستفادة من خدمات ومرافق الجامعة )الكتاب الجامعي – السكن الجامعي – المكتبات المركزية والفرعية – الملاعب الرياضية – المطاعم – مواقف وذلك وفقا بالجامعة. ً السيارات - ..... وغيرها( للوائح والنظم المعمول بالمستشفيات والمراكز الصحية التابعة للجامعة.</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fontScale="77500" lnSpcReduction="20000"/>
          </a:bodyPr>
          <a:lstStyle/>
          <a:p>
            <a:pPr algn="r"/>
            <a:r>
              <a:rPr lang="ar-IQ" dirty="0" smtClean="0"/>
              <a:t>ثانيًا، يجب أن يتم تعزيز الشفافية والمساءلة في جميع جوانب العمل. يجب أن يكون هناك نظام واضح للإبلاغ عن أي مخالفات للنزاهة، ويجب أن يتم تشجيع الأعضاء على الإبلاغ عن أي تصرف غير أخلاقي أو غير نزيه. يجب أن يتم التعامل مع هذه التقارير بجدية وسرعة، وأن يتم اتخاذ إجراءات صارمة ضد أي انتهاكات للنزاهة.</a:t>
            </a:r>
          </a:p>
          <a:p>
            <a:pPr algn="r"/>
            <a:r>
              <a:rPr lang="ar-IQ" dirty="0" smtClean="0"/>
              <a:t>ثالثًا، يجب أن يتم توفير التدريب والتوجيه لأعضاء الفريق بشأن النزاهة وأهميتها. يجب أن يكون هناك برامج تدريبية تعزز الوعي بأهمية النزاهة وتوضح السلوكيات النزيهة التي يجب إتباعها. يجب أن يتم توفير الموارد اللازمة لتعزيز النزاهة في الفريق، مثل وجود سياسات وإجراءات واضحة تنظم سلوك الفريق وتحدد العقوبات المناسبة لأي انتهاكات.</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smtClean="0"/>
              <a:t>السمات الخاصة لمفهوم النزاهة</a:t>
            </a:r>
            <a:endParaRPr lang="en-US" dirty="0"/>
          </a:p>
        </p:txBody>
      </p:sp>
      <p:sp>
        <p:nvSpPr>
          <p:cNvPr id="3" name="عنصر نائب للمحتوى 2"/>
          <p:cNvSpPr>
            <a:spLocks noGrp="1"/>
          </p:cNvSpPr>
          <p:nvPr>
            <p:ph idx="1"/>
          </p:nvPr>
        </p:nvSpPr>
        <p:spPr/>
        <p:txBody>
          <a:bodyPr>
            <a:normAutofit fontScale="92500" lnSpcReduction="10000"/>
          </a:bodyPr>
          <a:lstStyle/>
          <a:p>
            <a:pPr algn="r"/>
            <a:r>
              <a:rPr lang="ar-IQ" dirty="0" smtClean="0"/>
              <a:t>غالبًا ما ترتبط النزاهة بالعديد من الخصائص الرئيسية التي تحدد الشخص الذي يتمتع بنزاهة عالية. وتشمل هذه الخصائص امتلاك بوصلة أخلاقية قوية، وإظهار الصدق والشفافية، والاتساق في الأقوال والأفعال، والالتزام بالمبادئ الأخلاقية. يُظهِر الفرد ذو النزاهة العالية باستمرار الثقة </a:t>
            </a:r>
            <a:r>
              <a:rPr lang="ar-IQ" dirty="0" err="1" smtClean="0"/>
              <a:t>والموثوقية</a:t>
            </a:r>
            <a:r>
              <a:rPr lang="ar-IQ" dirty="0" smtClean="0"/>
              <a:t> والاعتمادية. يتعاملون مع المواقف بعدسة أخلاقية، مع مراعاة الصالح العام في عملية اتخاذ القرار. يُنظر إليهم على أنهم قدوة، ويضعون مثالاً للنزاهة والسلوك الأخلاقي ليتبعه الآخرون.</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81000"/>
            <a:ext cx="8077200" cy="5745163"/>
          </a:xfrm>
        </p:spPr>
        <p:txBody>
          <a:bodyPr>
            <a:normAutofit fontScale="85000" lnSpcReduction="20000"/>
          </a:bodyPr>
          <a:lstStyle/>
          <a:p>
            <a:pPr algn="r"/>
            <a:r>
              <a:rPr lang="ar-IQ" dirty="0" smtClean="0"/>
              <a:t>رابعًا، يجب أن يتم تشجيع العمل الجماعي والتعاون في الفريق. يجب أن يكون هناك بيئة عمل تشجع على التعاون والتواصل المفتوح بين أعضاء الفريق. يجب أن يتم تشجيع الأعضاء على مشاركة الأفكار والملاحظات بحرية، وأن يتم التعامل معها بشكل إيجابي ومحترم. يجب أن يتم تشجيع الأعضاء على العمل كفريق واحد نحو تحقيق الأهداف المشتركة، وأن يتم تقدير وتكريم الجهود المبذولة.</a:t>
            </a:r>
          </a:p>
          <a:p>
            <a:pPr algn="r"/>
            <a:r>
              <a:rPr lang="ar-IQ" dirty="0" smtClean="0"/>
              <a:t>أخيرًا، يجب أن يتم تقييم ومراقبة النزاهة في الفريق بشكل منتظم. يجب أن يتم إجراء تقييمات دورية لمدى التزام الفريق بالنزاهة وتحقيقه للمعايير المطلوبة. يجب أن يتم مراقبة سلوك الأعضاء وتقديم التوجيه والتدريب اللازم لتحسين الأداء. يجب أن يتم توفير آليات للتعلم من الأخطاء وتحسين العملية بشكل مستمر.</a:t>
            </a:r>
          </a:p>
          <a:p>
            <a:pPr algn="r"/>
            <a:r>
              <a:rPr lang="ar-IQ" dirty="0" smtClean="0"/>
              <a:t>باختصار، يمكن تعزيز النزاهة في فريقك من خلال أن تكون قائدًا نزيهًا وملتزمًا بالقيم الأخلاقية، ومن خلال تعزيز الشف</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algn="r"/>
            <a:r>
              <a:rPr lang="ar-IQ" dirty="0" smtClean="0"/>
              <a:t>من خلال مفهوم الشفافية يتضح أن توافرها له الأثر الكبير في العملية الدارية والتنظيمية للجامعة في حال أن رغبت الجامعة بالارتقاء بمستوى إدارتها إلى مستوى حضاري متقدم يساهم في تحسين مستوى </a:t>
            </a:r>
            <a:r>
              <a:rPr lang="ar-IQ" dirty="0" err="1" smtClean="0"/>
              <a:t>الاداء</a:t>
            </a:r>
            <a:r>
              <a:rPr lang="ar-IQ" dirty="0" smtClean="0"/>
              <a:t> للجامعة والعاملين فيها كمتطلب نجاح للشفافية. من خلال التنسيق</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3"/>
          <p:cNvSpPr>
            <a:spLocks noGrp="1"/>
          </p:cNvSpPr>
          <p:nvPr>
            <p:ph idx="1"/>
          </p:nvPr>
        </p:nvSpPr>
        <p:spPr/>
        <p:txBody>
          <a:bodyPr>
            <a:normAutofit fontScale="70000" lnSpcReduction="20000"/>
          </a:bodyPr>
          <a:lstStyle/>
          <a:p>
            <a:pPr algn="r"/>
            <a:r>
              <a:rPr lang="ar-IQ" dirty="0" smtClean="0"/>
              <a:t>من المرجح أن تكون البيئة الأكاديمية هي أول مكان تلتقي فيه بالنزاهة (خارج عائلتك). على وجه التحديد، يتوقع معلموك ومدرسوك أن تكون كل مهمة تقدمها من عملك الخاص بنسبة 100%. وهذا يعني أنه من المتوقع منك عدم الانتحال ، وهو نسخ أفكار أو كلمات شخص آخر وتقديمها على أنها خاصة بك. في بعض الحالات، قد يكون الانتحال غير مقصود، ولهذا السبب من المهم جدًا أن تتأكد من أن الكلمات والأفكار في عملك خاصة بك تمامًا.</a:t>
            </a:r>
          </a:p>
          <a:p>
            <a:pPr algn="r"/>
            <a:r>
              <a:rPr lang="ar-IQ" dirty="0" smtClean="0"/>
              <a:t>في السياقات الأكاديمية والعمل العلمي، تشكل النزاهة أهمية بالغة. على سبيل المثال، عندما يكتب أساتذة الجامعات الكتب أو يجرون التجارب، فمن المتوقع أن تكون نظرياتهم وتأكيداتهم مدعومة بأبحاث دقيقة يقدمون لها الاستشهاد. وفي الحالات التي يتم فيها اكتشاف أن شخصًا ما قد زور بيانات بحثية أو كذب صراحة، فقد يواجه هذا الشخص عددًا من العواقب لأنه كان من المتوقع منه العمل بأمانة ونزاهة</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IQ" dirty="0" smtClean="0"/>
              <a:t>إشكال انتهاك النزاهة للطالب الجامعي </a:t>
            </a:r>
            <a:endParaRPr lang="en-US" dirty="0"/>
          </a:p>
        </p:txBody>
      </p:sp>
      <p:sp>
        <p:nvSpPr>
          <p:cNvPr id="3" name="عنصر نائب للمحتوى 2"/>
          <p:cNvSpPr>
            <a:spLocks noGrp="1"/>
          </p:cNvSpPr>
          <p:nvPr>
            <p:ph idx="1"/>
          </p:nvPr>
        </p:nvSpPr>
        <p:spPr>
          <a:xfrm>
            <a:off x="457200" y="1524000"/>
            <a:ext cx="8305800" cy="4602163"/>
          </a:xfrm>
        </p:spPr>
        <p:txBody>
          <a:bodyPr>
            <a:normAutofit fontScale="62500" lnSpcReduction="20000"/>
          </a:bodyPr>
          <a:lstStyle/>
          <a:p>
            <a:pPr algn="r">
              <a:buNone/>
            </a:pPr>
            <a:endParaRPr lang="ar-IQ" dirty="0" smtClean="0"/>
          </a:p>
          <a:p>
            <a:pPr algn="r">
              <a:buNone/>
            </a:pPr>
            <a:r>
              <a:rPr lang="ar-IQ" dirty="0" smtClean="0"/>
              <a:t>تعدد أشكال التصرف التي تعتبر مخلّة لمعايير ومبادئ النزاهة الأكاديمية، ومن بعضها، على سبيل التعداد لا الحصر</a:t>
            </a:r>
          </a:p>
          <a:p>
            <a:pPr algn="r">
              <a:buNone/>
            </a:pPr>
            <a:r>
              <a:rPr lang="ar-IQ" dirty="0" smtClean="0"/>
              <a:t> ▪️ الغش: نقل أعمال الآخرين والاستخدام غير المصرح به لأي ملاحظات ومعلومات ومواد في الامتحانات الأكاديمية أو غيرها من المهام الموكلة للطلبة.</a:t>
            </a:r>
          </a:p>
          <a:p>
            <a:pPr algn="r">
              <a:buNone/>
            </a:pPr>
            <a:r>
              <a:rPr lang="ar-IQ" dirty="0" smtClean="0"/>
              <a:t> ▪️ السرقة الفكرية/ الانتحال الأدبي: اقتباس عبارات وأعمال الآخرين، والاستخدام غير المرخص له للمدونات الفكرية والأدبية أو لأي معلومات في أي تكاليف تعليمية، دون الإشارة إليها باعتبارها مرجعًا.</a:t>
            </a:r>
          </a:p>
          <a:p>
            <a:pPr algn="r">
              <a:buNone/>
            </a:pPr>
            <a:r>
              <a:rPr lang="ar-IQ" dirty="0" smtClean="0"/>
              <a:t> ▪️ سرقة جهود الآخرين: استغلال الطالب على غيره آخر لإنجاز التكاليف التعليمية.</a:t>
            </a:r>
          </a:p>
          <a:p>
            <a:pPr algn="r">
              <a:buNone/>
            </a:pPr>
            <a:r>
              <a:rPr lang="ar-IQ" dirty="0" smtClean="0"/>
              <a:t> ▪️ انتحال شخصية الغير: ادّعاء الطالب صفة غيره داخل فصل افتراضي، أو في اختبار، آو في المنتديات التعليمية، أو في أي نوع من الواجبات الأكاديمية.</a:t>
            </a:r>
          </a:p>
          <a:p>
            <a:pPr algn="r">
              <a:buNone/>
            </a:pPr>
            <a:r>
              <a:rPr lang="ar-IQ" dirty="0" smtClean="0"/>
              <a:t> ▪️ التزوير: إقدام الطالب على تغيير المعلومات المتاحة له أو تضليلها في اختبار/ واجب أكاديمي، أو إبرازه لوثائق مزوّرة عن أداء التكاليف الأكاديمية..</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algn="ctr"/>
            <a:r>
              <a:rPr lang="ar-IQ" sz="8800" dirty="0" err="1" smtClean="0"/>
              <a:t>شكرأ</a:t>
            </a:r>
            <a:r>
              <a:rPr lang="ar-IQ" sz="8800" dirty="0" smtClean="0"/>
              <a:t> جزيلا لحسن ألإصغاء</a:t>
            </a:r>
            <a:endParaRPr lang="en-US" sz="8800" dirty="0"/>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81000" y="304800"/>
            <a:ext cx="8305800" cy="6400800"/>
          </a:xfrm>
        </p:spPr>
        <p:txBody>
          <a:bodyPr>
            <a:normAutofit fontScale="70000" lnSpcReduction="20000"/>
          </a:bodyPr>
          <a:lstStyle/>
          <a:p>
            <a:pPr algn="r"/>
            <a:r>
              <a:rPr lang="ar-IQ" dirty="0" smtClean="0"/>
              <a:t> أهي النزاهة؟</a:t>
            </a:r>
          </a:p>
          <a:p>
            <a:pPr algn="r"/>
            <a:r>
              <a:rPr lang="ar-IQ" dirty="0" smtClean="0"/>
              <a:t>إذا كنت طالبًا جديدًا (أو يمكنك أن تتذكر عندما كنت طالبًا جديدًا)، فربما تتذكر أنك حصلت على بعض المعلومات حول سياسات النزاهة الأكاديمية في مدرستك خلال الأيام القليلة الأولى من الدراسة. من المحتمل أن هذه المعلومات تناولت، من بين أمور أخرى، متطلبات المدرسة لتقديم الأعمال الأصلية، والسياسات المتعلقة بالغش، وتوقعات سلوك الطلاب. من خلال إعطائك هذه المعلومات، لم تكن مدرستك تقترح عليك الغش؛ بل أرادت فقط إبلاغك أنها تتوقع من جميع الطلاب التصرف بدرجة معينة من النزاهة.</a:t>
            </a:r>
          </a:p>
          <a:p>
            <a:pPr algn="r"/>
            <a:r>
              <a:rPr lang="ar-IQ" dirty="0" smtClean="0"/>
              <a:t>النزاهة مصطلح يستخدم لوصف مستوى صدق الشخص والتزاماته الأخلاقية واستعداده لفعل الصواب. على سبيل المثال، نتوقع من أطبائنا أن يكونوا صادقين معنا بشأن التشخيصات، ولن يحاولوا وصف أدوية لا نحتاجها، وسيعملون بشكل عام لصالح صحتنا ورفاهتنا. نتوقع هذا لأن الأطباء في معظم المجتمعات يُنظر إليهم على أنهم أشخاص يتمتعون بقدر كبير من النزاهة ولديهم بوصلة أخلاقية قوية.</a:t>
            </a:r>
          </a:p>
          <a:p>
            <a:pPr algn="r"/>
            <a:r>
              <a:rPr lang="ar-IQ" dirty="0" smtClean="0"/>
              <a:t>وعلى العكس من ذلك، إذا لم يكن طبيبك يتمتع بأي قدر من النزاهة، فقد يتأثر بشدة بشركات الأدوية أو الرشاوى وقد يقنعك بإجراء اختبارات أو إجراءات لا تحتاج إليها. وعندما يحدث هذا، يتخذ المجتمع نظرة سلبية تجاه هذا الشخص ــ وفي بعض الحالات يتم توجيه اتهامات قانونية إليه ــ لأنه كان من المتوقع منه أن يتصرف بنزاهة.</a:t>
            </a:r>
          </a:p>
          <a:p>
            <a:pPr algn="r"/>
            <a:r>
              <a:rPr lang="ar-IQ" dirty="0" smtClean="0"/>
              <a:t>النزاهة الأكاديمية</a:t>
            </a:r>
          </a:p>
          <a:p>
            <a:pPr algn="r"/>
            <a:r>
              <a:rPr lang="ar-IQ" dirty="0" smtClean="0"/>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smtClean="0"/>
              <a:t>إشكال انتهاك النزاهة للطالب الجامعي </a:t>
            </a:r>
            <a:endParaRPr lang="en-US" dirty="0"/>
          </a:p>
        </p:txBody>
      </p:sp>
      <p:sp>
        <p:nvSpPr>
          <p:cNvPr id="3" name="عنصر نائب للمحتوى 2"/>
          <p:cNvSpPr>
            <a:spLocks noGrp="1"/>
          </p:cNvSpPr>
          <p:nvPr>
            <p:ph idx="1"/>
          </p:nvPr>
        </p:nvSpPr>
        <p:spPr>
          <a:xfrm>
            <a:off x="457200" y="1524000"/>
            <a:ext cx="8305800" cy="4602163"/>
          </a:xfrm>
        </p:spPr>
        <p:txBody>
          <a:bodyPr>
            <a:normAutofit fontScale="62500" lnSpcReduction="20000"/>
          </a:bodyPr>
          <a:lstStyle/>
          <a:p>
            <a:pPr algn="r">
              <a:buNone/>
            </a:pPr>
            <a:endParaRPr lang="ar-IQ" dirty="0" smtClean="0"/>
          </a:p>
          <a:p>
            <a:pPr algn="r">
              <a:buNone/>
            </a:pPr>
            <a:r>
              <a:rPr lang="ar-IQ" dirty="0" smtClean="0"/>
              <a:t>تعدد أشكال التصرف التي تعتبر مخلّة لمعايير ومبادئ النزاهة الأكاديمية، ومن بعضها، على سبيل التعداد لا الحصر</a:t>
            </a:r>
          </a:p>
          <a:p>
            <a:pPr algn="r">
              <a:buNone/>
            </a:pPr>
            <a:r>
              <a:rPr lang="ar-IQ" dirty="0" smtClean="0"/>
              <a:t> ▪️ الغش: نقل أعمال الآخرين والاستخدام غير المصرح به لأي ملاحظات ومعلومات ومواد في الامتحانات الأكاديمية أو غيرها من المهام الموكلة للطلبة.</a:t>
            </a:r>
          </a:p>
          <a:p>
            <a:pPr algn="r">
              <a:buNone/>
            </a:pPr>
            <a:r>
              <a:rPr lang="ar-IQ" dirty="0" smtClean="0"/>
              <a:t> ▪️ السرقة الفكرية/ الانتحال الأدبي: اقتباس عبارات وأعمال الآخرين، والاستخدام غير المرخص له للمدونات الفكرية والأدبية أو لأي معلومات في أي تكاليف تعليمية، دون الإشارة إليها باعتبارها مرجعًا.</a:t>
            </a:r>
          </a:p>
          <a:p>
            <a:pPr algn="r">
              <a:buNone/>
            </a:pPr>
            <a:r>
              <a:rPr lang="ar-IQ" dirty="0" smtClean="0"/>
              <a:t> ▪️ سرقة جهود الآخرين: استغلال الطالب على غيره آخر لإنجاز التكاليف التعليمية.</a:t>
            </a:r>
          </a:p>
          <a:p>
            <a:pPr algn="r">
              <a:buNone/>
            </a:pPr>
            <a:r>
              <a:rPr lang="ar-IQ" dirty="0" smtClean="0"/>
              <a:t> ▪️ انتحال شخصية الغير: ادّعاء الطالب صفة غيره داخل فصل افتراضي، أو في اختبار، آو في المنتديات التعليمية، أو في أي نوع من الواجبات الأكاديمية.</a:t>
            </a:r>
          </a:p>
          <a:p>
            <a:pPr algn="r">
              <a:buNone/>
            </a:pPr>
            <a:r>
              <a:rPr lang="ar-IQ" dirty="0" smtClean="0"/>
              <a:t> ▪️ التزوير: إقدام الطالب على تغيير المعلومات المتاحة له أو تضليلها في اختبار/ واجب أكاديمي، أو إبرازه لوثائق مزوّرة عن أداء التكاليف </a:t>
            </a:r>
            <a:r>
              <a:rPr lang="ar-IQ" dirty="0" err="1" smtClean="0"/>
              <a:t>الاكاديمية</a:t>
            </a:r>
            <a:r>
              <a:rPr lang="ar-IQ" dirty="0" smtClean="0"/>
              <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smtClean="0"/>
              <a:t>تعزيز الشفافية والمساءلة في جميع جوانب العمل واتخاذ إجراءات صارمة ضد أي انتهاكات للنزاهة</a:t>
            </a:r>
            <a:endParaRPr lang="en-US" dirty="0"/>
          </a:p>
        </p:txBody>
      </p:sp>
      <p:sp>
        <p:nvSpPr>
          <p:cNvPr id="3" name="عنصر نائب للمحتوى 2"/>
          <p:cNvSpPr>
            <a:spLocks noGrp="1"/>
          </p:cNvSpPr>
          <p:nvPr>
            <p:ph idx="1"/>
          </p:nvPr>
        </p:nvSpPr>
        <p:spPr>
          <a:xfrm>
            <a:off x="457200" y="1981200"/>
            <a:ext cx="7467600" cy="4144963"/>
          </a:xfrm>
        </p:spPr>
        <p:txBody>
          <a:bodyPr>
            <a:normAutofit fontScale="70000" lnSpcReduction="20000"/>
          </a:bodyPr>
          <a:lstStyle/>
          <a:p>
            <a:pPr algn="r"/>
            <a:r>
              <a:rPr lang="ar-IQ" dirty="0" smtClean="0"/>
              <a:t>كيف تقود بالنزاهة: الطرق التي يمكن بها تعزيز النزاهة في فريقك</a:t>
            </a:r>
          </a:p>
          <a:p>
            <a:pPr algn="r"/>
            <a:r>
              <a:rPr lang="ar-IQ" dirty="0" smtClean="0"/>
              <a:t>النزاهة هي أحد القيم الأساسية التي يجب أن يتمتع بها أي فريق عمل ناجح. فهي تعكس مدى الشفافية والمساءلة في جميع جوانب العمل، وتعزز الثقة بين أعضاء الفريق وتحقق العدالة والمصداقية في اتخاذ القرارات. ولكن كيف يمكن للقادة أن يقودوا بالنزاهة ويعززوا هذه القيمة الأساسية في فرقهم؟ في هذا المقال، سنلقي نظرة على الطرق التي يمكن بها تعزيز النزاهة في فريقك.</a:t>
            </a:r>
          </a:p>
          <a:p>
            <a:pPr algn="r"/>
            <a:r>
              <a:rPr lang="ar-IQ" dirty="0" smtClean="0"/>
              <a:t>أولاً، يجب أن يكون القائد نموذجًا يحتذي به في النزاهة. يجب أن يكون القائد ملتزمًا بالقيم الأخلاقية والمبادئ الأساسية للنزاهة، وأن يتصرف بنزاهة في جميع جوانب عمله. يجب أن يكون القائد صادقًا وشفافًا في تعامله مع أعضاء الفريق، وأن يتجنب أي تصرف يمكن أن يؤثر سلبًا على النزاهة في الفريق.</a:t>
            </a:r>
            <a:endParaRPr lang="en-US" dirty="0"/>
          </a:p>
        </p:txBody>
      </p:sp>
    </p:spTree>
  </p:cSld>
  <p:clrMapOvr>
    <a:masterClrMapping/>
  </p:clrMapOvr>
  <p:transition spd="slow">
    <p:wipe/>
    <p:sndAc>
      <p:stSnd>
        <p:snd r:embed="rId2" name="cashreg.wav" builtIn="1"/>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smtClean="0"/>
              <a:t>كيف تؤثر النزاهة على أخلاقيات العمل والإنتاجية</a:t>
            </a:r>
            <a:endParaRPr lang="en-US" dirty="0"/>
          </a:p>
        </p:txBody>
      </p:sp>
      <p:sp>
        <p:nvSpPr>
          <p:cNvPr id="3" name="عنصر نائب للمحتوى 2"/>
          <p:cNvSpPr>
            <a:spLocks noGrp="1"/>
          </p:cNvSpPr>
          <p:nvPr>
            <p:ph idx="1"/>
          </p:nvPr>
        </p:nvSpPr>
        <p:spPr/>
        <p:txBody>
          <a:bodyPr>
            <a:normAutofit fontScale="77500" lnSpcReduction="20000"/>
          </a:bodyPr>
          <a:lstStyle/>
          <a:p>
            <a:pPr algn="r"/>
            <a:r>
              <a:rPr lang="ar-IQ" dirty="0" smtClean="0"/>
              <a:t>كيف تؤثر النزاهة على أخلاقيات العمل والإنتاجية</a:t>
            </a:r>
          </a:p>
          <a:p>
            <a:pPr algn="r"/>
            <a:r>
              <a:rPr lang="ar-IQ" dirty="0" smtClean="0"/>
              <a:t>ترتبط النزاهة ارتباطًا مباشرًا بأخلاقيات العمل والإنتاجية. فعندما يعطي الأفراد الأولوية للنزاهة، فإنهم يجلبون أخلاقيات عمل قوية إلى وظائفهم. إنهم يفخرون بعملهم، ويظهرون معايير عالية، ويسعون باستمرار إلى التميز. تغذي النزاهة دوافعهم للعمل الجاد، وتضمن لهم بذل قصارى جهدهم على أساس يومي. يترجم هذا الالتزام بالنزاهة إلى زيادة الإنتاجية، حيث يتعاملون مع مهامهم ومسؤولياتهم بتركيز وكفاءة وتفان. علاوة على ذلك، تعزز النزاهة العمل الجماعي، حيث يثق أعضاء الفريق بقدرات بعضهم البعض ويعتمدون على بعضهم البعض لتحقيق الأهداف المشتركة. تؤدي النزاهة العالية في مكان العمل إلى بيئة عمل إيجابية، وزيادة الرضا الوظيفي،،</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smtClean="0"/>
              <a:t>مفهوم </a:t>
            </a:r>
            <a:r>
              <a:rPr lang="ar-IQ" dirty="0" err="1" smtClean="0"/>
              <a:t>حوكمة</a:t>
            </a:r>
            <a:r>
              <a:rPr lang="ar-IQ" dirty="0" smtClean="0"/>
              <a:t> الجامعات وأثره في تعزيز معايير الشفافية والمساءلة والمشاركة</a:t>
            </a:r>
            <a:endParaRPr lang="en-US" dirty="0"/>
          </a:p>
        </p:txBody>
      </p:sp>
      <p:sp>
        <p:nvSpPr>
          <p:cNvPr id="3" name="عنصر نائب للمحتوى 2"/>
          <p:cNvSpPr>
            <a:spLocks noGrp="1"/>
          </p:cNvSpPr>
          <p:nvPr>
            <p:ph idx="1"/>
          </p:nvPr>
        </p:nvSpPr>
        <p:spPr/>
        <p:txBody>
          <a:bodyPr>
            <a:normAutofit fontScale="92500" lnSpcReduction="20000"/>
          </a:bodyPr>
          <a:lstStyle/>
          <a:p>
            <a:pPr algn="r"/>
            <a:r>
              <a:rPr lang="ar-IQ" dirty="0" smtClean="0"/>
              <a:t>مبدأ الشفافية يشير مفهوم الشفافية إلى سهولة الوصول إلى المعلومات </a:t>
            </a:r>
            <a:r>
              <a:rPr lang="ar-IQ" dirty="0" err="1" smtClean="0"/>
              <a:t>واإلفصاح</a:t>
            </a:r>
            <a:r>
              <a:rPr lang="ar-IQ" dirty="0" smtClean="0"/>
              <a:t> عنها، ويعني المفهوم من اتجاه أخر استخدام </a:t>
            </a:r>
            <a:r>
              <a:rPr lang="ar-IQ" dirty="0" err="1" smtClean="0"/>
              <a:t>الطريقه</a:t>
            </a:r>
            <a:r>
              <a:rPr lang="ar-IQ" dirty="0" smtClean="0"/>
              <a:t> العلنية في مناقشة الموضوعات وحرية تداول المعلومات، وأن تتوافر المعلومات الكافية لتفهمها </a:t>
            </a:r>
          </a:p>
          <a:p>
            <a:pPr algn="r"/>
            <a:r>
              <a:rPr lang="ar-IQ" dirty="0" smtClean="0"/>
              <a:t>وتعد الشفافية من المفاهيم الحديثة والمتطورة في </a:t>
            </a:r>
            <a:r>
              <a:rPr lang="ar-IQ" dirty="0" err="1" smtClean="0"/>
              <a:t>الحوكمة</a:t>
            </a:r>
            <a:r>
              <a:rPr lang="ar-IQ" dirty="0" smtClean="0"/>
              <a:t>، والتي يجب على </a:t>
            </a:r>
            <a:r>
              <a:rPr lang="ar-IQ" dirty="0" err="1" smtClean="0"/>
              <a:t>اإلدارة</a:t>
            </a:r>
            <a:r>
              <a:rPr lang="ar-IQ" dirty="0" smtClean="0"/>
              <a:t> الواعية </a:t>
            </a:r>
            <a:r>
              <a:rPr lang="ar-IQ" dirty="0" err="1" smtClean="0"/>
              <a:t>األخذ</a:t>
            </a:r>
            <a:r>
              <a:rPr lang="ar-IQ" dirty="0" smtClean="0"/>
              <a:t> بها لما لها من أهمية على مرفق الجامعة </a:t>
            </a:r>
            <a:r>
              <a:rPr lang="ar-IQ" dirty="0" err="1" smtClean="0"/>
              <a:t>واألطراف</a:t>
            </a:r>
            <a:r>
              <a:rPr lang="ar-IQ" dirty="0" smtClean="0"/>
              <a:t> المعنية بها. وتعني الشفافية </a:t>
            </a:r>
            <a:r>
              <a:rPr lang="ar-IQ" dirty="0" err="1" smtClean="0"/>
              <a:t>االنفتاح</a:t>
            </a:r>
            <a:r>
              <a:rPr lang="ar-IQ" dirty="0" smtClean="0"/>
              <a:t> والتخلي عن الغموض والسرية والتضليل، وجعل كل شيء </a:t>
            </a:r>
            <a:r>
              <a:rPr lang="ar-IQ" dirty="0" err="1" smtClean="0"/>
              <a:t>قابال</a:t>
            </a:r>
            <a:r>
              <a:rPr lang="ar-IQ" dirty="0" smtClean="0"/>
              <a:t> للتحقق والرؤية السليمة ومراقبتها</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smtClean="0"/>
              <a:t>الإجراءات التأديبية حيال عمليات انتحال الهوية والغش</a:t>
            </a:r>
            <a:endParaRPr lang="en-US" dirty="0"/>
          </a:p>
        </p:txBody>
      </p:sp>
      <p:sp>
        <p:nvSpPr>
          <p:cNvPr id="3" name="عنصر نائب للمحتوى 2"/>
          <p:cNvSpPr>
            <a:spLocks noGrp="1"/>
          </p:cNvSpPr>
          <p:nvPr>
            <p:ph idx="1"/>
          </p:nvPr>
        </p:nvSpPr>
        <p:spPr/>
        <p:txBody>
          <a:bodyPr>
            <a:normAutofit fontScale="55000" lnSpcReduction="20000"/>
          </a:bodyPr>
          <a:lstStyle/>
          <a:p>
            <a:pPr algn="r">
              <a:buNone/>
            </a:pPr>
            <a:r>
              <a:rPr lang="ar-IQ" dirty="0" smtClean="0"/>
              <a:t>شكل في عمادة التعلم الإلكتروني والتعليم عن بعد لجنة دائمة ومركزية لتأديب الطلاب وتظلم الطالب الجامعي وتعنى بتطبيق لائحة لتأديب الطلاب وتظلم الطالب الجامعي بما يتناسب مع بيئات التعلم الإلكتروني. </a:t>
            </a:r>
          </a:p>
          <a:p>
            <a:pPr algn="r">
              <a:buNone/>
            </a:pPr>
            <a:r>
              <a:rPr lang="ar-IQ" dirty="0" smtClean="0"/>
              <a:t>يحق للجنة التأديب بعد تثبتها من المخالفات المحالة إليها، الإيقاع بواحدة أو أكثر من العقوبات التالية</a:t>
            </a:r>
          </a:p>
          <a:p>
            <a:pPr algn="r">
              <a:buNone/>
            </a:pPr>
            <a:r>
              <a:rPr lang="ar-IQ" dirty="0" smtClean="0"/>
              <a:t> ▪ التنبيه شفهياً وتوثيق ذلك بتعهد خطي أو الإنذار كتابة.</a:t>
            </a:r>
          </a:p>
          <a:p>
            <a:pPr algn="r">
              <a:buNone/>
            </a:pPr>
            <a:r>
              <a:rPr lang="ar-IQ" dirty="0" smtClean="0"/>
              <a:t>الحرمان المؤقت من الاشتراك في النشاطات الطلابية أو من بعض الخدمات الجامعية.</a:t>
            </a:r>
          </a:p>
          <a:p>
            <a:pPr algn="r">
              <a:buNone/>
            </a:pPr>
            <a:r>
              <a:rPr lang="ar-IQ" dirty="0" smtClean="0"/>
              <a:t>الحرمان من الحصول على التوصية العلمية. </a:t>
            </a:r>
          </a:p>
          <a:p>
            <a:pPr algn="r">
              <a:buNone/>
            </a:pPr>
            <a:r>
              <a:rPr lang="ar-IQ" dirty="0" smtClean="0"/>
              <a:t> ▪ إلغاء اختبار المادة أو المواد في حالات الغش أو المحاولة.</a:t>
            </a:r>
          </a:p>
          <a:p>
            <a:pPr algn="r">
              <a:buNone/>
            </a:pPr>
            <a:r>
              <a:rPr lang="ar-IQ" dirty="0" smtClean="0"/>
              <a:t> ▪ الإيقاف عن الدراسة لمدة لا تقل عن فصل دراسي واحد ولا تزيد عن فصلين مع إيقاف المكافآت إن وجدت.</a:t>
            </a:r>
          </a:p>
          <a:p>
            <a:pPr algn="r">
              <a:buNone/>
            </a:pPr>
            <a:r>
              <a:rPr lang="ar-IQ" dirty="0" smtClean="0"/>
              <a:t> ▪ الفصل النهائي من الجامعة.</a:t>
            </a:r>
          </a:p>
          <a:p>
            <a:pPr algn="r">
              <a:buNone/>
            </a:pPr>
            <a:r>
              <a:rPr lang="ar-IQ" dirty="0" smtClean="0"/>
              <a:t> ▪ في حالة صدور قرار تأديبي:</a:t>
            </a:r>
          </a:p>
          <a:p>
            <a:pPr algn="r">
              <a:buNone/>
            </a:pPr>
            <a:r>
              <a:rPr lang="ar-IQ" dirty="0" smtClean="0"/>
              <a:t> ▪ تحفظ القرارات الصادرة بالعقوبات التأديبية في ملف الطالب.</a:t>
            </a:r>
          </a:p>
          <a:p>
            <a:pPr algn="r">
              <a:buNone/>
            </a:pPr>
            <a:r>
              <a:rPr lang="ar-IQ" dirty="0" smtClean="0"/>
              <a:t> ▪ يترتب على قرارات الفصل النهائي عدم السماح بإعادة قيد الطالب في الجامعة.</a:t>
            </a:r>
          </a:p>
          <a:p>
            <a:pPr algn="r">
              <a:buNone/>
            </a:pPr>
            <a:r>
              <a:rPr lang="ar-IQ" dirty="0" smtClean="0"/>
              <a:t> ▪ يجوز إعلان القرار الصادر بالعقوبة التأديبية في داخل الجامعة.</a:t>
            </a:r>
          </a:p>
          <a:p>
            <a:pPr algn="r">
              <a:buNone/>
            </a:pPr>
            <a:r>
              <a:rPr lang="ar-IQ" dirty="0" smtClean="0"/>
              <a:t> ▪ يجوز إخطار ولي أمر الطالب أو الطالبة..</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الصدق المتسق</a:t>
            </a:r>
            <a:endParaRPr lang="en-US" dirty="0"/>
          </a:p>
        </p:txBody>
      </p:sp>
      <p:sp>
        <p:nvSpPr>
          <p:cNvPr id="3" name="عنصر نائب للمحتوى 2"/>
          <p:cNvSpPr>
            <a:spLocks noGrp="1"/>
          </p:cNvSpPr>
          <p:nvPr>
            <p:ph idx="1"/>
          </p:nvPr>
        </p:nvSpPr>
        <p:spPr/>
        <p:txBody>
          <a:bodyPr>
            <a:normAutofit fontScale="85000" lnSpcReduction="10000"/>
          </a:bodyPr>
          <a:lstStyle/>
          <a:p>
            <a:pPr algn="r"/>
            <a:r>
              <a:rPr lang="ar-IQ" dirty="0" smtClean="0"/>
              <a:t>إن الصدق الدائم هو أحد السمات الأساسية للنزاهة. فالأفراد الذين يتمتعون بالنزاهة يعطون الأولوية للصدق في جميع التفاعلات، سواء كانت شخصية أو مهنية. وهم يدركون أهمية الشفافية والتواصل المفتوح، ويقدرون الثقة قبل كل شيء. إن الصدق في كل موقف، حتى عندما يكون الأمر صعبًا، يبني المصداقية والاعتمادية. ويسعى الأشخاص ذوو النزاهة العالية إلى أن يكونوا </a:t>
            </a:r>
            <a:r>
              <a:rPr lang="ar-IQ" dirty="0" err="1" smtClean="0"/>
              <a:t>موثوقين</a:t>
            </a:r>
            <a:r>
              <a:rPr lang="ar-IQ" dirty="0" smtClean="0"/>
              <a:t> وجديرين بالثقة، ويزرعون علاقات قوية مبنية على الصدق والنزاهة. وهم يدركون أن الصدق هو أساس الثقة، ويعملون بجد للحفاظ على هذه الثقة في جميع تفاعلاتهم.</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471</TotalTime>
  <Words>2078</Words>
  <Application>Microsoft Office PowerPoint</Application>
  <PresentationFormat>عرض على الشاشة (3:4)‏</PresentationFormat>
  <Paragraphs>76</Paragraphs>
  <Slides>24</Slides>
  <Notes>0</Notes>
  <HiddenSlides>0</HiddenSlides>
  <MMClips>0</MMClips>
  <ScaleCrop>false</ScaleCrop>
  <HeadingPairs>
    <vt:vector size="4" baseType="variant">
      <vt:variant>
        <vt:lpstr>سمة</vt:lpstr>
      </vt:variant>
      <vt:variant>
        <vt:i4>1</vt:i4>
      </vt:variant>
      <vt:variant>
        <vt:lpstr>عناوين الشرائح</vt:lpstr>
      </vt:variant>
      <vt:variant>
        <vt:i4>24</vt:i4>
      </vt:variant>
    </vt:vector>
  </HeadingPairs>
  <TitlesOfParts>
    <vt:vector size="25" baseType="lpstr">
      <vt:lpstr>تقنية</vt:lpstr>
      <vt:lpstr>جامعة بغداد    كلية التربية  البدنية وعلوم الرياضة للبنات  محاضرة نوعية تعزيز قيم النزاهة والشفافية لدى طلبة الجامعات أ.م. د حيدر حسن الاسدي م.م صفية أحسان كامل</vt:lpstr>
      <vt:lpstr>السمات الخاصة لمفهوم النزاهة</vt:lpstr>
      <vt:lpstr>الشريحة 3</vt:lpstr>
      <vt:lpstr>إشكال انتهاك النزاهة للطالب الجامعي </vt:lpstr>
      <vt:lpstr>تعزيز الشفافية والمساءلة في جميع جوانب العمل واتخاذ إجراءات صارمة ضد أي انتهاكات للنزاهة</vt:lpstr>
      <vt:lpstr>كيف تؤثر النزاهة على أخلاقيات العمل والإنتاجية</vt:lpstr>
      <vt:lpstr>مفهوم حوكمة الجامعات وأثره في تعزيز معايير الشفافية والمساءلة والمشاركة</vt:lpstr>
      <vt:lpstr>الإجراءات التأديبية حيال عمليات انتحال الهوية والغش</vt:lpstr>
      <vt:lpstr>الصدق المتسق</vt:lpstr>
      <vt:lpstr>الشريحة 10</vt:lpstr>
      <vt:lpstr>مفهوم الشفافية الإدارية</vt:lpstr>
      <vt:lpstr>مرتكزات الشفافية الإدارية في البيئة الجامعية</vt:lpstr>
      <vt:lpstr>مستويات الشفافية الإدارية في العمل الجامعي وتوظيفها للطلبة</vt:lpstr>
      <vt:lpstr>حقوق وواجبات الطالب الجامعي </vt:lpstr>
      <vt:lpstr>الشريحة 15</vt:lpstr>
      <vt:lpstr>النزاهة الاكاديمية وابعادها للطالب الجامعي</vt:lpstr>
      <vt:lpstr>الشريحة 17</vt:lpstr>
      <vt:lpstr>في المجال غير الأكاديمي:</vt:lpstr>
      <vt:lpstr>الشريحة 19</vt:lpstr>
      <vt:lpstr>الشريحة 20</vt:lpstr>
      <vt:lpstr>الشريحة 21</vt:lpstr>
      <vt:lpstr>الشريحة 22</vt:lpstr>
      <vt:lpstr>إشكال انتهاك النزاهة للطالب الجامعي </vt:lpstr>
      <vt:lpstr>الشريحة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مهارات التعليم والتعلم الجيد التنظيمي في الاداء الاداري  للموسسات الحكومية</dc:title>
  <dc:creator>Dr.Haider</dc:creator>
  <cp:lastModifiedBy>Dr.Haider</cp:lastModifiedBy>
  <cp:revision>97</cp:revision>
  <dcterms:created xsi:type="dcterms:W3CDTF">2022-11-28T10:30:14Z</dcterms:created>
  <dcterms:modified xsi:type="dcterms:W3CDTF">2024-09-27T15:27:28Z</dcterms:modified>
</cp:coreProperties>
</file>