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3" r:id="rId8"/>
    <p:sldId id="262"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9" d="100"/>
          <a:sy n="39" d="100"/>
        </p:scale>
        <p:origin x="-72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5FB09AE0-D1F2-4EDE-9FAC-B98F48ED27CA}" type="datetimeFigureOut">
              <a:rPr lang="en-US" smtClean="0"/>
              <a:t>4/2/2024</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97FD937C-7895-4331-9B62-8227E06A7DC1}"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FB09AE0-D1F2-4EDE-9FAC-B98F48ED27CA}" type="datetimeFigureOut">
              <a:rPr lang="en-US" smtClean="0"/>
              <a:t>4/2/2024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7FD937C-7895-4331-9B62-8227E06A7DC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FB09AE0-D1F2-4EDE-9FAC-B98F48ED27CA}" type="datetimeFigureOut">
              <a:rPr lang="en-US" smtClean="0"/>
              <a:t>4/2/2024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7FD937C-7895-4331-9B62-8227E06A7DC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FB09AE0-D1F2-4EDE-9FAC-B98F48ED27CA}" type="datetimeFigureOut">
              <a:rPr lang="en-US" smtClean="0"/>
              <a:t>4/2/2024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7FD937C-7895-4331-9B62-8227E06A7DC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FB09AE0-D1F2-4EDE-9FAC-B98F48ED27CA}" type="datetimeFigureOut">
              <a:rPr lang="en-US" smtClean="0"/>
              <a:t>4/2/2024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7FD937C-7895-4331-9B62-8227E06A7DC1}"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FB09AE0-D1F2-4EDE-9FAC-B98F48ED27CA}" type="datetimeFigureOut">
              <a:rPr lang="en-US" smtClean="0"/>
              <a:t>4/2/2024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7FD937C-7895-4331-9B62-8227E06A7DC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FB09AE0-D1F2-4EDE-9FAC-B98F48ED27CA}" type="datetimeFigureOut">
              <a:rPr lang="en-US" smtClean="0"/>
              <a:t>4/2/2024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7FD937C-7895-4331-9B62-8227E06A7DC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FB09AE0-D1F2-4EDE-9FAC-B98F48ED27CA}" type="datetimeFigureOut">
              <a:rPr lang="en-US" smtClean="0"/>
              <a:t>4/2/2024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7FD937C-7895-4331-9B62-8227E06A7DC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FB09AE0-D1F2-4EDE-9FAC-B98F48ED27CA}" type="datetimeFigureOut">
              <a:rPr lang="en-US" smtClean="0"/>
              <a:t>4/2/2024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7FD937C-7895-4331-9B62-8227E06A7DC1}"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FB09AE0-D1F2-4EDE-9FAC-B98F48ED27CA}" type="datetimeFigureOut">
              <a:rPr lang="en-US" smtClean="0"/>
              <a:t>4/2/2024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7FD937C-7895-4331-9B62-8227E06A7DC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5FB09AE0-D1F2-4EDE-9FAC-B98F48ED27CA}" type="datetimeFigureOut">
              <a:rPr lang="en-US" smtClean="0"/>
              <a:t>4/2/2024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7FD937C-7895-4331-9B62-8227E06A7DC1}"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FB09AE0-D1F2-4EDE-9FAC-B98F48ED27CA}" type="datetimeFigureOut">
              <a:rPr lang="en-US" smtClean="0"/>
              <a:t>4/2/2024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7FD937C-7895-4331-9B62-8227E06A7DC1}"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mayoclinic.org/ar/about-this-site/meet-our-medical-editor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الضغوط النفسية </a:t>
            </a:r>
            <a:br>
              <a:rPr lang="ar-IQ" dirty="0" smtClean="0"/>
            </a:br>
            <a:r>
              <a:rPr lang="ar-IQ" dirty="0" smtClean="0"/>
              <a:t>الاسترخاء الجسمي والعقلي </a:t>
            </a:r>
            <a:endParaRPr lang="en-US" dirty="0"/>
          </a:p>
        </p:txBody>
      </p:sp>
      <p:sp>
        <p:nvSpPr>
          <p:cNvPr id="3" name="Subtitle 2"/>
          <p:cNvSpPr>
            <a:spLocks noGrp="1"/>
          </p:cNvSpPr>
          <p:nvPr>
            <p:ph type="subTitle" idx="1"/>
          </p:nvPr>
        </p:nvSpPr>
        <p:spPr>
          <a:xfrm>
            <a:off x="1295400" y="1981200"/>
            <a:ext cx="7406640" cy="1752600"/>
          </a:xfrm>
        </p:spPr>
        <p:txBody>
          <a:bodyPr>
            <a:normAutofit lnSpcReduction="10000"/>
          </a:bodyPr>
          <a:lstStyle/>
          <a:p>
            <a:r>
              <a:rPr lang="ar-IQ" dirty="0" smtClean="0"/>
              <a:t>ورشة عمل </a:t>
            </a:r>
          </a:p>
          <a:p>
            <a:r>
              <a:rPr lang="ar-IQ" sz="2500" dirty="0" err="1" smtClean="0"/>
              <a:t>أ.د</a:t>
            </a:r>
            <a:r>
              <a:rPr lang="ar-IQ" sz="2500" dirty="0" smtClean="0"/>
              <a:t> نداء ياسر العبيدي </a:t>
            </a:r>
          </a:p>
          <a:p>
            <a:r>
              <a:rPr lang="ar-IQ" dirty="0" err="1" smtClean="0"/>
              <a:t>أ.د</a:t>
            </a:r>
            <a:r>
              <a:rPr lang="ar-IQ" dirty="0" smtClean="0"/>
              <a:t> سوزان سليم </a:t>
            </a:r>
          </a:p>
          <a:p>
            <a:r>
              <a:rPr lang="ar-IQ" dirty="0" smtClean="0"/>
              <a:t>أ. د اياد صالح </a:t>
            </a:r>
            <a:endParaRPr lang="en-US" dirty="0"/>
          </a:p>
        </p:txBody>
      </p:sp>
    </p:spTree>
    <p:extLst>
      <p:ext uri="{BB962C8B-B14F-4D97-AF65-F5344CB8AC3E}">
        <p14:creationId xmlns:p14="http://schemas.microsoft.com/office/powerpoint/2010/main" val="36159802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الضغوط النفسية / الاسترخاء </a:t>
            </a:r>
            <a:endParaRPr lang="en-US" dirty="0"/>
          </a:p>
        </p:txBody>
      </p:sp>
      <p:sp>
        <p:nvSpPr>
          <p:cNvPr id="3" name="Content Placeholder 2"/>
          <p:cNvSpPr>
            <a:spLocks noGrp="1"/>
          </p:cNvSpPr>
          <p:nvPr>
            <p:ph idx="1"/>
          </p:nvPr>
        </p:nvSpPr>
        <p:spPr/>
        <p:txBody>
          <a:bodyPr/>
          <a:lstStyle/>
          <a:p>
            <a:r>
              <a:rPr lang="ar-IQ" b="1" dirty="0" smtClean="0"/>
              <a:t>شكرا لحسن الاصغاء </a:t>
            </a:r>
          </a:p>
          <a:p>
            <a:r>
              <a:rPr lang="ar-IQ" b="1" dirty="0" smtClean="0"/>
              <a:t>رمضان كريم وكل عام وانتم بألف خير </a:t>
            </a:r>
            <a:endParaRPr lang="en-US" b="1" dirty="0"/>
          </a:p>
        </p:txBody>
      </p:sp>
    </p:spTree>
    <p:extLst>
      <p:ext uri="{BB962C8B-B14F-4D97-AF65-F5344CB8AC3E}">
        <p14:creationId xmlns:p14="http://schemas.microsoft.com/office/powerpoint/2010/main" val="709087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الضغوط النفسية </a:t>
            </a:r>
            <a:endParaRPr lang="en-US" dirty="0"/>
          </a:p>
        </p:txBody>
      </p:sp>
      <p:sp>
        <p:nvSpPr>
          <p:cNvPr id="3" name="Content Placeholder 2"/>
          <p:cNvSpPr>
            <a:spLocks noGrp="1"/>
          </p:cNvSpPr>
          <p:nvPr>
            <p:ph idx="1"/>
          </p:nvPr>
        </p:nvSpPr>
        <p:spPr/>
        <p:txBody>
          <a:bodyPr/>
          <a:lstStyle/>
          <a:p>
            <a:pPr algn="r" rtl="1"/>
            <a:r>
              <a:rPr lang="ar-IQ" b="1" dirty="0" smtClean="0"/>
              <a:t>الضغوط النفسية مفهوم يشير إلى درجة استجابة الفرد للأحداث أو المتغيرات البيئة في حياته اليومية وهذه المتغيرات ربما تكون مؤلم تحدث بعض الاثار السيئة نفسيا وفسيولوجيا. </a:t>
            </a:r>
            <a:endParaRPr lang="ar-IQ" b="1" dirty="0"/>
          </a:p>
          <a:p>
            <a:pPr algn="r" rtl="1"/>
            <a:r>
              <a:rPr lang="ar-IQ" b="1" dirty="0" smtClean="0">
                <a:cs typeface="+mj-cs"/>
              </a:rPr>
              <a:t>فالضغوط النفسية تؤثر على الصحة النفسية للطلبة، فالفرد الذي يتعرض للضغط النفسي تكون صحته النفسية منخفضة وضعيفة، في حين أن الصحة النفسية المرتفعة تكون معارضة للضغط النفسي</a:t>
            </a:r>
            <a:r>
              <a:rPr lang="ar-IQ" dirty="0" smtClean="0"/>
              <a:t>. </a:t>
            </a:r>
          </a:p>
          <a:p>
            <a:pPr algn="r" rtl="1"/>
            <a:endParaRPr lang="en-US" b="1" dirty="0"/>
          </a:p>
        </p:txBody>
      </p:sp>
    </p:spTree>
    <p:extLst>
      <p:ext uri="{BB962C8B-B14F-4D97-AF65-F5344CB8AC3E}">
        <p14:creationId xmlns:p14="http://schemas.microsoft.com/office/powerpoint/2010/main" val="3994907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اسباب الضغوط النفسية </a:t>
            </a:r>
            <a:endParaRPr lang="en-US" dirty="0"/>
          </a:p>
        </p:txBody>
      </p:sp>
      <p:sp>
        <p:nvSpPr>
          <p:cNvPr id="3" name="Content Placeholder 2"/>
          <p:cNvSpPr>
            <a:spLocks noGrp="1"/>
          </p:cNvSpPr>
          <p:nvPr>
            <p:ph idx="1"/>
          </p:nvPr>
        </p:nvSpPr>
        <p:spPr/>
        <p:txBody>
          <a:bodyPr>
            <a:normAutofit fontScale="25000" lnSpcReduction="20000"/>
          </a:bodyPr>
          <a:lstStyle/>
          <a:p>
            <a:pPr indent="0" algn="r" rtl="1">
              <a:buNone/>
            </a:pPr>
            <a:r>
              <a:rPr lang="ar-IQ" sz="11200" b="1" dirty="0" smtClean="0"/>
              <a:t> </a:t>
            </a:r>
            <a:r>
              <a:rPr lang="ar-IQ" sz="11200" b="1" dirty="0" smtClean="0">
                <a:latin typeface="Arial Rounded MT Bold" pitchFamily="34" charset="0"/>
                <a:cs typeface="+mj-cs"/>
              </a:rPr>
              <a:t>كلما تعرض الفرد للصراعات الداخلية نتيجة لضغوط الحياة التي تمارس عليه، </a:t>
            </a:r>
          </a:p>
          <a:p>
            <a:pPr indent="0" algn="r" rtl="1">
              <a:lnSpc>
                <a:spcPct val="170000"/>
              </a:lnSpc>
              <a:buNone/>
            </a:pPr>
            <a:r>
              <a:rPr lang="ar-IQ" sz="8000" b="1" dirty="0">
                <a:latin typeface="Arial Rounded MT Bold" pitchFamily="34" charset="0"/>
                <a:cs typeface="+mj-cs"/>
              </a:rPr>
              <a:t>مثل الضغوط النفسية، والمهنية، </a:t>
            </a:r>
            <a:r>
              <a:rPr lang="ar-IQ" sz="8000" b="1" dirty="0" smtClean="0">
                <a:latin typeface="Arial Rounded MT Bold" pitchFamily="34" charset="0"/>
                <a:cs typeface="+mj-cs"/>
              </a:rPr>
              <a:t>والاقتصادية، والاجتماعية، </a:t>
            </a:r>
            <a:r>
              <a:rPr lang="ar-IQ" sz="8000" b="1" dirty="0">
                <a:latin typeface="Arial Rounded MT Bold" pitchFamily="34" charset="0"/>
                <a:cs typeface="+mj-cs"/>
              </a:rPr>
              <a:t>أدي به إلى اعتلل صحته </a:t>
            </a:r>
            <a:endParaRPr lang="ar-IQ" sz="8000" b="1" dirty="0" smtClean="0">
              <a:latin typeface="Arial Rounded MT Bold" pitchFamily="34" charset="0"/>
              <a:cs typeface="+mj-cs"/>
            </a:endParaRPr>
          </a:p>
          <a:p>
            <a:pPr indent="0" algn="r" rtl="1">
              <a:buNone/>
            </a:pPr>
            <a:r>
              <a:rPr lang="ar-IQ" sz="9600" b="1" dirty="0">
                <a:latin typeface="Arial Rounded MT Bold" pitchFamily="34" charset="0"/>
                <a:cs typeface="+mj-cs"/>
              </a:rPr>
              <a:t>النفسية، والجسمية، وشعوره بعدم الكفاءة في أداء </a:t>
            </a:r>
            <a:r>
              <a:rPr lang="ar-IQ" sz="9600" b="1" dirty="0" smtClean="0">
                <a:latin typeface="Arial Rounded MT Bold" pitchFamily="34" charset="0"/>
                <a:cs typeface="+mj-cs"/>
              </a:rPr>
              <a:t>الأعمال، </a:t>
            </a:r>
            <a:r>
              <a:rPr lang="ar-IQ" sz="9600" b="1" dirty="0">
                <a:latin typeface="Arial Rounded MT Bold" pitchFamily="34" charset="0"/>
                <a:cs typeface="+mj-cs"/>
              </a:rPr>
              <a:t>ويصبح غير قادر علي </a:t>
            </a:r>
            <a:r>
              <a:rPr lang="ar-IQ" sz="9600" b="1" dirty="0" smtClean="0">
                <a:latin typeface="Arial Rounded MT Bold" pitchFamily="34" charset="0"/>
                <a:cs typeface="+mj-cs"/>
              </a:rPr>
              <a:t>مواجهة صعوبات الحياة </a:t>
            </a:r>
          </a:p>
          <a:p>
            <a:pPr indent="0" algn="r" rtl="1">
              <a:buNone/>
            </a:pPr>
            <a:r>
              <a:rPr lang="ar-IQ" sz="8000" b="1" dirty="0">
                <a:latin typeface="Arial Rounded MT Bold" pitchFamily="34" charset="0"/>
                <a:cs typeface="+mj-cs"/>
              </a:rPr>
              <a:t>وال:ـ المسببات الخارجية تنتج الضغوط النفسية من تفاعل الفرد مع المواقف البيئية الضاغطة، حيث تشكل هذه المواقف عبئا ثقيل علي الفرد، وتتسبب في شعوره بالتوتر </a:t>
            </a:r>
            <a:r>
              <a:rPr lang="ar-IQ" sz="8000" b="1" dirty="0" smtClean="0">
                <a:latin typeface="Arial Rounded MT Bold" pitchFamily="34" charset="0"/>
                <a:cs typeface="+mj-cs"/>
              </a:rPr>
              <a:t>والإحباط، </a:t>
            </a:r>
            <a:r>
              <a:rPr lang="ar-IQ" sz="8000" b="1" dirty="0">
                <a:latin typeface="Arial Rounded MT Bold" pitchFamily="34" charset="0"/>
                <a:cs typeface="+mj-cs"/>
              </a:rPr>
              <a:t>وتعوقه عن تحقيق التوافق </a:t>
            </a:r>
            <a:r>
              <a:rPr lang="ar-IQ" sz="8000" b="1" dirty="0" smtClean="0">
                <a:latin typeface="Arial Rounded MT Bold" pitchFamily="34" charset="0"/>
                <a:cs typeface="+mj-cs"/>
              </a:rPr>
              <a:t>والاتزان. </a:t>
            </a:r>
            <a:r>
              <a:rPr lang="ar-IQ" sz="8000" b="1" dirty="0">
                <a:latin typeface="Arial Rounded MT Bold" pitchFamily="34" charset="0"/>
                <a:cs typeface="+mj-cs"/>
              </a:rPr>
              <a:t>وذلك من خلل المواقف </a:t>
            </a:r>
            <a:r>
              <a:rPr lang="ar-IQ" sz="8000" b="1" dirty="0" smtClean="0">
                <a:latin typeface="Arial Rounded MT Bold" pitchFamily="34" charset="0"/>
                <a:cs typeface="+mj-cs"/>
              </a:rPr>
              <a:t>التالي </a:t>
            </a:r>
          </a:p>
          <a:p>
            <a:pPr indent="0" algn="r" rtl="1">
              <a:buNone/>
            </a:pPr>
            <a:r>
              <a:rPr lang="ar-IQ" sz="8000" b="1" dirty="0" smtClean="0">
                <a:latin typeface="Arial Rounded MT Bold" pitchFamily="34" charset="0"/>
                <a:cs typeface="+mj-cs"/>
              </a:rPr>
              <a:t>1 </a:t>
            </a:r>
            <a:r>
              <a:rPr lang="ar-IQ" sz="8000" b="1" dirty="0">
                <a:latin typeface="Arial Rounded MT Bold" pitchFamily="34" charset="0"/>
                <a:cs typeface="+mj-cs"/>
              </a:rPr>
              <a:t>ـ الصراع بين الفرد والمحيطين به، كصراع الفرد مع </a:t>
            </a:r>
            <a:r>
              <a:rPr lang="ar-IQ" sz="8000" b="1" dirty="0" smtClean="0">
                <a:latin typeface="Arial Rounded MT Bold" pitchFamily="34" charset="0"/>
                <a:cs typeface="+mj-cs"/>
              </a:rPr>
              <a:t>الأصدقاء والأخوة </a:t>
            </a:r>
            <a:r>
              <a:rPr lang="ar-IQ" sz="8000" b="1" dirty="0">
                <a:latin typeface="Arial Rounded MT Bold" pitchFamily="34" charset="0"/>
                <a:cs typeface="+mj-cs"/>
              </a:rPr>
              <a:t>و </a:t>
            </a:r>
            <a:r>
              <a:rPr lang="ar-IQ" sz="8000" b="1" dirty="0" smtClean="0">
                <a:latin typeface="Arial Rounded MT Bold" pitchFamily="34" charset="0"/>
                <a:cs typeface="+mj-cs"/>
              </a:rPr>
              <a:t>الآباء....الخ</a:t>
            </a:r>
          </a:p>
          <a:p>
            <a:pPr indent="0" algn="r" rtl="1">
              <a:buNone/>
            </a:pPr>
            <a:r>
              <a:rPr lang="ar-IQ" sz="8000" b="1" dirty="0" smtClean="0">
                <a:latin typeface="Arial Rounded MT Bold" pitchFamily="34" charset="0"/>
                <a:cs typeface="+mj-cs"/>
              </a:rPr>
              <a:t>2 </a:t>
            </a:r>
            <a:r>
              <a:rPr lang="ar-IQ" sz="8000" b="1" dirty="0">
                <a:latin typeface="Arial Rounded MT Bold" pitchFamily="34" charset="0"/>
                <a:cs typeface="+mj-cs"/>
              </a:rPr>
              <a:t>ـ المواقف المختلفة كالعمل مثل: حيث تؤدي مواقف العمل بما فيها من مؤثرات كالعمل المتواصل وغياب العدالة، والتعاون والتفرقة في المعاملة، وغياب الحوافز إلى الشعور بالضغط النفسي </a:t>
            </a:r>
            <a:endParaRPr lang="ar-IQ" sz="8000" b="1" dirty="0" smtClean="0">
              <a:latin typeface="Arial Rounded MT Bold" pitchFamily="34" charset="0"/>
              <a:cs typeface="+mj-cs"/>
            </a:endParaRPr>
          </a:p>
          <a:p>
            <a:pPr indent="0" algn="r" rtl="1">
              <a:buNone/>
            </a:pPr>
            <a:endParaRPr lang="en-US" sz="2100" b="1" dirty="0">
              <a:latin typeface="Arial Rounded MT Bold" pitchFamily="34" charset="0"/>
            </a:endParaRPr>
          </a:p>
        </p:txBody>
      </p:sp>
    </p:spTree>
    <p:extLst>
      <p:ext uri="{BB962C8B-B14F-4D97-AF65-F5344CB8AC3E}">
        <p14:creationId xmlns:p14="http://schemas.microsoft.com/office/powerpoint/2010/main" val="3867078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الضغوط </a:t>
            </a:r>
            <a:endParaRPr lang="en-US" dirty="0"/>
          </a:p>
        </p:txBody>
      </p:sp>
      <p:sp>
        <p:nvSpPr>
          <p:cNvPr id="3" name="Content Placeholder 2"/>
          <p:cNvSpPr>
            <a:spLocks noGrp="1"/>
          </p:cNvSpPr>
          <p:nvPr>
            <p:ph idx="1"/>
          </p:nvPr>
        </p:nvSpPr>
        <p:spPr/>
        <p:txBody>
          <a:bodyPr>
            <a:normAutofit/>
          </a:bodyPr>
          <a:lstStyle/>
          <a:p>
            <a:pPr algn="r" rtl="1"/>
            <a:r>
              <a:rPr lang="ar-IQ" b="1" dirty="0" smtClean="0"/>
              <a:t>3 ـ أحداث الحياة، تحمل الحياة اليومية  في طياتها ضغوطات وصعوبات يدركها الفرد عندما يساير باستمرار المواقف المتنوعة سواء في الأسرة أو المدرسة أو العمل وما إلى ذلك، وهذه جميعها تتطلب منه المسايرة؛ لغرض التوافق والاتزان النفسي، إلا أن الفشل في مسايرتها يؤدي بالفرد إلى الشعور بالضغط النفسي، وتتنوع الأحداث اليومية التي يتعرض لها الفرد في حياته،</a:t>
            </a:r>
          </a:p>
          <a:p>
            <a:pPr algn="r" rtl="1"/>
            <a:endParaRPr lang="ar-IQ" dirty="0" smtClean="0"/>
          </a:p>
          <a:p>
            <a:pPr algn="r" rtl="1"/>
            <a:endParaRPr lang="en-US" dirty="0"/>
          </a:p>
        </p:txBody>
      </p:sp>
    </p:spTree>
    <p:extLst>
      <p:ext uri="{BB962C8B-B14F-4D97-AF65-F5344CB8AC3E}">
        <p14:creationId xmlns:p14="http://schemas.microsoft.com/office/powerpoint/2010/main" val="319882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اسباب الضغوط </a:t>
            </a:r>
            <a:endParaRPr lang="en-US" dirty="0"/>
          </a:p>
        </p:txBody>
      </p:sp>
      <p:sp>
        <p:nvSpPr>
          <p:cNvPr id="3" name="Content Placeholder 2"/>
          <p:cNvSpPr>
            <a:spLocks noGrp="1"/>
          </p:cNvSpPr>
          <p:nvPr>
            <p:ph idx="1"/>
          </p:nvPr>
        </p:nvSpPr>
        <p:spPr/>
        <p:txBody>
          <a:bodyPr>
            <a:normAutofit fontScale="92500" lnSpcReduction="10000"/>
          </a:bodyPr>
          <a:lstStyle/>
          <a:p>
            <a:pPr algn="r" rtl="1"/>
            <a:r>
              <a:rPr lang="ar-IQ" b="1" dirty="0" smtClean="0"/>
              <a:t>4ـ الإحباط: </a:t>
            </a:r>
            <a:r>
              <a:rPr lang="ar-IQ" b="1" dirty="0"/>
              <a:t>ذلك أن الناس المراهقون خاصة يمرون بخبرة الضغط عندما يعاقون عن عمل ما، سواء أكان هذا العمل نشاطا أم رغبة يسعون لتحقيقها؛ </a:t>
            </a:r>
            <a:r>
              <a:rPr lang="ar-IQ" b="1" dirty="0" smtClean="0"/>
              <a:t>فالإنسان </a:t>
            </a:r>
            <a:r>
              <a:rPr lang="ar-IQ" b="1" dirty="0"/>
              <a:t>بشعر </a:t>
            </a:r>
            <a:r>
              <a:rPr lang="ar-IQ" b="1" dirty="0" smtClean="0"/>
              <a:t>بالإحباط </a:t>
            </a:r>
            <a:r>
              <a:rPr lang="ar-IQ" b="1" dirty="0"/>
              <a:t>عندما يشعر بالغضب أو الحزن أو العدوان سواء كانت هذه </a:t>
            </a:r>
            <a:r>
              <a:rPr lang="ar-IQ" b="1" dirty="0" smtClean="0"/>
              <a:t>الانفعالات </a:t>
            </a:r>
            <a:r>
              <a:rPr lang="ar-IQ" b="1" dirty="0"/>
              <a:t>ظاهرة أو كامنة) </a:t>
            </a:r>
            <a:endParaRPr lang="ar-IQ" b="1" dirty="0" smtClean="0"/>
          </a:p>
          <a:p>
            <a:pPr algn="r" rtl="1"/>
            <a:r>
              <a:rPr lang="ar-IQ" b="1" dirty="0" smtClean="0"/>
              <a:t>5ـ </a:t>
            </a:r>
            <a:r>
              <a:rPr lang="ar-IQ" b="1" dirty="0"/>
              <a:t>زيادة العبء )الحمل(: </a:t>
            </a:r>
            <a:r>
              <a:rPr lang="ar-IQ" b="1" dirty="0" smtClean="0"/>
              <a:t>أن الإنسان </a:t>
            </a:r>
            <a:r>
              <a:rPr lang="ar-IQ" b="1" dirty="0"/>
              <a:t>عندما تزداد متطلباته بحيث تفوق قدرته علي مواجهة هذه المتطلبات، سواء من خلل ضغط الوقت، زيادة المسؤولية، فقدان الدعم، اختلف حجم العمل وعدم استمراره علي مستوي واحد، وتنوع </a:t>
            </a:r>
            <a:r>
              <a:rPr lang="ar-IQ" b="1" dirty="0" smtClean="0"/>
              <a:t>الأدوار </a:t>
            </a:r>
            <a:r>
              <a:rPr lang="ar-IQ" b="1" dirty="0"/>
              <a:t>وتعددها؛ فان ذلك يؤدي إلى </a:t>
            </a:r>
            <a:r>
              <a:rPr lang="ar-IQ" b="1" dirty="0" smtClean="0"/>
              <a:t>الإحساس </a:t>
            </a:r>
            <a:r>
              <a:rPr lang="ar-IQ" b="1" dirty="0"/>
              <a:t>بالضغط النفسي</a:t>
            </a:r>
            <a:endParaRPr lang="en-US" b="1" dirty="0"/>
          </a:p>
        </p:txBody>
      </p:sp>
    </p:spTree>
    <p:extLst>
      <p:ext uri="{BB962C8B-B14F-4D97-AF65-F5344CB8AC3E}">
        <p14:creationId xmlns:p14="http://schemas.microsoft.com/office/powerpoint/2010/main" val="1197351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اسباب الضغوط </a:t>
            </a:r>
            <a:endParaRPr lang="en-US" dirty="0"/>
          </a:p>
        </p:txBody>
      </p:sp>
      <p:sp>
        <p:nvSpPr>
          <p:cNvPr id="3" name="Content Placeholder 2"/>
          <p:cNvSpPr>
            <a:spLocks noGrp="1"/>
          </p:cNvSpPr>
          <p:nvPr>
            <p:ph idx="1"/>
          </p:nvPr>
        </p:nvSpPr>
        <p:spPr/>
        <p:txBody>
          <a:bodyPr>
            <a:normAutofit/>
          </a:bodyPr>
          <a:lstStyle/>
          <a:p>
            <a:pPr algn="r" rtl="1"/>
            <a:r>
              <a:rPr lang="ar-IQ" b="1" dirty="0" smtClean="0"/>
              <a:t>6ـ </a:t>
            </a:r>
            <a:r>
              <a:rPr lang="ar-IQ" b="1" dirty="0"/>
              <a:t>ضغط التكيف : </a:t>
            </a:r>
            <a:r>
              <a:rPr lang="ar-IQ" b="1" dirty="0" smtClean="0"/>
              <a:t>أن الإنسان </a:t>
            </a:r>
            <a:r>
              <a:rPr lang="ar-IQ" b="1" dirty="0"/>
              <a:t>في مختلف مراحل حياته حينما يواجه التغير سواء كان هذا التغير لحدث إيجابي أو سلبي؛ فإنه قد يعاني </a:t>
            </a:r>
            <a:r>
              <a:rPr lang="ar-IQ" b="1" dirty="0" smtClean="0"/>
              <a:t>الاضطراب </a:t>
            </a:r>
            <a:r>
              <a:rPr lang="ar-IQ" b="1" dirty="0"/>
              <a:t>ويدخل في حالة من الضغط خلل الفترة التي يحاول فيها التكيف مع الحدث، والشك أن درجة معينة من التغير المطلوب قد تمثل عامل مهما للنمو، بيد أن </a:t>
            </a:r>
            <a:r>
              <a:rPr lang="ar-IQ" b="1" dirty="0" smtClean="0"/>
              <a:t>الإنسان </a:t>
            </a:r>
            <a:r>
              <a:rPr lang="ar-IQ" b="1" dirty="0"/>
              <a:t>عندما يواجه بأحداث ومواقف جديدة تفوق قدرته علي التكيف فإنه يشعر </a:t>
            </a:r>
            <a:r>
              <a:rPr lang="ar-IQ" b="1" dirty="0" smtClean="0"/>
              <a:t>بالضغط)</a:t>
            </a:r>
            <a:endParaRPr lang="en-US" b="1" dirty="0"/>
          </a:p>
        </p:txBody>
      </p:sp>
    </p:spTree>
    <p:extLst>
      <p:ext uri="{BB962C8B-B14F-4D97-AF65-F5344CB8AC3E}">
        <p14:creationId xmlns:p14="http://schemas.microsoft.com/office/powerpoint/2010/main" val="2901958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الاسترخاء</a:t>
            </a:r>
            <a:endParaRPr lang="en-US" dirty="0"/>
          </a:p>
        </p:txBody>
      </p:sp>
      <p:sp>
        <p:nvSpPr>
          <p:cNvPr id="3" name="Content Placeholder 2"/>
          <p:cNvSpPr>
            <a:spLocks noGrp="1"/>
          </p:cNvSpPr>
          <p:nvPr>
            <p:ph idx="1"/>
          </p:nvPr>
        </p:nvSpPr>
        <p:spPr/>
        <p:txBody>
          <a:bodyPr>
            <a:normAutofit fontScale="85000" lnSpcReduction="10000"/>
          </a:bodyPr>
          <a:lstStyle/>
          <a:p>
            <a:pPr rtl="1"/>
            <a:r>
              <a:rPr lang="ar-IQ" b="1" dirty="0"/>
              <a:t>يمكن لأساليب الاسترخاء تخفيف أعراض التوتر ومساعدتك على التمتع بنوعية حياة أفضل، خاصةً إذا كنت تعاني من مرض ما. استكشف أساليب الاسترخاء التي يمكنك القيام بها بنفسك.</a:t>
            </a:r>
          </a:p>
          <a:p>
            <a:pPr algn="r" rtl="1"/>
            <a:r>
              <a:rPr lang="ar-IQ" b="1" u="sng" dirty="0">
                <a:hlinkClick r:id="rId2"/>
              </a:rPr>
              <a:t/>
            </a:r>
            <a:br>
              <a:rPr lang="ar-IQ" b="1" u="sng" dirty="0">
                <a:hlinkClick r:id="rId2"/>
              </a:rPr>
            </a:br>
            <a:r>
              <a:rPr lang="ar-IQ" b="1" dirty="0"/>
              <a:t>تعد أساليب الاسترخاء واحدة من الطرق الرائعة للمساعدة على التحكم في التوتر. ولا يتعلق الاسترخاء بالطمأنينة أو الاستمتاع بممارسة إحدى الهوايات وحسب. بل إنه عملية تساعد على الحد من تأثير التوتر على عقلك وجسدك. فمن الممكن أن تساعد أساليب الاسترخاء على التغلب على التوتر الذي تواجهه يوميًا. ويمكن لهذه الأساليب أن تساعدك في التغلب على التوتر طويل الأمد أو التوتر المتعلق بمختلف المشكلات</a:t>
            </a:r>
            <a:r>
              <a:rPr lang="ar-IQ" b="1" u="sng" dirty="0">
                <a:hlinkClick r:id="rId2"/>
              </a:rPr>
              <a:t/>
            </a:r>
            <a:br>
              <a:rPr lang="ar-IQ" b="1" u="sng" dirty="0">
                <a:hlinkClick r:id="rId2"/>
              </a:rPr>
            </a:br>
            <a:r>
              <a:rPr lang="ar-IQ" b="1" dirty="0"/>
              <a:t>الصحية، كأمراض القلب والشعور بالألم.</a:t>
            </a:r>
          </a:p>
          <a:p>
            <a:pPr algn="r" rtl="1"/>
            <a:endParaRPr lang="en-US" dirty="0"/>
          </a:p>
        </p:txBody>
      </p:sp>
    </p:spTree>
    <p:extLst>
      <p:ext uri="{BB962C8B-B14F-4D97-AF65-F5344CB8AC3E}">
        <p14:creationId xmlns:p14="http://schemas.microsoft.com/office/powerpoint/2010/main" val="961368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فوائد اساليب الاسترخاء </a:t>
            </a:r>
            <a:endParaRPr lang="en-US" dirty="0"/>
          </a:p>
        </p:txBody>
      </p:sp>
      <p:sp>
        <p:nvSpPr>
          <p:cNvPr id="3" name="Content Placeholder 2"/>
          <p:cNvSpPr>
            <a:spLocks noGrp="1"/>
          </p:cNvSpPr>
          <p:nvPr>
            <p:ph idx="1"/>
          </p:nvPr>
        </p:nvSpPr>
        <p:spPr/>
        <p:txBody>
          <a:bodyPr/>
          <a:lstStyle/>
          <a:p>
            <a:pPr rtl="1"/>
            <a:endParaRPr lang="ar-IQ" b="1" dirty="0" smtClean="0"/>
          </a:p>
          <a:p>
            <a:pPr algn="r" rtl="1"/>
            <a:r>
              <a:rPr lang="ar-IQ" b="1" dirty="0" smtClean="0"/>
              <a:t>عندما </a:t>
            </a:r>
            <a:r>
              <a:rPr lang="ar-IQ" b="1" dirty="0"/>
              <a:t>تواجهك الكثير من المسؤوليات والمهام أو متطلبات مرض ما، فقد لا تكون لأساليب الاسترخاء أولوية في حياتك. وقد يعني هذا أيضًا أنك قد خسرت الفوائد الصحية للاسترخاء.</a:t>
            </a:r>
          </a:p>
          <a:p>
            <a:endParaRPr lang="en-US" dirty="0"/>
          </a:p>
        </p:txBody>
      </p:sp>
    </p:spTree>
    <p:extLst>
      <p:ext uri="{BB962C8B-B14F-4D97-AF65-F5344CB8AC3E}">
        <p14:creationId xmlns:p14="http://schemas.microsoft.com/office/powerpoint/2010/main" val="2650198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الفوائد </a:t>
            </a:r>
            <a:endParaRPr lang="en-US" dirty="0"/>
          </a:p>
        </p:txBody>
      </p:sp>
      <p:sp>
        <p:nvSpPr>
          <p:cNvPr id="3" name="Content Placeholder 2"/>
          <p:cNvSpPr>
            <a:spLocks noGrp="1"/>
          </p:cNvSpPr>
          <p:nvPr>
            <p:ph idx="1"/>
          </p:nvPr>
        </p:nvSpPr>
        <p:spPr/>
        <p:txBody>
          <a:bodyPr>
            <a:normAutofit fontScale="70000" lnSpcReduction="20000"/>
          </a:bodyPr>
          <a:lstStyle/>
          <a:p>
            <a:pPr algn="r" rtl="1"/>
            <a:r>
              <a:rPr lang="ar-IQ" b="1" dirty="0"/>
              <a:t>إبطاء سرعة القلب</a:t>
            </a:r>
          </a:p>
          <a:p>
            <a:pPr algn="r" rtl="1"/>
            <a:r>
              <a:rPr lang="ar-IQ" b="1" dirty="0"/>
              <a:t>خفض ضغط الدم</a:t>
            </a:r>
          </a:p>
          <a:p>
            <a:pPr algn="r" rtl="1"/>
            <a:r>
              <a:rPr lang="ar-IQ" b="1" dirty="0"/>
              <a:t>إبطاء معدل التنفس</a:t>
            </a:r>
          </a:p>
          <a:p>
            <a:pPr algn="r" rtl="1"/>
            <a:r>
              <a:rPr lang="ar-IQ" b="1" dirty="0"/>
              <a:t>تحسين الهضم</a:t>
            </a:r>
          </a:p>
          <a:p>
            <a:pPr algn="r" rtl="1"/>
            <a:r>
              <a:rPr lang="ar-IQ" b="1" dirty="0"/>
              <a:t>السيطرة على مستويات السُّكر في الدم</a:t>
            </a:r>
          </a:p>
          <a:p>
            <a:pPr algn="r" rtl="1"/>
            <a:r>
              <a:rPr lang="ar-IQ" b="1" dirty="0"/>
              <a:t>الحد من نشاط هرمونات الإجهاد</a:t>
            </a:r>
          </a:p>
          <a:p>
            <a:pPr algn="r" rtl="1"/>
            <a:r>
              <a:rPr lang="ar-IQ" b="1" dirty="0"/>
              <a:t>زيادة تدفق الدم إلى العضلات الرئيسية</a:t>
            </a:r>
          </a:p>
          <a:p>
            <a:pPr algn="r" rtl="1"/>
            <a:r>
              <a:rPr lang="ar-IQ" b="1" dirty="0"/>
              <a:t>الحد من التوتر العضلي والألم المزمن</a:t>
            </a:r>
          </a:p>
          <a:p>
            <a:pPr algn="r" rtl="1"/>
            <a:r>
              <a:rPr lang="ar-IQ" b="1" dirty="0"/>
              <a:t>تحسين التركيز والمزاج</a:t>
            </a:r>
          </a:p>
          <a:p>
            <a:pPr algn="r" rtl="1"/>
            <a:r>
              <a:rPr lang="ar-IQ" b="1" dirty="0"/>
              <a:t>تحسين جودة النوم</a:t>
            </a:r>
          </a:p>
          <a:p>
            <a:pPr algn="r" rtl="1"/>
            <a:r>
              <a:rPr lang="ar-IQ" b="1" dirty="0"/>
              <a:t>تقليل الشعور بالإرهاق</a:t>
            </a:r>
          </a:p>
          <a:p>
            <a:pPr algn="r" rtl="1"/>
            <a:r>
              <a:rPr lang="ar-IQ" b="1" dirty="0"/>
              <a:t>تقليل الشعور بالغضب والإحباط</a:t>
            </a:r>
          </a:p>
          <a:p>
            <a:pPr algn="r" rtl="1"/>
            <a:r>
              <a:rPr lang="ar-IQ" b="1" dirty="0"/>
              <a:t>تعزيز الثقة اللازمة لمعالجة المشكلات</a:t>
            </a:r>
          </a:p>
          <a:p>
            <a:endParaRPr lang="en-US" b="1" dirty="0"/>
          </a:p>
        </p:txBody>
      </p:sp>
    </p:spTree>
    <p:extLst>
      <p:ext uri="{BB962C8B-B14F-4D97-AF65-F5344CB8AC3E}">
        <p14:creationId xmlns:p14="http://schemas.microsoft.com/office/powerpoint/2010/main" val="38802845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146</TotalTime>
  <Words>577</Words>
  <Application>Microsoft Office PowerPoint</Application>
  <PresentationFormat>On-screen Show (4:3)</PresentationFormat>
  <Paragraphs>45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Solstice</vt:lpstr>
      <vt:lpstr>الضغوط النفسية  الاسترخاء الجسمي والعقلي </vt:lpstr>
      <vt:lpstr>الضغوط النفسية </vt:lpstr>
      <vt:lpstr>اسباب الضغوط النفسية </vt:lpstr>
      <vt:lpstr>الضغوط </vt:lpstr>
      <vt:lpstr>اسباب الضغوط </vt:lpstr>
      <vt:lpstr>اسباب الضغوط </vt:lpstr>
      <vt:lpstr>الاسترخاء</vt:lpstr>
      <vt:lpstr>فوائد اساليب الاسترخاء </vt:lpstr>
      <vt:lpstr>الفوائد </vt:lpstr>
      <vt:lpstr>الضغوط النفسية / الاسترخاء </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الضغوط النفسية  الاسترخاء الجسمي والعقلي</dc:title>
  <dc:creator>Maher</dc:creator>
  <cp:lastModifiedBy>Maher</cp:lastModifiedBy>
  <cp:revision>9</cp:revision>
  <dcterms:created xsi:type="dcterms:W3CDTF">2024-04-02T16:52:33Z</dcterms:created>
  <dcterms:modified xsi:type="dcterms:W3CDTF">2024-04-02T19:19:21Z</dcterms:modified>
</cp:coreProperties>
</file>