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60" r:id="rId4"/>
    <p:sldId id="261" r:id="rId5"/>
    <p:sldId id="259" r:id="rId6"/>
    <p:sldId id="258" r:id="rId7"/>
    <p:sldId id="272" r:id="rId8"/>
    <p:sldId id="270" r:id="rId9"/>
    <p:sldId id="274" r:id="rId10"/>
    <p:sldId id="283" r:id="rId11"/>
    <p:sldId id="275" r:id="rId12"/>
    <p:sldId id="262" r:id="rId13"/>
    <p:sldId id="263" r:id="rId14"/>
    <p:sldId id="264" r:id="rId15"/>
    <p:sldId id="265" r:id="rId16"/>
    <p:sldId id="266" r:id="rId17"/>
    <p:sldId id="267" r:id="rId18"/>
    <p:sldId id="268" r:id="rId19"/>
    <p:sldId id="269" r:id="rId20"/>
    <p:sldId id="281" r:id="rId21"/>
    <p:sldId id="273" r:id="rId22"/>
    <p:sldId id="282" r:id="rId23"/>
    <p:sldId id="276" r:id="rId24"/>
    <p:sldId id="277" r:id="rId25"/>
    <p:sldId id="278" r:id="rId26"/>
    <p:sldId id="279"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350449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133578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70009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34206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035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4168930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2111366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156392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340785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1084B-1E94-4BEA-B9A2-22401DB4DF98}"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11563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1084B-1E94-4BEA-B9A2-22401DB4DF98}"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48275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1084B-1E94-4BEA-B9A2-22401DB4DF98}"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36478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1084B-1E94-4BEA-B9A2-22401DB4DF98}"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366415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1084B-1E94-4BEA-B9A2-22401DB4DF98}"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126822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1084B-1E94-4BEA-B9A2-22401DB4DF98}"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335548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1084B-1E94-4BEA-B9A2-22401DB4DF98}"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1BDDA-9890-4A4E-987B-EE6481D38809}" type="slidenum">
              <a:rPr lang="en-US" smtClean="0"/>
              <a:t>‹#›</a:t>
            </a:fld>
            <a:endParaRPr lang="en-US"/>
          </a:p>
        </p:txBody>
      </p:sp>
    </p:spTree>
    <p:extLst>
      <p:ext uri="{BB962C8B-B14F-4D97-AF65-F5344CB8AC3E}">
        <p14:creationId xmlns:p14="http://schemas.microsoft.com/office/powerpoint/2010/main" val="377608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71084B-1E94-4BEA-B9A2-22401DB4DF98}" type="datetimeFigureOut">
              <a:rPr lang="en-US" smtClean="0"/>
              <a:t>11/12/2024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31BDDA-9890-4A4E-987B-EE6481D38809}" type="slidenum">
              <a:rPr lang="en-US" smtClean="0"/>
              <a:t>‹#›</a:t>
            </a:fld>
            <a:endParaRPr lang="en-US"/>
          </a:p>
        </p:txBody>
      </p:sp>
    </p:spTree>
    <p:extLst>
      <p:ext uri="{BB962C8B-B14F-4D97-AF65-F5344CB8AC3E}">
        <p14:creationId xmlns:p14="http://schemas.microsoft.com/office/powerpoint/2010/main" val="207678712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ourcewatch.org/index.php?title=File:Thank_you.jp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08EF-B5BE-408B-8115-06187739C5C6}"/>
              </a:ext>
            </a:extLst>
          </p:cNvPr>
          <p:cNvSpPr>
            <a:spLocks noGrp="1"/>
          </p:cNvSpPr>
          <p:nvPr>
            <p:ph type="ctrTitle"/>
          </p:nvPr>
        </p:nvSpPr>
        <p:spPr>
          <a:xfrm>
            <a:off x="934305" y="415670"/>
            <a:ext cx="10505634" cy="1800756"/>
          </a:xfrm>
        </p:spPr>
        <p:txBody>
          <a:bodyPr>
            <a:normAutofit/>
          </a:bodyPr>
          <a:lstStyle/>
          <a:p>
            <a:pPr algn="l"/>
            <a:r>
              <a:rPr lang="en-US" sz="4400" dirty="0"/>
              <a:t>Boosting memory and creativity </a:t>
            </a:r>
          </a:p>
        </p:txBody>
      </p:sp>
      <p:sp>
        <p:nvSpPr>
          <p:cNvPr id="3" name="Subtitle 2">
            <a:extLst>
              <a:ext uri="{FF2B5EF4-FFF2-40B4-BE49-F238E27FC236}">
                <a16:creationId xmlns:a16="http://schemas.microsoft.com/office/drawing/2014/main" id="{4633EC5F-C0C1-49DA-B596-01A9E8A1A0C6}"/>
              </a:ext>
            </a:extLst>
          </p:cNvPr>
          <p:cNvSpPr>
            <a:spLocks noGrp="1"/>
          </p:cNvSpPr>
          <p:nvPr>
            <p:ph type="subTitle" idx="1"/>
          </p:nvPr>
        </p:nvSpPr>
        <p:spPr>
          <a:xfrm>
            <a:off x="0" y="4014482"/>
            <a:ext cx="9670748" cy="2237232"/>
          </a:xfrm>
        </p:spPr>
        <p:txBody>
          <a:bodyPr>
            <a:normAutofit/>
          </a:bodyPr>
          <a:lstStyle/>
          <a:p>
            <a:pPr algn="ctr"/>
            <a:r>
              <a:rPr lang="en-US" sz="2800" dirty="0">
                <a:solidFill>
                  <a:schemeClr val="tx1"/>
                </a:solidFill>
              </a:rPr>
              <a:t>Presented by </a:t>
            </a:r>
          </a:p>
          <a:p>
            <a:pPr algn="ctr"/>
            <a:r>
              <a:rPr lang="en-US" sz="2800" dirty="0">
                <a:solidFill>
                  <a:schemeClr val="tx1"/>
                </a:solidFill>
              </a:rPr>
              <a:t>Lecturer</a:t>
            </a:r>
            <a:r>
              <a:rPr lang="ar-IQ" sz="2800" dirty="0">
                <a:solidFill>
                  <a:schemeClr val="tx1"/>
                </a:solidFill>
              </a:rPr>
              <a:t>/</a:t>
            </a:r>
            <a:r>
              <a:rPr lang="en-US" sz="2800" dirty="0">
                <a:solidFill>
                  <a:schemeClr val="tx1"/>
                </a:solidFill>
              </a:rPr>
              <a:t> Ahmed Amer </a:t>
            </a:r>
          </a:p>
          <a:p>
            <a:pPr algn="ctr"/>
            <a:r>
              <a:rPr lang="en-US" sz="2800" dirty="0">
                <a:solidFill>
                  <a:schemeClr val="tx1"/>
                </a:solidFill>
              </a:rPr>
              <a:t>College of Physical Education and Sports Science</a:t>
            </a:r>
            <a:br>
              <a:rPr lang="ar-IQ" sz="2800" dirty="0">
                <a:solidFill>
                  <a:schemeClr val="tx1"/>
                </a:solidFill>
              </a:rPr>
            </a:br>
            <a:r>
              <a:rPr lang="en-US" sz="2800" dirty="0">
                <a:solidFill>
                  <a:schemeClr val="tx1"/>
                </a:solidFill>
              </a:rPr>
              <a:t>Baghdad university</a:t>
            </a:r>
            <a:endParaRPr lang="en-US" sz="1000" dirty="0">
              <a:solidFill>
                <a:schemeClr val="tx1"/>
              </a:solidFill>
            </a:endParaRPr>
          </a:p>
        </p:txBody>
      </p:sp>
    </p:spTree>
    <p:extLst>
      <p:ext uri="{BB962C8B-B14F-4D97-AF65-F5344CB8AC3E}">
        <p14:creationId xmlns:p14="http://schemas.microsoft.com/office/powerpoint/2010/main" val="94271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46A464-A8CB-4DAE-9EE1-544B20C3C0D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74596" y="609600"/>
            <a:ext cx="6212713" cy="6212713"/>
          </a:xfrm>
        </p:spPr>
      </p:pic>
      <p:sp>
        <p:nvSpPr>
          <p:cNvPr id="6" name="TextBox 5">
            <a:extLst>
              <a:ext uri="{FF2B5EF4-FFF2-40B4-BE49-F238E27FC236}">
                <a16:creationId xmlns:a16="http://schemas.microsoft.com/office/drawing/2014/main" id="{04441C0C-0F9B-4692-BDC5-856A7D4096DA}"/>
              </a:ext>
            </a:extLst>
          </p:cNvPr>
          <p:cNvSpPr txBox="1"/>
          <p:nvPr/>
        </p:nvSpPr>
        <p:spPr>
          <a:xfrm>
            <a:off x="1974596" y="6683670"/>
            <a:ext cx="5316220" cy="230832"/>
          </a:xfrm>
          <a:prstGeom prst="rect">
            <a:avLst/>
          </a:prstGeom>
          <a:noFill/>
        </p:spPr>
        <p:txBody>
          <a:bodyPr wrap="square" rtlCol="0">
            <a:spAutoFit/>
          </a:bodyPr>
          <a:lstStyle/>
          <a:p>
            <a:r>
              <a:rPr lang="en-US" sz="900">
                <a:hlinkClick r:id="rId3" tooltip="https://owl.excelsior.edu/educator-resources/owl-across-disciplines/owl-across-the-disciplines-grammar-and-usag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93910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D152-A32C-47E8-B127-37115E4104DE}"/>
              </a:ext>
            </a:extLst>
          </p:cNvPr>
          <p:cNvSpPr>
            <a:spLocks noGrp="1"/>
          </p:cNvSpPr>
          <p:nvPr>
            <p:ph type="title"/>
          </p:nvPr>
        </p:nvSpPr>
        <p:spPr/>
        <p:txBody>
          <a:bodyPr/>
          <a:lstStyle/>
          <a:p>
            <a:r>
              <a:rPr lang="en-US" dirty="0"/>
              <a:t>It is easier to remember when put in a picture </a:t>
            </a:r>
          </a:p>
        </p:txBody>
      </p:sp>
      <p:pic>
        <p:nvPicPr>
          <p:cNvPr id="5" name="Content Placeholder 4">
            <a:extLst>
              <a:ext uri="{FF2B5EF4-FFF2-40B4-BE49-F238E27FC236}">
                <a16:creationId xmlns:a16="http://schemas.microsoft.com/office/drawing/2014/main" id="{A050F350-6F38-49B5-8657-07312B112A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9165" y="2160588"/>
            <a:ext cx="4033708" cy="3881437"/>
          </a:xfrm>
        </p:spPr>
      </p:pic>
    </p:spTree>
    <p:extLst>
      <p:ext uri="{BB962C8B-B14F-4D97-AF65-F5344CB8AC3E}">
        <p14:creationId xmlns:p14="http://schemas.microsoft.com/office/powerpoint/2010/main" val="29462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CA87-1800-42E0-994F-8D33AFCDA0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FA27F7-0C91-4538-9F8D-F7279A6DEC50}"/>
              </a:ext>
            </a:extLst>
          </p:cNvPr>
          <p:cNvSpPr>
            <a:spLocks noGrp="1"/>
          </p:cNvSpPr>
          <p:nvPr>
            <p:ph idx="1"/>
          </p:nvPr>
        </p:nvSpPr>
        <p:spPr/>
        <p:txBody>
          <a:bodyPr>
            <a:normAutofit/>
          </a:bodyPr>
          <a:lstStyle/>
          <a:p>
            <a:pPr algn="l"/>
            <a:r>
              <a:rPr lang="en-US" sz="1800" b="0" i="0" u="none" strike="noStrike" baseline="0" dirty="0">
                <a:latin typeface="Arial" panose="020B0604020202020204" pitchFamily="34" charset="0"/>
              </a:rPr>
              <a:t>Modern bio-medical memory enhancement has been a major scientific goal in the last decades, in great part because of dementia related diseases, but also as a way to enhance ourselves cognitively. </a:t>
            </a:r>
          </a:p>
          <a:p>
            <a:pPr algn="l"/>
            <a:r>
              <a:rPr lang="en-US" sz="1800" b="0" i="0" u="none" strike="noStrike" baseline="0" dirty="0">
                <a:latin typeface="Arial" panose="020B0604020202020204" pitchFamily="34" charset="0"/>
              </a:rPr>
              <a:t>Techniques to treat post-traumatic stress disorder (PTSD) by erasing or weakening specific memories have also been quite important.</a:t>
            </a:r>
          </a:p>
          <a:p>
            <a:pPr algn="l"/>
            <a:r>
              <a:rPr lang="en-US" sz="1800" b="0" i="0" u="none" strike="noStrike" baseline="0" dirty="0">
                <a:latin typeface="Arial" panose="020B0604020202020204" pitchFamily="34" charset="0"/>
              </a:rPr>
              <a:t> It would be simply impossible to give a comprehensive account of all the different types of memory enhancers. These new enhancements can be technological, genetic , or pharmacological</a:t>
            </a:r>
            <a:endParaRPr lang="en-US" dirty="0"/>
          </a:p>
        </p:txBody>
      </p:sp>
    </p:spTree>
    <p:extLst>
      <p:ext uri="{BB962C8B-B14F-4D97-AF65-F5344CB8AC3E}">
        <p14:creationId xmlns:p14="http://schemas.microsoft.com/office/powerpoint/2010/main" val="248175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C17-18BA-4817-B2AC-701382E00A1E}"/>
              </a:ext>
            </a:extLst>
          </p:cNvPr>
          <p:cNvSpPr>
            <a:spLocks noGrp="1"/>
          </p:cNvSpPr>
          <p:nvPr>
            <p:ph type="title"/>
          </p:nvPr>
        </p:nvSpPr>
        <p:spPr>
          <a:xfrm>
            <a:off x="677334" y="609599"/>
            <a:ext cx="8973562" cy="1550989"/>
          </a:xfrm>
        </p:spPr>
        <p:txBody>
          <a:bodyPr/>
          <a:lstStyle/>
          <a:p>
            <a:r>
              <a:rPr lang="en-US" sz="1800" b="1" i="0" u="none" strike="noStrike" baseline="0" dirty="0">
                <a:latin typeface="Arial" panose="020B0604020202020204" pitchFamily="34" charset="0"/>
              </a:rPr>
              <a:t>Defining Memory and Targeting Phases for Memory Enhancement</a:t>
            </a:r>
            <a:endParaRPr lang="en-US" dirty="0"/>
          </a:p>
        </p:txBody>
      </p:sp>
      <p:sp>
        <p:nvSpPr>
          <p:cNvPr id="3" name="Content Placeholder 2">
            <a:extLst>
              <a:ext uri="{FF2B5EF4-FFF2-40B4-BE49-F238E27FC236}">
                <a16:creationId xmlns:a16="http://schemas.microsoft.com/office/drawing/2014/main" id="{E9C6F144-CBC1-44BA-B0DE-76E08D5E63B7}"/>
              </a:ext>
            </a:extLst>
          </p:cNvPr>
          <p:cNvSpPr>
            <a:spLocks noGrp="1"/>
          </p:cNvSpPr>
          <p:nvPr>
            <p:ph idx="1"/>
          </p:nvPr>
        </p:nvSpPr>
        <p:spPr/>
        <p:txBody>
          <a:bodyPr/>
          <a:lstStyle/>
          <a:p>
            <a:r>
              <a:rPr lang="en-US" sz="1800" b="1" i="0" u="none" strike="noStrike" baseline="0" dirty="0">
                <a:latin typeface="Arial" panose="020B0604020202020204" pitchFamily="34" charset="0"/>
              </a:rPr>
              <a:t>Stages of Memory Formation and Storage</a:t>
            </a:r>
          </a:p>
          <a:p>
            <a:pPr algn="l"/>
            <a:r>
              <a:rPr lang="en-US" sz="1800" b="0" i="0" u="none" strike="noStrike" baseline="0" dirty="0">
                <a:latin typeface="Times New Roman" panose="02020603050405020304" pitchFamily="18" charset="0"/>
              </a:rPr>
              <a:t>memory consists of multiple stages, including acquisition/ encoding, working memory/short-term memory, long-term memory/consolidation, memory retrieval, and reconsolidation</a:t>
            </a:r>
            <a:endParaRPr lang="en-US" dirty="0"/>
          </a:p>
        </p:txBody>
      </p:sp>
    </p:spTree>
    <p:extLst>
      <p:ext uri="{BB962C8B-B14F-4D97-AF65-F5344CB8AC3E}">
        <p14:creationId xmlns:p14="http://schemas.microsoft.com/office/powerpoint/2010/main" val="45243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8DF7-743D-40D2-A7EE-B2198B4A0B3F}"/>
              </a:ext>
            </a:extLst>
          </p:cNvPr>
          <p:cNvSpPr>
            <a:spLocks noGrp="1"/>
          </p:cNvSpPr>
          <p:nvPr>
            <p:ph type="title"/>
          </p:nvPr>
        </p:nvSpPr>
        <p:spPr/>
        <p:txBody>
          <a:bodyPr>
            <a:normAutofit fontScale="90000"/>
          </a:bodyPr>
          <a:lstStyle/>
          <a:p>
            <a:r>
              <a:rPr lang="en-US" sz="3600" b="1" i="0" u="none" strike="noStrike" baseline="0" dirty="0">
                <a:latin typeface="Arial" panose="020B0604020202020204" pitchFamily="34" charset="0"/>
              </a:rPr>
              <a:t>Types of Memories and Memory Systems</a:t>
            </a:r>
            <a:br>
              <a:rPr lang="en-US" sz="3600" b="1" i="0" u="none" strike="noStrike" baseline="0"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45E8527-A2CF-4706-9BEB-3127724B215E}"/>
              </a:ext>
            </a:extLst>
          </p:cNvPr>
          <p:cNvSpPr>
            <a:spLocks noGrp="1"/>
          </p:cNvSpPr>
          <p:nvPr>
            <p:ph idx="1"/>
          </p:nvPr>
        </p:nvSpPr>
        <p:spPr/>
        <p:txBody>
          <a:bodyPr/>
          <a:lstStyle/>
          <a:p>
            <a:pPr algn="l"/>
            <a:r>
              <a:rPr lang="en-US" sz="1800" b="0" i="0" u="none" strike="noStrike" baseline="0" dirty="0">
                <a:latin typeface="Times New Roman" panose="02020603050405020304" pitchFamily="18" charset="0"/>
              </a:rPr>
              <a:t>Memories can be classified not only in a temporal manner, but also according to their type and function, as well as by which brain regions underlie their formation and processing</a:t>
            </a:r>
          </a:p>
          <a:p>
            <a:pPr algn="l"/>
            <a:r>
              <a:rPr lang="en-US" sz="1800" b="0" i="0" u="none" strike="noStrike" baseline="0" dirty="0">
                <a:latin typeface="Times New Roman" panose="02020603050405020304" pitchFamily="18" charset="0"/>
              </a:rPr>
              <a:t>Importantly, these memory systems are not separated in nature, acting alone and on one type of memory, but rather, they coexist and often interact.</a:t>
            </a:r>
            <a:endParaRPr lang="en-US" dirty="0"/>
          </a:p>
        </p:txBody>
      </p:sp>
    </p:spTree>
    <p:extLst>
      <p:ext uri="{BB962C8B-B14F-4D97-AF65-F5344CB8AC3E}">
        <p14:creationId xmlns:p14="http://schemas.microsoft.com/office/powerpoint/2010/main" val="1895571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A078-4930-490E-8F0A-C92FDC596E63}"/>
              </a:ext>
            </a:extLst>
          </p:cNvPr>
          <p:cNvSpPr>
            <a:spLocks noGrp="1"/>
          </p:cNvSpPr>
          <p:nvPr>
            <p:ph type="title"/>
          </p:nvPr>
        </p:nvSpPr>
        <p:spPr/>
        <p:txBody>
          <a:bodyPr/>
          <a:lstStyle/>
          <a:p>
            <a:r>
              <a:rPr lang="en-US" sz="1800" b="1" i="0" u="none" strike="noStrike" baseline="0" dirty="0">
                <a:latin typeface="Arial" panose="020B0604020202020204" pitchFamily="34" charset="0"/>
              </a:rPr>
              <a:t>Mechanisms of Memory Enhancement</a:t>
            </a:r>
            <a:endParaRPr lang="en-US" dirty="0"/>
          </a:p>
        </p:txBody>
      </p:sp>
      <p:sp>
        <p:nvSpPr>
          <p:cNvPr id="3" name="Content Placeholder 2">
            <a:extLst>
              <a:ext uri="{FF2B5EF4-FFF2-40B4-BE49-F238E27FC236}">
                <a16:creationId xmlns:a16="http://schemas.microsoft.com/office/drawing/2014/main" id="{C62774F5-F5A0-441A-A003-0E765C5ADEA9}"/>
              </a:ext>
            </a:extLst>
          </p:cNvPr>
          <p:cNvSpPr>
            <a:spLocks noGrp="1"/>
          </p:cNvSpPr>
          <p:nvPr>
            <p:ph idx="1"/>
          </p:nvPr>
        </p:nvSpPr>
        <p:spPr/>
        <p:txBody>
          <a:bodyPr/>
          <a:lstStyle/>
          <a:p>
            <a:pPr algn="l"/>
            <a:r>
              <a:rPr lang="en-US" sz="1800" b="1" i="0" u="none" strike="noStrike" baseline="0" dirty="0">
                <a:latin typeface="Arial" panose="020B0604020202020204" pitchFamily="34" charset="0"/>
              </a:rPr>
              <a:t>1. Gene Expression: The CREB-C/EBP Pathway</a:t>
            </a:r>
          </a:p>
          <a:p>
            <a:pPr algn="l"/>
            <a:r>
              <a:rPr lang="en-US" sz="1800" b="0" i="0" u="none" strike="noStrike" baseline="0" dirty="0">
                <a:latin typeface="Times New Roman" panose="02020603050405020304" pitchFamily="18" charset="0"/>
              </a:rPr>
              <a:t>One of the first mechanisms identified as critical for long-term memory consolidation (both explicit and implicit) is the requirement for de novo protein and RNA synthesis</a:t>
            </a:r>
          </a:p>
          <a:p>
            <a:pPr algn="l"/>
            <a:endParaRPr lang="en-US" dirty="0"/>
          </a:p>
        </p:txBody>
      </p:sp>
    </p:spTree>
    <p:extLst>
      <p:ext uri="{BB962C8B-B14F-4D97-AF65-F5344CB8AC3E}">
        <p14:creationId xmlns:p14="http://schemas.microsoft.com/office/powerpoint/2010/main" val="421892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04D9-B094-439B-9836-D63187DC26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284531-D0FF-48F1-8255-66DEA6BC2CDE}"/>
              </a:ext>
            </a:extLst>
          </p:cNvPr>
          <p:cNvSpPr>
            <a:spLocks noGrp="1"/>
          </p:cNvSpPr>
          <p:nvPr>
            <p:ph idx="1"/>
          </p:nvPr>
        </p:nvSpPr>
        <p:spPr/>
        <p:txBody>
          <a:bodyPr>
            <a:normAutofit/>
          </a:bodyPr>
          <a:lstStyle/>
          <a:p>
            <a:pPr algn="l"/>
            <a:r>
              <a:rPr lang="en-US" sz="1800" b="1" i="0" u="none" strike="noStrike" baseline="0" dirty="0">
                <a:latin typeface="Arial" panose="020B0604020202020204" pitchFamily="34" charset="0"/>
              </a:rPr>
              <a:t>2. Synaptic Remodeling</a:t>
            </a:r>
          </a:p>
          <a:p>
            <a:pPr algn="l"/>
            <a:r>
              <a:rPr lang="en-US" sz="1800" b="0" i="0" u="none" strike="noStrike" baseline="0" dirty="0">
                <a:latin typeface="Times New Roman" panose="02020603050405020304" pitchFamily="18" charset="0"/>
              </a:rPr>
              <a:t>Long-term memory formation is critically associated with synaptic remodeling, including the growth or pruning of synapses, as well as altered synaptic efficacy. </a:t>
            </a:r>
          </a:p>
          <a:p>
            <a:pPr algn="l"/>
            <a:r>
              <a:rPr lang="en-US" sz="1800" b="0" i="0" u="none" strike="noStrike" baseline="0" dirty="0">
                <a:latin typeface="Times New Roman" panose="02020603050405020304" pitchFamily="18" charset="0"/>
              </a:rPr>
              <a:t>These changes occur through a number of local regulations, including mRNA translation, protein degradation, remodeling of cytoskeleton, and receptor trafficking into and out of the synapse.</a:t>
            </a:r>
            <a:endParaRPr lang="en-US" dirty="0"/>
          </a:p>
        </p:txBody>
      </p:sp>
    </p:spTree>
    <p:extLst>
      <p:ext uri="{BB962C8B-B14F-4D97-AF65-F5344CB8AC3E}">
        <p14:creationId xmlns:p14="http://schemas.microsoft.com/office/powerpoint/2010/main" val="145539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AF48-2A15-4964-B144-6191E5B482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90DB5E-BEDB-4813-929B-CC8A277EBAAC}"/>
              </a:ext>
            </a:extLst>
          </p:cNvPr>
          <p:cNvSpPr>
            <a:spLocks noGrp="1"/>
          </p:cNvSpPr>
          <p:nvPr>
            <p:ph idx="1"/>
          </p:nvPr>
        </p:nvSpPr>
        <p:spPr/>
        <p:txBody>
          <a:bodyPr/>
          <a:lstStyle/>
          <a:p>
            <a:pPr algn="l"/>
            <a:r>
              <a:rPr lang="en-US" sz="1800" b="1" i="0" u="none" strike="noStrike" baseline="0" dirty="0">
                <a:latin typeface="Arial" panose="020B0604020202020204" pitchFamily="34" charset="0"/>
              </a:rPr>
              <a:t>3. Neuromodulation</a:t>
            </a:r>
          </a:p>
          <a:p>
            <a:pPr algn="l"/>
            <a:r>
              <a:rPr lang="en-US" sz="1800" b="0" i="0" u="none" strike="noStrike" baseline="0" dirty="0">
                <a:latin typeface="Times New Roman" panose="02020603050405020304" pitchFamily="18" charset="0"/>
              </a:rPr>
              <a:t>Neuromodulators, which alter cellular and synaptic properties via widespread projections have a well-known role in memory function and many modulation pathways have been targeted for memory enhancement.</a:t>
            </a:r>
          </a:p>
          <a:p>
            <a:pPr algn="l"/>
            <a:r>
              <a:rPr lang="en-US" sz="1800" b="0" i="0" u="none" strike="noStrike" baseline="0" dirty="0">
                <a:latin typeface="Times New Roman" panose="02020603050405020304" pitchFamily="18" charset="0"/>
              </a:rPr>
              <a:t>One neuromodulator with a well-known effect on cognition is dopamine.</a:t>
            </a:r>
            <a:endParaRPr lang="en-US" dirty="0"/>
          </a:p>
        </p:txBody>
      </p:sp>
    </p:spTree>
    <p:extLst>
      <p:ext uri="{BB962C8B-B14F-4D97-AF65-F5344CB8AC3E}">
        <p14:creationId xmlns:p14="http://schemas.microsoft.com/office/powerpoint/2010/main" val="424866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8601-E1C6-473D-AAE9-AE4E68AD02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B6D63D-0C9F-4CFE-A9A8-6F9C0D36A18E}"/>
              </a:ext>
            </a:extLst>
          </p:cNvPr>
          <p:cNvSpPr>
            <a:spLocks noGrp="1"/>
          </p:cNvSpPr>
          <p:nvPr>
            <p:ph idx="1"/>
          </p:nvPr>
        </p:nvSpPr>
        <p:spPr/>
        <p:txBody>
          <a:bodyPr>
            <a:normAutofit/>
          </a:bodyPr>
          <a:lstStyle/>
          <a:p>
            <a:pPr algn="l"/>
            <a:r>
              <a:rPr lang="en-US" sz="1800" b="1" i="0" u="none" strike="noStrike" baseline="0" dirty="0">
                <a:latin typeface="Arial" panose="020B0604020202020204" pitchFamily="34" charset="0"/>
              </a:rPr>
              <a:t>4. Endogenous Substances</a:t>
            </a:r>
          </a:p>
          <a:p>
            <a:pPr algn="l"/>
            <a:r>
              <a:rPr lang="en-US" sz="1800" b="0" i="0" u="none" strike="noStrike" baseline="0" dirty="0">
                <a:latin typeface="Times New Roman" panose="02020603050405020304" pitchFamily="18" charset="0"/>
              </a:rPr>
              <a:t>The effects on memory enhancement discussed above are mainly the results of pharmacological manipulations with synthetic compounds, especially for those used in clinical studies, as is the case with Ampakines, D-</a:t>
            </a:r>
            <a:r>
              <a:rPr lang="en-US" sz="1800" b="0" i="0" u="none" strike="noStrike" baseline="0" dirty="0" err="1">
                <a:latin typeface="Times New Roman" panose="02020603050405020304" pitchFamily="18" charset="0"/>
              </a:rPr>
              <a:t>Cylcoserine</a:t>
            </a:r>
            <a:r>
              <a:rPr lang="en-US" sz="1800" b="0" i="0" u="none" strike="noStrike" baseline="0" dirty="0">
                <a:latin typeface="Times New Roman" panose="02020603050405020304" pitchFamily="18" charset="0"/>
              </a:rPr>
              <a:t>, and Donepezil. However, a number of endogenous substances, primarily those that are key players in metabolic processes (</a:t>
            </a:r>
            <a:r>
              <a:rPr lang="en-US" sz="1800" b="0" i="0" u="none" strike="noStrike" baseline="0" dirty="0" err="1">
                <a:latin typeface="Times New Roman" panose="02020603050405020304" pitchFamily="18" charset="0"/>
              </a:rPr>
              <a:t>ie</a:t>
            </a:r>
            <a:r>
              <a:rPr lang="en-US" sz="1800" b="0" i="0" u="none" strike="noStrike" baseline="0" dirty="0">
                <a:latin typeface="Times New Roman" panose="02020603050405020304" pitchFamily="18" charset="0"/>
              </a:rPr>
              <a:t>. glucose and insulin), have been known to have a direct memory enhancing effect for quite some time.</a:t>
            </a:r>
            <a:endParaRPr lang="en-US" dirty="0"/>
          </a:p>
        </p:txBody>
      </p:sp>
    </p:spTree>
    <p:extLst>
      <p:ext uri="{BB962C8B-B14F-4D97-AF65-F5344CB8AC3E}">
        <p14:creationId xmlns:p14="http://schemas.microsoft.com/office/powerpoint/2010/main" val="97230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288D5-05CC-4716-B539-78C6DA3D3F0C}"/>
              </a:ext>
            </a:extLst>
          </p:cNvPr>
          <p:cNvSpPr>
            <a:spLocks noGrp="1"/>
          </p:cNvSpPr>
          <p:nvPr>
            <p:ph idx="1"/>
          </p:nvPr>
        </p:nvSpPr>
        <p:spPr/>
        <p:txBody>
          <a:bodyPr>
            <a:normAutofit/>
          </a:bodyPr>
          <a:lstStyle/>
          <a:p>
            <a:pPr algn="l"/>
            <a:r>
              <a:rPr lang="en-US" sz="1800" b="1" i="0" u="none" strike="noStrike" baseline="0" dirty="0">
                <a:latin typeface="Arial" panose="020B0604020202020204" pitchFamily="34" charset="0"/>
              </a:rPr>
              <a:t>Behavioral Methods</a:t>
            </a:r>
          </a:p>
          <a:p>
            <a:pPr algn="l"/>
            <a:r>
              <a:rPr lang="en-US" sz="1800" b="0" i="0" u="none" strike="noStrike" baseline="0" dirty="0">
                <a:latin typeface="Times New Roman" panose="02020603050405020304" pitchFamily="18" charset="0"/>
              </a:rPr>
              <a:t>In addition to pharmacological approaches, there are a number of behavioral manipulations that have been found to be effective in promoting memory enhancement. First, repetition has long been known to enhance memory performance, and it has been consistently shown that repeated training trials and/or learning events are associated with better memory. This method is one that is employed during everyday learning, and is also known to have benefits for cognitive disorders such as dementia</a:t>
            </a:r>
            <a:endParaRPr lang="en-US" dirty="0"/>
          </a:p>
        </p:txBody>
      </p:sp>
    </p:spTree>
    <p:extLst>
      <p:ext uri="{BB962C8B-B14F-4D97-AF65-F5344CB8AC3E}">
        <p14:creationId xmlns:p14="http://schemas.microsoft.com/office/powerpoint/2010/main" val="82229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9650-D13A-4AC7-9459-3C87D7E0F7EA}"/>
              </a:ext>
            </a:extLst>
          </p:cNvPr>
          <p:cNvSpPr>
            <a:spLocks noGrp="1"/>
          </p:cNvSpPr>
          <p:nvPr>
            <p:ph type="title"/>
          </p:nvPr>
        </p:nvSpPr>
        <p:spPr>
          <a:xfrm>
            <a:off x="685801" y="685800"/>
            <a:ext cx="3664979" cy="4812792"/>
          </a:xfrm>
        </p:spPr>
        <p:txBody>
          <a:bodyPr>
            <a:normAutofit/>
          </a:bodyPr>
          <a:lstStyle/>
          <a:p>
            <a:r>
              <a:rPr lang="en-US" sz="2400" b="1" i="0" u="none" strike="noStrike" baseline="0" dirty="0">
                <a:solidFill>
                  <a:schemeClr val="tx1"/>
                </a:solidFill>
                <a:latin typeface="Gabriola" panose="04040605051002020D02" pitchFamily="82" charset="0"/>
              </a:rPr>
              <a:t>Those who cannot remember the past are condemned to repeat it. </a:t>
            </a:r>
            <a:br>
              <a:rPr lang="en-US" sz="2400" b="1" i="0" u="none" strike="noStrike" baseline="0" dirty="0">
                <a:solidFill>
                  <a:schemeClr val="tx1"/>
                </a:solidFill>
                <a:latin typeface="Gabriola" panose="04040605051002020D02" pitchFamily="82" charset="0"/>
              </a:rPr>
            </a:br>
            <a:r>
              <a:rPr lang="en-US" sz="2400" b="1" i="0" u="none" strike="noStrike" baseline="0" dirty="0">
                <a:solidFill>
                  <a:schemeClr val="tx1"/>
                </a:solidFill>
                <a:latin typeface="Gabriola" panose="04040605051002020D02" pitchFamily="82" charset="0"/>
              </a:rPr>
              <a:t>– George Santayana</a:t>
            </a:r>
            <a:endParaRPr lang="en-US" sz="4400" dirty="0">
              <a:solidFill>
                <a:schemeClr val="tx1"/>
              </a:solidFill>
              <a:latin typeface="Gabriola" panose="04040605051002020D02" pitchFamily="82" charset="0"/>
            </a:endParaRPr>
          </a:p>
        </p:txBody>
      </p:sp>
      <p:pic>
        <p:nvPicPr>
          <p:cNvPr id="5" name="Content Placeholder 4">
            <a:extLst>
              <a:ext uri="{FF2B5EF4-FFF2-40B4-BE49-F238E27FC236}">
                <a16:creationId xmlns:a16="http://schemas.microsoft.com/office/drawing/2014/main" id="{856C86CB-CE01-4C5A-B58C-7FCD8F8A39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0483" y="0"/>
            <a:ext cx="7351517" cy="6858000"/>
          </a:xfrm>
        </p:spPr>
      </p:pic>
    </p:spTree>
    <p:extLst>
      <p:ext uri="{BB962C8B-B14F-4D97-AF65-F5344CB8AC3E}">
        <p14:creationId xmlns:p14="http://schemas.microsoft.com/office/powerpoint/2010/main" val="3147855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F8AD-853C-435F-89D5-A8E90B8AD2B9}"/>
              </a:ext>
            </a:extLst>
          </p:cNvPr>
          <p:cNvSpPr>
            <a:spLocks noGrp="1"/>
          </p:cNvSpPr>
          <p:nvPr>
            <p:ph type="title"/>
          </p:nvPr>
        </p:nvSpPr>
        <p:spPr/>
        <p:txBody>
          <a:bodyPr/>
          <a:lstStyle/>
          <a:p>
            <a:r>
              <a:rPr lang="en-US" sz="3600" b="0" i="0" u="none" strike="noStrike" baseline="0" dirty="0">
                <a:latin typeface="Times New Roman" panose="02020603050405020304" pitchFamily="18" charset="0"/>
              </a:rPr>
              <a:t>COMPOSE</a:t>
            </a:r>
            <a:endParaRPr lang="en-US" dirty="0"/>
          </a:p>
        </p:txBody>
      </p:sp>
      <p:sp>
        <p:nvSpPr>
          <p:cNvPr id="3" name="Content Placeholder 2">
            <a:extLst>
              <a:ext uri="{FF2B5EF4-FFF2-40B4-BE49-F238E27FC236}">
                <a16:creationId xmlns:a16="http://schemas.microsoft.com/office/drawing/2014/main" id="{61057F60-E2D6-441F-BE6A-A0CBDF3F9C49}"/>
              </a:ext>
            </a:extLst>
          </p:cNvPr>
          <p:cNvSpPr>
            <a:spLocks noGrp="1"/>
          </p:cNvSpPr>
          <p:nvPr>
            <p:ph idx="1"/>
          </p:nvPr>
        </p:nvSpPr>
        <p:spPr/>
        <p:txBody>
          <a:bodyPr>
            <a:normAutofit/>
          </a:bodyPr>
          <a:lstStyle/>
          <a:p>
            <a:pPr algn="l"/>
            <a:r>
              <a:rPr lang="en-US" sz="1800" b="0" i="0" u="none" strike="noStrike" baseline="0" dirty="0">
                <a:latin typeface="Times New Roman" panose="02020603050405020304" pitchFamily="18" charset="0"/>
              </a:rPr>
              <a:t>is an acronym designed to summarize the critical teaching skills which improve student memory of information taught. By addressing the elements of COMPOSE, teachers can maximize the likelihood that the information they teach will be stored in a manner which will optimize the likelihood of efficient recall for later application and exploration. COMPOSE stands for Connections, Odds of Success, Meaningfulness of the Materials, Practice, Organizational Clarity, Strategies, and Emotional Impact</a:t>
            </a:r>
            <a:endParaRPr lang="en-US" dirty="0"/>
          </a:p>
        </p:txBody>
      </p:sp>
    </p:spTree>
    <p:extLst>
      <p:ext uri="{BB962C8B-B14F-4D97-AF65-F5344CB8AC3E}">
        <p14:creationId xmlns:p14="http://schemas.microsoft.com/office/powerpoint/2010/main" val="26507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9FBE-AC95-4185-931D-1825358D9914}"/>
              </a:ext>
            </a:extLst>
          </p:cNvPr>
          <p:cNvSpPr>
            <a:spLocks noGrp="1"/>
          </p:cNvSpPr>
          <p:nvPr>
            <p:ph type="title"/>
          </p:nvPr>
        </p:nvSpPr>
        <p:spPr>
          <a:xfrm>
            <a:off x="1401416" y="609600"/>
            <a:ext cx="6609523" cy="1320800"/>
          </a:xfrm>
        </p:spPr>
        <p:txBody>
          <a:bodyPr/>
          <a:lstStyle/>
          <a:p>
            <a:r>
              <a:rPr lang="en-US" sz="1800" b="0" i="0" u="none" strike="noStrike" baseline="0" dirty="0">
                <a:latin typeface="Times New Roman" panose="02020603050405020304" pitchFamily="18" charset="0"/>
              </a:rPr>
              <a:t>COMPOSE</a:t>
            </a:r>
            <a:endParaRPr lang="en-US" dirty="0"/>
          </a:p>
        </p:txBody>
      </p:sp>
      <p:sp>
        <p:nvSpPr>
          <p:cNvPr id="3" name="Content Placeholder 2">
            <a:extLst>
              <a:ext uri="{FF2B5EF4-FFF2-40B4-BE49-F238E27FC236}">
                <a16:creationId xmlns:a16="http://schemas.microsoft.com/office/drawing/2014/main" id="{4C8A29CA-07C4-41D0-B5F1-398AB532A4D3}"/>
              </a:ext>
            </a:extLst>
          </p:cNvPr>
          <p:cNvSpPr>
            <a:spLocks noGrp="1"/>
          </p:cNvSpPr>
          <p:nvPr>
            <p:ph idx="1"/>
          </p:nvPr>
        </p:nvSpPr>
        <p:spPr>
          <a:xfrm>
            <a:off x="677334" y="1023730"/>
            <a:ext cx="8903988" cy="5017632"/>
          </a:xfrm>
        </p:spPr>
        <p:txBody>
          <a:bodyPr>
            <a:normAutofit/>
          </a:bodyPr>
          <a:lstStyle/>
          <a:p>
            <a:pPr algn="l"/>
            <a:r>
              <a:rPr lang="en-US" sz="1800" b="1" i="0" u="none" strike="noStrike" baseline="0" dirty="0">
                <a:latin typeface="Times New Roman" panose="02020603050405020304" pitchFamily="18" charset="0"/>
              </a:rPr>
              <a:t>C: Connections </a:t>
            </a:r>
            <a:r>
              <a:rPr lang="en-US" sz="1800" b="0" i="0" u="none" strike="noStrike" baseline="0" dirty="0">
                <a:latin typeface="Times New Roman" panose="02020603050405020304" pitchFamily="18" charset="0"/>
              </a:rPr>
              <a:t>One simple method for connecting new information to known information is through elaboration to activate prior knowledge before any presentation of new information</a:t>
            </a:r>
          </a:p>
          <a:p>
            <a:pPr algn="l"/>
            <a:r>
              <a:rPr lang="en-US" sz="1800" b="1" i="0" u="none" strike="noStrike" baseline="0" dirty="0">
                <a:latin typeface="Times New Roman" panose="02020603050405020304" pitchFamily="18" charset="0"/>
              </a:rPr>
              <a:t>O: Odds of success</a:t>
            </a:r>
            <a:r>
              <a:rPr lang="en-US" sz="1800" dirty="0">
                <a:latin typeface="Times New Roman" panose="02020603050405020304" pitchFamily="18" charset="0"/>
              </a:rPr>
              <a:t> </a:t>
            </a:r>
            <a:r>
              <a:rPr lang="en-US" sz="1800" b="0" i="1" u="none" strike="noStrike" baseline="0" dirty="0">
                <a:latin typeface="Times New Roman" panose="02020603050405020304" pitchFamily="18" charset="0"/>
              </a:rPr>
              <a:t>Segmenting Tasks: </a:t>
            </a:r>
            <a:r>
              <a:rPr lang="en-US" sz="1800" b="0" i="0" u="none" strike="noStrike" baseline="0" dirty="0">
                <a:latin typeface="Times New Roman" panose="02020603050405020304" pitchFamily="18" charset="0"/>
              </a:rPr>
              <a:t>Presenting tasks in shorter segments (fewer items appear less daunting than larger numbers of items to complete)</a:t>
            </a:r>
          </a:p>
          <a:p>
            <a:pPr algn="l"/>
            <a:r>
              <a:rPr lang="en-US" sz="1800" b="1" i="0" u="none" strike="noStrike" baseline="0" dirty="0">
                <a:latin typeface="Times New Roman" panose="02020603050405020304" pitchFamily="18" charset="0"/>
              </a:rPr>
              <a:t>M: Meaningfulness, value</a:t>
            </a:r>
            <a:r>
              <a:rPr lang="en-US" sz="1800" dirty="0">
                <a:latin typeface="Times New Roman" panose="02020603050405020304" pitchFamily="18" charset="0"/>
              </a:rPr>
              <a:t> </a:t>
            </a:r>
            <a:r>
              <a:rPr lang="en-US" sz="1800" b="0" i="1" u="none" strike="noStrike" baseline="0" dirty="0">
                <a:latin typeface="Times New Roman" panose="02020603050405020304" pitchFamily="18" charset="0"/>
              </a:rPr>
              <a:t>In general, we forget the meaningless…and retain the meaningful. </a:t>
            </a:r>
            <a:r>
              <a:rPr lang="en-US" sz="1800" b="0" i="0" u="none" strike="noStrike" baseline="0" dirty="0">
                <a:latin typeface="Times New Roman" panose="02020603050405020304" pitchFamily="18" charset="0"/>
              </a:rPr>
              <a:t>Rebecca Rupp</a:t>
            </a:r>
          </a:p>
          <a:p>
            <a:pPr algn="l"/>
            <a:r>
              <a:rPr lang="en-US" sz="1800" b="1" i="0" u="none" strike="noStrike" baseline="0" dirty="0">
                <a:latin typeface="Times New Roman" panose="02020603050405020304" pitchFamily="18" charset="0"/>
              </a:rPr>
              <a:t>P: Practice, repetition </a:t>
            </a:r>
            <a:r>
              <a:rPr lang="en-US" sz="1800" b="0" i="1" u="none" strike="noStrike" baseline="0" dirty="0">
                <a:latin typeface="Times New Roman" panose="02020603050405020304" pitchFamily="18" charset="0"/>
              </a:rPr>
              <a:t>We're creating those memories that will last. You remember the things that you did, not the thing that you learned. </a:t>
            </a:r>
            <a:r>
              <a:rPr lang="en-US" sz="1800" b="0" i="0" u="none" strike="noStrike" baseline="0" dirty="0">
                <a:latin typeface="Times New Roman" panose="02020603050405020304" pitchFamily="18" charset="0"/>
              </a:rPr>
              <a:t>Susan </a:t>
            </a:r>
            <a:r>
              <a:rPr lang="en-US" sz="1800" b="0" i="0" u="none" strike="noStrike" baseline="0" dirty="0" err="1">
                <a:latin typeface="Times New Roman" panose="02020603050405020304" pitchFamily="18" charset="0"/>
              </a:rPr>
              <a:t>Hilyer</a:t>
            </a:r>
            <a:endParaRPr lang="en-US" sz="1800" b="0"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O: Organizational clarity </a:t>
            </a:r>
            <a:r>
              <a:rPr lang="en-US" sz="1800" b="0" i="1" u="none" strike="noStrike" baseline="0" dirty="0">
                <a:latin typeface="Times New Roman" panose="02020603050405020304" pitchFamily="18" charset="0"/>
              </a:rPr>
              <a:t>Simplicity, clarity, singleness: These are the attributes that give our lives power and vividness and joy as they are also the marks of great art. </a:t>
            </a:r>
            <a:r>
              <a:rPr lang="en-US" sz="1800" b="0" i="0" u="none" strike="noStrike" baseline="0" dirty="0">
                <a:latin typeface="Times New Roman" panose="02020603050405020304" pitchFamily="18" charset="0"/>
              </a:rPr>
              <a:t>Richard Holloway</a:t>
            </a:r>
          </a:p>
          <a:p>
            <a:pPr algn="l"/>
            <a:r>
              <a:rPr lang="en-US" sz="1800" b="1" i="0" u="none" strike="noStrike" baseline="0" dirty="0">
                <a:latin typeface="Times New Roman" panose="02020603050405020304" pitchFamily="18" charset="0"/>
              </a:rPr>
              <a:t>S: Strategies </a:t>
            </a:r>
            <a:r>
              <a:rPr lang="en-US" sz="1800" b="0" i="0" u="none" strike="noStrike" baseline="0" dirty="0" err="1">
                <a:latin typeface="Times New Roman" panose="02020603050405020304" pitchFamily="18" charset="0"/>
              </a:rPr>
              <a:t>Strategies</a:t>
            </a:r>
            <a:r>
              <a:rPr lang="en-US" sz="1800" b="0" i="0" u="none" strike="noStrike" baseline="0" dirty="0">
                <a:latin typeface="Times New Roman" panose="02020603050405020304" pitchFamily="18" charset="0"/>
              </a:rPr>
              <a:t> are techniques you can use to organize or practice materials for learning or memory.</a:t>
            </a:r>
          </a:p>
          <a:p>
            <a:pPr algn="l"/>
            <a:r>
              <a:rPr lang="en-US" sz="1800" b="1" i="0" u="none" strike="noStrike" baseline="0" dirty="0">
                <a:latin typeface="Times New Roman" panose="02020603050405020304" pitchFamily="18" charset="0"/>
              </a:rPr>
              <a:t>E: Emotional impact </a:t>
            </a:r>
            <a:r>
              <a:rPr lang="en-US" sz="1800" b="0" i="1" u="none" strike="noStrike" baseline="0" dirty="0">
                <a:latin typeface="Times New Roman" panose="02020603050405020304" pitchFamily="18" charset="0"/>
              </a:rPr>
              <a:t>What we learn with pleasure we never forget</a:t>
            </a:r>
            <a:r>
              <a:rPr lang="en-US" sz="1800" b="0" i="0" u="none" strike="noStrike" baseline="0" dirty="0">
                <a:latin typeface="Times New Roman" panose="02020603050405020304" pitchFamily="18" charset="0"/>
              </a:rPr>
              <a:t>. Alfred Mercier</a:t>
            </a:r>
            <a:endParaRPr lang="en-US" dirty="0"/>
          </a:p>
        </p:txBody>
      </p:sp>
    </p:spTree>
    <p:extLst>
      <p:ext uri="{BB962C8B-B14F-4D97-AF65-F5344CB8AC3E}">
        <p14:creationId xmlns:p14="http://schemas.microsoft.com/office/powerpoint/2010/main" val="258867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FF45-C7B2-4182-8BFB-9CDEE32F1C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A371ED-AE98-4CA5-9007-BF8E14DAD88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61A0C68-BCBC-4DAD-A5BB-630AE75800DC}"/>
              </a:ext>
            </a:extLst>
          </p:cNvPr>
          <p:cNvPicPr>
            <a:picLocks noChangeAspect="1"/>
          </p:cNvPicPr>
          <p:nvPr/>
        </p:nvPicPr>
        <p:blipFill rotWithShape="1">
          <a:blip r:embed="rId2"/>
          <a:srcRect l="32935" t="41304" r="31522" b="11908"/>
          <a:stretch/>
        </p:blipFill>
        <p:spPr>
          <a:xfrm>
            <a:off x="318053" y="328753"/>
            <a:ext cx="11196613" cy="6200494"/>
          </a:xfrm>
          <a:prstGeom prst="rect">
            <a:avLst/>
          </a:prstGeom>
        </p:spPr>
      </p:pic>
    </p:spTree>
    <p:extLst>
      <p:ext uri="{BB962C8B-B14F-4D97-AF65-F5344CB8AC3E}">
        <p14:creationId xmlns:p14="http://schemas.microsoft.com/office/powerpoint/2010/main" val="1811541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0014-C50B-429D-B4ED-234CE159BD52}"/>
              </a:ext>
            </a:extLst>
          </p:cNvPr>
          <p:cNvSpPr>
            <a:spLocks noGrp="1"/>
          </p:cNvSpPr>
          <p:nvPr>
            <p:ph type="title"/>
          </p:nvPr>
        </p:nvSpPr>
        <p:spPr/>
        <p:txBody>
          <a:bodyPr/>
          <a:lstStyle/>
          <a:p>
            <a:r>
              <a:rPr lang="en-US" dirty="0"/>
              <a:t>Example </a:t>
            </a:r>
          </a:p>
        </p:txBody>
      </p:sp>
      <p:pic>
        <p:nvPicPr>
          <p:cNvPr id="9" name="Content Placeholder 8">
            <a:extLst>
              <a:ext uri="{FF2B5EF4-FFF2-40B4-BE49-F238E27FC236}">
                <a16:creationId xmlns:a16="http://schemas.microsoft.com/office/drawing/2014/main" id="{C338E324-4EDF-46A8-BA47-BA81BBD59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309" y="1180548"/>
            <a:ext cx="5452717" cy="5452717"/>
          </a:xfrm>
        </p:spPr>
      </p:pic>
    </p:spTree>
    <p:extLst>
      <p:ext uri="{BB962C8B-B14F-4D97-AF65-F5344CB8AC3E}">
        <p14:creationId xmlns:p14="http://schemas.microsoft.com/office/powerpoint/2010/main" val="3146336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76041DB-4FE8-459F-98C5-139D77CE74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7766" y="715618"/>
            <a:ext cx="6045890" cy="6045890"/>
          </a:xfrm>
        </p:spPr>
      </p:pic>
      <p:sp>
        <p:nvSpPr>
          <p:cNvPr id="5" name="Oval 4">
            <a:extLst>
              <a:ext uri="{FF2B5EF4-FFF2-40B4-BE49-F238E27FC236}">
                <a16:creationId xmlns:a16="http://schemas.microsoft.com/office/drawing/2014/main" id="{60E12EA4-3EBF-432D-AC23-786030124E02}"/>
              </a:ext>
            </a:extLst>
          </p:cNvPr>
          <p:cNvSpPr/>
          <p:nvPr/>
        </p:nvSpPr>
        <p:spPr>
          <a:xfrm>
            <a:off x="4830418" y="2285999"/>
            <a:ext cx="1381539" cy="1023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10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BC83-239C-4C05-ABD2-9F9DD560234B}"/>
              </a:ext>
            </a:extLst>
          </p:cNvPr>
          <p:cNvSpPr>
            <a:spLocks noGrp="1"/>
          </p:cNvSpPr>
          <p:nvPr>
            <p:ph type="title"/>
          </p:nvPr>
        </p:nvSpPr>
        <p:spPr/>
        <p:txBody>
          <a:bodyPr/>
          <a:lstStyle/>
          <a:p>
            <a:r>
              <a:rPr lang="en-US" dirty="0"/>
              <a:t>Another example </a:t>
            </a:r>
          </a:p>
        </p:txBody>
      </p:sp>
      <p:pic>
        <p:nvPicPr>
          <p:cNvPr id="5" name="Content Placeholder 4">
            <a:extLst>
              <a:ext uri="{FF2B5EF4-FFF2-40B4-BE49-F238E27FC236}">
                <a16:creationId xmlns:a16="http://schemas.microsoft.com/office/drawing/2014/main" id="{F0B4589D-1F04-459E-B76F-2D72AA801C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7178" y="1877392"/>
            <a:ext cx="6311385" cy="3887304"/>
          </a:xfrm>
        </p:spPr>
      </p:pic>
    </p:spTree>
    <p:extLst>
      <p:ext uri="{BB962C8B-B14F-4D97-AF65-F5344CB8AC3E}">
        <p14:creationId xmlns:p14="http://schemas.microsoft.com/office/powerpoint/2010/main" val="2247465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21BD4B-2868-4FEE-B009-E444F18798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674" y="2176669"/>
            <a:ext cx="7363084" cy="3618430"/>
          </a:xfrm>
        </p:spPr>
      </p:pic>
      <p:sp>
        <p:nvSpPr>
          <p:cNvPr id="6" name="Rectangle 5">
            <a:extLst>
              <a:ext uri="{FF2B5EF4-FFF2-40B4-BE49-F238E27FC236}">
                <a16:creationId xmlns:a16="http://schemas.microsoft.com/office/drawing/2014/main" id="{3CF09F23-70BD-4024-880D-31CC90637B89}"/>
              </a:ext>
            </a:extLst>
          </p:cNvPr>
          <p:cNvSpPr/>
          <p:nvPr/>
        </p:nvSpPr>
        <p:spPr>
          <a:xfrm>
            <a:off x="5476461" y="2335695"/>
            <a:ext cx="1480930" cy="1470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988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4A0D-F11A-4A63-BDAA-B3BF47F2021F}"/>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EBEDF03F-3AB3-4E41-B616-944E8D565EB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10435"/>
            <a:ext cx="12192000" cy="6805345"/>
          </a:xfrm>
        </p:spPr>
      </p:pic>
      <p:sp>
        <p:nvSpPr>
          <p:cNvPr id="11" name="TextBox 10">
            <a:extLst>
              <a:ext uri="{FF2B5EF4-FFF2-40B4-BE49-F238E27FC236}">
                <a16:creationId xmlns:a16="http://schemas.microsoft.com/office/drawing/2014/main" id="{C477FEC4-7585-4700-978D-08D1B99D35A6}"/>
              </a:ext>
            </a:extLst>
          </p:cNvPr>
          <p:cNvSpPr txBox="1"/>
          <p:nvPr/>
        </p:nvSpPr>
        <p:spPr>
          <a:xfrm>
            <a:off x="2578537" y="6650383"/>
            <a:ext cx="9613463" cy="230832"/>
          </a:xfrm>
          <a:prstGeom prst="rect">
            <a:avLst/>
          </a:prstGeom>
          <a:noFill/>
        </p:spPr>
        <p:txBody>
          <a:bodyPr wrap="square" rtlCol="0">
            <a:spAutoFit/>
          </a:bodyPr>
          <a:lstStyle/>
          <a:p>
            <a:r>
              <a:rPr lang="en-US" sz="900">
                <a:hlinkClick r:id="rId3" tooltip="https://www.sourcewatch.org/index.php?title=File:Thank_you.jpg"/>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29921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26D0-7628-4934-BC47-AA201EB2CAD3}"/>
              </a:ext>
            </a:extLst>
          </p:cNvPr>
          <p:cNvSpPr>
            <a:spLocks noGrp="1"/>
          </p:cNvSpPr>
          <p:nvPr>
            <p:ph type="title"/>
          </p:nvPr>
        </p:nvSpPr>
        <p:spPr/>
        <p:txBody>
          <a:bodyPr>
            <a:normAutofit/>
          </a:bodyPr>
          <a:lstStyle/>
          <a:p>
            <a:r>
              <a:rPr lang="en-US" sz="4400" dirty="0"/>
              <a:t>introduction</a:t>
            </a:r>
          </a:p>
        </p:txBody>
      </p:sp>
      <p:sp>
        <p:nvSpPr>
          <p:cNvPr id="3" name="Content Placeholder 2">
            <a:extLst>
              <a:ext uri="{FF2B5EF4-FFF2-40B4-BE49-F238E27FC236}">
                <a16:creationId xmlns:a16="http://schemas.microsoft.com/office/drawing/2014/main" id="{62791378-C071-4641-8F24-14F1D33E328F}"/>
              </a:ext>
            </a:extLst>
          </p:cNvPr>
          <p:cNvSpPr>
            <a:spLocks noGrp="1"/>
          </p:cNvSpPr>
          <p:nvPr>
            <p:ph idx="1"/>
          </p:nvPr>
        </p:nvSpPr>
        <p:spPr/>
        <p:txBody>
          <a:bodyPr/>
          <a:lstStyle/>
          <a:p>
            <a:pPr algn="l"/>
            <a:r>
              <a:rPr lang="en-US" sz="1800" b="0" i="0" u="none" strike="noStrike" baseline="0" dirty="0">
                <a:latin typeface="Arial" panose="020B0604020202020204" pitchFamily="34" charset="0"/>
              </a:rPr>
              <a:t>Neuroscience is still in its infancy, but its investigations are showing to be highly influential in many fields. Some of its topics, however, have been discussed for centuries. Memory is one of them, having been studied in philosophy, psychology and biolo</a:t>
            </a:r>
            <a:r>
              <a:rPr lang="en-US" sz="1800" b="0" i="0" u="none" strike="noStrike" baseline="0" dirty="0">
                <a:latin typeface="Helvetica" panose="020B0604020202020204" pitchFamily="34" charset="0"/>
              </a:rPr>
              <a:t>gy.</a:t>
            </a:r>
          </a:p>
          <a:p>
            <a:pPr algn="l"/>
            <a:r>
              <a:rPr lang="en-US" sz="1800" b="0" i="0" u="none" strike="noStrike" baseline="0" dirty="0">
                <a:latin typeface="Arial" panose="020B0604020202020204" pitchFamily="34" charset="0"/>
              </a:rPr>
              <a:t>Among the different themes studied by neuroscience, memory is arguably one of the main topics since the creation of this field</a:t>
            </a:r>
            <a:endParaRPr lang="en-US" dirty="0"/>
          </a:p>
        </p:txBody>
      </p:sp>
    </p:spTree>
    <p:extLst>
      <p:ext uri="{BB962C8B-B14F-4D97-AF65-F5344CB8AC3E}">
        <p14:creationId xmlns:p14="http://schemas.microsoft.com/office/powerpoint/2010/main" val="325615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B430-B8F3-45A8-A581-D7B265709197}"/>
              </a:ext>
            </a:extLst>
          </p:cNvPr>
          <p:cNvSpPr>
            <a:spLocks noGrp="1"/>
          </p:cNvSpPr>
          <p:nvPr>
            <p:ph type="title"/>
          </p:nvPr>
        </p:nvSpPr>
        <p:spPr/>
        <p:txBody>
          <a:bodyPr/>
          <a:lstStyle/>
          <a:p>
            <a:r>
              <a:rPr lang="en-US" dirty="0"/>
              <a:t>What is memory</a:t>
            </a:r>
          </a:p>
        </p:txBody>
      </p:sp>
      <p:sp>
        <p:nvSpPr>
          <p:cNvPr id="3" name="Content Placeholder 2">
            <a:extLst>
              <a:ext uri="{FF2B5EF4-FFF2-40B4-BE49-F238E27FC236}">
                <a16:creationId xmlns:a16="http://schemas.microsoft.com/office/drawing/2014/main" id="{13B91FC1-D6D6-4B87-9736-21825FC40860}"/>
              </a:ext>
            </a:extLst>
          </p:cNvPr>
          <p:cNvSpPr>
            <a:spLocks noGrp="1"/>
          </p:cNvSpPr>
          <p:nvPr>
            <p:ph idx="1"/>
          </p:nvPr>
        </p:nvSpPr>
        <p:spPr/>
        <p:txBody>
          <a:bodyPr/>
          <a:lstStyle/>
          <a:p>
            <a:pPr algn="l"/>
            <a:r>
              <a:rPr lang="en-US" sz="1800" b="0" i="0" u="none" strike="noStrike" baseline="0" dirty="0">
                <a:latin typeface="Arial" panose="020B0604020202020204" pitchFamily="34" charset="0"/>
              </a:rPr>
              <a:t>Our memory is concerned with meaning, not data, and thi</a:t>
            </a:r>
            <a:r>
              <a:rPr lang="en-US" sz="1800" b="0" i="0" u="none" strike="noStrike" baseline="0" dirty="0">
                <a:latin typeface="Helvetica" panose="020B0604020202020204" pitchFamily="34" charset="0"/>
              </a:rPr>
              <a:t>s implies an emphasis on creation, rather than storage. </a:t>
            </a:r>
          </a:p>
          <a:p>
            <a:pPr algn="l"/>
            <a:r>
              <a:rPr lang="en-US" sz="1800" b="0" i="0" u="none" strike="noStrike" baseline="0" dirty="0">
                <a:latin typeface="Helvetica" panose="020B0604020202020204" pitchFamily="34" charset="0"/>
              </a:rPr>
              <a:t>memory is “based on the </a:t>
            </a:r>
            <a:r>
              <a:rPr lang="en-US" sz="1800" b="0" i="0" u="none" strike="noStrike" baseline="0" dirty="0">
                <a:latin typeface="Arial" panose="020B0604020202020204" pitchFamily="34" charset="0"/>
              </a:rPr>
              <a:t>construction of meaning, an interpretation of the outside world that relies on selecting a minimum of information and making abstractions </a:t>
            </a:r>
            <a:r>
              <a:rPr lang="en-US" sz="1800" b="0" i="0" u="none" strike="noStrike" baseline="0" dirty="0">
                <a:latin typeface="Helvetica" panose="020B0604020202020204" pitchFamily="34" charset="0"/>
              </a:rPr>
              <a:t>– </a:t>
            </a:r>
            <a:r>
              <a:rPr lang="en-US" sz="1800" b="0" i="0" u="none" strike="noStrike" baseline="0" dirty="0">
                <a:latin typeface="Arial" panose="020B0604020202020204" pitchFamily="34" charset="0"/>
              </a:rPr>
              <a:t>while dis</a:t>
            </a:r>
            <a:r>
              <a:rPr lang="en-US" sz="1800" b="0" i="0" u="none" strike="noStrike" baseline="0" dirty="0">
                <a:latin typeface="Helvetica" panose="020B0604020202020204" pitchFamily="34" charset="0"/>
              </a:rPr>
              <a:t>carding a multitude of detail” </a:t>
            </a:r>
            <a:endParaRPr lang="en-US" dirty="0"/>
          </a:p>
        </p:txBody>
      </p:sp>
    </p:spTree>
    <p:extLst>
      <p:ext uri="{BB962C8B-B14F-4D97-AF65-F5344CB8AC3E}">
        <p14:creationId xmlns:p14="http://schemas.microsoft.com/office/powerpoint/2010/main" val="311546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3AE7-7404-4034-8B5A-22CA9019FE60}"/>
              </a:ext>
            </a:extLst>
          </p:cNvPr>
          <p:cNvSpPr>
            <a:spLocks noGrp="1"/>
          </p:cNvSpPr>
          <p:nvPr>
            <p:ph type="title"/>
          </p:nvPr>
        </p:nvSpPr>
        <p:spPr/>
        <p:txBody>
          <a:bodyPr/>
          <a:lstStyle/>
          <a:p>
            <a:r>
              <a:rPr lang="en-US" dirty="0"/>
              <a:t>What is memory</a:t>
            </a:r>
          </a:p>
        </p:txBody>
      </p:sp>
      <p:sp>
        <p:nvSpPr>
          <p:cNvPr id="3" name="Content Placeholder 2">
            <a:extLst>
              <a:ext uri="{FF2B5EF4-FFF2-40B4-BE49-F238E27FC236}">
                <a16:creationId xmlns:a16="http://schemas.microsoft.com/office/drawing/2014/main" id="{56F32461-0EBD-4A63-9698-AC4B15C615CD}"/>
              </a:ext>
            </a:extLst>
          </p:cNvPr>
          <p:cNvSpPr>
            <a:spLocks noGrp="1"/>
          </p:cNvSpPr>
          <p:nvPr>
            <p:ph idx="1"/>
          </p:nvPr>
        </p:nvSpPr>
        <p:spPr/>
        <p:txBody>
          <a:bodyPr/>
          <a:lstStyle/>
          <a:p>
            <a:pPr algn="l"/>
            <a:r>
              <a:rPr lang="en-US" sz="1800" b="0" i="0" u="none" strike="noStrike" baseline="0" dirty="0">
                <a:latin typeface="Arial" panose="020B0604020202020204" pitchFamily="34" charset="0"/>
              </a:rPr>
              <a:t>Memory, is not always or only a reproduction of past experiences or a simple connection between two discrete moments of consciousness.</a:t>
            </a:r>
          </a:p>
          <a:p>
            <a:pPr algn="l"/>
            <a:r>
              <a:rPr lang="en-US" sz="1800" b="0" i="0" u="none" strike="noStrike" baseline="0" dirty="0">
                <a:latin typeface="Arial" panose="020B0604020202020204" pitchFamily="34" charset="0"/>
              </a:rPr>
              <a:t>It is also a way of weaving the facts about ourselves and our histories into a coherent and intelligible story, expressive of the overall contours of our characters and our lives; our autobiographical memory is, that is, more like a biography than a photo album</a:t>
            </a:r>
            <a:endParaRPr lang="en-US" dirty="0"/>
          </a:p>
        </p:txBody>
      </p:sp>
    </p:spTree>
    <p:extLst>
      <p:ext uri="{BB962C8B-B14F-4D97-AF65-F5344CB8AC3E}">
        <p14:creationId xmlns:p14="http://schemas.microsoft.com/office/powerpoint/2010/main" val="130483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14ADE-C629-4C10-B479-387FAD1D0724}"/>
              </a:ext>
            </a:extLst>
          </p:cNvPr>
          <p:cNvSpPr>
            <a:spLocks noGrp="1"/>
          </p:cNvSpPr>
          <p:nvPr>
            <p:ph idx="1"/>
          </p:nvPr>
        </p:nvSpPr>
        <p:spPr>
          <a:xfrm>
            <a:off x="815010" y="1600200"/>
            <a:ext cx="8855764" cy="4184374"/>
          </a:xfrm>
        </p:spPr>
        <p:txBody>
          <a:bodyPr>
            <a:normAutofit/>
          </a:bodyPr>
          <a:lstStyle/>
          <a:p>
            <a:pPr algn="l"/>
            <a:r>
              <a:rPr lang="en-US" sz="2800" b="0" i="0" u="none" strike="noStrike" baseline="0" dirty="0">
                <a:latin typeface="Times New Roman" panose="02020603050405020304" pitchFamily="18" charset="0"/>
              </a:rPr>
              <a:t>We, as teachers can be so caught up in the task of instruction that we may forget the most essential issue of all: insuring adequate memory of the materials presented. Teachers present students with a seemingly endless supply of information, skills and concepts but this material is only truly learned if it can be efficiently recalled by the student when needed. Therefore, choosing methods to enhance memory and efficient recall is possibly the most critical aspect of your instructional design.</a:t>
            </a:r>
            <a:endParaRPr lang="en-US" sz="2800" dirty="0"/>
          </a:p>
        </p:txBody>
      </p:sp>
    </p:spTree>
    <p:extLst>
      <p:ext uri="{BB962C8B-B14F-4D97-AF65-F5344CB8AC3E}">
        <p14:creationId xmlns:p14="http://schemas.microsoft.com/office/powerpoint/2010/main" val="154445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9A7222-6700-477A-81EB-6B81EA7099E8}"/>
              </a:ext>
            </a:extLst>
          </p:cNvPr>
          <p:cNvSpPr>
            <a:spLocks noGrp="1"/>
          </p:cNvSpPr>
          <p:nvPr>
            <p:ph idx="1"/>
          </p:nvPr>
        </p:nvSpPr>
        <p:spPr>
          <a:xfrm>
            <a:off x="677333" y="1341783"/>
            <a:ext cx="8983501" cy="4699579"/>
          </a:xfrm>
        </p:spPr>
        <p:txBody>
          <a:bodyPr>
            <a:normAutofit/>
          </a:bodyPr>
          <a:lstStyle/>
          <a:p>
            <a:r>
              <a:rPr lang="en-US" dirty="0"/>
              <a:t>teaching with a content-based approach does not support memorization. According to Sharma, Bhosle, &amp; Chaudhary (2012), </a:t>
            </a:r>
            <a:r>
              <a:rPr lang="en-US" b="1" dirty="0">
                <a:highlight>
                  <a:srgbClr val="FFFF00"/>
                </a:highlight>
              </a:rPr>
              <a:t>75% of all information processed in human brain is from visual communication</a:t>
            </a:r>
            <a:r>
              <a:rPr lang="en-US" dirty="0"/>
              <a:t> because the human brain processes images 60,000 times faster than texts, and 90 percent of information transmitted to the brain is visuals (Eisenberg, 2014), </a:t>
            </a:r>
            <a:r>
              <a:rPr lang="en-US" dirty="0">
                <a:highlight>
                  <a:srgbClr val="00FFFF"/>
                </a:highlight>
              </a:rPr>
              <a:t>which facilitates better memorization of content. </a:t>
            </a:r>
          </a:p>
          <a:p>
            <a:r>
              <a:rPr lang="en-US" dirty="0"/>
              <a:t>Visual communication is considered as an effective teaching approach to convert a content-based or text-based course into a visual-based one in order to make memorization easier and generate better learning performance. It is the communication of information through the visual display of information </a:t>
            </a:r>
          </a:p>
          <a:p>
            <a:r>
              <a:rPr lang="en-US" dirty="0"/>
              <a:t>The fundamental goal of visual communication is to produce the best possible picture at the lowest data rate (Huck, Fales &amp; Rahman, 1997) because visual communication communicates and displays information in a format that enables people to clearly see information and understand what they see (Few, 2006).</a:t>
            </a:r>
          </a:p>
        </p:txBody>
      </p:sp>
    </p:spTree>
    <p:extLst>
      <p:ext uri="{BB962C8B-B14F-4D97-AF65-F5344CB8AC3E}">
        <p14:creationId xmlns:p14="http://schemas.microsoft.com/office/powerpoint/2010/main" val="56331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437ED-8356-409E-AD40-FB4638C25440}"/>
              </a:ext>
            </a:extLst>
          </p:cNvPr>
          <p:cNvSpPr>
            <a:spLocks noGrp="1"/>
          </p:cNvSpPr>
          <p:nvPr>
            <p:ph idx="1"/>
          </p:nvPr>
        </p:nvSpPr>
        <p:spPr>
          <a:xfrm>
            <a:off x="677334" y="1013791"/>
            <a:ext cx="8834414" cy="5027572"/>
          </a:xfrm>
        </p:spPr>
        <p:txBody>
          <a:bodyPr>
            <a:normAutofit/>
          </a:bodyPr>
          <a:lstStyle/>
          <a:p>
            <a:r>
              <a:rPr lang="en-US" dirty="0"/>
              <a:t>There are many benefits of visual communication. According to Freeman (2019), visual communication can communicate information faster and better through its visual elements because it helps process visual information with less language barriers as compared to a paragraph of text, stimulates interest from viewers with their visual elements, generates easy to understanding information, and provides the ease of remembering and retaining the information (Choudhary, 2019; Dimension Data, 2013; </a:t>
            </a:r>
            <a:r>
              <a:rPr lang="en-US" dirty="0" err="1"/>
              <a:t>Lankow</a:t>
            </a:r>
            <a:r>
              <a:rPr lang="en-US" dirty="0"/>
              <a:t>, Ritchie &amp; Crooks, 2012; </a:t>
            </a:r>
            <a:r>
              <a:rPr lang="en-US" dirty="0" err="1"/>
              <a:t>Alfi</a:t>
            </a:r>
            <a:r>
              <a:rPr lang="en-US" dirty="0"/>
              <a:t>, 2011). </a:t>
            </a:r>
          </a:p>
          <a:p>
            <a:r>
              <a:rPr lang="en-US" dirty="0"/>
              <a:t>Also, there is various evidence from current research studies indicating that communication that has a visual component can be far more effective than communication that does not ((Hewlett- Packard Development Company, 2004</a:t>
            </a:r>
          </a:p>
        </p:txBody>
      </p:sp>
    </p:spTree>
    <p:extLst>
      <p:ext uri="{BB962C8B-B14F-4D97-AF65-F5344CB8AC3E}">
        <p14:creationId xmlns:p14="http://schemas.microsoft.com/office/powerpoint/2010/main" val="89516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6CF4-6352-4A42-BEA4-FB8CAF81D3D6}"/>
              </a:ext>
            </a:extLst>
          </p:cNvPr>
          <p:cNvSpPr>
            <a:spLocks noGrp="1"/>
          </p:cNvSpPr>
          <p:nvPr>
            <p:ph type="title"/>
          </p:nvPr>
        </p:nvSpPr>
        <p:spPr/>
        <p:txBody>
          <a:bodyPr/>
          <a:lstStyle/>
          <a:p>
            <a:r>
              <a:rPr lang="en-US" dirty="0"/>
              <a:t>Example try to memorize the following </a:t>
            </a:r>
          </a:p>
        </p:txBody>
      </p:sp>
      <p:sp>
        <p:nvSpPr>
          <p:cNvPr id="3" name="Content Placeholder 2">
            <a:extLst>
              <a:ext uri="{FF2B5EF4-FFF2-40B4-BE49-F238E27FC236}">
                <a16:creationId xmlns:a16="http://schemas.microsoft.com/office/drawing/2014/main" id="{06242B26-E470-48B2-AF68-1ADA7E383307}"/>
              </a:ext>
            </a:extLst>
          </p:cNvPr>
          <p:cNvSpPr>
            <a:spLocks noGrp="1"/>
          </p:cNvSpPr>
          <p:nvPr>
            <p:ph idx="1"/>
          </p:nvPr>
        </p:nvSpPr>
        <p:spPr/>
        <p:txBody>
          <a:bodyPr/>
          <a:lstStyle/>
          <a:p>
            <a:r>
              <a:rPr lang="en-US" dirty="0"/>
              <a:t>Rabbit </a:t>
            </a:r>
          </a:p>
          <a:p>
            <a:r>
              <a:rPr lang="en-US" dirty="0"/>
              <a:t>Chair </a:t>
            </a:r>
          </a:p>
          <a:p>
            <a:r>
              <a:rPr lang="en-US" dirty="0"/>
              <a:t>Fox </a:t>
            </a:r>
          </a:p>
          <a:p>
            <a:r>
              <a:rPr lang="en-US" dirty="0"/>
              <a:t>Dinner </a:t>
            </a:r>
          </a:p>
          <a:p>
            <a:r>
              <a:rPr lang="en-US" dirty="0"/>
              <a:t>Tie </a:t>
            </a:r>
          </a:p>
          <a:p>
            <a:r>
              <a:rPr lang="en-US" dirty="0"/>
              <a:t>Blue </a:t>
            </a:r>
          </a:p>
          <a:p>
            <a:r>
              <a:rPr lang="en-US" dirty="0"/>
              <a:t>Cup </a:t>
            </a:r>
          </a:p>
          <a:p>
            <a:pPr marL="0" indent="0">
              <a:buNone/>
            </a:pPr>
            <a:endParaRPr lang="en-US" dirty="0"/>
          </a:p>
        </p:txBody>
      </p:sp>
    </p:spTree>
    <p:extLst>
      <p:ext uri="{BB962C8B-B14F-4D97-AF65-F5344CB8AC3E}">
        <p14:creationId xmlns:p14="http://schemas.microsoft.com/office/powerpoint/2010/main" val="714476575"/>
      </p:ext>
    </p:extLst>
  </p:cSld>
  <p:clrMapOvr>
    <a:masterClrMapping/>
  </p:clrMapOvr>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211</TotalTime>
  <Words>1427</Words>
  <Application>Microsoft Office PowerPoint</Application>
  <PresentationFormat>Widescreen</PresentationFormat>
  <Paragraphs>65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Gabriola</vt:lpstr>
      <vt:lpstr>Helvetica</vt:lpstr>
      <vt:lpstr>Times New Roman</vt:lpstr>
      <vt:lpstr>Trebuchet MS</vt:lpstr>
      <vt:lpstr>Wingdings 3</vt:lpstr>
      <vt:lpstr>Facet</vt:lpstr>
      <vt:lpstr>Boosting memory and creativity </vt:lpstr>
      <vt:lpstr>Those who cannot remember the past are condemned to repeat it.  – George Santayana</vt:lpstr>
      <vt:lpstr>introduction</vt:lpstr>
      <vt:lpstr>What is memory</vt:lpstr>
      <vt:lpstr>What is memory</vt:lpstr>
      <vt:lpstr>PowerPoint Presentation</vt:lpstr>
      <vt:lpstr>PowerPoint Presentation</vt:lpstr>
      <vt:lpstr>PowerPoint Presentation</vt:lpstr>
      <vt:lpstr>Example try to memorize the following </vt:lpstr>
      <vt:lpstr>PowerPoint Presentation</vt:lpstr>
      <vt:lpstr>It is easier to remember when put in a picture </vt:lpstr>
      <vt:lpstr>PowerPoint Presentation</vt:lpstr>
      <vt:lpstr>Defining Memory and Targeting Phases for Memory Enhancement</vt:lpstr>
      <vt:lpstr>Types of Memories and Memory Systems </vt:lpstr>
      <vt:lpstr>Mechanisms of Memory Enhancement</vt:lpstr>
      <vt:lpstr>PowerPoint Presentation</vt:lpstr>
      <vt:lpstr>PowerPoint Presentation</vt:lpstr>
      <vt:lpstr>PowerPoint Presentation</vt:lpstr>
      <vt:lpstr>PowerPoint Presentation</vt:lpstr>
      <vt:lpstr>COMPOSE</vt:lpstr>
      <vt:lpstr>COMPOSE</vt:lpstr>
      <vt:lpstr>PowerPoint Presentation</vt:lpstr>
      <vt:lpstr>Example </vt:lpstr>
      <vt:lpstr>PowerPoint Presentation</vt:lpstr>
      <vt:lpstr>Another example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Boosting  memory and creativity </dc:title>
  <dc:creator>acer</dc:creator>
  <cp:lastModifiedBy>Halah Atiyah</cp:lastModifiedBy>
  <cp:revision>7</cp:revision>
  <dcterms:created xsi:type="dcterms:W3CDTF">2022-03-31T13:20:33Z</dcterms:created>
  <dcterms:modified xsi:type="dcterms:W3CDTF">2024-11-12T17:51:17Z</dcterms:modified>
</cp:coreProperties>
</file>