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63" r:id="rId3"/>
    <p:sldId id="269" r:id="rId4"/>
    <p:sldId id="265" r:id="rId5"/>
    <p:sldId id="267" r:id="rId6"/>
    <p:sldId id="268" r:id="rId7"/>
    <p:sldId id="277" r:id="rId8"/>
    <p:sldId id="279" r:id="rId9"/>
    <p:sldId id="280" r:id="rId10"/>
    <p:sldId id="292" r:id="rId11"/>
    <p:sldId id="281" r:id="rId12"/>
    <p:sldId id="282" r:id="rId13"/>
    <p:sldId id="283" r:id="rId14"/>
    <p:sldId id="284" r:id="rId15"/>
    <p:sldId id="285" r:id="rId16"/>
    <p:sldId id="270" r:id="rId17"/>
    <p:sldId id="278" r:id="rId18"/>
    <p:sldId id="286" r:id="rId19"/>
    <p:sldId id="289" r:id="rId20"/>
    <p:sldId id="290" r:id="rId21"/>
    <p:sldId id="293" r:id="rId22"/>
    <p:sldId id="291" r:id="rId23"/>
    <p:sldId id="272" r:id="rId24"/>
    <p:sldId id="258" r:id="rId25"/>
    <p:sldId id="259" r:id="rId26"/>
    <p:sldId id="294" r:id="rId27"/>
    <p:sldId id="260"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2F05A-4A20-4A2D-864C-71E987B6641F}" type="datetimeFigureOut">
              <a:rPr lang="en-US" smtClean="0"/>
              <a:t>10/31/2021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924969-FADC-4512-81F8-B446F899BF7E}" type="slidenum">
              <a:rPr lang="en-US" smtClean="0"/>
              <a:t>‹#›</a:t>
            </a:fld>
            <a:endParaRPr lang="en-US"/>
          </a:p>
        </p:txBody>
      </p:sp>
    </p:spTree>
    <p:extLst>
      <p:ext uri="{BB962C8B-B14F-4D97-AF65-F5344CB8AC3E}">
        <p14:creationId xmlns:p14="http://schemas.microsoft.com/office/powerpoint/2010/main" val="173520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السمات و الصفات الشخصية القيادية للهيئآت و المؤسسات الرياضية</a:t>
            </a:r>
            <a:endParaRPr lang="en-US" dirty="0"/>
          </a:p>
        </p:txBody>
      </p:sp>
      <p:sp>
        <p:nvSpPr>
          <p:cNvPr id="4" name="Slide Number Placeholder 3"/>
          <p:cNvSpPr>
            <a:spLocks noGrp="1"/>
          </p:cNvSpPr>
          <p:nvPr>
            <p:ph type="sldNum" sz="quarter" idx="10"/>
          </p:nvPr>
        </p:nvSpPr>
        <p:spPr/>
        <p:txBody>
          <a:bodyPr/>
          <a:lstStyle/>
          <a:p>
            <a:fld id="{0D924969-FADC-4512-81F8-B446F899BF7E}" type="slidenum">
              <a:rPr lang="en-US" smtClean="0"/>
              <a:t>5</a:t>
            </a:fld>
            <a:endParaRPr lang="en-US"/>
          </a:p>
        </p:txBody>
      </p:sp>
    </p:spTree>
    <p:extLst>
      <p:ext uri="{BB962C8B-B14F-4D97-AF65-F5344CB8AC3E}">
        <p14:creationId xmlns:p14="http://schemas.microsoft.com/office/powerpoint/2010/main" val="157685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المحور الأول : مفاهيم في الإدارة الحديثة</a:t>
            </a:r>
            <a:endParaRPr lang="en-US" dirty="0"/>
          </a:p>
        </p:txBody>
      </p:sp>
      <p:sp>
        <p:nvSpPr>
          <p:cNvPr id="4" name="Slide Number Placeholder 3"/>
          <p:cNvSpPr>
            <a:spLocks noGrp="1"/>
          </p:cNvSpPr>
          <p:nvPr>
            <p:ph type="sldNum" sz="quarter" idx="10"/>
          </p:nvPr>
        </p:nvSpPr>
        <p:spPr/>
        <p:txBody>
          <a:bodyPr/>
          <a:lstStyle/>
          <a:p>
            <a:fld id="{0D924969-FADC-4512-81F8-B446F899BF7E}" type="slidenum">
              <a:rPr lang="en-US" smtClean="0"/>
              <a:t>7</a:t>
            </a:fld>
            <a:endParaRPr lang="en-US"/>
          </a:p>
        </p:txBody>
      </p:sp>
    </p:spTree>
    <p:extLst>
      <p:ext uri="{BB962C8B-B14F-4D97-AF65-F5344CB8AC3E}">
        <p14:creationId xmlns:p14="http://schemas.microsoft.com/office/powerpoint/2010/main" val="322882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هنا سؤال مهم مهم جداً مهم  !</a:t>
            </a:r>
            <a:endParaRPr lang="en-US" dirty="0"/>
          </a:p>
        </p:txBody>
      </p:sp>
      <p:sp>
        <p:nvSpPr>
          <p:cNvPr id="4" name="Slide Number Placeholder 3"/>
          <p:cNvSpPr>
            <a:spLocks noGrp="1"/>
          </p:cNvSpPr>
          <p:nvPr>
            <p:ph type="sldNum" sz="quarter" idx="10"/>
          </p:nvPr>
        </p:nvSpPr>
        <p:spPr/>
        <p:txBody>
          <a:bodyPr/>
          <a:lstStyle/>
          <a:p>
            <a:fld id="{0D924969-FADC-4512-81F8-B446F899BF7E}" type="slidenum">
              <a:rPr lang="en-US" smtClean="0"/>
              <a:t>16</a:t>
            </a:fld>
            <a:endParaRPr lang="en-US"/>
          </a:p>
        </p:txBody>
      </p:sp>
    </p:spTree>
    <p:extLst>
      <p:ext uri="{BB962C8B-B14F-4D97-AF65-F5344CB8AC3E}">
        <p14:creationId xmlns:p14="http://schemas.microsoft.com/office/powerpoint/2010/main" val="81687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الجواب :  هي الأخلاق</a:t>
            </a:r>
            <a:endParaRPr lang="en-US" dirty="0"/>
          </a:p>
        </p:txBody>
      </p:sp>
      <p:sp>
        <p:nvSpPr>
          <p:cNvPr id="4" name="Slide Number Placeholder 3"/>
          <p:cNvSpPr>
            <a:spLocks noGrp="1"/>
          </p:cNvSpPr>
          <p:nvPr>
            <p:ph type="sldNum" sz="quarter" idx="10"/>
          </p:nvPr>
        </p:nvSpPr>
        <p:spPr/>
        <p:txBody>
          <a:bodyPr/>
          <a:lstStyle/>
          <a:p>
            <a:fld id="{0D924969-FADC-4512-81F8-B446F899BF7E}" type="slidenum">
              <a:rPr lang="en-US" smtClean="0"/>
              <a:t>17</a:t>
            </a:fld>
            <a:endParaRPr lang="en-US"/>
          </a:p>
        </p:txBody>
      </p:sp>
    </p:spTree>
    <p:extLst>
      <p:ext uri="{BB962C8B-B14F-4D97-AF65-F5344CB8AC3E}">
        <p14:creationId xmlns:p14="http://schemas.microsoft.com/office/powerpoint/2010/main" val="160818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4C3AAEB-E5BF-4DBE-9939-F432AF6ADADD}" type="datetimeFigureOut">
              <a:rPr lang="en-US" smtClean="0"/>
              <a:t>10/31/2021</a:t>
            </a:fld>
            <a:endParaRPr lang="en-US"/>
          </a:p>
        </p:txBody>
      </p:sp>
      <p:sp>
        <p:nvSpPr>
          <p:cNvPr id="17" name="Slide Number Placeholder 16"/>
          <p:cNvSpPr>
            <a:spLocks noGrp="1"/>
          </p:cNvSpPr>
          <p:nvPr>
            <p:ph type="sldNum" sz="quarter" idx="11"/>
          </p:nvPr>
        </p:nvSpPr>
        <p:spPr/>
        <p:txBody>
          <a:bodyPr/>
          <a:lstStyle/>
          <a:p>
            <a:fld id="{6CFFB30A-42FE-4AA0-83C8-B336AB049CBD}"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3AAEB-E5BF-4DBE-9939-F432AF6ADADD}"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FB30A-42FE-4AA0-83C8-B336AB049C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3AAEB-E5BF-4DBE-9939-F432AF6ADADD}"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FB30A-42FE-4AA0-83C8-B336AB049CBD}"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24C3AAEB-E5BF-4DBE-9939-F432AF6ADADD}" type="datetimeFigureOut">
              <a:rPr lang="en-US" smtClean="0"/>
              <a:t>10/31/2021</a:t>
            </a:fld>
            <a:endParaRPr lang="en-US"/>
          </a:p>
        </p:txBody>
      </p:sp>
      <p:sp>
        <p:nvSpPr>
          <p:cNvPr id="12" name="Slide Number Placeholder 11"/>
          <p:cNvSpPr>
            <a:spLocks noGrp="1"/>
          </p:cNvSpPr>
          <p:nvPr>
            <p:ph type="sldNum" sz="quarter" idx="15"/>
          </p:nvPr>
        </p:nvSpPr>
        <p:spPr/>
        <p:txBody>
          <a:bodyPr/>
          <a:lstStyle/>
          <a:p>
            <a:fld id="{6CFFB30A-42FE-4AA0-83C8-B336AB049CB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4C3AAEB-E5BF-4DBE-9939-F432AF6ADADD}" type="datetimeFigureOut">
              <a:rPr lang="en-US" smtClean="0"/>
              <a:t>10/31/2021</a:t>
            </a:fld>
            <a:endParaRPr lang="en-US"/>
          </a:p>
        </p:txBody>
      </p:sp>
      <p:sp>
        <p:nvSpPr>
          <p:cNvPr id="14" name="Slide Number Placeholder 13"/>
          <p:cNvSpPr>
            <a:spLocks noGrp="1"/>
          </p:cNvSpPr>
          <p:nvPr>
            <p:ph type="sldNum" sz="quarter" idx="11"/>
          </p:nvPr>
        </p:nvSpPr>
        <p:spPr/>
        <p:txBody>
          <a:bodyPr/>
          <a:lstStyle/>
          <a:p>
            <a:fld id="{6CFFB30A-42FE-4AA0-83C8-B336AB049CB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4C3AAEB-E5BF-4DBE-9939-F432AF6ADADD}" type="datetimeFigureOut">
              <a:rPr lang="en-US" smtClean="0"/>
              <a:t>10/31/2021</a:t>
            </a:fld>
            <a:endParaRPr lang="en-US"/>
          </a:p>
        </p:txBody>
      </p:sp>
      <p:sp>
        <p:nvSpPr>
          <p:cNvPr id="12" name="Slide Number Placeholder 11"/>
          <p:cNvSpPr>
            <a:spLocks noGrp="1"/>
          </p:cNvSpPr>
          <p:nvPr>
            <p:ph type="sldNum" sz="quarter" idx="16"/>
          </p:nvPr>
        </p:nvSpPr>
        <p:spPr/>
        <p:txBody>
          <a:bodyPr/>
          <a:lstStyle/>
          <a:p>
            <a:fld id="{6CFFB30A-42FE-4AA0-83C8-B336AB049CBD}"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24C3AAEB-E5BF-4DBE-9939-F432AF6ADADD}" type="datetimeFigureOut">
              <a:rPr lang="en-US" smtClean="0"/>
              <a:t>10/31/2021</a:t>
            </a:fld>
            <a:endParaRPr lang="en-US"/>
          </a:p>
        </p:txBody>
      </p:sp>
      <p:sp>
        <p:nvSpPr>
          <p:cNvPr id="12" name="Slide Number Placeholder 11"/>
          <p:cNvSpPr>
            <a:spLocks noGrp="1"/>
          </p:cNvSpPr>
          <p:nvPr>
            <p:ph type="sldNum" sz="quarter" idx="17"/>
          </p:nvPr>
        </p:nvSpPr>
        <p:spPr/>
        <p:txBody>
          <a:bodyPr/>
          <a:lstStyle/>
          <a:p>
            <a:fld id="{6CFFB30A-42FE-4AA0-83C8-B336AB049CBD}"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24C3AAEB-E5BF-4DBE-9939-F432AF6ADADD}" type="datetimeFigureOut">
              <a:rPr lang="en-US" smtClean="0"/>
              <a:t>10/31/2021</a:t>
            </a:fld>
            <a:endParaRPr lang="en-US"/>
          </a:p>
        </p:txBody>
      </p:sp>
      <p:sp>
        <p:nvSpPr>
          <p:cNvPr id="16" name="Slide Number Placeholder 15"/>
          <p:cNvSpPr>
            <a:spLocks noGrp="1"/>
          </p:cNvSpPr>
          <p:nvPr>
            <p:ph type="sldNum" sz="quarter" idx="11"/>
          </p:nvPr>
        </p:nvSpPr>
        <p:spPr/>
        <p:txBody>
          <a:bodyPr/>
          <a:lstStyle/>
          <a:p>
            <a:fld id="{6CFFB30A-42FE-4AA0-83C8-B336AB049CB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C3AAEB-E5BF-4DBE-9939-F432AF6ADADD}" type="datetimeFigureOut">
              <a:rPr lang="en-US" smtClean="0"/>
              <a:t>10/31/2021</a:t>
            </a:fld>
            <a:endParaRPr lang="en-US"/>
          </a:p>
        </p:txBody>
      </p:sp>
      <p:sp>
        <p:nvSpPr>
          <p:cNvPr id="8" name="Slide Number Placeholder 7"/>
          <p:cNvSpPr>
            <a:spLocks noGrp="1"/>
          </p:cNvSpPr>
          <p:nvPr>
            <p:ph type="sldNum" sz="quarter" idx="11"/>
          </p:nvPr>
        </p:nvSpPr>
        <p:spPr/>
        <p:txBody>
          <a:bodyPr/>
          <a:lstStyle/>
          <a:p>
            <a:fld id="{6CFFB30A-42FE-4AA0-83C8-B336AB049CB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24C3AAEB-E5BF-4DBE-9939-F432AF6ADADD}" type="datetimeFigureOut">
              <a:rPr lang="en-US" smtClean="0"/>
              <a:t>10/31/2021</a:t>
            </a:fld>
            <a:endParaRPr lang="en-US"/>
          </a:p>
        </p:txBody>
      </p:sp>
      <p:sp>
        <p:nvSpPr>
          <p:cNvPr id="19" name="Slide Number Placeholder 18"/>
          <p:cNvSpPr>
            <a:spLocks noGrp="1"/>
          </p:cNvSpPr>
          <p:nvPr>
            <p:ph type="sldNum" sz="quarter" idx="16"/>
          </p:nvPr>
        </p:nvSpPr>
        <p:spPr/>
        <p:txBody>
          <a:bodyPr/>
          <a:lstStyle/>
          <a:p>
            <a:fld id="{6CFFB30A-42FE-4AA0-83C8-B336AB049CBD}"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4C3AAEB-E5BF-4DBE-9939-F432AF6ADADD}" type="datetimeFigureOut">
              <a:rPr lang="en-US" smtClean="0"/>
              <a:t>10/31/2021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6CFFB30A-42FE-4AA0-83C8-B336AB049CBD}"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4C3AAEB-E5BF-4DBE-9939-F432AF6ADADD}" type="datetimeFigureOut">
              <a:rPr lang="en-US" smtClean="0"/>
              <a:t>10/31/2021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CFFB30A-42FE-4AA0-83C8-B336AB049CB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endParaRPr lang="ar-IQ" sz="4400" dirty="0" smtClean="0">
              <a:solidFill>
                <a:srgbClr val="FFFF00"/>
              </a:solidFill>
              <a:latin typeface="Arial" pitchFamily="34" charset="0"/>
              <a:cs typeface="Arial" pitchFamily="34" charset="0"/>
            </a:endParaRPr>
          </a:p>
          <a:p>
            <a:pPr rtl="1"/>
            <a:endParaRPr lang="ar-IQ" sz="4400" dirty="0">
              <a:solidFill>
                <a:srgbClr val="FFFF00"/>
              </a:solidFill>
              <a:latin typeface="Arial" pitchFamily="34" charset="0"/>
              <a:cs typeface="Arial" pitchFamily="34" charset="0"/>
            </a:endParaRPr>
          </a:p>
          <a:p>
            <a:pPr rtl="1"/>
            <a:endParaRPr lang="ar-IQ" sz="4400" dirty="0" smtClean="0">
              <a:solidFill>
                <a:srgbClr val="FFFF00"/>
              </a:solidFill>
              <a:latin typeface="Arial" pitchFamily="34" charset="0"/>
              <a:cs typeface="Arial" pitchFamily="34" charset="0"/>
            </a:endParaRPr>
          </a:p>
          <a:p>
            <a:pPr rtl="1"/>
            <a:endParaRPr lang="ar-IQ" sz="4400" dirty="0">
              <a:solidFill>
                <a:srgbClr val="FFFF00"/>
              </a:solidFill>
              <a:latin typeface="Arial" pitchFamily="34" charset="0"/>
              <a:cs typeface="Arial" pitchFamily="34" charset="0"/>
            </a:endParaRPr>
          </a:p>
          <a:p>
            <a:pPr rtl="1"/>
            <a:endParaRPr lang="ar-IQ" sz="4400" dirty="0" smtClean="0">
              <a:solidFill>
                <a:srgbClr val="FFFF00"/>
              </a:solidFill>
              <a:latin typeface="Arial" pitchFamily="34" charset="0"/>
              <a:cs typeface="Arial" pitchFamily="34" charset="0"/>
            </a:endParaRPr>
          </a:p>
          <a:p>
            <a:pPr rtl="1"/>
            <a:r>
              <a:rPr lang="ar-IQ" sz="4400" dirty="0" smtClean="0">
                <a:solidFill>
                  <a:srgbClr val="FFFF00"/>
                </a:solidFill>
                <a:latin typeface="Arial" pitchFamily="34" charset="0"/>
                <a:cs typeface="Arial" pitchFamily="34" charset="0"/>
              </a:rPr>
              <a:t>     </a:t>
            </a:r>
          </a:p>
          <a:p>
            <a:pPr rtl="1"/>
            <a:endParaRPr lang="ar-IQ" sz="4400" dirty="0">
              <a:solidFill>
                <a:srgbClr val="FFFF00"/>
              </a:solidFill>
              <a:latin typeface="Arial" pitchFamily="34" charset="0"/>
              <a:cs typeface="Arial" pitchFamily="34" charset="0"/>
            </a:endParaRPr>
          </a:p>
          <a:p>
            <a:pPr rtl="1"/>
            <a:endParaRPr lang="ar-IQ" sz="4400" dirty="0" smtClean="0">
              <a:solidFill>
                <a:srgbClr val="FFFF00"/>
              </a:solidFill>
              <a:latin typeface="Arial" pitchFamily="34" charset="0"/>
              <a:cs typeface="Arial" pitchFamily="34" charset="0"/>
            </a:endParaRPr>
          </a:p>
          <a:p>
            <a:pPr rtl="1"/>
            <a:r>
              <a:rPr lang="ar-SA" sz="4400" dirty="0" smtClean="0">
                <a:solidFill>
                  <a:srgbClr val="FFFF00"/>
                </a:solidFill>
                <a:latin typeface="Arial" pitchFamily="34" charset="0"/>
                <a:cs typeface="Arial" pitchFamily="34" charset="0"/>
              </a:rPr>
              <a:t>بسم الله الرحمن الرحيم</a:t>
            </a:r>
            <a:r>
              <a:rPr lang="ar-SA" sz="4000" dirty="0" smtClean="0">
                <a:solidFill>
                  <a:srgbClr val="FF0000"/>
                </a:solidFill>
                <a:latin typeface="Arial" pitchFamily="34" charset="0"/>
                <a:cs typeface="Arial" pitchFamily="34" charset="0"/>
              </a:rPr>
              <a:t/>
            </a:r>
            <a:br>
              <a:rPr lang="ar-SA" sz="4000" dirty="0" smtClean="0">
                <a:solidFill>
                  <a:srgbClr val="FF0000"/>
                </a:solidFill>
                <a:latin typeface="Arial" pitchFamily="34" charset="0"/>
                <a:cs typeface="Arial" pitchFamily="34" charset="0"/>
              </a:rPr>
            </a:br>
            <a:r>
              <a:rPr lang="ar-IQ" sz="5400" dirty="0" smtClean="0">
                <a:solidFill>
                  <a:srgbClr val="FF0000"/>
                </a:solidFill>
                <a:latin typeface="Arial" pitchFamily="34" charset="0"/>
                <a:cs typeface="Arial" pitchFamily="34" charset="0"/>
              </a:rPr>
              <a:t>وَلَا تَسْتَوِي الْحَسَنَةُ وَلَا السَّيِّئَةُ ۚ ادْفَعْ بِالَّتِي هِيَ أَحْسَنُ </a:t>
            </a:r>
            <a:r>
              <a:rPr lang="ar-IQ" dirty="0" smtClean="0">
                <a:solidFill>
                  <a:srgbClr val="FF0000"/>
                </a:solidFill>
                <a:latin typeface="Arial" pitchFamily="34" charset="0"/>
                <a:cs typeface="Arial" pitchFamily="34" charset="0"/>
              </a:rPr>
              <a:t/>
            </a:r>
            <a:br>
              <a:rPr lang="ar-IQ" dirty="0" smtClean="0">
                <a:solidFill>
                  <a:srgbClr val="FF0000"/>
                </a:solidFill>
                <a:latin typeface="Arial" pitchFamily="34" charset="0"/>
                <a:cs typeface="Arial" pitchFamily="34" charset="0"/>
              </a:rPr>
            </a:br>
            <a:r>
              <a:rPr lang="ar-IQ" sz="5400" dirty="0" smtClean="0">
                <a:solidFill>
                  <a:srgbClr val="FF0000"/>
                </a:solidFill>
                <a:latin typeface="Arial" pitchFamily="34" charset="0"/>
                <a:cs typeface="Arial" pitchFamily="34" charset="0"/>
              </a:rPr>
              <a:t>فَإِذَا الَّذِي بَيْنَكَ وَبَيْنَهُ عَدَاوَةٌ كَأَنَّهُ </a:t>
            </a:r>
            <a:br>
              <a:rPr lang="ar-IQ" sz="5400" dirty="0" smtClean="0">
                <a:solidFill>
                  <a:srgbClr val="FF0000"/>
                </a:solidFill>
                <a:latin typeface="Arial" pitchFamily="34" charset="0"/>
                <a:cs typeface="Arial" pitchFamily="34" charset="0"/>
              </a:rPr>
            </a:br>
            <a:r>
              <a:rPr lang="ar-IQ" sz="5400" dirty="0" smtClean="0">
                <a:solidFill>
                  <a:srgbClr val="FF0000"/>
                </a:solidFill>
                <a:latin typeface="Arial" pitchFamily="34" charset="0"/>
                <a:cs typeface="Arial" pitchFamily="34" charset="0"/>
              </a:rPr>
              <a:t>وَلِيٌّ حَمِيمٌ</a:t>
            </a:r>
            <a:br>
              <a:rPr lang="ar-IQ" sz="5400" dirty="0" smtClean="0">
                <a:solidFill>
                  <a:srgbClr val="FF0000"/>
                </a:solidFill>
                <a:latin typeface="Arial" pitchFamily="34" charset="0"/>
                <a:cs typeface="Arial" pitchFamily="34" charset="0"/>
              </a:rPr>
            </a:br>
            <a:r>
              <a:rPr lang="ar-IQ" sz="4000" dirty="0" smtClean="0">
                <a:solidFill>
                  <a:srgbClr val="FF0000"/>
                </a:solidFill>
                <a:latin typeface="Arial" pitchFamily="34" charset="0"/>
              </a:rPr>
              <a:t/>
            </a:r>
            <a:br>
              <a:rPr lang="ar-IQ" sz="4000" dirty="0" smtClean="0">
                <a:solidFill>
                  <a:srgbClr val="FF0000"/>
                </a:solidFill>
                <a:latin typeface="Arial" pitchFamily="34" charset="0"/>
              </a:rPr>
            </a:br>
            <a:r>
              <a:rPr lang="ar-SA" sz="4000" dirty="0" smtClean="0">
                <a:solidFill>
                  <a:srgbClr val="FFC000"/>
                </a:solidFill>
                <a:latin typeface="Arial" pitchFamily="34" charset="0"/>
                <a:cs typeface="Arial" pitchFamily="34" charset="0"/>
              </a:rPr>
              <a:t>صدق الله العظيم</a:t>
            </a:r>
            <a:br>
              <a:rPr lang="ar-SA" sz="4000" dirty="0" smtClean="0">
                <a:solidFill>
                  <a:srgbClr val="FFC000"/>
                </a:solidFill>
                <a:latin typeface="Arial" pitchFamily="34" charset="0"/>
                <a:cs typeface="Arial" pitchFamily="34" charset="0"/>
              </a:rPr>
            </a:br>
            <a:r>
              <a:rPr lang="ar-IQ" sz="3200" dirty="0" smtClean="0">
                <a:solidFill>
                  <a:srgbClr val="FFC000"/>
                </a:solidFill>
                <a:latin typeface="Arial" pitchFamily="34" charset="0"/>
                <a:cs typeface="Arial" pitchFamily="34" charset="0"/>
              </a:rPr>
              <a:t>فُصّلَت/ 34</a:t>
            </a:r>
            <a:r>
              <a:rPr lang="ar-IQ" dirty="0" smtClean="0">
                <a:solidFill>
                  <a:srgbClr val="FFC000"/>
                </a:solidFill>
                <a:latin typeface="Arial" pitchFamily="34" charset="0"/>
                <a:cs typeface="Arial" pitchFamily="34" charset="0"/>
              </a:rPr>
              <a:t> </a:t>
            </a:r>
            <a:endParaRPr lang="en-US"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365519737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Rectangle 2"/>
          <p:cNvSpPr/>
          <p:nvPr/>
        </p:nvSpPr>
        <p:spPr>
          <a:xfrm>
            <a:off x="2286000" y="0"/>
            <a:ext cx="6858000" cy="4708981"/>
          </a:xfrm>
          <a:prstGeom prst="rect">
            <a:avLst/>
          </a:prstGeom>
        </p:spPr>
        <p:txBody>
          <a:bodyPr wrap="square">
            <a:spAutoFit/>
          </a:bodyPr>
          <a:lstStyle/>
          <a:p>
            <a:pPr lvl="0" algn="ctr" rtl="1"/>
            <a:endParaRPr lang="ar-IQ" sz="6000" dirty="0" smtClean="0">
              <a:solidFill>
                <a:srgbClr val="00B0F0"/>
              </a:solidFill>
            </a:endParaRPr>
          </a:p>
          <a:p>
            <a:pPr lvl="0" algn="ctr" rtl="1"/>
            <a:r>
              <a:rPr lang="ar-IQ" sz="6000" u="sng" dirty="0" smtClean="0">
                <a:solidFill>
                  <a:srgbClr val="FF0000"/>
                </a:solidFill>
              </a:rPr>
              <a:t>حكمة إدارية</a:t>
            </a:r>
          </a:p>
          <a:p>
            <a:pPr lvl="0" algn="ctr" rtl="1"/>
            <a:r>
              <a:rPr lang="ar-IQ" sz="6000" dirty="0" smtClean="0">
                <a:solidFill>
                  <a:srgbClr val="FFFF00"/>
                </a:solidFill>
              </a:rPr>
              <a:t>أفضل </a:t>
            </a:r>
            <a:r>
              <a:rPr lang="ar-IQ" sz="6000" dirty="0">
                <a:solidFill>
                  <a:srgbClr val="FFFF00"/>
                </a:solidFill>
              </a:rPr>
              <a:t>نجاح تحققهُ لنفسك.. </a:t>
            </a:r>
            <a:endParaRPr lang="en-US" sz="6000" dirty="0">
              <a:solidFill>
                <a:srgbClr val="FFFF00"/>
              </a:solidFill>
            </a:endParaRPr>
          </a:p>
          <a:p>
            <a:pPr lvl="0" algn="ctr" rtl="1"/>
            <a:r>
              <a:rPr lang="ar-IQ" sz="6000" dirty="0">
                <a:solidFill>
                  <a:srgbClr val="FFFF00"/>
                </a:solidFill>
              </a:rPr>
              <a:t>هو أن تساعد غيرك </a:t>
            </a:r>
            <a:endParaRPr lang="en-US" sz="6000" dirty="0">
              <a:solidFill>
                <a:srgbClr val="FFFF00"/>
              </a:solidFill>
            </a:endParaRPr>
          </a:p>
          <a:p>
            <a:pPr lvl="0" algn="ctr" rtl="1"/>
            <a:r>
              <a:rPr lang="ar-IQ" sz="6000" dirty="0">
                <a:solidFill>
                  <a:srgbClr val="FFFF00"/>
                </a:solidFill>
              </a:rPr>
              <a:t>على النجاح.</a:t>
            </a:r>
            <a:endParaRPr lang="en-US" sz="6000" dirty="0">
              <a:solidFill>
                <a:srgbClr val="FFFF00"/>
              </a:solidFill>
            </a:endParaRPr>
          </a:p>
        </p:txBody>
      </p:sp>
    </p:spTree>
    <p:extLst>
      <p:ext uri="{BB962C8B-B14F-4D97-AF65-F5344CB8AC3E}">
        <p14:creationId xmlns:p14="http://schemas.microsoft.com/office/powerpoint/2010/main" val="38097845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Rectangle 1"/>
          <p:cNvSpPr/>
          <p:nvPr/>
        </p:nvSpPr>
        <p:spPr>
          <a:xfrm>
            <a:off x="152400" y="381000"/>
            <a:ext cx="8686800" cy="6604885"/>
          </a:xfrm>
          <a:prstGeom prst="rect">
            <a:avLst/>
          </a:prstGeom>
        </p:spPr>
        <p:txBody>
          <a:bodyPr wrap="square">
            <a:spAutoFit/>
          </a:bodyPr>
          <a:lstStyle/>
          <a:p>
            <a:pPr algn="ctr" rtl="1">
              <a:lnSpc>
                <a:spcPct val="115000"/>
              </a:lnSpc>
            </a:pPr>
            <a:r>
              <a:rPr lang="ar-IQ" sz="4000" b="1" dirty="0">
                <a:solidFill>
                  <a:srgbClr val="FFFF00"/>
                </a:solidFill>
                <a:latin typeface="Calibri"/>
                <a:ea typeface="Times New Roman"/>
              </a:rPr>
              <a:t>طيب وما هي الادارة ؟، </a:t>
            </a:r>
          </a:p>
          <a:p>
            <a:pPr algn="ctr" rtl="1">
              <a:lnSpc>
                <a:spcPct val="115000"/>
              </a:lnSpc>
            </a:pPr>
            <a:r>
              <a:rPr lang="ar-IQ" sz="3600" b="1" dirty="0">
                <a:solidFill>
                  <a:srgbClr val="FFC000"/>
                </a:solidFill>
                <a:latin typeface="Calibri"/>
                <a:ea typeface="Times New Roman"/>
              </a:rPr>
              <a:t>يعني كيف نُعرفها ببساطة شديدة:</a:t>
            </a:r>
            <a:endParaRPr lang="en-US" sz="2400" b="1" dirty="0">
              <a:solidFill>
                <a:srgbClr val="FFC000"/>
              </a:solidFill>
              <a:latin typeface="Calibri"/>
              <a:ea typeface="Times New Roman"/>
              <a:cs typeface="Arial"/>
            </a:endParaRPr>
          </a:p>
          <a:p>
            <a:pPr algn="justLow" rtl="1">
              <a:lnSpc>
                <a:spcPct val="115000"/>
              </a:lnSpc>
            </a:pPr>
            <a:r>
              <a:rPr lang="en-US" sz="3600" b="1" dirty="0">
                <a:solidFill>
                  <a:srgbClr val="FF0000"/>
                </a:solidFill>
                <a:latin typeface="Calibri"/>
                <a:ea typeface="Times New Roman"/>
              </a:rPr>
              <a:t> </a:t>
            </a:r>
            <a:r>
              <a:rPr lang="ar-IQ" sz="3600" b="1" dirty="0">
                <a:solidFill>
                  <a:srgbClr val="FFFF00"/>
                </a:solidFill>
                <a:latin typeface="Calibri"/>
                <a:ea typeface="Times New Roman"/>
              </a:rPr>
              <a:t>الجواب</a:t>
            </a:r>
            <a:r>
              <a:rPr lang="ar-IQ" sz="3600" b="1" dirty="0">
                <a:latin typeface="Calibri"/>
                <a:ea typeface="Times New Roman"/>
              </a:rPr>
              <a:t>:</a:t>
            </a:r>
            <a:r>
              <a:rPr lang="ar-IQ" sz="3200" dirty="0">
                <a:latin typeface="Calibri"/>
                <a:ea typeface="Times New Roman"/>
              </a:rPr>
              <a:t> </a:t>
            </a:r>
            <a:r>
              <a:rPr lang="ar-IQ" sz="3200" b="1" dirty="0">
                <a:solidFill>
                  <a:schemeClr val="bg1"/>
                </a:solidFill>
                <a:latin typeface="Calibri"/>
                <a:ea typeface="Times New Roman"/>
              </a:rPr>
              <a:t>هي تنظيم وتوجيه الموارد البشرية والمادية داخل </a:t>
            </a:r>
            <a:r>
              <a:rPr lang="ar-IQ" sz="3200" b="1" dirty="0" smtClean="0">
                <a:solidFill>
                  <a:schemeClr val="bg1"/>
                </a:solidFill>
                <a:latin typeface="Calibri"/>
                <a:ea typeface="Times New Roman"/>
              </a:rPr>
              <a:t>أية  مؤسسة لتحقيق </a:t>
            </a:r>
            <a:r>
              <a:rPr lang="ar-IQ" sz="3200" b="1" dirty="0">
                <a:solidFill>
                  <a:schemeClr val="bg1"/>
                </a:solidFill>
                <a:latin typeface="Calibri"/>
                <a:ea typeface="Times New Roman"/>
              </a:rPr>
              <a:t>اهداف مرسومة.</a:t>
            </a:r>
            <a:endParaRPr lang="en-US" sz="3200" b="1" dirty="0">
              <a:solidFill>
                <a:schemeClr val="bg1"/>
              </a:solidFill>
              <a:latin typeface="Calibri"/>
              <a:ea typeface="Times New Roman"/>
            </a:endParaRPr>
          </a:p>
          <a:p>
            <a:pPr algn="justLow" rtl="1">
              <a:lnSpc>
                <a:spcPct val="115000"/>
              </a:lnSpc>
            </a:pPr>
            <a:endParaRPr lang="ar-IQ" sz="2800" b="1" dirty="0">
              <a:latin typeface="Calibri"/>
              <a:ea typeface="Times New Roman"/>
            </a:endParaRPr>
          </a:p>
          <a:p>
            <a:pPr algn="justLow" rtl="1">
              <a:lnSpc>
                <a:spcPct val="115000"/>
              </a:lnSpc>
            </a:pPr>
            <a:r>
              <a:rPr lang="ar-IQ" sz="2800" b="1" dirty="0">
                <a:solidFill>
                  <a:srgbClr val="FFFF00"/>
                </a:solidFill>
                <a:latin typeface="Calibri"/>
                <a:ea typeface="Times New Roman"/>
              </a:rPr>
              <a:t>  و قد تم تعريفها أيضاً</a:t>
            </a:r>
            <a:r>
              <a:rPr lang="ar-IQ" sz="2800" b="1" dirty="0">
                <a:latin typeface="Calibri"/>
                <a:ea typeface="Times New Roman"/>
              </a:rPr>
              <a:t>: </a:t>
            </a:r>
            <a:r>
              <a:rPr lang="ar-IQ" sz="2800" b="1" dirty="0" smtClean="0">
                <a:latin typeface="Calibri"/>
                <a:ea typeface="Times New Roman"/>
              </a:rPr>
              <a:t> </a:t>
            </a:r>
            <a:r>
              <a:rPr lang="ar-SA" sz="3600" b="1" dirty="0" smtClean="0">
                <a:solidFill>
                  <a:srgbClr val="FF0000"/>
                </a:solidFill>
              </a:rPr>
              <a:t>فن </a:t>
            </a:r>
            <a:r>
              <a:rPr lang="ar-SA" sz="3600" b="1" dirty="0">
                <a:solidFill>
                  <a:srgbClr val="FF0000"/>
                </a:solidFill>
              </a:rPr>
              <a:t>شخصي يستخدم العلم والمعرفة للأخذ بيد الأفراد لتحقيق أفضل الأهداف المرسومة</a:t>
            </a:r>
            <a:r>
              <a:rPr lang="ar-IQ" sz="3600" b="1" dirty="0" smtClean="0">
                <a:solidFill>
                  <a:srgbClr val="FF0000"/>
                </a:solidFill>
                <a:latin typeface="Calibri"/>
                <a:ea typeface="Times New Roman"/>
              </a:rPr>
              <a:t>.</a:t>
            </a:r>
            <a:endParaRPr lang="ar-IQ" sz="3600" b="1" dirty="0">
              <a:solidFill>
                <a:srgbClr val="FF0000"/>
              </a:solidFill>
              <a:latin typeface="Calibri"/>
              <a:ea typeface="Times New Roman"/>
            </a:endParaRPr>
          </a:p>
          <a:p>
            <a:pPr algn="justLow" rtl="1">
              <a:lnSpc>
                <a:spcPct val="115000"/>
              </a:lnSpc>
            </a:pPr>
            <a:endParaRPr lang="ar-IQ" sz="2800" b="1" dirty="0">
              <a:solidFill>
                <a:srgbClr val="FF0000"/>
              </a:solidFill>
              <a:latin typeface="Calibri"/>
              <a:ea typeface="Times New Roman"/>
            </a:endParaRPr>
          </a:p>
          <a:p>
            <a:pPr algn="justLow" rtl="1">
              <a:lnSpc>
                <a:spcPct val="115000"/>
              </a:lnSpc>
            </a:pPr>
            <a:r>
              <a:rPr lang="en-US" sz="2800" b="1" dirty="0">
                <a:latin typeface="Calibri"/>
                <a:ea typeface="Times New Roman"/>
              </a:rPr>
              <a:t>  </a:t>
            </a:r>
            <a:r>
              <a:rPr lang="ar-IQ" sz="2800" b="1" dirty="0">
                <a:solidFill>
                  <a:srgbClr val="FFFF00"/>
                </a:solidFill>
                <a:latin typeface="Calibri"/>
                <a:ea typeface="Times New Roman"/>
              </a:rPr>
              <a:t>وكذلك</a:t>
            </a:r>
            <a:r>
              <a:rPr lang="ar-IQ" sz="2800" b="1" dirty="0">
                <a:latin typeface="Calibri"/>
                <a:ea typeface="Times New Roman"/>
              </a:rPr>
              <a:t>: </a:t>
            </a:r>
            <a:r>
              <a:rPr lang="ar-IQ" sz="2800" b="1" dirty="0">
                <a:solidFill>
                  <a:srgbClr val="FF0000"/>
                </a:solidFill>
                <a:latin typeface="Calibri"/>
                <a:ea typeface="Times New Roman"/>
              </a:rPr>
              <a:t> </a:t>
            </a:r>
            <a:r>
              <a:rPr lang="ar-IQ" sz="3200" b="1" dirty="0" smtClean="0">
                <a:solidFill>
                  <a:schemeClr val="bg1"/>
                </a:solidFill>
                <a:latin typeface="Calibri"/>
                <a:ea typeface="Times New Roman"/>
              </a:rPr>
              <a:t>هي </a:t>
            </a:r>
            <a:r>
              <a:rPr lang="ar-IQ" sz="3200" b="1" dirty="0">
                <a:solidFill>
                  <a:schemeClr val="bg1"/>
                </a:solidFill>
                <a:latin typeface="Calibri"/>
                <a:ea typeface="Times New Roman"/>
              </a:rPr>
              <a:t>مجموعة الجهود المشتركة التي تؤدى داخل اي مؤسسة/هيئة/ </a:t>
            </a:r>
            <a:r>
              <a:rPr lang="ar-IQ" sz="3200" b="1" dirty="0" smtClean="0">
                <a:solidFill>
                  <a:schemeClr val="bg1"/>
                </a:solidFill>
                <a:latin typeface="Calibri"/>
                <a:ea typeface="Times New Roman"/>
              </a:rPr>
              <a:t>منظمة لتحقيق </a:t>
            </a:r>
            <a:r>
              <a:rPr lang="ar-IQ" sz="3200" b="1" dirty="0">
                <a:solidFill>
                  <a:schemeClr val="bg1"/>
                </a:solidFill>
                <a:latin typeface="Calibri"/>
                <a:ea typeface="Times New Roman"/>
              </a:rPr>
              <a:t>اهداف مشتركة باقل جهد ووقت وكلفة.</a:t>
            </a:r>
            <a:endParaRPr lang="en-US" b="1" dirty="0">
              <a:solidFill>
                <a:schemeClr val="bg1"/>
              </a:solidFill>
              <a:latin typeface="Calibri"/>
              <a:ea typeface="Times New Roman"/>
              <a:cs typeface="Arial"/>
            </a:endParaRPr>
          </a:p>
        </p:txBody>
      </p:sp>
    </p:spTree>
    <p:extLst>
      <p:ext uri="{BB962C8B-B14F-4D97-AF65-F5344CB8AC3E}">
        <p14:creationId xmlns:p14="http://schemas.microsoft.com/office/powerpoint/2010/main" val="11776429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lumMod val="95000"/>
            </a:schemeClr>
          </a:solidFill>
        </p:spPr>
      </p:pic>
      <p:sp>
        <p:nvSpPr>
          <p:cNvPr id="3" name="Rectangle 2"/>
          <p:cNvSpPr/>
          <p:nvPr/>
        </p:nvSpPr>
        <p:spPr>
          <a:xfrm>
            <a:off x="0" y="0"/>
            <a:ext cx="9144000" cy="5366084"/>
          </a:xfrm>
          <a:prstGeom prst="rect">
            <a:avLst/>
          </a:prstGeom>
        </p:spPr>
        <p:txBody>
          <a:bodyPr wrap="square">
            <a:spAutoFit/>
          </a:bodyPr>
          <a:lstStyle/>
          <a:p>
            <a:pPr algn="ctr" rtl="1">
              <a:lnSpc>
                <a:spcPct val="115000"/>
              </a:lnSpc>
            </a:pPr>
            <a:r>
              <a:rPr lang="ar-IQ" sz="4400" b="1" dirty="0">
                <a:solidFill>
                  <a:srgbClr val="FF0000"/>
                </a:solidFill>
                <a:latin typeface="Calibri"/>
                <a:ea typeface="Times New Roman"/>
              </a:rPr>
              <a:t>سؤال</a:t>
            </a:r>
            <a:r>
              <a:rPr lang="ar-IQ" sz="4400" b="1" dirty="0">
                <a:solidFill>
                  <a:srgbClr val="002060"/>
                </a:solidFill>
                <a:latin typeface="Calibri"/>
                <a:ea typeface="Times New Roman"/>
              </a:rPr>
              <a:t>: هل الادارة علم ام فن ام مهنة ؟</a:t>
            </a:r>
            <a:r>
              <a:rPr lang="ar-IQ" sz="4400" dirty="0">
                <a:solidFill>
                  <a:srgbClr val="002060"/>
                </a:solidFill>
                <a:latin typeface="Calibri"/>
                <a:ea typeface="Times New Roman"/>
              </a:rPr>
              <a:t>.</a:t>
            </a:r>
            <a:endParaRPr lang="ar-IQ" sz="2800" dirty="0">
              <a:solidFill>
                <a:srgbClr val="002060"/>
              </a:solidFill>
              <a:latin typeface="Calibri"/>
              <a:ea typeface="Times New Roman"/>
              <a:cs typeface="Arial"/>
            </a:endParaRPr>
          </a:p>
          <a:p>
            <a:pPr algn="justLow" rtl="1">
              <a:lnSpc>
                <a:spcPct val="115000"/>
              </a:lnSpc>
            </a:pPr>
            <a:r>
              <a:rPr lang="ar-IQ" sz="4000" b="1" dirty="0">
                <a:solidFill>
                  <a:srgbClr val="002060"/>
                </a:solidFill>
                <a:latin typeface="Calibri"/>
                <a:ea typeface="Times New Roman"/>
              </a:rPr>
              <a:t>                           الجواب:</a:t>
            </a:r>
          </a:p>
          <a:p>
            <a:pPr algn="justLow" rtl="1">
              <a:lnSpc>
                <a:spcPct val="115000"/>
              </a:lnSpc>
            </a:pPr>
            <a:endParaRPr lang="ar-IQ" sz="4000" b="1" dirty="0">
              <a:solidFill>
                <a:srgbClr val="002060"/>
              </a:solidFill>
              <a:latin typeface="Calibri"/>
              <a:ea typeface="Times New Roman"/>
            </a:endParaRPr>
          </a:p>
          <a:p>
            <a:pPr algn="justLow" rtl="1">
              <a:lnSpc>
                <a:spcPct val="115000"/>
              </a:lnSpc>
            </a:pPr>
            <a:r>
              <a:rPr lang="ar-IQ" sz="4000" b="1" dirty="0">
                <a:solidFill>
                  <a:srgbClr val="FFFF00"/>
                </a:solidFill>
                <a:latin typeface="Calibri"/>
                <a:ea typeface="Times New Roman"/>
              </a:rPr>
              <a:t>         </a:t>
            </a:r>
            <a:r>
              <a:rPr lang="ar-IQ" sz="4800" dirty="0">
                <a:solidFill>
                  <a:srgbClr val="FFFF00"/>
                </a:solidFill>
                <a:latin typeface="Calibri"/>
                <a:ea typeface="Times New Roman"/>
              </a:rPr>
              <a:t> </a:t>
            </a:r>
            <a:r>
              <a:rPr lang="ar-IQ" sz="6600" b="1" i="1" dirty="0">
                <a:solidFill>
                  <a:srgbClr val="FFFF00"/>
                </a:solidFill>
                <a:latin typeface="Arabic Typesetting" pitchFamily="66" charset="-78"/>
                <a:ea typeface="Times New Roman"/>
                <a:cs typeface="Arabic Typesetting" pitchFamily="66" charset="-78"/>
              </a:rPr>
              <a:t>الادارة هي علم وفن ومهنة(حرفة).</a:t>
            </a:r>
          </a:p>
          <a:p>
            <a:pPr algn="justLow" rtl="1">
              <a:lnSpc>
                <a:spcPct val="115000"/>
              </a:lnSpc>
            </a:pPr>
            <a:r>
              <a:rPr lang="ar-IQ" sz="4000" dirty="0">
                <a:solidFill>
                  <a:srgbClr val="FFFF00"/>
                </a:solidFill>
                <a:latin typeface="Calibri"/>
                <a:ea typeface="Times New Roman"/>
              </a:rPr>
              <a:t>                            </a:t>
            </a:r>
            <a:r>
              <a:rPr lang="ar-IQ" sz="5400" b="1" dirty="0">
                <a:solidFill>
                  <a:srgbClr val="FFFF00"/>
                </a:solidFill>
                <a:latin typeface="Calibri"/>
                <a:ea typeface="Times New Roman"/>
              </a:rPr>
              <a:t>كيف ؟.</a:t>
            </a:r>
          </a:p>
          <a:p>
            <a:pPr algn="justLow" rtl="1">
              <a:lnSpc>
                <a:spcPct val="115000"/>
              </a:lnSpc>
            </a:pPr>
            <a:r>
              <a:rPr lang="ar-IQ" sz="5400" b="1" dirty="0" smtClean="0">
                <a:solidFill>
                  <a:srgbClr val="002060"/>
                </a:solidFill>
                <a:latin typeface="Calibri"/>
                <a:ea typeface="Times New Roman"/>
                <a:cs typeface="Arial"/>
              </a:rPr>
              <a:t>.</a:t>
            </a:r>
            <a:endParaRPr lang="en-US" sz="4000" b="1" dirty="0">
              <a:solidFill>
                <a:srgbClr val="002060"/>
              </a:solidFill>
              <a:latin typeface="Calibri"/>
              <a:ea typeface="Times New Roman"/>
              <a:cs typeface="Arial"/>
            </a:endParaRPr>
          </a:p>
        </p:txBody>
      </p:sp>
    </p:spTree>
    <p:extLst>
      <p:ext uri="{BB962C8B-B14F-4D97-AF65-F5344CB8AC3E}">
        <p14:creationId xmlns:p14="http://schemas.microsoft.com/office/powerpoint/2010/main" val="29185915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6343211"/>
          </a:xfrm>
          <a:prstGeom prst="rect">
            <a:avLst/>
          </a:prstGeom>
        </p:spPr>
        <p:txBody>
          <a:bodyPr wrap="square">
            <a:spAutoFit/>
          </a:bodyPr>
          <a:lstStyle/>
          <a:p>
            <a:pPr algn="ctr" rtl="1">
              <a:lnSpc>
                <a:spcPct val="115000"/>
              </a:lnSpc>
            </a:pPr>
            <a:r>
              <a:rPr lang="ar-IQ" sz="4800" b="1" dirty="0">
                <a:solidFill>
                  <a:schemeClr val="bg1"/>
                </a:solidFill>
                <a:latin typeface="Calibri"/>
                <a:ea typeface="Times New Roman"/>
              </a:rPr>
              <a:t>الادارة علم: </a:t>
            </a:r>
          </a:p>
          <a:p>
            <a:pPr algn="ctr" rtl="1">
              <a:lnSpc>
                <a:spcPct val="115000"/>
              </a:lnSpc>
            </a:pPr>
            <a:r>
              <a:rPr lang="ar-IQ" sz="4400" b="1" dirty="0">
                <a:solidFill>
                  <a:srgbClr val="FFC000"/>
                </a:solidFill>
                <a:latin typeface="Calibri"/>
                <a:ea typeface="Times New Roman"/>
              </a:rPr>
              <a:t>نعم الإدارة اليوم </a:t>
            </a:r>
          </a:p>
          <a:p>
            <a:pPr algn="ctr" rtl="1">
              <a:lnSpc>
                <a:spcPct val="115000"/>
              </a:lnSpc>
            </a:pPr>
            <a:r>
              <a:rPr lang="ar-IQ" sz="4400" b="1" dirty="0">
                <a:solidFill>
                  <a:srgbClr val="FFC000"/>
                </a:solidFill>
                <a:latin typeface="Calibri"/>
                <a:ea typeface="Times New Roman"/>
              </a:rPr>
              <a:t>اصبحت تعتمد البحث والتجريب وتستند للقواعد العلمية والدراسة والاختبار في تحقيق اهداف المؤسسات والافراد، </a:t>
            </a:r>
          </a:p>
          <a:p>
            <a:pPr algn="ctr" rtl="1">
              <a:lnSpc>
                <a:spcPct val="115000"/>
              </a:lnSpc>
            </a:pPr>
            <a:r>
              <a:rPr lang="ar-IQ" sz="4400" b="1" dirty="0">
                <a:solidFill>
                  <a:srgbClr val="FFC000"/>
                </a:solidFill>
                <a:latin typeface="Calibri"/>
                <a:ea typeface="Times New Roman"/>
              </a:rPr>
              <a:t>وذهب وقت العشوائية والارتجال و تحقيق الأهداف بالصدفة و الحظ، بل إجراء بحوث العمليات للارتقاء بمستوى الاداء والمنافسة العلمية.</a:t>
            </a:r>
            <a:endParaRPr lang="en-US" sz="3200" b="1" dirty="0">
              <a:solidFill>
                <a:srgbClr val="FFC000"/>
              </a:solidFill>
              <a:latin typeface="Calibri"/>
              <a:ea typeface="Times New Roman"/>
              <a:cs typeface="Arial"/>
            </a:endParaRPr>
          </a:p>
        </p:txBody>
      </p:sp>
    </p:spTree>
    <p:extLst>
      <p:ext uri="{BB962C8B-B14F-4D97-AF65-F5344CB8AC3E}">
        <p14:creationId xmlns:p14="http://schemas.microsoft.com/office/powerpoint/2010/main" val="29872256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5755422"/>
          </a:xfrm>
          <a:prstGeom prst="rect">
            <a:avLst/>
          </a:prstGeom>
        </p:spPr>
        <p:txBody>
          <a:bodyPr wrap="square">
            <a:spAutoFit/>
          </a:bodyPr>
          <a:lstStyle/>
          <a:p>
            <a:pPr lvl="0" algn="ctr" rtl="1">
              <a:lnSpc>
                <a:spcPct val="115000"/>
              </a:lnSpc>
            </a:pPr>
            <a:r>
              <a:rPr lang="ar-IQ" sz="4800" b="1" dirty="0">
                <a:solidFill>
                  <a:srgbClr val="FFFF00"/>
                </a:solidFill>
                <a:latin typeface="Calibri"/>
                <a:ea typeface="Times New Roman"/>
                <a:cs typeface="Arial"/>
              </a:rPr>
              <a:t>والادارة فن:</a:t>
            </a:r>
          </a:p>
          <a:p>
            <a:pPr lvl="0" algn="ctr" rtl="1">
              <a:lnSpc>
                <a:spcPct val="115000"/>
              </a:lnSpc>
            </a:pPr>
            <a:r>
              <a:rPr lang="ar-IQ" sz="4800" dirty="0">
                <a:solidFill>
                  <a:srgbClr val="00B050"/>
                </a:solidFill>
                <a:latin typeface="Calibri"/>
                <a:ea typeface="Times New Roman"/>
                <a:cs typeface="Arial"/>
              </a:rPr>
              <a:t> </a:t>
            </a:r>
            <a:r>
              <a:rPr lang="ar-IQ" sz="4800" b="1" dirty="0">
                <a:solidFill>
                  <a:srgbClr val="002060"/>
                </a:solidFill>
                <a:latin typeface="Calibri"/>
                <a:ea typeface="Times New Roman"/>
                <a:cs typeface="Arial"/>
              </a:rPr>
              <a:t>نعم فن </a:t>
            </a:r>
          </a:p>
          <a:p>
            <a:pPr lvl="0" algn="ctr" rtl="1">
              <a:lnSpc>
                <a:spcPct val="115000"/>
              </a:lnSpc>
            </a:pPr>
            <a:r>
              <a:rPr lang="ar-IQ" sz="4800" b="1" dirty="0">
                <a:solidFill>
                  <a:srgbClr val="002060"/>
                </a:solidFill>
                <a:latin typeface="Calibri"/>
                <a:ea typeface="Times New Roman"/>
                <a:cs typeface="Arial"/>
              </a:rPr>
              <a:t>لان من يعتمد الادارة العلمية الناجحة يفترض ان يتحلى بمهارات وقدرات فردية خاصة بالعمل الاداري لا يتمتع بها الاخرون.</a:t>
            </a:r>
            <a:endParaRPr lang="en-US" sz="3600" b="1" dirty="0">
              <a:solidFill>
                <a:srgbClr val="002060"/>
              </a:solidFill>
              <a:latin typeface="Calibri"/>
              <a:ea typeface="Times New Roman"/>
              <a:cs typeface="Arial"/>
            </a:endParaRPr>
          </a:p>
          <a:p>
            <a:pPr lvl="0" algn="ctr" rtl="1">
              <a:lnSpc>
                <a:spcPct val="115000"/>
              </a:lnSpc>
            </a:pPr>
            <a:r>
              <a:rPr lang="ar-IQ" sz="4000" b="1" dirty="0">
                <a:solidFill>
                  <a:prstClr val="black"/>
                </a:solidFill>
                <a:latin typeface="Calibri"/>
                <a:ea typeface="Times New Roman"/>
                <a:cs typeface="Arial"/>
              </a:rPr>
              <a:t> </a:t>
            </a:r>
          </a:p>
          <a:p>
            <a:pPr lvl="0" algn="ctr" rtl="1">
              <a:lnSpc>
                <a:spcPct val="115000"/>
              </a:lnSpc>
            </a:pPr>
            <a:r>
              <a:rPr lang="ar-IQ" sz="4000" b="1" dirty="0">
                <a:solidFill>
                  <a:prstClr val="black"/>
                </a:solidFill>
                <a:latin typeface="Calibri"/>
                <a:ea typeface="Times New Roman"/>
                <a:cs typeface="Arial"/>
              </a:rPr>
              <a:t>فالادارة اداء وليس ادعاء. </a:t>
            </a:r>
            <a:endParaRPr lang="en-US" sz="2800" b="1" dirty="0">
              <a:solidFill>
                <a:prstClr val="black"/>
              </a:solidFill>
              <a:latin typeface="Calibri"/>
              <a:ea typeface="Times New Roman"/>
              <a:cs typeface="Arial"/>
            </a:endParaRPr>
          </a:p>
        </p:txBody>
      </p:sp>
    </p:spTree>
    <p:extLst>
      <p:ext uri="{BB962C8B-B14F-4D97-AF65-F5344CB8AC3E}">
        <p14:creationId xmlns:p14="http://schemas.microsoft.com/office/powerpoint/2010/main" val="30381596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4764381"/>
          </a:xfrm>
          <a:prstGeom prst="rect">
            <a:avLst/>
          </a:prstGeom>
        </p:spPr>
        <p:txBody>
          <a:bodyPr wrap="square">
            <a:spAutoFit/>
          </a:bodyPr>
          <a:lstStyle/>
          <a:p>
            <a:pPr lvl="0" algn="ctr" rtl="1">
              <a:lnSpc>
                <a:spcPct val="115000"/>
              </a:lnSpc>
            </a:pPr>
            <a:r>
              <a:rPr lang="ar-IQ" sz="4800" b="1" dirty="0">
                <a:solidFill>
                  <a:prstClr val="black"/>
                </a:solidFill>
                <a:latin typeface="Calibri"/>
                <a:ea typeface="Times New Roman"/>
                <a:cs typeface="Arial"/>
              </a:rPr>
              <a:t>والادارة مهنة:</a:t>
            </a:r>
            <a:r>
              <a:rPr lang="ar-IQ" sz="4800" dirty="0">
                <a:solidFill>
                  <a:prstClr val="black"/>
                </a:solidFill>
                <a:latin typeface="Calibri"/>
                <a:ea typeface="Times New Roman"/>
                <a:cs typeface="Arial"/>
              </a:rPr>
              <a:t> </a:t>
            </a:r>
          </a:p>
          <a:p>
            <a:pPr lvl="0" algn="ctr" rtl="1">
              <a:lnSpc>
                <a:spcPct val="115000"/>
              </a:lnSpc>
            </a:pPr>
            <a:r>
              <a:rPr lang="ar-IQ" sz="5400" b="1" dirty="0">
                <a:solidFill>
                  <a:srgbClr val="FF0000"/>
                </a:solidFill>
                <a:latin typeface="Calibri"/>
                <a:ea typeface="Times New Roman"/>
                <a:cs typeface="Arial"/>
              </a:rPr>
              <a:t>نعم يعني حِرفة </a:t>
            </a:r>
          </a:p>
          <a:p>
            <a:pPr lvl="0" algn="ctr" rtl="1">
              <a:lnSpc>
                <a:spcPct val="115000"/>
              </a:lnSpc>
            </a:pPr>
            <a:r>
              <a:rPr lang="ar-IQ" sz="5400" b="1" dirty="0">
                <a:solidFill>
                  <a:srgbClr val="FF0000"/>
                </a:solidFill>
                <a:latin typeface="Calibri"/>
                <a:ea typeface="Times New Roman"/>
                <a:cs typeface="Arial"/>
              </a:rPr>
              <a:t>يَمتهِنُها صاحب الخبرة والسنوات </a:t>
            </a:r>
          </a:p>
          <a:p>
            <a:pPr lvl="0" algn="ctr" rtl="1">
              <a:lnSpc>
                <a:spcPct val="115000"/>
              </a:lnSpc>
            </a:pPr>
            <a:r>
              <a:rPr lang="ar-IQ" sz="5400" b="1" dirty="0">
                <a:solidFill>
                  <a:srgbClr val="FF0000"/>
                </a:solidFill>
                <a:latin typeface="Calibri"/>
                <a:ea typeface="Times New Roman"/>
                <a:cs typeface="Arial"/>
              </a:rPr>
              <a:t>من العمل في ميادين الادارة التخصصية، وليس لمن يفتقدها في المجال الاداري.</a:t>
            </a:r>
            <a:endParaRPr lang="en-US" sz="4000" b="1" dirty="0">
              <a:solidFill>
                <a:srgbClr val="FF0000"/>
              </a:solidFill>
              <a:latin typeface="Calibri"/>
              <a:ea typeface="Times New Roman"/>
              <a:cs typeface="Arial"/>
            </a:endParaRPr>
          </a:p>
        </p:txBody>
      </p:sp>
    </p:spTree>
    <p:extLst>
      <p:ext uri="{BB962C8B-B14F-4D97-AF65-F5344CB8AC3E}">
        <p14:creationId xmlns:p14="http://schemas.microsoft.com/office/powerpoint/2010/main" val="1277102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Rectangle 1"/>
          <p:cNvSpPr/>
          <p:nvPr/>
        </p:nvSpPr>
        <p:spPr>
          <a:xfrm>
            <a:off x="0" y="0"/>
            <a:ext cx="9144000" cy="6334042"/>
          </a:xfrm>
          <a:prstGeom prst="rect">
            <a:avLst/>
          </a:prstGeom>
        </p:spPr>
        <p:txBody>
          <a:bodyPr wrap="square">
            <a:spAutoFit/>
          </a:bodyPr>
          <a:lstStyle/>
          <a:p>
            <a:pPr algn="ctr" rtl="1"/>
            <a:r>
              <a:rPr lang="ar-IQ" sz="4000" b="1" dirty="0">
                <a:solidFill>
                  <a:srgbClr val="FF0000"/>
                </a:solidFill>
                <a:latin typeface="Arial" pitchFamily="34" charset="0"/>
                <a:cs typeface="Arial" pitchFamily="34" charset="0"/>
              </a:rPr>
              <a:t>هنا سؤال مهم مهم جداً مهم  </a:t>
            </a:r>
            <a:r>
              <a:rPr lang="ar-IQ" sz="4000" b="1" dirty="0" smtClean="0">
                <a:solidFill>
                  <a:srgbClr val="FF0000"/>
                </a:solidFill>
                <a:latin typeface="Arial" pitchFamily="34" charset="0"/>
                <a:cs typeface="Arial" pitchFamily="34" charset="0"/>
              </a:rPr>
              <a:t>!</a:t>
            </a:r>
          </a:p>
          <a:p>
            <a:pPr algn="ctr" rtl="1">
              <a:lnSpc>
                <a:spcPct val="115000"/>
              </a:lnSpc>
            </a:pPr>
            <a:r>
              <a:rPr lang="ar-IQ" sz="4000" b="1" dirty="0" smtClean="0">
                <a:solidFill>
                  <a:srgbClr val="FFFF00"/>
                </a:solidFill>
                <a:latin typeface="Arabic Typesetting" pitchFamily="66" charset="-78"/>
                <a:ea typeface="Times New Roman"/>
              </a:rPr>
              <a:t>بعد </a:t>
            </a:r>
            <a:r>
              <a:rPr lang="ar-IQ" sz="4000" b="1" dirty="0">
                <a:solidFill>
                  <a:srgbClr val="FFFF00"/>
                </a:solidFill>
                <a:latin typeface="Arabic Typesetting" pitchFamily="66" charset="-78"/>
                <a:ea typeface="Times New Roman"/>
              </a:rPr>
              <a:t>ان عرفنا واتفقنا على كون الادارة </a:t>
            </a:r>
            <a:r>
              <a:rPr lang="ar-IQ" sz="4000" b="1" dirty="0" smtClean="0">
                <a:solidFill>
                  <a:srgbClr val="FFFF00"/>
                </a:solidFill>
                <a:latin typeface="Arabic Typesetting" pitchFamily="66" charset="-78"/>
                <a:ea typeface="Times New Roman"/>
              </a:rPr>
              <a:t>هي: </a:t>
            </a:r>
            <a:endParaRPr lang="ar-IQ" sz="4000" b="1" dirty="0">
              <a:solidFill>
                <a:srgbClr val="FFFF00"/>
              </a:solidFill>
              <a:latin typeface="Arabic Typesetting" pitchFamily="66" charset="-78"/>
              <a:ea typeface="Times New Roman"/>
            </a:endParaRPr>
          </a:p>
          <a:p>
            <a:pPr algn="ctr" rtl="1">
              <a:lnSpc>
                <a:spcPct val="115000"/>
              </a:lnSpc>
            </a:pPr>
            <a:r>
              <a:rPr lang="ar-IQ" sz="4000" b="1" dirty="0">
                <a:solidFill>
                  <a:srgbClr val="FF0000"/>
                </a:solidFill>
                <a:latin typeface="Arabic Typesetting" pitchFamily="66" charset="-78"/>
                <a:ea typeface="Times New Roman"/>
              </a:rPr>
              <a:t>(علم وفن ومهنة ). </a:t>
            </a:r>
            <a:endParaRPr lang="ar-IQ" sz="4000" b="1" dirty="0" smtClean="0">
              <a:solidFill>
                <a:srgbClr val="FF0000"/>
              </a:solidFill>
              <a:latin typeface="Arabic Typesetting" pitchFamily="66" charset="-78"/>
              <a:ea typeface="Times New Roman"/>
            </a:endParaRPr>
          </a:p>
          <a:p>
            <a:pPr algn="ctr" rtl="1">
              <a:lnSpc>
                <a:spcPct val="115000"/>
              </a:lnSpc>
            </a:pPr>
            <a:endParaRPr lang="ar-IQ" sz="3600" b="1" dirty="0" smtClean="0">
              <a:solidFill>
                <a:srgbClr val="FFFF00"/>
              </a:solidFill>
              <a:latin typeface="Arabic Typesetting" pitchFamily="66" charset="-78"/>
              <a:ea typeface="Times New Roman"/>
            </a:endParaRPr>
          </a:p>
          <a:p>
            <a:pPr algn="ctr" rtl="1">
              <a:lnSpc>
                <a:spcPct val="115000"/>
              </a:lnSpc>
            </a:pPr>
            <a:r>
              <a:rPr lang="ar-IQ" sz="3600" b="1" dirty="0" smtClean="0">
                <a:solidFill>
                  <a:schemeClr val="bg1"/>
                </a:solidFill>
                <a:latin typeface="Arabic Typesetting" pitchFamily="66" charset="-78"/>
                <a:ea typeface="Times New Roman"/>
              </a:rPr>
              <a:t>هناك إتجاه أهم من </a:t>
            </a:r>
            <a:r>
              <a:rPr lang="ar-IQ" sz="3600" b="1" dirty="0" smtClean="0">
                <a:solidFill>
                  <a:schemeClr val="bg1"/>
                </a:solidFill>
                <a:latin typeface="Arabic Typesetting" pitchFamily="66" charset="-78"/>
                <a:ea typeface="Times New Roman"/>
              </a:rPr>
              <a:t>ذلك </a:t>
            </a:r>
            <a:r>
              <a:rPr lang="ar-IQ" sz="3600" b="1" dirty="0" smtClean="0">
                <a:solidFill>
                  <a:schemeClr val="bg1"/>
                </a:solidFill>
                <a:latin typeface="Arabic Typesetting" pitchFamily="66" charset="-78"/>
                <a:ea typeface="Times New Roman"/>
              </a:rPr>
              <a:t>نحتاجه، و يجب أن </a:t>
            </a:r>
            <a:r>
              <a:rPr lang="ar-IQ" sz="3600" b="1" dirty="0" smtClean="0">
                <a:solidFill>
                  <a:schemeClr val="bg1"/>
                </a:solidFill>
                <a:latin typeface="Arabic Typesetting" pitchFamily="66" charset="-78"/>
                <a:ea typeface="Times New Roman"/>
              </a:rPr>
              <a:t>نتحلى بهِ في </a:t>
            </a:r>
            <a:r>
              <a:rPr lang="ar-IQ" sz="3600" b="1" dirty="0">
                <a:solidFill>
                  <a:schemeClr val="bg1"/>
                </a:solidFill>
                <a:latin typeface="Arabic Typesetting" pitchFamily="66" charset="-78"/>
                <a:ea typeface="Times New Roman"/>
              </a:rPr>
              <a:t>العمل الاداري قبل ان </a:t>
            </a:r>
            <a:r>
              <a:rPr lang="ar-IQ" sz="3600" b="1" dirty="0" smtClean="0">
                <a:solidFill>
                  <a:schemeClr val="bg1"/>
                </a:solidFill>
                <a:latin typeface="Arabic Typesetting" pitchFamily="66" charset="-78"/>
                <a:ea typeface="Times New Roman"/>
              </a:rPr>
              <a:t>تكون الإدارة </a:t>
            </a:r>
            <a:endParaRPr lang="ar-IQ" sz="3600" b="1" dirty="0">
              <a:solidFill>
                <a:schemeClr val="bg1"/>
              </a:solidFill>
              <a:latin typeface="Arabic Typesetting" pitchFamily="66" charset="-78"/>
              <a:ea typeface="Times New Roman"/>
            </a:endParaRPr>
          </a:p>
          <a:p>
            <a:pPr algn="ctr" rtl="1">
              <a:lnSpc>
                <a:spcPct val="115000"/>
              </a:lnSpc>
            </a:pPr>
            <a:r>
              <a:rPr lang="ar-IQ" sz="3600" b="1" dirty="0">
                <a:solidFill>
                  <a:schemeClr val="bg1"/>
                </a:solidFill>
                <a:latin typeface="Arabic Typesetting" pitchFamily="66" charset="-78"/>
                <a:ea typeface="Times New Roman"/>
              </a:rPr>
              <a:t>(علم وفن ومهنة </a:t>
            </a:r>
            <a:r>
              <a:rPr lang="ar-IQ" sz="3600" b="1" dirty="0" smtClean="0">
                <a:solidFill>
                  <a:schemeClr val="bg1"/>
                </a:solidFill>
                <a:latin typeface="Arabic Typesetting" pitchFamily="66" charset="-78"/>
                <a:ea typeface="Times New Roman"/>
              </a:rPr>
              <a:t>).</a:t>
            </a:r>
          </a:p>
          <a:p>
            <a:pPr algn="ctr" rtl="1"/>
            <a:r>
              <a:rPr lang="ar-IQ" sz="5400" b="1" dirty="0" smtClean="0">
                <a:solidFill>
                  <a:schemeClr val="bg1"/>
                </a:solidFill>
                <a:latin typeface="Arabic Typesetting" pitchFamily="66" charset="-78"/>
                <a:ea typeface="Times New Roman"/>
              </a:rPr>
              <a:t> </a:t>
            </a:r>
          </a:p>
          <a:p>
            <a:pPr algn="ctr" rtl="1"/>
            <a:r>
              <a:rPr lang="ar-IQ" sz="5400" b="1" dirty="0" smtClean="0">
                <a:solidFill>
                  <a:schemeClr val="bg1"/>
                </a:solidFill>
                <a:latin typeface="Arabic Typesetting" pitchFamily="66" charset="-78"/>
                <a:ea typeface="Times New Roman"/>
              </a:rPr>
              <a:t>ما </a:t>
            </a:r>
            <a:r>
              <a:rPr lang="ar-IQ" sz="5400" b="1" dirty="0" smtClean="0">
                <a:solidFill>
                  <a:schemeClr val="bg1"/>
                </a:solidFill>
                <a:latin typeface="Arabic Typesetting" pitchFamily="66" charset="-78"/>
                <a:ea typeface="Times New Roman"/>
              </a:rPr>
              <a:t>هو ؟؟؟ </a:t>
            </a:r>
            <a:endParaRPr lang="ar-IQ" sz="4400" b="1" dirty="0">
              <a:solidFill>
                <a:srgbClr val="00B050"/>
              </a:solidFill>
              <a:latin typeface="Arabic Typesetting" pitchFamily="66" charset="-78"/>
              <a:ea typeface="Times New Roman"/>
            </a:endParaRPr>
          </a:p>
        </p:txBody>
      </p:sp>
    </p:spTree>
    <p:extLst>
      <p:ext uri="{BB962C8B-B14F-4D97-AF65-F5344CB8AC3E}">
        <p14:creationId xmlns:p14="http://schemas.microsoft.com/office/powerpoint/2010/main" val="1755299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7183505"/>
          </a:xfrm>
          <a:prstGeom prst="rect">
            <a:avLst/>
          </a:prstGeom>
        </p:spPr>
        <p:txBody>
          <a:bodyPr wrap="square">
            <a:spAutoFit/>
          </a:bodyPr>
          <a:lstStyle/>
          <a:p>
            <a:pPr algn="ctr" rtl="1"/>
            <a:endParaRPr lang="ar-IQ" sz="6000" b="1" dirty="0" smtClean="0">
              <a:solidFill>
                <a:srgbClr val="FF0000"/>
              </a:solidFill>
            </a:endParaRPr>
          </a:p>
          <a:p>
            <a:pPr algn="ctr" rtl="1"/>
            <a:r>
              <a:rPr lang="ar-IQ" sz="6000" b="1" dirty="0" smtClean="0">
                <a:solidFill>
                  <a:srgbClr val="FF0000"/>
                </a:solidFill>
              </a:rPr>
              <a:t>الجواب</a:t>
            </a:r>
            <a:r>
              <a:rPr lang="ar-IQ" sz="6000" b="1" dirty="0" smtClean="0">
                <a:solidFill>
                  <a:srgbClr val="FF0000"/>
                </a:solidFill>
              </a:rPr>
              <a:t>:  </a:t>
            </a:r>
            <a:r>
              <a:rPr lang="ar-IQ" sz="6000" b="1" dirty="0">
                <a:solidFill>
                  <a:srgbClr val="FFFF00"/>
                </a:solidFill>
              </a:rPr>
              <a:t>هي </a:t>
            </a:r>
            <a:r>
              <a:rPr lang="ar-IQ" sz="6000" b="1" dirty="0" smtClean="0">
                <a:solidFill>
                  <a:srgbClr val="FFFF00"/>
                </a:solidFill>
              </a:rPr>
              <a:t>الأخلاق</a:t>
            </a:r>
          </a:p>
          <a:p>
            <a:pPr algn="ctr" rtl="1"/>
            <a:endParaRPr lang="ar-IQ" sz="6000" b="1" dirty="0" smtClean="0"/>
          </a:p>
          <a:p>
            <a:pPr algn="ctr" rtl="1">
              <a:lnSpc>
                <a:spcPct val="115000"/>
              </a:lnSpc>
            </a:pPr>
            <a:r>
              <a:rPr lang="ar-IQ" sz="4800" b="1" dirty="0">
                <a:solidFill>
                  <a:srgbClr val="FFFF00"/>
                </a:solidFill>
                <a:latin typeface="Calibri"/>
                <a:ea typeface="Times New Roman"/>
              </a:rPr>
              <a:t>فقط في القيم والمبادئ ونزاهة وشرف وسلوكيات الانسان </a:t>
            </a:r>
            <a:r>
              <a:rPr lang="ar-IQ" sz="4800" b="1" dirty="0" smtClean="0">
                <a:solidFill>
                  <a:srgbClr val="FFFF00"/>
                </a:solidFill>
                <a:latin typeface="Calibri"/>
                <a:ea typeface="Times New Roman"/>
              </a:rPr>
              <a:t>والأخلاق </a:t>
            </a:r>
            <a:r>
              <a:rPr lang="ar-IQ" sz="4800" b="1" dirty="0">
                <a:solidFill>
                  <a:srgbClr val="FFFF00"/>
                </a:solidFill>
                <a:latin typeface="Calibri"/>
                <a:ea typeface="Times New Roman"/>
              </a:rPr>
              <a:t>الفاضلة نضمن اداء ناجح للانسان </a:t>
            </a:r>
          </a:p>
          <a:p>
            <a:pPr algn="ctr" rtl="1">
              <a:lnSpc>
                <a:spcPct val="115000"/>
              </a:lnSpc>
            </a:pPr>
            <a:r>
              <a:rPr lang="ar-IQ" sz="4800" b="1" dirty="0">
                <a:solidFill>
                  <a:srgbClr val="FFFF00"/>
                </a:solidFill>
                <a:latin typeface="Calibri"/>
                <a:ea typeface="Times New Roman"/>
              </a:rPr>
              <a:t>في تعامله مع الاخرين وفي مؤسسته.</a:t>
            </a:r>
            <a:endParaRPr lang="en-US" sz="3600" b="1" dirty="0">
              <a:solidFill>
                <a:srgbClr val="FFFF00"/>
              </a:solidFill>
              <a:latin typeface="Calibri"/>
              <a:ea typeface="Times New Roman"/>
              <a:cs typeface="Arial"/>
            </a:endParaRPr>
          </a:p>
          <a:p>
            <a:pPr algn="ctr" rtl="1"/>
            <a:endParaRPr lang="en-US" sz="6000" b="1" dirty="0">
              <a:solidFill>
                <a:srgbClr val="FFFF00"/>
              </a:solidFill>
            </a:endParaRPr>
          </a:p>
        </p:txBody>
      </p:sp>
    </p:spTree>
    <p:extLst>
      <p:ext uri="{BB962C8B-B14F-4D97-AF65-F5344CB8AC3E}">
        <p14:creationId xmlns:p14="http://schemas.microsoft.com/office/powerpoint/2010/main" val="38324444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504885"/>
            <a:ext cx="9144000" cy="4216539"/>
          </a:xfrm>
          <a:prstGeom prst="rect">
            <a:avLst/>
          </a:prstGeom>
        </p:spPr>
        <p:txBody>
          <a:bodyPr wrap="square">
            <a:spAutoFit/>
          </a:bodyPr>
          <a:lstStyle/>
          <a:p>
            <a:pPr marL="571500" lvl="0" indent="-571500" algn="ctr" rtl="1">
              <a:buFont typeface="Wingdings" pitchFamily="2" charset="2"/>
              <a:buChar char="Ø"/>
            </a:pPr>
            <a:r>
              <a:rPr lang="ar-IQ" sz="3600" b="1" dirty="0">
                <a:solidFill>
                  <a:srgbClr val="FF0000"/>
                </a:solidFill>
              </a:rPr>
              <a:t>أسلحة (أدوات) علم الإدارة و فنها و مهنتها</a:t>
            </a:r>
          </a:p>
          <a:p>
            <a:pPr lvl="0" algn="ctr" rtl="1"/>
            <a:endParaRPr lang="ar-IQ" sz="3600" b="1" dirty="0">
              <a:solidFill>
                <a:prstClr val="white"/>
              </a:solidFill>
            </a:endParaRPr>
          </a:p>
          <a:p>
            <a:pPr lvl="0" algn="ctr" rtl="1"/>
            <a:r>
              <a:rPr lang="ar-IQ" sz="2400" dirty="0">
                <a:solidFill>
                  <a:prstClr val="white"/>
                </a:solidFill>
              </a:rPr>
              <a:t>                                                                        </a:t>
            </a:r>
            <a:r>
              <a:rPr lang="ar-IQ" sz="2400" b="1" dirty="0">
                <a:solidFill>
                  <a:srgbClr val="FF0000"/>
                </a:solidFill>
              </a:rPr>
              <a:t>التخطيط</a:t>
            </a:r>
          </a:p>
          <a:p>
            <a:pPr lvl="0" algn="ctr" rtl="1"/>
            <a:r>
              <a:rPr lang="ar-IQ" sz="2400" b="1" dirty="0">
                <a:solidFill>
                  <a:srgbClr val="FF0000"/>
                </a:solidFill>
              </a:rPr>
              <a:t>                                                                          </a:t>
            </a:r>
            <a:r>
              <a:rPr lang="ar-IQ" sz="2400" b="1" dirty="0">
                <a:solidFill>
                  <a:srgbClr val="7030A0"/>
                </a:solidFill>
              </a:rPr>
              <a:t>التنظيم</a:t>
            </a:r>
          </a:p>
          <a:p>
            <a:pPr lvl="0" algn="ctr" rtl="1"/>
            <a:r>
              <a:rPr lang="ar-IQ" sz="2400" b="1" dirty="0">
                <a:solidFill>
                  <a:srgbClr val="FF0000"/>
                </a:solidFill>
              </a:rPr>
              <a:t>                                  </a:t>
            </a:r>
            <a:r>
              <a:rPr lang="ar-IQ" sz="2400" b="1" dirty="0">
                <a:solidFill>
                  <a:srgbClr val="002060"/>
                </a:solidFill>
              </a:rPr>
              <a:t>المتابعة</a:t>
            </a:r>
            <a:r>
              <a:rPr lang="ar-IQ" sz="2400" b="1" dirty="0">
                <a:solidFill>
                  <a:srgbClr val="FF0000"/>
                </a:solidFill>
              </a:rPr>
              <a:t>   </a:t>
            </a:r>
            <a:r>
              <a:rPr lang="ar-IQ" sz="2400" b="1" dirty="0" smtClean="0">
                <a:solidFill>
                  <a:srgbClr val="FF0000"/>
                </a:solidFill>
              </a:rPr>
              <a:t>   </a:t>
            </a:r>
            <a:r>
              <a:rPr lang="ar-IQ" sz="2400" b="1" dirty="0">
                <a:solidFill>
                  <a:schemeClr val="bg1"/>
                </a:solidFill>
              </a:rPr>
              <a:t>إتخاذ القرار</a:t>
            </a:r>
          </a:p>
          <a:p>
            <a:pPr lvl="0" algn="ctr" rtl="1"/>
            <a:r>
              <a:rPr lang="ar-IQ" sz="2400" b="1" dirty="0">
                <a:solidFill>
                  <a:srgbClr val="FF0000"/>
                </a:solidFill>
              </a:rPr>
              <a:t>                          </a:t>
            </a:r>
            <a:r>
              <a:rPr lang="ar-IQ" sz="2400" b="1" dirty="0">
                <a:solidFill>
                  <a:srgbClr val="0070C0"/>
                </a:solidFill>
              </a:rPr>
              <a:t>التنسيق</a:t>
            </a:r>
            <a:r>
              <a:rPr lang="ar-IQ" sz="2400" b="1" dirty="0">
                <a:solidFill>
                  <a:srgbClr val="00B050"/>
                </a:solidFill>
              </a:rPr>
              <a:t> </a:t>
            </a:r>
            <a:r>
              <a:rPr lang="ar-IQ" sz="2400" b="1" dirty="0">
                <a:solidFill>
                  <a:srgbClr val="FF0000"/>
                </a:solidFill>
              </a:rPr>
              <a:t>        </a:t>
            </a:r>
            <a:r>
              <a:rPr lang="ar-IQ" sz="2400" b="1" dirty="0">
                <a:solidFill>
                  <a:srgbClr val="00B050"/>
                </a:solidFill>
              </a:rPr>
              <a:t>الإتصال</a:t>
            </a:r>
          </a:p>
          <a:p>
            <a:pPr lvl="0" algn="r" rtl="1"/>
            <a:r>
              <a:rPr lang="ar-IQ" sz="2400" b="1" dirty="0" smtClean="0">
                <a:solidFill>
                  <a:srgbClr val="002060"/>
                </a:solidFill>
              </a:rPr>
              <a:t>                   </a:t>
            </a:r>
            <a:r>
              <a:rPr lang="ar-IQ" sz="2400" b="1" dirty="0">
                <a:solidFill>
                  <a:srgbClr val="002060"/>
                </a:solidFill>
              </a:rPr>
              <a:t>العلاقات الإجتماعية</a:t>
            </a:r>
          </a:p>
          <a:p>
            <a:pPr lvl="0" algn="r" rtl="1"/>
            <a:r>
              <a:rPr lang="ar-IQ" sz="2400" b="1" dirty="0">
                <a:solidFill>
                  <a:srgbClr val="002060"/>
                </a:solidFill>
              </a:rPr>
              <a:t>                      و الإنسانية</a:t>
            </a:r>
          </a:p>
          <a:p>
            <a:pPr lvl="0" algn="r" rtl="1"/>
            <a:r>
              <a:rPr lang="ar-IQ" sz="2400" b="1" dirty="0">
                <a:solidFill>
                  <a:srgbClr val="FF0000"/>
                </a:solidFill>
              </a:rPr>
              <a:t>                                 </a:t>
            </a:r>
            <a:r>
              <a:rPr lang="ar-IQ" sz="2400" b="1" dirty="0" smtClean="0">
                <a:solidFill>
                  <a:srgbClr val="FF0000"/>
                </a:solidFill>
              </a:rPr>
              <a:t>     </a:t>
            </a:r>
            <a:r>
              <a:rPr lang="ar-IQ" sz="2400" b="1" dirty="0">
                <a:solidFill>
                  <a:srgbClr val="7030A0"/>
                </a:solidFill>
              </a:rPr>
              <a:t>الإشراف و التوجيه</a:t>
            </a:r>
          </a:p>
          <a:p>
            <a:pPr lvl="0" algn="r" rtl="1"/>
            <a:r>
              <a:rPr lang="ar-IQ" sz="2400" b="1" dirty="0">
                <a:solidFill>
                  <a:srgbClr val="FF0000"/>
                </a:solidFill>
              </a:rPr>
              <a:t>                                           </a:t>
            </a:r>
            <a:r>
              <a:rPr lang="ar-IQ" sz="2400" b="1" dirty="0" smtClean="0">
                <a:solidFill>
                  <a:srgbClr val="FF0000"/>
                </a:solidFill>
              </a:rPr>
              <a:t> التقويم</a:t>
            </a:r>
            <a:endParaRPr lang="ar-IQ" sz="2400" b="1" dirty="0">
              <a:solidFill>
                <a:srgbClr val="FF0000"/>
              </a:solidFill>
            </a:endParaRPr>
          </a:p>
        </p:txBody>
      </p:sp>
    </p:spTree>
    <p:extLst>
      <p:ext uri="{BB962C8B-B14F-4D97-AF65-F5344CB8AC3E}">
        <p14:creationId xmlns:p14="http://schemas.microsoft.com/office/powerpoint/2010/main" val="1294382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78751"/>
          </a:xfrm>
          <a:prstGeom prst="rect">
            <a:avLst/>
          </a:prstGeom>
        </p:spPr>
        <p:txBody>
          <a:bodyPr wrap="square">
            <a:spAutoFit/>
          </a:bodyPr>
          <a:lstStyle/>
          <a:p>
            <a:pPr lvl="0" algn="ctr" rtl="1"/>
            <a:r>
              <a:rPr lang="ar-IQ" sz="3200" b="1" u="sng" dirty="0" smtClean="0">
                <a:solidFill>
                  <a:srgbClr val="00B0F0"/>
                </a:solidFill>
              </a:rPr>
              <a:t>عناصر الإدارة </a:t>
            </a:r>
            <a:r>
              <a:rPr lang="ar-IQ" sz="3200" b="1" u="sng" dirty="0" smtClean="0">
                <a:solidFill>
                  <a:srgbClr val="00B0F0"/>
                </a:solidFill>
              </a:rPr>
              <a:t>المهمة ( أسلحتها/ أدواتها )</a:t>
            </a:r>
            <a:r>
              <a:rPr lang="ar-IQ" sz="3200" b="1" dirty="0" smtClean="0">
                <a:solidFill>
                  <a:prstClr val="white"/>
                </a:solidFill>
              </a:rPr>
              <a:t>:</a:t>
            </a:r>
            <a:endParaRPr lang="ar-IQ" sz="3200" b="1" dirty="0">
              <a:solidFill>
                <a:prstClr val="white"/>
              </a:solidFill>
            </a:endParaRPr>
          </a:p>
          <a:p>
            <a:pPr lvl="0" algn="r" rtl="1"/>
            <a:r>
              <a:rPr lang="ar-IQ" sz="2800" dirty="0" smtClean="0">
                <a:solidFill>
                  <a:srgbClr val="00B0F0"/>
                </a:solidFill>
              </a:rPr>
              <a:t>1. </a:t>
            </a:r>
            <a:r>
              <a:rPr lang="ar-SA" sz="2800" b="1" u="sng" dirty="0" smtClean="0">
                <a:solidFill>
                  <a:srgbClr val="00B0F0"/>
                </a:solidFill>
              </a:rPr>
              <a:t>التخطيط</a:t>
            </a:r>
            <a:r>
              <a:rPr lang="ar-SA" sz="2800" u="sng" dirty="0" smtClean="0">
                <a:solidFill>
                  <a:srgbClr val="00B0F0"/>
                </a:solidFill>
              </a:rPr>
              <a:t> </a:t>
            </a:r>
            <a:r>
              <a:rPr lang="ar-SA" sz="2800" dirty="0" smtClean="0">
                <a:solidFill>
                  <a:srgbClr val="FFFF00"/>
                </a:solidFill>
              </a:rPr>
              <a:t>:</a:t>
            </a:r>
            <a:r>
              <a:rPr lang="ar-IQ" sz="2800" dirty="0" smtClean="0">
                <a:solidFill>
                  <a:srgbClr val="FFFF00"/>
                </a:solidFill>
              </a:rPr>
              <a:t>  </a:t>
            </a:r>
            <a:r>
              <a:rPr lang="ar-SA" sz="2800" b="1" dirty="0" smtClean="0">
                <a:solidFill>
                  <a:srgbClr val="FFFF00"/>
                </a:solidFill>
              </a:rPr>
              <a:t>{ </a:t>
            </a:r>
            <a:r>
              <a:rPr lang="ar-SA" sz="2800" b="1" dirty="0">
                <a:solidFill>
                  <a:srgbClr val="FFFF00"/>
                </a:solidFill>
              </a:rPr>
              <a:t>هو التنبوء للمستقبل والاستعداد له بخطط واضحة وضمن الإمكانيات المتاحة وغير المتاحة }.</a:t>
            </a:r>
            <a:endParaRPr lang="en-US" sz="2800" b="1" dirty="0">
              <a:solidFill>
                <a:srgbClr val="FFFF00"/>
              </a:solidFill>
            </a:endParaRPr>
          </a:p>
          <a:p>
            <a:pPr lvl="0" algn="r" rtl="1"/>
            <a:endParaRPr lang="ar-IQ" dirty="0">
              <a:solidFill>
                <a:prstClr val="white"/>
              </a:solidFill>
            </a:endParaRPr>
          </a:p>
          <a:p>
            <a:pPr lvl="0" algn="r" rtl="1"/>
            <a:r>
              <a:rPr lang="ar-SA" dirty="0">
                <a:solidFill>
                  <a:schemeClr val="bg1"/>
                </a:solidFill>
              </a:rPr>
              <a:t> </a:t>
            </a:r>
            <a:r>
              <a:rPr lang="ar-IQ" sz="2800" dirty="0" smtClean="0">
                <a:solidFill>
                  <a:srgbClr val="00B0F0"/>
                </a:solidFill>
              </a:rPr>
              <a:t>2. </a:t>
            </a:r>
            <a:r>
              <a:rPr lang="ar-IQ" sz="2800" b="1" u="sng" dirty="0" smtClean="0">
                <a:solidFill>
                  <a:srgbClr val="00B0F0"/>
                </a:solidFill>
              </a:rPr>
              <a:t>التنظيم</a:t>
            </a:r>
            <a:r>
              <a:rPr lang="ar-IQ" sz="2800" dirty="0" smtClean="0">
                <a:solidFill>
                  <a:srgbClr val="00B0F0"/>
                </a:solidFill>
              </a:rPr>
              <a:t> </a:t>
            </a:r>
            <a:r>
              <a:rPr lang="ar-IQ" sz="2800" dirty="0" smtClean="0">
                <a:solidFill>
                  <a:schemeClr val="accent2">
                    <a:lumMod val="60000"/>
                    <a:lumOff val="40000"/>
                  </a:schemeClr>
                </a:solidFill>
              </a:rPr>
              <a:t>: </a:t>
            </a:r>
            <a:r>
              <a:rPr lang="ar-SA" sz="2800" b="1" dirty="0" smtClean="0">
                <a:solidFill>
                  <a:schemeClr val="accent2">
                    <a:lumMod val="60000"/>
                    <a:lumOff val="40000"/>
                  </a:schemeClr>
                </a:solidFill>
              </a:rPr>
              <a:t>إذا </a:t>
            </a:r>
            <a:r>
              <a:rPr lang="ar-SA" sz="2800" b="1" dirty="0">
                <a:solidFill>
                  <a:schemeClr val="accent2">
                    <a:lumMod val="60000"/>
                    <a:lumOff val="40000"/>
                  </a:schemeClr>
                </a:solidFill>
              </a:rPr>
              <a:t>كان التخطيط أساس العملية الإدارية فأن التنظيم هو إطارها الخارجي، ففي التنظيم تحديد للمسؤوليات والسلطات التي تحدد المشرفين والمنفذين في مجموعة من العلاقات الرسمية.</a:t>
            </a:r>
            <a:endParaRPr lang="en-US" sz="2800" b="1" dirty="0">
              <a:solidFill>
                <a:schemeClr val="accent2">
                  <a:lumMod val="60000"/>
                  <a:lumOff val="40000"/>
                </a:schemeClr>
              </a:solidFill>
            </a:endParaRPr>
          </a:p>
          <a:p>
            <a:pPr lvl="0" algn="r" rtl="1"/>
            <a:r>
              <a:rPr lang="ar-SA" sz="2800" b="1" dirty="0">
                <a:solidFill>
                  <a:schemeClr val="accent2">
                    <a:lumMod val="60000"/>
                    <a:lumOff val="40000"/>
                  </a:schemeClr>
                </a:solidFill>
              </a:rPr>
              <a:t>   والتنظيم هو" وضع الإنسان المناسب في المكان المناسب وربط الأشياء بالأشخاص حتى يمكن تحقيق الهدف المطلوب ".</a:t>
            </a:r>
            <a:endParaRPr lang="ar-IQ" sz="2800" b="1" dirty="0">
              <a:solidFill>
                <a:schemeClr val="accent2">
                  <a:lumMod val="60000"/>
                  <a:lumOff val="40000"/>
                </a:schemeClr>
              </a:solidFill>
            </a:endParaRPr>
          </a:p>
          <a:p>
            <a:pPr lvl="0" algn="r" rtl="1"/>
            <a:endParaRPr lang="ar-IQ" dirty="0">
              <a:solidFill>
                <a:prstClr val="white"/>
              </a:solidFill>
            </a:endParaRPr>
          </a:p>
          <a:p>
            <a:pPr lvl="0" algn="r" rtl="1"/>
            <a:r>
              <a:rPr lang="ar-SA" sz="2800" dirty="0">
                <a:solidFill>
                  <a:srgbClr val="92D050"/>
                </a:solidFill>
              </a:rPr>
              <a:t> </a:t>
            </a:r>
            <a:r>
              <a:rPr lang="ar-IQ" sz="2800" dirty="0" smtClean="0">
                <a:solidFill>
                  <a:srgbClr val="00B0F0"/>
                </a:solidFill>
              </a:rPr>
              <a:t>3. </a:t>
            </a:r>
            <a:r>
              <a:rPr lang="ar-SA" sz="2800" b="1" u="sng" dirty="0" smtClean="0">
                <a:solidFill>
                  <a:srgbClr val="00B0F0"/>
                </a:solidFill>
              </a:rPr>
              <a:t>اتخاذ </a:t>
            </a:r>
            <a:r>
              <a:rPr lang="ar-SA" sz="2800" b="1" u="sng" dirty="0">
                <a:solidFill>
                  <a:srgbClr val="00B0F0"/>
                </a:solidFill>
              </a:rPr>
              <a:t>القرارات </a:t>
            </a:r>
            <a:r>
              <a:rPr lang="ar-IQ" sz="2800" b="1" dirty="0" smtClean="0">
                <a:solidFill>
                  <a:srgbClr val="92D050"/>
                </a:solidFill>
              </a:rPr>
              <a:t>: </a:t>
            </a:r>
            <a:r>
              <a:rPr lang="ar-SA" sz="2800" b="1" dirty="0" smtClean="0">
                <a:solidFill>
                  <a:srgbClr val="FFC000"/>
                </a:solidFill>
              </a:rPr>
              <a:t>هي </a:t>
            </a:r>
            <a:r>
              <a:rPr lang="ar-SA" sz="2800" b="1" dirty="0">
                <a:solidFill>
                  <a:srgbClr val="FFC000"/>
                </a:solidFill>
              </a:rPr>
              <a:t>عملية مستمرة ومتغلغلة في الوظائف الإدارية،ويراها البعض على أنها لب الإدارة وقلبها النابض وهو الأساس. </a:t>
            </a:r>
            <a:endParaRPr lang="en-US" sz="2800" b="1" dirty="0">
              <a:solidFill>
                <a:srgbClr val="FFC000"/>
              </a:solidFill>
            </a:endParaRPr>
          </a:p>
          <a:p>
            <a:pPr lvl="0" algn="r" rtl="1"/>
            <a:r>
              <a:rPr lang="ar-SA" sz="2800" b="1" dirty="0">
                <a:solidFill>
                  <a:srgbClr val="FFC000"/>
                </a:solidFill>
              </a:rPr>
              <a:t>ومعنى القرار ما هو إلا " اختيار بين بدائل مختلفة،أو هو البديل الأفضل الذي يتم اختياره بين عدد من البدائل الممكنة التنفيذ "</a:t>
            </a:r>
            <a:r>
              <a:rPr lang="ar-SA" sz="2800" b="1" baseline="30000" dirty="0">
                <a:solidFill>
                  <a:srgbClr val="FFC000"/>
                </a:solidFill>
              </a:rPr>
              <a:t> </a:t>
            </a:r>
            <a:r>
              <a:rPr lang="ar-SA" sz="2800" b="1" baseline="-25000" dirty="0">
                <a:solidFill>
                  <a:srgbClr val="FFC000"/>
                </a:solidFill>
              </a:rPr>
              <a:t>.</a:t>
            </a:r>
            <a:endParaRPr lang="en-US" sz="2800" b="1" dirty="0">
              <a:solidFill>
                <a:srgbClr val="FFC000"/>
              </a:solidFill>
            </a:endParaRPr>
          </a:p>
          <a:p>
            <a:pPr lvl="0" algn="r" rtl="1"/>
            <a:r>
              <a:rPr lang="ar-SA" sz="2800" b="1" dirty="0">
                <a:solidFill>
                  <a:srgbClr val="FFC000"/>
                </a:solidFill>
              </a:rPr>
              <a:t>   والقرار بالدرجة الأولى هو عملية ذهنية،ويتطلب قدراً من التصور والمبادأة والإبداع والمنطقية والبعد عن التحيز أو التعصب أو الرأي الشخصي. </a:t>
            </a:r>
            <a:endParaRPr lang="ar-IQ" sz="2800" b="1" dirty="0">
              <a:solidFill>
                <a:srgbClr val="FFC000"/>
              </a:solidFill>
            </a:endParaRPr>
          </a:p>
        </p:txBody>
      </p:sp>
    </p:spTree>
    <p:extLst>
      <p:ext uri="{BB962C8B-B14F-4D97-AF65-F5344CB8AC3E}">
        <p14:creationId xmlns:p14="http://schemas.microsoft.com/office/powerpoint/2010/main" val="57185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6463308"/>
          </a:xfrm>
          <a:prstGeom prst="rect">
            <a:avLst/>
          </a:prstGeom>
        </p:spPr>
        <p:txBody>
          <a:bodyPr wrap="square">
            <a:spAutoFit/>
          </a:bodyPr>
          <a:lstStyle/>
          <a:p>
            <a:pPr algn="ctr" rtl="1"/>
            <a:r>
              <a:rPr lang="ar-IQ" sz="5400" dirty="0" smtClean="0">
                <a:solidFill>
                  <a:srgbClr val="FFFF00"/>
                </a:solidFill>
                <a:latin typeface="Arial" pitchFamily="34" charset="0"/>
                <a:cs typeface="Arial" pitchFamily="34" charset="0"/>
              </a:rPr>
              <a:t> </a:t>
            </a:r>
            <a:r>
              <a:rPr lang="ar-SA" sz="4800" dirty="0">
                <a:solidFill>
                  <a:srgbClr val="FF0000"/>
                </a:solidFill>
                <a:latin typeface="Arial" pitchFamily="34" charset="0"/>
                <a:cs typeface="Arial" pitchFamily="34" charset="0"/>
              </a:rPr>
              <a:t>بسم الله </a:t>
            </a:r>
            <a:r>
              <a:rPr lang="ar-SA" sz="4800" dirty="0">
                <a:solidFill>
                  <a:srgbClr val="FFFF00"/>
                </a:solidFill>
                <a:latin typeface="Arial" pitchFamily="34" charset="0"/>
                <a:cs typeface="Arial" pitchFamily="34" charset="0"/>
              </a:rPr>
              <a:t>الرحمن </a:t>
            </a:r>
            <a:r>
              <a:rPr lang="ar-SA" sz="4800" dirty="0" smtClean="0">
                <a:solidFill>
                  <a:srgbClr val="FFFF00"/>
                </a:solidFill>
                <a:latin typeface="Arial" pitchFamily="34" charset="0"/>
                <a:cs typeface="Arial" pitchFamily="34" charset="0"/>
              </a:rPr>
              <a:t>الرحيم</a:t>
            </a:r>
            <a:endParaRPr lang="ar-IQ" sz="4800" dirty="0" smtClean="0">
              <a:solidFill>
                <a:srgbClr val="FFFF00"/>
              </a:solidFill>
              <a:latin typeface="Arial" pitchFamily="34" charset="0"/>
              <a:cs typeface="Arial" pitchFamily="34" charset="0"/>
            </a:endParaRPr>
          </a:p>
          <a:p>
            <a:pPr algn="ctr" rtl="1"/>
            <a:r>
              <a:rPr lang="ar-IQ" sz="4800" dirty="0" smtClean="0">
                <a:solidFill>
                  <a:schemeClr val="accent2">
                    <a:lumMod val="40000"/>
                    <a:lumOff val="60000"/>
                  </a:schemeClr>
                </a:solidFill>
              </a:rPr>
              <a:t>فَبِمَا </a:t>
            </a:r>
            <a:r>
              <a:rPr lang="ar-IQ" sz="4800" dirty="0">
                <a:solidFill>
                  <a:schemeClr val="accent2">
                    <a:lumMod val="40000"/>
                    <a:lumOff val="60000"/>
                  </a:schemeClr>
                </a:solidFill>
              </a:rPr>
              <a:t>رَحْمَةٍ مِنَ اللَّهِ لِنْتَ لَهُمْ ۖ وَلَوْ كُنْتَ فَظًّا غَلِيظَ الْقَلْبِ لَانْفَضُّوا مِنْ حَوْلِكَ ۖ </a:t>
            </a:r>
            <a:endParaRPr lang="ar-IQ" sz="4800" dirty="0" smtClean="0">
              <a:solidFill>
                <a:schemeClr val="accent2">
                  <a:lumMod val="40000"/>
                  <a:lumOff val="60000"/>
                </a:schemeClr>
              </a:solidFill>
            </a:endParaRPr>
          </a:p>
          <a:p>
            <a:pPr algn="ctr" rtl="1"/>
            <a:r>
              <a:rPr lang="ar-IQ" sz="4800" dirty="0" smtClean="0">
                <a:solidFill>
                  <a:schemeClr val="accent2">
                    <a:lumMod val="40000"/>
                    <a:lumOff val="60000"/>
                  </a:schemeClr>
                </a:solidFill>
              </a:rPr>
              <a:t>فَاعْفُ </a:t>
            </a:r>
            <a:r>
              <a:rPr lang="ar-IQ" sz="4800" dirty="0">
                <a:solidFill>
                  <a:schemeClr val="accent2">
                    <a:lumMod val="40000"/>
                    <a:lumOff val="60000"/>
                  </a:schemeClr>
                </a:solidFill>
              </a:rPr>
              <a:t>عَنْهُمْ وَاسْتَغْفِرْ لَهُمْ وَشَاوِرْهُمْ فِي الْأَمْرِ ۖ فَإِذَا عَزَمْتَ فَتَوَكَّلْ عَلَى اللَّهِ ۚ </a:t>
            </a:r>
            <a:endParaRPr lang="ar-IQ" sz="4800" dirty="0" smtClean="0">
              <a:solidFill>
                <a:schemeClr val="accent2">
                  <a:lumMod val="40000"/>
                  <a:lumOff val="60000"/>
                </a:schemeClr>
              </a:solidFill>
            </a:endParaRPr>
          </a:p>
          <a:p>
            <a:pPr algn="ctr" rtl="1"/>
            <a:r>
              <a:rPr lang="ar-IQ" sz="4800" dirty="0" smtClean="0">
                <a:solidFill>
                  <a:schemeClr val="accent2">
                    <a:lumMod val="40000"/>
                    <a:lumOff val="60000"/>
                  </a:schemeClr>
                </a:solidFill>
              </a:rPr>
              <a:t>إِنَّ </a:t>
            </a:r>
            <a:r>
              <a:rPr lang="ar-IQ" sz="4800" dirty="0">
                <a:solidFill>
                  <a:schemeClr val="accent2">
                    <a:lumMod val="40000"/>
                    <a:lumOff val="60000"/>
                  </a:schemeClr>
                </a:solidFill>
              </a:rPr>
              <a:t>اللَّهَ يُحِبُّ </a:t>
            </a:r>
            <a:r>
              <a:rPr lang="ar-IQ" sz="4800" dirty="0" smtClean="0">
                <a:solidFill>
                  <a:schemeClr val="accent2">
                    <a:lumMod val="40000"/>
                    <a:lumOff val="60000"/>
                  </a:schemeClr>
                </a:solidFill>
              </a:rPr>
              <a:t>الْمُتَوَكِّلِينَ. </a:t>
            </a:r>
          </a:p>
          <a:p>
            <a:pPr algn="ctr" rtl="1"/>
            <a:endParaRPr lang="ar-IQ" sz="4800" dirty="0" smtClean="0">
              <a:solidFill>
                <a:srgbClr val="FFC000"/>
              </a:solidFill>
              <a:latin typeface="Arial" pitchFamily="34" charset="0"/>
              <a:cs typeface="Arial" pitchFamily="34" charset="0"/>
            </a:endParaRPr>
          </a:p>
          <a:p>
            <a:pPr algn="ctr" rtl="1"/>
            <a:r>
              <a:rPr lang="ar-SA" sz="4800" dirty="0" smtClean="0">
                <a:solidFill>
                  <a:srgbClr val="FF0000"/>
                </a:solidFill>
                <a:latin typeface="Arial" pitchFamily="34" charset="0"/>
                <a:cs typeface="Arial" pitchFamily="34" charset="0"/>
              </a:rPr>
              <a:t>صدق </a:t>
            </a:r>
            <a:r>
              <a:rPr lang="ar-SA" sz="4800" dirty="0">
                <a:solidFill>
                  <a:srgbClr val="FF0000"/>
                </a:solidFill>
                <a:latin typeface="Arial" pitchFamily="34" charset="0"/>
                <a:cs typeface="Arial" pitchFamily="34" charset="0"/>
              </a:rPr>
              <a:t>الله العظيم</a:t>
            </a:r>
            <a:endParaRPr lang="ar-IQ" sz="4800" dirty="0" smtClean="0">
              <a:solidFill>
                <a:srgbClr val="FF0000"/>
              </a:solidFill>
            </a:endParaRPr>
          </a:p>
          <a:p>
            <a:pPr algn="ctr" rtl="1"/>
            <a:r>
              <a:rPr lang="ar-IQ" sz="2400" b="1" dirty="0" smtClean="0"/>
              <a:t>﴿ آل عمران/ 159﴾</a:t>
            </a:r>
            <a:endParaRPr lang="en-US" sz="2400" b="1" dirty="0"/>
          </a:p>
        </p:txBody>
      </p:sp>
    </p:spTree>
    <p:extLst>
      <p:ext uri="{BB962C8B-B14F-4D97-AF65-F5344CB8AC3E}">
        <p14:creationId xmlns:p14="http://schemas.microsoft.com/office/powerpoint/2010/main" val="6601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86747"/>
          </a:xfrm>
          <a:prstGeom prst="rect">
            <a:avLst/>
          </a:prstGeom>
        </p:spPr>
        <p:txBody>
          <a:bodyPr wrap="square">
            <a:spAutoFit/>
          </a:bodyPr>
          <a:lstStyle/>
          <a:p>
            <a:pPr lvl="0" algn="justLow" rtl="1"/>
            <a:r>
              <a:rPr lang="ar-IQ" sz="2400" b="1" dirty="0" smtClean="0">
                <a:solidFill>
                  <a:srgbClr val="FFFF00"/>
                </a:solidFill>
              </a:rPr>
              <a:t>4. </a:t>
            </a:r>
            <a:r>
              <a:rPr lang="ar-IQ" sz="2800" b="1" u="sng" dirty="0" smtClean="0">
                <a:solidFill>
                  <a:srgbClr val="FFFF00"/>
                </a:solidFill>
              </a:rPr>
              <a:t>الأتصال</a:t>
            </a:r>
            <a:r>
              <a:rPr lang="ar-IQ" sz="2400" b="1" dirty="0" smtClean="0">
                <a:solidFill>
                  <a:schemeClr val="bg1"/>
                </a:solidFill>
              </a:rPr>
              <a:t>: </a:t>
            </a:r>
            <a:r>
              <a:rPr lang="ar-SA" sz="2800" b="1" dirty="0" smtClean="0">
                <a:solidFill>
                  <a:schemeClr val="bg1"/>
                </a:solidFill>
              </a:rPr>
              <a:t>العملية </a:t>
            </a:r>
            <a:r>
              <a:rPr lang="ar-SA" sz="2800" b="1" dirty="0">
                <a:solidFill>
                  <a:schemeClr val="bg1"/>
                </a:solidFill>
              </a:rPr>
              <a:t>التي يتم من خلالها نقل التوجيهات والمعلومات والأفكار وما شابهها من فرد لآخر أو من مجموعة لأخرى،وهي عملية يتم عن طريقها أحداث التفاعل بين الأفراد "</a:t>
            </a:r>
            <a:r>
              <a:rPr lang="ar-SA" sz="2800" b="1" baseline="30000" dirty="0">
                <a:solidFill>
                  <a:schemeClr val="bg1"/>
                </a:solidFill>
              </a:rPr>
              <a:t> </a:t>
            </a:r>
            <a:r>
              <a:rPr lang="ar-SA" sz="2800" b="1" baseline="-25000" dirty="0">
                <a:solidFill>
                  <a:schemeClr val="bg1"/>
                </a:solidFill>
              </a:rPr>
              <a:t>.</a:t>
            </a:r>
            <a:endParaRPr lang="en-US" sz="2800" b="1" dirty="0">
              <a:solidFill>
                <a:schemeClr val="bg1"/>
              </a:solidFill>
            </a:endParaRPr>
          </a:p>
          <a:p>
            <a:pPr lvl="0" algn="justLow" rtl="1"/>
            <a:r>
              <a:rPr lang="ar-SA" sz="2800" b="1" dirty="0">
                <a:solidFill>
                  <a:schemeClr val="bg1"/>
                </a:solidFill>
              </a:rPr>
              <a:t>   وحتى تتم عملية الاتصال يتطلب وجود (المرسل،المرسل إليه (المستقبل)،الرسالة</a:t>
            </a:r>
            <a:r>
              <a:rPr lang="ar-SA" sz="2800" b="1" dirty="0" smtClean="0">
                <a:solidFill>
                  <a:schemeClr val="bg1"/>
                </a:solidFill>
              </a:rPr>
              <a:t>،</a:t>
            </a:r>
            <a:r>
              <a:rPr lang="ar-IQ" sz="2800" b="1" dirty="0" smtClean="0">
                <a:solidFill>
                  <a:schemeClr val="bg1"/>
                </a:solidFill>
              </a:rPr>
              <a:t> </a:t>
            </a:r>
            <a:r>
              <a:rPr lang="ar-SA" sz="2800" b="1" dirty="0" smtClean="0">
                <a:solidFill>
                  <a:schemeClr val="bg1"/>
                </a:solidFill>
              </a:rPr>
              <a:t>وسيلة </a:t>
            </a:r>
            <a:r>
              <a:rPr lang="ar-SA" sz="2800" b="1" dirty="0">
                <a:solidFill>
                  <a:schemeClr val="bg1"/>
                </a:solidFill>
              </a:rPr>
              <a:t>الاتصال،ورد الفعل).وهنالك اتصالات رسمية وهي التي تتم من خلال القنوات الرسمية داخل المؤسسة والموضحة في هيكلها التنظيمي ولوائحها وتعليماتها،واتصالات غير </a:t>
            </a:r>
            <a:r>
              <a:rPr lang="ar-SA" sz="2800" b="1" dirty="0" smtClean="0">
                <a:solidFill>
                  <a:schemeClr val="bg1"/>
                </a:solidFill>
              </a:rPr>
              <a:t>رسمية(ودية) </a:t>
            </a:r>
            <a:r>
              <a:rPr lang="ar-SA" sz="2800" b="1" dirty="0">
                <a:solidFill>
                  <a:schemeClr val="bg1"/>
                </a:solidFill>
              </a:rPr>
              <a:t>تتم من خلال قنوات غير رسمية وقد تكون أحياناً اكثر أهمية من الاتصالات الرسمية. </a:t>
            </a:r>
            <a:endParaRPr lang="ar-IQ" sz="2800" b="1" dirty="0" smtClean="0">
              <a:solidFill>
                <a:schemeClr val="bg1"/>
              </a:solidFill>
            </a:endParaRPr>
          </a:p>
          <a:p>
            <a:pPr algn="justLow" rtl="1"/>
            <a:r>
              <a:rPr lang="ar-IQ" sz="2400" b="1" dirty="0" smtClean="0">
                <a:solidFill>
                  <a:srgbClr val="FFFF00"/>
                </a:solidFill>
              </a:rPr>
              <a:t>5. </a:t>
            </a:r>
            <a:r>
              <a:rPr lang="ar-IQ" sz="2800" b="1" u="sng" dirty="0" smtClean="0">
                <a:solidFill>
                  <a:srgbClr val="FFFF00"/>
                </a:solidFill>
              </a:rPr>
              <a:t>المتابعة/ الرقابة</a:t>
            </a:r>
            <a:r>
              <a:rPr lang="ar-IQ" sz="2800" b="1" dirty="0" smtClean="0">
                <a:solidFill>
                  <a:srgbClr val="FFFF00"/>
                </a:solidFill>
              </a:rPr>
              <a:t>:  </a:t>
            </a:r>
            <a:r>
              <a:rPr lang="ar-SA" sz="3200" b="1" dirty="0" smtClean="0">
                <a:solidFill>
                  <a:srgbClr val="92D050"/>
                </a:solidFill>
              </a:rPr>
              <a:t>التحقق </a:t>
            </a:r>
            <a:r>
              <a:rPr lang="ar-SA" sz="3200" b="1" dirty="0">
                <a:solidFill>
                  <a:srgbClr val="92D050"/>
                </a:solidFill>
              </a:rPr>
              <a:t>عما إذا كان كل شي يحدث طبقاً للخطة الموضوعة،والتعليمات الصادرة والمبادئ المحددة.وأن غرضها هو الإشارة إلى نقاط الضعف والأخطاء بقصد معالجتها ومنع تكرار </a:t>
            </a:r>
            <a:r>
              <a:rPr lang="ar-IQ" sz="3200" b="1" dirty="0" smtClean="0">
                <a:solidFill>
                  <a:srgbClr val="92D050"/>
                </a:solidFill>
              </a:rPr>
              <a:t>حدوثها.</a:t>
            </a:r>
            <a:endParaRPr lang="ar-IQ" sz="3200" b="1" baseline="-25000" dirty="0" smtClean="0">
              <a:solidFill>
                <a:srgbClr val="92D050"/>
              </a:solidFill>
            </a:endParaRPr>
          </a:p>
          <a:p>
            <a:pPr algn="justLow" rtl="1"/>
            <a:r>
              <a:rPr lang="ar-IQ" sz="2800" b="1" dirty="0">
                <a:solidFill>
                  <a:srgbClr val="FFFF00"/>
                </a:solidFill>
              </a:rPr>
              <a:t>6. </a:t>
            </a:r>
            <a:r>
              <a:rPr lang="ar-IQ" sz="2800" b="1" u="sng" dirty="0">
                <a:solidFill>
                  <a:srgbClr val="FFFF00"/>
                </a:solidFill>
              </a:rPr>
              <a:t>التنسيق</a:t>
            </a:r>
            <a:r>
              <a:rPr lang="ar-IQ" sz="2800" b="1" dirty="0">
                <a:solidFill>
                  <a:srgbClr val="FFFF00"/>
                </a:solidFill>
              </a:rPr>
              <a:t>:  </a:t>
            </a:r>
            <a:r>
              <a:rPr lang="ar-IQ" sz="3200" b="1" dirty="0">
                <a:solidFill>
                  <a:srgbClr val="FFC000"/>
                </a:solidFill>
              </a:rPr>
              <a:t>هي</a:t>
            </a:r>
            <a:r>
              <a:rPr lang="ar-SA" sz="3200" b="1" dirty="0">
                <a:solidFill>
                  <a:srgbClr val="FFC000"/>
                </a:solidFill>
              </a:rPr>
              <a:t>" عملية أو وظيفة بمقتضاها يستطيع المدير الإداري أن ينمي هيكلاً من الجهود الجماعية المشتركة يضمن فيها تحقيق وحدة التصرفات في اتجاه هدف مشترك "</a:t>
            </a:r>
            <a:r>
              <a:rPr lang="ar-SA" sz="3200" b="1" baseline="30000" dirty="0">
                <a:solidFill>
                  <a:srgbClr val="FFC000"/>
                </a:solidFill>
              </a:rPr>
              <a:t> </a:t>
            </a:r>
            <a:r>
              <a:rPr lang="ar-SA" sz="3200" b="1" baseline="-25000" dirty="0">
                <a:solidFill>
                  <a:srgbClr val="FFC000"/>
                </a:solidFill>
              </a:rPr>
              <a:t>.</a:t>
            </a:r>
            <a:endParaRPr lang="ar-IQ" sz="3200" b="1" baseline="-25000" dirty="0">
              <a:solidFill>
                <a:srgbClr val="FFC000"/>
              </a:solidFill>
            </a:endParaRPr>
          </a:p>
          <a:p>
            <a:pPr algn="justLow" rtl="1"/>
            <a:r>
              <a:rPr lang="ar-IQ" sz="2800" b="1" dirty="0" smtClean="0">
                <a:solidFill>
                  <a:srgbClr val="FFFF00"/>
                </a:solidFill>
              </a:rPr>
              <a:t>   </a:t>
            </a:r>
            <a:endParaRPr lang="en-US" sz="2800" b="1" dirty="0">
              <a:solidFill>
                <a:srgbClr val="FFFF00"/>
              </a:solidFill>
            </a:endParaRPr>
          </a:p>
          <a:p>
            <a:pPr lvl="0" algn="justLow" rtl="1"/>
            <a:endParaRPr lang="en-US" sz="2400" b="1" dirty="0">
              <a:solidFill>
                <a:srgbClr val="FFFF00"/>
              </a:solidFill>
            </a:endParaRPr>
          </a:p>
        </p:txBody>
      </p:sp>
    </p:spTree>
    <p:extLst>
      <p:ext uri="{BB962C8B-B14F-4D97-AF65-F5344CB8AC3E}">
        <p14:creationId xmlns:p14="http://schemas.microsoft.com/office/powerpoint/2010/main" val="8308433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1039689_10154530866893647_8262929039152062748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09549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181958"/>
            <a:ext cx="9071992" cy="4278094"/>
          </a:xfrm>
          <a:prstGeom prst="rect">
            <a:avLst/>
          </a:prstGeom>
        </p:spPr>
        <p:txBody>
          <a:bodyPr wrap="square">
            <a:spAutoFit/>
          </a:bodyPr>
          <a:lstStyle/>
          <a:p>
            <a:pPr lvl="0" algn="ctr" rtl="1"/>
            <a:r>
              <a:rPr lang="ar-IQ" sz="7200" b="1" dirty="0">
                <a:solidFill>
                  <a:srgbClr val="002060"/>
                </a:solidFill>
              </a:rPr>
              <a:t>المحور </a:t>
            </a:r>
            <a:r>
              <a:rPr lang="ar-IQ" sz="7200" b="1" dirty="0" smtClean="0">
                <a:solidFill>
                  <a:srgbClr val="002060"/>
                </a:solidFill>
              </a:rPr>
              <a:t>الثاني: </a:t>
            </a:r>
            <a:endParaRPr lang="ar-IQ" sz="7200" b="1" dirty="0">
              <a:solidFill>
                <a:srgbClr val="002060"/>
              </a:solidFill>
            </a:endParaRPr>
          </a:p>
          <a:p>
            <a:pPr lvl="0" algn="ctr" rtl="1"/>
            <a:r>
              <a:rPr lang="ar-IQ" sz="7200" b="1" dirty="0" smtClean="0">
                <a:solidFill>
                  <a:srgbClr val="FF0000"/>
                </a:solidFill>
              </a:rPr>
              <a:t>الإدارة و القيادة الإدارية</a:t>
            </a:r>
            <a:endParaRPr lang="en-US" sz="7200" b="1" dirty="0">
              <a:solidFill>
                <a:srgbClr val="FF0000"/>
              </a:solidFill>
            </a:endParaRPr>
          </a:p>
          <a:p>
            <a:pPr lvl="0" algn="ctr" rtl="1" eaLnBrk="0" fontAlgn="base" hangingPunct="0">
              <a:spcBef>
                <a:spcPct val="0"/>
              </a:spcBef>
              <a:spcAft>
                <a:spcPct val="0"/>
              </a:spcAft>
            </a:pPr>
            <a:endParaRPr lang="ar-IQ" sz="3200" b="1" dirty="0" smtClean="0">
              <a:solidFill>
                <a:srgbClr val="FF0000"/>
              </a:solidFill>
              <a:latin typeface="Arial" pitchFamily="34" charset="0"/>
              <a:cs typeface="Arial" pitchFamily="34" charset="0"/>
            </a:endParaRPr>
          </a:p>
          <a:p>
            <a:pPr lvl="0" algn="ctr" rtl="1" eaLnBrk="0" fontAlgn="base" hangingPunct="0">
              <a:spcBef>
                <a:spcPct val="0"/>
              </a:spcBef>
              <a:spcAft>
                <a:spcPct val="0"/>
              </a:spcAft>
            </a:pPr>
            <a:endParaRPr lang="ar-IQ" sz="3200" b="1" dirty="0">
              <a:solidFill>
                <a:srgbClr val="FF0000"/>
              </a:solidFill>
              <a:latin typeface="Arial" pitchFamily="34" charset="0"/>
              <a:cs typeface="Arial" pitchFamily="34" charset="0"/>
            </a:endParaRPr>
          </a:p>
          <a:p>
            <a:pPr lvl="0" algn="ctr" rtl="1" eaLnBrk="0" fontAlgn="base" hangingPunct="0">
              <a:spcBef>
                <a:spcPct val="0"/>
              </a:spcBef>
              <a:spcAft>
                <a:spcPct val="0"/>
              </a:spcAft>
            </a:pPr>
            <a:endParaRPr lang="ar-IQ" sz="3200" b="1" dirty="0" smtClean="0">
              <a:solidFill>
                <a:srgbClr val="FF0000"/>
              </a:solidFill>
              <a:latin typeface="Arial" pitchFamily="34" charset="0"/>
              <a:cs typeface="Arial" pitchFamily="34" charset="0"/>
            </a:endParaRPr>
          </a:p>
          <a:p>
            <a:pPr lvl="0" algn="ctr" rtl="1" eaLnBrk="0" fontAlgn="base" hangingPunct="0">
              <a:spcBef>
                <a:spcPct val="0"/>
              </a:spcBef>
              <a:spcAft>
                <a:spcPct val="0"/>
              </a:spcAft>
            </a:pPr>
            <a:endParaRPr lang="ar-IQ"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749387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0"/>
            <a:ext cx="914400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IQ" sz="4800" b="1" i="0" u="none" strike="noStrike" kern="0" cap="none" spc="-100" normalizeH="0" baseline="0" noProof="0" dirty="0" smtClean="0">
                <a:ln>
                  <a:noFill/>
                </a:ln>
                <a:solidFill>
                  <a:schemeClr val="bg1"/>
                </a:solidFill>
                <a:effectLst/>
                <a:uLnTx/>
                <a:uFillTx/>
                <a:latin typeface="Consolas"/>
                <a:ea typeface="+mj-ea"/>
              </a:rPr>
              <a:t>ما هي الإدارة </a:t>
            </a:r>
            <a:r>
              <a:rPr kumimoji="0" lang="ar-IQ" sz="4400" b="1" i="0" u="none" strike="noStrike" kern="0" cap="none" spc="-100" normalizeH="0" baseline="0" noProof="0" dirty="0" smtClean="0">
                <a:ln>
                  <a:noFill/>
                </a:ln>
                <a:solidFill>
                  <a:schemeClr val="bg1"/>
                </a:solidFill>
                <a:effectLst/>
                <a:uLnTx/>
                <a:uFillTx/>
                <a:latin typeface="Consolas"/>
                <a:ea typeface="+mj-ea"/>
              </a:rPr>
              <a:t>؟.                  </a:t>
            </a:r>
            <a:r>
              <a:rPr kumimoji="0" lang="ar-IQ" sz="4800" b="1" i="0" u="none" strike="noStrike" kern="0" cap="none" spc="-100" normalizeH="0" baseline="0" noProof="0" dirty="0" smtClean="0">
                <a:ln>
                  <a:noFill/>
                </a:ln>
                <a:solidFill>
                  <a:schemeClr val="bg1"/>
                </a:solidFill>
                <a:effectLst/>
                <a:uLnTx/>
                <a:uFillTx/>
                <a:latin typeface="Consolas"/>
                <a:ea typeface="+mj-ea"/>
              </a:rPr>
              <a:t>و ما هي القيادة </a:t>
            </a:r>
            <a:r>
              <a:rPr kumimoji="0" lang="ar-IQ" sz="4400" b="1" i="0" u="none" strike="noStrike" kern="0" cap="none" spc="-100" normalizeH="0" baseline="0" noProof="0" dirty="0" smtClean="0">
                <a:ln>
                  <a:noFill/>
                </a:ln>
                <a:solidFill>
                  <a:schemeClr val="bg1"/>
                </a:solidFill>
                <a:effectLst/>
                <a:uLnTx/>
                <a:uFillTx/>
                <a:latin typeface="Consolas"/>
                <a:ea typeface="+mj-ea"/>
              </a:rPr>
              <a:t>؟.</a:t>
            </a:r>
            <a:endParaRPr kumimoji="0" lang="en-US" sz="2000" b="1" i="0" u="none" strike="noStrike" kern="0" cap="none" spc="0" normalizeH="0" baseline="0" noProof="0" dirty="0" smtClean="0">
              <a:ln>
                <a:noFill/>
              </a:ln>
              <a:solidFill>
                <a:schemeClr val="bg1"/>
              </a:solidFill>
              <a:effectLst/>
              <a:uLnTx/>
              <a:uFillTx/>
            </a:endParaRPr>
          </a:p>
        </p:txBody>
      </p:sp>
      <p:sp>
        <p:nvSpPr>
          <p:cNvPr id="4" name="Rectangle 3"/>
          <p:cNvSpPr/>
          <p:nvPr/>
        </p:nvSpPr>
        <p:spPr>
          <a:xfrm>
            <a:off x="6110280" y="1143000"/>
            <a:ext cx="1281120" cy="523220"/>
          </a:xfrm>
          <a:prstGeom prst="rect">
            <a:avLst/>
          </a:prstGeom>
        </p:spPr>
        <p:txBody>
          <a:bodyPr wrap="none">
            <a:spAutoFit/>
          </a:bodyPr>
          <a:lstStyle/>
          <a:p>
            <a:pPr marL="73152" lvl="0" algn="ctr" rtl="1">
              <a:spcBef>
                <a:spcPts val="700"/>
              </a:spcBef>
              <a:buClr>
                <a:srgbClr val="D6ECFF"/>
              </a:buClr>
              <a:buSzPct val="95000"/>
            </a:pPr>
            <a:r>
              <a:rPr lang="ar-IQ" sz="2800" b="1" u="sng" dirty="0">
                <a:solidFill>
                  <a:srgbClr val="FF0000"/>
                </a:solidFill>
                <a:latin typeface="Corbel"/>
                <a:cs typeface="Tahoma"/>
              </a:rPr>
              <a:t>الإدارة</a:t>
            </a:r>
            <a:endParaRPr lang="ar-IQ" sz="2800" b="1" u="sng" dirty="0">
              <a:solidFill>
                <a:srgbClr val="FF0000"/>
              </a:solidFill>
              <a:latin typeface="Corbel"/>
              <a:cs typeface="Tahoma"/>
            </a:endParaRPr>
          </a:p>
        </p:txBody>
      </p:sp>
      <p:sp>
        <p:nvSpPr>
          <p:cNvPr id="5" name="Rectangle 4"/>
          <p:cNvSpPr/>
          <p:nvPr/>
        </p:nvSpPr>
        <p:spPr>
          <a:xfrm>
            <a:off x="1752600" y="1143000"/>
            <a:ext cx="1348446" cy="523220"/>
          </a:xfrm>
          <a:prstGeom prst="rect">
            <a:avLst/>
          </a:prstGeom>
        </p:spPr>
        <p:txBody>
          <a:bodyPr wrap="none">
            <a:spAutoFit/>
          </a:bodyPr>
          <a:lstStyle/>
          <a:p>
            <a:pPr marL="73152" lvl="0" algn="ctr" rtl="1">
              <a:spcBef>
                <a:spcPts val="700"/>
              </a:spcBef>
              <a:buClr>
                <a:srgbClr val="D6ECFF"/>
              </a:buClr>
              <a:buSzPct val="95000"/>
            </a:pPr>
            <a:r>
              <a:rPr lang="ar-IQ" sz="2800" b="1" u="sng" dirty="0">
                <a:solidFill>
                  <a:srgbClr val="FF0000"/>
                </a:solidFill>
                <a:latin typeface="Corbel"/>
                <a:cs typeface="Tahoma"/>
              </a:rPr>
              <a:t>القيادة</a:t>
            </a:r>
            <a:endParaRPr lang="ar-IQ" sz="2800" b="1" u="sng" dirty="0">
              <a:solidFill>
                <a:srgbClr val="FF0000"/>
              </a:solidFill>
              <a:latin typeface="Corbel"/>
              <a:cs typeface="Tahoma"/>
            </a:endParaRPr>
          </a:p>
        </p:txBody>
      </p:sp>
      <p:sp>
        <p:nvSpPr>
          <p:cNvPr id="6" name="Rectangle 5"/>
          <p:cNvSpPr/>
          <p:nvPr/>
        </p:nvSpPr>
        <p:spPr>
          <a:xfrm>
            <a:off x="4572000" y="1818303"/>
            <a:ext cx="4572000" cy="2946961"/>
          </a:xfrm>
          <a:prstGeom prst="rect">
            <a:avLst/>
          </a:prstGeom>
        </p:spPr>
        <p:txBody>
          <a:bodyPr>
            <a:spAutoFit/>
          </a:bodyPr>
          <a:lstStyle/>
          <a:p>
            <a:pPr marL="411480" lvl="0" indent="-342900" algn="r" rtl="1">
              <a:spcBef>
                <a:spcPts val="700"/>
              </a:spcBef>
              <a:buClr>
                <a:srgbClr val="D6ECFF"/>
              </a:buClr>
              <a:buSzPct val="95000"/>
              <a:buFont typeface="Wingdings"/>
              <a:buChar char=""/>
            </a:pPr>
            <a:r>
              <a:rPr lang="ar-IQ" sz="2800" b="1" dirty="0">
                <a:solidFill>
                  <a:schemeClr val="bg1"/>
                </a:solidFill>
                <a:latin typeface="Corbel"/>
                <a:cs typeface="Tahoma"/>
              </a:rPr>
              <a:t>فن التعامل مع </a:t>
            </a:r>
            <a:r>
              <a:rPr lang="ar-IQ" sz="2800" b="1" dirty="0" smtClean="0">
                <a:solidFill>
                  <a:schemeClr val="bg1"/>
                </a:solidFill>
                <a:latin typeface="Corbel"/>
                <a:cs typeface="Tahoma"/>
              </a:rPr>
              <a:t>الآخرين.</a:t>
            </a:r>
            <a:endParaRPr lang="ar-IQ" sz="2800" b="1" dirty="0">
              <a:solidFill>
                <a:schemeClr val="bg1"/>
              </a:solidFill>
              <a:latin typeface="Corbel"/>
              <a:cs typeface="Tahoma"/>
            </a:endParaRPr>
          </a:p>
          <a:p>
            <a:pPr marL="411480" lvl="0" indent="-342900" algn="r" rtl="1">
              <a:spcBef>
                <a:spcPts val="700"/>
              </a:spcBef>
              <a:buClr>
                <a:srgbClr val="D6ECFF"/>
              </a:buClr>
              <a:buSzPct val="95000"/>
            </a:pPr>
            <a:endParaRPr lang="ar-IQ" sz="2800" dirty="0">
              <a:solidFill>
                <a:prstClr val="white"/>
              </a:solidFill>
              <a:latin typeface="Corbel"/>
              <a:cs typeface="Tahoma"/>
            </a:endParaRPr>
          </a:p>
          <a:p>
            <a:pPr marL="411480" lvl="0" indent="-342900" algn="ctr" rtl="1">
              <a:spcBef>
                <a:spcPts val="700"/>
              </a:spcBef>
              <a:buClr>
                <a:srgbClr val="D6ECFF"/>
              </a:buClr>
              <a:buSzPct val="95000"/>
            </a:pPr>
            <a:r>
              <a:rPr lang="ar-IQ" sz="2800" b="1" u="sng" dirty="0">
                <a:solidFill>
                  <a:srgbClr val="0070C0"/>
                </a:solidFill>
                <a:latin typeface="Corbel"/>
                <a:cs typeface="Tahoma"/>
              </a:rPr>
              <a:t>الإداري</a:t>
            </a:r>
          </a:p>
          <a:p>
            <a:pPr marL="411480" lvl="0" indent="-342900" algn="justLow" rtl="1">
              <a:spcBef>
                <a:spcPts val="700"/>
              </a:spcBef>
              <a:buClr>
                <a:srgbClr val="D6ECFF"/>
              </a:buClr>
              <a:buSzPct val="95000"/>
            </a:pPr>
            <a:r>
              <a:rPr lang="ar-IQ" sz="2800" b="1" dirty="0">
                <a:solidFill>
                  <a:srgbClr val="FF0000"/>
                </a:solidFill>
                <a:latin typeface="Arial" pitchFamily="34" charset="0"/>
                <a:cs typeface="Arial" pitchFamily="34" charset="0"/>
              </a:rPr>
              <a:t>هو الشخص صاحب المركز الرسمي </a:t>
            </a:r>
            <a:r>
              <a:rPr lang="ar-IQ" sz="2800" b="1" dirty="0" smtClean="0">
                <a:solidFill>
                  <a:srgbClr val="FF0000"/>
                </a:solidFill>
                <a:latin typeface="Arial" pitchFamily="34" charset="0"/>
                <a:cs typeface="Arial" pitchFamily="34" charset="0"/>
              </a:rPr>
              <a:t>الوظيفي، و </a:t>
            </a:r>
            <a:r>
              <a:rPr lang="ar-IQ" sz="2800" b="1" dirty="0">
                <a:solidFill>
                  <a:srgbClr val="FF0000"/>
                </a:solidFill>
                <a:latin typeface="Arial" pitchFamily="34" charset="0"/>
                <a:cs typeface="Arial" pitchFamily="34" charset="0"/>
              </a:rPr>
              <a:t>لديه القدرة على تنفيذ الواجبات بأداء </a:t>
            </a:r>
            <a:r>
              <a:rPr lang="ar-IQ" sz="2800" b="1" dirty="0" smtClean="0">
                <a:solidFill>
                  <a:srgbClr val="FF0000"/>
                </a:solidFill>
                <a:latin typeface="Arial" pitchFamily="34" charset="0"/>
                <a:cs typeface="Arial" pitchFamily="34" charset="0"/>
              </a:rPr>
              <a:t>تقليدي.</a:t>
            </a:r>
            <a:endParaRPr lang="ar-IQ" sz="2800" b="1" dirty="0">
              <a:solidFill>
                <a:srgbClr val="FF0000"/>
              </a:solidFill>
              <a:latin typeface="Arial" pitchFamily="34" charset="0"/>
              <a:cs typeface="Arial" pitchFamily="34" charset="0"/>
            </a:endParaRPr>
          </a:p>
        </p:txBody>
      </p:sp>
      <p:sp>
        <p:nvSpPr>
          <p:cNvPr id="7" name="Rectangle 6"/>
          <p:cNvSpPr/>
          <p:nvPr/>
        </p:nvSpPr>
        <p:spPr>
          <a:xfrm>
            <a:off x="0" y="1863187"/>
            <a:ext cx="4572000" cy="2946961"/>
          </a:xfrm>
          <a:prstGeom prst="rect">
            <a:avLst/>
          </a:prstGeom>
        </p:spPr>
        <p:txBody>
          <a:bodyPr>
            <a:spAutoFit/>
          </a:bodyPr>
          <a:lstStyle/>
          <a:p>
            <a:pPr marL="411480" lvl="0" indent="-342900" algn="ctr" rtl="1">
              <a:spcBef>
                <a:spcPts val="700"/>
              </a:spcBef>
              <a:buClr>
                <a:srgbClr val="D6ECFF"/>
              </a:buClr>
              <a:buSzPct val="95000"/>
              <a:buFont typeface="Wingdings"/>
              <a:buChar char=""/>
            </a:pPr>
            <a:r>
              <a:rPr lang="ar-IQ" sz="2800" b="1" dirty="0">
                <a:solidFill>
                  <a:schemeClr val="bg1"/>
                </a:solidFill>
                <a:latin typeface="Corbel"/>
                <a:cs typeface="Tahoma"/>
              </a:rPr>
              <a:t>فن التأثير في </a:t>
            </a:r>
            <a:r>
              <a:rPr lang="ar-IQ" sz="2800" b="1" dirty="0" smtClean="0">
                <a:solidFill>
                  <a:schemeClr val="bg1"/>
                </a:solidFill>
                <a:latin typeface="Corbel"/>
                <a:cs typeface="Tahoma"/>
              </a:rPr>
              <a:t>الآخرين.</a:t>
            </a:r>
            <a:endParaRPr lang="ar-IQ" sz="2800" b="1" dirty="0">
              <a:solidFill>
                <a:schemeClr val="bg1"/>
              </a:solidFill>
              <a:latin typeface="Corbel"/>
              <a:cs typeface="Tahoma"/>
            </a:endParaRPr>
          </a:p>
          <a:p>
            <a:pPr marL="411480" lvl="0" indent="-342900" algn="ctr" rtl="1">
              <a:spcBef>
                <a:spcPts val="700"/>
              </a:spcBef>
              <a:buClr>
                <a:srgbClr val="D6ECFF"/>
              </a:buClr>
              <a:buSzPct val="95000"/>
            </a:pPr>
            <a:endParaRPr lang="ar-IQ" sz="2800" dirty="0">
              <a:solidFill>
                <a:prstClr val="white"/>
              </a:solidFill>
              <a:latin typeface="Corbel"/>
              <a:cs typeface="Tahoma"/>
            </a:endParaRPr>
          </a:p>
          <a:p>
            <a:pPr marL="411480" lvl="0" indent="-342900" algn="ctr" rtl="1">
              <a:spcBef>
                <a:spcPts val="700"/>
              </a:spcBef>
              <a:buClr>
                <a:srgbClr val="D6ECFF"/>
              </a:buClr>
              <a:buSzPct val="95000"/>
            </a:pPr>
            <a:r>
              <a:rPr lang="ar-IQ" sz="2800" b="1" u="sng" dirty="0">
                <a:solidFill>
                  <a:srgbClr val="0070C0"/>
                </a:solidFill>
                <a:latin typeface="Corbel"/>
                <a:cs typeface="Tahoma"/>
              </a:rPr>
              <a:t>القيادي</a:t>
            </a:r>
          </a:p>
          <a:p>
            <a:pPr marL="411480" lvl="0" indent="-342900" algn="justLow" rtl="1">
              <a:spcBef>
                <a:spcPts val="700"/>
              </a:spcBef>
              <a:buClr>
                <a:srgbClr val="D6ECFF"/>
              </a:buClr>
              <a:buSzPct val="95000"/>
            </a:pPr>
            <a:r>
              <a:rPr lang="ar-IQ" sz="2800" dirty="0" smtClean="0">
                <a:solidFill>
                  <a:srgbClr val="FF0000"/>
                </a:solidFill>
                <a:latin typeface="Arial" pitchFamily="34" charset="0"/>
                <a:cs typeface="Arial" pitchFamily="34" charset="0"/>
              </a:rPr>
              <a:t>    </a:t>
            </a:r>
            <a:r>
              <a:rPr lang="ar-IQ" sz="2800" b="1" dirty="0" smtClean="0">
                <a:solidFill>
                  <a:srgbClr val="FF0000"/>
                </a:solidFill>
                <a:latin typeface="Arial" pitchFamily="34" charset="0"/>
                <a:cs typeface="Arial" pitchFamily="34" charset="0"/>
              </a:rPr>
              <a:t>هو </a:t>
            </a:r>
            <a:r>
              <a:rPr lang="ar-IQ" sz="2800" b="1" dirty="0">
                <a:solidFill>
                  <a:srgbClr val="FF0000"/>
                </a:solidFill>
                <a:latin typeface="Arial" pitchFamily="34" charset="0"/>
                <a:cs typeface="Arial" pitchFamily="34" charset="0"/>
              </a:rPr>
              <a:t>الشخص الذي تم الاختيار عليه للقيام بالتوجيه و الأخذ بيد الآخرين لتنفيذ </a:t>
            </a:r>
            <a:r>
              <a:rPr lang="ar-IQ" sz="2800" b="1" dirty="0" smtClean="0">
                <a:solidFill>
                  <a:srgbClr val="FF0000"/>
                </a:solidFill>
                <a:latin typeface="Arial" pitchFamily="34" charset="0"/>
                <a:cs typeface="Arial" pitchFamily="34" charset="0"/>
              </a:rPr>
              <a:t>الواجبات </a:t>
            </a:r>
            <a:r>
              <a:rPr lang="ar-IQ" sz="2800" b="1" dirty="0">
                <a:solidFill>
                  <a:srgbClr val="FF0000"/>
                </a:solidFill>
                <a:latin typeface="Arial" pitchFamily="34" charset="0"/>
                <a:cs typeface="Arial" pitchFamily="34" charset="0"/>
              </a:rPr>
              <a:t>بدقة و </a:t>
            </a:r>
            <a:r>
              <a:rPr lang="ar-IQ" sz="2800" b="1" dirty="0" smtClean="0">
                <a:solidFill>
                  <a:srgbClr val="FF0000"/>
                </a:solidFill>
                <a:latin typeface="Arial" pitchFamily="34" charset="0"/>
                <a:cs typeface="Arial" pitchFamily="34" charset="0"/>
              </a:rPr>
              <a:t>حماس.</a:t>
            </a:r>
            <a:endParaRPr lang="ar-IQ"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6481134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301"/>
            <a:ext cx="9144000" cy="5693866"/>
          </a:xfrm>
          <a:prstGeom prst="rect">
            <a:avLst/>
          </a:prstGeom>
        </p:spPr>
        <p:txBody>
          <a:bodyPr wrap="square">
            <a:spAutoFit/>
          </a:bodyPr>
          <a:lstStyle/>
          <a:p>
            <a:pPr algn="ctr"/>
            <a:r>
              <a:rPr lang="ar-IQ" sz="3600" b="1" dirty="0">
                <a:solidFill>
                  <a:srgbClr val="FFFF00"/>
                </a:solidFill>
              </a:rPr>
              <a:t>المعادلة الكيميائية الإدارية الرئيسة في أداء المؤسسات</a:t>
            </a:r>
          </a:p>
          <a:p>
            <a:pPr algn="ctr"/>
            <a:endParaRPr lang="ar-IQ" sz="3600" b="1" dirty="0">
              <a:solidFill>
                <a:srgbClr val="FFFF00"/>
              </a:solidFill>
            </a:endParaRPr>
          </a:p>
          <a:p>
            <a:pPr algn="ctr"/>
            <a:r>
              <a:rPr lang="ar-IQ" sz="4000" b="1" dirty="0">
                <a:solidFill>
                  <a:srgbClr val="00B0F0"/>
                </a:solidFill>
              </a:rPr>
              <a:t>المُدخلات</a:t>
            </a:r>
            <a:r>
              <a:rPr lang="ar-IQ" sz="4000" b="1" dirty="0">
                <a:solidFill>
                  <a:srgbClr val="FFFF00"/>
                </a:solidFill>
              </a:rPr>
              <a:t>  </a:t>
            </a:r>
            <a:r>
              <a:rPr lang="ar-IQ" sz="3600" b="1" dirty="0">
                <a:solidFill>
                  <a:srgbClr val="FFFF00"/>
                </a:solidFill>
              </a:rPr>
              <a:t>------&gt; </a:t>
            </a:r>
            <a:r>
              <a:rPr lang="ar-IQ" sz="4000" b="1" dirty="0">
                <a:solidFill>
                  <a:srgbClr val="00B0F0"/>
                </a:solidFill>
              </a:rPr>
              <a:t>العمليات</a:t>
            </a:r>
            <a:r>
              <a:rPr lang="ar-IQ" sz="4000" b="1" dirty="0">
                <a:solidFill>
                  <a:srgbClr val="FFFF00"/>
                </a:solidFill>
              </a:rPr>
              <a:t> </a:t>
            </a:r>
            <a:r>
              <a:rPr lang="ar-IQ" sz="3600" b="1" dirty="0">
                <a:solidFill>
                  <a:srgbClr val="FFFF00"/>
                </a:solidFill>
              </a:rPr>
              <a:t>------&gt; </a:t>
            </a:r>
            <a:r>
              <a:rPr lang="ar-IQ" sz="4000" b="1" dirty="0">
                <a:solidFill>
                  <a:srgbClr val="00B0F0"/>
                </a:solidFill>
              </a:rPr>
              <a:t>المُخرجات</a:t>
            </a:r>
            <a:endParaRPr lang="ar-IQ" sz="3600" b="1" dirty="0">
              <a:solidFill>
                <a:srgbClr val="00B0F0"/>
              </a:solidFill>
            </a:endParaRPr>
          </a:p>
          <a:p>
            <a:pPr algn="ctr"/>
            <a:endParaRPr lang="ar-IQ" sz="3600" b="1" dirty="0">
              <a:solidFill>
                <a:srgbClr val="00B0F0"/>
              </a:solidFill>
            </a:endParaRPr>
          </a:p>
          <a:p>
            <a:pPr algn="ctr"/>
            <a:endParaRPr lang="ar-IQ" sz="3600" b="1" dirty="0">
              <a:solidFill>
                <a:srgbClr val="00B0F0"/>
              </a:solidFill>
            </a:endParaRPr>
          </a:p>
          <a:p>
            <a:pPr algn="ctr"/>
            <a:endParaRPr lang="ar-IQ" sz="3600" b="1" dirty="0">
              <a:solidFill>
                <a:srgbClr val="FFFF00"/>
              </a:solidFill>
            </a:endParaRPr>
          </a:p>
          <a:p>
            <a:pPr algn="ctr" rtl="1"/>
            <a:r>
              <a:rPr lang="ar-IQ" sz="3600" b="1" dirty="0" smtClean="0">
                <a:solidFill>
                  <a:srgbClr val="FFFF00"/>
                </a:solidFill>
              </a:rPr>
              <a:t>عناوين </a:t>
            </a:r>
            <a:r>
              <a:rPr lang="ar-IQ" sz="3600" b="1" dirty="0">
                <a:solidFill>
                  <a:srgbClr val="FFFF00"/>
                </a:solidFill>
              </a:rPr>
              <a:t>مهمة و أساسية في أداء المؤسسات</a:t>
            </a:r>
          </a:p>
          <a:p>
            <a:pPr algn="ctr"/>
            <a:r>
              <a:rPr lang="ar-IQ" sz="3600" b="1" dirty="0">
                <a:solidFill>
                  <a:srgbClr val="FFFF00"/>
                </a:solidFill>
              </a:rPr>
              <a:t>        </a:t>
            </a:r>
          </a:p>
          <a:p>
            <a:pPr algn="ctr"/>
            <a:endParaRPr lang="ar-IQ" sz="3600" b="1" dirty="0">
              <a:solidFill>
                <a:srgbClr val="FFFF00"/>
              </a:solidFill>
            </a:endParaRPr>
          </a:p>
          <a:p>
            <a:pPr algn="ctr"/>
            <a:endParaRPr lang="ar-IQ" b="1" dirty="0">
              <a:solidFill>
                <a:srgbClr val="FFFF00"/>
              </a:solidFill>
            </a:endParaRPr>
          </a:p>
          <a:p>
            <a:pPr algn="ctr"/>
            <a:endParaRPr lang="ar-IQ" b="1" dirty="0">
              <a:solidFill>
                <a:srgbClr val="FFFF00"/>
              </a:solidFill>
            </a:endParaRPr>
          </a:p>
        </p:txBody>
      </p:sp>
      <p:sp>
        <p:nvSpPr>
          <p:cNvPr id="4" name="انفجار 2 2"/>
          <p:cNvSpPr/>
          <p:nvPr/>
        </p:nvSpPr>
        <p:spPr>
          <a:xfrm>
            <a:off x="5791200" y="3962400"/>
            <a:ext cx="2852766" cy="1643074"/>
          </a:xfrm>
          <a:prstGeom prst="irregularSeal2">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IQ" sz="2800" b="1" dirty="0" smtClean="0">
                <a:solidFill>
                  <a:srgbClr val="FF0000"/>
                </a:solidFill>
              </a:rPr>
              <a:t>الرؤية</a:t>
            </a:r>
            <a:endParaRPr lang="ar-IQ" b="1" dirty="0">
              <a:solidFill>
                <a:srgbClr val="FF0000"/>
              </a:solidFill>
            </a:endParaRPr>
          </a:p>
        </p:txBody>
      </p:sp>
      <p:sp>
        <p:nvSpPr>
          <p:cNvPr id="5" name="انفجار 2 2"/>
          <p:cNvSpPr/>
          <p:nvPr/>
        </p:nvSpPr>
        <p:spPr>
          <a:xfrm>
            <a:off x="533400" y="4343400"/>
            <a:ext cx="2714636" cy="1643074"/>
          </a:xfrm>
          <a:prstGeom prst="irregularSeal2">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IQ" sz="2800" b="1" dirty="0" smtClean="0">
                <a:solidFill>
                  <a:srgbClr val="FF0000"/>
                </a:solidFill>
              </a:rPr>
              <a:t>الأهداف</a:t>
            </a:r>
            <a:endParaRPr lang="ar-IQ" sz="2400" b="1" dirty="0">
              <a:solidFill>
                <a:srgbClr val="FF0000"/>
              </a:solidFill>
            </a:endParaRPr>
          </a:p>
        </p:txBody>
      </p:sp>
      <p:sp>
        <p:nvSpPr>
          <p:cNvPr id="6" name="انفجار 2 2"/>
          <p:cNvSpPr/>
          <p:nvPr/>
        </p:nvSpPr>
        <p:spPr>
          <a:xfrm>
            <a:off x="3248036" y="4071926"/>
            <a:ext cx="2543164" cy="1643074"/>
          </a:xfrm>
          <a:prstGeom prst="irregularSeal2">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IQ" sz="2800" b="1" dirty="0" smtClean="0">
                <a:solidFill>
                  <a:srgbClr val="FF0000"/>
                </a:solidFill>
              </a:rPr>
              <a:t>الرسالة</a:t>
            </a:r>
            <a:endParaRPr lang="ar-IQ" sz="2400" b="1" dirty="0">
              <a:solidFill>
                <a:srgbClr val="FF0000"/>
              </a:solidFill>
            </a:endParaRPr>
          </a:p>
        </p:txBody>
      </p:sp>
    </p:spTree>
    <p:extLst>
      <p:ext uri="{BB962C8B-B14F-4D97-AF65-F5344CB8AC3E}">
        <p14:creationId xmlns:p14="http://schemas.microsoft.com/office/powerpoint/2010/main" val="236317797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6200" y="3200400"/>
            <a:ext cx="4572000" cy="1938992"/>
          </a:xfrm>
          <a:prstGeom prst="rect">
            <a:avLst/>
          </a:prstGeom>
        </p:spPr>
        <p:txBody>
          <a:bodyPr>
            <a:spAutoFit/>
          </a:bodyPr>
          <a:lstStyle/>
          <a:p>
            <a:pPr lvl="0" algn="ctr" rtl="1"/>
            <a:r>
              <a:rPr lang="ar-IQ" sz="4000" b="1" dirty="0">
                <a:solidFill>
                  <a:schemeClr val="bg1"/>
                </a:solidFill>
                <a:latin typeface="Calibri"/>
                <a:cs typeface="Arial"/>
              </a:rPr>
              <a:t>هنا نستطيع أن نتصور مديات المسؤولية الأخلاقية للقائد الإداري !!.</a:t>
            </a:r>
            <a:endParaRPr lang="en-US" sz="4000" b="1" dirty="0">
              <a:solidFill>
                <a:schemeClr val="bg1"/>
              </a:solidFill>
              <a:latin typeface="Calibri"/>
            </a:endParaRPr>
          </a:p>
        </p:txBody>
      </p:sp>
    </p:spTree>
    <p:extLst>
      <p:ext uri="{BB962C8B-B14F-4D97-AF65-F5344CB8AC3E}">
        <p14:creationId xmlns:p14="http://schemas.microsoft.com/office/powerpoint/2010/main" val="39594332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540526"/>
          </a:xfrm>
          <a:prstGeom prst="rect">
            <a:avLst/>
          </a:prstGeom>
        </p:spPr>
        <p:txBody>
          <a:bodyPr wrap="square">
            <a:spAutoFit/>
          </a:bodyPr>
          <a:lstStyle/>
          <a:p>
            <a:pPr lvl="0" algn="ctr" rtl="1"/>
            <a:r>
              <a:rPr lang="ar-IQ" sz="2800" b="1" u="sng" dirty="0">
                <a:solidFill>
                  <a:srgbClr val="FFC000"/>
                </a:solidFill>
                <a:latin typeface="Corbel"/>
                <a:cs typeface="Tahoma"/>
              </a:rPr>
              <a:t>نظرية الشبكة الإدارية </a:t>
            </a:r>
            <a:r>
              <a:rPr lang="en-US" sz="2800" u="sng" dirty="0">
                <a:solidFill>
                  <a:srgbClr val="FFC000"/>
                </a:solidFill>
                <a:latin typeface="Corbel"/>
              </a:rPr>
              <a:t>Managerial Grid Theory</a:t>
            </a:r>
            <a:endParaRPr lang="ar-IQ" sz="2800" b="1" u="sng" dirty="0">
              <a:solidFill>
                <a:srgbClr val="FFC000"/>
              </a:solidFill>
              <a:latin typeface="Corbel"/>
              <a:cs typeface="Tahoma"/>
            </a:endParaRPr>
          </a:p>
          <a:p>
            <a:pPr lvl="0" algn="ctr" rtl="1"/>
            <a:r>
              <a:rPr lang="en-US" sz="2000" dirty="0">
                <a:solidFill>
                  <a:srgbClr val="FFC000"/>
                </a:solidFill>
                <a:latin typeface="Simplified Arabic" pitchFamily="18" charset="-78"/>
                <a:cs typeface="Simplified Arabic" pitchFamily="18" charset="-78"/>
              </a:rPr>
              <a:t>Blake &amp; Mouton</a:t>
            </a:r>
            <a:r>
              <a:rPr lang="ar-IQ" sz="2000" dirty="0">
                <a:solidFill>
                  <a:srgbClr val="FFC000"/>
                </a:solidFill>
                <a:latin typeface="Simplified Arabic" pitchFamily="18" charset="-78"/>
                <a:cs typeface="Simplified Arabic" pitchFamily="18" charset="-78"/>
              </a:rPr>
              <a:t>  </a:t>
            </a:r>
            <a:endParaRPr lang="ar-IQ" dirty="0">
              <a:solidFill>
                <a:srgbClr val="00B0F0"/>
              </a:solidFill>
              <a:latin typeface="Simplified Arabic" pitchFamily="18" charset="-78"/>
              <a:cs typeface="Simplified Arabic" pitchFamily="18" charset="-78"/>
            </a:endParaRPr>
          </a:p>
          <a:p>
            <a:pPr lvl="0" algn="r" rtl="1"/>
            <a:r>
              <a:rPr lang="ar-IQ" sz="2000" b="1" dirty="0" smtClean="0">
                <a:solidFill>
                  <a:srgbClr val="00B0F0"/>
                </a:solidFill>
                <a:latin typeface="Corbel"/>
                <a:cs typeface="Tahoma"/>
              </a:rPr>
              <a:t>                                                                                                         </a:t>
            </a:r>
            <a:r>
              <a:rPr lang="ar-IQ" sz="2400" b="1" dirty="0" smtClean="0">
                <a:solidFill>
                  <a:srgbClr val="00B0F0"/>
                </a:solidFill>
                <a:latin typeface="Corbel"/>
                <a:cs typeface="Tahoma"/>
              </a:rPr>
              <a:t>عالي</a:t>
            </a:r>
            <a:endParaRPr lang="ar-IQ" b="1" dirty="0">
              <a:solidFill>
                <a:srgbClr val="00B0F0"/>
              </a:solidFill>
              <a:latin typeface="Corbel"/>
              <a:cs typeface="Tahoma"/>
            </a:endParaRPr>
          </a:p>
          <a:p>
            <a:pPr lvl="0" algn="r" rtl="1"/>
            <a:endParaRPr lang="ar-IQ" dirty="0">
              <a:solidFill>
                <a:prstClr val="white"/>
              </a:solidFill>
              <a:latin typeface="Corbel"/>
              <a:cs typeface="Tahoma"/>
            </a:endParaRPr>
          </a:p>
          <a:p>
            <a:pPr lvl="0" algn="r" rtl="1"/>
            <a:endParaRPr lang="ar-IQ" dirty="0">
              <a:solidFill>
                <a:prstClr val="white"/>
              </a:solidFill>
              <a:latin typeface="Corbel"/>
              <a:cs typeface="Tahoma"/>
            </a:endParaRPr>
          </a:p>
          <a:p>
            <a:pPr lvl="0" algn="r" rtl="1"/>
            <a:r>
              <a:rPr lang="ar-IQ" dirty="0">
                <a:solidFill>
                  <a:prstClr val="white"/>
                </a:solidFill>
                <a:latin typeface="Corbel"/>
                <a:cs typeface="Tahoma"/>
              </a:rPr>
              <a:t>                                                                                                              </a:t>
            </a:r>
          </a:p>
          <a:p>
            <a:pPr lvl="0" algn="r" rtl="1"/>
            <a:endParaRPr lang="ar-IQ" dirty="0" smtClean="0">
              <a:solidFill>
                <a:prstClr val="white"/>
              </a:solidFill>
              <a:latin typeface="Corbel"/>
              <a:cs typeface="Tahoma"/>
            </a:endParaRPr>
          </a:p>
          <a:p>
            <a:pPr lvl="0" algn="r" rtl="1"/>
            <a:endParaRPr lang="ar-IQ" dirty="0">
              <a:solidFill>
                <a:prstClr val="white"/>
              </a:solidFill>
              <a:latin typeface="Corbel"/>
              <a:cs typeface="Tahoma"/>
            </a:endParaRPr>
          </a:p>
          <a:p>
            <a:pPr lvl="0" algn="r" rtl="1"/>
            <a:endParaRPr lang="ar-IQ" dirty="0">
              <a:solidFill>
                <a:prstClr val="white"/>
              </a:solidFill>
              <a:latin typeface="Corbel"/>
              <a:cs typeface="Tahoma"/>
            </a:endParaRPr>
          </a:p>
          <a:p>
            <a:pPr lvl="0" algn="r" rtl="1"/>
            <a:r>
              <a:rPr lang="ar-IQ" dirty="0">
                <a:solidFill>
                  <a:prstClr val="white"/>
                </a:solidFill>
                <a:latin typeface="Corbel"/>
                <a:cs typeface="Tahoma"/>
              </a:rPr>
              <a:t>                                                                                                        </a:t>
            </a:r>
          </a:p>
          <a:p>
            <a:pPr lvl="0" algn="r" rtl="1"/>
            <a:r>
              <a:rPr lang="ar-IQ" dirty="0">
                <a:solidFill>
                  <a:srgbClr val="FF0000"/>
                </a:solidFill>
                <a:latin typeface="Corbel"/>
                <a:cs typeface="Tahoma"/>
              </a:rPr>
              <a:t> </a:t>
            </a:r>
            <a:r>
              <a:rPr lang="ar-IQ" dirty="0" smtClean="0">
                <a:solidFill>
                  <a:srgbClr val="FF0000"/>
                </a:solidFill>
                <a:latin typeface="Corbel"/>
                <a:cs typeface="Tahoma"/>
              </a:rPr>
              <a:t>                                                                                                           </a:t>
            </a:r>
          </a:p>
          <a:p>
            <a:pPr lvl="0" algn="r" rtl="1"/>
            <a:r>
              <a:rPr lang="ar-IQ" sz="2400" b="1" dirty="0">
                <a:solidFill>
                  <a:srgbClr val="FF0000"/>
                </a:solidFill>
                <a:latin typeface="Corbel"/>
                <a:cs typeface="Tahoma"/>
              </a:rPr>
              <a:t> </a:t>
            </a:r>
            <a:r>
              <a:rPr lang="ar-IQ" sz="2400" b="1" dirty="0" smtClean="0">
                <a:solidFill>
                  <a:srgbClr val="FF0000"/>
                </a:solidFill>
                <a:latin typeface="Corbel"/>
                <a:cs typeface="Tahoma"/>
              </a:rPr>
              <a:t>                                                                                     العاملين</a:t>
            </a:r>
            <a:endParaRPr lang="ar-IQ" b="1" dirty="0">
              <a:solidFill>
                <a:srgbClr val="FF0000"/>
              </a:solidFill>
              <a:latin typeface="Corbel"/>
              <a:cs typeface="Tahoma"/>
            </a:endParaRPr>
          </a:p>
          <a:p>
            <a:pPr lvl="0" algn="r" rtl="1"/>
            <a:r>
              <a:rPr lang="ar-IQ" dirty="0">
                <a:solidFill>
                  <a:prstClr val="white"/>
                </a:solidFill>
                <a:latin typeface="Corbel"/>
                <a:cs typeface="Tahoma"/>
              </a:rPr>
              <a:t>                                                                                                       </a:t>
            </a:r>
          </a:p>
          <a:p>
            <a:pPr lvl="0" algn="r" rtl="1"/>
            <a:endParaRPr lang="ar-IQ" dirty="0">
              <a:solidFill>
                <a:prstClr val="white"/>
              </a:solidFill>
              <a:latin typeface="Corbel"/>
              <a:cs typeface="Tahoma"/>
            </a:endParaRPr>
          </a:p>
          <a:p>
            <a:pPr lvl="0" algn="r" rtl="1"/>
            <a:endParaRPr lang="ar-IQ" dirty="0">
              <a:solidFill>
                <a:prstClr val="white"/>
              </a:solidFill>
              <a:latin typeface="Corbel"/>
              <a:cs typeface="Tahoma"/>
            </a:endParaRPr>
          </a:p>
          <a:p>
            <a:pPr lvl="0" algn="ctr" rtl="1"/>
            <a:endParaRPr lang="ar-IQ" dirty="0" smtClean="0">
              <a:solidFill>
                <a:srgbClr val="00B0F0"/>
              </a:solidFill>
              <a:latin typeface="Simplified Arabic" pitchFamily="18" charset="-78"/>
              <a:cs typeface="Simplified Arabic" pitchFamily="18" charset="-78"/>
            </a:endParaRPr>
          </a:p>
          <a:p>
            <a:pPr lvl="0" algn="ctr" rtl="1"/>
            <a:endParaRPr lang="ar-IQ" dirty="0" smtClean="0">
              <a:solidFill>
                <a:srgbClr val="00B0F0"/>
              </a:solidFill>
              <a:latin typeface="Simplified Arabic" pitchFamily="18" charset="-78"/>
              <a:cs typeface="Simplified Arabic" pitchFamily="18" charset="-78"/>
            </a:endParaRPr>
          </a:p>
          <a:p>
            <a:pPr lvl="0" algn="ctr" rtl="1"/>
            <a:endParaRPr lang="ar-IQ" dirty="0">
              <a:solidFill>
                <a:srgbClr val="00B0F0"/>
              </a:solidFill>
              <a:latin typeface="Simplified Arabic" pitchFamily="18" charset="-78"/>
              <a:cs typeface="Simplified Arabic" pitchFamily="18" charset="-78"/>
            </a:endParaRPr>
          </a:p>
          <a:p>
            <a:pPr algn="ctr" rtl="1"/>
            <a:endParaRPr lang="ar-IQ" dirty="0"/>
          </a:p>
          <a:p>
            <a:pPr algn="justLow" rtl="1"/>
            <a:r>
              <a:rPr lang="ar-IQ" sz="2400" b="1" dirty="0" smtClean="0">
                <a:solidFill>
                  <a:srgbClr val="00B0F0"/>
                </a:solidFill>
              </a:rPr>
              <a:t>     </a:t>
            </a:r>
            <a:r>
              <a:rPr lang="ar-IQ" sz="3200" b="1" dirty="0" smtClean="0">
                <a:solidFill>
                  <a:srgbClr val="00B0F0"/>
                </a:solidFill>
              </a:rPr>
              <a:t>عالي          </a:t>
            </a:r>
            <a:r>
              <a:rPr lang="ar-IQ" sz="2800" b="1" dirty="0" smtClean="0">
                <a:solidFill>
                  <a:srgbClr val="00B0F0"/>
                </a:solidFill>
              </a:rPr>
              <a:t>                  </a:t>
            </a:r>
            <a:r>
              <a:rPr lang="ar-IQ" sz="3200" b="1" dirty="0" smtClean="0">
                <a:solidFill>
                  <a:srgbClr val="FF0000"/>
                </a:solidFill>
              </a:rPr>
              <a:t>الأداء</a:t>
            </a:r>
            <a:r>
              <a:rPr lang="ar-IQ" sz="3200" b="1" dirty="0" smtClean="0">
                <a:solidFill>
                  <a:srgbClr val="00B0F0"/>
                </a:solidFill>
              </a:rPr>
              <a:t>  </a:t>
            </a:r>
            <a:r>
              <a:rPr lang="ar-IQ" sz="2400" b="1" dirty="0" smtClean="0">
                <a:solidFill>
                  <a:srgbClr val="00B0F0"/>
                </a:solidFill>
              </a:rPr>
              <a:t>                                   </a:t>
            </a:r>
            <a:r>
              <a:rPr lang="ar-IQ" sz="3200" b="1" dirty="0" smtClean="0">
                <a:solidFill>
                  <a:srgbClr val="00B0F0"/>
                </a:solidFill>
              </a:rPr>
              <a:t>منخفض</a:t>
            </a:r>
            <a:endParaRPr lang="ar-IQ" sz="2400" b="1" dirty="0">
              <a:solidFill>
                <a:srgbClr val="00B0F0"/>
              </a:solidFill>
            </a:endParaRPr>
          </a:p>
          <a:p>
            <a:pPr lvl="0" algn="ctr" rtl="1"/>
            <a:endParaRPr lang="ar-IQ" dirty="0" smtClean="0">
              <a:solidFill>
                <a:srgbClr val="00B0F0"/>
              </a:solidFill>
              <a:latin typeface="Simplified Arabic" pitchFamily="18" charset="-78"/>
              <a:cs typeface="Simplified Arabic" pitchFamily="18" charset="-78"/>
            </a:endParaRPr>
          </a:p>
          <a:p>
            <a:pPr lvl="0" algn="ctr" rtl="1"/>
            <a:endParaRPr lang="ar-IQ" dirty="0">
              <a:solidFill>
                <a:srgbClr val="00B0F0"/>
              </a:solidFill>
              <a:latin typeface="Simplified Arabic" pitchFamily="18" charset="-78"/>
              <a:cs typeface="Simplified Arabic" pitchFamily="18" charset="-78"/>
            </a:endParaRPr>
          </a:p>
          <a:p>
            <a:pPr lvl="0" algn="ctr" rtl="1"/>
            <a:endParaRPr lang="ar-IQ" dirty="0" smtClean="0">
              <a:solidFill>
                <a:srgbClr val="00B0F0"/>
              </a:solidFill>
              <a:latin typeface="Simplified Arabic" pitchFamily="18" charset="-78"/>
              <a:cs typeface="Simplified Arabic" pitchFamily="18" charset="-78"/>
            </a:endParaRPr>
          </a:p>
          <a:p>
            <a:pPr lvl="0" algn="ctr" rtl="1"/>
            <a:endParaRPr lang="ar-IQ" dirty="0">
              <a:solidFill>
                <a:srgbClr val="00B0F0"/>
              </a:solidFill>
              <a:latin typeface="Simplified Arabic" pitchFamily="18" charset="-78"/>
              <a:cs typeface="Simplified Arabic" pitchFamily="18" charset="-78"/>
            </a:endParaRPr>
          </a:p>
          <a:p>
            <a:pPr lvl="0" algn="ctr" rtl="1"/>
            <a:endParaRPr lang="ar-IQ" dirty="0">
              <a:solidFill>
                <a:prstClr val="white"/>
              </a:solidFill>
              <a:latin typeface="Corbel"/>
              <a:cs typeface="Tahoma"/>
            </a:endParaRPr>
          </a:p>
        </p:txBody>
      </p:sp>
      <p:sp>
        <p:nvSpPr>
          <p:cNvPr id="4" name="سهم إلى اليمين 6"/>
          <p:cNvSpPr/>
          <p:nvPr/>
        </p:nvSpPr>
        <p:spPr>
          <a:xfrm>
            <a:off x="2381240" y="5687568"/>
            <a:ext cx="142876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إلى اليمين 6"/>
          <p:cNvSpPr/>
          <p:nvPr/>
        </p:nvSpPr>
        <p:spPr>
          <a:xfrm>
            <a:off x="5657840" y="5687568"/>
            <a:ext cx="142876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سهم إلى اليمين 5"/>
          <p:cNvSpPr/>
          <p:nvPr/>
        </p:nvSpPr>
        <p:spPr>
          <a:xfrm rot="16200000">
            <a:off x="128967" y="1852234"/>
            <a:ext cx="144590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سهم إلى اليمين 5"/>
          <p:cNvSpPr/>
          <p:nvPr/>
        </p:nvSpPr>
        <p:spPr>
          <a:xfrm rot="16200000">
            <a:off x="128966" y="4292534"/>
            <a:ext cx="144590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aphicFrame>
        <p:nvGraphicFramePr>
          <p:cNvPr id="3" name="Table 2"/>
          <p:cNvGraphicFramePr>
            <a:graphicFrameLocks noGrp="1"/>
          </p:cNvGraphicFramePr>
          <p:nvPr>
            <p:extLst>
              <p:ext uri="{D42A27DB-BD31-4B8C-83A1-F6EECF244321}">
                <p14:modId xmlns:p14="http://schemas.microsoft.com/office/powerpoint/2010/main" val="3110901605"/>
              </p:ext>
            </p:extLst>
          </p:nvPr>
        </p:nvGraphicFramePr>
        <p:xfrm>
          <a:off x="1524000" y="990597"/>
          <a:ext cx="7004894" cy="4343403"/>
        </p:xfrm>
        <a:graphic>
          <a:graphicData uri="http://schemas.openxmlformats.org/drawingml/2006/table">
            <a:tbl>
              <a:tblPr firstRow="1" bandRow="1">
                <a:tableStyleId>{073A0DAA-6AF3-43AB-8588-CEC1D06C72B9}</a:tableStyleId>
              </a:tblPr>
              <a:tblGrid>
                <a:gridCol w="778933"/>
                <a:gridCol w="778933"/>
                <a:gridCol w="778933"/>
                <a:gridCol w="778933"/>
                <a:gridCol w="773430"/>
                <a:gridCol w="778933"/>
                <a:gridCol w="778933"/>
                <a:gridCol w="778933"/>
                <a:gridCol w="778933"/>
              </a:tblGrid>
              <a:tr h="511897">
                <a:tc>
                  <a:txBody>
                    <a:bodyPr/>
                    <a:lstStyle/>
                    <a:p>
                      <a:r>
                        <a:rPr lang="ar-IQ" sz="2000" dirty="0" smtClean="0">
                          <a:solidFill>
                            <a:srgbClr val="FFFF00"/>
                          </a:solidFill>
                        </a:rPr>
                        <a:t>1 - 9</a:t>
                      </a:r>
                      <a:endParaRPr lang="en-US" sz="2000" dirty="0">
                        <a:solidFill>
                          <a:srgbClr val="FFFF00"/>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ar-IQ" sz="2000" dirty="0" smtClean="0">
                          <a:solidFill>
                            <a:srgbClr val="FFFF00"/>
                          </a:solidFill>
                        </a:rPr>
                        <a:t>9 -  9</a:t>
                      </a:r>
                      <a:endParaRPr lang="en-US" sz="2000" dirty="0">
                        <a:solidFill>
                          <a:srgbClr val="FFFF00"/>
                        </a:solidFill>
                      </a:endParaRPr>
                    </a:p>
                  </a:txBody>
                  <a:tcPr/>
                </a:tc>
              </a:tr>
              <a:tr h="383627">
                <a:tc>
                  <a:txBody>
                    <a:bodyPr/>
                    <a:lstStyle/>
                    <a:p>
                      <a:endParaRPr lang="en-US"/>
                    </a:p>
                  </a:txBody>
                  <a:tcPr>
                    <a:solidFill>
                      <a:schemeClr val="tx2">
                        <a:lumMod val="75000"/>
                      </a:schemeClr>
                    </a:solidFill>
                  </a:tcPr>
                </a:tc>
                <a:tc>
                  <a:txBody>
                    <a:bodyPr/>
                    <a:lstStyle/>
                    <a:p>
                      <a:endParaRPr lang="en-US"/>
                    </a:p>
                  </a:txBody>
                  <a:tcPr>
                    <a:solidFill>
                      <a:schemeClr val="tx2">
                        <a:lumMod val="75000"/>
                      </a:schemeClr>
                    </a:solidFill>
                  </a:tcPr>
                </a:tc>
                <a:tc>
                  <a:txBody>
                    <a:bodyPr/>
                    <a:lstStyle/>
                    <a:p>
                      <a:endParaRPr lang="en-US"/>
                    </a:p>
                  </a:txBody>
                  <a:tcPr>
                    <a:solidFill>
                      <a:schemeClr val="tx2">
                        <a:lumMod val="75000"/>
                      </a:schemeClr>
                    </a:solidFill>
                  </a:tcPr>
                </a:tc>
                <a:tc>
                  <a:txBody>
                    <a:bodyPr/>
                    <a:lstStyle/>
                    <a:p>
                      <a:endParaRPr lang="en-US"/>
                    </a:p>
                  </a:txBody>
                  <a:tcPr>
                    <a:solidFill>
                      <a:schemeClr val="tx2">
                        <a:lumMod val="75000"/>
                      </a:schemeClr>
                    </a:solidFill>
                  </a:tcPr>
                </a:tc>
                <a:tc>
                  <a:txBody>
                    <a:bodyPr/>
                    <a:lstStyle/>
                    <a:p>
                      <a:endParaRPr lang="en-US"/>
                    </a:p>
                  </a:txBody>
                  <a:tcPr>
                    <a:solidFill>
                      <a:schemeClr val="tx2">
                        <a:lumMod val="75000"/>
                      </a:schemeClr>
                    </a:solidFill>
                  </a:tcPr>
                </a:tc>
                <a:tc>
                  <a:txBody>
                    <a:bodyPr/>
                    <a:lstStyle/>
                    <a:p>
                      <a:endParaRPr lang="en-US"/>
                    </a:p>
                  </a:txBody>
                  <a:tcPr>
                    <a:solidFill>
                      <a:schemeClr val="tx2">
                        <a:lumMod val="75000"/>
                      </a:schemeClr>
                    </a:solidFill>
                  </a:tcPr>
                </a:tc>
                <a:tc>
                  <a:txBody>
                    <a:bodyPr/>
                    <a:lstStyle/>
                    <a:p>
                      <a:endParaRPr lang="en-US"/>
                    </a:p>
                  </a:txBody>
                  <a:tcPr>
                    <a:solidFill>
                      <a:schemeClr val="tx2">
                        <a:lumMod val="75000"/>
                      </a:schemeClr>
                    </a:solidFill>
                  </a:tcPr>
                </a:tc>
                <a:tc>
                  <a:txBody>
                    <a:bodyPr/>
                    <a:lstStyle/>
                    <a:p>
                      <a:endParaRPr lang="en-US"/>
                    </a:p>
                  </a:txBody>
                  <a:tcPr>
                    <a:solidFill>
                      <a:schemeClr val="tx2">
                        <a:lumMod val="75000"/>
                      </a:schemeClr>
                    </a:solidFill>
                  </a:tcPr>
                </a:tc>
                <a:tc>
                  <a:txBody>
                    <a:bodyPr/>
                    <a:lstStyle/>
                    <a:p>
                      <a:endParaRPr lang="en-US" dirty="0"/>
                    </a:p>
                  </a:txBody>
                  <a:tcPr>
                    <a:solidFill>
                      <a:schemeClr val="tx2">
                        <a:lumMod val="75000"/>
                      </a:schemeClr>
                    </a:solidFill>
                  </a:tcPr>
                </a:tc>
              </a:tr>
              <a:tr h="383627">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r>
              <a:tr h="383627">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r>
              <a:tr h="495175">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IQ" sz="1800" b="1" dirty="0" smtClean="0"/>
                        <a:t>5</a:t>
                      </a:r>
                      <a:r>
                        <a:rPr lang="ar-IQ" sz="1800" b="1" dirty="0" smtClean="0">
                          <a:solidFill>
                            <a:srgbClr val="FFFF00"/>
                          </a:solidFill>
                        </a:rPr>
                        <a:t>5-  5</a:t>
                      </a:r>
                      <a:endParaRPr lang="en-US" sz="1800" b="1" dirty="0" smtClean="0">
                        <a:solidFill>
                          <a:srgbClr val="FFFF00"/>
                        </a:solidFill>
                      </a:endParaRPr>
                    </a:p>
                  </a:txBody>
                  <a:tcPr>
                    <a:solidFill>
                      <a:schemeClr val="bg1"/>
                    </a:solidFill>
                  </a:tcPr>
                </a:tc>
                <a:tc>
                  <a:txBody>
                    <a:bodyPr/>
                    <a:lstStyle/>
                    <a:p>
                      <a:endParaRPr lang="en-US" dirty="0"/>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dirty="0"/>
                    </a:p>
                  </a:txBody>
                  <a:tcPr>
                    <a:solidFill>
                      <a:schemeClr val="accent2"/>
                    </a:solidFill>
                  </a:tcPr>
                </a:tc>
              </a:tr>
              <a:tr h="46602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507767">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r>
              <a:tr h="549510">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r>
              <a:tr h="662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smtClean="0">
                          <a:ln>
                            <a:noFill/>
                          </a:ln>
                          <a:solidFill>
                            <a:srgbClr val="FFFF00"/>
                          </a:solidFill>
                          <a:effectLst/>
                          <a:uLnTx/>
                          <a:uFillTx/>
                          <a:latin typeface="+mn-lt"/>
                          <a:ea typeface="+mn-ea"/>
                          <a:cs typeface="+mn-cs"/>
                        </a:rPr>
                        <a:t> 1 -  1</a:t>
                      </a:r>
                      <a:endParaRPr lang="en-US" sz="1800" dirty="0">
                        <a:solidFill>
                          <a:schemeClr val="bg1"/>
                        </a:solidFill>
                      </a:endParaRPr>
                    </a:p>
                  </a:txBody>
                  <a:tcPr>
                    <a:solidFill>
                      <a:schemeClr val="bg1"/>
                    </a:solidFill>
                  </a:tcPr>
                </a:tc>
                <a:tc>
                  <a:txBody>
                    <a:bodyPr/>
                    <a:lstStyle/>
                    <a:p>
                      <a:endParaRPr lang="en-US">
                        <a:solidFill>
                          <a:schemeClr val="bg1"/>
                        </a:solidFill>
                      </a:endParaRPr>
                    </a:p>
                  </a:txBody>
                  <a:tcPr>
                    <a:solidFill>
                      <a:schemeClr val="bg1"/>
                    </a:solidFill>
                  </a:tcPr>
                </a:tc>
                <a:tc>
                  <a:txBody>
                    <a:bodyPr/>
                    <a:lstStyle/>
                    <a:p>
                      <a:endParaRPr lang="en-US">
                        <a:solidFill>
                          <a:schemeClr val="bg1"/>
                        </a:solidFill>
                      </a:endParaRPr>
                    </a:p>
                  </a:txBody>
                  <a:tcPr>
                    <a:solidFill>
                      <a:schemeClr val="bg1"/>
                    </a:solidFill>
                  </a:tcPr>
                </a:tc>
                <a:tc>
                  <a:txBody>
                    <a:bodyPr/>
                    <a:lstStyle/>
                    <a:p>
                      <a:endParaRPr lang="en-US" dirty="0">
                        <a:solidFill>
                          <a:schemeClr val="bg1"/>
                        </a:solidFill>
                      </a:endParaRPr>
                    </a:p>
                  </a:txBody>
                  <a:tcPr>
                    <a:solidFill>
                      <a:schemeClr val="bg1"/>
                    </a:solidFill>
                  </a:tcPr>
                </a:tc>
                <a:tc>
                  <a:txBody>
                    <a:bodyPr/>
                    <a:lstStyle/>
                    <a:p>
                      <a:endParaRPr lang="en-US">
                        <a:solidFill>
                          <a:schemeClr val="bg1"/>
                        </a:solidFill>
                      </a:endParaRPr>
                    </a:p>
                  </a:txBody>
                  <a:tcPr>
                    <a:solidFill>
                      <a:schemeClr val="bg1"/>
                    </a:solidFill>
                  </a:tcPr>
                </a:tc>
                <a:tc>
                  <a:txBody>
                    <a:bodyPr/>
                    <a:lstStyle/>
                    <a:p>
                      <a:endParaRPr lang="en-US">
                        <a:solidFill>
                          <a:schemeClr val="bg1"/>
                        </a:solidFill>
                      </a:endParaRPr>
                    </a:p>
                  </a:txBody>
                  <a:tcPr>
                    <a:solidFill>
                      <a:schemeClr val="bg1"/>
                    </a:solidFill>
                  </a:tcPr>
                </a:tc>
                <a:tc>
                  <a:txBody>
                    <a:bodyPr/>
                    <a:lstStyle/>
                    <a:p>
                      <a:endParaRPr lang="en-US">
                        <a:solidFill>
                          <a:schemeClr val="bg1"/>
                        </a:solidFill>
                      </a:endParaRPr>
                    </a:p>
                  </a:txBody>
                  <a:tcPr>
                    <a:solidFill>
                      <a:schemeClr val="bg1"/>
                    </a:solidFill>
                  </a:tcPr>
                </a:tc>
                <a:tc>
                  <a:txBody>
                    <a:bodyPr/>
                    <a:lstStyle/>
                    <a:p>
                      <a:endParaRPr lang="en-US">
                        <a:solidFill>
                          <a:schemeClr val="bg1"/>
                        </a:solidFill>
                      </a:endParaRPr>
                    </a:p>
                  </a:txBody>
                  <a:tcP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smtClean="0">
                          <a:ln>
                            <a:noFill/>
                          </a:ln>
                          <a:solidFill>
                            <a:srgbClr val="FFFF00"/>
                          </a:solidFill>
                          <a:effectLst/>
                          <a:uLnTx/>
                          <a:uFillTx/>
                          <a:latin typeface="Corbel"/>
                          <a:ea typeface="+mn-ea"/>
                          <a:cs typeface="Tahoma"/>
                        </a:rPr>
                        <a:t> 9 - 1</a:t>
                      </a:r>
                    </a:p>
                    <a:p>
                      <a:endParaRPr lang="en-US" dirty="0">
                        <a:solidFill>
                          <a:schemeClr val="bg1"/>
                        </a:solidFill>
                      </a:endParaRPr>
                    </a:p>
                  </a:txBody>
                  <a:tcPr>
                    <a:solidFill>
                      <a:schemeClr val="bg1"/>
                    </a:solidFill>
                  </a:tcPr>
                </a:tc>
              </a:tr>
            </a:tbl>
          </a:graphicData>
        </a:graphic>
      </p:graphicFrame>
    </p:spTree>
    <p:extLst>
      <p:ext uri="{BB962C8B-B14F-4D97-AF65-F5344CB8AC3E}">
        <p14:creationId xmlns:p14="http://schemas.microsoft.com/office/powerpoint/2010/main" val="20110795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685"/>
            <a:ext cx="9144000" cy="6309420"/>
          </a:xfrm>
          <a:prstGeom prst="rect">
            <a:avLst/>
          </a:prstGeom>
        </p:spPr>
        <p:txBody>
          <a:bodyPr wrap="square">
            <a:spAutoFit/>
          </a:bodyPr>
          <a:lstStyle/>
          <a:p>
            <a:pPr algn="ctr" rtl="1"/>
            <a:r>
              <a:rPr lang="ar-IQ" sz="2800" b="1" dirty="0">
                <a:solidFill>
                  <a:srgbClr val="00B0F0"/>
                </a:solidFill>
                <a:latin typeface="Simplified Arabic" pitchFamily="18" charset="-78"/>
                <a:cs typeface="Simplified Arabic" pitchFamily="18" charset="-78"/>
              </a:rPr>
              <a:t>قام كل من "روبرت بليك "و"جين موتون”</a:t>
            </a:r>
            <a:r>
              <a:rPr lang="en-US" sz="2800" b="1" dirty="0">
                <a:solidFill>
                  <a:srgbClr val="00B0F0"/>
                </a:solidFill>
                <a:latin typeface="Simplified Arabic" pitchFamily="18" charset="-78"/>
                <a:cs typeface="Simplified Arabic" pitchFamily="18" charset="-78"/>
              </a:rPr>
              <a:t>Blake &amp; Mouton ) </a:t>
            </a:r>
            <a:r>
              <a:rPr lang="ar-IQ" sz="2800" b="1" dirty="0">
                <a:solidFill>
                  <a:srgbClr val="00B0F0"/>
                </a:solidFill>
                <a:latin typeface="Simplified Arabic" pitchFamily="18" charset="-78"/>
                <a:cs typeface="Simplified Arabic" pitchFamily="18" charset="-78"/>
              </a:rPr>
              <a:t> ) في عام1964 بتطوير </a:t>
            </a:r>
            <a:r>
              <a:rPr lang="ar-IQ" sz="2800" b="1" dirty="0" smtClean="0">
                <a:solidFill>
                  <a:srgbClr val="00B0F0"/>
                </a:solidFill>
                <a:latin typeface="Simplified Arabic" pitchFamily="18" charset="-78"/>
                <a:cs typeface="Simplified Arabic" pitchFamily="18" charset="-78"/>
              </a:rPr>
              <a:t>ماعُرف </a:t>
            </a:r>
            <a:r>
              <a:rPr lang="ar-IQ" sz="2800" b="1" dirty="0">
                <a:solidFill>
                  <a:srgbClr val="00B0F0"/>
                </a:solidFill>
                <a:latin typeface="Simplified Arabic" pitchFamily="18" charset="-78"/>
                <a:cs typeface="Simplified Arabic" pitchFamily="18" charset="-78"/>
              </a:rPr>
              <a:t>بالشبكة الإدارية</a:t>
            </a:r>
            <a:r>
              <a:rPr lang="en-US" sz="2800" b="1" dirty="0">
                <a:solidFill>
                  <a:srgbClr val="00B0F0"/>
                </a:solidFill>
                <a:latin typeface="Simplified Arabic" pitchFamily="18" charset="-78"/>
                <a:cs typeface="Simplified Arabic" pitchFamily="18" charset="-78"/>
              </a:rPr>
              <a:t>( The managerial Grid ) </a:t>
            </a:r>
            <a:endParaRPr lang="ar-IQ" sz="2800" b="1" dirty="0" smtClean="0">
              <a:solidFill>
                <a:srgbClr val="00B0F0"/>
              </a:solidFill>
              <a:latin typeface="Simplified Arabic" pitchFamily="18" charset="-78"/>
              <a:cs typeface="Simplified Arabic" pitchFamily="18" charset="-78"/>
            </a:endParaRPr>
          </a:p>
          <a:p>
            <a:pPr algn="ctr" rtl="1"/>
            <a:r>
              <a:rPr lang="ar-IQ" sz="2800" dirty="0" smtClean="0">
                <a:solidFill>
                  <a:schemeClr val="bg1"/>
                </a:solidFill>
                <a:latin typeface="Simplified Arabic" pitchFamily="18" charset="-78"/>
                <a:cs typeface="Simplified Arabic" pitchFamily="18" charset="-78"/>
              </a:rPr>
              <a:t> </a:t>
            </a:r>
            <a:endParaRPr lang="en-US" sz="2800" dirty="0">
              <a:solidFill>
                <a:schemeClr val="bg1"/>
              </a:solidFill>
              <a:latin typeface="Simplified Arabic" pitchFamily="18" charset="-78"/>
              <a:cs typeface="Simplified Arabic" pitchFamily="18" charset="-78"/>
            </a:endParaRPr>
          </a:p>
          <a:p>
            <a:pPr algn="ctr" rtl="1"/>
            <a:r>
              <a:rPr lang="ar-IQ" sz="2400" dirty="0">
                <a:solidFill>
                  <a:srgbClr val="FFFF00"/>
                </a:solidFill>
                <a:latin typeface="Simplified Arabic" pitchFamily="18" charset="-78"/>
                <a:cs typeface="Simplified Arabic" pitchFamily="18" charset="-78"/>
              </a:rPr>
              <a:t> </a:t>
            </a:r>
            <a:r>
              <a:rPr lang="ar-IQ" sz="2800" b="1" dirty="0">
                <a:solidFill>
                  <a:srgbClr val="FFFF00"/>
                </a:solidFill>
                <a:latin typeface="Arial" pitchFamily="34" charset="0"/>
                <a:cs typeface="Arial" pitchFamily="34" charset="0"/>
              </a:rPr>
              <a:t>وهو مخطط يشكل محورين (أفقي خاص بالعمل وعمودي خاص بالعاملين</a:t>
            </a:r>
            <a:r>
              <a:rPr lang="ar-IQ" sz="2800" b="1" dirty="0" smtClean="0">
                <a:solidFill>
                  <a:srgbClr val="FFFF00"/>
                </a:solidFill>
                <a:latin typeface="Arial" pitchFamily="34" charset="0"/>
                <a:cs typeface="Arial" pitchFamily="34" charset="0"/>
              </a:rPr>
              <a:t>)، </a:t>
            </a:r>
            <a:r>
              <a:rPr lang="ar-IQ" sz="2800" b="1" dirty="0">
                <a:solidFill>
                  <a:srgbClr val="FFFF00"/>
                </a:solidFill>
                <a:latin typeface="Arial" pitchFamily="34" charset="0"/>
                <a:cs typeface="Arial" pitchFamily="34" charset="0"/>
              </a:rPr>
              <a:t>وكل محور مقسم إلى تسع درجات يمثل الرقم </a:t>
            </a:r>
            <a:r>
              <a:rPr lang="ar-IQ" sz="3200" b="1" dirty="0">
                <a:solidFill>
                  <a:srgbClr val="00B0F0"/>
                </a:solidFill>
                <a:latin typeface="Arial" pitchFamily="34" charset="0"/>
                <a:cs typeface="Arial" pitchFamily="34" charset="0"/>
              </a:rPr>
              <a:t>1</a:t>
            </a:r>
            <a:r>
              <a:rPr lang="ar-IQ" sz="3200" b="1" dirty="0">
                <a:solidFill>
                  <a:srgbClr val="FFFF00"/>
                </a:solidFill>
                <a:latin typeface="Arial" pitchFamily="34" charset="0"/>
                <a:cs typeface="Arial" pitchFamily="34" charset="0"/>
              </a:rPr>
              <a:t> </a:t>
            </a:r>
            <a:r>
              <a:rPr lang="ar-IQ" sz="2800" b="1" dirty="0">
                <a:solidFill>
                  <a:srgbClr val="FFFF00"/>
                </a:solidFill>
                <a:latin typeface="Arial" pitchFamily="34" charset="0"/>
                <a:cs typeface="Arial" pitchFamily="34" charset="0"/>
              </a:rPr>
              <a:t>أدنى درجات الاهتمام بينما الرقم </a:t>
            </a:r>
            <a:r>
              <a:rPr lang="ar-IQ" sz="3200" b="1" dirty="0">
                <a:solidFill>
                  <a:srgbClr val="00B0F0"/>
                </a:solidFill>
                <a:latin typeface="Arial" pitchFamily="34" charset="0"/>
                <a:cs typeface="Arial" pitchFamily="34" charset="0"/>
              </a:rPr>
              <a:t>9</a:t>
            </a:r>
            <a:r>
              <a:rPr lang="ar-IQ" sz="3200" b="1" dirty="0">
                <a:solidFill>
                  <a:srgbClr val="FFFF00"/>
                </a:solidFill>
                <a:latin typeface="Arial" pitchFamily="34" charset="0"/>
                <a:cs typeface="Arial" pitchFamily="34" charset="0"/>
              </a:rPr>
              <a:t> </a:t>
            </a:r>
            <a:r>
              <a:rPr lang="ar-IQ" sz="2800" b="1" dirty="0">
                <a:solidFill>
                  <a:srgbClr val="FFFF00"/>
                </a:solidFill>
                <a:latin typeface="Arial" pitchFamily="34" charset="0"/>
                <a:cs typeface="Arial" pitchFamily="34" charset="0"/>
              </a:rPr>
              <a:t>أعلى الدرجات الاهتمام، تم بموجبها تقسيم محور العمل ومحور العاملين إلى تسع درجات لينتج خمسة أنماط قيادية رئيسة تتدرج منها أنماط مختلفة في درجات الفعالية.</a:t>
            </a:r>
            <a:br>
              <a:rPr lang="ar-IQ" sz="2800" b="1" dirty="0">
                <a:solidFill>
                  <a:srgbClr val="FFFF00"/>
                </a:solidFill>
                <a:latin typeface="Arial" pitchFamily="34" charset="0"/>
                <a:cs typeface="Arial" pitchFamily="34" charset="0"/>
              </a:rPr>
            </a:br>
            <a:r>
              <a:rPr lang="ar-IQ" sz="2800" b="1" dirty="0">
                <a:solidFill>
                  <a:srgbClr val="FFFF00"/>
                </a:solidFill>
                <a:latin typeface="Arial" pitchFamily="34" charset="0"/>
                <a:cs typeface="Arial" pitchFamily="34" charset="0"/>
              </a:rPr>
              <a:t>ويشمل الاهتمام "بالعمل" توضيح أدوار العمل والتوجيه والتخطيط وحل المشكلات واستخدام المصادر بفعالية والنقد البناء أثناء سير العمل. </a:t>
            </a:r>
            <a:endParaRPr lang="en-US" sz="2800" b="1" dirty="0">
              <a:solidFill>
                <a:srgbClr val="FFFF00"/>
              </a:solidFill>
              <a:latin typeface="Arial" pitchFamily="34" charset="0"/>
              <a:cs typeface="Arial" pitchFamily="34" charset="0"/>
            </a:endParaRPr>
          </a:p>
          <a:p>
            <a:pPr algn="ctr" rtl="1"/>
            <a:r>
              <a:rPr lang="en-US" sz="2800" b="1" dirty="0">
                <a:solidFill>
                  <a:srgbClr val="FFFF00"/>
                </a:solidFill>
                <a:latin typeface="Arial" pitchFamily="34" charset="0"/>
                <a:cs typeface="Arial" pitchFamily="34" charset="0"/>
              </a:rPr>
              <a:t>  </a:t>
            </a:r>
            <a:r>
              <a:rPr lang="ar-IQ" sz="2800" b="1" dirty="0">
                <a:solidFill>
                  <a:srgbClr val="FFFF00"/>
                </a:solidFill>
                <a:latin typeface="Arial" pitchFamily="34" charset="0"/>
                <a:cs typeface="Arial" pitchFamily="34" charset="0"/>
              </a:rPr>
              <a:t>أما الاهتمام "بالعاملين" فيشمل الصراحة في الاتصالات والصداقة والدعم ومشاورة العاملين والاعتراف بجهودهم. </a:t>
            </a:r>
            <a:endParaRPr lang="en-US" sz="2800" b="1" dirty="0">
              <a:solidFill>
                <a:srgbClr val="FFFF00"/>
              </a:solidFill>
              <a:latin typeface="Arial" pitchFamily="34" charset="0"/>
              <a:cs typeface="Arial" pitchFamily="34" charset="0"/>
            </a:endParaRPr>
          </a:p>
          <a:p>
            <a:pPr algn="ctr" rtl="1"/>
            <a:endParaRPr lang="en-US" sz="2800" dirty="0">
              <a:solidFill>
                <a:schemeClr val="bg1"/>
              </a:solidFill>
              <a:latin typeface="Simplified Arabic" pitchFamily="18" charset="-78"/>
              <a:cs typeface="Simplified Arabic" pitchFamily="18" charset="-78"/>
            </a:endParaRPr>
          </a:p>
          <a:p>
            <a:pPr algn="justLow" rtl="1"/>
            <a:r>
              <a:rPr lang="ar-IQ" sz="3200" b="1" dirty="0">
                <a:solidFill>
                  <a:srgbClr val="FF0000"/>
                </a:solidFill>
                <a:latin typeface="Simplified Arabic" pitchFamily="18" charset="-78"/>
                <a:cs typeface="+mj-cs"/>
              </a:rPr>
              <a:t>والأنماط القيادية هي:</a:t>
            </a:r>
            <a:endParaRPr lang="ar-IQ" sz="3200" b="1" dirty="0">
              <a:solidFill>
                <a:srgbClr val="FF0000"/>
              </a:solidFill>
              <a:latin typeface="Simplified Arabic" pitchFamily="18" charset="-78"/>
              <a:cs typeface="+mj-cs"/>
            </a:endParaRPr>
          </a:p>
        </p:txBody>
      </p:sp>
    </p:spTree>
    <p:extLst>
      <p:ext uri="{BB962C8B-B14F-4D97-AF65-F5344CB8AC3E}">
        <p14:creationId xmlns:p14="http://schemas.microsoft.com/office/powerpoint/2010/main" val="38240877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5447645"/>
          </a:xfrm>
          <a:prstGeom prst="rect">
            <a:avLst/>
          </a:prstGeom>
        </p:spPr>
        <p:txBody>
          <a:bodyPr wrap="square">
            <a:spAutoFit/>
          </a:bodyPr>
          <a:lstStyle/>
          <a:p>
            <a:pPr algn="ctr"/>
            <a:r>
              <a:rPr lang="ar-IQ" sz="4000" b="1" dirty="0">
                <a:solidFill>
                  <a:srgbClr val="FFFF00"/>
                </a:solidFill>
              </a:rPr>
              <a:t>1- النمط (1 - 1) الإدارة الفقيرة: </a:t>
            </a:r>
            <a:endParaRPr lang="ar-IQ" sz="4000" b="1" dirty="0" smtClean="0">
              <a:solidFill>
                <a:srgbClr val="FFFF00"/>
              </a:solidFill>
            </a:endParaRPr>
          </a:p>
          <a:p>
            <a:pPr algn="ctr"/>
            <a:endParaRPr lang="ar-IQ" sz="4000" b="1" dirty="0">
              <a:solidFill>
                <a:srgbClr val="FFFF00"/>
              </a:solidFill>
            </a:endParaRPr>
          </a:p>
          <a:p>
            <a:pPr algn="ctr"/>
            <a:endParaRPr lang="ar-IQ" sz="1600" b="1" dirty="0">
              <a:solidFill>
                <a:srgbClr val="FF0000"/>
              </a:solidFill>
            </a:endParaRPr>
          </a:p>
          <a:p>
            <a:pPr algn="ctr"/>
            <a:r>
              <a:rPr lang="ar-IQ" sz="3600" b="1" dirty="0">
                <a:solidFill>
                  <a:srgbClr val="00B0F0"/>
                </a:solidFill>
              </a:rPr>
              <a:t>وهذا النمط من القادة الإداريين يولون اهتمامًا ضئيلًا جدًا للأفراد والإنتاج على حد سواء, وبالتالي فالنتيجة المتوقعة لمثل أولئك القادة هي عدم تحقيقهم لأي أهداف إنتاجية </a:t>
            </a:r>
            <a:endParaRPr lang="ar-IQ" sz="3600" b="1" dirty="0" smtClean="0">
              <a:solidFill>
                <a:srgbClr val="00B0F0"/>
              </a:solidFill>
            </a:endParaRPr>
          </a:p>
          <a:p>
            <a:pPr algn="ctr"/>
            <a:r>
              <a:rPr lang="ar-IQ" sz="3600" b="1" dirty="0" smtClean="0">
                <a:solidFill>
                  <a:srgbClr val="00B0F0"/>
                </a:solidFill>
              </a:rPr>
              <a:t>وعدم </a:t>
            </a:r>
            <a:r>
              <a:rPr lang="ar-IQ" sz="3600" b="1" dirty="0">
                <a:solidFill>
                  <a:srgbClr val="00B0F0"/>
                </a:solidFill>
              </a:rPr>
              <a:t>تحقيق أي درجة معقولة من الرضا الوظيفي </a:t>
            </a:r>
            <a:endParaRPr lang="ar-IQ" sz="3600" b="1" dirty="0" smtClean="0">
              <a:solidFill>
                <a:srgbClr val="00B0F0"/>
              </a:solidFill>
            </a:endParaRPr>
          </a:p>
          <a:p>
            <a:pPr algn="ctr"/>
            <a:r>
              <a:rPr lang="ar-IQ" sz="3600" b="1" dirty="0" smtClean="0">
                <a:solidFill>
                  <a:srgbClr val="00B0F0"/>
                </a:solidFill>
              </a:rPr>
              <a:t>بين </a:t>
            </a:r>
            <a:r>
              <a:rPr lang="ar-IQ" sz="3600" b="1" dirty="0">
                <a:solidFill>
                  <a:srgbClr val="00B0F0"/>
                </a:solidFill>
              </a:rPr>
              <a:t>العاملين في وحداتهم التنظيمية وينعكس ذلك </a:t>
            </a:r>
            <a:endParaRPr lang="ar-IQ" sz="3600" b="1" dirty="0" smtClean="0">
              <a:solidFill>
                <a:srgbClr val="00B0F0"/>
              </a:solidFill>
            </a:endParaRPr>
          </a:p>
          <a:p>
            <a:pPr algn="ctr" rtl="1"/>
            <a:r>
              <a:rPr lang="ar-IQ" sz="3600" b="1" dirty="0" smtClean="0">
                <a:solidFill>
                  <a:srgbClr val="00B0F0"/>
                </a:solidFill>
              </a:rPr>
              <a:t> بطبيعة الحال </a:t>
            </a:r>
            <a:r>
              <a:rPr lang="ar-IQ" sz="3600" b="1" dirty="0">
                <a:solidFill>
                  <a:srgbClr val="00B0F0"/>
                </a:solidFill>
              </a:rPr>
              <a:t>على علاقات العمل تسودها </a:t>
            </a:r>
            <a:endParaRPr lang="ar-IQ" sz="3600" b="1" dirty="0" smtClean="0">
              <a:solidFill>
                <a:srgbClr val="00B0F0"/>
              </a:solidFill>
            </a:endParaRPr>
          </a:p>
          <a:p>
            <a:pPr algn="ctr" rtl="1"/>
            <a:r>
              <a:rPr lang="ar-IQ" sz="3600" b="1" dirty="0" smtClean="0">
                <a:solidFill>
                  <a:srgbClr val="00B0F0"/>
                </a:solidFill>
              </a:rPr>
              <a:t>الصراعات </a:t>
            </a:r>
            <a:r>
              <a:rPr lang="ar-IQ" sz="3600" b="1" dirty="0">
                <a:solidFill>
                  <a:srgbClr val="00B0F0"/>
                </a:solidFill>
              </a:rPr>
              <a:t>والخلافات المستمرة.</a:t>
            </a:r>
            <a:endParaRPr lang="ar-IQ" sz="3600" b="1" dirty="0">
              <a:solidFill>
                <a:srgbClr val="00B0F0"/>
              </a:solidFill>
            </a:endParaRPr>
          </a:p>
        </p:txBody>
      </p:sp>
    </p:spTree>
    <p:extLst>
      <p:ext uri="{BB962C8B-B14F-4D97-AF65-F5344CB8AC3E}">
        <p14:creationId xmlns:p14="http://schemas.microsoft.com/office/powerpoint/2010/main" val="403513351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491"/>
            <a:ext cx="9144000" cy="6186309"/>
          </a:xfrm>
          <a:prstGeom prst="rect">
            <a:avLst/>
          </a:prstGeom>
        </p:spPr>
        <p:txBody>
          <a:bodyPr wrap="square">
            <a:spAutoFit/>
          </a:bodyPr>
          <a:lstStyle/>
          <a:p>
            <a:pPr lvl="0" algn="ctr" rtl="1"/>
            <a:r>
              <a:rPr lang="ar-IQ" sz="3600" b="1" dirty="0">
                <a:solidFill>
                  <a:srgbClr val="FFFF00"/>
                </a:solidFill>
                <a:latin typeface="Corbel"/>
                <a:cs typeface="+mj-cs"/>
              </a:rPr>
              <a:t>2- النمط (1 - 9) الإدارة </a:t>
            </a:r>
            <a:r>
              <a:rPr lang="ar-IQ" sz="3600" b="1" dirty="0" smtClean="0">
                <a:solidFill>
                  <a:srgbClr val="FFFF00"/>
                </a:solidFill>
                <a:latin typeface="Corbel"/>
                <a:cs typeface="+mj-cs"/>
              </a:rPr>
              <a:t>الأنتاجية: </a:t>
            </a:r>
            <a:endParaRPr lang="ar-IQ" sz="3600" b="1" dirty="0">
              <a:solidFill>
                <a:srgbClr val="FFFF00"/>
              </a:solidFill>
              <a:latin typeface="Corbel"/>
              <a:cs typeface="+mj-cs"/>
            </a:endParaRPr>
          </a:p>
          <a:p>
            <a:pPr lvl="0" algn="ctr" rtl="1"/>
            <a:endParaRPr lang="ar-IQ" sz="3600" b="1" dirty="0">
              <a:solidFill>
                <a:srgbClr val="FF0000"/>
              </a:solidFill>
              <a:latin typeface="Corbel"/>
              <a:cs typeface="+mj-cs"/>
            </a:endParaRPr>
          </a:p>
          <a:p>
            <a:pPr lvl="0" algn="ctr" rtl="1"/>
            <a:r>
              <a:rPr lang="ar-IQ" sz="3600" b="1" dirty="0">
                <a:solidFill>
                  <a:srgbClr val="00B0F0"/>
                </a:solidFill>
                <a:latin typeface="Corbel"/>
                <a:cs typeface="+mj-cs"/>
              </a:rPr>
              <a:t>يُعبر هذا النمط عن اهتمام كبير بالإنتاج وبتحقيق النتائج العالية حتى ولو تم ذلك على حساب العاملين حيث يقل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الاهتمام </a:t>
            </a:r>
            <a:r>
              <a:rPr lang="ar-IQ" sz="3600" b="1" dirty="0">
                <a:solidFill>
                  <a:srgbClr val="00B0F0"/>
                </a:solidFill>
                <a:latin typeface="Corbel"/>
                <a:cs typeface="+mj-cs"/>
              </a:rPr>
              <a:t>بهم إلى درجة كبيرة. </a:t>
            </a:r>
          </a:p>
          <a:p>
            <a:pPr lvl="0" algn="ctr" rtl="1"/>
            <a:r>
              <a:rPr lang="ar-IQ" sz="3600" b="1" dirty="0">
                <a:solidFill>
                  <a:srgbClr val="00B0F0"/>
                </a:solidFill>
                <a:latin typeface="Corbel"/>
                <a:cs typeface="+mj-cs"/>
              </a:rPr>
              <a:t>ويؤمن القادة الإداريون بوجوب استخدام السلطة مع المرؤوسين لإنجاز العمل وأهمية فرض أساليب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الرقابة الدقيقة </a:t>
            </a:r>
            <a:r>
              <a:rPr lang="ar-IQ" sz="3600" b="1" dirty="0">
                <a:solidFill>
                  <a:srgbClr val="00B0F0"/>
                </a:solidFill>
                <a:latin typeface="Corbel"/>
                <a:cs typeface="+mj-cs"/>
              </a:rPr>
              <a:t>على أعمالهم، ودائمًا ما </a:t>
            </a:r>
            <a:r>
              <a:rPr lang="ar-IQ" sz="3600" b="1" dirty="0" smtClean="0">
                <a:solidFill>
                  <a:srgbClr val="00B0F0"/>
                </a:solidFill>
                <a:latin typeface="Corbel"/>
                <a:cs typeface="+mj-cs"/>
              </a:rPr>
              <a:t>يضعون</a:t>
            </a:r>
          </a:p>
          <a:p>
            <a:pPr lvl="0" algn="ctr" rtl="1"/>
            <a:r>
              <a:rPr lang="ar-IQ" sz="3600" b="1" dirty="0" smtClean="0">
                <a:solidFill>
                  <a:srgbClr val="00B0F0"/>
                </a:solidFill>
                <a:latin typeface="Corbel"/>
                <a:cs typeface="+mj-cs"/>
              </a:rPr>
              <a:t> تحقيق النتائج وكأنه </a:t>
            </a:r>
            <a:r>
              <a:rPr lang="ar-IQ" sz="3600" b="1" dirty="0">
                <a:solidFill>
                  <a:srgbClr val="00B0F0"/>
                </a:solidFill>
                <a:latin typeface="Corbel"/>
                <a:cs typeface="+mj-cs"/>
              </a:rPr>
              <a:t>الهدف الوحيد الذي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يسعون إليه </a:t>
            </a:r>
            <a:r>
              <a:rPr lang="ar-IQ" sz="3600" b="1" dirty="0">
                <a:solidFill>
                  <a:srgbClr val="00B0F0"/>
                </a:solidFill>
                <a:latin typeface="Corbel"/>
                <a:cs typeface="+mj-cs"/>
              </a:rPr>
              <a:t>حتى ولو تم ذلك </a:t>
            </a:r>
            <a:r>
              <a:rPr lang="ar-IQ" sz="3600" b="1" dirty="0" smtClean="0">
                <a:solidFill>
                  <a:srgbClr val="00B0F0"/>
                </a:solidFill>
                <a:latin typeface="Corbel"/>
                <a:cs typeface="+mj-cs"/>
              </a:rPr>
              <a:t>على </a:t>
            </a:r>
            <a:r>
              <a:rPr lang="ar-IQ" sz="3600" b="1" dirty="0">
                <a:solidFill>
                  <a:srgbClr val="00B0F0"/>
                </a:solidFill>
                <a:latin typeface="Corbel"/>
                <a:cs typeface="+mj-cs"/>
              </a:rPr>
              <a:t>حساب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العاملين ومشاعرهم</a:t>
            </a:r>
            <a:r>
              <a:rPr lang="ar-IQ" sz="3600" b="1" dirty="0">
                <a:solidFill>
                  <a:srgbClr val="00B0F0"/>
                </a:solidFill>
                <a:latin typeface="Corbel"/>
                <a:cs typeface="+mj-cs"/>
              </a:rPr>
              <a:t>.</a:t>
            </a:r>
            <a:endParaRPr lang="ar-IQ" sz="3600" b="1" dirty="0">
              <a:solidFill>
                <a:srgbClr val="00B0F0"/>
              </a:solidFill>
              <a:latin typeface="Corbel"/>
              <a:cs typeface="+mj-cs"/>
            </a:endParaRPr>
          </a:p>
        </p:txBody>
      </p:sp>
    </p:spTree>
    <p:extLst>
      <p:ext uri="{BB962C8B-B14F-4D97-AF65-F5344CB8AC3E}">
        <p14:creationId xmlns:p14="http://schemas.microsoft.com/office/powerpoint/2010/main" val="279077417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 y="0"/>
            <a:ext cx="9132109" cy="6858000"/>
          </a:xfrm>
          <a:prstGeom prst="rect">
            <a:avLst/>
          </a:prstGeom>
        </p:spPr>
      </p:pic>
      <p:sp>
        <p:nvSpPr>
          <p:cNvPr id="2" name="Rectangle 1"/>
          <p:cNvSpPr/>
          <p:nvPr/>
        </p:nvSpPr>
        <p:spPr>
          <a:xfrm>
            <a:off x="76200" y="365879"/>
            <a:ext cx="8991600" cy="6247864"/>
          </a:xfrm>
          <a:prstGeom prst="rect">
            <a:avLst/>
          </a:prstGeom>
        </p:spPr>
        <p:txBody>
          <a:bodyPr wrap="square">
            <a:spAutoFit/>
          </a:bodyPr>
          <a:lstStyle/>
          <a:p>
            <a:pPr algn="ctr" rtl="1"/>
            <a:r>
              <a:rPr lang="ar-IQ" sz="8000" b="1" dirty="0">
                <a:solidFill>
                  <a:srgbClr val="FFFF00"/>
                </a:solidFill>
                <a:effectLst>
                  <a:reflection blurRad="6350" stA="55000" endA="300" endPos="45500" dir="5400000" sy="-100000" algn="bl" rotWithShape="0"/>
                </a:effectLst>
                <a:latin typeface="Arabic Typesetting" pitchFamily="66" charset="-78"/>
                <a:ea typeface="+mj-ea"/>
                <a:cs typeface="Arabic Typesetting" pitchFamily="66" charset="-78"/>
              </a:rPr>
              <a:t>أسعد الله صباحكم أحبتي </a:t>
            </a:r>
            <a:r>
              <a:rPr lang="ar-IQ" sz="8000" b="1" dirty="0" smtClean="0">
                <a:solidFill>
                  <a:srgbClr val="FFFF00"/>
                </a:solidFill>
                <a:effectLst>
                  <a:reflection blurRad="6350" stA="55000" endA="300" endPos="45500" dir="5400000" sy="-100000" algn="bl" rotWithShape="0"/>
                </a:effectLst>
                <a:latin typeface="Arabic Typesetting" pitchFamily="66" charset="-78"/>
                <a:ea typeface="+mj-ea"/>
                <a:cs typeface="Arabic Typesetting" pitchFamily="66" charset="-78"/>
              </a:rPr>
              <a:t>الأعزاء</a:t>
            </a:r>
            <a:r>
              <a:rPr lang="ar-SA" sz="8000" b="1" dirty="0">
                <a:solidFill>
                  <a:srgbClr val="FFFF00"/>
                </a:solidFill>
                <a:effectLst>
                  <a:reflection blurRad="6350" stA="55000" endA="300" endPos="45500" dir="5400000" sy="-100000" algn="bl" rotWithShape="0"/>
                </a:effectLst>
                <a:latin typeface="Arabic Typesetting" pitchFamily="66" charset="-78"/>
                <a:ea typeface="+mj-ea"/>
                <a:cs typeface="Arabic Typesetting" pitchFamily="66" charset="-78"/>
              </a:rPr>
              <a:t/>
            </a:r>
            <a:br>
              <a:rPr lang="ar-SA" sz="8000" b="1" dirty="0">
                <a:solidFill>
                  <a:srgbClr val="FFFF00"/>
                </a:solidFill>
                <a:effectLst>
                  <a:reflection blurRad="6350" stA="55000" endA="300" endPos="45500" dir="5400000" sy="-100000" algn="bl" rotWithShape="0"/>
                </a:effectLst>
                <a:latin typeface="Arabic Typesetting" pitchFamily="66" charset="-78"/>
                <a:ea typeface="+mj-ea"/>
                <a:cs typeface="Arabic Typesetting" pitchFamily="66" charset="-78"/>
              </a:rPr>
            </a:br>
            <a:r>
              <a:rPr lang="ar-IQ" sz="8000" b="1" dirty="0">
                <a:solidFill>
                  <a:schemeClr val="bg1"/>
                </a:solidFill>
                <a:effectLst>
                  <a:reflection blurRad="6350" stA="55000" endA="300" endPos="45500" dir="5400000" sy="-100000" algn="bl" rotWithShape="0"/>
                </a:effectLst>
                <a:latin typeface="Arabic Typesetting" pitchFamily="66" charset="-78"/>
                <a:ea typeface="+mj-ea"/>
                <a:cs typeface="Arabic Typesetting" pitchFamily="66" charset="-78"/>
              </a:rPr>
              <a:t>نُجدد اللقاء معكم </a:t>
            </a:r>
            <a:r>
              <a:rPr lang="ar-IQ" sz="8000" b="1" dirty="0">
                <a:solidFill>
                  <a:srgbClr val="FFFF00"/>
                </a:solidFill>
                <a:effectLst>
                  <a:reflection blurRad="6350" stA="55000" endA="300" endPos="45500" dir="5400000" sy="-100000" algn="bl" rotWithShape="0"/>
                </a:effectLst>
                <a:latin typeface="Arabic Typesetting" pitchFamily="66" charset="-78"/>
                <a:ea typeface="+mj-ea"/>
                <a:cs typeface="Arabic Typesetting" pitchFamily="66" charset="-78"/>
              </a:rPr>
              <a:t>و</a:t>
            </a:r>
            <a:r>
              <a:rPr lang="ar-IQ" sz="8000" b="1" dirty="0">
                <a:solidFill>
                  <a:schemeClr val="bg1"/>
                </a:solidFill>
                <a:effectLst>
                  <a:reflection blurRad="6350" stA="55000" endA="300" endPos="45500" dir="5400000" sy="-100000" algn="bl" rotWithShape="0"/>
                </a:effectLst>
                <a:latin typeface="Arabic Typesetting" pitchFamily="66" charset="-78"/>
                <a:ea typeface="+mj-ea"/>
                <a:cs typeface="Arabic Typesetting" pitchFamily="66" charset="-78"/>
              </a:rPr>
              <a:t> عالم  الإدارة الرياضية </a:t>
            </a:r>
            <a:r>
              <a:rPr lang="ar-IQ" sz="8000" b="1" dirty="0">
                <a:solidFill>
                  <a:srgbClr val="FFFF00"/>
                </a:solidFill>
                <a:effectLst>
                  <a:reflection blurRad="6350" stA="55000" endA="300" endPos="45500" dir="5400000" sy="-100000" algn="bl" rotWithShape="0"/>
                </a:effectLst>
                <a:latin typeface="Arabic Typesetting" pitchFamily="66" charset="-78"/>
                <a:ea typeface="+mj-ea"/>
                <a:cs typeface="Arabic Typesetting" pitchFamily="66" charset="-78"/>
              </a:rPr>
              <a:t>و</a:t>
            </a:r>
            <a:r>
              <a:rPr lang="ar-IQ" sz="8000" b="1" dirty="0">
                <a:solidFill>
                  <a:schemeClr val="bg1"/>
                </a:solidFill>
                <a:effectLst>
                  <a:reflection blurRad="6350" stA="55000" endA="300" endPos="45500" dir="5400000" sy="-100000" algn="bl" rotWithShape="0"/>
                </a:effectLst>
                <a:latin typeface="Arabic Typesetting" pitchFamily="66" charset="-78"/>
                <a:ea typeface="+mj-ea"/>
                <a:cs typeface="Arabic Typesetting" pitchFamily="66" charset="-78"/>
              </a:rPr>
              <a:t> فنونها. </a:t>
            </a:r>
            <a:br>
              <a:rPr lang="ar-IQ" sz="8000" b="1" dirty="0">
                <a:solidFill>
                  <a:schemeClr val="bg1"/>
                </a:solidFill>
                <a:effectLst>
                  <a:reflection blurRad="6350" stA="55000" endA="300" endPos="45500" dir="5400000" sy="-100000" algn="bl" rotWithShape="0"/>
                </a:effectLst>
                <a:latin typeface="Arabic Typesetting" pitchFamily="66" charset="-78"/>
                <a:ea typeface="+mj-ea"/>
                <a:cs typeface="Arabic Typesetting" pitchFamily="66" charset="-78"/>
              </a:rPr>
            </a:br>
            <a:r>
              <a:rPr lang="ar-SA" sz="8000" b="1" dirty="0">
                <a:solidFill>
                  <a:srgbClr val="FF0000"/>
                </a:solidFill>
                <a:effectLst>
                  <a:reflection blurRad="6350" stA="55000" endA="300" endPos="45500" dir="5400000" sy="-100000" algn="bl" rotWithShape="0"/>
                </a:effectLst>
                <a:latin typeface="Arabic Typesetting" pitchFamily="66" charset="-78"/>
                <a:ea typeface="+mj-ea"/>
                <a:cs typeface="Arabic Typesetting" pitchFamily="66" charset="-78"/>
              </a:rPr>
              <a:t>متمنياً لحض</a:t>
            </a:r>
            <a:r>
              <a:rPr lang="ar-IQ" sz="8000" b="1" dirty="0">
                <a:solidFill>
                  <a:srgbClr val="FF0000"/>
                </a:solidFill>
                <a:effectLst>
                  <a:reflection blurRad="6350" stA="55000" endA="300" endPos="45500" dir="5400000" sy="-100000" algn="bl" rotWithShape="0"/>
                </a:effectLst>
                <a:latin typeface="Arabic Typesetting" pitchFamily="66" charset="-78"/>
                <a:ea typeface="+mj-ea"/>
                <a:cs typeface="Arabic Typesetting" pitchFamily="66" charset="-78"/>
              </a:rPr>
              <a:t>رات</a:t>
            </a:r>
            <a:r>
              <a:rPr lang="ar-SA" sz="8000" b="1" dirty="0">
                <a:solidFill>
                  <a:srgbClr val="FF0000"/>
                </a:solidFill>
                <a:effectLst>
                  <a:reflection blurRad="6350" stA="55000" endA="300" endPos="45500" dir="5400000" sy="-100000" algn="bl" rotWithShape="0"/>
                </a:effectLst>
                <a:latin typeface="Arabic Typesetting" pitchFamily="66" charset="-78"/>
                <a:ea typeface="+mj-ea"/>
                <a:cs typeface="Arabic Typesetting" pitchFamily="66" charset="-78"/>
              </a:rPr>
              <a:t>كمْ قضاء أحلى الأوقات وأطيبُها</a:t>
            </a:r>
            <a:r>
              <a:rPr lang="ar-SA" sz="6000" b="1" dirty="0">
                <a:solidFill>
                  <a:srgbClr val="FF0000"/>
                </a:solidFill>
                <a:effectLst>
                  <a:reflection blurRad="6350" stA="55000" endA="300" endPos="45500" dir="5400000" sy="-100000" algn="bl" rotWithShape="0"/>
                </a:effectLst>
                <a:latin typeface="Arabic Typesetting" pitchFamily="66" charset="-78"/>
                <a:ea typeface="+mj-ea"/>
                <a:cs typeface="Arabic Typesetting" pitchFamily="66" charset="-78"/>
              </a:rPr>
              <a:t> </a:t>
            </a:r>
            <a:endParaRPr lang="en-US" sz="2400" dirty="0">
              <a:solidFill>
                <a:srgbClr val="FF0000"/>
              </a:solidFill>
            </a:endParaRPr>
          </a:p>
        </p:txBody>
      </p:sp>
    </p:spTree>
    <p:extLst>
      <p:ext uri="{BB962C8B-B14F-4D97-AF65-F5344CB8AC3E}">
        <p14:creationId xmlns:p14="http://schemas.microsoft.com/office/powerpoint/2010/main" val="875840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9679"/>
            <a:ext cx="9144000" cy="5447645"/>
          </a:xfrm>
          <a:prstGeom prst="rect">
            <a:avLst/>
          </a:prstGeom>
        </p:spPr>
        <p:txBody>
          <a:bodyPr wrap="square">
            <a:spAutoFit/>
          </a:bodyPr>
          <a:lstStyle/>
          <a:p>
            <a:pPr lvl="0" algn="ctr" rtl="1"/>
            <a:r>
              <a:rPr lang="ar-IQ" sz="3600" b="1" dirty="0">
                <a:solidFill>
                  <a:srgbClr val="FFFF00"/>
                </a:solidFill>
                <a:latin typeface="Corbel"/>
                <a:cs typeface="+mj-cs"/>
              </a:rPr>
              <a:t>3- النمط (9 - 1) الإدارة الاجتماعية: </a:t>
            </a:r>
          </a:p>
          <a:p>
            <a:pPr lvl="0" algn="ctr" rtl="1"/>
            <a:endParaRPr lang="ar-IQ" sz="2400" dirty="0">
              <a:solidFill>
                <a:prstClr val="white"/>
              </a:solidFill>
              <a:latin typeface="Corbel"/>
              <a:cs typeface="+mj-cs"/>
            </a:endParaRPr>
          </a:p>
          <a:p>
            <a:pPr lvl="0" algn="ctr" rtl="1"/>
            <a:r>
              <a:rPr lang="ar-IQ" sz="3600" b="1" dirty="0">
                <a:solidFill>
                  <a:srgbClr val="00B0F0"/>
                </a:solidFill>
                <a:latin typeface="Corbel"/>
                <a:cs typeface="+mj-cs"/>
              </a:rPr>
              <a:t>و يعكس هذا النمط الإداري اهتمامًا كبيرًا بالعنصر الإنساني ويتم ذلك أحيانًا على حساب تحقيقهم للأهداف الإنتاجية المطالبين بتحقيقها، وكثيرًا ما يتمادى هؤلاء القادة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في تقدير </a:t>
            </a:r>
            <a:r>
              <a:rPr lang="ar-IQ" sz="3600" b="1" dirty="0">
                <a:solidFill>
                  <a:srgbClr val="00B0F0"/>
                </a:solidFill>
                <a:latin typeface="Corbel"/>
                <a:cs typeface="+mj-cs"/>
              </a:rPr>
              <a:t>أهمية مراعاة العلاقات الإنسانية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فيسعون  بشتى الطرق </a:t>
            </a:r>
            <a:r>
              <a:rPr lang="ar-IQ" sz="3600" b="1" dirty="0">
                <a:solidFill>
                  <a:srgbClr val="00B0F0"/>
                </a:solidFill>
                <a:latin typeface="Corbel"/>
                <a:cs typeface="+mj-cs"/>
              </a:rPr>
              <a:t>للقضاء على أي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مظاهر قد </a:t>
            </a:r>
            <a:r>
              <a:rPr lang="ar-IQ" sz="3600" b="1" dirty="0">
                <a:solidFill>
                  <a:srgbClr val="00B0F0"/>
                </a:solidFill>
                <a:latin typeface="Corbel"/>
                <a:cs typeface="+mj-cs"/>
              </a:rPr>
              <a:t>تنتج </a:t>
            </a:r>
            <a:r>
              <a:rPr lang="ar-IQ" sz="3600" b="1" dirty="0" smtClean="0">
                <a:solidFill>
                  <a:srgbClr val="00B0F0"/>
                </a:solidFill>
                <a:latin typeface="Corbel"/>
                <a:cs typeface="+mj-cs"/>
              </a:rPr>
              <a:t>عنها خلافات </a:t>
            </a:r>
          </a:p>
          <a:p>
            <a:pPr lvl="0" algn="ctr" rtl="1"/>
            <a:r>
              <a:rPr lang="ar-IQ" sz="3600" b="1" dirty="0" smtClean="0">
                <a:solidFill>
                  <a:srgbClr val="00B0F0"/>
                </a:solidFill>
                <a:latin typeface="Corbel"/>
                <a:cs typeface="+mj-cs"/>
              </a:rPr>
              <a:t>بين </a:t>
            </a:r>
            <a:r>
              <a:rPr lang="ar-IQ" sz="3600" b="1" dirty="0">
                <a:solidFill>
                  <a:srgbClr val="00B0F0"/>
                </a:solidFill>
                <a:latin typeface="Corbel"/>
                <a:cs typeface="+mj-cs"/>
              </a:rPr>
              <a:t>العاملين حتى ولو كان ذلك </a:t>
            </a:r>
            <a:endParaRPr lang="ar-IQ" sz="3600" b="1" dirty="0" smtClean="0">
              <a:solidFill>
                <a:srgbClr val="00B0F0"/>
              </a:solidFill>
              <a:latin typeface="Corbel"/>
              <a:cs typeface="+mj-cs"/>
            </a:endParaRPr>
          </a:p>
          <a:p>
            <a:pPr lvl="0" algn="ctr" rtl="1"/>
            <a:r>
              <a:rPr lang="ar-IQ" sz="3600" b="1" dirty="0" smtClean="0">
                <a:solidFill>
                  <a:srgbClr val="00B0F0"/>
                </a:solidFill>
                <a:latin typeface="Corbel"/>
                <a:cs typeface="+mj-cs"/>
              </a:rPr>
              <a:t>على </a:t>
            </a:r>
            <a:r>
              <a:rPr lang="ar-IQ" sz="3600" b="1" dirty="0">
                <a:solidFill>
                  <a:srgbClr val="00B0F0"/>
                </a:solidFill>
                <a:latin typeface="Corbel"/>
                <a:cs typeface="+mj-cs"/>
              </a:rPr>
              <a:t>حساب الإنتاج.</a:t>
            </a:r>
            <a:endParaRPr lang="ar-IQ" sz="3600" b="1" dirty="0">
              <a:solidFill>
                <a:srgbClr val="00B0F0"/>
              </a:solidFill>
              <a:latin typeface="Corbel"/>
              <a:cs typeface="+mj-cs"/>
            </a:endParaRPr>
          </a:p>
        </p:txBody>
      </p:sp>
    </p:spTree>
    <p:extLst>
      <p:ext uri="{BB962C8B-B14F-4D97-AF65-F5344CB8AC3E}">
        <p14:creationId xmlns:p14="http://schemas.microsoft.com/office/powerpoint/2010/main" val="36343711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186309"/>
          </a:xfrm>
          <a:prstGeom prst="rect">
            <a:avLst/>
          </a:prstGeom>
        </p:spPr>
        <p:txBody>
          <a:bodyPr wrap="square">
            <a:spAutoFit/>
          </a:bodyPr>
          <a:lstStyle/>
          <a:p>
            <a:pPr lvl="0" algn="ctr" rtl="1"/>
            <a:r>
              <a:rPr lang="ar-IQ" sz="3600" b="1" dirty="0">
                <a:solidFill>
                  <a:srgbClr val="FFFF00"/>
                </a:solidFill>
                <a:latin typeface="Corbel"/>
                <a:cs typeface="+mj-cs"/>
              </a:rPr>
              <a:t>4- النمط (5 - 5) الإدارة المتأرجحة: </a:t>
            </a:r>
          </a:p>
          <a:p>
            <a:pPr lvl="0" algn="ctr" rtl="1"/>
            <a:r>
              <a:rPr lang="ar-IQ" sz="3600" b="1" dirty="0" smtClean="0">
                <a:solidFill>
                  <a:srgbClr val="00B0F0"/>
                </a:solidFill>
                <a:latin typeface="Corbel"/>
              </a:rPr>
              <a:t>و </a:t>
            </a:r>
            <a:r>
              <a:rPr lang="ar-IQ" sz="3600" b="1" dirty="0">
                <a:solidFill>
                  <a:srgbClr val="00B0F0"/>
                </a:solidFill>
                <a:latin typeface="Corbel"/>
              </a:rPr>
              <a:t>يشبه هذا النمط الإداري بندول الساعة الذي يستمر في التأرجح بين طرفي المدى الذي يتحرك فيه و </a:t>
            </a:r>
            <a:r>
              <a:rPr lang="ar-IQ" sz="3600" b="1" dirty="0" smtClean="0">
                <a:solidFill>
                  <a:srgbClr val="00B0F0"/>
                </a:solidFill>
                <a:latin typeface="Corbel"/>
              </a:rPr>
              <a:t>لا</a:t>
            </a:r>
          </a:p>
          <a:p>
            <a:pPr lvl="0" algn="ctr" rtl="1"/>
            <a:r>
              <a:rPr lang="ar-IQ" sz="3600" b="1" dirty="0" smtClean="0">
                <a:solidFill>
                  <a:srgbClr val="00B0F0"/>
                </a:solidFill>
                <a:latin typeface="Corbel"/>
              </a:rPr>
              <a:t> </a:t>
            </a:r>
            <a:r>
              <a:rPr lang="ar-IQ" sz="3600" b="1" dirty="0">
                <a:solidFill>
                  <a:srgbClr val="00B0F0"/>
                </a:solidFill>
                <a:latin typeface="Corbel"/>
              </a:rPr>
              <a:t>يثبت عند وضع معين.</a:t>
            </a:r>
          </a:p>
          <a:p>
            <a:pPr lvl="0" algn="ctr" rtl="1"/>
            <a:r>
              <a:rPr lang="ar-IQ" sz="3600" b="1" dirty="0">
                <a:solidFill>
                  <a:srgbClr val="00B0F0"/>
                </a:solidFill>
                <a:latin typeface="Corbel"/>
              </a:rPr>
              <a:t>في بعض المواقف يلجأ القادة المنتمون لهذا النمط إلى أسلوب (</a:t>
            </a:r>
            <a:r>
              <a:rPr lang="ar-IQ" sz="3600" b="1" dirty="0">
                <a:solidFill>
                  <a:srgbClr val="FFFF00"/>
                </a:solidFill>
                <a:latin typeface="Corbel"/>
              </a:rPr>
              <a:t>9</a:t>
            </a:r>
            <a:r>
              <a:rPr lang="ar-IQ" sz="3600" b="1" dirty="0">
                <a:solidFill>
                  <a:srgbClr val="00B0F0"/>
                </a:solidFill>
                <a:latin typeface="Corbel"/>
              </a:rPr>
              <a:t> </a:t>
            </a:r>
            <a:r>
              <a:rPr lang="ar-IQ" sz="3600" b="1" dirty="0">
                <a:solidFill>
                  <a:srgbClr val="FFFF00"/>
                </a:solidFill>
                <a:latin typeface="Corbel"/>
              </a:rPr>
              <a:t>-</a:t>
            </a:r>
            <a:r>
              <a:rPr lang="ar-IQ" sz="3600" b="1" dirty="0">
                <a:solidFill>
                  <a:srgbClr val="00B0F0"/>
                </a:solidFill>
                <a:latin typeface="Corbel"/>
              </a:rPr>
              <a:t> </a:t>
            </a:r>
            <a:r>
              <a:rPr lang="ar-IQ" sz="3600" b="1" dirty="0">
                <a:solidFill>
                  <a:srgbClr val="FFFF00"/>
                </a:solidFill>
                <a:latin typeface="Corbel"/>
              </a:rPr>
              <a:t>1</a:t>
            </a:r>
            <a:r>
              <a:rPr lang="ar-IQ" sz="3600" b="1" dirty="0">
                <a:solidFill>
                  <a:srgbClr val="00B0F0"/>
                </a:solidFill>
                <a:latin typeface="Corbel"/>
              </a:rPr>
              <a:t>) وذلك عندما يشعرون باحتمال مواجهتهم </a:t>
            </a:r>
            <a:r>
              <a:rPr lang="ar-IQ" sz="3600" b="1" dirty="0" smtClean="0">
                <a:solidFill>
                  <a:srgbClr val="00B0F0"/>
                </a:solidFill>
                <a:latin typeface="Corbel"/>
              </a:rPr>
              <a:t>للمتاعب</a:t>
            </a:r>
          </a:p>
          <a:p>
            <a:pPr lvl="0" algn="ctr" rtl="1"/>
            <a:r>
              <a:rPr lang="ar-IQ" sz="3600" b="1" dirty="0" smtClean="0">
                <a:solidFill>
                  <a:srgbClr val="00B0F0"/>
                </a:solidFill>
                <a:latin typeface="Corbel"/>
              </a:rPr>
              <a:t> </a:t>
            </a:r>
            <a:r>
              <a:rPr lang="ar-IQ" sz="3600" b="1" dirty="0">
                <a:solidFill>
                  <a:srgbClr val="00B0F0"/>
                </a:solidFill>
                <a:latin typeface="Corbel"/>
              </a:rPr>
              <a:t>من جانب العاملين، </a:t>
            </a:r>
            <a:r>
              <a:rPr lang="ar-IQ" sz="3600" b="1" dirty="0" smtClean="0">
                <a:solidFill>
                  <a:srgbClr val="00B0F0"/>
                </a:solidFill>
                <a:latin typeface="Corbel"/>
              </a:rPr>
              <a:t>و </a:t>
            </a:r>
            <a:r>
              <a:rPr lang="ar-IQ" sz="3600" b="1" dirty="0">
                <a:solidFill>
                  <a:srgbClr val="00B0F0"/>
                </a:solidFill>
                <a:latin typeface="Corbel"/>
              </a:rPr>
              <a:t>لكن إذا هدأت حالة العمال قد </a:t>
            </a:r>
            <a:endParaRPr lang="ar-IQ" sz="3600" b="1" dirty="0" smtClean="0">
              <a:solidFill>
                <a:srgbClr val="00B0F0"/>
              </a:solidFill>
              <a:latin typeface="Corbel"/>
            </a:endParaRPr>
          </a:p>
          <a:p>
            <a:pPr lvl="0" algn="ctr" rtl="1"/>
            <a:r>
              <a:rPr lang="ar-IQ" sz="3600" b="1" dirty="0" smtClean="0">
                <a:solidFill>
                  <a:srgbClr val="00B0F0"/>
                </a:solidFill>
                <a:latin typeface="Corbel"/>
              </a:rPr>
              <a:t>يلجئون </a:t>
            </a:r>
            <a:r>
              <a:rPr lang="ar-IQ" sz="3600" b="1" dirty="0">
                <a:solidFill>
                  <a:srgbClr val="00B0F0"/>
                </a:solidFill>
                <a:latin typeface="Corbel"/>
              </a:rPr>
              <a:t>إلى النمط (</a:t>
            </a:r>
            <a:r>
              <a:rPr lang="ar-IQ" sz="3600" b="1" dirty="0">
                <a:solidFill>
                  <a:srgbClr val="FFFF00"/>
                </a:solidFill>
                <a:latin typeface="Corbel"/>
              </a:rPr>
              <a:t>1 - 9</a:t>
            </a:r>
            <a:r>
              <a:rPr lang="ar-IQ" sz="3600" b="1" dirty="0">
                <a:solidFill>
                  <a:srgbClr val="00B0F0"/>
                </a:solidFill>
                <a:latin typeface="Corbel"/>
              </a:rPr>
              <a:t>) فيضغطون </a:t>
            </a:r>
            <a:r>
              <a:rPr lang="ar-IQ" sz="3600" b="1" dirty="0" smtClean="0">
                <a:solidFill>
                  <a:srgbClr val="00B0F0"/>
                </a:solidFill>
                <a:latin typeface="Corbel"/>
              </a:rPr>
              <a:t>على</a:t>
            </a:r>
          </a:p>
          <a:p>
            <a:pPr lvl="0" algn="ctr" rtl="1"/>
            <a:r>
              <a:rPr lang="ar-IQ" sz="3600" b="1" dirty="0" smtClean="0">
                <a:solidFill>
                  <a:srgbClr val="00B0F0"/>
                </a:solidFill>
                <a:latin typeface="Corbel"/>
              </a:rPr>
              <a:t> العاملين من </a:t>
            </a:r>
            <a:r>
              <a:rPr lang="ar-IQ" sz="3600" b="1" dirty="0">
                <a:solidFill>
                  <a:srgbClr val="00B0F0"/>
                </a:solidFill>
                <a:latin typeface="Corbel"/>
              </a:rPr>
              <a:t>أجل الإنتاج، وكثيرًا ما </a:t>
            </a:r>
            <a:r>
              <a:rPr lang="ar-IQ" sz="3600" b="1" dirty="0" smtClean="0">
                <a:solidFill>
                  <a:srgbClr val="00B0F0"/>
                </a:solidFill>
                <a:latin typeface="Corbel"/>
              </a:rPr>
              <a:t>يؤمن</a:t>
            </a:r>
          </a:p>
          <a:p>
            <a:pPr lvl="0" algn="ctr" rtl="1"/>
            <a:r>
              <a:rPr lang="ar-IQ" sz="3600" b="1" dirty="0" smtClean="0">
                <a:solidFill>
                  <a:srgbClr val="00B0F0"/>
                </a:solidFill>
                <a:latin typeface="Corbel"/>
              </a:rPr>
              <a:t> </a:t>
            </a:r>
            <a:r>
              <a:rPr lang="ar-IQ" sz="3600" b="1" dirty="0">
                <a:solidFill>
                  <a:srgbClr val="00B0F0"/>
                </a:solidFill>
                <a:latin typeface="Corbel"/>
              </a:rPr>
              <a:t>هؤلاء القادة بأسلوب منتصف الطريق</a:t>
            </a:r>
          </a:p>
          <a:p>
            <a:pPr lvl="0" algn="ctr" rtl="1"/>
            <a:r>
              <a:rPr lang="ar-IQ" sz="3600" b="1" dirty="0">
                <a:solidFill>
                  <a:srgbClr val="00B0F0"/>
                </a:solidFill>
                <a:latin typeface="Corbel"/>
              </a:rPr>
              <a:t>     </a:t>
            </a:r>
            <a:r>
              <a:rPr lang="en-US" sz="3600" b="1" dirty="0">
                <a:solidFill>
                  <a:srgbClr val="00B0F0"/>
                </a:solidFill>
                <a:latin typeface="Corbel"/>
              </a:rPr>
              <a:t> </a:t>
            </a:r>
            <a:r>
              <a:rPr lang="en-US" sz="3600" b="1" dirty="0">
                <a:solidFill>
                  <a:srgbClr val="FFFF00"/>
                </a:solidFill>
                <a:latin typeface="Corbel"/>
              </a:rPr>
              <a:t>Middle Of The Road </a:t>
            </a:r>
            <a:r>
              <a:rPr lang="en-US" sz="3600" b="1" dirty="0">
                <a:solidFill>
                  <a:srgbClr val="00B0F0"/>
                </a:solidFill>
                <a:latin typeface="Corbel"/>
              </a:rPr>
              <a:t>)</a:t>
            </a:r>
            <a:r>
              <a:rPr lang="ar-IQ" sz="2800" b="1" dirty="0">
                <a:solidFill>
                  <a:srgbClr val="00B0F0"/>
                </a:solidFill>
                <a:latin typeface="Corbel"/>
              </a:rPr>
              <a:t>)</a:t>
            </a:r>
            <a:endParaRPr lang="ar-IQ" sz="3600" b="1" dirty="0">
              <a:solidFill>
                <a:srgbClr val="00B0F0"/>
              </a:solidFill>
              <a:latin typeface="Corbel"/>
            </a:endParaRPr>
          </a:p>
        </p:txBody>
      </p:sp>
    </p:spTree>
    <p:extLst>
      <p:ext uri="{BB962C8B-B14F-4D97-AF65-F5344CB8AC3E}">
        <p14:creationId xmlns:p14="http://schemas.microsoft.com/office/powerpoint/2010/main" val="22792418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lvl="0" algn="ctr" rtl="1"/>
            <a:r>
              <a:rPr lang="ar-IQ" sz="4000" b="1" dirty="0">
                <a:solidFill>
                  <a:srgbClr val="FFFF00"/>
                </a:solidFill>
                <a:latin typeface="Corbel"/>
                <a:cs typeface="+mj-cs"/>
              </a:rPr>
              <a:t>5- النمط (9-9) إدارة الفريق:</a:t>
            </a:r>
          </a:p>
          <a:p>
            <a:pPr lvl="0" algn="ctr" rtl="1"/>
            <a:endParaRPr lang="ar-IQ" sz="2400" dirty="0">
              <a:solidFill>
                <a:srgbClr val="FF0000"/>
              </a:solidFill>
              <a:latin typeface="Corbel"/>
              <a:cs typeface="Tahoma"/>
            </a:endParaRPr>
          </a:p>
          <a:p>
            <a:pPr lvl="0" algn="ctr" rtl="1"/>
            <a:r>
              <a:rPr lang="ar-IQ" sz="2400" dirty="0">
                <a:solidFill>
                  <a:srgbClr val="00B0F0"/>
                </a:solidFill>
                <a:latin typeface="Corbel"/>
                <a:cs typeface="+mj-cs"/>
              </a:rPr>
              <a:t> </a:t>
            </a:r>
            <a:r>
              <a:rPr lang="ar-IQ" sz="3200" b="1" dirty="0">
                <a:solidFill>
                  <a:srgbClr val="00B0F0"/>
                </a:solidFill>
                <a:latin typeface="Corbel"/>
                <a:cs typeface="+mj-cs"/>
              </a:rPr>
              <a:t>القادة الذين ينتمون إلى هذا النمط الإداري يولون عناية </a:t>
            </a:r>
            <a:r>
              <a:rPr lang="ar-IQ" sz="3200" b="1" dirty="0" smtClean="0">
                <a:solidFill>
                  <a:srgbClr val="00B0F0"/>
                </a:solidFill>
                <a:latin typeface="Corbel"/>
                <a:cs typeface="+mj-cs"/>
              </a:rPr>
              <a:t>فائقة واهتمامًا </a:t>
            </a:r>
            <a:r>
              <a:rPr lang="ar-IQ" sz="3200" b="1" dirty="0">
                <a:solidFill>
                  <a:srgbClr val="00B0F0"/>
                </a:solidFill>
                <a:latin typeface="Corbel"/>
                <a:cs typeface="+mj-cs"/>
              </a:rPr>
              <a:t>كبيرًا لكل من بُعدي العمل والعاملين، </a:t>
            </a:r>
            <a:r>
              <a:rPr lang="ar-IQ" sz="3200" b="1" dirty="0" smtClean="0">
                <a:solidFill>
                  <a:srgbClr val="00B0F0"/>
                </a:solidFill>
                <a:latin typeface="Corbel"/>
                <a:cs typeface="+mj-cs"/>
              </a:rPr>
              <a:t>فهؤلاء القادة</a:t>
            </a:r>
          </a:p>
          <a:p>
            <a:pPr lvl="0" algn="ctr" rtl="1"/>
            <a:r>
              <a:rPr lang="ar-IQ" sz="3200" b="1" dirty="0" smtClean="0">
                <a:solidFill>
                  <a:srgbClr val="00B0F0"/>
                </a:solidFill>
                <a:latin typeface="Corbel"/>
                <a:cs typeface="+mj-cs"/>
              </a:rPr>
              <a:t> </a:t>
            </a:r>
            <a:r>
              <a:rPr lang="ar-IQ" sz="3200" b="1" dirty="0">
                <a:solidFill>
                  <a:srgbClr val="00B0F0"/>
                </a:solidFill>
                <a:latin typeface="Corbel"/>
                <a:cs typeface="+mj-cs"/>
              </a:rPr>
              <a:t>يؤمنون بأن العمل </a:t>
            </a:r>
            <a:r>
              <a:rPr lang="ar-IQ" sz="3200" b="1" dirty="0" smtClean="0">
                <a:solidFill>
                  <a:srgbClr val="00B0F0"/>
                </a:solidFill>
                <a:latin typeface="Corbel"/>
                <a:cs typeface="+mj-cs"/>
              </a:rPr>
              <a:t>الجماعي </a:t>
            </a:r>
            <a:r>
              <a:rPr lang="ar-IQ" sz="3200" b="1" dirty="0">
                <a:solidFill>
                  <a:srgbClr val="00B0F0"/>
                </a:solidFill>
                <a:latin typeface="Corbel"/>
                <a:cs typeface="+mj-cs"/>
              </a:rPr>
              <a:t>يعبر عن الركيزة </a:t>
            </a:r>
            <a:r>
              <a:rPr lang="ar-IQ" sz="3200" b="1" dirty="0" smtClean="0">
                <a:solidFill>
                  <a:srgbClr val="00B0F0"/>
                </a:solidFill>
                <a:latin typeface="Corbel"/>
                <a:cs typeface="+mj-cs"/>
              </a:rPr>
              <a:t>الأساسية</a:t>
            </a:r>
          </a:p>
          <a:p>
            <a:pPr lvl="0" algn="ctr" rtl="1"/>
            <a:r>
              <a:rPr lang="ar-IQ" sz="3200" b="1" dirty="0" smtClean="0">
                <a:solidFill>
                  <a:srgbClr val="00B0F0"/>
                </a:solidFill>
                <a:latin typeface="Corbel"/>
                <a:cs typeface="+mj-cs"/>
              </a:rPr>
              <a:t> </a:t>
            </a:r>
            <a:r>
              <a:rPr lang="ar-IQ" sz="3200" b="1" dirty="0">
                <a:solidFill>
                  <a:srgbClr val="00B0F0"/>
                </a:solidFill>
                <a:latin typeface="Corbel"/>
                <a:cs typeface="+mj-cs"/>
              </a:rPr>
              <a:t>اللازمة لتحقيق الأهداف الإنتاجية الطموحة</a:t>
            </a:r>
            <a:r>
              <a:rPr lang="ar-IQ" sz="3200" b="1" dirty="0" smtClean="0">
                <a:solidFill>
                  <a:srgbClr val="00B0F0"/>
                </a:solidFill>
                <a:latin typeface="Corbel"/>
                <a:cs typeface="+mj-cs"/>
              </a:rPr>
              <a:t>،</a:t>
            </a:r>
          </a:p>
          <a:p>
            <a:pPr lvl="0" algn="ctr" rtl="1"/>
            <a:r>
              <a:rPr lang="ar-IQ" sz="3200" b="1" dirty="0" smtClean="0">
                <a:solidFill>
                  <a:srgbClr val="00B0F0"/>
                </a:solidFill>
                <a:latin typeface="Corbel"/>
                <a:cs typeface="+mj-cs"/>
              </a:rPr>
              <a:t> وينبني </a:t>
            </a:r>
            <a:r>
              <a:rPr lang="ar-IQ" sz="3200" b="1" dirty="0">
                <a:solidFill>
                  <a:srgbClr val="00B0F0"/>
                </a:solidFill>
                <a:latin typeface="Corbel"/>
                <a:cs typeface="+mj-cs"/>
              </a:rPr>
              <a:t>ذلك على إيمان عميق بأهمية العنصر </a:t>
            </a:r>
            <a:r>
              <a:rPr lang="ar-IQ" sz="3200" b="1" dirty="0" smtClean="0">
                <a:solidFill>
                  <a:srgbClr val="00B0F0"/>
                </a:solidFill>
                <a:latin typeface="Corbel"/>
                <a:cs typeface="+mj-cs"/>
              </a:rPr>
              <a:t>البشري</a:t>
            </a:r>
          </a:p>
          <a:p>
            <a:pPr lvl="0" algn="ctr" rtl="1"/>
            <a:r>
              <a:rPr lang="ar-IQ" sz="3200" b="1" dirty="0" smtClean="0">
                <a:solidFill>
                  <a:srgbClr val="00B0F0"/>
                </a:solidFill>
                <a:latin typeface="Corbel"/>
                <a:cs typeface="+mj-cs"/>
              </a:rPr>
              <a:t> وإشباع  </a:t>
            </a:r>
            <a:r>
              <a:rPr lang="ar-IQ" sz="3200" b="1" dirty="0">
                <a:solidFill>
                  <a:srgbClr val="00B0F0"/>
                </a:solidFill>
                <a:latin typeface="Corbel"/>
                <a:cs typeface="+mj-cs"/>
              </a:rPr>
              <a:t>الحاجات الإنسانية لدى هؤلاء القادة </a:t>
            </a:r>
            <a:r>
              <a:rPr lang="ar-IQ" sz="3200" b="1" dirty="0" smtClean="0">
                <a:solidFill>
                  <a:srgbClr val="00B0F0"/>
                </a:solidFill>
                <a:latin typeface="Corbel"/>
                <a:cs typeface="+mj-cs"/>
              </a:rPr>
              <a:t>وبالتالي</a:t>
            </a:r>
          </a:p>
          <a:p>
            <a:pPr lvl="0" algn="ctr" rtl="1"/>
            <a:r>
              <a:rPr lang="ar-IQ" sz="3200" b="1" dirty="0" smtClean="0">
                <a:solidFill>
                  <a:srgbClr val="00B0F0"/>
                </a:solidFill>
                <a:latin typeface="Corbel"/>
                <a:cs typeface="+mj-cs"/>
              </a:rPr>
              <a:t> </a:t>
            </a:r>
            <a:r>
              <a:rPr lang="ar-IQ" sz="3200" b="1" dirty="0">
                <a:solidFill>
                  <a:srgbClr val="00B0F0"/>
                </a:solidFill>
                <a:latin typeface="Corbel"/>
                <a:cs typeface="+mj-cs"/>
              </a:rPr>
              <a:t>يحققون </a:t>
            </a:r>
            <a:r>
              <a:rPr lang="ar-IQ" sz="3200" b="1" dirty="0" smtClean="0">
                <a:solidFill>
                  <a:srgbClr val="00B0F0"/>
                </a:solidFill>
                <a:latin typeface="Corbel"/>
                <a:cs typeface="+mj-cs"/>
              </a:rPr>
              <a:t>مفاهيم  </a:t>
            </a:r>
            <a:r>
              <a:rPr lang="ar-IQ" sz="3200" b="1" dirty="0">
                <a:solidFill>
                  <a:srgbClr val="00B0F0"/>
                </a:solidFill>
                <a:latin typeface="Corbel"/>
                <a:cs typeface="+mj-cs"/>
              </a:rPr>
              <a:t>المشاركة الفعالة للمرؤوسين في </a:t>
            </a:r>
            <a:endParaRPr lang="ar-IQ" sz="3200" b="1" dirty="0" smtClean="0">
              <a:solidFill>
                <a:srgbClr val="00B0F0"/>
              </a:solidFill>
              <a:latin typeface="Corbel"/>
              <a:cs typeface="+mj-cs"/>
            </a:endParaRPr>
          </a:p>
          <a:p>
            <a:pPr lvl="0" algn="ctr" rtl="1"/>
            <a:r>
              <a:rPr lang="ar-IQ" sz="3200" b="1" dirty="0" smtClean="0">
                <a:solidFill>
                  <a:srgbClr val="00B0F0"/>
                </a:solidFill>
                <a:latin typeface="Corbel"/>
                <a:cs typeface="+mj-cs"/>
              </a:rPr>
              <a:t>تحديد الأهداف </a:t>
            </a:r>
            <a:r>
              <a:rPr lang="ar-IQ" sz="3200" b="1" dirty="0">
                <a:solidFill>
                  <a:srgbClr val="00B0F0"/>
                </a:solidFill>
                <a:latin typeface="Corbel"/>
                <a:cs typeface="+mj-cs"/>
              </a:rPr>
              <a:t>و </a:t>
            </a:r>
            <a:r>
              <a:rPr lang="ar-IQ" sz="3200" b="1" dirty="0" smtClean="0">
                <a:solidFill>
                  <a:srgbClr val="00B0F0"/>
                </a:solidFill>
                <a:latin typeface="Corbel"/>
                <a:cs typeface="+mj-cs"/>
              </a:rPr>
              <a:t>اختيار أساليب </a:t>
            </a:r>
            <a:r>
              <a:rPr lang="ar-IQ" sz="3200" b="1" dirty="0">
                <a:solidFill>
                  <a:srgbClr val="00B0F0"/>
                </a:solidFill>
                <a:latin typeface="Corbel"/>
                <a:cs typeface="+mj-cs"/>
              </a:rPr>
              <a:t>التنفيذ </a:t>
            </a:r>
            <a:r>
              <a:rPr lang="ar-IQ" sz="3200" b="1" dirty="0" smtClean="0">
                <a:solidFill>
                  <a:srgbClr val="00B0F0"/>
                </a:solidFill>
                <a:latin typeface="Corbel"/>
                <a:cs typeface="+mj-cs"/>
              </a:rPr>
              <a:t>والمتابعة</a:t>
            </a:r>
          </a:p>
          <a:p>
            <a:pPr lvl="0" algn="ctr" rtl="1"/>
            <a:r>
              <a:rPr lang="ar-IQ" sz="3200" b="1" dirty="0" smtClean="0">
                <a:solidFill>
                  <a:srgbClr val="00B0F0"/>
                </a:solidFill>
                <a:latin typeface="Corbel"/>
                <a:cs typeface="+mj-cs"/>
              </a:rPr>
              <a:t> </a:t>
            </a:r>
            <a:r>
              <a:rPr lang="ar-IQ" sz="3200" b="1" dirty="0">
                <a:solidFill>
                  <a:srgbClr val="00B0F0"/>
                </a:solidFill>
                <a:latin typeface="Corbel"/>
                <a:cs typeface="+mj-cs"/>
              </a:rPr>
              <a:t>اللازمة للأهداف المطلوب تحقيقها. </a:t>
            </a:r>
          </a:p>
          <a:p>
            <a:pPr lvl="0" algn="ctr" rtl="1"/>
            <a:r>
              <a:rPr lang="ar-IQ" sz="3200" b="1" dirty="0">
                <a:solidFill>
                  <a:srgbClr val="00B0F0"/>
                </a:solidFill>
                <a:latin typeface="Corbel"/>
                <a:cs typeface="+mj-cs"/>
              </a:rPr>
              <a:t>و بمثل هذا الأسلوب القيادي تسود الجماعة روح الفريق ومفاهيم التعاون الخلاقة وتسود علاقات الإخاء والود بين القائد </a:t>
            </a:r>
            <a:endParaRPr lang="ar-IQ" sz="3200" b="1" dirty="0" smtClean="0">
              <a:solidFill>
                <a:srgbClr val="00B0F0"/>
              </a:solidFill>
              <a:latin typeface="Corbel"/>
              <a:cs typeface="+mj-cs"/>
            </a:endParaRPr>
          </a:p>
          <a:p>
            <a:pPr lvl="0" algn="ctr" rtl="1"/>
            <a:r>
              <a:rPr lang="ar-IQ" sz="3200" b="1" dirty="0" smtClean="0">
                <a:solidFill>
                  <a:srgbClr val="00B0F0"/>
                </a:solidFill>
                <a:latin typeface="Corbel"/>
                <a:cs typeface="+mj-cs"/>
              </a:rPr>
              <a:t>والمرؤوسين</a:t>
            </a:r>
            <a:r>
              <a:rPr lang="ar-IQ" sz="3200" b="1" dirty="0">
                <a:solidFill>
                  <a:srgbClr val="00B0F0"/>
                </a:solidFill>
                <a:latin typeface="Corbel"/>
                <a:cs typeface="+mj-cs"/>
              </a:rPr>
              <a:t>، </a:t>
            </a:r>
            <a:r>
              <a:rPr lang="ar-IQ" sz="3200" b="1" dirty="0" smtClean="0">
                <a:solidFill>
                  <a:srgbClr val="00B0F0"/>
                </a:solidFill>
                <a:latin typeface="Corbel"/>
                <a:cs typeface="+mj-cs"/>
              </a:rPr>
              <a:t>وبين </a:t>
            </a:r>
            <a:r>
              <a:rPr lang="ar-IQ" sz="3200" b="1" dirty="0">
                <a:solidFill>
                  <a:srgbClr val="00B0F0"/>
                </a:solidFill>
                <a:latin typeface="Corbel"/>
                <a:cs typeface="+mj-cs"/>
              </a:rPr>
              <a:t>المرؤوسين وبعضهم البعض.</a:t>
            </a:r>
            <a:endParaRPr lang="ar-IQ" sz="3200" b="1" dirty="0">
              <a:solidFill>
                <a:srgbClr val="00B0F0"/>
              </a:solidFill>
              <a:latin typeface="Corbel"/>
              <a:cs typeface="+mj-cs"/>
            </a:endParaRPr>
          </a:p>
        </p:txBody>
      </p:sp>
    </p:spTree>
    <p:extLst>
      <p:ext uri="{BB962C8B-B14F-4D97-AF65-F5344CB8AC3E}">
        <p14:creationId xmlns:p14="http://schemas.microsoft.com/office/powerpoint/2010/main" val="33272415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693866"/>
          </a:xfrm>
          <a:prstGeom prst="rect">
            <a:avLst/>
          </a:prstGeom>
        </p:spPr>
        <p:txBody>
          <a:bodyPr wrap="square">
            <a:spAutoFit/>
          </a:bodyPr>
          <a:lstStyle/>
          <a:p>
            <a:pPr algn="ctr"/>
            <a:r>
              <a:rPr lang="ar-IQ" sz="2800" dirty="0">
                <a:solidFill>
                  <a:srgbClr val="FFFF00"/>
                </a:solidFill>
                <a:latin typeface="Arial" pitchFamily="34" charset="0"/>
                <a:cs typeface="Arial" pitchFamily="34" charset="0"/>
              </a:rPr>
              <a:t>و قد أشار "بليك وموتون" حول مدى التزام القائد بنمط معين من الأنماط الخمسة إلى أن القائد الذي يتميز بنمط (1 - 9) قد يتحول إلى النمط </a:t>
            </a:r>
            <a:r>
              <a:rPr lang="en-US" sz="2800" dirty="0">
                <a:solidFill>
                  <a:srgbClr val="FFFF00"/>
                </a:solidFill>
                <a:latin typeface="Arial" pitchFamily="34" charset="0"/>
                <a:cs typeface="Arial" pitchFamily="34" charset="0"/>
              </a:rPr>
              <a:t>     </a:t>
            </a:r>
            <a:r>
              <a:rPr lang="ar-IQ" sz="2800" dirty="0">
                <a:solidFill>
                  <a:srgbClr val="FFFF00"/>
                </a:solidFill>
                <a:latin typeface="Arial" pitchFamily="34" charset="0"/>
                <a:cs typeface="Arial" pitchFamily="34" charset="0"/>
              </a:rPr>
              <a:t>(9 - 1) عندما يواجه تحدٍ عنيف أو توتر حاد. </a:t>
            </a:r>
          </a:p>
          <a:p>
            <a:pPr algn="ctr"/>
            <a:r>
              <a:rPr lang="en-US" sz="2800" dirty="0">
                <a:solidFill>
                  <a:srgbClr val="FFFF00"/>
                </a:solidFill>
                <a:latin typeface="Arial" pitchFamily="34" charset="0"/>
                <a:cs typeface="Arial" pitchFamily="34" charset="0"/>
              </a:rPr>
              <a:t>      </a:t>
            </a:r>
            <a:r>
              <a:rPr lang="ar-IQ" sz="2800" dirty="0">
                <a:solidFill>
                  <a:srgbClr val="FFFF00"/>
                </a:solidFill>
                <a:latin typeface="Arial" pitchFamily="34" charset="0"/>
                <a:cs typeface="Arial" pitchFamily="34" charset="0"/>
              </a:rPr>
              <a:t>غير أن بعض القادة يُوصفون بما يسمى بالنمط المخادع </a:t>
            </a:r>
            <a:r>
              <a:rPr lang="en-US" sz="2800" dirty="0">
                <a:solidFill>
                  <a:srgbClr val="FFFF00"/>
                </a:solidFill>
                <a:latin typeface="Arial" pitchFamily="34" charset="0"/>
                <a:cs typeface="Arial" pitchFamily="34" charset="0"/>
              </a:rPr>
              <a:t>  Facade </a:t>
            </a:r>
          </a:p>
          <a:p>
            <a:pPr algn="ctr"/>
            <a:r>
              <a:rPr lang="ar-IQ" sz="2800" dirty="0">
                <a:solidFill>
                  <a:srgbClr val="FFFF00"/>
                </a:solidFill>
                <a:latin typeface="Arial" pitchFamily="34" charset="0"/>
                <a:cs typeface="Arial" pitchFamily="34" charset="0"/>
              </a:rPr>
              <a:t>إذ أنهم يتصفون بأنماط قيادية خادعة يخفون بها حقيقة الأنماط التي يتميزون بها أصلًا. </a:t>
            </a:r>
          </a:p>
          <a:p>
            <a:pPr algn="ctr"/>
            <a:r>
              <a:rPr lang="ar-IQ" sz="2800" dirty="0">
                <a:solidFill>
                  <a:srgbClr val="FFFF00"/>
                </a:solidFill>
                <a:latin typeface="Arial" pitchFamily="34" charset="0"/>
                <a:cs typeface="Arial" pitchFamily="34" charset="0"/>
              </a:rPr>
              <a:t>فالقائد الإداري الذي يغلب عليه النمط (9 - 1) قد يتقنع بالنمط </a:t>
            </a:r>
          </a:p>
          <a:p>
            <a:pPr algn="ctr"/>
            <a:r>
              <a:rPr lang="ar-IQ" sz="2800" dirty="0">
                <a:solidFill>
                  <a:srgbClr val="FFFF00"/>
                </a:solidFill>
                <a:latin typeface="Arial" pitchFamily="34" charset="0"/>
                <a:cs typeface="Arial" pitchFamily="34" charset="0"/>
              </a:rPr>
              <a:t>(1 - 9) لكي يخفي حقيقة دوافعه وسلوكه. </a:t>
            </a:r>
          </a:p>
          <a:p>
            <a:endParaRPr lang="ar-IQ" sz="2800" dirty="0"/>
          </a:p>
          <a:p>
            <a:pPr algn="ctr"/>
            <a:r>
              <a:rPr lang="ar-IQ" sz="2800" dirty="0" smtClean="0">
                <a:solidFill>
                  <a:srgbClr val="00B0F0"/>
                </a:solidFill>
              </a:rPr>
              <a:t>و </a:t>
            </a:r>
            <a:r>
              <a:rPr lang="ar-IQ" sz="2800" dirty="0">
                <a:solidFill>
                  <a:srgbClr val="00B0F0"/>
                </a:solidFill>
              </a:rPr>
              <a:t>قد لقيت الشبكة الإدارية قبولًا واسعًا، وأثبتت فعاليتها كأسلوب للتطوير التنظيمي, أذ تُعد نظرية الشبكة الإدارية من أكثر النظريات انتشارًا، فقد تُرجمت إلى أكثر من اثنتي عشرة لغة حية لاستخدامها في تحسين أساليب الاختيار للوظائف القيادية والتدريب والتطوير في أداء العاملين.</a:t>
            </a:r>
            <a:endParaRPr lang="ar-IQ" dirty="0">
              <a:solidFill>
                <a:srgbClr val="00B0F0"/>
              </a:solidFill>
            </a:endParaRPr>
          </a:p>
        </p:txBody>
      </p:sp>
    </p:spTree>
    <p:extLst>
      <p:ext uri="{BB962C8B-B14F-4D97-AF65-F5344CB8AC3E}">
        <p14:creationId xmlns:p14="http://schemas.microsoft.com/office/powerpoint/2010/main" val="28415960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457200"/>
            <a:ext cx="9144000" cy="2862322"/>
          </a:xfrm>
          <a:prstGeom prst="rect">
            <a:avLst/>
          </a:prstGeom>
        </p:spPr>
        <p:txBody>
          <a:bodyPr wrap="square">
            <a:spAutoFit/>
          </a:bodyPr>
          <a:lstStyle/>
          <a:p>
            <a:pPr lvl="0" algn="ctr" rtl="1"/>
            <a:r>
              <a:rPr lang="ar-IQ" sz="7200" b="1" dirty="0">
                <a:solidFill>
                  <a:srgbClr val="002060"/>
                </a:solidFill>
              </a:rPr>
              <a:t>المحور </a:t>
            </a:r>
            <a:r>
              <a:rPr lang="ar-IQ" sz="7200" b="1" dirty="0" smtClean="0">
                <a:solidFill>
                  <a:srgbClr val="002060"/>
                </a:solidFill>
              </a:rPr>
              <a:t>الثالث: </a:t>
            </a:r>
            <a:endParaRPr lang="ar-IQ" sz="7200" b="1" dirty="0">
              <a:solidFill>
                <a:srgbClr val="002060"/>
              </a:solidFill>
            </a:endParaRPr>
          </a:p>
          <a:p>
            <a:pPr lvl="0" algn="ctr" rtl="1"/>
            <a:r>
              <a:rPr lang="ar-IQ" sz="5400" b="1" dirty="0">
                <a:solidFill>
                  <a:srgbClr val="FF0000"/>
                </a:solidFill>
              </a:rPr>
              <a:t>السمات و الصفات الشخصية القيادية   </a:t>
            </a:r>
          </a:p>
          <a:p>
            <a:pPr lvl="0" algn="ctr" rtl="1"/>
            <a:r>
              <a:rPr lang="ar-IQ" sz="5400" b="1" dirty="0">
                <a:solidFill>
                  <a:srgbClr val="FF0000"/>
                </a:solidFill>
              </a:rPr>
              <a:t> </a:t>
            </a:r>
            <a:r>
              <a:rPr lang="ar-IQ" sz="5400" b="1" dirty="0" smtClean="0">
                <a:solidFill>
                  <a:srgbClr val="FF0000"/>
                </a:solidFill>
              </a:rPr>
              <a:t>للهيئآت </a:t>
            </a:r>
            <a:r>
              <a:rPr lang="ar-IQ" sz="5400" b="1" dirty="0">
                <a:solidFill>
                  <a:srgbClr val="FF0000"/>
                </a:solidFill>
              </a:rPr>
              <a:t>و المؤسسات الرياضية</a:t>
            </a:r>
            <a:endParaRPr lang="en-US" sz="9600" b="1" dirty="0">
              <a:solidFill>
                <a:srgbClr val="FF0000"/>
              </a:solidFill>
            </a:endParaRPr>
          </a:p>
        </p:txBody>
      </p:sp>
    </p:spTree>
    <p:extLst>
      <p:ext uri="{BB962C8B-B14F-4D97-AF65-F5344CB8AC3E}">
        <p14:creationId xmlns:p14="http://schemas.microsoft.com/office/powerpoint/2010/main" val="9073622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93538"/>
          </a:xfrm>
          <a:prstGeom prst="rect">
            <a:avLst/>
          </a:prstGeom>
        </p:spPr>
        <p:txBody>
          <a:bodyPr wrap="square">
            <a:spAutoFit/>
          </a:bodyPr>
          <a:lstStyle/>
          <a:p>
            <a:pPr lvl="0" algn="ctr" rtl="1"/>
            <a:r>
              <a:rPr lang="en-US" sz="6000" b="1" dirty="0">
                <a:solidFill>
                  <a:srgbClr val="FF0000"/>
                </a:solidFill>
                <a:latin typeface="Arial" pitchFamily="34" charset="0"/>
                <a:cs typeface="Arial" pitchFamily="34" charset="0"/>
              </a:rPr>
              <a:t>1</a:t>
            </a:r>
            <a:endParaRPr lang="ar-IQ" sz="6000" b="1" dirty="0">
              <a:solidFill>
                <a:srgbClr val="FF0000"/>
              </a:solidFill>
              <a:latin typeface="Arial" pitchFamily="34" charset="0"/>
              <a:cs typeface="Arial" pitchFamily="34" charset="0"/>
            </a:endParaRPr>
          </a:p>
          <a:p>
            <a:pPr lvl="0" algn="justLow" rtl="1"/>
            <a:endParaRPr lang="ar-IQ" b="1" u="sng" dirty="0">
              <a:solidFill>
                <a:srgbClr val="FF0000"/>
              </a:solidFill>
              <a:latin typeface="Arial" pitchFamily="34" charset="0"/>
              <a:cs typeface="Arial" pitchFamily="34" charset="0"/>
            </a:endParaRPr>
          </a:p>
          <a:p>
            <a:pPr marL="342900" lvl="0" indent="-342900" algn="ctr" rtl="1"/>
            <a:endParaRPr lang="en-US" sz="3200" b="1" dirty="0">
              <a:solidFill>
                <a:srgbClr val="00B050"/>
              </a:solidFill>
              <a:latin typeface="Corbel"/>
            </a:endParaRPr>
          </a:p>
          <a:p>
            <a:pPr marL="342900" lvl="0" indent="-342900" algn="ctr" rtl="1"/>
            <a:r>
              <a:rPr lang="ar-SA" sz="4400" b="1" dirty="0">
                <a:solidFill>
                  <a:srgbClr val="00B050"/>
                </a:solidFill>
                <a:latin typeface="Corbel"/>
                <a:cs typeface="Tahoma"/>
              </a:rPr>
              <a:t>الشخصية المحبوبة ذات التربية المعتدلة والنزيهة،يخدم </a:t>
            </a:r>
            <a:endParaRPr lang="ar-IQ" sz="4400" b="1" dirty="0" smtClean="0">
              <a:solidFill>
                <a:srgbClr val="00B050"/>
              </a:solidFill>
              <a:latin typeface="Corbel"/>
              <a:cs typeface="Tahoma"/>
            </a:endParaRPr>
          </a:p>
          <a:p>
            <a:pPr marL="342900" lvl="0" indent="-342900" algn="ctr" rtl="1"/>
            <a:r>
              <a:rPr lang="ar-SA" sz="4400" b="1" dirty="0" smtClean="0">
                <a:solidFill>
                  <a:srgbClr val="00B050"/>
                </a:solidFill>
                <a:latin typeface="Corbel"/>
                <a:cs typeface="Tahoma"/>
              </a:rPr>
              <a:t>مؤسسته </a:t>
            </a:r>
            <a:r>
              <a:rPr lang="ar-SA" sz="4400" b="1" dirty="0">
                <a:solidFill>
                  <a:srgbClr val="00B050"/>
                </a:solidFill>
                <a:latin typeface="Corbel"/>
                <a:cs typeface="Tahoma"/>
              </a:rPr>
              <a:t>قبل التفكير </a:t>
            </a:r>
            <a:endParaRPr lang="ar-IQ" sz="4400" b="1" dirty="0" smtClean="0">
              <a:solidFill>
                <a:srgbClr val="00B050"/>
              </a:solidFill>
              <a:latin typeface="Corbel"/>
              <a:cs typeface="Tahoma"/>
            </a:endParaRPr>
          </a:p>
          <a:p>
            <a:pPr marL="342900" lvl="0" indent="-342900" algn="ctr" rtl="1"/>
            <a:r>
              <a:rPr lang="ar-SA" sz="4400" b="1" dirty="0" smtClean="0">
                <a:solidFill>
                  <a:srgbClr val="00B050"/>
                </a:solidFill>
                <a:latin typeface="Corbel"/>
                <a:cs typeface="Tahoma"/>
              </a:rPr>
              <a:t>بمعادلة الربح </a:t>
            </a:r>
            <a:r>
              <a:rPr lang="ar-SA" sz="4400" b="1" dirty="0">
                <a:solidFill>
                  <a:srgbClr val="00B050"/>
                </a:solidFill>
                <a:latin typeface="Corbel"/>
                <a:cs typeface="Tahoma"/>
              </a:rPr>
              <a:t>والخسارة</a:t>
            </a:r>
            <a:r>
              <a:rPr lang="he-IL" sz="4400" b="1" dirty="0">
                <a:solidFill>
                  <a:srgbClr val="00B050"/>
                </a:solidFill>
                <a:latin typeface="Corbel"/>
              </a:rPr>
              <a:t>.</a:t>
            </a:r>
            <a:endParaRPr lang="en-US" sz="4400" b="1" dirty="0">
              <a:solidFill>
                <a:srgbClr val="00B050"/>
              </a:solidFill>
              <a:latin typeface="Corbel"/>
            </a:endParaRPr>
          </a:p>
        </p:txBody>
      </p:sp>
    </p:spTree>
    <p:extLst>
      <p:ext uri="{BB962C8B-B14F-4D97-AF65-F5344CB8AC3E}">
        <p14:creationId xmlns:p14="http://schemas.microsoft.com/office/powerpoint/2010/main" val="65506410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10"/>
            <a:ext cx="9144000" cy="3908762"/>
          </a:xfrm>
          <a:prstGeom prst="rect">
            <a:avLst/>
          </a:prstGeom>
        </p:spPr>
        <p:txBody>
          <a:bodyPr wrap="square">
            <a:spAutoFit/>
          </a:bodyPr>
          <a:lstStyle/>
          <a:p>
            <a:pPr lvl="0" algn="ctr" rtl="1"/>
            <a:r>
              <a:rPr lang="en-US" sz="8000" b="1" dirty="0" smtClean="0">
                <a:solidFill>
                  <a:srgbClr val="FF0000"/>
                </a:solidFill>
                <a:latin typeface="Corbel"/>
              </a:rPr>
              <a:t>2</a:t>
            </a:r>
            <a:endParaRPr lang="ar-IQ" sz="8000" b="1" dirty="0" smtClean="0">
              <a:solidFill>
                <a:srgbClr val="FF0000"/>
              </a:solidFill>
              <a:latin typeface="Corbel"/>
            </a:endParaRPr>
          </a:p>
          <a:p>
            <a:pPr lvl="0" algn="ctr" rtl="1"/>
            <a:r>
              <a:rPr lang="ar-SA" sz="5400" b="1" dirty="0" smtClean="0">
                <a:solidFill>
                  <a:srgbClr val="FFC000"/>
                </a:solidFill>
                <a:latin typeface="Arial" pitchFamily="34" charset="0"/>
                <a:cs typeface="Arial" pitchFamily="34" charset="0"/>
              </a:rPr>
              <a:t>أن </a:t>
            </a:r>
            <a:r>
              <a:rPr lang="ar-SA" sz="5400" b="1" dirty="0">
                <a:solidFill>
                  <a:srgbClr val="FFC000"/>
                </a:solidFill>
                <a:latin typeface="Arial" pitchFamily="34" charset="0"/>
                <a:cs typeface="Arial" pitchFamily="34" charset="0"/>
              </a:rPr>
              <a:t>يكون معلماً ومربياً،</a:t>
            </a:r>
            <a:r>
              <a:rPr lang="ar-IQ" sz="5400" b="1" dirty="0">
                <a:solidFill>
                  <a:srgbClr val="FFC000"/>
                </a:solidFill>
                <a:latin typeface="Arial" pitchFamily="34" charset="0"/>
                <a:cs typeface="Arial" pitchFamily="34" charset="0"/>
              </a:rPr>
              <a:t> </a:t>
            </a:r>
            <a:r>
              <a:rPr lang="ar-SA" sz="5400" b="1" dirty="0">
                <a:solidFill>
                  <a:srgbClr val="FFC000"/>
                </a:solidFill>
                <a:latin typeface="Arial" pitchFamily="34" charset="0"/>
                <a:cs typeface="Arial" pitchFamily="34" charset="0"/>
              </a:rPr>
              <a:t>إذ الواجب يتطلب التوجيه والمتابعة المستمرة،</a:t>
            </a:r>
            <a:endParaRPr lang="ar-IQ" sz="5400" b="1" dirty="0">
              <a:solidFill>
                <a:srgbClr val="FFC000"/>
              </a:solidFill>
              <a:latin typeface="Arial" pitchFamily="34" charset="0"/>
              <a:cs typeface="Arial" pitchFamily="34" charset="0"/>
            </a:endParaRPr>
          </a:p>
          <a:p>
            <a:pPr lvl="0" algn="ctr" rtl="1"/>
            <a:r>
              <a:rPr lang="en-US" sz="6000" b="1" dirty="0">
                <a:solidFill>
                  <a:srgbClr val="FFC000"/>
                </a:solidFill>
                <a:latin typeface="Arial" pitchFamily="34" charset="0"/>
                <a:cs typeface="Arial" pitchFamily="34" charset="0"/>
              </a:rPr>
              <a:t> </a:t>
            </a:r>
            <a:r>
              <a:rPr lang="ar-SA" sz="4800" b="1" dirty="0">
                <a:solidFill>
                  <a:srgbClr val="FF0000"/>
                </a:solidFill>
                <a:latin typeface="Arial" pitchFamily="34" charset="0"/>
                <a:cs typeface="Arial" pitchFamily="34" charset="0"/>
              </a:rPr>
              <a:t>وفي</a:t>
            </a:r>
            <a:r>
              <a:rPr lang="ar-SA" sz="6000" b="1" dirty="0">
                <a:solidFill>
                  <a:srgbClr val="FFC000"/>
                </a:solidFill>
                <a:latin typeface="Arial" pitchFamily="34" charset="0"/>
                <a:cs typeface="Arial" pitchFamily="34" charset="0"/>
              </a:rPr>
              <a:t> </a:t>
            </a:r>
            <a:r>
              <a:rPr lang="ar-SA" sz="4800" b="1" dirty="0">
                <a:solidFill>
                  <a:srgbClr val="FFC000"/>
                </a:solidFill>
                <a:latin typeface="Arial" pitchFamily="34" charset="0"/>
                <a:cs typeface="Arial" pitchFamily="34" charset="0"/>
              </a:rPr>
              <a:t>الوقت نفسه</a:t>
            </a:r>
            <a:r>
              <a:rPr lang="en-US" sz="4800" b="1" dirty="0">
                <a:solidFill>
                  <a:srgbClr val="FFC000"/>
                </a:solidFill>
                <a:latin typeface="Arial" pitchFamily="34" charset="0"/>
                <a:cs typeface="Arial" pitchFamily="34" charset="0"/>
              </a:rPr>
              <a:t> </a:t>
            </a:r>
            <a:r>
              <a:rPr lang="ar-SA" sz="4800" b="1" dirty="0">
                <a:solidFill>
                  <a:srgbClr val="FFC000"/>
                </a:solidFill>
                <a:latin typeface="Arial" pitchFamily="34" charset="0"/>
                <a:cs typeface="Arial" pitchFamily="34" charset="0"/>
              </a:rPr>
              <a:t>يتعلم من الآخرين</a:t>
            </a:r>
            <a:r>
              <a:rPr lang="he-IL" sz="4800" b="1" dirty="0">
                <a:solidFill>
                  <a:srgbClr val="FFC000"/>
                </a:solidFill>
                <a:latin typeface="Arial" pitchFamily="34" charset="0"/>
                <a:cs typeface="Arial" pitchFamily="34" charset="0"/>
              </a:rPr>
              <a:t>.</a:t>
            </a:r>
            <a:endParaRPr lang="en-US" sz="1600"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87583588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016"/>
            <a:ext cx="9144000" cy="4893647"/>
          </a:xfrm>
          <a:prstGeom prst="rect">
            <a:avLst/>
          </a:prstGeom>
        </p:spPr>
        <p:txBody>
          <a:bodyPr wrap="square">
            <a:spAutoFit/>
          </a:bodyPr>
          <a:lstStyle/>
          <a:p>
            <a:pPr marL="342900" lvl="0" indent="-342900" algn="ctr" rtl="1"/>
            <a:r>
              <a:rPr lang="en-US" sz="6600" b="1" dirty="0">
                <a:solidFill>
                  <a:srgbClr val="FF0000"/>
                </a:solidFill>
                <a:latin typeface="Corbel"/>
              </a:rPr>
              <a:t>3</a:t>
            </a:r>
            <a:endParaRPr lang="ar-IQ" sz="6600" b="1" dirty="0">
              <a:solidFill>
                <a:prstClr val="white"/>
              </a:solidFill>
              <a:latin typeface="Corbel"/>
              <a:cs typeface="Tahoma"/>
            </a:endParaRPr>
          </a:p>
          <a:p>
            <a:pPr marL="342900" lvl="0" indent="-342900" algn="ctr" rtl="1"/>
            <a:endParaRPr lang="en-US" dirty="0">
              <a:solidFill>
                <a:prstClr val="white"/>
              </a:solidFill>
              <a:latin typeface="Corbel"/>
            </a:endParaRPr>
          </a:p>
          <a:p>
            <a:pPr marL="342900" lvl="0" indent="-342900" algn="ctr" rtl="1"/>
            <a:endParaRPr lang="en-US" dirty="0">
              <a:solidFill>
                <a:prstClr val="white"/>
              </a:solidFill>
              <a:latin typeface="Corbel"/>
            </a:endParaRPr>
          </a:p>
          <a:p>
            <a:pPr marL="342900" lvl="0" indent="-342900" algn="ctr" rtl="1"/>
            <a:r>
              <a:rPr lang="he-IL" dirty="0">
                <a:solidFill>
                  <a:prstClr val="white"/>
                </a:solidFill>
                <a:latin typeface="Corbel"/>
              </a:rPr>
              <a:t> </a:t>
            </a:r>
            <a:endParaRPr lang="en-US" dirty="0">
              <a:solidFill>
                <a:prstClr val="white"/>
              </a:solidFill>
              <a:latin typeface="Corbel"/>
            </a:endParaRPr>
          </a:p>
          <a:p>
            <a:pPr marL="342900" lvl="0" indent="-342900" algn="ctr" rtl="1"/>
            <a:r>
              <a:rPr lang="ar-SA" sz="4800" b="1" dirty="0">
                <a:solidFill>
                  <a:srgbClr val="00B0F0"/>
                </a:solidFill>
                <a:latin typeface="Corbel"/>
                <a:cs typeface="Tahoma"/>
              </a:rPr>
              <a:t>أن يكون مؤهَلاً علمياً بدرجة عالية وذو إمكانية فنية </a:t>
            </a:r>
            <a:endParaRPr lang="ar-IQ" sz="4800" b="1" dirty="0" smtClean="0">
              <a:solidFill>
                <a:srgbClr val="00B0F0"/>
              </a:solidFill>
              <a:latin typeface="Corbel"/>
              <a:cs typeface="Tahoma"/>
            </a:endParaRPr>
          </a:p>
          <a:p>
            <a:pPr marL="342900" lvl="0" indent="-342900" algn="ctr" rtl="1"/>
            <a:r>
              <a:rPr lang="ar-SA" sz="4800" b="1" dirty="0" smtClean="0">
                <a:solidFill>
                  <a:srgbClr val="00B0F0"/>
                </a:solidFill>
                <a:latin typeface="Corbel"/>
                <a:cs typeface="Tahoma"/>
              </a:rPr>
              <a:t>جيدة </a:t>
            </a:r>
            <a:r>
              <a:rPr lang="ar-SA" sz="4800" b="1" dirty="0">
                <a:solidFill>
                  <a:srgbClr val="00B0F0"/>
                </a:solidFill>
                <a:latin typeface="Corbel"/>
                <a:cs typeface="Tahoma"/>
              </a:rPr>
              <a:t>في مجال </a:t>
            </a:r>
            <a:endParaRPr lang="ar-IQ" sz="4800" b="1" dirty="0" smtClean="0">
              <a:solidFill>
                <a:srgbClr val="00B0F0"/>
              </a:solidFill>
              <a:latin typeface="Corbel"/>
              <a:cs typeface="Tahoma"/>
            </a:endParaRPr>
          </a:p>
          <a:p>
            <a:pPr marL="342900" lvl="0" indent="-342900" algn="ctr" rtl="1"/>
            <a:r>
              <a:rPr lang="ar-SA" sz="4800" b="1" dirty="0" smtClean="0">
                <a:solidFill>
                  <a:srgbClr val="00B0F0"/>
                </a:solidFill>
                <a:latin typeface="Corbel"/>
                <a:cs typeface="Tahoma"/>
              </a:rPr>
              <a:t>الاختصاص</a:t>
            </a:r>
            <a:r>
              <a:rPr lang="he-IL" sz="4800" b="1" dirty="0">
                <a:solidFill>
                  <a:srgbClr val="00B0F0"/>
                </a:solidFill>
                <a:latin typeface="Corbel"/>
              </a:rPr>
              <a:t>.</a:t>
            </a:r>
            <a:endParaRPr lang="en-US" sz="2400" b="1" dirty="0">
              <a:solidFill>
                <a:srgbClr val="00B0F0"/>
              </a:solidFill>
              <a:latin typeface="Corbel"/>
            </a:endParaRPr>
          </a:p>
        </p:txBody>
      </p:sp>
    </p:spTree>
    <p:extLst>
      <p:ext uri="{BB962C8B-B14F-4D97-AF65-F5344CB8AC3E}">
        <p14:creationId xmlns:p14="http://schemas.microsoft.com/office/powerpoint/2010/main" val="301889631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236"/>
            <a:ext cx="9144000" cy="4216539"/>
          </a:xfrm>
          <a:prstGeom prst="rect">
            <a:avLst/>
          </a:prstGeom>
        </p:spPr>
        <p:txBody>
          <a:bodyPr wrap="square">
            <a:spAutoFit/>
          </a:bodyPr>
          <a:lstStyle/>
          <a:p>
            <a:pPr lvl="0" algn="ctr" rtl="1"/>
            <a:r>
              <a:rPr lang="en-US" sz="6600" b="1" dirty="0">
                <a:solidFill>
                  <a:srgbClr val="FF0000"/>
                </a:solidFill>
                <a:latin typeface="Corbel"/>
              </a:rPr>
              <a:t>4</a:t>
            </a:r>
            <a:endParaRPr lang="ar-IQ" sz="6600" b="1" dirty="0">
              <a:solidFill>
                <a:srgbClr val="FF0000"/>
              </a:solidFill>
              <a:latin typeface="Corbel"/>
              <a:cs typeface="Tahoma"/>
            </a:endParaRPr>
          </a:p>
          <a:p>
            <a:pPr lvl="0" algn="ctr" rtl="1"/>
            <a:endParaRPr lang="ar-IQ" sz="4000" b="1" dirty="0">
              <a:solidFill>
                <a:srgbClr val="00B050"/>
              </a:solidFill>
              <a:latin typeface="Corbel"/>
              <a:cs typeface="Tahoma"/>
            </a:endParaRPr>
          </a:p>
          <a:p>
            <a:pPr lvl="0" algn="ctr" rtl="1"/>
            <a:r>
              <a:rPr lang="ar-SA" sz="5400" b="1" dirty="0">
                <a:solidFill>
                  <a:srgbClr val="00B050"/>
                </a:solidFill>
                <a:latin typeface="Arial" pitchFamily="34" charset="0"/>
                <a:cs typeface="Arial" pitchFamily="34" charset="0"/>
              </a:rPr>
              <a:t>أن يكون فناناً في التعامل مع الآخرين والمجتمع إنسانيا</a:t>
            </a:r>
            <a:r>
              <a:rPr lang="ar-IQ" sz="5400" b="1" dirty="0">
                <a:solidFill>
                  <a:srgbClr val="00B050"/>
                </a:solidFill>
                <a:latin typeface="Arial" pitchFamily="34" charset="0"/>
                <a:cs typeface="Arial" pitchFamily="34" charset="0"/>
              </a:rPr>
              <a:t>ً</a:t>
            </a:r>
            <a:r>
              <a:rPr lang="ar-SA" sz="5400" b="1" dirty="0">
                <a:solidFill>
                  <a:srgbClr val="00B050"/>
                </a:solidFill>
                <a:latin typeface="Arial" pitchFamily="34" charset="0"/>
                <a:cs typeface="Arial" pitchFamily="34" charset="0"/>
              </a:rPr>
              <a:t> واجتماعيا</a:t>
            </a:r>
            <a:r>
              <a:rPr lang="ar-IQ" sz="5400" b="1" dirty="0">
                <a:solidFill>
                  <a:srgbClr val="00B050"/>
                </a:solidFill>
                <a:latin typeface="Arial" pitchFamily="34" charset="0"/>
                <a:cs typeface="Arial" pitchFamily="34" charset="0"/>
              </a:rPr>
              <a:t>ً</a:t>
            </a:r>
            <a:r>
              <a:rPr lang="ar-SA" sz="5400" b="1" dirty="0">
                <a:solidFill>
                  <a:srgbClr val="00B050"/>
                </a:solidFill>
                <a:latin typeface="Arial" pitchFamily="34" charset="0"/>
                <a:cs typeface="Arial" pitchFamily="34" charset="0"/>
              </a:rPr>
              <a:t>،</a:t>
            </a:r>
            <a:endParaRPr lang="ar-IQ" sz="5400" b="1" dirty="0">
              <a:solidFill>
                <a:srgbClr val="00B050"/>
              </a:solidFill>
              <a:latin typeface="Arial" pitchFamily="34" charset="0"/>
              <a:cs typeface="Arial" pitchFamily="34" charset="0"/>
            </a:endParaRPr>
          </a:p>
          <a:p>
            <a:pPr lvl="0" algn="ctr" rtl="1"/>
            <a:r>
              <a:rPr lang="ar-SA" sz="5400" b="1" dirty="0">
                <a:solidFill>
                  <a:srgbClr val="00B050"/>
                </a:solidFill>
                <a:latin typeface="Arial" pitchFamily="34" charset="0"/>
                <a:cs typeface="Arial" pitchFamily="34" charset="0"/>
              </a:rPr>
              <a:t>وبأساليب </a:t>
            </a:r>
            <a:r>
              <a:rPr lang="ar-IQ" sz="5400" b="1" dirty="0">
                <a:solidFill>
                  <a:srgbClr val="00B050"/>
                </a:solidFill>
                <a:latin typeface="Arial" pitchFamily="34" charset="0"/>
                <a:cs typeface="Arial" pitchFamily="34" charset="0"/>
              </a:rPr>
              <a:t>إ</a:t>
            </a:r>
            <a:r>
              <a:rPr lang="ar-SA" sz="5400" b="1" dirty="0">
                <a:solidFill>
                  <a:srgbClr val="00B050"/>
                </a:solidFill>
                <a:latin typeface="Arial" pitchFamily="34" charset="0"/>
                <a:cs typeface="Arial" pitchFamily="34" charset="0"/>
              </a:rPr>
              <a:t>تصال مبتكرة</a:t>
            </a:r>
            <a:r>
              <a:rPr lang="he-IL" sz="5400" b="1" dirty="0">
                <a:solidFill>
                  <a:srgbClr val="00B050"/>
                </a:solidFill>
                <a:latin typeface="Arial" pitchFamily="34" charset="0"/>
                <a:cs typeface="Arial" pitchFamily="34" charset="0"/>
              </a:rPr>
              <a:t>.</a:t>
            </a:r>
            <a:endParaRPr lang="en-US" sz="54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4823772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3785652"/>
          </a:xfrm>
          <a:prstGeom prst="rect">
            <a:avLst/>
          </a:prstGeom>
        </p:spPr>
        <p:txBody>
          <a:bodyPr wrap="square">
            <a:spAutoFit/>
          </a:bodyPr>
          <a:lstStyle/>
          <a:p>
            <a:pPr lvl="0" algn="ctr" rtl="1"/>
            <a:r>
              <a:rPr lang="ar-IQ" sz="4800" b="1" dirty="0" smtClean="0">
                <a:solidFill>
                  <a:srgbClr val="FF0000"/>
                </a:solidFill>
                <a:latin typeface="Arial" pitchFamily="34" charset="0"/>
                <a:cs typeface="Arial" pitchFamily="34" charset="0"/>
              </a:rPr>
              <a:t>5</a:t>
            </a:r>
          </a:p>
          <a:p>
            <a:pPr lvl="0" algn="ctr" rtl="1"/>
            <a:endParaRPr lang="ar-IQ" sz="4800" b="1" dirty="0" smtClean="0">
              <a:solidFill>
                <a:srgbClr val="FF0000"/>
              </a:solidFill>
              <a:latin typeface="Arial" pitchFamily="34" charset="0"/>
              <a:cs typeface="Arial" pitchFamily="34" charset="0"/>
            </a:endParaRPr>
          </a:p>
          <a:p>
            <a:pPr lvl="0" algn="ctr" rtl="1"/>
            <a:r>
              <a:rPr lang="ar-SA" sz="4800" b="1" dirty="0" smtClean="0">
                <a:solidFill>
                  <a:srgbClr val="0070C0"/>
                </a:solidFill>
                <a:latin typeface="Arial" pitchFamily="34" charset="0"/>
                <a:cs typeface="Arial" pitchFamily="34" charset="0"/>
              </a:rPr>
              <a:t>أن </a:t>
            </a:r>
            <a:r>
              <a:rPr lang="ar-SA" sz="4800" b="1" dirty="0">
                <a:solidFill>
                  <a:srgbClr val="0070C0"/>
                </a:solidFill>
                <a:latin typeface="Arial" pitchFamily="34" charset="0"/>
                <a:cs typeface="Arial" pitchFamily="34" charset="0"/>
              </a:rPr>
              <a:t>يكون مخططاً جيداً،ينعكس نجاح تخطيطه </a:t>
            </a:r>
            <a:r>
              <a:rPr lang="he-IL" sz="4800" b="1" dirty="0">
                <a:solidFill>
                  <a:srgbClr val="0070C0"/>
                </a:solidFill>
                <a:latin typeface="Arial" pitchFamily="34" charset="0"/>
                <a:cs typeface="Arial" pitchFamily="34" charset="0"/>
              </a:rPr>
              <a:t>(</a:t>
            </a:r>
            <a:r>
              <a:rPr lang="ar-SA" sz="3200" b="1" dirty="0">
                <a:solidFill>
                  <a:srgbClr val="FFFF00"/>
                </a:solidFill>
                <a:latin typeface="Arial" pitchFamily="34" charset="0"/>
                <a:cs typeface="Arial" pitchFamily="34" charset="0"/>
              </a:rPr>
              <a:t>تحديد الأهداف ووضع السياسات والبرامج مع الموارد المتاحة</a:t>
            </a:r>
            <a:r>
              <a:rPr lang="he-IL" sz="4800" b="1" dirty="0">
                <a:solidFill>
                  <a:srgbClr val="0070C0"/>
                </a:solidFill>
                <a:latin typeface="Arial" pitchFamily="34" charset="0"/>
                <a:cs typeface="Arial" pitchFamily="34" charset="0"/>
              </a:rPr>
              <a:t>) </a:t>
            </a:r>
            <a:endParaRPr lang="en-US" sz="4800" b="1" dirty="0">
              <a:solidFill>
                <a:srgbClr val="0070C0"/>
              </a:solidFill>
              <a:latin typeface="Arial" pitchFamily="34" charset="0"/>
              <a:cs typeface="Arial" pitchFamily="34" charset="0"/>
            </a:endParaRPr>
          </a:p>
          <a:p>
            <a:pPr lvl="0" algn="ctr" rtl="1"/>
            <a:r>
              <a:rPr lang="ar-SA" sz="4800" b="1" dirty="0">
                <a:solidFill>
                  <a:srgbClr val="0070C0"/>
                </a:solidFill>
                <a:latin typeface="Arial" pitchFamily="34" charset="0"/>
                <a:cs typeface="Arial" pitchFamily="34" charset="0"/>
              </a:rPr>
              <a:t>على مجمل الفعاليات الأخرى</a:t>
            </a:r>
            <a:r>
              <a:rPr lang="he-IL" sz="4800" b="1" dirty="0">
                <a:solidFill>
                  <a:srgbClr val="0070C0"/>
                </a:solidFill>
                <a:latin typeface="Arial" pitchFamily="34" charset="0"/>
                <a:cs typeface="Arial" pitchFamily="34" charset="0"/>
              </a:rPr>
              <a:t>.</a:t>
            </a:r>
            <a:endParaRPr lang="en-US" sz="4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14300972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03154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
        <p:nvSpPr>
          <p:cNvPr id="3" name="Rectangle 2"/>
          <p:cNvSpPr/>
          <p:nvPr/>
        </p:nvSpPr>
        <p:spPr>
          <a:xfrm>
            <a:off x="0" y="0"/>
            <a:ext cx="9144000" cy="4339650"/>
          </a:xfrm>
          <a:prstGeom prst="rect">
            <a:avLst/>
          </a:prstGeom>
        </p:spPr>
        <p:txBody>
          <a:bodyPr wrap="square">
            <a:spAutoFit/>
          </a:bodyPr>
          <a:lstStyle/>
          <a:p>
            <a:pPr lvl="0" algn="ctr" rtl="1"/>
            <a:r>
              <a:rPr kumimoji="0" lang="ar-IQ"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و شكراً لإس</a:t>
            </a:r>
            <a:r>
              <a:rPr kumimoji="0" lang="ar-SA"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تماعكم </a:t>
            </a:r>
            <a:br>
              <a:rPr kumimoji="0" lang="ar-SA"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br>
            <a:r>
              <a:rPr kumimoji="0" lang="ar-SA"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الكريم</a:t>
            </a:r>
            <a:br>
              <a:rPr kumimoji="0" lang="ar-SA"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br>
            <a:r>
              <a:rPr kumimoji="0" lang="ar-IQ"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وال</a:t>
            </a:r>
            <a:r>
              <a:rPr kumimoji="0" lang="ar-SA"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موضوع </a:t>
            </a:r>
            <a:r>
              <a:rPr kumimoji="0" lang="ar-IQ"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الرئيس </a:t>
            </a:r>
            <a:r>
              <a:rPr lang="ar-SA" sz="6900" kern="0" dirty="0" smtClean="0">
                <a:solidFill>
                  <a:srgbClr val="FFFF00"/>
                </a:solidFill>
                <a:effectLst>
                  <a:outerShdw blurRad="38100" dist="38100" dir="2700000" algn="tl">
                    <a:srgbClr val="000000"/>
                  </a:outerShdw>
                </a:effectLst>
                <a:latin typeface="Arial" pitchFamily="34" charset="0"/>
                <a:cs typeface="Arial" pitchFamily="34" charset="0"/>
              </a:rPr>
              <a:t>لمحاضرة</a:t>
            </a:r>
            <a:r>
              <a:rPr lang="ar-IQ" sz="6900" kern="0" dirty="0" smtClean="0">
                <a:solidFill>
                  <a:srgbClr val="FFFF00"/>
                </a:solidFill>
                <a:effectLst>
                  <a:outerShdw blurRad="38100" dist="38100" dir="2700000" algn="tl">
                    <a:srgbClr val="000000"/>
                  </a:outerShdw>
                </a:effectLst>
                <a:latin typeface="Arial" pitchFamily="34" charset="0"/>
                <a:cs typeface="Arial" pitchFamily="34" charset="0"/>
              </a:rPr>
              <a:t> اليوم </a:t>
            </a:r>
            <a:r>
              <a:rPr kumimoji="0" lang="ar-SA"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الموسوم بــ</a:t>
            </a:r>
            <a:r>
              <a:rPr kumimoji="0" lang="ar-IQ"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 :</a:t>
            </a:r>
            <a:r>
              <a:rPr kumimoji="0" lang="ar-SA" sz="69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itchFamily="34" charset="0"/>
                <a:ea typeface="+mj-ea"/>
                <a:cs typeface="Arial" pitchFamily="34" charset="0"/>
              </a:rPr>
              <a:t> </a:t>
            </a:r>
            <a:endParaRPr kumimoji="0" lang="en-US" sz="1800" b="0" i="0" u="none" strike="noStrike" kern="0" cap="none" spc="0" normalizeH="0" baseline="0" noProof="0" dirty="0" smtClean="0">
              <a:ln>
                <a:noFill/>
              </a:ln>
              <a:solidFill>
                <a:srgbClr val="FFFF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347127498"/>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3970318"/>
          </a:xfrm>
          <a:prstGeom prst="rect">
            <a:avLst/>
          </a:prstGeom>
        </p:spPr>
        <p:txBody>
          <a:bodyPr wrap="square">
            <a:spAutoFit/>
          </a:bodyPr>
          <a:lstStyle/>
          <a:p>
            <a:pPr lvl="0" algn="ctr" rtl="1"/>
            <a:r>
              <a:rPr lang="en-US" sz="5400" b="1" dirty="0" smtClean="0">
                <a:solidFill>
                  <a:srgbClr val="FF0000"/>
                </a:solidFill>
                <a:latin typeface="Corbel"/>
              </a:rPr>
              <a:t>6</a:t>
            </a:r>
            <a:endParaRPr lang="ar-IQ" sz="5400" b="1" dirty="0" smtClean="0">
              <a:solidFill>
                <a:srgbClr val="FF0000"/>
              </a:solidFill>
              <a:latin typeface="Corbel"/>
            </a:endParaRPr>
          </a:p>
          <a:p>
            <a:pPr lvl="0" algn="ctr" rtl="1"/>
            <a:endParaRPr lang="ar-IQ" sz="5400" b="1" dirty="0">
              <a:solidFill>
                <a:srgbClr val="FF0000"/>
              </a:solidFill>
              <a:latin typeface="Corbel"/>
              <a:cs typeface="Tahoma"/>
            </a:endParaRPr>
          </a:p>
          <a:p>
            <a:pPr lvl="0" algn="ctr" rtl="1"/>
            <a:r>
              <a:rPr lang="he-IL" sz="4800" dirty="0">
                <a:solidFill>
                  <a:srgbClr val="00B0F0"/>
                </a:solidFill>
                <a:latin typeface="Corbel"/>
              </a:rPr>
              <a:t> </a:t>
            </a:r>
            <a:r>
              <a:rPr lang="ar-SA" sz="4800" b="1" dirty="0">
                <a:solidFill>
                  <a:srgbClr val="FFFF00"/>
                </a:solidFill>
                <a:latin typeface="Corbel"/>
                <a:cs typeface="Tahoma"/>
              </a:rPr>
              <a:t>أن يكون م</a:t>
            </a:r>
            <a:r>
              <a:rPr lang="ar-IQ" sz="4800" b="1" dirty="0">
                <a:solidFill>
                  <a:srgbClr val="FFFF00"/>
                </a:solidFill>
                <a:latin typeface="Corbel"/>
                <a:cs typeface="Tahoma"/>
              </a:rPr>
              <a:t>ُ</a:t>
            </a:r>
            <a:r>
              <a:rPr lang="ar-SA" sz="4800" b="1" dirty="0">
                <a:solidFill>
                  <a:srgbClr val="FFFF00"/>
                </a:solidFill>
                <a:latin typeface="Corbel"/>
                <a:cs typeface="Tahoma"/>
              </a:rPr>
              <a:t>نظماً ويحترم الوقت،</a:t>
            </a:r>
            <a:r>
              <a:rPr lang="ar-IQ" sz="4800" b="1" dirty="0">
                <a:solidFill>
                  <a:srgbClr val="FFFF00"/>
                </a:solidFill>
                <a:latin typeface="Corbel"/>
                <a:cs typeface="Tahoma"/>
              </a:rPr>
              <a:t> </a:t>
            </a:r>
            <a:r>
              <a:rPr lang="ar-SA" sz="4800" b="1" dirty="0">
                <a:solidFill>
                  <a:srgbClr val="FFFF00"/>
                </a:solidFill>
                <a:latin typeface="Corbel"/>
                <a:cs typeface="Tahoma"/>
              </a:rPr>
              <a:t>يجده مرؤوسيه </a:t>
            </a:r>
            <a:endParaRPr lang="ar-IQ" sz="4800" b="1" dirty="0">
              <a:solidFill>
                <a:srgbClr val="FFFF00"/>
              </a:solidFill>
              <a:latin typeface="Corbel"/>
              <a:cs typeface="Tahoma"/>
            </a:endParaRPr>
          </a:p>
          <a:p>
            <a:pPr lvl="0" algn="ctr" rtl="1"/>
            <a:r>
              <a:rPr lang="ar-SA" sz="4800" b="1" dirty="0">
                <a:solidFill>
                  <a:srgbClr val="FFFF00"/>
                </a:solidFill>
                <a:latin typeface="Corbel"/>
                <a:cs typeface="Tahoma"/>
              </a:rPr>
              <a:t>عندما يحتاجون إليه</a:t>
            </a:r>
            <a:r>
              <a:rPr lang="he-IL" sz="4800" b="1" dirty="0">
                <a:solidFill>
                  <a:srgbClr val="FFFF00"/>
                </a:solidFill>
                <a:latin typeface="Corbel"/>
              </a:rPr>
              <a:t>. </a:t>
            </a:r>
            <a:endParaRPr lang="en-US" sz="4800" b="1" dirty="0">
              <a:solidFill>
                <a:srgbClr val="FFFF00"/>
              </a:solidFill>
              <a:latin typeface="Corbel"/>
            </a:endParaRPr>
          </a:p>
        </p:txBody>
      </p:sp>
    </p:spTree>
    <p:extLst>
      <p:ext uri="{BB962C8B-B14F-4D97-AF65-F5344CB8AC3E}">
        <p14:creationId xmlns:p14="http://schemas.microsoft.com/office/powerpoint/2010/main" val="304427396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958"/>
            <a:ext cx="9144000" cy="4001095"/>
          </a:xfrm>
          <a:prstGeom prst="rect">
            <a:avLst/>
          </a:prstGeom>
        </p:spPr>
        <p:txBody>
          <a:bodyPr wrap="square">
            <a:spAutoFit/>
          </a:bodyPr>
          <a:lstStyle/>
          <a:p>
            <a:pPr lvl="0" algn="ctr" rtl="1"/>
            <a:r>
              <a:rPr lang="en-US" sz="4800" b="1" dirty="0">
                <a:solidFill>
                  <a:srgbClr val="FF0000"/>
                </a:solidFill>
                <a:latin typeface="Corbel"/>
              </a:rPr>
              <a:t>7</a:t>
            </a:r>
            <a:endParaRPr lang="ar-IQ" sz="4800" b="1" dirty="0">
              <a:solidFill>
                <a:srgbClr val="FF0000"/>
              </a:solidFill>
              <a:latin typeface="Corbel"/>
              <a:cs typeface="Tahoma"/>
            </a:endParaRPr>
          </a:p>
          <a:p>
            <a:pPr lvl="0" algn="ctr" rtl="1"/>
            <a:endParaRPr lang="ar-IQ" sz="4400" b="1" dirty="0">
              <a:solidFill>
                <a:srgbClr val="FF0000"/>
              </a:solidFill>
              <a:latin typeface="Corbel"/>
              <a:cs typeface="Tahoma"/>
            </a:endParaRPr>
          </a:p>
          <a:p>
            <a:pPr lvl="0" algn="ctr" rtl="1"/>
            <a:r>
              <a:rPr lang="he-IL" sz="4400" b="1" dirty="0">
                <a:solidFill>
                  <a:srgbClr val="FF0000"/>
                </a:solidFill>
                <a:latin typeface="Corbel"/>
              </a:rPr>
              <a:t> </a:t>
            </a:r>
            <a:r>
              <a:rPr lang="ar-SA" sz="5400" b="1" dirty="0">
                <a:solidFill>
                  <a:srgbClr val="FFC000"/>
                </a:solidFill>
                <a:latin typeface="Corbel"/>
                <a:cs typeface="Tahoma"/>
              </a:rPr>
              <a:t>متخذ قرارات من الطراز الأول،بشجاعة وإبداع ومتحملاً للمسؤولية</a:t>
            </a:r>
            <a:r>
              <a:rPr lang="he-IL" sz="5400" b="1" dirty="0">
                <a:solidFill>
                  <a:srgbClr val="FFC000"/>
                </a:solidFill>
                <a:latin typeface="Corbel"/>
              </a:rPr>
              <a:t>.</a:t>
            </a:r>
            <a:endParaRPr lang="en-US" sz="4400" b="1" dirty="0">
              <a:solidFill>
                <a:srgbClr val="FFC000"/>
              </a:solidFill>
              <a:latin typeface="Corbel"/>
            </a:endParaRPr>
          </a:p>
        </p:txBody>
      </p:sp>
    </p:spTree>
    <p:extLst>
      <p:ext uri="{BB962C8B-B14F-4D97-AF65-F5344CB8AC3E}">
        <p14:creationId xmlns:p14="http://schemas.microsoft.com/office/powerpoint/2010/main" val="19754203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4031873"/>
          </a:xfrm>
          <a:prstGeom prst="rect">
            <a:avLst/>
          </a:prstGeom>
        </p:spPr>
        <p:txBody>
          <a:bodyPr wrap="square">
            <a:spAutoFit/>
          </a:bodyPr>
          <a:lstStyle/>
          <a:p>
            <a:pPr lvl="0" algn="ctr" rtl="1"/>
            <a:r>
              <a:rPr lang="en-US" sz="4400" b="1" dirty="0">
                <a:solidFill>
                  <a:srgbClr val="FF0000"/>
                </a:solidFill>
                <a:latin typeface="Corbel"/>
              </a:rPr>
              <a:t>8</a:t>
            </a:r>
            <a:endParaRPr lang="ar-IQ" sz="4400" b="1" dirty="0">
              <a:solidFill>
                <a:srgbClr val="FF0000"/>
              </a:solidFill>
              <a:latin typeface="Corbel"/>
              <a:cs typeface="Tahoma"/>
            </a:endParaRPr>
          </a:p>
          <a:p>
            <a:pPr lvl="0" algn="ctr" rtl="1"/>
            <a:endParaRPr lang="ar-IQ" sz="3600" b="1" dirty="0">
              <a:solidFill>
                <a:prstClr val="white"/>
              </a:solidFill>
              <a:latin typeface="Corbel"/>
              <a:cs typeface="Tahoma"/>
            </a:endParaRPr>
          </a:p>
          <a:p>
            <a:pPr lvl="0" algn="ctr" rtl="1"/>
            <a:r>
              <a:rPr lang="ar-SA" sz="4400" b="1" dirty="0">
                <a:solidFill>
                  <a:srgbClr val="00B0F0"/>
                </a:solidFill>
                <a:latin typeface="Corbel"/>
                <a:cs typeface="Tahoma"/>
              </a:rPr>
              <a:t>أن يكون مكافئاً ومعاقباً،يعطي كل ذي حق حقه،</a:t>
            </a:r>
            <a:endParaRPr lang="ar-IQ" sz="4400" b="1" dirty="0">
              <a:solidFill>
                <a:srgbClr val="00B0F0"/>
              </a:solidFill>
              <a:latin typeface="Corbel"/>
              <a:cs typeface="Tahoma"/>
            </a:endParaRPr>
          </a:p>
          <a:p>
            <a:pPr lvl="0" algn="ctr" rtl="1"/>
            <a:r>
              <a:rPr lang="ar-SA" sz="4400" b="1" dirty="0">
                <a:solidFill>
                  <a:srgbClr val="00B0F0"/>
                </a:solidFill>
                <a:latin typeface="Corbel"/>
                <a:cs typeface="Tahoma"/>
              </a:rPr>
              <a:t>يثيب الأداء المتميز ويحاسب على </a:t>
            </a:r>
            <a:endParaRPr lang="en-US" sz="4400" b="1" dirty="0">
              <a:solidFill>
                <a:srgbClr val="00B0F0"/>
              </a:solidFill>
              <a:latin typeface="Corbel"/>
            </a:endParaRPr>
          </a:p>
          <a:p>
            <a:pPr lvl="0" algn="ctr" rtl="1"/>
            <a:r>
              <a:rPr lang="ar-SA" sz="4400" b="1" dirty="0">
                <a:solidFill>
                  <a:srgbClr val="00B0F0"/>
                </a:solidFill>
                <a:latin typeface="Corbel"/>
                <a:cs typeface="Tahoma"/>
              </a:rPr>
              <a:t>التقصير فيه</a:t>
            </a:r>
            <a:r>
              <a:rPr lang="he-IL" sz="4400" b="1" dirty="0">
                <a:solidFill>
                  <a:srgbClr val="00B0F0"/>
                </a:solidFill>
                <a:latin typeface="Corbel"/>
              </a:rPr>
              <a:t>.</a:t>
            </a:r>
            <a:endParaRPr lang="en-US" sz="4400" b="1" dirty="0">
              <a:solidFill>
                <a:srgbClr val="00B0F0"/>
              </a:solidFill>
              <a:latin typeface="Corbel"/>
            </a:endParaRPr>
          </a:p>
        </p:txBody>
      </p:sp>
    </p:spTree>
    <p:extLst>
      <p:ext uri="{BB962C8B-B14F-4D97-AF65-F5344CB8AC3E}">
        <p14:creationId xmlns:p14="http://schemas.microsoft.com/office/powerpoint/2010/main" val="922915293"/>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9734"/>
            <a:ext cx="9144000" cy="3662541"/>
          </a:xfrm>
          <a:prstGeom prst="rect">
            <a:avLst/>
          </a:prstGeom>
        </p:spPr>
        <p:txBody>
          <a:bodyPr wrap="square">
            <a:spAutoFit/>
          </a:bodyPr>
          <a:lstStyle/>
          <a:p>
            <a:pPr lvl="0" algn="ctr" rtl="1"/>
            <a:r>
              <a:rPr lang="en-US" sz="4800" b="1" dirty="0">
                <a:solidFill>
                  <a:srgbClr val="FF0000"/>
                </a:solidFill>
                <a:latin typeface="Corbel"/>
              </a:rPr>
              <a:t>9</a:t>
            </a:r>
            <a:endParaRPr lang="ar-IQ" sz="4800" b="1" dirty="0">
              <a:solidFill>
                <a:srgbClr val="FF0000"/>
              </a:solidFill>
              <a:latin typeface="Corbel"/>
              <a:cs typeface="Tahoma"/>
            </a:endParaRPr>
          </a:p>
          <a:p>
            <a:pPr lvl="0" algn="ctr" rtl="1"/>
            <a:endParaRPr lang="ar-IQ" sz="4000" b="1" dirty="0">
              <a:solidFill>
                <a:prstClr val="white"/>
              </a:solidFill>
              <a:latin typeface="Corbel"/>
              <a:cs typeface="Tahoma"/>
            </a:endParaRPr>
          </a:p>
          <a:p>
            <a:pPr lvl="0" algn="ctr" rtl="1"/>
            <a:r>
              <a:rPr lang="he-IL" sz="4000" b="1" dirty="0">
                <a:solidFill>
                  <a:prstClr val="white"/>
                </a:solidFill>
                <a:latin typeface="Corbel"/>
              </a:rPr>
              <a:t> </a:t>
            </a:r>
            <a:r>
              <a:rPr lang="ar-SA" sz="4800" b="1" dirty="0">
                <a:solidFill>
                  <a:srgbClr val="00B050"/>
                </a:solidFill>
                <a:latin typeface="Corbel"/>
                <a:cs typeface="Tahoma"/>
              </a:rPr>
              <a:t>يثق بمعاونيه ويخول بعض الصلاحية،ليتفرغ لمواضيع </a:t>
            </a:r>
            <a:endParaRPr lang="ar-IQ" sz="4800" b="1" dirty="0" smtClean="0">
              <a:solidFill>
                <a:srgbClr val="00B050"/>
              </a:solidFill>
              <a:latin typeface="Corbel"/>
              <a:cs typeface="Tahoma"/>
            </a:endParaRPr>
          </a:p>
          <a:p>
            <a:pPr lvl="0" algn="ctr" rtl="1"/>
            <a:r>
              <a:rPr lang="ar-SA" sz="4800" b="1" dirty="0" smtClean="0">
                <a:solidFill>
                  <a:srgbClr val="00B050"/>
                </a:solidFill>
                <a:latin typeface="Corbel"/>
                <a:cs typeface="Tahoma"/>
              </a:rPr>
              <a:t>أهم </a:t>
            </a:r>
            <a:r>
              <a:rPr lang="ar-SA" sz="4800" b="1" dirty="0">
                <a:solidFill>
                  <a:srgbClr val="00B050"/>
                </a:solidFill>
                <a:latin typeface="Corbel"/>
                <a:cs typeface="Tahoma"/>
              </a:rPr>
              <a:t>لتطوير مؤسسته</a:t>
            </a:r>
            <a:r>
              <a:rPr lang="he-IL" sz="4800" b="1" dirty="0">
                <a:solidFill>
                  <a:srgbClr val="00B050"/>
                </a:solidFill>
                <a:latin typeface="Corbel"/>
              </a:rPr>
              <a:t>.</a:t>
            </a:r>
            <a:endParaRPr lang="en-US" sz="6000" b="1" dirty="0">
              <a:solidFill>
                <a:srgbClr val="00B050"/>
              </a:solidFill>
              <a:latin typeface="Corbel"/>
            </a:endParaRPr>
          </a:p>
        </p:txBody>
      </p:sp>
    </p:spTree>
    <p:extLst>
      <p:ext uri="{BB962C8B-B14F-4D97-AF65-F5344CB8AC3E}">
        <p14:creationId xmlns:p14="http://schemas.microsoft.com/office/powerpoint/2010/main" val="20514588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3077766"/>
          </a:xfrm>
          <a:prstGeom prst="rect">
            <a:avLst/>
          </a:prstGeom>
        </p:spPr>
        <p:txBody>
          <a:bodyPr wrap="square">
            <a:spAutoFit/>
          </a:bodyPr>
          <a:lstStyle/>
          <a:p>
            <a:pPr lvl="0" algn="ctr" rtl="1"/>
            <a:r>
              <a:rPr lang="en-US" sz="5400" b="1" dirty="0">
                <a:solidFill>
                  <a:srgbClr val="FF0000"/>
                </a:solidFill>
                <a:latin typeface="Corbel"/>
              </a:rPr>
              <a:t>10</a:t>
            </a:r>
          </a:p>
          <a:p>
            <a:pPr lvl="0" algn="ctr" rtl="1"/>
            <a:endParaRPr lang="en-US" sz="4400" b="1" dirty="0">
              <a:solidFill>
                <a:prstClr val="white"/>
              </a:solidFill>
              <a:latin typeface="Corbel"/>
            </a:endParaRPr>
          </a:p>
          <a:p>
            <a:pPr lvl="0" algn="ctr" rtl="1"/>
            <a:r>
              <a:rPr lang="ar-SA" sz="4800" b="1" dirty="0">
                <a:solidFill>
                  <a:srgbClr val="FFC000"/>
                </a:solidFill>
                <a:latin typeface="Corbel"/>
                <a:cs typeface="Tahoma"/>
              </a:rPr>
              <a:t>أن يكون قدوة وأنموذجاً حسناً في كل شيء</a:t>
            </a:r>
            <a:r>
              <a:rPr lang="he-IL" sz="4800" b="1" dirty="0">
                <a:solidFill>
                  <a:srgbClr val="FFC000"/>
                </a:solidFill>
                <a:latin typeface="Corbel"/>
              </a:rPr>
              <a:t>.</a:t>
            </a:r>
            <a:endParaRPr lang="en-US" sz="4800" b="1" dirty="0">
              <a:solidFill>
                <a:srgbClr val="FFC000"/>
              </a:solidFill>
              <a:latin typeface="Corbel"/>
            </a:endParaRPr>
          </a:p>
        </p:txBody>
      </p:sp>
    </p:spTree>
    <p:extLst>
      <p:ext uri="{BB962C8B-B14F-4D97-AF65-F5344CB8AC3E}">
        <p14:creationId xmlns:p14="http://schemas.microsoft.com/office/powerpoint/2010/main" val="95743817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54"/>
            <a:ext cx="9144000" cy="5170646"/>
          </a:xfrm>
          <a:prstGeom prst="rect">
            <a:avLst/>
          </a:prstGeom>
        </p:spPr>
        <p:txBody>
          <a:bodyPr wrap="square">
            <a:spAutoFit/>
          </a:bodyPr>
          <a:lstStyle/>
          <a:p>
            <a:pPr lvl="0" algn="ctr" rtl="1" fontAlgn="base">
              <a:spcBef>
                <a:spcPct val="0"/>
              </a:spcBef>
              <a:spcAft>
                <a:spcPct val="0"/>
              </a:spcAft>
            </a:pPr>
            <a:r>
              <a:rPr lang="ar-IQ" sz="6600" u="sng" dirty="0">
                <a:solidFill>
                  <a:srgbClr val="FFC000"/>
                </a:solidFill>
                <a:latin typeface="Arial" pitchFamily="34" charset="0"/>
                <a:ea typeface="Calibri" pitchFamily="34" charset="0"/>
                <a:cs typeface="Arial" pitchFamily="34" charset="0"/>
              </a:rPr>
              <a:t>فائدة و نصيحة</a:t>
            </a:r>
          </a:p>
          <a:p>
            <a:pPr lvl="0" algn="ctr" rtl="1" fontAlgn="base">
              <a:spcBef>
                <a:spcPct val="0"/>
              </a:spcBef>
              <a:spcAft>
                <a:spcPct val="0"/>
              </a:spcAft>
            </a:pPr>
            <a:r>
              <a:rPr lang="ar-IQ" sz="6600" dirty="0">
                <a:solidFill>
                  <a:srgbClr val="FF0000"/>
                </a:solidFill>
                <a:latin typeface="Arial" pitchFamily="34" charset="0"/>
                <a:ea typeface="Calibri" pitchFamily="34" charset="0"/>
                <a:cs typeface="Arial" pitchFamily="34" charset="0"/>
              </a:rPr>
              <a:t>" </a:t>
            </a:r>
            <a:r>
              <a:rPr lang="ar-IQ" sz="6600" b="1" dirty="0">
                <a:solidFill>
                  <a:srgbClr val="00B0F0"/>
                </a:solidFill>
                <a:latin typeface="Arial" pitchFamily="34" charset="0"/>
                <a:ea typeface="Calibri" pitchFamily="34" charset="0"/>
                <a:cs typeface="Arial" pitchFamily="34" charset="0"/>
              </a:rPr>
              <a:t>من الصعب أن تعود بمؤسستك إلى الخلف و تبدأ بداية جديدة، ولكن يُمكنك أن تخطط من الآن لنهاية سعيدة </a:t>
            </a:r>
            <a:r>
              <a:rPr lang="ar-IQ" sz="6600" dirty="0">
                <a:solidFill>
                  <a:srgbClr val="FF0000"/>
                </a:solidFill>
                <a:latin typeface="Arial" pitchFamily="34" charset="0"/>
                <a:ea typeface="Calibri" pitchFamily="34" charset="0"/>
                <a:cs typeface="Arial" pitchFamily="34" charset="0"/>
              </a:rPr>
              <a:t>".</a:t>
            </a:r>
            <a:endParaRPr lang="en-US" sz="3200" dirty="0">
              <a:solidFill>
                <a:prstClr val="white"/>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13176"/>
            <a:ext cx="9144000" cy="1844824"/>
          </a:xfrm>
          <a:prstGeom prst="rect">
            <a:avLst/>
          </a:prstGeom>
        </p:spPr>
      </p:pic>
    </p:spTree>
    <p:extLst>
      <p:ext uri="{BB962C8B-B14F-4D97-AF65-F5344CB8AC3E}">
        <p14:creationId xmlns:p14="http://schemas.microsoft.com/office/powerpoint/2010/main" val="266642718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2311220_1664650693791978_1747301980895433169_n.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354429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0281904"/>
          <p:cNvPicPr>
            <a:picLocks noChangeAspect="1" noChangeArrowheads="1"/>
          </p:cNvPicPr>
          <p:nvPr/>
        </p:nvPicPr>
        <p:blipFill>
          <a:blip r:embed="rId2" cstate="print"/>
          <a:srcRect/>
          <a:stretch>
            <a:fillRect/>
          </a:stretch>
        </p:blipFill>
        <p:spPr>
          <a:xfrm>
            <a:off x="0" y="0"/>
            <a:ext cx="9144000" cy="6858000"/>
          </a:xfrm>
          <a:prstGeom prst="rect">
            <a:avLst/>
          </a:prstGeom>
        </p:spPr>
      </p:pic>
      <p:sp>
        <p:nvSpPr>
          <p:cNvPr id="2" name="Rectangle 1"/>
          <p:cNvSpPr/>
          <p:nvPr/>
        </p:nvSpPr>
        <p:spPr>
          <a:xfrm>
            <a:off x="0" y="430838"/>
            <a:ext cx="9144000" cy="4826962"/>
          </a:xfrm>
          <a:prstGeom prst="rect">
            <a:avLst/>
          </a:prstGeom>
        </p:spPr>
        <p:txBody>
          <a:bodyPr wrap="square">
            <a:spAutoFit/>
          </a:bodyPr>
          <a:lstStyle/>
          <a:p>
            <a:pPr marL="411480" lvl="0" indent="-342900" algn="ctr" rtl="1">
              <a:spcBef>
                <a:spcPts val="700"/>
              </a:spcBef>
              <a:buClr>
                <a:srgbClr val="D6ECFF"/>
              </a:buClr>
              <a:buSzPct val="95000"/>
              <a:defRPr/>
            </a:pPr>
            <a:r>
              <a:rPr lang="ar-SA" sz="8800" dirty="0">
                <a:solidFill>
                  <a:srgbClr val="FF0000"/>
                </a:solidFill>
                <a:effectLst>
                  <a:outerShdw blurRad="38100" dist="38100" dir="2700000" algn="tl">
                    <a:srgbClr val="FFFFFF"/>
                  </a:outerShdw>
                </a:effectLst>
                <a:latin typeface="Arabic Typesetting" pitchFamily="66" charset="-78"/>
                <a:cs typeface="Arabic Typesetting" pitchFamily="66" charset="-78"/>
              </a:rPr>
              <a:t>يُطيبُ للمحاضر </a:t>
            </a:r>
            <a:r>
              <a:rPr lang="ar-IQ" sz="8800" dirty="0">
                <a:solidFill>
                  <a:srgbClr val="FF0000"/>
                </a:solidFill>
                <a:effectLst>
                  <a:outerShdw blurRad="38100" dist="38100" dir="2700000" algn="tl">
                    <a:srgbClr val="FFFFFF"/>
                  </a:outerShdw>
                </a:effectLst>
                <a:latin typeface="Arabic Typesetting" pitchFamily="66" charset="-78"/>
                <a:cs typeface="Arabic Typesetting" pitchFamily="66" charset="-78"/>
              </a:rPr>
              <a:t>أن</a:t>
            </a:r>
            <a:r>
              <a:rPr lang="ar-SA" sz="8800" dirty="0">
                <a:solidFill>
                  <a:srgbClr val="FF0000"/>
                </a:solidFill>
                <a:effectLst>
                  <a:outerShdw blurRad="38100" dist="38100" dir="2700000" algn="tl">
                    <a:srgbClr val="FFFFFF"/>
                  </a:outerShdw>
                </a:effectLst>
                <a:latin typeface="Arabic Typesetting" pitchFamily="66" charset="-78"/>
                <a:cs typeface="Arabic Typesetting" pitchFamily="66" charset="-78"/>
              </a:rPr>
              <a:t> يتشرف لسماع ملاحظاتكم</a:t>
            </a:r>
            <a:r>
              <a:rPr lang="ar-IQ" sz="8800" dirty="0">
                <a:solidFill>
                  <a:srgbClr val="FF0000"/>
                </a:solidFill>
                <a:effectLst>
                  <a:outerShdw blurRad="38100" dist="38100" dir="2700000" algn="tl">
                    <a:srgbClr val="FFFFFF"/>
                  </a:outerShdw>
                </a:effectLst>
                <a:latin typeface="Arabic Typesetting" pitchFamily="66" charset="-78"/>
                <a:cs typeface="Arabic Typesetting" pitchFamily="66" charset="-78"/>
              </a:rPr>
              <a:t>.</a:t>
            </a:r>
            <a:r>
              <a:rPr lang="ar-SA" sz="6000" dirty="0">
                <a:solidFill>
                  <a:srgbClr val="FF0000"/>
                </a:solidFill>
                <a:effectLst>
                  <a:outerShdw blurRad="38100" dist="38100" dir="2700000" algn="tl">
                    <a:srgbClr val="FFFFFF"/>
                  </a:outerShdw>
                </a:effectLst>
                <a:latin typeface="Arabic Typesetting" pitchFamily="66" charset="-78"/>
                <a:cs typeface="Arabic Typesetting" pitchFamily="66" charset="-78"/>
              </a:rPr>
              <a:t> </a:t>
            </a:r>
          </a:p>
          <a:p>
            <a:pPr marL="411480" lvl="0" indent="-342900" algn="ctr" rtl="1">
              <a:spcBef>
                <a:spcPts val="700"/>
              </a:spcBef>
              <a:buClr>
                <a:srgbClr val="D6ECFF"/>
              </a:buClr>
              <a:buSzPct val="95000"/>
              <a:defRPr/>
            </a:pPr>
            <a:endParaRPr lang="ar-IQ" sz="6000" b="1" dirty="0">
              <a:solidFill>
                <a:srgbClr val="D6ECFF">
                  <a:lumMod val="50000"/>
                </a:srgbClr>
              </a:solidFill>
              <a:latin typeface="Arabic Typesetting" pitchFamily="66" charset="-78"/>
              <a:cs typeface="Arabic Typesetting" pitchFamily="66" charset="-78"/>
            </a:endParaRPr>
          </a:p>
          <a:p>
            <a:pPr marL="411480" lvl="0" indent="-342900" algn="ctr" rtl="1">
              <a:spcBef>
                <a:spcPts val="700"/>
              </a:spcBef>
              <a:buClr>
                <a:srgbClr val="D6ECFF"/>
              </a:buClr>
              <a:buSzPct val="95000"/>
              <a:defRPr/>
            </a:pPr>
            <a:r>
              <a:rPr lang="ar-SA" sz="6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والحمد لله من قبل ومن بعد</a:t>
            </a:r>
            <a:endParaRPr lang="en-US" sz="6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93236962"/>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Rectangle 1"/>
          <p:cNvSpPr/>
          <p:nvPr/>
        </p:nvSpPr>
        <p:spPr>
          <a:xfrm>
            <a:off x="0" y="434400"/>
            <a:ext cx="9144000" cy="5509200"/>
          </a:xfrm>
          <a:prstGeom prst="rect">
            <a:avLst/>
          </a:prstGeom>
        </p:spPr>
        <p:txBody>
          <a:bodyPr wrap="square">
            <a:spAutoFit/>
          </a:bodyPr>
          <a:lstStyle/>
          <a:p>
            <a:pPr lvl="0" algn="ctr" rtl="1" eaLnBrk="0" fontAlgn="base" hangingPunct="0">
              <a:spcBef>
                <a:spcPct val="0"/>
              </a:spcBef>
              <a:spcAft>
                <a:spcPct val="0"/>
              </a:spcAft>
            </a:pPr>
            <a:endParaRPr lang="ar-IQ" sz="4800" b="1" dirty="0">
              <a:solidFill>
                <a:srgbClr val="FFFF00"/>
              </a:solidFill>
              <a:latin typeface="Arial" pitchFamily="34" charset="0"/>
              <a:ea typeface="Calibri" pitchFamily="34" charset="0"/>
              <a:cs typeface="Arial" pitchFamily="34" charset="0"/>
            </a:endParaRPr>
          </a:p>
          <a:p>
            <a:pPr lvl="0" algn="ctr" rtl="1" eaLnBrk="0" fontAlgn="base" hangingPunct="0">
              <a:spcBef>
                <a:spcPct val="0"/>
              </a:spcBef>
              <a:spcAft>
                <a:spcPct val="0"/>
              </a:spcAft>
            </a:pPr>
            <a:r>
              <a:rPr lang="ar-IQ" sz="4800" b="1" dirty="0">
                <a:solidFill>
                  <a:srgbClr val="FF0000"/>
                </a:solidFill>
                <a:latin typeface="Arial" pitchFamily="34" charset="0"/>
                <a:ea typeface="Calibri" pitchFamily="34" charset="0"/>
                <a:cs typeface="Arial" pitchFamily="34" charset="0"/>
              </a:rPr>
              <a:t>شكراً لحضوركم و حسن استماعكم، آملاً بأن يكون بقناعة و رِضا، و تعزيزاً لرصيدكم.</a:t>
            </a:r>
          </a:p>
          <a:p>
            <a:pPr lvl="0" algn="ctr" rtl="1" eaLnBrk="0" fontAlgn="base" hangingPunct="0">
              <a:spcBef>
                <a:spcPct val="0"/>
              </a:spcBef>
              <a:spcAft>
                <a:spcPct val="0"/>
              </a:spcAft>
            </a:pPr>
            <a:endParaRPr lang="ar-IQ" sz="3200" b="1" dirty="0">
              <a:solidFill>
                <a:srgbClr val="FF0000"/>
              </a:solidFill>
              <a:latin typeface="Arial" pitchFamily="34" charset="0"/>
              <a:cs typeface="Arial" pitchFamily="34" charset="0"/>
            </a:endParaRPr>
          </a:p>
          <a:p>
            <a:pPr lvl="0" algn="ctr" rtl="1" eaLnBrk="0" fontAlgn="base" hangingPunct="0">
              <a:spcBef>
                <a:spcPct val="0"/>
              </a:spcBef>
              <a:spcAft>
                <a:spcPct val="0"/>
              </a:spcAft>
            </a:pPr>
            <a:r>
              <a:rPr lang="ar-IQ" sz="3200" b="1" dirty="0">
                <a:solidFill>
                  <a:srgbClr val="FF0000"/>
                </a:solidFill>
                <a:latin typeface="Arial" pitchFamily="34" charset="0"/>
                <a:cs typeface="Arial" pitchFamily="34" charset="0"/>
              </a:rPr>
              <a:t>و تقبلوا منا وافر التقدير</a:t>
            </a:r>
          </a:p>
          <a:p>
            <a:pPr lvl="0" algn="ctr" rtl="1" eaLnBrk="0" fontAlgn="base" hangingPunct="0">
              <a:spcBef>
                <a:spcPct val="0"/>
              </a:spcBef>
              <a:spcAft>
                <a:spcPct val="0"/>
              </a:spcAft>
            </a:pPr>
            <a:endParaRPr lang="ar-IQ" sz="3200" b="1" dirty="0">
              <a:solidFill>
                <a:srgbClr val="FFFF00"/>
              </a:solidFill>
              <a:latin typeface="Arial" pitchFamily="34" charset="0"/>
              <a:cs typeface="Arial" pitchFamily="34" charset="0"/>
            </a:endParaRPr>
          </a:p>
          <a:p>
            <a:pPr lvl="0" algn="ctr" rtl="1" eaLnBrk="0" fontAlgn="base" hangingPunct="0">
              <a:spcBef>
                <a:spcPct val="0"/>
              </a:spcBef>
              <a:spcAft>
                <a:spcPct val="0"/>
              </a:spcAft>
            </a:pPr>
            <a:endParaRPr lang="ar-IQ" sz="3200" b="1" dirty="0">
              <a:solidFill>
                <a:srgbClr val="FFFF00"/>
              </a:solidFill>
              <a:latin typeface="Arial" pitchFamily="34" charset="0"/>
              <a:cs typeface="Arial" pitchFamily="34" charset="0"/>
            </a:endParaRPr>
          </a:p>
          <a:p>
            <a:pPr lvl="0" algn="ctr" rtl="1" eaLnBrk="0" fontAlgn="base" hangingPunct="0">
              <a:spcBef>
                <a:spcPct val="0"/>
              </a:spcBef>
              <a:spcAft>
                <a:spcPct val="0"/>
              </a:spcAft>
            </a:pPr>
            <a:r>
              <a:rPr lang="ar-IQ" sz="2800" b="1" dirty="0">
                <a:solidFill>
                  <a:srgbClr val="0070C0"/>
                </a:solidFill>
                <a:latin typeface="Arial" pitchFamily="34" charset="0"/>
                <a:cs typeface="Arial" pitchFamily="34" charset="0"/>
              </a:rPr>
              <a:t>الأستاذ الدكتور صلاح وهاب شاكر</a:t>
            </a:r>
            <a:endParaRPr lang="ar-IQ" sz="3200" b="1" dirty="0">
              <a:solidFill>
                <a:srgbClr val="0070C0"/>
              </a:solidFill>
              <a:latin typeface="Arial" pitchFamily="34" charset="0"/>
              <a:cs typeface="Arial" pitchFamily="34" charset="0"/>
            </a:endParaRPr>
          </a:p>
          <a:p>
            <a:pPr lvl="0" algn="ctr" rtl="1" eaLnBrk="0" fontAlgn="base" hangingPunct="0">
              <a:spcBef>
                <a:spcPct val="0"/>
              </a:spcBef>
              <a:spcAft>
                <a:spcPct val="0"/>
              </a:spcAft>
            </a:pPr>
            <a:r>
              <a:rPr lang="ar-IQ" sz="2800" b="1" dirty="0">
                <a:solidFill>
                  <a:srgbClr val="0070C0"/>
                </a:solidFill>
                <a:latin typeface="Arial" pitchFamily="34" charset="0"/>
                <a:cs typeface="Arial" pitchFamily="34" charset="0"/>
              </a:rPr>
              <a:t>جامعة بغداد</a:t>
            </a:r>
          </a:p>
          <a:p>
            <a:pPr lvl="0" algn="ctr" rtl="1" eaLnBrk="0" fontAlgn="base" hangingPunct="0">
              <a:spcBef>
                <a:spcPct val="0"/>
              </a:spcBef>
              <a:spcAft>
                <a:spcPct val="0"/>
              </a:spcAft>
            </a:pPr>
            <a:r>
              <a:rPr lang="ar-IQ" sz="2400" b="1" dirty="0">
                <a:solidFill>
                  <a:srgbClr val="0070C0"/>
                </a:solidFill>
                <a:latin typeface="Arial" pitchFamily="34" charset="0"/>
                <a:cs typeface="Arial" pitchFamily="34" charset="0"/>
              </a:rPr>
              <a:t>كلية التربية البدنية علوم الرياضة</a:t>
            </a:r>
            <a:endParaRPr lang="ar-IQ" sz="3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61299019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76200"/>
            <a:ext cx="9067800" cy="6555641"/>
          </a:xfrm>
          <a:prstGeom prst="rect">
            <a:avLst/>
          </a:prstGeom>
        </p:spPr>
        <p:txBody>
          <a:bodyPr wrap="square">
            <a:spAutoFit/>
          </a:bodyPr>
          <a:lstStyle/>
          <a:p>
            <a:pPr lvl="0" algn="ctr"/>
            <a:r>
              <a:rPr lang="ar-IQ" sz="5400" b="1" dirty="0">
                <a:solidFill>
                  <a:srgbClr val="002060"/>
                </a:solidFill>
                <a:latin typeface="Calibri"/>
              </a:rPr>
              <a:t>السمات و الصفات الشخصية القيادية </a:t>
            </a:r>
            <a:endParaRPr lang="ar-IQ" sz="5400" b="1" dirty="0" smtClean="0">
              <a:solidFill>
                <a:srgbClr val="002060"/>
              </a:solidFill>
              <a:latin typeface="Calibri"/>
            </a:endParaRPr>
          </a:p>
          <a:p>
            <a:pPr lvl="0" algn="ctr" rtl="1"/>
            <a:r>
              <a:rPr lang="ar-IQ" sz="5400" b="1" dirty="0" smtClean="0">
                <a:solidFill>
                  <a:srgbClr val="002060"/>
                </a:solidFill>
                <a:latin typeface="Calibri"/>
              </a:rPr>
              <a:t>للهيئآت </a:t>
            </a:r>
            <a:r>
              <a:rPr lang="ar-IQ" sz="5400" b="1" dirty="0">
                <a:solidFill>
                  <a:srgbClr val="002060"/>
                </a:solidFill>
                <a:latin typeface="Calibri"/>
              </a:rPr>
              <a:t>و المؤسسات </a:t>
            </a:r>
            <a:r>
              <a:rPr lang="ar-IQ" sz="5400" b="1" dirty="0" smtClean="0">
                <a:solidFill>
                  <a:srgbClr val="002060"/>
                </a:solidFill>
                <a:latin typeface="Calibri"/>
              </a:rPr>
              <a:t>الرياضية</a:t>
            </a:r>
          </a:p>
          <a:p>
            <a:pPr lvl="0" algn="ctr" rtl="1"/>
            <a:endParaRPr lang="ar-IQ" sz="5400" b="1" dirty="0">
              <a:solidFill>
                <a:prstClr val="black"/>
              </a:solidFill>
              <a:latin typeface="Calibri"/>
            </a:endParaRPr>
          </a:p>
          <a:p>
            <a:pPr lvl="0" algn="ctr" rtl="1"/>
            <a:endParaRPr lang="ar-IQ" sz="5400" b="1" dirty="0" smtClean="0">
              <a:solidFill>
                <a:prstClr val="black"/>
              </a:solidFill>
              <a:latin typeface="Calibri"/>
            </a:endParaRPr>
          </a:p>
          <a:p>
            <a:pPr lvl="0" algn="ctr" rtl="1"/>
            <a:endParaRPr lang="ar-IQ" sz="5400" b="1" dirty="0">
              <a:solidFill>
                <a:prstClr val="black"/>
              </a:solidFill>
              <a:latin typeface="Calibri"/>
            </a:endParaRPr>
          </a:p>
          <a:p>
            <a:pPr lvl="0" algn="ctr" rtl="1"/>
            <a:endParaRPr lang="ar-IQ" sz="5400" b="1" dirty="0" smtClean="0">
              <a:solidFill>
                <a:prstClr val="black"/>
              </a:solidFill>
              <a:latin typeface="Calibri"/>
            </a:endParaRPr>
          </a:p>
          <a:p>
            <a:pPr lvl="0" algn="ctr" rtl="1"/>
            <a:endParaRPr lang="ar-IQ" b="1" u="sng" dirty="0" smtClean="0">
              <a:solidFill>
                <a:prstClr val="black"/>
              </a:solidFill>
              <a:latin typeface="Calibri"/>
            </a:endParaRPr>
          </a:p>
          <a:p>
            <a:pPr lvl="0" algn="ctr" rtl="1"/>
            <a:endParaRPr lang="ar-IQ" b="1" u="sng" dirty="0">
              <a:solidFill>
                <a:prstClr val="black"/>
              </a:solidFill>
              <a:latin typeface="Calibri"/>
            </a:endParaRPr>
          </a:p>
          <a:p>
            <a:pPr lvl="0" algn="ctr" rtl="1"/>
            <a:r>
              <a:rPr lang="ar-IQ" sz="2000" b="1" u="sng" dirty="0" smtClean="0">
                <a:solidFill>
                  <a:prstClr val="black"/>
                </a:solidFill>
                <a:latin typeface="Calibri"/>
              </a:rPr>
              <a:t>إعداد</a:t>
            </a:r>
          </a:p>
          <a:p>
            <a:pPr lvl="0" algn="ctr" rtl="1"/>
            <a:r>
              <a:rPr lang="ar-IQ" sz="2000" b="1" dirty="0" smtClean="0">
                <a:solidFill>
                  <a:prstClr val="black"/>
                </a:solidFill>
                <a:latin typeface="Calibri"/>
              </a:rPr>
              <a:t>أ.د صلاح وهاب شاكر</a:t>
            </a:r>
          </a:p>
          <a:p>
            <a:pPr lvl="0" algn="ctr" rtl="1"/>
            <a:r>
              <a:rPr lang="ar-IQ" sz="2000" b="1" dirty="0" smtClean="0">
                <a:solidFill>
                  <a:prstClr val="black"/>
                </a:solidFill>
                <a:latin typeface="Calibri"/>
              </a:rPr>
              <a:t>جامعة بغداد/ كلية التربية البدنية وعلوم الرياضة</a:t>
            </a:r>
            <a:endParaRPr lang="en-US" sz="4000" b="1" dirty="0">
              <a:solidFill>
                <a:prstClr val="black"/>
              </a:solidFill>
              <a:latin typeface="Calibri"/>
            </a:endParaRPr>
          </a:p>
        </p:txBody>
      </p:sp>
    </p:spTree>
    <p:extLst>
      <p:ext uri="{BB962C8B-B14F-4D97-AF65-F5344CB8AC3E}">
        <p14:creationId xmlns:p14="http://schemas.microsoft.com/office/powerpoint/2010/main" val="4106795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609600"/>
            <a:ext cx="9067800" cy="5016758"/>
          </a:xfrm>
          <a:prstGeom prst="rect">
            <a:avLst/>
          </a:prstGeom>
        </p:spPr>
        <p:txBody>
          <a:bodyPr wrap="square">
            <a:spAutoFit/>
          </a:bodyPr>
          <a:lstStyle/>
          <a:p>
            <a:pPr algn="ctr" rtl="1"/>
            <a:r>
              <a:rPr lang="ar-IQ" sz="4000" b="1" u="sng" dirty="0" smtClean="0">
                <a:solidFill>
                  <a:srgbClr val="FF0000"/>
                </a:solidFill>
              </a:rPr>
              <a:t>المحاور الرئيسة:</a:t>
            </a:r>
          </a:p>
          <a:p>
            <a:pPr algn="ctr" rtl="1"/>
            <a:endParaRPr lang="ar-IQ" sz="4000" b="1" u="sng" dirty="0" smtClean="0">
              <a:solidFill>
                <a:srgbClr val="92D050"/>
              </a:solidFill>
            </a:endParaRPr>
          </a:p>
          <a:p>
            <a:pPr algn="r" rtl="1"/>
            <a:r>
              <a:rPr lang="ar-IQ" sz="4000" b="1" dirty="0" smtClean="0">
                <a:solidFill>
                  <a:srgbClr val="0070C0"/>
                </a:solidFill>
              </a:rPr>
              <a:t>المحور الأول </a:t>
            </a:r>
            <a:r>
              <a:rPr lang="ar-IQ" sz="4000" b="1" dirty="0" smtClean="0">
                <a:solidFill>
                  <a:srgbClr val="92D050"/>
                </a:solidFill>
              </a:rPr>
              <a:t>: </a:t>
            </a:r>
            <a:r>
              <a:rPr lang="ar-IQ" sz="4000" b="1" dirty="0" smtClean="0">
                <a:solidFill>
                  <a:schemeClr val="bg1"/>
                </a:solidFill>
              </a:rPr>
              <a:t>مفاهيم </a:t>
            </a:r>
            <a:r>
              <a:rPr lang="ar-IQ" sz="4000" b="1" dirty="0">
                <a:solidFill>
                  <a:schemeClr val="bg1"/>
                </a:solidFill>
              </a:rPr>
              <a:t>في الإدارة </a:t>
            </a:r>
            <a:r>
              <a:rPr lang="ar-IQ" sz="4000" b="1" dirty="0" smtClean="0">
                <a:solidFill>
                  <a:schemeClr val="bg1"/>
                </a:solidFill>
              </a:rPr>
              <a:t>الحديثة</a:t>
            </a:r>
            <a:r>
              <a:rPr lang="ar-IQ" sz="4000" b="1" dirty="0" smtClean="0">
                <a:solidFill>
                  <a:srgbClr val="FFFF00"/>
                </a:solidFill>
              </a:rPr>
              <a:t>.</a:t>
            </a:r>
          </a:p>
          <a:p>
            <a:pPr algn="ctr" rtl="1"/>
            <a:endParaRPr lang="ar-IQ" sz="4000" b="1" u="sng" dirty="0" smtClean="0">
              <a:solidFill>
                <a:srgbClr val="92D050"/>
              </a:solidFill>
            </a:endParaRPr>
          </a:p>
          <a:p>
            <a:pPr algn="r" rtl="1"/>
            <a:r>
              <a:rPr lang="ar-IQ" sz="4000" b="1" dirty="0" smtClean="0">
                <a:solidFill>
                  <a:srgbClr val="0070C0"/>
                </a:solidFill>
              </a:rPr>
              <a:t>المحور الثاني </a:t>
            </a:r>
            <a:r>
              <a:rPr lang="ar-IQ" sz="4000" b="1" dirty="0" smtClean="0">
                <a:solidFill>
                  <a:srgbClr val="92D050"/>
                </a:solidFill>
              </a:rPr>
              <a:t>: </a:t>
            </a:r>
            <a:r>
              <a:rPr lang="ar-IQ" sz="4000" b="1" dirty="0" smtClean="0">
                <a:solidFill>
                  <a:schemeClr val="bg1"/>
                </a:solidFill>
              </a:rPr>
              <a:t>الإدارة و القيادة الإدارية</a:t>
            </a:r>
            <a:r>
              <a:rPr lang="ar-IQ" sz="4000" b="1" dirty="0" smtClean="0">
                <a:solidFill>
                  <a:srgbClr val="FFFF00"/>
                </a:solidFill>
              </a:rPr>
              <a:t>.</a:t>
            </a:r>
          </a:p>
          <a:p>
            <a:pPr algn="ctr" rtl="1"/>
            <a:endParaRPr lang="ar-IQ" sz="4000" b="1" u="sng" dirty="0" smtClean="0">
              <a:solidFill>
                <a:srgbClr val="92D050"/>
              </a:solidFill>
            </a:endParaRPr>
          </a:p>
          <a:p>
            <a:pPr algn="r" rtl="1"/>
            <a:r>
              <a:rPr lang="ar-IQ" sz="4000" b="1" dirty="0" smtClean="0">
                <a:solidFill>
                  <a:srgbClr val="0070C0"/>
                </a:solidFill>
              </a:rPr>
              <a:t>المحور الثالث </a:t>
            </a:r>
            <a:r>
              <a:rPr lang="ar-IQ" sz="4000" b="1" dirty="0" smtClean="0">
                <a:solidFill>
                  <a:srgbClr val="92D050"/>
                </a:solidFill>
              </a:rPr>
              <a:t>: </a:t>
            </a:r>
            <a:r>
              <a:rPr lang="ar-IQ" sz="4000" b="1" dirty="0" smtClean="0">
                <a:solidFill>
                  <a:schemeClr val="bg1"/>
                </a:solidFill>
              </a:rPr>
              <a:t>السمات و الصفات الشخصية القيادية   </a:t>
            </a:r>
          </a:p>
          <a:p>
            <a:pPr algn="r" rtl="1"/>
            <a:r>
              <a:rPr lang="ar-IQ" sz="4000" b="1" dirty="0" smtClean="0">
                <a:solidFill>
                  <a:schemeClr val="bg1"/>
                </a:solidFill>
              </a:rPr>
              <a:t>                        للهيئآت و المؤسسات الرياضية</a:t>
            </a:r>
            <a:r>
              <a:rPr lang="ar-IQ" sz="4000" b="1" dirty="0" smtClean="0">
                <a:solidFill>
                  <a:srgbClr val="FFFF00"/>
                </a:solidFill>
              </a:rPr>
              <a:t>.</a:t>
            </a:r>
            <a:endParaRPr lang="en-US" sz="4000" b="1" dirty="0">
              <a:solidFill>
                <a:srgbClr val="FFFF00"/>
              </a:solidFill>
            </a:endParaRPr>
          </a:p>
        </p:txBody>
      </p:sp>
    </p:spTree>
    <p:extLst>
      <p:ext uri="{BB962C8B-B14F-4D97-AF65-F5344CB8AC3E}">
        <p14:creationId xmlns:p14="http://schemas.microsoft.com/office/powerpoint/2010/main" val="158893736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0"/>
            <a:ext cx="9144000" cy="2308324"/>
          </a:xfrm>
          <a:prstGeom prst="rect">
            <a:avLst/>
          </a:prstGeom>
        </p:spPr>
        <p:txBody>
          <a:bodyPr wrap="square">
            <a:spAutoFit/>
          </a:bodyPr>
          <a:lstStyle/>
          <a:p>
            <a:pPr algn="ctr" rtl="1"/>
            <a:r>
              <a:rPr lang="ar-IQ" sz="7200" b="1" dirty="0">
                <a:solidFill>
                  <a:srgbClr val="002060"/>
                </a:solidFill>
              </a:rPr>
              <a:t>المحور </a:t>
            </a:r>
            <a:r>
              <a:rPr lang="ar-IQ" sz="7200" b="1" dirty="0" smtClean="0">
                <a:solidFill>
                  <a:srgbClr val="002060"/>
                </a:solidFill>
              </a:rPr>
              <a:t>الأول: </a:t>
            </a:r>
          </a:p>
          <a:p>
            <a:pPr algn="ctr" rtl="1"/>
            <a:r>
              <a:rPr lang="ar-IQ" sz="7200" b="1" dirty="0" smtClean="0">
                <a:solidFill>
                  <a:srgbClr val="FF0000"/>
                </a:solidFill>
              </a:rPr>
              <a:t>مفاهيم </a:t>
            </a:r>
            <a:r>
              <a:rPr lang="ar-IQ" sz="7200" b="1" dirty="0">
                <a:solidFill>
                  <a:srgbClr val="FF0000"/>
                </a:solidFill>
              </a:rPr>
              <a:t>في الإدارة الحديثة</a:t>
            </a:r>
            <a:endParaRPr lang="en-US" sz="7200" b="1" dirty="0">
              <a:solidFill>
                <a:srgbClr val="FF0000"/>
              </a:solidFill>
            </a:endParaRPr>
          </a:p>
        </p:txBody>
      </p:sp>
    </p:spTree>
    <p:extLst>
      <p:ext uri="{BB962C8B-B14F-4D97-AF65-F5344CB8AC3E}">
        <p14:creationId xmlns:p14="http://schemas.microsoft.com/office/powerpoint/2010/main" val="56628211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3050"/>
            <a:ext cx="88392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842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76200"/>
            <a:ext cx="9144000" cy="6958828"/>
          </a:xfrm>
          <a:prstGeom prst="rect">
            <a:avLst/>
          </a:prstGeom>
        </p:spPr>
        <p:txBody>
          <a:bodyPr wrap="square">
            <a:spAutoFit/>
          </a:bodyPr>
          <a:lstStyle/>
          <a:p>
            <a:pPr lvl="0" algn="justLow" rtl="1">
              <a:lnSpc>
                <a:spcPct val="115000"/>
              </a:lnSpc>
            </a:pPr>
            <a:r>
              <a:rPr lang="ar-IQ" sz="3600" b="1" dirty="0">
                <a:solidFill>
                  <a:srgbClr val="FFFF00"/>
                </a:solidFill>
                <a:latin typeface="Calibri"/>
                <a:ea typeface="Times New Roman"/>
                <a:cs typeface="Arial"/>
              </a:rPr>
              <a:t>الجواب عن </a:t>
            </a:r>
            <a:r>
              <a:rPr lang="ar-IQ" sz="3600" b="1" dirty="0">
                <a:solidFill>
                  <a:srgbClr val="FF0000"/>
                </a:solidFill>
                <a:latin typeface="Calibri"/>
                <a:ea typeface="Times New Roman"/>
                <a:cs typeface="Arial"/>
              </a:rPr>
              <a:t>لماذا الادارة </a:t>
            </a:r>
            <a:r>
              <a:rPr lang="ar-IQ" sz="3600" b="1" dirty="0">
                <a:solidFill>
                  <a:srgbClr val="FFFF00"/>
                </a:solidFill>
                <a:latin typeface="Calibri"/>
                <a:ea typeface="Times New Roman"/>
                <a:cs typeface="Arial"/>
              </a:rPr>
              <a:t>وحاجتنا لها ؟. هي في كونها ذات صلة مباشرة بحياة الانسان وكيفية التعامل مع الانسان، </a:t>
            </a:r>
            <a:r>
              <a:rPr lang="ar-IQ" sz="3600" b="1" dirty="0" smtClean="0">
                <a:solidFill>
                  <a:srgbClr val="FFFF00"/>
                </a:solidFill>
                <a:latin typeface="Calibri"/>
                <a:ea typeface="Times New Roman"/>
                <a:cs typeface="Arial"/>
              </a:rPr>
              <a:t>لذا </a:t>
            </a:r>
            <a:r>
              <a:rPr lang="ar-IQ" sz="3600" b="1" dirty="0">
                <a:solidFill>
                  <a:srgbClr val="FFFF00"/>
                </a:solidFill>
                <a:latin typeface="Calibri"/>
                <a:ea typeface="Times New Roman"/>
                <a:cs typeface="Arial"/>
              </a:rPr>
              <a:t>يمكن القول بانها، اي الادارة: </a:t>
            </a:r>
            <a:endParaRPr lang="ar-IQ" sz="3600" b="1" dirty="0" smtClean="0">
              <a:solidFill>
                <a:srgbClr val="FFFF00"/>
              </a:solidFill>
              <a:latin typeface="Calibri"/>
              <a:ea typeface="Times New Roman"/>
              <a:cs typeface="Arial"/>
            </a:endParaRPr>
          </a:p>
          <a:p>
            <a:pPr lvl="0" algn="justLow" rtl="1">
              <a:lnSpc>
                <a:spcPct val="115000"/>
              </a:lnSpc>
            </a:pPr>
            <a:r>
              <a:rPr lang="ar-IQ" sz="3600" b="1" dirty="0">
                <a:solidFill>
                  <a:srgbClr val="FFFF00"/>
                </a:solidFill>
                <a:latin typeface="Calibri"/>
                <a:ea typeface="Times New Roman"/>
                <a:cs typeface="Arial"/>
              </a:rPr>
              <a:t> </a:t>
            </a:r>
            <a:r>
              <a:rPr lang="ar-IQ" sz="3600" b="1" dirty="0" smtClean="0">
                <a:solidFill>
                  <a:srgbClr val="FFFF00"/>
                </a:solidFill>
                <a:latin typeface="Calibri"/>
                <a:ea typeface="Times New Roman"/>
                <a:cs typeface="Arial"/>
              </a:rPr>
              <a:t>                 </a:t>
            </a:r>
            <a:r>
              <a:rPr lang="ar-IQ" sz="4000" b="1" dirty="0" smtClean="0">
                <a:solidFill>
                  <a:srgbClr val="FF0000"/>
                </a:solidFill>
                <a:latin typeface="Calibri"/>
                <a:ea typeface="Times New Roman"/>
                <a:cs typeface="Arial"/>
              </a:rPr>
              <a:t>هي </a:t>
            </a:r>
            <a:r>
              <a:rPr lang="ar-IQ" sz="4000" b="1" dirty="0">
                <a:solidFill>
                  <a:srgbClr val="FF0000"/>
                </a:solidFill>
                <a:latin typeface="Calibri"/>
                <a:ea typeface="Times New Roman"/>
                <a:cs typeface="Arial"/>
              </a:rPr>
              <a:t>فن التعامل مع </a:t>
            </a:r>
            <a:r>
              <a:rPr lang="ar-IQ" sz="4000" b="1" dirty="0" smtClean="0">
                <a:solidFill>
                  <a:srgbClr val="FF0000"/>
                </a:solidFill>
                <a:latin typeface="Calibri"/>
                <a:ea typeface="Times New Roman"/>
                <a:cs typeface="Arial"/>
              </a:rPr>
              <a:t>الآخرين. </a:t>
            </a:r>
            <a:endParaRPr lang="ar-IQ" sz="4000" b="1" dirty="0">
              <a:solidFill>
                <a:srgbClr val="FF0000"/>
              </a:solidFill>
              <a:latin typeface="Calibri"/>
              <a:ea typeface="Times New Roman"/>
              <a:cs typeface="Arial"/>
            </a:endParaRPr>
          </a:p>
          <a:p>
            <a:pPr lvl="0" algn="justLow" rtl="1">
              <a:lnSpc>
                <a:spcPct val="115000"/>
              </a:lnSpc>
            </a:pPr>
            <a:endParaRPr lang="en-US" sz="2400" b="1" dirty="0">
              <a:solidFill>
                <a:prstClr val="black"/>
              </a:solidFill>
              <a:latin typeface="Calibri"/>
              <a:ea typeface="Times New Roman"/>
            </a:endParaRPr>
          </a:p>
          <a:p>
            <a:pPr lvl="0" algn="justLow" rtl="1">
              <a:lnSpc>
                <a:spcPct val="115000"/>
              </a:lnSpc>
            </a:pPr>
            <a:endParaRPr lang="en-US" sz="2400" b="1" dirty="0">
              <a:solidFill>
                <a:prstClr val="black"/>
              </a:solidFill>
              <a:latin typeface="Calibri"/>
              <a:ea typeface="Times New Roman"/>
            </a:endParaRPr>
          </a:p>
          <a:p>
            <a:pPr lvl="0" algn="justLow" rtl="1">
              <a:lnSpc>
                <a:spcPct val="115000"/>
              </a:lnSpc>
            </a:pPr>
            <a:endParaRPr lang="en-US" sz="2400" b="1" dirty="0">
              <a:solidFill>
                <a:prstClr val="black"/>
              </a:solidFill>
              <a:latin typeface="Calibri"/>
              <a:ea typeface="Times New Roman"/>
            </a:endParaRPr>
          </a:p>
          <a:p>
            <a:pPr lvl="0" algn="justLow" rtl="1">
              <a:lnSpc>
                <a:spcPct val="115000"/>
              </a:lnSpc>
            </a:pPr>
            <a:endParaRPr lang="ar-IQ" sz="2400" b="1" dirty="0" smtClean="0">
              <a:solidFill>
                <a:prstClr val="black"/>
              </a:solidFill>
              <a:latin typeface="Calibri"/>
              <a:ea typeface="Times New Roman"/>
            </a:endParaRPr>
          </a:p>
          <a:p>
            <a:pPr lvl="0" algn="justLow" rtl="1">
              <a:lnSpc>
                <a:spcPct val="115000"/>
              </a:lnSpc>
            </a:pPr>
            <a:endParaRPr lang="ar-IQ" sz="2400" b="1" dirty="0">
              <a:solidFill>
                <a:prstClr val="black"/>
              </a:solidFill>
              <a:latin typeface="Calibri"/>
              <a:ea typeface="Times New Roman"/>
            </a:endParaRPr>
          </a:p>
          <a:p>
            <a:pPr lvl="0" algn="justLow" rtl="1">
              <a:lnSpc>
                <a:spcPct val="115000"/>
              </a:lnSpc>
            </a:pPr>
            <a:endParaRPr lang="ar-IQ" sz="2400" b="1" dirty="0" smtClean="0">
              <a:solidFill>
                <a:prstClr val="black"/>
              </a:solidFill>
              <a:latin typeface="Calibri"/>
              <a:ea typeface="Times New Roman"/>
            </a:endParaRPr>
          </a:p>
          <a:p>
            <a:pPr lvl="0" algn="justLow" rtl="1">
              <a:lnSpc>
                <a:spcPct val="115000"/>
              </a:lnSpc>
            </a:pPr>
            <a:endParaRPr lang="en-US" sz="2400" b="1" dirty="0">
              <a:solidFill>
                <a:prstClr val="black"/>
              </a:solidFill>
              <a:latin typeface="Calibri"/>
              <a:ea typeface="Times New Roman"/>
            </a:endParaRPr>
          </a:p>
          <a:p>
            <a:pPr lvl="0" algn="ctr" rtl="1">
              <a:lnSpc>
                <a:spcPct val="115000"/>
              </a:lnSpc>
            </a:pPr>
            <a:r>
              <a:rPr lang="ar-IQ" sz="3600" b="1" dirty="0" smtClean="0">
                <a:solidFill>
                  <a:srgbClr val="FFFF00"/>
                </a:solidFill>
                <a:latin typeface="Calibri"/>
                <a:ea typeface="Times New Roman"/>
              </a:rPr>
              <a:t>               </a:t>
            </a:r>
            <a:r>
              <a:rPr lang="en-US" sz="3600" b="1" dirty="0" smtClean="0">
                <a:solidFill>
                  <a:srgbClr val="FFFF00"/>
                </a:solidFill>
                <a:latin typeface="Calibri"/>
                <a:ea typeface="Times New Roman"/>
              </a:rPr>
              <a:t>                  </a:t>
            </a:r>
            <a:r>
              <a:rPr lang="ar-IQ" sz="3600" b="1" dirty="0" smtClean="0">
                <a:solidFill>
                  <a:srgbClr val="FFFF00"/>
                </a:solidFill>
                <a:latin typeface="Calibri"/>
                <a:ea typeface="Times New Roman"/>
              </a:rPr>
              <a:t>                         و</a:t>
            </a:r>
            <a:r>
              <a:rPr lang="ar-IQ" sz="3600" b="1" dirty="0" smtClean="0">
                <a:solidFill>
                  <a:srgbClr val="FFFF00"/>
                </a:solidFill>
                <a:latin typeface="Calibri"/>
                <a:ea typeface="Times New Roman"/>
                <a:cs typeface="Arial"/>
              </a:rPr>
              <a:t> نستطيع القول</a:t>
            </a:r>
            <a:r>
              <a:rPr lang="ar-IQ" sz="3600" b="1" dirty="0" smtClean="0">
                <a:solidFill>
                  <a:schemeClr val="bg1"/>
                </a:solidFill>
                <a:latin typeface="Calibri"/>
                <a:ea typeface="Times New Roman"/>
                <a:cs typeface="Arial"/>
              </a:rPr>
              <a:t>: </a:t>
            </a:r>
          </a:p>
          <a:p>
            <a:pPr lvl="0" algn="ctr" rtl="1">
              <a:lnSpc>
                <a:spcPct val="115000"/>
              </a:lnSpc>
            </a:pPr>
            <a:r>
              <a:rPr lang="ar-IQ" sz="3600" b="1" dirty="0" smtClean="0">
                <a:solidFill>
                  <a:srgbClr val="FF0000"/>
                </a:solidFill>
                <a:latin typeface="Calibri"/>
                <a:ea typeface="Times New Roman"/>
                <a:cs typeface="Arial"/>
              </a:rPr>
              <a:t>                                               بأنها هي فن </a:t>
            </a:r>
            <a:r>
              <a:rPr lang="ar-IQ" sz="3600" b="1" dirty="0">
                <a:solidFill>
                  <a:srgbClr val="FF0000"/>
                </a:solidFill>
                <a:latin typeface="Calibri"/>
                <a:ea typeface="Times New Roman"/>
                <a:cs typeface="Arial"/>
              </a:rPr>
              <a:t>الحياة.</a:t>
            </a:r>
            <a:endParaRPr lang="en-US" sz="2400" b="1" dirty="0">
              <a:solidFill>
                <a:srgbClr val="FF0000"/>
              </a:solidFill>
              <a:latin typeface="Calibri"/>
              <a:ea typeface="Times New Roman"/>
              <a:cs typeface="Arial"/>
            </a:endParaRPr>
          </a:p>
        </p:txBody>
      </p:sp>
    </p:spTree>
    <p:extLst>
      <p:ext uri="{BB962C8B-B14F-4D97-AF65-F5344CB8AC3E}">
        <p14:creationId xmlns:p14="http://schemas.microsoft.com/office/powerpoint/2010/main" val="13687134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1080</TotalTime>
  <Words>1772</Words>
  <Application>Microsoft Office PowerPoint</Application>
  <PresentationFormat>On-screen Show (4:3)</PresentationFormat>
  <Paragraphs>301</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مؤشرات إدارية هامة في التعامل المؤسساتي</dc:title>
  <dc:creator>Lenovo</dc:creator>
  <cp:lastModifiedBy>Lenovo</cp:lastModifiedBy>
  <cp:revision>96</cp:revision>
  <dcterms:created xsi:type="dcterms:W3CDTF">2021-10-15T21:49:26Z</dcterms:created>
  <dcterms:modified xsi:type="dcterms:W3CDTF">2021-10-31T19:12:33Z</dcterms:modified>
</cp:coreProperties>
</file>