
<file path=[Content_Types].xml><?xml version="1.0" encoding="utf-8"?>
<Types xmlns="http://schemas.openxmlformats.org/package/2006/content-types">
  <Default Extension="tmp"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6" d="100"/>
          <a:sy n="86" d="100"/>
        </p:scale>
        <p:origin x="708"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r">
              <a:defRPr sz="1200"/>
            </a:lvl1pPr>
          </a:lstStyle>
          <a:p>
            <a:endParaRPr lang="ar-IQ"/>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l">
              <a:defRPr sz="1200"/>
            </a:lvl1pPr>
          </a:lstStyle>
          <a:p>
            <a:fld id="{4660E759-8798-48B5-8A81-ED98670C2DC6}" type="datetimeFigureOut">
              <a:rPr lang="ar-IQ" smtClean="0"/>
              <a:t>24/03/1446</a:t>
            </a:fld>
            <a:endParaRPr lang="ar-IQ"/>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ar-IQ"/>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r">
              <a:defRPr sz="1200"/>
            </a:lvl1pPr>
          </a:lstStyle>
          <a:p>
            <a:endParaRPr lang="ar-IQ"/>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l">
              <a:defRPr sz="1200"/>
            </a:lvl1pPr>
          </a:lstStyle>
          <a:p>
            <a:fld id="{672C245E-F173-4E51-8429-6EC7C4FD9F0A}" type="slidenum">
              <a:rPr lang="ar-IQ" smtClean="0"/>
              <a:t>‹#›</a:t>
            </a:fld>
            <a:endParaRPr lang="ar-IQ"/>
          </a:p>
        </p:txBody>
      </p:sp>
    </p:spTree>
    <p:extLst>
      <p:ext uri="{BB962C8B-B14F-4D97-AF65-F5344CB8AC3E}">
        <p14:creationId xmlns:p14="http://schemas.microsoft.com/office/powerpoint/2010/main" val="35266575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IQ" dirty="0"/>
          </a:p>
        </p:txBody>
      </p:sp>
      <p:sp>
        <p:nvSpPr>
          <p:cNvPr id="4" name="Slide Number Placeholder 3"/>
          <p:cNvSpPr>
            <a:spLocks noGrp="1"/>
          </p:cNvSpPr>
          <p:nvPr>
            <p:ph type="sldNum" sz="quarter" idx="10"/>
          </p:nvPr>
        </p:nvSpPr>
        <p:spPr/>
        <p:txBody>
          <a:bodyPr/>
          <a:lstStyle/>
          <a:p>
            <a:fld id="{672C245E-F173-4E51-8429-6EC7C4FD9F0A}" type="slidenum">
              <a:rPr lang="ar-IQ" smtClean="0"/>
              <a:t>9</a:t>
            </a:fld>
            <a:endParaRPr lang="ar-IQ"/>
          </a:p>
        </p:txBody>
      </p:sp>
    </p:spTree>
    <p:extLst>
      <p:ext uri="{BB962C8B-B14F-4D97-AF65-F5344CB8AC3E}">
        <p14:creationId xmlns:p14="http://schemas.microsoft.com/office/powerpoint/2010/main" val="28955479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IQ" dirty="0"/>
          </a:p>
        </p:txBody>
      </p:sp>
      <p:sp>
        <p:nvSpPr>
          <p:cNvPr id="4" name="Slide Number Placeholder 3"/>
          <p:cNvSpPr>
            <a:spLocks noGrp="1"/>
          </p:cNvSpPr>
          <p:nvPr>
            <p:ph type="sldNum" sz="quarter" idx="10"/>
          </p:nvPr>
        </p:nvSpPr>
        <p:spPr/>
        <p:txBody>
          <a:bodyPr/>
          <a:lstStyle/>
          <a:p>
            <a:fld id="{672C245E-F173-4E51-8429-6EC7C4FD9F0A}" type="slidenum">
              <a:rPr lang="ar-IQ" smtClean="0"/>
              <a:t>12</a:t>
            </a:fld>
            <a:endParaRPr lang="ar-IQ"/>
          </a:p>
        </p:txBody>
      </p:sp>
    </p:spTree>
    <p:extLst>
      <p:ext uri="{BB962C8B-B14F-4D97-AF65-F5344CB8AC3E}">
        <p14:creationId xmlns:p14="http://schemas.microsoft.com/office/powerpoint/2010/main" val="28163454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IQ" dirty="0"/>
          </a:p>
        </p:txBody>
      </p:sp>
      <p:sp>
        <p:nvSpPr>
          <p:cNvPr id="4" name="Slide Number Placeholder 3"/>
          <p:cNvSpPr>
            <a:spLocks noGrp="1"/>
          </p:cNvSpPr>
          <p:nvPr>
            <p:ph type="sldNum" sz="quarter" idx="10"/>
          </p:nvPr>
        </p:nvSpPr>
        <p:spPr/>
        <p:txBody>
          <a:bodyPr/>
          <a:lstStyle/>
          <a:p>
            <a:fld id="{672C245E-F173-4E51-8429-6EC7C4FD9F0A}" type="slidenum">
              <a:rPr lang="ar-IQ" smtClean="0"/>
              <a:t>13</a:t>
            </a:fld>
            <a:endParaRPr lang="ar-IQ"/>
          </a:p>
        </p:txBody>
      </p:sp>
    </p:spTree>
    <p:extLst>
      <p:ext uri="{BB962C8B-B14F-4D97-AF65-F5344CB8AC3E}">
        <p14:creationId xmlns:p14="http://schemas.microsoft.com/office/powerpoint/2010/main" val="22590197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IQ" dirty="0"/>
          </a:p>
        </p:txBody>
      </p:sp>
      <p:sp>
        <p:nvSpPr>
          <p:cNvPr id="4" name="Slide Number Placeholder 3"/>
          <p:cNvSpPr>
            <a:spLocks noGrp="1"/>
          </p:cNvSpPr>
          <p:nvPr>
            <p:ph type="sldNum" sz="quarter" idx="10"/>
          </p:nvPr>
        </p:nvSpPr>
        <p:spPr/>
        <p:txBody>
          <a:bodyPr/>
          <a:lstStyle/>
          <a:p>
            <a:fld id="{672C245E-F173-4E51-8429-6EC7C4FD9F0A}" type="slidenum">
              <a:rPr lang="ar-IQ" smtClean="0"/>
              <a:t>14</a:t>
            </a:fld>
            <a:endParaRPr lang="ar-IQ"/>
          </a:p>
        </p:txBody>
      </p:sp>
    </p:spTree>
    <p:extLst>
      <p:ext uri="{BB962C8B-B14F-4D97-AF65-F5344CB8AC3E}">
        <p14:creationId xmlns:p14="http://schemas.microsoft.com/office/powerpoint/2010/main" val="34288749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IQ" dirty="0"/>
          </a:p>
        </p:txBody>
      </p:sp>
      <p:sp>
        <p:nvSpPr>
          <p:cNvPr id="4" name="Slide Number Placeholder 3"/>
          <p:cNvSpPr>
            <a:spLocks noGrp="1"/>
          </p:cNvSpPr>
          <p:nvPr>
            <p:ph type="sldNum" sz="quarter" idx="10"/>
          </p:nvPr>
        </p:nvSpPr>
        <p:spPr/>
        <p:txBody>
          <a:bodyPr/>
          <a:lstStyle/>
          <a:p>
            <a:fld id="{672C245E-F173-4E51-8429-6EC7C4FD9F0A}" type="slidenum">
              <a:rPr lang="ar-IQ" smtClean="0"/>
              <a:t>15</a:t>
            </a:fld>
            <a:endParaRPr lang="ar-IQ"/>
          </a:p>
        </p:txBody>
      </p:sp>
    </p:spTree>
    <p:extLst>
      <p:ext uri="{BB962C8B-B14F-4D97-AF65-F5344CB8AC3E}">
        <p14:creationId xmlns:p14="http://schemas.microsoft.com/office/powerpoint/2010/main" val="4876335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6D14C6E-329D-4B1B-A01B-95D7F0BF57E5}" type="datetimeFigureOut">
              <a:rPr lang="ar-IQ" smtClean="0"/>
              <a:t>24/03/1446</a:t>
            </a:fld>
            <a:endParaRPr lang="ar-IQ"/>
          </a:p>
        </p:txBody>
      </p:sp>
      <p:sp>
        <p:nvSpPr>
          <p:cNvPr id="5" name="Footer Placeholder 4"/>
          <p:cNvSpPr>
            <a:spLocks noGrp="1"/>
          </p:cNvSpPr>
          <p:nvPr>
            <p:ph type="ftr" sz="quarter" idx="11"/>
          </p:nvPr>
        </p:nvSpPr>
        <p:spPr>
          <a:xfrm>
            <a:off x="5332412" y="5883275"/>
            <a:ext cx="4324044" cy="365125"/>
          </a:xfrm>
        </p:spPr>
        <p:txBody>
          <a:bodyPr/>
          <a:lstStyle/>
          <a:p>
            <a:endParaRPr lang="ar-IQ"/>
          </a:p>
        </p:txBody>
      </p:sp>
      <p:sp>
        <p:nvSpPr>
          <p:cNvPr id="6" name="Slide Number Placeholder 5"/>
          <p:cNvSpPr>
            <a:spLocks noGrp="1"/>
          </p:cNvSpPr>
          <p:nvPr>
            <p:ph type="sldNum" sz="quarter" idx="12"/>
          </p:nvPr>
        </p:nvSpPr>
        <p:spPr/>
        <p:txBody>
          <a:bodyPr/>
          <a:lstStyle/>
          <a:p>
            <a:fld id="{C33D8746-E5B6-4AC8-B4B2-377ED3FB6AD3}" type="slidenum">
              <a:rPr lang="ar-IQ" smtClean="0"/>
              <a:t>‹#›</a:t>
            </a:fld>
            <a:endParaRPr lang="ar-IQ"/>
          </a:p>
        </p:txBody>
      </p:sp>
    </p:spTree>
    <p:extLst>
      <p:ext uri="{BB962C8B-B14F-4D97-AF65-F5344CB8AC3E}">
        <p14:creationId xmlns:p14="http://schemas.microsoft.com/office/powerpoint/2010/main" val="31351419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36D14C6E-329D-4B1B-A01B-95D7F0BF57E5}" type="datetimeFigureOut">
              <a:rPr lang="ar-IQ" smtClean="0"/>
              <a:t>24/03/1446</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C33D8746-E5B6-4AC8-B4B2-377ED3FB6AD3}" type="slidenum">
              <a:rPr lang="ar-IQ" smtClean="0"/>
              <a:t>‹#›</a:t>
            </a:fld>
            <a:endParaRPr lang="ar-IQ"/>
          </a:p>
        </p:txBody>
      </p:sp>
    </p:spTree>
    <p:extLst>
      <p:ext uri="{BB962C8B-B14F-4D97-AF65-F5344CB8AC3E}">
        <p14:creationId xmlns:p14="http://schemas.microsoft.com/office/powerpoint/2010/main" val="20395771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6D14C6E-329D-4B1B-A01B-95D7F0BF57E5}" type="datetimeFigureOut">
              <a:rPr lang="ar-IQ" smtClean="0"/>
              <a:t>24/03/1446</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C33D8746-E5B6-4AC8-B4B2-377ED3FB6AD3}" type="slidenum">
              <a:rPr lang="ar-IQ" smtClean="0"/>
              <a:t>‹#›</a:t>
            </a:fld>
            <a:endParaRPr lang="ar-IQ"/>
          </a:p>
        </p:txBody>
      </p:sp>
    </p:spTree>
    <p:extLst>
      <p:ext uri="{BB962C8B-B14F-4D97-AF65-F5344CB8AC3E}">
        <p14:creationId xmlns:p14="http://schemas.microsoft.com/office/powerpoint/2010/main" val="25518165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6D14C6E-329D-4B1B-A01B-95D7F0BF57E5}" type="datetimeFigureOut">
              <a:rPr lang="ar-IQ" smtClean="0"/>
              <a:t>24/03/1446</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C33D8746-E5B6-4AC8-B4B2-377ED3FB6AD3}" type="slidenum">
              <a:rPr lang="ar-IQ" smtClean="0"/>
              <a:t>‹#›</a:t>
            </a:fld>
            <a:endParaRPr lang="ar-IQ"/>
          </a:p>
        </p:txBody>
      </p:sp>
    </p:spTree>
    <p:extLst>
      <p:ext uri="{BB962C8B-B14F-4D97-AF65-F5344CB8AC3E}">
        <p14:creationId xmlns:p14="http://schemas.microsoft.com/office/powerpoint/2010/main" val="40149323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6D14C6E-329D-4B1B-A01B-95D7F0BF57E5}" type="datetimeFigureOut">
              <a:rPr lang="ar-IQ" smtClean="0"/>
              <a:t>24/03/1446</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C33D8746-E5B6-4AC8-B4B2-377ED3FB6AD3}" type="slidenum">
              <a:rPr lang="ar-IQ" smtClean="0"/>
              <a:t>‹#›</a:t>
            </a:fld>
            <a:endParaRPr lang="ar-IQ"/>
          </a:p>
        </p:txBody>
      </p:sp>
    </p:spTree>
    <p:extLst>
      <p:ext uri="{BB962C8B-B14F-4D97-AF65-F5344CB8AC3E}">
        <p14:creationId xmlns:p14="http://schemas.microsoft.com/office/powerpoint/2010/main" val="40971055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smtClean="0"/>
              <a:t>Edit Master text styles</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6D14C6E-329D-4B1B-A01B-95D7F0BF57E5}" type="datetimeFigureOut">
              <a:rPr lang="ar-IQ" smtClean="0"/>
              <a:t>24/03/1446</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C33D8746-E5B6-4AC8-B4B2-377ED3FB6AD3}" type="slidenum">
              <a:rPr lang="ar-IQ" smtClean="0"/>
              <a:t>‹#›</a:t>
            </a:fld>
            <a:endParaRPr lang="ar-IQ"/>
          </a:p>
        </p:txBody>
      </p:sp>
    </p:spTree>
    <p:extLst>
      <p:ext uri="{BB962C8B-B14F-4D97-AF65-F5344CB8AC3E}">
        <p14:creationId xmlns:p14="http://schemas.microsoft.com/office/powerpoint/2010/main" val="5100375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smtClean="0"/>
              <a:t>Edit Master text styles</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6D14C6E-329D-4B1B-A01B-95D7F0BF57E5}" type="datetimeFigureOut">
              <a:rPr lang="ar-IQ" smtClean="0"/>
              <a:t>24/03/1446</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C33D8746-E5B6-4AC8-B4B2-377ED3FB6AD3}" type="slidenum">
              <a:rPr lang="ar-IQ" smtClean="0"/>
              <a:t>‹#›</a:t>
            </a:fld>
            <a:endParaRPr lang="ar-IQ"/>
          </a:p>
        </p:txBody>
      </p:sp>
    </p:spTree>
    <p:extLst>
      <p:ext uri="{BB962C8B-B14F-4D97-AF65-F5344CB8AC3E}">
        <p14:creationId xmlns:p14="http://schemas.microsoft.com/office/powerpoint/2010/main" val="5895235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6D14C6E-329D-4B1B-A01B-95D7F0BF57E5}" type="datetimeFigureOut">
              <a:rPr lang="ar-IQ" smtClean="0"/>
              <a:t>24/03/1446</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C33D8746-E5B6-4AC8-B4B2-377ED3FB6AD3}" type="slidenum">
              <a:rPr lang="ar-IQ" smtClean="0"/>
              <a:t>‹#›</a:t>
            </a:fld>
            <a:endParaRPr lang="ar-IQ"/>
          </a:p>
        </p:txBody>
      </p:sp>
    </p:spTree>
    <p:extLst>
      <p:ext uri="{BB962C8B-B14F-4D97-AF65-F5344CB8AC3E}">
        <p14:creationId xmlns:p14="http://schemas.microsoft.com/office/powerpoint/2010/main" val="36781250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6D14C6E-329D-4B1B-A01B-95D7F0BF57E5}" type="datetimeFigureOut">
              <a:rPr lang="ar-IQ" smtClean="0"/>
              <a:t>24/03/1446</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C33D8746-E5B6-4AC8-B4B2-377ED3FB6AD3}" type="slidenum">
              <a:rPr lang="ar-IQ" smtClean="0"/>
              <a:t>‹#›</a:t>
            </a:fld>
            <a:endParaRPr lang="ar-IQ"/>
          </a:p>
        </p:txBody>
      </p:sp>
    </p:spTree>
    <p:extLst>
      <p:ext uri="{BB962C8B-B14F-4D97-AF65-F5344CB8AC3E}">
        <p14:creationId xmlns:p14="http://schemas.microsoft.com/office/powerpoint/2010/main" val="21159930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6D14C6E-329D-4B1B-A01B-95D7F0BF57E5}" type="datetimeFigureOut">
              <a:rPr lang="ar-IQ" smtClean="0"/>
              <a:t>24/03/1446</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a:xfrm>
            <a:off x="10951856" y="5867131"/>
            <a:ext cx="551167" cy="365125"/>
          </a:xfrm>
        </p:spPr>
        <p:txBody>
          <a:bodyPr/>
          <a:lstStyle/>
          <a:p>
            <a:fld id="{C33D8746-E5B6-4AC8-B4B2-377ED3FB6AD3}" type="slidenum">
              <a:rPr lang="ar-IQ" smtClean="0"/>
              <a:t>‹#›</a:t>
            </a:fld>
            <a:endParaRPr lang="ar-IQ"/>
          </a:p>
        </p:txBody>
      </p:sp>
    </p:spTree>
    <p:extLst>
      <p:ext uri="{BB962C8B-B14F-4D97-AF65-F5344CB8AC3E}">
        <p14:creationId xmlns:p14="http://schemas.microsoft.com/office/powerpoint/2010/main" val="10224811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6D14C6E-329D-4B1B-A01B-95D7F0BF57E5}" type="datetimeFigureOut">
              <a:rPr lang="ar-IQ" smtClean="0"/>
              <a:t>24/03/1446</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C33D8746-E5B6-4AC8-B4B2-377ED3FB6AD3}" type="slidenum">
              <a:rPr lang="ar-IQ" smtClean="0"/>
              <a:t>‹#›</a:t>
            </a:fld>
            <a:endParaRPr lang="ar-IQ"/>
          </a:p>
        </p:txBody>
      </p:sp>
    </p:spTree>
    <p:extLst>
      <p:ext uri="{BB962C8B-B14F-4D97-AF65-F5344CB8AC3E}">
        <p14:creationId xmlns:p14="http://schemas.microsoft.com/office/powerpoint/2010/main" val="41332401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6D14C6E-329D-4B1B-A01B-95D7F0BF57E5}" type="datetimeFigureOut">
              <a:rPr lang="ar-IQ" smtClean="0"/>
              <a:t>24/03/1446</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C33D8746-E5B6-4AC8-B4B2-377ED3FB6AD3}" type="slidenum">
              <a:rPr lang="ar-IQ" smtClean="0"/>
              <a:t>‹#›</a:t>
            </a:fld>
            <a:endParaRPr lang="ar-IQ"/>
          </a:p>
        </p:txBody>
      </p:sp>
    </p:spTree>
    <p:extLst>
      <p:ext uri="{BB962C8B-B14F-4D97-AF65-F5344CB8AC3E}">
        <p14:creationId xmlns:p14="http://schemas.microsoft.com/office/powerpoint/2010/main" val="4559792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6D14C6E-329D-4B1B-A01B-95D7F0BF57E5}" type="datetimeFigureOut">
              <a:rPr lang="ar-IQ" smtClean="0"/>
              <a:t>24/03/1446</a:t>
            </a:fld>
            <a:endParaRPr lang="ar-IQ"/>
          </a:p>
        </p:txBody>
      </p:sp>
      <p:sp>
        <p:nvSpPr>
          <p:cNvPr id="8" name="Footer Placeholder 7"/>
          <p:cNvSpPr>
            <a:spLocks noGrp="1"/>
          </p:cNvSpPr>
          <p:nvPr>
            <p:ph type="ftr" sz="quarter" idx="11"/>
          </p:nvPr>
        </p:nvSpPr>
        <p:spPr/>
        <p:txBody>
          <a:bodyPr/>
          <a:lstStyle/>
          <a:p>
            <a:endParaRPr lang="ar-IQ"/>
          </a:p>
        </p:txBody>
      </p:sp>
      <p:sp>
        <p:nvSpPr>
          <p:cNvPr id="9" name="Slide Number Placeholder 8"/>
          <p:cNvSpPr>
            <a:spLocks noGrp="1"/>
          </p:cNvSpPr>
          <p:nvPr>
            <p:ph type="sldNum" sz="quarter" idx="12"/>
          </p:nvPr>
        </p:nvSpPr>
        <p:spPr/>
        <p:txBody>
          <a:bodyPr/>
          <a:lstStyle/>
          <a:p>
            <a:fld id="{C33D8746-E5B6-4AC8-B4B2-377ED3FB6AD3}" type="slidenum">
              <a:rPr lang="ar-IQ" smtClean="0"/>
              <a:t>‹#›</a:t>
            </a:fld>
            <a:endParaRPr lang="ar-IQ"/>
          </a:p>
        </p:txBody>
      </p:sp>
    </p:spTree>
    <p:extLst>
      <p:ext uri="{BB962C8B-B14F-4D97-AF65-F5344CB8AC3E}">
        <p14:creationId xmlns:p14="http://schemas.microsoft.com/office/powerpoint/2010/main" val="10186439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6D14C6E-329D-4B1B-A01B-95D7F0BF57E5}" type="datetimeFigureOut">
              <a:rPr lang="ar-IQ" smtClean="0"/>
              <a:t>24/03/1446</a:t>
            </a:fld>
            <a:endParaRPr lang="ar-IQ"/>
          </a:p>
        </p:txBody>
      </p:sp>
      <p:sp>
        <p:nvSpPr>
          <p:cNvPr id="4" name="Footer Placeholder 3"/>
          <p:cNvSpPr>
            <a:spLocks noGrp="1"/>
          </p:cNvSpPr>
          <p:nvPr>
            <p:ph type="ftr" sz="quarter" idx="11"/>
          </p:nvPr>
        </p:nvSpPr>
        <p:spPr/>
        <p:txBody>
          <a:bodyPr/>
          <a:lstStyle/>
          <a:p>
            <a:endParaRPr lang="ar-IQ"/>
          </a:p>
        </p:txBody>
      </p:sp>
      <p:sp>
        <p:nvSpPr>
          <p:cNvPr id="5" name="Slide Number Placeholder 4"/>
          <p:cNvSpPr>
            <a:spLocks noGrp="1"/>
          </p:cNvSpPr>
          <p:nvPr>
            <p:ph type="sldNum" sz="quarter" idx="12"/>
          </p:nvPr>
        </p:nvSpPr>
        <p:spPr/>
        <p:txBody>
          <a:bodyPr/>
          <a:lstStyle/>
          <a:p>
            <a:fld id="{C33D8746-E5B6-4AC8-B4B2-377ED3FB6AD3}" type="slidenum">
              <a:rPr lang="ar-IQ" smtClean="0"/>
              <a:t>‹#›</a:t>
            </a:fld>
            <a:endParaRPr lang="ar-IQ"/>
          </a:p>
        </p:txBody>
      </p:sp>
    </p:spTree>
    <p:extLst>
      <p:ext uri="{BB962C8B-B14F-4D97-AF65-F5344CB8AC3E}">
        <p14:creationId xmlns:p14="http://schemas.microsoft.com/office/powerpoint/2010/main" val="14041520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D14C6E-329D-4B1B-A01B-95D7F0BF57E5}" type="datetimeFigureOut">
              <a:rPr lang="ar-IQ" smtClean="0"/>
              <a:t>24/03/1446</a:t>
            </a:fld>
            <a:endParaRPr lang="ar-IQ"/>
          </a:p>
        </p:txBody>
      </p:sp>
      <p:sp>
        <p:nvSpPr>
          <p:cNvPr id="3" name="Footer Placeholder 2"/>
          <p:cNvSpPr>
            <a:spLocks noGrp="1"/>
          </p:cNvSpPr>
          <p:nvPr>
            <p:ph type="ftr" sz="quarter" idx="11"/>
          </p:nvPr>
        </p:nvSpPr>
        <p:spPr/>
        <p:txBody>
          <a:bodyPr/>
          <a:lstStyle/>
          <a:p>
            <a:endParaRPr lang="ar-IQ"/>
          </a:p>
        </p:txBody>
      </p:sp>
      <p:sp>
        <p:nvSpPr>
          <p:cNvPr id="4" name="Slide Number Placeholder 3"/>
          <p:cNvSpPr>
            <a:spLocks noGrp="1"/>
          </p:cNvSpPr>
          <p:nvPr>
            <p:ph type="sldNum" sz="quarter" idx="12"/>
          </p:nvPr>
        </p:nvSpPr>
        <p:spPr/>
        <p:txBody>
          <a:bodyPr/>
          <a:lstStyle/>
          <a:p>
            <a:fld id="{C33D8746-E5B6-4AC8-B4B2-377ED3FB6AD3}" type="slidenum">
              <a:rPr lang="ar-IQ" smtClean="0"/>
              <a:t>‹#›</a:t>
            </a:fld>
            <a:endParaRPr lang="ar-IQ"/>
          </a:p>
        </p:txBody>
      </p:sp>
    </p:spTree>
    <p:extLst>
      <p:ext uri="{BB962C8B-B14F-4D97-AF65-F5344CB8AC3E}">
        <p14:creationId xmlns:p14="http://schemas.microsoft.com/office/powerpoint/2010/main" val="16554497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36D14C6E-329D-4B1B-A01B-95D7F0BF57E5}" type="datetimeFigureOut">
              <a:rPr lang="ar-IQ" smtClean="0"/>
              <a:t>24/03/1446</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C33D8746-E5B6-4AC8-B4B2-377ED3FB6AD3}" type="slidenum">
              <a:rPr lang="ar-IQ" smtClean="0"/>
              <a:t>‹#›</a:t>
            </a:fld>
            <a:endParaRPr lang="ar-IQ"/>
          </a:p>
        </p:txBody>
      </p:sp>
    </p:spTree>
    <p:extLst>
      <p:ext uri="{BB962C8B-B14F-4D97-AF65-F5344CB8AC3E}">
        <p14:creationId xmlns:p14="http://schemas.microsoft.com/office/powerpoint/2010/main" val="15988868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36D14C6E-329D-4B1B-A01B-95D7F0BF57E5}" type="datetimeFigureOut">
              <a:rPr lang="ar-IQ" smtClean="0"/>
              <a:t>24/03/1446</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C33D8746-E5B6-4AC8-B4B2-377ED3FB6AD3}" type="slidenum">
              <a:rPr lang="ar-IQ" smtClean="0"/>
              <a:t>‹#›</a:t>
            </a:fld>
            <a:endParaRPr lang="ar-IQ"/>
          </a:p>
        </p:txBody>
      </p:sp>
    </p:spTree>
    <p:extLst>
      <p:ext uri="{BB962C8B-B14F-4D97-AF65-F5344CB8AC3E}">
        <p14:creationId xmlns:p14="http://schemas.microsoft.com/office/powerpoint/2010/main" val="42403944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36D14C6E-329D-4B1B-A01B-95D7F0BF57E5}" type="datetimeFigureOut">
              <a:rPr lang="ar-IQ" smtClean="0"/>
              <a:t>24/03/1446</a:t>
            </a:fld>
            <a:endParaRPr lang="ar-IQ"/>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ar-IQ"/>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C33D8746-E5B6-4AC8-B4B2-377ED3FB6AD3}" type="slidenum">
              <a:rPr lang="ar-IQ" smtClean="0"/>
              <a:t>‹#›</a:t>
            </a:fld>
            <a:endParaRPr lang="ar-IQ"/>
          </a:p>
        </p:txBody>
      </p:sp>
    </p:spTree>
    <p:extLst>
      <p:ext uri="{BB962C8B-B14F-4D97-AF65-F5344CB8AC3E}">
        <p14:creationId xmlns:p14="http://schemas.microsoft.com/office/powerpoint/2010/main" val="301076910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1" eaLnBrk="1" latinLnBrk="0" hangingPunct="1">
        <a:spcBef>
          <a:spcPct val="0"/>
        </a:spcBef>
        <a:buNone/>
        <a:defRPr sz="4000" kern="1200" cap="none">
          <a:ln w="3175" cmpd="sng">
            <a:noFill/>
          </a:ln>
          <a:solidFill>
            <a:schemeClr val="tx1"/>
          </a:solidFill>
          <a:effectLst/>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285750" indent="-285750" algn="r" defTabSz="457200" rtl="1"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r" defTabSz="457200" rtl="1"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r" defTabSz="457200" rtl="1"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r" defTabSz="457200" rtl="1"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r" defTabSz="457200" rtl="1"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r" defTabSz="457200" rtl="1"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r" defTabSz="457200" rtl="1"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r" defTabSz="457200" rtl="1"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r" defTabSz="457200" rtl="1"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tmp"/><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4.tmp"/><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5.tmp"/><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tmp"/><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31689" y="1380068"/>
            <a:ext cx="8871334" cy="2616199"/>
          </a:xfrm>
        </p:spPr>
        <p:style>
          <a:lnRef idx="1">
            <a:schemeClr val="accent2"/>
          </a:lnRef>
          <a:fillRef idx="2">
            <a:schemeClr val="accent2"/>
          </a:fillRef>
          <a:effectRef idx="1">
            <a:schemeClr val="accent2"/>
          </a:effectRef>
          <a:fontRef idx="minor">
            <a:schemeClr val="dk1"/>
          </a:fontRef>
        </p:style>
        <p:txBody>
          <a:bodyPr/>
          <a:lstStyle/>
          <a:p>
            <a:r>
              <a:rPr lang="ar-IQ" dirty="0" smtClean="0">
                <a:latin typeface="Arabic Typesetting" panose="03020402040406030203" pitchFamily="66" charset="-78"/>
                <a:cs typeface="Arabic Typesetting" panose="03020402040406030203" pitchFamily="66" charset="-78"/>
              </a:rPr>
              <a:t>القيادة ودورها في عملية تعزيز المشاركة في اتخاذ القرارات </a:t>
            </a:r>
            <a:endParaRPr lang="ar-IQ" dirty="0">
              <a:latin typeface="Arabic Typesetting" panose="03020402040406030203" pitchFamily="66" charset="-78"/>
              <a:cs typeface="Arabic Typesetting" panose="03020402040406030203" pitchFamily="66" charset="-78"/>
            </a:endParaRPr>
          </a:p>
        </p:txBody>
      </p:sp>
      <p:sp>
        <p:nvSpPr>
          <p:cNvPr id="3" name="Subtitle 2"/>
          <p:cNvSpPr>
            <a:spLocks noGrp="1"/>
          </p:cNvSpPr>
          <p:nvPr>
            <p:ph type="subTitle" idx="1"/>
          </p:nvPr>
        </p:nvSpPr>
        <p:spPr>
          <a:xfrm>
            <a:off x="2631689" y="3996267"/>
            <a:ext cx="8871334" cy="1388534"/>
          </a:xfrm>
        </p:spPr>
        <p:style>
          <a:lnRef idx="1">
            <a:schemeClr val="accent3"/>
          </a:lnRef>
          <a:fillRef idx="3">
            <a:schemeClr val="accent3"/>
          </a:fillRef>
          <a:effectRef idx="2">
            <a:schemeClr val="accent3"/>
          </a:effectRef>
          <a:fontRef idx="minor">
            <a:schemeClr val="lt1"/>
          </a:fontRef>
        </p:style>
        <p:txBody>
          <a:bodyPr>
            <a:normAutofit/>
          </a:bodyPr>
          <a:lstStyle/>
          <a:p>
            <a:r>
              <a:rPr lang="ar-IQ" sz="6000" dirty="0">
                <a:solidFill>
                  <a:schemeClr val="dk1"/>
                </a:solidFill>
                <a:latin typeface="Arabic Typesetting" panose="03020402040406030203" pitchFamily="66" charset="-78"/>
                <a:cs typeface="Arabic Typesetting" panose="03020402040406030203" pitchFamily="66" charset="-78"/>
              </a:rPr>
              <a:t>المدرس المساعد / املان عباس محسن</a:t>
            </a:r>
          </a:p>
        </p:txBody>
      </p:sp>
    </p:spTree>
    <p:extLst>
      <p:ext uri="{BB962C8B-B14F-4D97-AF65-F5344CB8AC3E}">
        <p14:creationId xmlns:p14="http://schemas.microsoft.com/office/powerpoint/2010/main" val="199120755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اتخاذ القرارات | PPT - Google Chrome"/>
          <p:cNvPicPr>
            <a:picLocks noChangeAspect="1"/>
          </p:cNvPicPr>
          <p:nvPr/>
        </p:nvPicPr>
        <p:blipFill rotWithShape="1">
          <a:blip r:embed="rId2">
            <a:extLst>
              <a:ext uri="{28A0092B-C50C-407E-A947-70E740481C1C}">
                <a14:useLocalDpi xmlns:a14="http://schemas.microsoft.com/office/drawing/2010/main" val="0"/>
              </a:ext>
            </a:extLst>
          </a:blip>
          <a:srcRect l="11617" t="41142" r="38261" b="23763"/>
          <a:stretch/>
        </p:blipFill>
        <p:spPr>
          <a:xfrm>
            <a:off x="301084" y="267628"/>
            <a:ext cx="6110868" cy="6300439"/>
          </a:xfrm>
          <a:prstGeom prst="rect">
            <a:avLst/>
          </a:prstGeom>
        </p:spPr>
      </p:pic>
      <p:sp>
        <p:nvSpPr>
          <p:cNvPr id="3" name="TextBox 2"/>
          <p:cNvSpPr txBox="1"/>
          <p:nvPr/>
        </p:nvSpPr>
        <p:spPr>
          <a:xfrm>
            <a:off x="6969512" y="702527"/>
            <a:ext cx="4616605" cy="5632311"/>
          </a:xfrm>
          <a:prstGeom prst="rect">
            <a:avLst/>
          </a:prstGeom>
          <a:noFill/>
        </p:spPr>
        <p:txBody>
          <a:bodyPr wrap="square" rtlCol="1">
            <a:spAutoFit/>
          </a:bodyPr>
          <a:lstStyle/>
          <a:p>
            <a:pPr algn="justLow" rtl="1"/>
            <a:r>
              <a:rPr lang="ar-IQ" sz="4000" dirty="0">
                <a:latin typeface="Arabic Typesetting" panose="03020402040406030203" pitchFamily="66" charset="-78"/>
                <a:cs typeface="Arabic Typesetting" panose="03020402040406030203" pitchFamily="66" charset="-78"/>
              </a:rPr>
              <a:t>ويقصد به ان القرار قد يتخذ في ظل معلومات كامله وخيارات محدوده ذات عائد او نتيجه معلومه اي بمعنى توفر كافه المعلومات المطلوبه لاتخاذ القرار وبشكل كامل ودقيق وهي قليله الحدوث في عالم اليوم وقد تختص بعدد بسيط من القرارات التي قد تكون تتخذ داخل الوزارات او الجهاد او الشركات المحدوده وليس على مستوى القرار السياسي</a:t>
            </a:r>
          </a:p>
        </p:txBody>
      </p:sp>
    </p:spTree>
    <p:extLst>
      <p:ext uri="{BB962C8B-B14F-4D97-AF65-F5344CB8AC3E}">
        <p14:creationId xmlns:p14="http://schemas.microsoft.com/office/powerpoint/2010/main" val="214417608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2800" y="384717"/>
            <a:ext cx="10018711" cy="953429"/>
          </a:xfrm>
        </p:spPr>
        <p:style>
          <a:lnRef idx="2">
            <a:schemeClr val="accent5"/>
          </a:lnRef>
          <a:fillRef idx="1">
            <a:schemeClr val="lt1"/>
          </a:fillRef>
          <a:effectRef idx="0">
            <a:schemeClr val="accent5"/>
          </a:effectRef>
          <a:fontRef idx="minor">
            <a:schemeClr val="dk1"/>
          </a:fontRef>
        </p:style>
        <p:txBody>
          <a:bodyPr>
            <a:normAutofit fontScale="90000"/>
          </a:bodyPr>
          <a:lstStyle/>
          <a:p>
            <a:r>
              <a:rPr lang="ar-IQ" dirty="0" smtClean="0"/>
              <a:t>المخاطرة </a:t>
            </a:r>
            <a:br>
              <a:rPr lang="ar-IQ" dirty="0" smtClean="0"/>
            </a:br>
            <a:endParaRPr lang="ar-IQ" dirty="0"/>
          </a:p>
        </p:txBody>
      </p:sp>
      <p:sp>
        <p:nvSpPr>
          <p:cNvPr id="3" name="Text Placeholder 2"/>
          <p:cNvSpPr>
            <a:spLocks noGrp="1"/>
          </p:cNvSpPr>
          <p:nvPr>
            <p:ph type="body" idx="1"/>
          </p:nvPr>
        </p:nvSpPr>
        <p:spPr>
          <a:xfrm>
            <a:off x="1372798" y="1745165"/>
            <a:ext cx="10018713" cy="3930805"/>
          </a:xfrm>
        </p:spPr>
        <p:style>
          <a:lnRef idx="2">
            <a:schemeClr val="accent6"/>
          </a:lnRef>
          <a:fillRef idx="1">
            <a:schemeClr val="lt1"/>
          </a:fillRef>
          <a:effectRef idx="0">
            <a:schemeClr val="accent6"/>
          </a:effectRef>
          <a:fontRef idx="minor">
            <a:schemeClr val="dk1"/>
          </a:fontRef>
        </p:style>
        <p:txBody>
          <a:bodyPr/>
          <a:lstStyle/>
          <a:p>
            <a:r>
              <a:rPr lang="ar-IQ" dirty="0"/>
              <a:t>وهنا يتم اخذ القرار اعتمادا على بعض المعلومات وخاصه عدم وجود البدائل بعمليه صنع القرار</a:t>
            </a:r>
          </a:p>
        </p:txBody>
      </p:sp>
    </p:spTree>
    <p:extLst>
      <p:ext uri="{BB962C8B-B14F-4D97-AF65-F5344CB8AC3E}">
        <p14:creationId xmlns:p14="http://schemas.microsoft.com/office/powerpoint/2010/main" val="5648080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اتخاذ القرارات | PPT - Google Chrome"/>
          <p:cNvPicPr>
            <a:picLocks noChangeAspect="1"/>
          </p:cNvPicPr>
          <p:nvPr/>
        </p:nvPicPr>
        <p:blipFill rotWithShape="1">
          <a:blip r:embed="rId3">
            <a:extLst>
              <a:ext uri="{28A0092B-C50C-407E-A947-70E740481C1C}">
                <a14:useLocalDpi xmlns:a14="http://schemas.microsoft.com/office/drawing/2010/main" val="0"/>
              </a:ext>
            </a:extLst>
          </a:blip>
          <a:srcRect l="8232" t="34055" r="37805" b="26463"/>
          <a:stretch/>
        </p:blipFill>
        <p:spPr>
          <a:xfrm>
            <a:off x="122664" y="-1"/>
            <a:ext cx="6345043" cy="6779941"/>
          </a:xfrm>
          <a:prstGeom prst="rect">
            <a:avLst/>
          </a:prstGeom>
        </p:spPr>
      </p:pic>
      <p:sp>
        <p:nvSpPr>
          <p:cNvPr id="3" name="TextBox 2"/>
          <p:cNvSpPr txBox="1"/>
          <p:nvPr/>
        </p:nvSpPr>
        <p:spPr>
          <a:xfrm>
            <a:off x="7002966" y="735980"/>
            <a:ext cx="4650058" cy="3970318"/>
          </a:xfrm>
          <a:prstGeom prst="rect">
            <a:avLst/>
          </a:prstGeom>
          <a:noFill/>
        </p:spPr>
        <p:txBody>
          <a:bodyPr wrap="square" rtlCol="1">
            <a:spAutoFit/>
          </a:bodyPr>
          <a:lstStyle/>
          <a:p>
            <a:pPr algn="justLow"/>
            <a:r>
              <a:rPr lang="ar-IQ" sz="3600" dirty="0">
                <a:latin typeface="Arabic Typesetting" panose="03020402040406030203" pitchFamily="66" charset="-78"/>
                <a:cs typeface="Arabic Typesetting" panose="03020402040406030203" pitchFamily="66" charset="-78"/>
              </a:rPr>
              <a:t>عمليه القرار تتخذ هنا نتيجه نقص كبير في المعلومات الا ان عمليه القرار يجب ان يتم اتخاذها فالنتائج تكون والعوائد محاطه بغموض كبير ولكن قد تكون الاهداف واضحه وغالبا ما تتعلق تلك القرارات ب جوانب الاقتصاديه في كلف الانتاج والاسعار حجوم الانتاج معدلات الفائده المستقبليه وغير ذلك</a:t>
            </a:r>
          </a:p>
        </p:txBody>
      </p:sp>
    </p:spTree>
    <p:extLst>
      <p:ext uri="{BB962C8B-B14F-4D97-AF65-F5344CB8AC3E}">
        <p14:creationId xmlns:p14="http://schemas.microsoft.com/office/powerpoint/2010/main" val="28649009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اتخاذ القرارات | PPT - Google Chrome"/>
          <p:cNvPicPr>
            <a:picLocks noChangeAspect="1"/>
          </p:cNvPicPr>
          <p:nvPr/>
        </p:nvPicPr>
        <p:blipFill rotWithShape="1">
          <a:blip r:embed="rId3">
            <a:extLst>
              <a:ext uri="{28A0092B-C50C-407E-A947-70E740481C1C}">
                <a14:useLocalDpi xmlns:a14="http://schemas.microsoft.com/office/drawing/2010/main" val="0"/>
              </a:ext>
            </a:extLst>
          </a:blip>
          <a:srcRect l="9812" t="32328" r="36682" b="34761"/>
          <a:stretch/>
        </p:blipFill>
        <p:spPr>
          <a:xfrm>
            <a:off x="144966" y="0"/>
            <a:ext cx="6356195" cy="6724185"/>
          </a:xfrm>
          <a:prstGeom prst="rect">
            <a:avLst/>
          </a:prstGeom>
        </p:spPr>
      </p:pic>
      <p:sp>
        <p:nvSpPr>
          <p:cNvPr id="3" name="TextBox 2"/>
          <p:cNvSpPr txBox="1"/>
          <p:nvPr/>
        </p:nvSpPr>
        <p:spPr>
          <a:xfrm>
            <a:off x="6701883" y="323385"/>
            <a:ext cx="5352585" cy="5909310"/>
          </a:xfrm>
          <a:prstGeom prst="rect">
            <a:avLst/>
          </a:prstGeom>
          <a:noFill/>
        </p:spPr>
        <p:txBody>
          <a:bodyPr wrap="square" rtlCol="1">
            <a:spAutoFit/>
          </a:bodyPr>
          <a:lstStyle/>
          <a:p>
            <a:pPr algn="justLow" rtl="1"/>
            <a:r>
              <a:rPr lang="ar-IQ" sz="5400" b="1">
                <a:latin typeface="Arabic Typesetting" panose="03020402040406030203" pitchFamily="66" charset="-78"/>
                <a:cs typeface="Arabic Typesetting" panose="03020402040406030203" pitchFamily="66" charset="-78"/>
              </a:rPr>
              <a:t>هنا تظهر في حاله النزاعات وهي حاله تتسم بعدم الوضوح التام كما ان الاهداف غير واضحه وحتى ان القرار التي تم اتخاذها قائمه على معلومات غير متوفره لذلك نجد ان البدائل صعبه التحديد والعوائل غير معروفه</a:t>
            </a:r>
            <a:endParaRPr lang="ar-IQ" sz="5400" b="1" dirty="0">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357144835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0722" y="890305"/>
            <a:ext cx="11374244" cy="4893647"/>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algn="r" rtl="1"/>
            <a:r>
              <a:rPr lang="ar-IQ" sz="2400" dirty="0">
                <a:solidFill>
                  <a:schemeClr val="dk1"/>
                </a:solidFill>
                <a:latin typeface="Arial" panose="020B0604020202020204" pitchFamily="34" charset="0"/>
                <a:cs typeface="Arial" panose="020B0604020202020204" pitchFamily="34" charset="0"/>
              </a:rPr>
              <a:t>تلعب القيادة دوراً محورياً في تعزيز المشاركة في اتخاذ </a:t>
            </a:r>
            <a:r>
              <a:rPr lang="ar-IQ" sz="2400" dirty="0">
                <a:solidFill>
                  <a:schemeClr val="dk1"/>
                </a:solidFill>
                <a:latin typeface="Arial" panose="020B0604020202020204" pitchFamily="34" charset="0"/>
                <a:cs typeface="Arial" panose="020B0604020202020204" pitchFamily="34" charset="0"/>
              </a:rPr>
              <a:t>القرارات. </a:t>
            </a:r>
            <a:r>
              <a:rPr lang="ar-IQ" sz="2400" dirty="0">
                <a:solidFill>
                  <a:schemeClr val="dk1"/>
                </a:solidFill>
                <a:latin typeface="Arial" panose="020B0604020202020204" pitchFamily="34" charset="0"/>
                <a:cs typeface="Arial" panose="020B0604020202020204" pitchFamily="34" charset="0"/>
              </a:rPr>
              <a:t>من خلال تبني أساليب قيادية تشاركية وتشجيع الحوار المفتوح وتفويض الصلاحيات، يمكن للقادة تحقيق مستويات أعلى من الرضا </a:t>
            </a:r>
            <a:r>
              <a:rPr lang="ar-IQ" sz="2400" dirty="0" smtClean="0">
                <a:solidFill>
                  <a:schemeClr val="dk1"/>
                </a:solidFill>
                <a:latin typeface="Arial" panose="020B0604020202020204" pitchFamily="34" charset="0"/>
                <a:cs typeface="Arial" panose="020B0604020202020204" pitchFamily="34" charset="0"/>
              </a:rPr>
              <a:t>والإنتاجية. </a:t>
            </a:r>
            <a:r>
              <a:rPr lang="ar-IQ" sz="2400" dirty="0">
                <a:solidFill>
                  <a:schemeClr val="dk1"/>
                </a:solidFill>
                <a:latin typeface="Arial" panose="020B0604020202020204" pitchFamily="34" charset="0"/>
                <a:cs typeface="Arial" panose="020B0604020202020204" pitchFamily="34" charset="0"/>
              </a:rPr>
              <a:t>بالرغم من التحديات التي قد تواجهها هذه العملية، إلا أن الفوائد الناتجة عنها تجعلها استثماراً قيّماً لمستقبل </a:t>
            </a:r>
            <a:r>
              <a:rPr lang="ar-IQ" sz="2400" dirty="0" smtClean="0">
                <a:solidFill>
                  <a:schemeClr val="dk1"/>
                </a:solidFill>
                <a:latin typeface="Arial" panose="020B0604020202020204" pitchFamily="34" charset="0"/>
                <a:cs typeface="Arial" panose="020B0604020202020204" pitchFamily="34" charset="0"/>
              </a:rPr>
              <a:t>المؤسسة او الدولة </a:t>
            </a:r>
          </a:p>
          <a:p>
            <a:pPr algn="r" rtl="1"/>
            <a:r>
              <a:rPr lang="ar-IQ" sz="2400" u="sng" dirty="0">
                <a:solidFill>
                  <a:srgbClr val="FF0000"/>
                </a:solidFill>
                <a:latin typeface="Arial" panose="020B0604020202020204" pitchFamily="34" charset="0"/>
                <a:cs typeface="Arial" panose="020B0604020202020204" pitchFamily="34" charset="0"/>
              </a:rPr>
              <a:t>ذلك فان ابرز النتائج عن هذا الموضوع هي </a:t>
            </a:r>
            <a:endParaRPr lang="ar-IQ" sz="2400" u="sng" dirty="0" smtClean="0">
              <a:solidFill>
                <a:srgbClr val="FF0000"/>
              </a:solidFill>
              <a:latin typeface="Arial" panose="020B0604020202020204" pitchFamily="34" charset="0"/>
              <a:cs typeface="Arial" panose="020B0604020202020204" pitchFamily="34" charset="0"/>
            </a:endParaRPr>
          </a:p>
          <a:p>
            <a:pPr marL="342900" indent="-342900" algn="r" rtl="1">
              <a:buFont typeface="Arial" panose="020B0604020202020204" pitchFamily="34" charset="0"/>
              <a:buChar char="•"/>
            </a:pPr>
            <a:r>
              <a:rPr lang="ar-IQ" sz="2400" dirty="0" smtClean="0">
                <a:latin typeface="Arial" panose="020B0604020202020204" pitchFamily="34" charset="0"/>
                <a:cs typeface="Arial" panose="020B0604020202020204" pitchFamily="34" charset="0"/>
              </a:rPr>
              <a:t>انه </a:t>
            </a:r>
            <a:r>
              <a:rPr lang="ar-IQ" sz="2400" dirty="0">
                <a:latin typeface="Arial" panose="020B0604020202020204" pitchFamily="34" charset="0"/>
                <a:cs typeface="Arial" panose="020B0604020202020204" pitchFamily="34" charset="0"/>
              </a:rPr>
              <a:t>يمكن التوصل الى ان ادوار القياده في تعزيز المشاركه </a:t>
            </a:r>
            <a:r>
              <a:rPr lang="ar-IQ" sz="2400" dirty="0" smtClean="0">
                <a:latin typeface="Arial" panose="020B0604020202020204" pitchFamily="34" charset="0"/>
                <a:cs typeface="Arial" panose="020B0604020202020204" pitchFamily="34" charset="0"/>
              </a:rPr>
              <a:t>والحوار المفتوح </a:t>
            </a:r>
          </a:p>
          <a:p>
            <a:pPr marL="342900" indent="-342900" algn="r" rtl="1">
              <a:buFont typeface="Arial" panose="020B0604020202020204" pitchFamily="34" charset="0"/>
              <a:buChar char="•"/>
            </a:pPr>
            <a:r>
              <a:rPr lang="ar-IQ" sz="2400" dirty="0" smtClean="0">
                <a:latin typeface="Arial" panose="020B0604020202020204" pitchFamily="34" charset="0"/>
                <a:cs typeface="Arial" panose="020B0604020202020204" pitchFamily="34" charset="0"/>
              </a:rPr>
              <a:t> </a:t>
            </a:r>
            <a:r>
              <a:rPr lang="ar-IQ" sz="2400" dirty="0">
                <a:latin typeface="Arial" panose="020B0604020202020204" pitchFamily="34" charset="0"/>
                <a:cs typeface="Arial" panose="020B0604020202020204" pitchFamily="34" charset="0"/>
              </a:rPr>
              <a:t>تفويض الصلاحيات </a:t>
            </a:r>
            <a:r>
              <a:rPr lang="ar-IQ" sz="2400" dirty="0" smtClean="0">
                <a:latin typeface="Arial" panose="020B0604020202020204" pitchFamily="34" charset="0"/>
                <a:cs typeface="Arial" panose="020B0604020202020204" pitchFamily="34" charset="0"/>
              </a:rPr>
              <a:t> والقياده </a:t>
            </a:r>
            <a:r>
              <a:rPr lang="ar-IQ" sz="2400" dirty="0">
                <a:latin typeface="Arial" panose="020B0604020202020204" pitchFamily="34" charset="0"/>
                <a:cs typeface="Arial" panose="020B0604020202020204" pitchFamily="34" charset="0"/>
              </a:rPr>
              <a:t>بالقدوه </a:t>
            </a:r>
            <a:endParaRPr lang="ar-IQ" sz="2400" dirty="0" smtClean="0">
              <a:latin typeface="Arial" panose="020B0604020202020204" pitchFamily="34" charset="0"/>
              <a:cs typeface="Arial" panose="020B0604020202020204" pitchFamily="34" charset="0"/>
            </a:endParaRPr>
          </a:p>
          <a:p>
            <a:pPr marL="342900" indent="-342900" algn="r" rtl="1">
              <a:buFont typeface="Arial" panose="020B0604020202020204" pitchFamily="34" charset="0"/>
              <a:buChar char="•"/>
            </a:pPr>
            <a:r>
              <a:rPr lang="ar-IQ" sz="2400" dirty="0" smtClean="0">
                <a:latin typeface="Arial" panose="020B0604020202020204" pitchFamily="34" charset="0"/>
                <a:cs typeface="Arial" panose="020B0604020202020204" pitchFamily="34" charset="0"/>
              </a:rPr>
              <a:t>واستراتيجيات </a:t>
            </a:r>
            <a:r>
              <a:rPr lang="ar-IQ" sz="2400" dirty="0">
                <a:latin typeface="Arial" panose="020B0604020202020204" pitchFamily="34" charset="0"/>
                <a:cs typeface="Arial" panose="020B0604020202020204" pitchFamily="34" charset="0"/>
              </a:rPr>
              <a:t>اليات تعزيز المشاركه من خلال استخدام فرق العمل </a:t>
            </a:r>
            <a:r>
              <a:rPr lang="ar-IQ" sz="2400" dirty="0" smtClean="0">
                <a:latin typeface="Arial" panose="020B0604020202020204" pitchFamily="34" charset="0"/>
                <a:cs typeface="Arial" panose="020B0604020202020204" pitchFamily="34" charset="0"/>
              </a:rPr>
              <a:t>التدريب </a:t>
            </a:r>
            <a:r>
              <a:rPr lang="ar-IQ" sz="2400" dirty="0">
                <a:latin typeface="Arial" panose="020B0604020202020204" pitchFamily="34" charset="0"/>
                <a:cs typeface="Arial" panose="020B0604020202020204" pitchFamily="34" charset="0"/>
              </a:rPr>
              <a:t>والتطوير باستخدام تكنولوجيا التواصل الاجتماعي مثل منصات الاجتماعات الافتراضيه استطلاعات الراي الالكتروني لتسهيل </a:t>
            </a:r>
            <a:r>
              <a:rPr lang="ar-IQ" sz="2400" dirty="0" smtClean="0">
                <a:latin typeface="Arial" panose="020B0604020202020204" pitchFamily="34" charset="0"/>
                <a:cs typeface="Arial" panose="020B0604020202020204" pitchFamily="34" charset="0"/>
              </a:rPr>
              <a:t>المشاركه</a:t>
            </a:r>
          </a:p>
          <a:p>
            <a:pPr marL="342900" indent="-342900" algn="r" rtl="1">
              <a:buFont typeface="Arial" panose="020B0604020202020204" pitchFamily="34" charset="0"/>
              <a:buChar char="•"/>
            </a:pPr>
            <a:r>
              <a:rPr lang="ar-IQ" sz="2400" u="sng" dirty="0" smtClean="0">
                <a:solidFill>
                  <a:srgbClr val="FF0000"/>
                </a:solidFill>
                <a:latin typeface="Arial" panose="020B0604020202020204" pitchFamily="34" charset="0"/>
                <a:cs typeface="Arial" panose="020B0604020202020204" pitchFamily="34" charset="0"/>
              </a:rPr>
              <a:t> </a:t>
            </a:r>
            <a:r>
              <a:rPr lang="ar-IQ" sz="2400" u="sng" dirty="0">
                <a:solidFill>
                  <a:srgbClr val="FF0000"/>
                </a:solidFill>
                <a:latin typeface="Arial" panose="020B0604020202020204" pitchFamily="34" charset="0"/>
                <a:cs typeface="Arial" panose="020B0604020202020204" pitchFamily="34" charset="0"/>
              </a:rPr>
              <a:t>لكن ابرز التحديات </a:t>
            </a:r>
            <a:endParaRPr lang="ar-IQ" sz="2400" u="sng" dirty="0" smtClean="0">
              <a:solidFill>
                <a:srgbClr val="FF0000"/>
              </a:solidFill>
              <a:latin typeface="Arial" panose="020B0604020202020204" pitchFamily="34" charset="0"/>
              <a:cs typeface="Arial" panose="020B0604020202020204" pitchFamily="34" charset="0"/>
            </a:endParaRPr>
          </a:p>
          <a:p>
            <a:pPr marL="342900" indent="-342900" algn="r" rtl="1">
              <a:buFont typeface="Arial" panose="020B0604020202020204" pitchFamily="34" charset="0"/>
              <a:buChar char="•"/>
            </a:pPr>
            <a:r>
              <a:rPr lang="ar-IQ" sz="2400" dirty="0" smtClean="0">
                <a:latin typeface="Arial" panose="020B0604020202020204" pitchFamily="34" charset="0"/>
                <a:cs typeface="Arial" panose="020B0604020202020204" pitchFamily="34" charset="0"/>
              </a:rPr>
              <a:t>هي </a:t>
            </a:r>
            <a:r>
              <a:rPr lang="ar-IQ" sz="2400" dirty="0">
                <a:latin typeface="Arial" panose="020B0604020202020204" pitchFamily="34" charset="0"/>
                <a:cs typeface="Arial" panose="020B0604020202020204" pitchFamily="34" charset="0"/>
              </a:rPr>
              <a:t>وجود بعض العوائق الثقافيه </a:t>
            </a:r>
            <a:r>
              <a:rPr lang="ar-IQ" sz="2400" dirty="0" smtClean="0">
                <a:latin typeface="Arial" panose="020B0604020202020204" pitchFamily="34" charset="0"/>
                <a:cs typeface="Arial" panose="020B0604020202020204" pitchFamily="34" charset="0"/>
              </a:rPr>
              <a:t>بسبب </a:t>
            </a:r>
            <a:r>
              <a:rPr lang="ar-IQ" sz="2400" dirty="0">
                <a:latin typeface="Arial" panose="020B0604020202020204" pitchFamily="34" charset="0"/>
                <a:cs typeface="Arial" panose="020B0604020202020204" pitchFamily="34" charset="0"/>
              </a:rPr>
              <a:t>التقاليد التي تكون البيروقراطيه </a:t>
            </a:r>
            <a:endParaRPr lang="ar-IQ" sz="2400" dirty="0" smtClean="0">
              <a:latin typeface="Arial" panose="020B0604020202020204" pitchFamily="34" charset="0"/>
              <a:cs typeface="Arial" panose="020B0604020202020204" pitchFamily="34" charset="0"/>
            </a:endParaRPr>
          </a:p>
          <a:p>
            <a:pPr marL="342900" indent="-342900" algn="r" rtl="1">
              <a:buFont typeface="Arial" panose="020B0604020202020204" pitchFamily="34" charset="0"/>
              <a:buChar char="•"/>
            </a:pPr>
            <a:r>
              <a:rPr lang="ar-IQ" sz="2400" dirty="0" smtClean="0">
                <a:latin typeface="Arial" panose="020B0604020202020204" pitchFamily="34" charset="0"/>
                <a:cs typeface="Arial" panose="020B0604020202020204" pitchFamily="34" charset="0"/>
              </a:rPr>
              <a:t>هنالك </a:t>
            </a:r>
            <a:r>
              <a:rPr lang="ar-IQ" sz="2400" dirty="0">
                <a:latin typeface="Arial" panose="020B0604020202020204" pitchFamily="34" charset="0"/>
                <a:cs typeface="Arial" panose="020B0604020202020204" pitchFamily="34" charset="0"/>
              </a:rPr>
              <a:t>قد يكون نقص الثقه </a:t>
            </a:r>
            <a:r>
              <a:rPr lang="ar-IQ" sz="2400" dirty="0" smtClean="0">
                <a:latin typeface="Arial" panose="020B0604020202020204" pitchFamily="34" charset="0"/>
                <a:cs typeface="Arial" panose="020B0604020202020204" pitchFamily="34" charset="0"/>
              </a:rPr>
              <a:t>لدى القادة مما </a:t>
            </a:r>
            <a:r>
              <a:rPr lang="ar-IQ" sz="2400" dirty="0">
                <a:latin typeface="Arial" panose="020B0604020202020204" pitchFamily="34" charset="0"/>
                <a:cs typeface="Arial" panose="020B0604020202020204" pitchFamily="34" charset="0"/>
              </a:rPr>
              <a:t>يعوق لمشاركه </a:t>
            </a:r>
            <a:r>
              <a:rPr lang="ar-IQ" sz="2400" dirty="0" smtClean="0">
                <a:latin typeface="Arial" panose="020B0604020202020204" pitchFamily="34" charset="0"/>
                <a:cs typeface="Arial" panose="020B0604020202020204" pitchFamily="34" charset="0"/>
              </a:rPr>
              <a:t>الفعاله</a:t>
            </a:r>
          </a:p>
          <a:p>
            <a:pPr marL="342900" indent="-342900" algn="r" rtl="1">
              <a:buFont typeface="Arial" panose="020B0604020202020204" pitchFamily="34" charset="0"/>
              <a:buChar char="•"/>
            </a:pPr>
            <a:r>
              <a:rPr lang="ar-IQ" sz="2400" dirty="0" smtClean="0">
                <a:latin typeface="Arial" panose="020B0604020202020204" pitchFamily="34" charset="0"/>
                <a:cs typeface="Arial" panose="020B0604020202020204" pitchFamily="34" charset="0"/>
              </a:rPr>
              <a:t> </a:t>
            </a:r>
            <a:r>
              <a:rPr lang="ar-IQ" sz="2400" dirty="0">
                <a:latin typeface="Arial" panose="020B0604020202020204" pitchFamily="34" charset="0"/>
                <a:cs typeface="Arial" panose="020B0604020202020204" pitchFamily="34" charset="0"/>
              </a:rPr>
              <a:t>المقاومه للتغيير </a:t>
            </a:r>
            <a:r>
              <a:rPr lang="ar-IQ" sz="2400" dirty="0" smtClean="0">
                <a:latin typeface="Arial" panose="020B0604020202020204" pitchFamily="34" charset="0"/>
                <a:cs typeface="Arial" panose="020B0604020202020204" pitchFamily="34" charset="0"/>
              </a:rPr>
              <a:t> البعض يكون </a:t>
            </a:r>
            <a:r>
              <a:rPr lang="ar-IQ" sz="2400" dirty="0">
                <a:latin typeface="Arial" panose="020B0604020202020204" pitchFamily="34" charset="0"/>
                <a:cs typeface="Arial" panose="020B0604020202020204" pitchFamily="34" charset="0"/>
              </a:rPr>
              <a:t>متردد في المشاركه خوفا من التغيير او الفشل </a:t>
            </a:r>
            <a:endParaRPr lang="ar-IQ" sz="2400" dirty="0" smtClean="0">
              <a:latin typeface="Arial" panose="020B0604020202020204" pitchFamily="34" charset="0"/>
              <a:cs typeface="Arial" panose="020B0604020202020204" pitchFamily="34" charset="0"/>
            </a:endParaRPr>
          </a:p>
          <a:p>
            <a:pPr marL="342900" indent="-342900" algn="r" rtl="1">
              <a:buFont typeface="Arial" panose="020B0604020202020204" pitchFamily="34" charset="0"/>
              <a:buChar char="•"/>
            </a:pPr>
            <a:r>
              <a:rPr lang="ar-IQ" sz="2400" dirty="0" smtClean="0">
                <a:solidFill>
                  <a:srgbClr val="FF0000"/>
                </a:solidFill>
                <a:latin typeface="Arial" panose="020B0604020202020204" pitchFamily="34" charset="0"/>
                <a:cs typeface="Arial" panose="020B0604020202020204" pitchFamily="34" charset="0"/>
              </a:rPr>
              <a:t>وبناء عليه </a:t>
            </a:r>
            <a:r>
              <a:rPr lang="ar-IQ" sz="2400" dirty="0">
                <a:solidFill>
                  <a:srgbClr val="FF0000"/>
                </a:solidFill>
                <a:latin typeface="Arial" panose="020B0604020202020204" pitchFamily="34" charset="0"/>
                <a:cs typeface="Arial" panose="020B0604020202020204" pitchFamily="34" charset="0"/>
              </a:rPr>
              <a:t>فان القياده هي القدره على التاثير وتوجيه الافراد نحو تحقيق اهداف والشركه.</a:t>
            </a:r>
            <a:endParaRPr lang="ar-IQ" sz="2400" dirty="0">
              <a:solidFill>
                <a:srgbClr val="FF0000"/>
              </a:solidFill>
              <a:latin typeface="Arial" panose="020B0604020202020204" pitchFamily="34" charset="0"/>
              <a:cs typeface="Arial" panose="020B0604020202020204" pitchFamily="34" charset="0"/>
            </a:endParaRPr>
          </a:p>
        </p:txBody>
      </p:sp>
      <p:sp>
        <p:nvSpPr>
          <p:cNvPr id="3" name="TextBox 2"/>
          <p:cNvSpPr txBox="1"/>
          <p:nvPr/>
        </p:nvSpPr>
        <p:spPr>
          <a:xfrm>
            <a:off x="2085278" y="223024"/>
            <a:ext cx="8920976" cy="461665"/>
          </a:xfrm>
          <a:prstGeom prst="rect">
            <a:avLst/>
          </a:prstGeom>
        </p:spPr>
        <p:style>
          <a:lnRef idx="2">
            <a:schemeClr val="accent6"/>
          </a:lnRef>
          <a:fillRef idx="1">
            <a:schemeClr val="lt1"/>
          </a:fillRef>
          <a:effectRef idx="0">
            <a:schemeClr val="accent6"/>
          </a:effectRef>
          <a:fontRef idx="minor">
            <a:schemeClr val="dk1"/>
          </a:fontRef>
        </p:style>
        <p:txBody>
          <a:bodyPr wrap="square" rtlCol="1">
            <a:spAutoFit/>
          </a:bodyPr>
          <a:lstStyle/>
          <a:p>
            <a:pPr algn="r" rtl="1"/>
            <a:r>
              <a:rPr lang="ar-IQ" sz="2400" dirty="0" smtClean="0">
                <a:latin typeface="Arial" panose="020B0604020202020204" pitchFamily="34" charset="0"/>
                <a:cs typeface="Arial" panose="020B0604020202020204" pitchFamily="34" charset="0"/>
              </a:rPr>
              <a:t>وبناءا على ماتم ذكره نتوصل الى :-</a:t>
            </a:r>
            <a:endParaRPr lang="ar-IQ"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1362893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5484" y="1070517"/>
            <a:ext cx="8887522" cy="5118410"/>
          </a:xfrm>
          <a:prstGeom prst="rect">
            <a:avLst/>
          </a:prstGeom>
        </p:spPr>
      </p:pic>
    </p:spTree>
    <p:extLst>
      <p:ext uri="{BB962C8B-B14F-4D97-AF65-F5344CB8AC3E}">
        <p14:creationId xmlns:p14="http://schemas.microsoft.com/office/powerpoint/2010/main" val="6287617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92459" y="1925586"/>
            <a:ext cx="9879980" cy="4708981"/>
          </a:xfrm>
          <a:prstGeom prst="rect">
            <a:avLst/>
          </a:prstGeom>
        </p:spPr>
        <p:txBody>
          <a:bodyPr wrap="square">
            <a:spAutoFit/>
          </a:bodyPr>
          <a:lstStyle/>
          <a:p>
            <a:pPr algn="r"/>
            <a:r>
              <a:rPr lang="ar-IQ" sz="6000" dirty="0">
                <a:ln w="3175" cmpd="sng">
                  <a:noFill/>
                </a:ln>
                <a:solidFill>
                  <a:schemeClr val="dk1"/>
                </a:solidFill>
                <a:latin typeface="Arabic Typesetting" panose="03020402040406030203" pitchFamily="66" charset="-78"/>
                <a:cs typeface="Arabic Typesetting" panose="03020402040406030203" pitchFamily="66" charset="-78"/>
              </a:rPr>
              <a:t>تهدف المحاضره الى</a:t>
            </a:r>
          </a:p>
          <a:p>
            <a:pPr marL="457200" indent="-457200" algn="r" rtl="1">
              <a:buFont typeface="Arial" panose="020B0604020202020204" pitchFamily="34" charset="0"/>
              <a:buChar char="•"/>
            </a:pPr>
            <a:r>
              <a:rPr lang="ar-IQ" sz="6000" dirty="0">
                <a:ln w="3175" cmpd="sng">
                  <a:noFill/>
                </a:ln>
                <a:solidFill>
                  <a:schemeClr val="dk1"/>
                </a:solidFill>
                <a:latin typeface="Arabic Typesetting" panose="03020402040406030203" pitchFamily="66" charset="-78"/>
                <a:cs typeface="Arabic Typesetting" panose="03020402040406030203" pitchFamily="66" charset="-78"/>
              </a:rPr>
              <a:t> التعريف بانماط القياده الحديثه </a:t>
            </a:r>
          </a:p>
          <a:p>
            <a:pPr marL="457200" indent="-457200" algn="r" rtl="1">
              <a:buFont typeface="Arial" panose="020B0604020202020204" pitchFamily="34" charset="0"/>
              <a:buChar char="•"/>
            </a:pPr>
            <a:r>
              <a:rPr lang="ar-IQ" sz="6000" dirty="0">
                <a:ln w="3175" cmpd="sng">
                  <a:noFill/>
                </a:ln>
                <a:solidFill>
                  <a:schemeClr val="dk1"/>
                </a:solidFill>
                <a:latin typeface="Arabic Typesetting" panose="03020402040406030203" pitchFamily="66" charset="-78"/>
                <a:cs typeface="Arabic Typesetting" panose="03020402040406030203" pitchFamily="66" charset="-78"/>
              </a:rPr>
              <a:t>وايضا بيان اساسيات اتخاذ القرار </a:t>
            </a:r>
          </a:p>
          <a:p>
            <a:pPr marL="457200" indent="-457200" algn="r" rtl="1">
              <a:buFont typeface="Arial" panose="020B0604020202020204" pitchFamily="34" charset="0"/>
              <a:buChar char="•"/>
            </a:pPr>
            <a:r>
              <a:rPr lang="ar-IQ" sz="6000" dirty="0">
                <a:ln w="3175" cmpd="sng">
                  <a:noFill/>
                </a:ln>
                <a:solidFill>
                  <a:schemeClr val="dk1"/>
                </a:solidFill>
                <a:latin typeface="Arabic Typesetting" panose="03020402040406030203" pitchFamily="66" charset="-78"/>
                <a:cs typeface="Arabic Typesetting" panose="03020402040406030203" pitchFamily="66" charset="-78"/>
              </a:rPr>
              <a:t>ومناقشة عمليه صنع القرار والمقارنه بين القرارات الفرديه والقرارات الجماعيه في تعزيز المشاركه بكافه جوانب الحياه</a:t>
            </a:r>
          </a:p>
        </p:txBody>
      </p:sp>
    </p:spTree>
    <p:extLst>
      <p:ext uri="{BB962C8B-B14F-4D97-AF65-F5344CB8AC3E}">
        <p14:creationId xmlns:p14="http://schemas.microsoft.com/office/powerpoint/2010/main" val="123635269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91737" y="276989"/>
            <a:ext cx="11039708" cy="2862322"/>
          </a:xfrm>
          <a:prstGeom prst="rect">
            <a:avLst/>
          </a:prstGeom>
        </p:spPr>
        <p:txBody>
          <a:bodyPr wrap="square">
            <a:spAutoFit/>
          </a:bodyPr>
          <a:lstStyle/>
          <a:p>
            <a:pPr algn="r" rtl="1"/>
            <a:r>
              <a:rPr lang="ar-IQ" sz="3600" b="1" u="sng" dirty="0">
                <a:ln w="3175" cmpd="sng">
                  <a:noFill/>
                </a:ln>
                <a:solidFill>
                  <a:srgbClr val="FF0000"/>
                </a:solidFill>
                <a:latin typeface="Arabic Typesetting" panose="03020402040406030203" pitchFamily="66" charset="-78"/>
                <a:cs typeface="Arabic Typesetting" panose="03020402040406030203" pitchFamily="66" charset="-78"/>
              </a:rPr>
              <a:t>القيادة تعرف على :-</a:t>
            </a:r>
          </a:p>
          <a:p>
            <a:pPr algn="r" rtl="1"/>
            <a:r>
              <a:rPr lang="ar-IQ" sz="3600" dirty="0" smtClean="0">
                <a:ln w="3175" cmpd="sng">
                  <a:noFill/>
                </a:ln>
                <a:solidFill>
                  <a:schemeClr val="dk1"/>
                </a:solidFill>
                <a:latin typeface="Arabic Typesetting" panose="03020402040406030203" pitchFamily="66" charset="-78"/>
                <a:cs typeface="Arabic Typesetting" panose="03020402040406030203" pitchFamily="66" charset="-78"/>
              </a:rPr>
              <a:t>هي </a:t>
            </a:r>
            <a:r>
              <a:rPr lang="ar-IQ" sz="3600" dirty="0">
                <a:ln w="3175" cmpd="sng">
                  <a:noFill/>
                </a:ln>
                <a:solidFill>
                  <a:schemeClr val="dk1"/>
                </a:solidFill>
                <a:latin typeface="Arabic Typesetting" panose="03020402040406030203" pitchFamily="66" charset="-78"/>
                <a:cs typeface="Arabic Typesetting" panose="03020402040406030203" pitchFamily="66" charset="-78"/>
              </a:rPr>
              <a:t>القدره على التاثير في الاخرين من خلال الاتصال سواء كان بالوسائل التقليديه او الحديثه لعمليه </a:t>
            </a:r>
            <a:r>
              <a:rPr lang="ar-IQ" sz="3600" dirty="0" smtClean="0">
                <a:ln w="3175" cmpd="sng">
                  <a:noFill/>
                </a:ln>
                <a:solidFill>
                  <a:schemeClr val="dk1"/>
                </a:solidFill>
                <a:latin typeface="Arabic Typesetting" panose="03020402040406030203" pitchFamily="66" charset="-78"/>
                <a:cs typeface="Arabic Typesetting" panose="03020402040406030203" pitchFamily="66" charset="-78"/>
              </a:rPr>
              <a:t>الاتصال وهي  تعمل على تحقيق </a:t>
            </a:r>
            <a:r>
              <a:rPr lang="ar-IQ" sz="3600" dirty="0">
                <a:ln w="3175" cmpd="sng">
                  <a:noFill/>
                </a:ln>
                <a:solidFill>
                  <a:schemeClr val="dk1"/>
                </a:solidFill>
                <a:latin typeface="Arabic Typesetting" panose="03020402040406030203" pitchFamily="66" charset="-78"/>
                <a:cs typeface="Arabic Typesetting" panose="03020402040406030203" pitchFamily="66" charset="-78"/>
              </a:rPr>
              <a:t>اهداف مخططه في اطار العلاقات والتفاعلات الاجتماعيه بين عدد من الافراد يشكلون جماعه لكي يتبلور من خلالها دور قيادي يتحدد من خلالها </a:t>
            </a:r>
            <a:r>
              <a:rPr lang="ar-IQ" sz="3600" dirty="0" smtClean="0">
                <a:ln w="3175" cmpd="sng">
                  <a:noFill/>
                </a:ln>
                <a:solidFill>
                  <a:schemeClr val="dk1"/>
                </a:solidFill>
                <a:latin typeface="Arabic Typesetting" panose="03020402040406030203" pitchFamily="66" charset="-78"/>
                <a:cs typeface="Arabic Typesetting" panose="03020402040406030203" pitchFamily="66" charset="-78"/>
              </a:rPr>
              <a:t>التأثير والتأثر </a:t>
            </a:r>
            <a:r>
              <a:rPr lang="ar-IQ" sz="3600" dirty="0">
                <a:ln w="3175" cmpd="sng">
                  <a:noFill/>
                </a:ln>
                <a:solidFill>
                  <a:schemeClr val="dk1"/>
                </a:solidFill>
                <a:latin typeface="Arabic Typesetting" panose="03020402040406030203" pitchFamily="66" charset="-78"/>
                <a:cs typeface="Arabic Typesetting" panose="03020402040406030203" pitchFamily="66" charset="-78"/>
              </a:rPr>
              <a:t>الذي يتم من خلاله هذه العمليه </a:t>
            </a:r>
            <a:r>
              <a:rPr lang="ar-IQ" sz="3600" dirty="0" smtClean="0">
                <a:ln w="3175" cmpd="sng">
                  <a:noFill/>
                </a:ln>
                <a:solidFill>
                  <a:schemeClr val="dk1"/>
                </a:solidFill>
                <a:latin typeface="Arabic Typesetting" panose="03020402040406030203" pitchFamily="66" charset="-78"/>
                <a:cs typeface="Arabic Typesetting" panose="03020402040406030203" pitchFamily="66" charset="-78"/>
              </a:rPr>
              <a:t>الاجتماعيه.</a:t>
            </a:r>
            <a:endParaRPr lang="ar-IQ" sz="3600" dirty="0">
              <a:ln w="3175" cmpd="sng">
                <a:noFill/>
              </a:ln>
              <a:solidFill>
                <a:schemeClr val="dk1"/>
              </a:solidFill>
              <a:latin typeface="Arabic Typesetting" panose="03020402040406030203" pitchFamily="66" charset="-78"/>
              <a:cs typeface="Arabic Typesetting" panose="03020402040406030203" pitchFamily="66" charset="-78"/>
            </a:endParaRPr>
          </a:p>
        </p:txBody>
      </p:sp>
      <p:sp>
        <p:nvSpPr>
          <p:cNvPr id="3" name="TextBox 2"/>
          <p:cNvSpPr txBox="1"/>
          <p:nvPr/>
        </p:nvSpPr>
        <p:spPr>
          <a:xfrm>
            <a:off x="1193181" y="3139311"/>
            <a:ext cx="10638264" cy="3416320"/>
          </a:xfrm>
          <a:prstGeom prst="rect">
            <a:avLst/>
          </a:prstGeom>
          <a:noFill/>
        </p:spPr>
        <p:txBody>
          <a:bodyPr wrap="square" rtlCol="1">
            <a:spAutoFit/>
          </a:bodyPr>
          <a:lstStyle/>
          <a:p>
            <a:pPr algn="r" rtl="1"/>
            <a:r>
              <a:rPr lang="ar-IQ" sz="3600" b="1" u="sng" dirty="0">
                <a:ln w="3175" cmpd="sng">
                  <a:noFill/>
                </a:ln>
                <a:solidFill>
                  <a:srgbClr val="FF0000"/>
                </a:solidFill>
                <a:latin typeface="Arabic Typesetting" panose="03020402040406030203" pitchFamily="66" charset="-78"/>
                <a:cs typeface="Arabic Typesetting" panose="03020402040406030203" pitchFamily="66" charset="-78"/>
              </a:rPr>
              <a:t>القرار يعرف على انه:-</a:t>
            </a:r>
          </a:p>
          <a:p>
            <a:pPr algn="r" rtl="1"/>
            <a:r>
              <a:rPr lang="ar-IQ" sz="3600" dirty="0">
                <a:ln w="3175" cmpd="sng">
                  <a:noFill/>
                </a:ln>
                <a:solidFill>
                  <a:schemeClr val="dk1"/>
                </a:solidFill>
                <a:latin typeface="Arabic Typesetting" panose="03020402040406030203" pitchFamily="66" charset="-78"/>
                <a:cs typeface="Arabic Typesetting" panose="03020402040406030203" pitchFamily="66" charset="-78"/>
              </a:rPr>
              <a:t>هو حكم تم اتخاذه في مساله ما او خلاف ما وهو تصرف شعور يصدر من الفرد او الجماعه وهو وهو ناتج اما عن تصرفات الشعوريه اي بمعنى حصيله التفكير وتدبير الامور وحساب الاشياء او تصرفات لا شعوريه والذي ياتي عاده على شكل انعكاسات وانفعالات ذاتيه معانيه على شكل استجابات اي بمعنى ان القرار هو مسار يختاره المقرر باعتباره انسب وسيله متاحه امامه لانجاز الهدف الذي يرغب في الوصول اليه او تحقيقها او لحل المشكله التي تحيط به</a:t>
            </a:r>
          </a:p>
        </p:txBody>
      </p:sp>
    </p:spTree>
    <p:extLst>
      <p:ext uri="{BB962C8B-B14F-4D97-AF65-F5344CB8AC3E}">
        <p14:creationId xmlns:p14="http://schemas.microsoft.com/office/powerpoint/2010/main" val="20325756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390293"/>
            <a:ext cx="11285034" cy="1569660"/>
          </a:xfrm>
          <a:prstGeom prst="rect">
            <a:avLst/>
          </a:prstGeom>
          <a:noFill/>
        </p:spPr>
        <p:txBody>
          <a:bodyPr wrap="square" rtlCol="1">
            <a:spAutoFit/>
          </a:bodyPr>
          <a:lstStyle/>
          <a:p>
            <a:pPr algn="r" rtl="1"/>
            <a:r>
              <a:rPr lang="ar-IQ" sz="3200" b="1" dirty="0">
                <a:latin typeface="Arabic Typesetting" panose="03020402040406030203" pitchFamily="66" charset="-78"/>
                <a:cs typeface="Arabic Typesetting" panose="03020402040406030203" pitchFamily="66" charset="-78"/>
              </a:rPr>
              <a:t>وبناء عليه فان القياده في صنع القرار هي العمليه التي استطاع بها الشخص المؤهل للقياده والذي يمتلك صفات القياده للتوصل الى الاختيار المناسب لحل مشكله الماء او اي شيء يتطلب اتخاذ قرار يؤثر في سلوك الاخرين في مساهمتهم لتحقيق الاهداف المطلوبه </a:t>
            </a:r>
          </a:p>
          <a:p>
            <a:pPr algn="r" rtl="1"/>
            <a:r>
              <a:rPr lang="ar-IQ" sz="3200" b="1" dirty="0">
                <a:latin typeface="Arabic Typesetting" panose="03020402040406030203" pitchFamily="66" charset="-78"/>
                <a:cs typeface="Arabic Typesetting" panose="03020402040406030203" pitchFamily="66" charset="-78"/>
              </a:rPr>
              <a:t>و وهي قيام الشخص المؤهل للقياده باختيار بديل من مجموعه بدائل بعد دراسه مستفزه لكل جوانب المشكله موضوع القرار</a:t>
            </a:r>
          </a:p>
        </p:txBody>
      </p:sp>
      <p:sp>
        <p:nvSpPr>
          <p:cNvPr id="3" name="TextBox 2"/>
          <p:cNvSpPr txBox="1"/>
          <p:nvPr/>
        </p:nvSpPr>
        <p:spPr>
          <a:xfrm>
            <a:off x="457200" y="2274849"/>
            <a:ext cx="11285034" cy="3046988"/>
          </a:xfrm>
          <a:prstGeom prst="rect">
            <a:avLst/>
          </a:prstGeom>
          <a:noFill/>
        </p:spPr>
        <p:txBody>
          <a:bodyPr wrap="square" rtlCol="1">
            <a:spAutoFit/>
          </a:bodyPr>
          <a:lstStyle/>
          <a:p>
            <a:pPr algn="r" rtl="1"/>
            <a:r>
              <a:rPr lang="ar-IQ" sz="3200" b="1" dirty="0">
                <a:latin typeface="Arabic Typesetting" panose="03020402040406030203" pitchFamily="66" charset="-78"/>
                <a:cs typeface="Arabic Typesetting" panose="03020402040406030203" pitchFamily="66" charset="-78"/>
              </a:rPr>
              <a:t>خصائص القادة الفعالين في اتخاذ </a:t>
            </a:r>
            <a:r>
              <a:rPr lang="ar-IQ" sz="3200" b="1" dirty="0" smtClean="0">
                <a:latin typeface="Arabic Typesetting" panose="03020402040406030203" pitchFamily="66" charset="-78"/>
                <a:cs typeface="Arabic Typesetting" panose="03020402040406030203" pitchFamily="66" charset="-78"/>
              </a:rPr>
              <a:t>القرار:-</a:t>
            </a:r>
          </a:p>
          <a:p>
            <a:pPr algn="r" rtl="1"/>
            <a:r>
              <a:rPr lang="ar-IQ" sz="3200" b="1" u="sng" dirty="0">
                <a:solidFill>
                  <a:srgbClr val="FF0000"/>
                </a:solidFill>
                <a:latin typeface="Arabic Typesetting" panose="03020402040406030203" pitchFamily="66" charset="-78"/>
                <a:cs typeface="Arabic Typesetting" panose="03020402040406030203" pitchFamily="66" charset="-78"/>
              </a:rPr>
              <a:t>اولا رؤيه اهداف </a:t>
            </a:r>
            <a:r>
              <a:rPr lang="ar-IQ" sz="3200" b="1" u="sng" dirty="0" smtClean="0">
                <a:solidFill>
                  <a:srgbClr val="FF0000"/>
                </a:solidFill>
                <a:latin typeface="Arabic Typesetting" panose="03020402040406030203" pitchFamily="66" charset="-78"/>
                <a:cs typeface="Arabic Typesetting" panose="03020402040406030203" pitchFamily="66" charset="-78"/>
              </a:rPr>
              <a:t>واضحه:- </a:t>
            </a:r>
            <a:r>
              <a:rPr lang="ar-IQ" sz="3200" b="1" dirty="0">
                <a:latin typeface="Arabic Typesetting" panose="03020402040406030203" pitchFamily="66" charset="-78"/>
                <a:cs typeface="Arabic Typesetting" panose="03020402040406030203" pitchFamily="66" charset="-78"/>
              </a:rPr>
              <a:t>مهنه نجد ان القاده الفعاله في اتخاذ القرار لديهم رؤيه واهداف واضحه اتجاه الافراد او الجماعه الذين يقودوهم وهم قادرون على التعبير عن رؤيتهم اتجاه الافراد الذين يحيطين بهم وعلى سبيل المثال كان ستيف جوبز يتمتع برؤيه واضحه لانشاء منتجات مبتكره وسهله الاستخدام والتي وجهت عمليه اتخاذ القرار طوال فتره عمله في شركه ابل اي بمعنى انه كان لديه اهداف ورؤيه واضحه اتجاه فريق العمل الذي يحيط به والذي يسهم في عمليه اتخاذ القرار بكل سهوله نتيجه للكاريزما او الصفات التي يتمتع بها في عمليه اتخاذ القرار</a:t>
            </a:r>
          </a:p>
        </p:txBody>
      </p:sp>
    </p:spTree>
    <p:extLst>
      <p:ext uri="{BB962C8B-B14F-4D97-AF65-F5344CB8AC3E}">
        <p14:creationId xmlns:p14="http://schemas.microsoft.com/office/powerpoint/2010/main" val="21885744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04331" y="554374"/>
            <a:ext cx="10794381" cy="1815882"/>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r" rtl="1"/>
            <a:r>
              <a:rPr lang="ar-IQ" sz="2800" b="1" u="sng" dirty="0" smtClean="0">
                <a:solidFill>
                  <a:srgbClr val="FF0000"/>
                </a:solidFill>
                <a:latin typeface="Arabic Typesetting" panose="03020402040406030203" pitchFamily="66" charset="-78"/>
                <a:cs typeface="Arabic Typesetting" panose="03020402040406030203" pitchFamily="66" charset="-78"/>
              </a:rPr>
              <a:t> ثانياً التفكير التحليلي</a:t>
            </a:r>
            <a:r>
              <a:rPr lang="ar-IQ" sz="2800" b="1" dirty="0" smtClean="0">
                <a:latin typeface="Arabic Typesetting" panose="03020402040406030203" pitchFamily="66" charset="-78"/>
                <a:cs typeface="Arabic Typesetting" panose="03020402040406030203" pitchFamily="66" charset="-78"/>
              </a:rPr>
              <a:t>:- </a:t>
            </a:r>
            <a:r>
              <a:rPr lang="ar-IQ" sz="2800" b="1" dirty="0">
                <a:latin typeface="Arabic Typesetting" panose="03020402040406030203" pitchFamily="66" charset="-78"/>
                <a:cs typeface="Arabic Typesetting" panose="03020402040406030203" pitchFamily="66" charset="-78"/>
              </a:rPr>
              <a:t>يمتلك القاده الذين يمتلكون مهاره اتخاذ القرارات بتفكير تحليل قوي من خلال جمع وتحليل البيانات ذات الصله اتجاه المشكله اول موضوع المحيط بهم والذي يتطلب منهم اتخاذ قرار منطقي اي بمعنى لديهم مجموعه من الرؤى المستنتيره حول الحقائق والادله بدلا من الاعتماد فقط على الحدث وعلى سبيل المثال الرئيس التنفيذي السابق لشركه فورد للسيارات والذي اتخذ عام 2008 مجموعه من البيانات حول الازمه الماليه التي تحيط بهم عام 2008 واستطاع ان يتخذ القرار المناسب الذي جعلهم يتخطون هذه الازمه وتحقيق ارباح مره اخرى</a:t>
            </a:r>
          </a:p>
        </p:txBody>
      </p:sp>
      <p:sp>
        <p:nvSpPr>
          <p:cNvPr id="5" name="TextBox 4"/>
          <p:cNvSpPr txBox="1"/>
          <p:nvPr/>
        </p:nvSpPr>
        <p:spPr>
          <a:xfrm>
            <a:off x="535258" y="3233854"/>
            <a:ext cx="11463454" cy="1815882"/>
          </a:xfrm>
          <a:prstGeom prst="rect">
            <a:avLst/>
          </a:prstGeom>
        </p:spPr>
        <p:style>
          <a:lnRef idx="2">
            <a:schemeClr val="accent6"/>
          </a:lnRef>
          <a:fillRef idx="1">
            <a:schemeClr val="lt1"/>
          </a:fillRef>
          <a:effectRef idx="0">
            <a:schemeClr val="accent6"/>
          </a:effectRef>
          <a:fontRef idx="minor">
            <a:schemeClr val="dk1"/>
          </a:fontRef>
        </p:style>
        <p:txBody>
          <a:bodyPr wrap="square" rtlCol="1">
            <a:spAutoFit/>
          </a:bodyPr>
          <a:lstStyle/>
          <a:p>
            <a:pPr algn="r" rtl="1"/>
            <a:r>
              <a:rPr lang="ar-IQ" sz="2800" b="1" u="sng" dirty="0">
                <a:solidFill>
                  <a:srgbClr val="FF0000"/>
                </a:solidFill>
                <a:latin typeface="Arabic Typesetting" panose="03020402040406030203" pitchFamily="66" charset="-78"/>
                <a:cs typeface="Arabic Typesetting" panose="03020402040406030203" pitchFamily="66" charset="-78"/>
              </a:rPr>
              <a:t>الانفتاح والمرونه </a:t>
            </a:r>
            <a:r>
              <a:rPr lang="ar-IQ" sz="2800" b="1" dirty="0">
                <a:latin typeface="Arabic Typesetting" panose="03020402040406030203" pitchFamily="66" charset="-78"/>
                <a:cs typeface="Arabic Typesetting" panose="03020402040406030203" pitchFamily="66" charset="-78"/>
              </a:rPr>
              <a:t>يدرك صانع القرار بانه يجب ان يمتلك نوع من المرونه في عمليه اتخاذ القرارات اي انه على استعداد للنظر في وجهات نظر وافكار مختلفه حتى يمكنه من ايجاد البديل في عمليه اتخاذ القرار والتي تكون غير متحيزه او مقيده بتصوراتهم المسبقه وخاصه في ازمات الحرب وفي عمليه اتخاذ القرارات التي تتعلق ازاء قضيه تحيط بالمجتمع كان يكون عقوبه الاعدام او السجن المؤبد عزاء جريمه معينه احاطت بالمجتمع العراقي على سبيل المثال والتي قد تؤدي الى اخلال بالامن والسلم المجتمعي</a:t>
            </a:r>
          </a:p>
        </p:txBody>
      </p:sp>
    </p:spTree>
    <p:extLst>
      <p:ext uri="{BB962C8B-B14F-4D97-AF65-F5344CB8AC3E}">
        <p14:creationId xmlns:p14="http://schemas.microsoft.com/office/powerpoint/2010/main" val="155094278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8420" y="526537"/>
            <a:ext cx="11731082" cy="5078313"/>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lgn="justLow" rtl="1"/>
            <a:r>
              <a:rPr lang="ar-IQ" sz="3600" b="1" dirty="0">
                <a:latin typeface="Arabic Typesetting" panose="03020402040406030203" pitchFamily="66" charset="-78"/>
                <a:cs typeface="Arabic Typesetting" panose="03020402040406030203" pitchFamily="66" charset="-78"/>
              </a:rPr>
              <a:t>دور القياده في خلق الرؤيه لاتخاذ القرار من اجل اتخاذ قرارات فعاليه للقاده دورا حاسما في خلق رؤيه واضحه ومقنعه توفر الرؤيه المحددة جدا للتوجيه لعمليه صنع القرار وهي تتضمن تحديد الاتجاه اي بمعنى ان القائد </a:t>
            </a:r>
            <a:r>
              <a:rPr lang="ar-IQ" sz="3600" b="1" u="sng" dirty="0">
                <a:solidFill>
                  <a:schemeClr val="accent1">
                    <a:lumMod val="75000"/>
                  </a:schemeClr>
                </a:solidFill>
                <a:latin typeface="Arabic Typesetting" panose="03020402040406030203" pitchFamily="66" charset="-78"/>
                <a:cs typeface="Arabic Typesetting" panose="03020402040406030203" pitchFamily="66" charset="-78"/>
              </a:rPr>
              <a:t>يحتاج الى تحديد اتجاه واضح </a:t>
            </a:r>
            <a:r>
              <a:rPr lang="ar-IQ" sz="3600" b="1" dirty="0">
                <a:latin typeface="Arabic Typesetting" panose="03020402040406030203" pitchFamily="66" charset="-78"/>
                <a:cs typeface="Arabic Typesetting" panose="03020402040406030203" pitchFamily="66" charset="-78"/>
              </a:rPr>
              <a:t>وذلك </a:t>
            </a:r>
            <a:r>
              <a:rPr lang="ar-IQ" sz="3600" b="1" u="sng" dirty="0">
                <a:solidFill>
                  <a:schemeClr val="accent1">
                    <a:lumMod val="75000"/>
                  </a:schemeClr>
                </a:solidFill>
                <a:latin typeface="Arabic Typesetting" panose="03020402040406030203" pitchFamily="66" charset="-78"/>
                <a:cs typeface="Arabic Typesetting" panose="03020402040406030203" pitchFamily="66" charset="-78"/>
              </a:rPr>
              <a:t>لغرض توضيح الاهداف طويله المدى في عمليه صنع القرار </a:t>
            </a:r>
            <a:r>
              <a:rPr lang="ar-IQ" sz="3600" b="1" dirty="0">
                <a:latin typeface="Arabic Typesetting" panose="03020402040406030203" pitchFamily="66" charset="-78"/>
                <a:cs typeface="Arabic Typesetting" panose="03020402040406030203" pitchFamily="66" charset="-78"/>
              </a:rPr>
              <a:t>وهنا يحتاج الى </a:t>
            </a:r>
            <a:r>
              <a:rPr lang="ar-IQ" sz="3600" b="1" dirty="0">
                <a:solidFill>
                  <a:srgbClr val="FF0000"/>
                </a:solidFill>
                <a:latin typeface="Arabic Typesetting" panose="03020402040406030203" pitchFamily="66" charset="-78"/>
                <a:cs typeface="Arabic Typesetting" panose="03020402040406030203" pitchFamily="66" charset="-78"/>
              </a:rPr>
              <a:t>اولا بناء الثقه </a:t>
            </a:r>
            <a:r>
              <a:rPr lang="ar-IQ" sz="3600" b="1" dirty="0">
                <a:latin typeface="Arabic Typesetting" panose="03020402040406030203" pitchFamily="66" charset="-78"/>
                <a:cs typeface="Arabic Typesetting" panose="03020402040406030203" pitchFamily="66" charset="-78"/>
              </a:rPr>
              <a:t>وهي الاساس الذي تبنى عليها اتخاذ القرار الناجح حيث يجب على </a:t>
            </a:r>
            <a:r>
              <a:rPr lang="ar-IQ" sz="3600" b="1" dirty="0" smtClean="0">
                <a:latin typeface="Arabic Typesetting" panose="03020402040406030203" pitchFamily="66" charset="-78"/>
                <a:cs typeface="Arabic Typesetting" panose="03020402040406030203" pitchFamily="66" charset="-78"/>
              </a:rPr>
              <a:t>القائد </a:t>
            </a:r>
            <a:r>
              <a:rPr lang="ar-IQ" sz="3600" b="1" dirty="0">
                <a:latin typeface="Arabic Typesetting" panose="03020402040406030203" pitchFamily="66" charset="-78"/>
                <a:cs typeface="Arabic Typesetting" panose="03020402040406030203" pitchFamily="66" charset="-78"/>
              </a:rPr>
              <a:t>تنميه جو من الثقه من خلال تقديم الشفافيه والاتساق في افعاله اتجاه الافراد او الجماعه ،فانهم لذلك يشعرون بالراحه في التعبير عن ارائهم ومشاركتهم للمعلومات مع قادتهم وتحمل المخاطر وهو يمثل  بذلك عن علاقه تكامليه ما بين القائد والجمهور اتجاه الازمات التي قد تحيط بهم وعلى سبيل المثال قد يعقد قائد اجتماعات منظمه لمناقشه القرارات القادمه ويعمل على طرح استبيان الى المجتمع وتقديمه اليهم ويشاركهم في عمليه اتخاذ القرارات ،اذ تؤهل له البيانات التي يقدمها المجتمع اليه في اتخاذ رؤيه واضحه وتعزيز عنصرر الثقه فيما بينهم وهما يسمى ضمن اطار تشجيع التعاون والتواصل الفعال ما بين القائد والجمهور</a:t>
            </a:r>
          </a:p>
        </p:txBody>
      </p:sp>
    </p:spTree>
    <p:extLst>
      <p:ext uri="{BB962C8B-B14F-4D97-AF65-F5344CB8AC3E}">
        <p14:creationId xmlns:p14="http://schemas.microsoft.com/office/powerpoint/2010/main" val="17506786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491963"/>
            <a:ext cx="12065619" cy="5509200"/>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justLow" rtl="1"/>
            <a:r>
              <a:rPr lang="ar-IQ" sz="3200" b="1" u="sng" dirty="0">
                <a:solidFill>
                  <a:schemeClr val="accent1">
                    <a:lumMod val="60000"/>
                    <a:lumOff val="40000"/>
                  </a:schemeClr>
                </a:solidFill>
                <a:latin typeface="Arabic Typesetting" panose="03020402040406030203" pitchFamily="66" charset="-78"/>
                <a:cs typeface="Arabic Typesetting" panose="03020402040406030203" pitchFamily="66" charset="-78"/>
              </a:rPr>
              <a:t>لكن هنالك تاثير في انماط القياده على </a:t>
            </a:r>
            <a:r>
              <a:rPr lang="ar-IQ" sz="3200" b="1" u="sng" dirty="0" smtClean="0">
                <a:solidFill>
                  <a:schemeClr val="accent1">
                    <a:lumMod val="60000"/>
                    <a:lumOff val="40000"/>
                  </a:schemeClr>
                </a:solidFill>
                <a:latin typeface="Arabic Typesetting" panose="03020402040406030203" pitchFamily="66" charset="-78"/>
                <a:cs typeface="Arabic Typesetting" panose="03020402040406030203" pitchFamily="66" charset="-78"/>
              </a:rPr>
              <a:t>عملية </a:t>
            </a:r>
            <a:r>
              <a:rPr lang="ar-IQ" sz="3200" b="1" u="sng" dirty="0">
                <a:solidFill>
                  <a:schemeClr val="accent1">
                    <a:lumMod val="60000"/>
                    <a:lumOff val="40000"/>
                  </a:schemeClr>
                </a:solidFill>
                <a:latin typeface="Arabic Typesetting" panose="03020402040406030203" pitchFamily="66" charset="-78"/>
                <a:cs typeface="Arabic Typesetting" panose="03020402040406030203" pitchFamily="66" charset="-78"/>
              </a:rPr>
              <a:t>صنع القرار وهنا نجد ان هنالك انواع مختلفه من انماط القياده </a:t>
            </a:r>
            <a:endParaRPr lang="ar-IQ" sz="3200" b="1" u="sng" dirty="0" smtClean="0">
              <a:solidFill>
                <a:schemeClr val="accent1">
                  <a:lumMod val="60000"/>
                  <a:lumOff val="40000"/>
                </a:schemeClr>
              </a:solidFill>
              <a:latin typeface="Arabic Typesetting" panose="03020402040406030203" pitchFamily="66" charset="-78"/>
              <a:cs typeface="Arabic Typesetting" panose="03020402040406030203" pitchFamily="66" charset="-78"/>
            </a:endParaRPr>
          </a:p>
          <a:p>
            <a:pPr algn="justLow" rtl="1"/>
            <a:r>
              <a:rPr lang="ar-IQ" sz="3200" b="1" u="sng" dirty="0" smtClean="0">
                <a:solidFill>
                  <a:srgbClr val="FF0000"/>
                </a:solidFill>
                <a:latin typeface="Arabic Typesetting" panose="03020402040406030203" pitchFamily="66" charset="-78"/>
                <a:cs typeface="Arabic Typesetting" panose="03020402040406030203" pitchFamily="66" charset="-78"/>
              </a:rPr>
              <a:t>منها </a:t>
            </a:r>
            <a:r>
              <a:rPr lang="ar-IQ" sz="3200" b="1" u="sng" dirty="0">
                <a:solidFill>
                  <a:srgbClr val="FF0000"/>
                </a:solidFill>
                <a:latin typeface="Arabic Typesetting" panose="03020402040406030203" pitchFamily="66" charset="-78"/>
                <a:cs typeface="Arabic Typesetting" panose="03020402040406030203" pitchFamily="66" charset="-78"/>
              </a:rPr>
              <a:t>القياده الاستبداديه </a:t>
            </a:r>
            <a:r>
              <a:rPr lang="ar-IQ" sz="3200" b="1" dirty="0">
                <a:latin typeface="Arabic Typesetting" panose="03020402040406030203" pitchFamily="66" charset="-78"/>
                <a:cs typeface="Arabic Typesetting" panose="03020402040406030203" pitchFamily="66" charset="-78"/>
              </a:rPr>
              <a:t>اذ يميل القاده المستبدون الى اتخاذ قرارات بشكل مستقل دون الحصول على مدخلات من الاعضاء المحيطين بهم حيث ان هذا الاسلوب يمكن ان يكون فعالا في المواقف التي تتطلب اتخاذ قرارات سريعه وعندما يمتلك القائد معرفه او خبره متفوقه الا انه يمكن ان يؤدي الى انخفاض الابداع او محدوديه مشاركه </a:t>
            </a:r>
            <a:r>
              <a:rPr lang="ar-IQ" sz="3200" b="1" dirty="0" smtClean="0">
                <a:latin typeface="Arabic Typesetting" panose="03020402040406030203" pitchFamily="66" charset="-78"/>
                <a:cs typeface="Arabic Typesetting" panose="03020402040406030203" pitchFamily="66" charset="-78"/>
              </a:rPr>
              <a:t>اللاخرين</a:t>
            </a:r>
          </a:p>
          <a:p>
            <a:pPr algn="justLow" rtl="1"/>
            <a:r>
              <a:rPr lang="ar-IQ" sz="3200" b="1" dirty="0" smtClean="0">
                <a:latin typeface="Arabic Typesetting" panose="03020402040406030203" pitchFamily="66" charset="-78"/>
                <a:cs typeface="Arabic Typesetting" panose="03020402040406030203" pitchFamily="66" charset="-78"/>
              </a:rPr>
              <a:t> </a:t>
            </a:r>
            <a:r>
              <a:rPr lang="ar-IQ" sz="3200" b="1" u="sng" dirty="0">
                <a:solidFill>
                  <a:srgbClr val="FF0000"/>
                </a:solidFill>
                <a:latin typeface="Arabic Typesetting" panose="03020402040406030203" pitchFamily="66" charset="-78"/>
                <a:cs typeface="Arabic Typesetting" panose="03020402040406030203" pitchFamily="66" charset="-78"/>
              </a:rPr>
              <a:t>القياده الديمقراطيه </a:t>
            </a:r>
            <a:r>
              <a:rPr lang="ar-IQ" sz="3200" b="1" dirty="0">
                <a:latin typeface="Arabic Typesetting" panose="03020402040406030203" pitchFamily="66" charset="-78"/>
                <a:cs typeface="Arabic Typesetting" panose="03020402040406030203" pitchFamily="66" charset="-78"/>
              </a:rPr>
              <a:t>وهي </a:t>
            </a:r>
            <a:r>
              <a:rPr lang="ar-IQ" sz="3200" b="1" dirty="0" smtClean="0">
                <a:latin typeface="Arabic Typesetting" panose="03020402040406030203" pitchFamily="66" charset="-78"/>
                <a:cs typeface="Arabic Typesetting" panose="03020402040406030203" pitchFamily="66" charset="-78"/>
              </a:rPr>
              <a:t>تشجيع </a:t>
            </a:r>
            <a:r>
              <a:rPr lang="ar-IQ" sz="3200" b="1" dirty="0">
                <a:latin typeface="Arabic Typesetting" panose="03020402040406030203" pitchFamily="66" charset="-78"/>
                <a:cs typeface="Arabic Typesetting" panose="03020402040406030203" pitchFamily="66" charset="-78"/>
              </a:rPr>
              <a:t>القائد لجميع الاعضاء المحيطين به في عمليه صنع القرار لتعزيز التعاون نتيجه المدخلات والمخرجات القادمه اليه حول مشكله ما ازاء قرارات تتعلق بالحرب او السلوك دبلوماسي او نتيجه ازمه مياه او نتيجه ازمه السلم والامن المجتمعي او السلم الدولي او نتيجه التدخل الخارجي فهنا يعطي حاله من الديمقراطيه ما بين اعضاء المحددين بعمليه صنع القرار للشروع بالنتيجه الى اتخاذ قرار اكثر الواقعيه </a:t>
            </a:r>
            <a:r>
              <a:rPr lang="ar-IQ" sz="3200" b="1" dirty="0" smtClean="0">
                <a:latin typeface="Arabic Typesetting" panose="03020402040406030203" pitchFamily="66" charset="-78"/>
                <a:cs typeface="Arabic Typesetting" panose="03020402040406030203" pitchFamily="66" charset="-78"/>
              </a:rPr>
              <a:t>يتلائم </a:t>
            </a:r>
            <a:r>
              <a:rPr lang="ar-IQ" sz="3200" b="1" dirty="0">
                <a:latin typeface="Arabic Typesetting" panose="03020402040406030203" pitchFamily="66" charset="-78"/>
                <a:cs typeface="Arabic Typesetting" panose="03020402040406030203" pitchFamily="66" charset="-78"/>
              </a:rPr>
              <a:t>مع طبيعه المشكله نتيجه التعبير عن ارائهم بحريه دون </a:t>
            </a:r>
            <a:r>
              <a:rPr lang="ar-IQ" sz="3200" b="1" dirty="0" smtClean="0">
                <a:latin typeface="Arabic Typesetting" panose="03020402040406030203" pitchFamily="66" charset="-78"/>
                <a:cs typeface="Arabic Typesetting" panose="03020402040406030203" pitchFamily="66" charset="-78"/>
              </a:rPr>
              <a:t>الاستبداد</a:t>
            </a:r>
          </a:p>
          <a:p>
            <a:pPr algn="justLow" rtl="1"/>
            <a:r>
              <a:rPr lang="ar-IQ" sz="3200" b="1" dirty="0" smtClean="0">
                <a:latin typeface="Arabic Typesetting" panose="03020402040406030203" pitchFamily="66" charset="-78"/>
                <a:cs typeface="Arabic Typesetting" panose="03020402040406030203" pitchFamily="66" charset="-78"/>
              </a:rPr>
              <a:t> </a:t>
            </a:r>
            <a:r>
              <a:rPr lang="ar-IQ" sz="3200" b="1" u="sng" dirty="0">
                <a:solidFill>
                  <a:srgbClr val="FF0000"/>
                </a:solidFill>
                <a:latin typeface="Arabic Typesetting" panose="03020402040406030203" pitchFamily="66" charset="-78"/>
                <a:cs typeface="Arabic Typesetting" panose="03020402040406030203" pitchFamily="66" charset="-78"/>
              </a:rPr>
              <a:t>وهناك قياده عدم التدخل </a:t>
            </a:r>
            <a:r>
              <a:rPr lang="ar-IQ" sz="3200" b="1" dirty="0">
                <a:latin typeface="Arabic Typesetting" panose="03020402040406030203" pitchFamily="66" charset="-78"/>
                <a:cs typeface="Arabic Typesetting" panose="03020402040406030203" pitchFamily="66" charset="-78"/>
              </a:rPr>
              <a:t>هنالك بعض </a:t>
            </a:r>
            <a:r>
              <a:rPr lang="ar-IQ" sz="3200" b="1" u="sng" dirty="0">
                <a:solidFill>
                  <a:srgbClr val="FF0000"/>
                </a:solidFill>
                <a:latin typeface="Arabic Typesetting" panose="03020402040406030203" pitchFamily="66" charset="-78"/>
                <a:cs typeface="Arabic Typesetting" panose="03020402040406030203" pitchFamily="66" charset="-78"/>
              </a:rPr>
              <a:t>القاده يقدم سياسه عدم التدخل </a:t>
            </a:r>
            <a:r>
              <a:rPr lang="ar-IQ" sz="3200" b="1" dirty="0">
                <a:latin typeface="Arabic Typesetting" panose="03020402040406030203" pitchFamily="66" charset="-78"/>
                <a:cs typeface="Arabic Typesetting" panose="03020402040406030203" pitchFamily="66" charset="-78"/>
              </a:rPr>
              <a:t>في الحد الادنى عند التوجيه في عمليه صنع قرار اي يعمل على اعطاء الاخرين للحصول على اكبر قدر ممكن من الحريه والاستقلاليه في اتخاذ القرار وهذا ما يمكن ان نجده في بعض المؤسسات نتيجه قيام الرئيس التنفيذي او المدير القسم او مدير الشركه في اتخاذ بعض القرارات التي قد لا تتطلب الى اللجوء الى رئيس المعنى بعمليه القرار</a:t>
            </a:r>
          </a:p>
        </p:txBody>
      </p:sp>
    </p:spTree>
    <p:extLst>
      <p:ext uri="{BB962C8B-B14F-4D97-AF65-F5344CB8AC3E}">
        <p14:creationId xmlns:p14="http://schemas.microsoft.com/office/powerpoint/2010/main" val="395737164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7532" y="234175"/>
            <a:ext cx="11719932" cy="6555641"/>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lgn="r" rtl="1"/>
            <a:r>
              <a:rPr lang="ar-IQ" sz="2800" b="1" dirty="0">
                <a:latin typeface="Arabic Typesetting" panose="03020402040406030203" pitchFamily="66" charset="-78"/>
                <a:cs typeface="Arabic Typesetting" panose="03020402040406030203" pitchFamily="66" charset="-78"/>
              </a:rPr>
              <a:t>ونجد نفسنا هنا امام جمله من النتائج الايجابيه والسلبيه في عمليه صنع القرارات </a:t>
            </a:r>
            <a:r>
              <a:rPr lang="ar-IQ" sz="2800" b="1" dirty="0" smtClean="0">
                <a:latin typeface="Arabic Typesetting" panose="03020402040406030203" pitchFamily="66" charset="-78"/>
                <a:cs typeface="Arabic Typesetting" panose="03020402040406030203" pitchFamily="66" charset="-78"/>
              </a:rPr>
              <a:t>الجماعيه</a:t>
            </a:r>
          </a:p>
          <a:p>
            <a:pPr algn="r" rtl="1"/>
            <a:r>
              <a:rPr lang="ar-IQ" sz="2800" b="1" dirty="0" smtClean="0">
                <a:solidFill>
                  <a:srgbClr val="FF0000"/>
                </a:solidFill>
                <a:latin typeface="Arabic Typesetting" panose="03020402040406030203" pitchFamily="66" charset="-78"/>
                <a:cs typeface="Arabic Typesetting" panose="03020402040406030203" pitchFamily="66" charset="-78"/>
              </a:rPr>
              <a:t> </a:t>
            </a:r>
            <a:r>
              <a:rPr lang="ar-IQ" sz="2800" b="1" dirty="0">
                <a:solidFill>
                  <a:srgbClr val="FF0000"/>
                </a:solidFill>
                <a:latin typeface="Arabic Typesetting" panose="03020402040406030203" pitchFamily="66" charset="-78"/>
                <a:cs typeface="Arabic Typesetting" panose="03020402040406030203" pitchFamily="66" charset="-78"/>
              </a:rPr>
              <a:t>الايجابيه </a:t>
            </a:r>
            <a:endParaRPr lang="ar-IQ" sz="2800" b="1" dirty="0" smtClean="0">
              <a:solidFill>
                <a:srgbClr val="FF0000"/>
              </a:solidFill>
              <a:latin typeface="Arabic Typesetting" panose="03020402040406030203" pitchFamily="66" charset="-78"/>
              <a:cs typeface="Arabic Typesetting" panose="03020402040406030203" pitchFamily="66" charset="-78"/>
            </a:endParaRPr>
          </a:p>
          <a:p>
            <a:pPr marL="457200" indent="-457200" algn="r" rtl="1">
              <a:buFont typeface="Arial" panose="020B0604020202020204" pitchFamily="34" charset="0"/>
              <a:buChar char="•"/>
            </a:pPr>
            <a:r>
              <a:rPr lang="ar-IQ" sz="2800" b="1" dirty="0" smtClean="0">
                <a:latin typeface="Arabic Typesetting" panose="03020402040406030203" pitchFamily="66" charset="-78"/>
                <a:cs typeface="Arabic Typesetting" panose="03020402040406030203" pitchFamily="66" charset="-78"/>
              </a:rPr>
              <a:t>هي </a:t>
            </a:r>
            <a:r>
              <a:rPr lang="ar-IQ" sz="2800" b="1" dirty="0">
                <a:latin typeface="Arabic Typesetting" panose="03020402040406030203" pitchFamily="66" charset="-78"/>
                <a:cs typeface="Arabic Typesetting" panose="03020402040406030203" pitchFamily="66" charset="-78"/>
              </a:rPr>
              <a:t>تقبل الافراد للقرار يسهل عمليه النسق والتناسق بين الافراد </a:t>
            </a:r>
            <a:r>
              <a:rPr lang="ar-IQ" sz="2800" b="1" dirty="0" smtClean="0">
                <a:latin typeface="Arabic Typesetting" panose="03020402040406030203" pitchFamily="66" charset="-78"/>
                <a:cs typeface="Arabic Typesetting" panose="03020402040406030203" pitchFamily="66" charset="-78"/>
              </a:rPr>
              <a:t>المشاركين</a:t>
            </a:r>
          </a:p>
          <a:p>
            <a:pPr marL="457200" indent="-457200" algn="r" rtl="1">
              <a:buFont typeface="Arial" panose="020B0604020202020204" pitchFamily="34" charset="0"/>
              <a:buChar char="•"/>
            </a:pPr>
            <a:r>
              <a:rPr lang="ar-IQ" sz="2800" b="1" dirty="0" smtClean="0">
                <a:latin typeface="Arabic Typesetting" panose="03020402040406030203" pitchFamily="66" charset="-78"/>
                <a:cs typeface="Arabic Typesetting" panose="03020402040406030203" pitchFamily="66" charset="-78"/>
              </a:rPr>
              <a:t> </a:t>
            </a:r>
            <a:r>
              <a:rPr lang="ar-IQ" sz="2800" b="1" dirty="0">
                <a:latin typeface="Arabic Typesetting" panose="03020402040406030203" pitchFamily="66" charset="-78"/>
                <a:cs typeface="Arabic Typesetting" panose="03020402040406030203" pitchFamily="66" charset="-78"/>
              </a:rPr>
              <a:t>يسهل عمليه الاتصال بين </a:t>
            </a:r>
            <a:r>
              <a:rPr lang="ar-IQ" sz="2800" b="1" dirty="0" smtClean="0">
                <a:latin typeface="Arabic Typesetting" panose="03020402040406030203" pitchFamily="66" charset="-78"/>
                <a:cs typeface="Arabic Typesetting" panose="03020402040406030203" pitchFamily="66" charset="-78"/>
              </a:rPr>
              <a:t>المشاركين و </a:t>
            </a:r>
            <a:r>
              <a:rPr lang="ar-IQ" sz="2800" b="1" dirty="0">
                <a:latin typeface="Arabic Typesetting" panose="03020402040406030203" pitchFamily="66" charset="-78"/>
                <a:cs typeface="Arabic Typesetting" panose="03020402040406030203" pitchFamily="66" charset="-78"/>
              </a:rPr>
              <a:t>ايجاد عدد كبير من الحلول </a:t>
            </a:r>
            <a:r>
              <a:rPr lang="ar-IQ" sz="2800" b="1" dirty="0" smtClean="0">
                <a:latin typeface="Arabic Typesetting" panose="03020402040406030203" pitchFamily="66" charset="-78"/>
                <a:cs typeface="Arabic Typesetting" panose="03020402040406030203" pitchFamily="66" charset="-78"/>
              </a:rPr>
              <a:t>البديله</a:t>
            </a:r>
          </a:p>
          <a:p>
            <a:pPr marL="457200" indent="-457200" algn="r" rtl="1">
              <a:buFont typeface="Arial" panose="020B0604020202020204" pitchFamily="34" charset="0"/>
              <a:buChar char="•"/>
            </a:pPr>
            <a:r>
              <a:rPr lang="ar-IQ" sz="2800" b="1" dirty="0" smtClean="0">
                <a:latin typeface="Arabic Typesetting" panose="03020402040406030203" pitchFamily="66" charset="-78"/>
                <a:cs typeface="Arabic Typesetting" panose="03020402040406030203" pitchFamily="66" charset="-78"/>
              </a:rPr>
              <a:t> </a:t>
            </a:r>
            <a:r>
              <a:rPr lang="ar-IQ" sz="2800" b="1" dirty="0">
                <a:latin typeface="Arabic Typesetting" panose="03020402040406030203" pitchFamily="66" charset="-78"/>
                <a:cs typeface="Arabic Typesetting" panose="03020402040406030203" pitchFamily="66" charset="-78"/>
              </a:rPr>
              <a:t>استقطاب خبرات وفهم اكبر من الموضوع </a:t>
            </a:r>
            <a:endParaRPr lang="ar-IQ" sz="2800" b="1" dirty="0" smtClean="0">
              <a:latin typeface="Arabic Typesetting" panose="03020402040406030203" pitchFamily="66" charset="-78"/>
              <a:cs typeface="Arabic Typesetting" panose="03020402040406030203" pitchFamily="66" charset="-78"/>
            </a:endParaRPr>
          </a:p>
          <a:p>
            <a:pPr marL="457200" indent="-457200" algn="r" rtl="1">
              <a:buFont typeface="Arial" panose="020B0604020202020204" pitchFamily="34" charset="0"/>
              <a:buChar char="•"/>
            </a:pPr>
            <a:r>
              <a:rPr lang="ar-IQ" sz="2800" b="1" dirty="0" smtClean="0">
                <a:latin typeface="Arabic Typesetting" panose="03020402040406030203" pitchFamily="66" charset="-78"/>
                <a:cs typeface="Arabic Typesetting" panose="03020402040406030203" pitchFamily="66" charset="-78"/>
              </a:rPr>
              <a:t>ويوفر </a:t>
            </a:r>
            <a:r>
              <a:rPr lang="ar-IQ" sz="2800" b="1" dirty="0">
                <a:latin typeface="Arabic Typesetting" panose="03020402040406030203" pitchFamily="66" charset="-78"/>
                <a:cs typeface="Arabic Typesetting" panose="03020402040406030203" pitchFamily="66" charset="-78"/>
              </a:rPr>
              <a:t>اسسا للتدريب ازاء اي مشكله تطرح سواء كان </a:t>
            </a:r>
            <a:r>
              <a:rPr lang="ar-IQ" sz="2800" b="1" dirty="0" smtClean="0">
                <a:latin typeface="Arabic Typesetting" panose="03020402040406030203" pitchFamily="66" charset="-78"/>
                <a:cs typeface="Arabic Typesetting" panose="03020402040406030203" pitchFamily="66" charset="-78"/>
              </a:rPr>
              <a:t>مشكله </a:t>
            </a:r>
            <a:r>
              <a:rPr lang="ar-IQ" sz="2800" b="1" dirty="0">
                <a:latin typeface="Arabic Typesetting" panose="03020402040406030203" pitchFamily="66" charset="-78"/>
                <a:cs typeface="Arabic Typesetting" panose="03020402040406030203" pitchFamily="66" charset="-78"/>
              </a:rPr>
              <a:t>مجتمعيه او مشكله </a:t>
            </a:r>
            <a:r>
              <a:rPr lang="ar-IQ" sz="2800" b="1" dirty="0" smtClean="0">
                <a:latin typeface="Arabic Typesetting" panose="03020402040406030203" pitchFamily="66" charset="-78"/>
                <a:cs typeface="Arabic Typesetting" panose="03020402040406030203" pitchFamily="66" charset="-78"/>
              </a:rPr>
              <a:t>سياسيه</a:t>
            </a:r>
          </a:p>
          <a:p>
            <a:pPr marL="457200" indent="-457200" algn="r" rtl="1">
              <a:buFont typeface="Arial" panose="020B0604020202020204" pitchFamily="34" charset="0"/>
              <a:buChar char="•"/>
            </a:pPr>
            <a:r>
              <a:rPr lang="ar-IQ" sz="2800" b="1" dirty="0" smtClean="0">
                <a:latin typeface="Arabic Typesetting" panose="03020402040406030203" pitchFamily="66" charset="-78"/>
                <a:cs typeface="Arabic Typesetting" panose="03020402040406030203" pitchFamily="66" charset="-78"/>
              </a:rPr>
              <a:t> </a:t>
            </a:r>
            <a:r>
              <a:rPr lang="ar-IQ" sz="2800" b="1" dirty="0">
                <a:solidFill>
                  <a:srgbClr val="FF0000"/>
                </a:solidFill>
                <a:latin typeface="Arabic Typesetting" panose="03020402040406030203" pitchFamily="66" charset="-78"/>
                <a:cs typeface="Arabic Typesetting" panose="03020402040406030203" pitchFamily="66" charset="-78"/>
              </a:rPr>
              <a:t>الا ان السلبيات </a:t>
            </a:r>
            <a:endParaRPr lang="ar-IQ" sz="2800" b="1" dirty="0" smtClean="0">
              <a:solidFill>
                <a:srgbClr val="FF0000"/>
              </a:solidFill>
              <a:latin typeface="Arabic Typesetting" panose="03020402040406030203" pitchFamily="66" charset="-78"/>
              <a:cs typeface="Arabic Typesetting" panose="03020402040406030203" pitchFamily="66" charset="-78"/>
            </a:endParaRPr>
          </a:p>
          <a:p>
            <a:pPr marL="457200" indent="-457200" algn="r" rtl="1">
              <a:buFont typeface="Arial" panose="020B0604020202020204" pitchFamily="34" charset="0"/>
              <a:buChar char="•"/>
            </a:pPr>
            <a:r>
              <a:rPr lang="ar-IQ" sz="2800" b="1" dirty="0" smtClean="0">
                <a:latin typeface="Arabic Typesetting" panose="03020402040406030203" pitchFamily="66" charset="-78"/>
                <a:cs typeface="Arabic Typesetting" panose="03020402040406030203" pitchFamily="66" charset="-78"/>
              </a:rPr>
              <a:t>تتمثل </a:t>
            </a:r>
            <a:r>
              <a:rPr lang="ar-IQ" sz="2800" b="1" dirty="0">
                <a:latin typeface="Arabic Typesetting" panose="03020402040406030203" pitchFamily="66" charset="-78"/>
                <a:cs typeface="Arabic Typesetting" panose="03020402040406030203" pitchFamily="66" charset="-78"/>
              </a:rPr>
              <a:t>وجود وقت كبير والذي قد لا يستطيع هنا القاده </a:t>
            </a:r>
            <a:r>
              <a:rPr lang="ar-IQ" sz="2800" b="1" dirty="0" smtClean="0">
                <a:latin typeface="Arabic Typesetting" panose="03020402040406030203" pitchFamily="66" charset="-78"/>
                <a:cs typeface="Arabic Typesetting" panose="03020402040406030203" pitchFamily="66" charset="-78"/>
              </a:rPr>
              <a:t>امتلاكه</a:t>
            </a:r>
          </a:p>
          <a:p>
            <a:pPr marL="457200" indent="-457200" algn="r" rtl="1">
              <a:buFont typeface="Arial" panose="020B0604020202020204" pitchFamily="34" charset="0"/>
              <a:buChar char="•"/>
            </a:pPr>
            <a:r>
              <a:rPr lang="ar-IQ" sz="2800" b="1" dirty="0" smtClean="0">
                <a:latin typeface="Arabic Typesetting" panose="03020402040406030203" pitchFamily="66" charset="-78"/>
                <a:cs typeface="Arabic Typesetting" panose="03020402040406030203" pitchFamily="66" charset="-78"/>
              </a:rPr>
              <a:t> </a:t>
            </a:r>
            <a:r>
              <a:rPr lang="ar-IQ" sz="2800" b="1" dirty="0">
                <a:latin typeface="Arabic Typesetting" panose="03020402040406030203" pitchFamily="66" charset="-78"/>
                <a:cs typeface="Arabic Typesetting" panose="03020402040406030203" pitchFamily="66" charset="-78"/>
              </a:rPr>
              <a:t>القرارات قد لا تكون حاسمه نتيجه لتعددها دون الوصول الى نتيجه واحده </a:t>
            </a:r>
            <a:endParaRPr lang="ar-IQ" sz="2800" b="1" dirty="0" smtClean="0">
              <a:latin typeface="Arabic Typesetting" panose="03020402040406030203" pitchFamily="66" charset="-78"/>
              <a:cs typeface="Arabic Typesetting" panose="03020402040406030203" pitchFamily="66" charset="-78"/>
            </a:endParaRPr>
          </a:p>
          <a:p>
            <a:pPr marL="457200" indent="-457200" algn="r" rtl="1">
              <a:buFont typeface="Arial" panose="020B0604020202020204" pitchFamily="34" charset="0"/>
              <a:buChar char="•"/>
            </a:pPr>
            <a:r>
              <a:rPr lang="ar-IQ" sz="2800" b="1" dirty="0" smtClean="0">
                <a:latin typeface="Arabic Typesetting" panose="03020402040406030203" pitchFamily="66" charset="-78"/>
                <a:cs typeface="Arabic Typesetting" panose="03020402040406030203" pitchFamily="66" charset="-78"/>
              </a:rPr>
              <a:t>امكانيه </a:t>
            </a:r>
            <a:r>
              <a:rPr lang="ar-IQ" sz="2800" b="1" dirty="0">
                <a:latin typeface="Arabic Typesetting" panose="03020402040406030203" pitchFamily="66" charset="-78"/>
                <a:cs typeface="Arabic Typesetting" panose="03020402040406030203" pitchFamily="66" charset="-78"/>
              </a:rPr>
              <a:t>الهيمنه من قبل فرد معين على </a:t>
            </a:r>
            <a:r>
              <a:rPr lang="ar-IQ" sz="2800" b="1" dirty="0" smtClean="0">
                <a:latin typeface="Arabic Typesetting" panose="03020402040406030203" pitchFamily="66" charset="-78"/>
                <a:cs typeface="Arabic Typesetting" panose="03020402040406030203" pitchFamily="66" charset="-78"/>
              </a:rPr>
              <a:t>اخر</a:t>
            </a:r>
          </a:p>
          <a:p>
            <a:pPr marL="457200" indent="-457200" algn="r" rtl="1">
              <a:buFont typeface="Arial" panose="020B0604020202020204" pitchFamily="34" charset="0"/>
              <a:buChar char="•"/>
            </a:pPr>
            <a:r>
              <a:rPr lang="ar-IQ" sz="2800" b="1" dirty="0" smtClean="0">
                <a:latin typeface="Arabic Typesetting" panose="03020402040406030203" pitchFamily="66" charset="-78"/>
                <a:cs typeface="Arabic Typesetting" panose="03020402040406030203" pitchFamily="66" charset="-78"/>
              </a:rPr>
              <a:t> </a:t>
            </a:r>
            <a:r>
              <a:rPr lang="ar-IQ" sz="2800" b="1" dirty="0">
                <a:latin typeface="Arabic Typesetting" panose="03020402040406030203" pitchFamily="66" charset="-78"/>
                <a:cs typeface="Arabic Typesetting" panose="03020402040406030203" pitchFamily="66" charset="-78"/>
              </a:rPr>
              <a:t>قد تستبدل الاهداف نتيجه اللف والدوران ازاء مشكله ما مما يعيق عمليه السلم والامن المجتمعي اذا كانت قرارات سياسيه وقد </a:t>
            </a:r>
            <a:r>
              <a:rPr lang="ar-IQ" sz="2800" b="1" dirty="0" smtClean="0">
                <a:latin typeface="Arabic Typesetting" panose="03020402040406030203" pitchFamily="66" charset="-78"/>
                <a:cs typeface="Arabic Typesetting" panose="03020402040406030203" pitchFamily="66" charset="-78"/>
              </a:rPr>
              <a:t>يعق </a:t>
            </a:r>
            <a:r>
              <a:rPr lang="ar-IQ" sz="2800" b="1" dirty="0">
                <a:latin typeface="Arabic Typesetting" panose="03020402040406030203" pitchFamily="66" charset="-78"/>
                <a:cs typeface="Arabic Typesetting" panose="03020402040406030203" pitchFamily="66" charset="-78"/>
              </a:rPr>
              <a:t>قرارات الشركه او الدائره او الوظيفه او الجهه او الوزاره نتيجه للتفكير الجماعه لقرارات قد لا تكون ذات حل واضح لذلك </a:t>
            </a:r>
            <a:endParaRPr lang="ar-IQ" sz="2800" b="1" dirty="0" smtClean="0">
              <a:latin typeface="Arabic Typesetting" panose="03020402040406030203" pitchFamily="66" charset="-78"/>
              <a:cs typeface="Arabic Typesetting" panose="03020402040406030203" pitchFamily="66" charset="-78"/>
            </a:endParaRPr>
          </a:p>
          <a:p>
            <a:pPr marL="457200" indent="-457200" algn="r" rtl="1">
              <a:buFont typeface="Arial" panose="020B0604020202020204" pitchFamily="34" charset="0"/>
              <a:buChar char="•"/>
            </a:pPr>
            <a:r>
              <a:rPr lang="ar-IQ" sz="2800" b="1" dirty="0">
                <a:latin typeface="Arabic Typesetting" panose="03020402040406030203" pitchFamily="66" charset="-78"/>
                <a:cs typeface="Arabic Typesetting" panose="03020402040406030203" pitchFamily="66" charset="-78"/>
              </a:rPr>
              <a:t>يتطلب شروط نجاح القرار الجماعي توافر الوقت اللازم للسماح بالمشاركه بعمليه صنع القرار فائده المشاركه تفوق التكلفه موضوع القرار له الصله بالافراد امتلاك الافراد القدرات والمعلومات اللازمه اي القدره على الاتصال بقد ممكن ان يكون يوجه لي فئه معينه دون اخرى عدم الشعور بالتهديد نتيجه تلك المشاركه وان يكون الموضوع زمن السلطات ومسؤوليات الجماعه</a:t>
            </a:r>
          </a:p>
        </p:txBody>
      </p:sp>
    </p:spTree>
    <p:extLst>
      <p:ext uri="{BB962C8B-B14F-4D97-AF65-F5344CB8AC3E}">
        <p14:creationId xmlns:p14="http://schemas.microsoft.com/office/powerpoint/2010/main" val="174118878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اتخاذ القرارات | PPT - Google Chrome"/>
          <p:cNvPicPr>
            <a:picLocks noChangeAspect="1"/>
          </p:cNvPicPr>
          <p:nvPr/>
        </p:nvPicPr>
        <p:blipFill rotWithShape="1">
          <a:blip r:embed="rId3">
            <a:extLst>
              <a:ext uri="{28A0092B-C50C-407E-A947-70E740481C1C}">
                <a14:useLocalDpi xmlns:a14="http://schemas.microsoft.com/office/drawing/2010/main" val="0"/>
              </a:ext>
            </a:extLst>
          </a:blip>
          <a:srcRect l="11890" t="32200" r="35426" b="17520"/>
          <a:stretch/>
        </p:blipFill>
        <p:spPr>
          <a:xfrm>
            <a:off x="1293540" y="1020119"/>
            <a:ext cx="9668107" cy="5062653"/>
          </a:xfrm>
          <a:prstGeom prst="rect">
            <a:avLst/>
          </a:prstGeom>
        </p:spPr>
      </p:pic>
      <p:sp>
        <p:nvSpPr>
          <p:cNvPr id="7" name="TextBox 6"/>
          <p:cNvSpPr txBox="1"/>
          <p:nvPr/>
        </p:nvSpPr>
        <p:spPr>
          <a:xfrm>
            <a:off x="1293540" y="312233"/>
            <a:ext cx="9545444" cy="707886"/>
          </a:xfrm>
          <a:prstGeom prst="rect">
            <a:avLst/>
          </a:prstGeom>
        </p:spPr>
        <p:style>
          <a:lnRef idx="1">
            <a:schemeClr val="accent6"/>
          </a:lnRef>
          <a:fillRef idx="2">
            <a:schemeClr val="accent6"/>
          </a:fillRef>
          <a:effectRef idx="1">
            <a:schemeClr val="accent6"/>
          </a:effectRef>
          <a:fontRef idx="minor">
            <a:schemeClr val="dk1"/>
          </a:fontRef>
        </p:style>
        <p:txBody>
          <a:bodyPr wrap="square" rtlCol="1">
            <a:spAutoFit/>
          </a:bodyPr>
          <a:lstStyle/>
          <a:p>
            <a:pPr algn="r" rtl="1"/>
            <a:r>
              <a:rPr lang="ar-IQ" sz="4000" dirty="0" smtClean="0">
                <a:latin typeface="Arabic Typesetting" panose="03020402040406030203" pitchFamily="66" charset="-78"/>
                <a:cs typeface="Arabic Typesetting" panose="03020402040406030203" pitchFamily="66" charset="-78"/>
              </a:rPr>
              <a:t>تتوفر في عملية صنع القرار لتعزيز المشاركة اربع مراحل كما في الشكل ادناه</a:t>
            </a:r>
            <a:r>
              <a:rPr lang="ar-IQ" dirty="0" smtClean="0"/>
              <a:t>  </a:t>
            </a:r>
            <a:r>
              <a:rPr lang="ar-IQ" sz="3200" b="1" dirty="0">
                <a:latin typeface="Arabic Typesetting" panose="03020402040406030203" pitchFamily="66" charset="-78"/>
                <a:cs typeface="Arabic Typesetting" panose="03020402040406030203" pitchFamily="66" charset="-78"/>
              </a:rPr>
              <a:t>:-</a:t>
            </a:r>
          </a:p>
        </p:txBody>
      </p:sp>
    </p:spTree>
    <p:extLst>
      <p:ext uri="{BB962C8B-B14F-4D97-AF65-F5344CB8AC3E}">
        <p14:creationId xmlns:p14="http://schemas.microsoft.com/office/powerpoint/2010/main" val="48817964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Parallax">
      <a:dk1>
        <a:sysClr val="windowText" lastClr="000000"/>
      </a:dk1>
      <a:lt1>
        <a:sysClr val="window" lastClr="FFFFFF"/>
      </a:lt1>
      <a:dk2>
        <a:srgbClr val="212121"/>
      </a:dk2>
      <a:lt2>
        <a:srgbClr val="CDD0D1"/>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TM03457496[[fn=Parallax]]</Template>
  <TotalTime>154</TotalTime>
  <Words>1432</Words>
  <Application>Microsoft Office PowerPoint</Application>
  <PresentationFormat>Widescreen</PresentationFormat>
  <Paragraphs>55</Paragraphs>
  <Slides>15</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Arabic Typesetting</vt:lpstr>
      <vt:lpstr>Arial</vt:lpstr>
      <vt:lpstr>Calibri</vt:lpstr>
      <vt:lpstr>Corbel</vt:lpstr>
      <vt:lpstr>Tahoma</vt:lpstr>
      <vt:lpstr>Parallax</vt:lpstr>
      <vt:lpstr>القيادة ودورها في عملية تعزيز المشاركة في اتخاذ القرارات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المخاطرة  </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القيادة ودورها في عملية تعزيز المشاركة في اتخاذ القرارات </dc:title>
  <dc:creator>mony</dc:creator>
  <cp:lastModifiedBy>mony</cp:lastModifiedBy>
  <cp:revision>18</cp:revision>
  <dcterms:created xsi:type="dcterms:W3CDTF">2024-05-10T12:08:19Z</dcterms:created>
  <dcterms:modified xsi:type="dcterms:W3CDTF">2024-09-27T16:34:19Z</dcterms:modified>
</cp:coreProperties>
</file>