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 id="287" r:id="rId32"/>
    <p:sldId id="290"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8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937B76-39D1-48D8-A4D0-5AAE2AC49EFF}" type="datetimeFigureOut">
              <a:rPr lang="en-US" smtClean="0"/>
              <a:t>9/29/2024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3231941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937B76-39D1-48D8-A4D0-5AAE2AC49EFF}" type="datetimeFigureOut">
              <a:rPr lang="en-US" smtClean="0"/>
              <a:t>9/29/2024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1013896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937B76-39D1-48D8-A4D0-5AAE2AC49EFF}" type="datetimeFigureOut">
              <a:rPr lang="en-US" smtClean="0"/>
              <a:t>9/29/2024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D8F02C-9788-431A-B1C3-048EA5A36F7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3699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7937B76-39D1-48D8-A4D0-5AAE2AC49EFF}" type="datetimeFigureOut">
              <a:rPr lang="en-US" smtClean="0"/>
              <a:t>9/29/2024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3030905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7937B76-39D1-48D8-A4D0-5AAE2AC49EFF}" type="datetimeFigureOut">
              <a:rPr lang="en-US" smtClean="0"/>
              <a:t>9/29/2024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D8F02C-9788-431A-B1C3-048EA5A36F7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85214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7937B76-39D1-48D8-A4D0-5AAE2AC49EFF}" type="datetimeFigureOut">
              <a:rPr lang="en-US" smtClean="0"/>
              <a:t>9/29/2024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43617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937B76-39D1-48D8-A4D0-5AAE2AC49EFF}" type="datetimeFigureOut">
              <a:rPr lang="en-US" smtClean="0"/>
              <a:t>9/29/2024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3149872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937B76-39D1-48D8-A4D0-5AAE2AC49EFF}" type="datetimeFigureOut">
              <a:rPr lang="en-US" smtClean="0"/>
              <a:t>9/29/2024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4121291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937B76-39D1-48D8-A4D0-5AAE2AC49EFF}" type="datetimeFigureOut">
              <a:rPr lang="en-US" smtClean="0"/>
              <a:t>9/29/2024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408787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937B76-39D1-48D8-A4D0-5AAE2AC49EFF}" type="datetimeFigureOut">
              <a:rPr lang="en-US" smtClean="0"/>
              <a:t>9/29/2024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1121256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937B76-39D1-48D8-A4D0-5AAE2AC49EFF}" type="datetimeFigureOut">
              <a:rPr lang="en-US" smtClean="0"/>
              <a:t>9/29/2024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492686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937B76-39D1-48D8-A4D0-5AAE2AC49EFF}" type="datetimeFigureOut">
              <a:rPr lang="en-US" smtClean="0"/>
              <a:t>9/29/2024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1580040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937B76-39D1-48D8-A4D0-5AAE2AC49EFF}" type="datetimeFigureOut">
              <a:rPr lang="en-US" smtClean="0"/>
              <a:t>9/29/2024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3202051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937B76-39D1-48D8-A4D0-5AAE2AC49EFF}" type="datetimeFigureOut">
              <a:rPr lang="en-US" smtClean="0"/>
              <a:t>9/29/2024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2648953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937B76-39D1-48D8-A4D0-5AAE2AC49EFF}" type="datetimeFigureOut">
              <a:rPr lang="en-US" smtClean="0"/>
              <a:t>9/29/2024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1274614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937B76-39D1-48D8-A4D0-5AAE2AC49EFF}" type="datetimeFigureOut">
              <a:rPr lang="en-US" smtClean="0"/>
              <a:t>9/29/2024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D8F02C-9788-431A-B1C3-048EA5A36F7E}" type="slidenum">
              <a:rPr lang="en-US" smtClean="0"/>
              <a:t>‹#›</a:t>
            </a:fld>
            <a:endParaRPr lang="en-US"/>
          </a:p>
        </p:txBody>
      </p:sp>
    </p:spTree>
    <p:extLst>
      <p:ext uri="{BB962C8B-B14F-4D97-AF65-F5344CB8AC3E}">
        <p14:creationId xmlns:p14="http://schemas.microsoft.com/office/powerpoint/2010/main" val="1722431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7937B76-39D1-48D8-A4D0-5AAE2AC49EFF}" type="datetimeFigureOut">
              <a:rPr lang="en-US" smtClean="0"/>
              <a:t>9/29/2024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8D8F02C-9788-431A-B1C3-048EA5A36F7E}" type="slidenum">
              <a:rPr lang="en-US" smtClean="0"/>
              <a:t>‹#›</a:t>
            </a:fld>
            <a:endParaRPr lang="en-US"/>
          </a:p>
        </p:txBody>
      </p:sp>
    </p:spTree>
    <p:extLst>
      <p:ext uri="{BB962C8B-B14F-4D97-AF65-F5344CB8AC3E}">
        <p14:creationId xmlns:p14="http://schemas.microsoft.com/office/powerpoint/2010/main" val="6738755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2A67F-1A33-46FF-A455-F7F7CB5E8512}"/>
              </a:ext>
            </a:extLst>
          </p:cNvPr>
          <p:cNvSpPr>
            <a:spLocks noGrp="1"/>
          </p:cNvSpPr>
          <p:nvPr>
            <p:ph type="ctrTitle"/>
          </p:nvPr>
        </p:nvSpPr>
        <p:spPr>
          <a:xfrm>
            <a:off x="2589213" y="1393372"/>
            <a:ext cx="8915399" cy="2293257"/>
          </a:xfrm>
        </p:spPr>
        <p:txBody>
          <a:bodyPr>
            <a:normAutofit fontScale="90000"/>
          </a:bodyPr>
          <a:lstStyle/>
          <a:p>
            <a:pPr algn="ctr"/>
            <a:r>
              <a:rPr lang="ar-IQ" b="1" dirty="0">
                <a:solidFill>
                  <a:srgbClr val="FF0000"/>
                </a:solidFill>
                <a:latin typeface="Arial" panose="020B0604020202020204" pitchFamily="34" charset="0"/>
                <a:cs typeface="Arial" panose="020B0604020202020204" pitchFamily="34" charset="0"/>
              </a:rPr>
              <a:t>قوانيّن الوظيفة العامة</a:t>
            </a:r>
            <a:br>
              <a:rPr lang="ar-IQ" b="1" dirty="0">
                <a:solidFill>
                  <a:srgbClr val="FF0000"/>
                </a:solidFill>
                <a:latin typeface="Arial" panose="020B0604020202020204" pitchFamily="34" charset="0"/>
                <a:cs typeface="Arial" panose="020B0604020202020204" pitchFamily="34" charset="0"/>
              </a:rPr>
            </a:br>
            <a:r>
              <a:rPr lang="ar-IQ" b="1" dirty="0">
                <a:solidFill>
                  <a:srgbClr val="FF0000"/>
                </a:solidFill>
                <a:latin typeface="Arial" panose="020B0604020202020204" pitchFamily="34" charset="0"/>
                <a:cs typeface="Arial" panose="020B0604020202020204" pitchFamily="34" charset="0"/>
              </a:rPr>
              <a:t>( انضباط موظفي الدولة )رقم (14) لسنة 1991 المعدل </a:t>
            </a:r>
            <a:endParaRPr lang="en-US" b="1" dirty="0">
              <a:solidFill>
                <a:srgbClr val="FF0000"/>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641C3D3C-B001-49B9-B904-5F696D9A4163}"/>
              </a:ext>
            </a:extLst>
          </p:cNvPr>
          <p:cNvSpPr>
            <a:spLocks noGrp="1"/>
          </p:cNvSpPr>
          <p:nvPr>
            <p:ph type="subTitle" idx="1"/>
          </p:nvPr>
        </p:nvSpPr>
        <p:spPr>
          <a:xfrm>
            <a:off x="2589213" y="4777379"/>
            <a:ext cx="8915399" cy="1623421"/>
          </a:xfrm>
        </p:spPr>
        <p:txBody>
          <a:bodyPr>
            <a:normAutofit/>
          </a:bodyPr>
          <a:lstStyle/>
          <a:p>
            <a:pPr algn="ctr"/>
            <a:r>
              <a:rPr lang="ar-IQ" sz="4000" b="1" dirty="0">
                <a:solidFill>
                  <a:srgbClr val="0070C0"/>
                </a:solidFill>
                <a:latin typeface="Arabic Typesetting" panose="03020402040406030203" pitchFamily="66" charset="-78"/>
                <a:cs typeface="Arabic Typesetting" panose="03020402040406030203" pitchFamily="66" charset="-78"/>
              </a:rPr>
              <a:t>اعداد المدرس الدكتور اخلاص حميد حمزه</a:t>
            </a:r>
            <a:endParaRPr lang="en-US" sz="4000" b="1" dirty="0">
              <a:solidFill>
                <a:srgbClr val="0070C0"/>
              </a:solidFill>
              <a:latin typeface="Arabic Typesetting" panose="03020402040406030203" pitchFamily="66" charset="-78"/>
              <a:cs typeface="Arabic Typesetting" panose="03020402040406030203" pitchFamily="66" charset="-78"/>
            </a:endParaRPr>
          </a:p>
          <a:p>
            <a:pPr algn="ctr"/>
            <a:r>
              <a:rPr lang="ar-IQ" sz="4000" b="1" dirty="0">
                <a:solidFill>
                  <a:srgbClr val="0070C0"/>
                </a:solidFill>
                <a:latin typeface="Arabic Typesetting" panose="03020402040406030203" pitchFamily="66" charset="-78"/>
                <a:cs typeface="Arabic Typesetting" panose="03020402040406030203" pitchFamily="66" charset="-78"/>
              </a:rPr>
              <a:t>المشاور القانوني حسين قاسم شرار</a:t>
            </a:r>
            <a:endParaRPr lang="en-US" sz="4000" b="1" dirty="0">
              <a:solidFill>
                <a:srgbClr val="0070C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621527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0D978-99EA-41E8-8B92-AB81A6DDAB68}"/>
              </a:ext>
            </a:extLst>
          </p:cNvPr>
          <p:cNvSpPr>
            <a:spLocks noGrp="1"/>
          </p:cNvSpPr>
          <p:nvPr>
            <p:ph type="title"/>
          </p:nvPr>
        </p:nvSpPr>
        <p:spPr/>
        <p:txBody>
          <a:bodyPr>
            <a:normAutofit/>
          </a:bodyPr>
          <a:lstStyle/>
          <a:p>
            <a:pPr algn="ctr"/>
            <a:r>
              <a:rPr lang="ar-IQ" sz="6600" dirty="0">
                <a:solidFill>
                  <a:srgbClr val="FF0000"/>
                </a:solidFill>
                <a:latin typeface="Arial" panose="020B0604020202020204" pitchFamily="34" charset="0"/>
                <a:cs typeface="Arial" panose="020B0604020202020204" pitchFamily="34" charset="0"/>
              </a:rPr>
              <a:t>العقوبــــات</a:t>
            </a:r>
            <a:endParaRPr lang="en-US" sz="6600"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A05B17D-85D3-49C3-A466-14A334EAADB4}"/>
              </a:ext>
            </a:extLst>
          </p:cNvPr>
          <p:cNvSpPr>
            <a:spLocks noGrp="1"/>
          </p:cNvSpPr>
          <p:nvPr>
            <p:ph idx="1"/>
          </p:nvPr>
        </p:nvSpPr>
        <p:spPr/>
        <p:txBody>
          <a:bodyPr>
            <a:normAutofit lnSpcReduction="10000"/>
          </a:bodyPr>
          <a:lstStyle/>
          <a:p>
            <a:pPr algn="r"/>
            <a:r>
              <a:rPr lang="ar-IQ" dirty="0">
                <a:solidFill>
                  <a:schemeClr val="tx1"/>
                </a:solidFill>
              </a:rPr>
              <a:t>نص قانون انضباط موظفي الدولة حصراً على العقوبات المفروضة على الموظف في حالة مخالفته القوانين والتعليمات والانظمة وفق المادة (8)وهي على النحو الآتي:</a:t>
            </a:r>
          </a:p>
          <a:p>
            <a:pPr algn="r"/>
            <a:r>
              <a:rPr lang="ar-IQ" dirty="0">
                <a:solidFill>
                  <a:schemeClr val="tx1"/>
                </a:solidFill>
              </a:rPr>
              <a:t>لفت النظر</a:t>
            </a:r>
          </a:p>
          <a:p>
            <a:pPr algn="r"/>
            <a:r>
              <a:rPr lang="ar-IQ" dirty="0">
                <a:solidFill>
                  <a:schemeClr val="tx1"/>
                </a:solidFill>
              </a:rPr>
              <a:t>الانذار</a:t>
            </a:r>
          </a:p>
          <a:p>
            <a:pPr algn="r"/>
            <a:r>
              <a:rPr lang="ar-IQ" dirty="0">
                <a:solidFill>
                  <a:schemeClr val="tx1"/>
                </a:solidFill>
              </a:rPr>
              <a:t>قطع الراتب</a:t>
            </a:r>
          </a:p>
          <a:p>
            <a:pPr algn="r"/>
            <a:r>
              <a:rPr lang="ar-IQ" dirty="0">
                <a:solidFill>
                  <a:schemeClr val="tx1"/>
                </a:solidFill>
              </a:rPr>
              <a:t>التوبيخ</a:t>
            </a:r>
          </a:p>
          <a:p>
            <a:pPr algn="r"/>
            <a:r>
              <a:rPr lang="ar-IQ" dirty="0">
                <a:solidFill>
                  <a:schemeClr val="tx1"/>
                </a:solidFill>
              </a:rPr>
              <a:t>انقاص الراتب</a:t>
            </a:r>
          </a:p>
          <a:p>
            <a:pPr algn="r"/>
            <a:r>
              <a:rPr lang="ar-IQ" dirty="0">
                <a:solidFill>
                  <a:schemeClr val="tx1"/>
                </a:solidFill>
              </a:rPr>
              <a:t>تنزيل الدرجة</a:t>
            </a:r>
          </a:p>
          <a:p>
            <a:pPr algn="r"/>
            <a:r>
              <a:rPr lang="ar-IQ" dirty="0">
                <a:solidFill>
                  <a:schemeClr val="tx1"/>
                </a:solidFill>
              </a:rPr>
              <a:t>الفصل</a:t>
            </a:r>
          </a:p>
          <a:p>
            <a:pPr algn="r"/>
            <a:r>
              <a:rPr lang="ar-IQ" dirty="0">
                <a:solidFill>
                  <a:schemeClr val="tx1"/>
                </a:solidFill>
              </a:rPr>
              <a:t>العزل</a:t>
            </a:r>
          </a:p>
          <a:p>
            <a:pPr algn="r"/>
            <a:endParaRPr lang="en-US" dirty="0">
              <a:solidFill>
                <a:schemeClr val="tx1"/>
              </a:solidFill>
            </a:endParaRPr>
          </a:p>
        </p:txBody>
      </p:sp>
    </p:spTree>
    <p:extLst>
      <p:ext uri="{BB962C8B-B14F-4D97-AF65-F5344CB8AC3E}">
        <p14:creationId xmlns:p14="http://schemas.microsoft.com/office/powerpoint/2010/main" val="3187850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34F48-7DC6-47B4-9B1B-C596445A4D4E}"/>
              </a:ext>
            </a:extLst>
          </p:cNvPr>
          <p:cNvSpPr>
            <a:spLocks noGrp="1"/>
          </p:cNvSpPr>
          <p:nvPr>
            <p:ph type="title"/>
          </p:nvPr>
        </p:nvSpPr>
        <p:spPr/>
        <p:txBody>
          <a:bodyPr>
            <a:normAutofit/>
          </a:bodyPr>
          <a:lstStyle/>
          <a:p>
            <a:pPr algn="ctr"/>
            <a:r>
              <a:rPr lang="ar-IQ" sz="6600" dirty="0">
                <a:latin typeface="Arial" panose="020B0604020202020204" pitchFamily="34" charset="0"/>
                <a:cs typeface="Arial" panose="020B0604020202020204" pitchFamily="34" charset="0"/>
              </a:rPr>
              <a:t>أولا : لفت النظر :</a:t>
            </a:r>
            <a:endParaRPr lang="en-US" sz="6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3377A68-1790-4FAE-8DD8-0173BA975C7F}"/>
              </a:ext>
            </a:extLst>
          </p:cNvPr>
          <p:cNvSpPr>
            <a:spLocks noGrp="1"/>
          </p:cNvSpPr>
          <p:nvPr>
            <p:ph idx="1"/>
          </p:nvPr>
        </p:nvSpPr>
        <p:spPr/>
        <p:txBody>
          <a:bodyPr>
            <a:normAutofit/>
          </a:bodyPr>
          <a:lstStyle/>
          <a:p>
            <a:pPr algn="r"/>
            <a:r>
              <a:rPr lang="ar-IQ" sz="4000" dirty="0">
                <a:solidFill>
                  <a:schemeClr val="tx1"/>
                </a:solidFill>
                <a:latin typeface="Arial" panose="020B0604020202020204" pitchFamily="34" charset="0"/>
                <a:cs typeface="Arial" panose="020B0604020202020204" pitchFamily="34" charset="0"/>
              </a:rPr>
              <a:t>يكون باشعار الموظف تحريريا بالمخالفة التي ارتكبها وتوجيهه لتحسين سلوكه الوظيفي ويترتب على هذه العقوبة تاخير الترفيع او الزيادة مدة ثلاثة اشهر .</a:t>
            </a:r>
            <a:endParaRPr lang="en-US" sz="4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2284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285A6-2127-4550-B1C2-EE1DC8F0487F}"/>
              </a:ext>
            </a:extLst>
          </p:cNvPr>
          <p:cNvSpPr>
            <a:spLocks noGrp="1"/>
          </p:cNvSpPr>
          <p:nvPr>
            <p:ph type="title"/>
          </p:nvPr>
        </p:nvSpPr>
        <p:spPr/>
        <p:txBody>
          <a:bodyPr>
            <a:normAutofit/>
          </a:bodyPr>
          <a:lstStyle/>
          <a:p>
            <a:pPr algn="ctr"/>
            <a:r>
              <a:rPr lang="ar-IQ" sz="6600" dirty="0">
                <a:latin typeface="Arial" panose="020B0604020202020204" pitchFamily="34" charset="0"/>
                <a:cs typeface="Arial" panose="020B0604020202020204" pitchFamily="34" charset="0"/>
              </a:rPr>
              <a:t>ثانيا : الانذار</a:t>
            </a:r>
            <a:endParaRPr lang="en-US" sz="6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EF95716-4DDB-401D-ABAB-F992871A29C2}"/>
              </a:ext>
            </a:extLst>
          </p:cNvPr>
          <p:cNvSpPr>
            <a:spLocks noGrp="1"/>
          </p:cNvSpPr>
          <p:nvPr>
            <p:ph idx="1"/>
          </p:nvPr>
        </p:nvSpPr>
        <p:spPr/>
        <p:txBody>
          <a:bodyPr>
            <a:normAutofit/>
          </a:bodyPr>
          <a:lstStyle/>
          <a:p>
            <a:pPr algn="r"/>
            <a:r>
              <a:rPr lang="ar-IQ" sz="4000" dirty="0">
                <a:solidFill>
                  <a:schemeClr val="tx1"/>
                </a:solidFill>
                <a:latin typeface="Arial" panose="020B0604020202020204" pitchFamily="34" charset="0"/>
                <a:cs typeface="Arial" panose="020B0604020202020204" pitchFamily="34" charset="0"/>
              </a:rPr>
              <a:t>ويكون باشعار الموظف تحريريا بالمخالفة التي ارتكبها وتحذيره من الاخلال بواجبات وظيفته مستقبلا ويترتب على هذه العقوبة تاخير الترفيع او الزيادة مدة ستة اشهر .</a:t>
            </a:r>
            <a:endParaRPr lang="en-US" sz="4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1042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A0A9A-3989-4802-A90C-3EB459707F24}"/>
              </a:ext>
            </a:extLst>
          </p:cNvPr>
          <p:cNvSpPr>
            <a:spLocks noGrp="1"/>
          </p:cNvSpPr>
          <p:nvPr>
            <p:ph type="title"/>
          </p:nvPr>
        </p:nvSpPr>
        <p:spPr/>
        <p:txBody>
          <a:bodyPr>
            <a:normAutofit/>
          </a:bodyPr>
          <a:lstStyle/>
          <a:p>
            <a:pPr algn="ctr"/>
            <a:r>
              <a:rPr lang="ar-IQ" sz="6600" dirty="0">
                <a:latin typeface="Arial" panose="020B0604020202020204" pitchFamily="34" charset="0"/>
                <a:cs typeface="Arial" panose="020B0604020202020204" pitchFamily="34" charset="0"/>
              </a:rPr>
              <a:t>ثالثا : قطع الراتب</a:t>
            </a:r>
            <a:endParaRPr lang="en-US" sz="6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31C9175-3700-4940-BE3E-F38E3F8E1F42}"/>
              </a:ext>
            </a:extLst>
          </p:cNvPr>
          <p:cNvSpPr>
            <a:spLocks noGrp="1"/>
          </p:cNvSpPr>
          <p:nvPr>
            <p:ph idx="1"/>
          </p:nvPr>
        </p:nvSpPr>
        <p:spPr/>
        <p:txBody>
          <a:bodyPr>
            <a:normAutofit/>
          </a:bodyPr>
          <a:lstStyle/>
          <a:p>
            <a:pPr algn="r"/>
            <a:r>
              <a:rPr lang="ar-IQ" sz="3200" dirty="0">
                <a:solidFill>
                  <a:schemeClr val="tx1"/>
                </a:solidFill>
                <a:latin typeface="Arial" panose="020B0604020202020204" pitchFamily="34" charset="0"/>
                <a:cs typeface="Arial" panose="020B0604020202020204" pitchFamily="34" charset="0"/>
              </a:rPr>
              <a:t>يكون بحسم القسط اليومي من راتب الموظف لمدة لا تتجاوز عشرة ايام بامر تحريري تذكر فيه المخالفة التي ارتكبها الموظف واستوجبت فرض العقوبة، ويترتب عليها تاخير الترفيع او الزيادة وفقا لما ياتي : ­</a:t>
            </a:r>
          </a:p>
          <a:p>
            <a:pPr algn="r"/>
            <a:r>
              <a:rPr lang="ar-IQ" sz="3200" dirty="0">
                <a:solidFill>
                  <a:schemeClr val="tx1"/>
                </a:solidFill>
                <a:latin typeface="Arial" panose="020B0604020202020204" pitchFamily="34" charset="0"/>
                <a:cs typeface="Arial" panose="020B0604020202020204" pitchFamily="34" charset="0"/>
              </a:rPr>
              <a:t>ا ­ خمسة اشهر في حالة قطع الراتب لمدة لا تتجاوز خمسة ايام .</a:t>
            </a:r>
          </a:p>
          <a:p>
            <a:pPr algn="r"/>
            <a:r>
              <a:rPr lang="ar-IQ" sz="3200" dirty="0">
                <a:solidFill>
                  <a:schemeClr val="tx1"/>
                </a:solidFill>
                <a:latin typeface="Arial" panose="020B0604020202020204" pitchFamily="34" charset="0"/>
                <a:cs typeface="Arial" panose="020B0604020202020204" pitchFamily="34" charset="0"/>
              </a:rPr>
              <a:t>ب ­ شهر واحد عن كل يوم من ايام قطع الراتب في حالة تجاوز مدة العقوبة خمسة ايام .</a:t>
            </a:r>
            <a:endParaRPr lang="en-US"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8277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13DE-B4AE-4FF9-9C6E-B7D18D773376}"/>
              </a:ext>
            </a:extLst>
          </p:cNvPr>
          <p:cNvSpPr>
            <a:spLocks noGrp="1"/>
          </p:cNvSpPr>
          <p:nvPr>
            <p:ph type="title"/>
          </p:nvPr>
        </p:nvSpPr>
        <p:spPr/>
        <p:txBody>
          <a:bodyPr>
            <a:normAutofit/>
          </a:bodyPr>
          <a:lstStyle/>
          <a:p>
            <a:pPr algn="ctr"/>
            <a:r>
              <a:rPr lang="ar-IQ" sz="6600" dirty="0">
                <a:latin typeface="Arial" panose="020B0604020202020204" pitchFamily="34" charset="0"/>
                <a:cs typeface="Arial" panose="020B0604020202020204" pitchFamily="34" charset="0"/>
              </a:rPr>
              <a:t>رابعا : التوبيخ</a:t>
            </a:r>
            <a:endParaRPr lang="en-US" sz="6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E40C7C4-7428-4F81-A122-88ECA7DEF344}"/>
              </a:ext>
            </a:extLst>
          </p:cNvPr>
          <p:cNvSpPr>
            <a:spLocks noGrp="1"/>
          </p:cNvSpPr>
          <p:nvPr>
            <p:ph idx="1"/>
          </p:nvPr>
        </p:nvSpPr>
        <p:spPr/>
        <p:txBody>
          <a:bodyPr>
            <a:normAutofit/>
          </a:bodyPr>
          <a:lstStyle/>
          <a:p>
            <a:pPr algn="r"/>
            <a:r>
              <a:rPr lang="ar-IQ" sz="3600" dirty="0">
                <a:solidFill>
                  <a:schemeClr val="tx1"/>
                </a:solidFill>
                <a:latin typeface="Arial" panose="020B0604020202020204" pitchFamily="34" charset="0"/>
                <a:cs typeface="Arial" panose="020B0604020202020204" pitchFamily="34" charset="0"/>
              </a:rPr>
              <a:t>يكون باشعار الموظف تحريريا بالمخالفة التي ارتكبها والاسباب التي جعلت سلوكه غير مرض ويطلب اليه وجوب اجتناب المخالفة وتحسين سلوكه الوظيفي ويترتب على هذه العقوبة تاخير الترفيع او الزيادة مدة سنة واحدة .</a:t>
            </a:r>
            <a:endParaRPr lang="en-US" sz="3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556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ACD77-52BD-492F-AB0D-26E33E69CC58}"/>
              </a:ext>
            </a:extLst>
          </p:cNvPr>
          <p:cNvSpPr>
            <a:spLocks noGrp="1"/>
          </p:cNvSpPr>
          <p:nvPr>
            <p:ph type="title"/>
          </p:nvPr>
        </p:nvSpPr>
        <p:spPr/>
        <p:txBody>
          <a:bodyPr>
            <a:normAutofit/>
          </a:bodyPr>
          <a:lstStyle/>
          <a:p>
            <a:pPr algn="ctr"/>
            <a:r>
              <a:rPr lang="ar-IQ" sz="6600" dirty="0">
                <a:latin typeface="Arial" panose="020B0604020202020204" pitchFamily="34" charset="0"/>
                <a:cs typeface="Arial" panose="020B0604020202020204" pitchFamily="34" charset="0"/>
              </a:rPr>
              <a:t>خامسا : انقاص الراتب </a:t>
            </a:r>
            <a:endParaRPr lang="en-US" sz="6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2DCB2A8-E7ED-463C-B9B5-D9393777F93B}"/>
              </a:ext>
            </a:extLst>
          </p:cNvPr>
          <p:cNvSpPr>
            <a:spLocks noGrp="1"/>
          </p:cNvSpPr>
          <p:nvPr>
            <p:ph idx="1"/>
          </p:nvPr>
        </p:nvSpPr>
        <p:spPr/>
        <p:txBody>
          <a:bodyPr>
            <a:normAutofit/>
          </a:bodyPr>
          <a:lstStyle/>
          <a:p>
            <a:pPr algn="r"/>
            <a:r>
              <a:rPr lang="ar-IQ" sz="3600" dirty="0">
                <a:solidFill>
                  <a:schemeClr val="tx1"/>
                </a:solidFill>
                <a:latin typeface="Arial" panose="020B0604020202020204" pitchFamily="34" charset="0"/>
                <a:cs typeface="Arial" panose="020B0604020202020204" pitchFamily="34" charset="0"/>
              </a:rPr>
              <a:t>ويكون بقطع مبلغ من راتب الموظف بنسبة لا تتجاوز (10 %) من راتبه الشهري لمدة لا تقل عن ستة اشهر ولا تزيد على سنتين ويتم ذلك بامر تحريري يشعر الموظف بالفعل الذي ارتكبه ويترتب على هذه العقوبة تاخير الترفيع او الزيادة مدة سنتين .</a:t>
            </a:r>
            <a:endParaRPr lang="en-US" sz="3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9700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5B418-9CF4-4814-AE51-3CA2BA0D9BA0}"/>
              </a:ext>
            </a:extLst>
          </p:cNvPr>
          <p:cNvSpPr>
            <a:spLocks noGrp="1"/>
          </p:cNvSpPr>
          <p:nvPr>
            <p:ph type="title"/>
          </p:nvPr>
        </p:nvSpPr>
        <p:spPr/>
        <p:txBody>
          <a:bodyPr>
            <a:normAutofit/>
          </a:bodyPr>
          <a:lstStyle/>
          <a:p>
            <a:pPr algn="ctr"/>
            <a:r>
              <a:rPr lang="ar-IQ" sz="6600" dirty="0">
                <a:latin typeface="Arial" panose="020B0604020202020204" pitchFamily="34" charset="0"/>
                <a:cs typeface="Arial" panose="020B0604020202020204" pitchFamily="34" charset="0"/>
              </a:rPr>
              <a:t>سادسا : تنزيل الدرجة</a:t>
            </a:r>
            <a:endParaRPr lang="en-US" sz="6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3292F97-3F64-4893-AB12-57204AC7D3A5}"/>
              </a:ext>
            </a:extLst>
          </p:cNvPr>
          <p:cNvSpPr>
            <a:spLocks noGrp="1"/>
          </p:cNvSpPr>
          <p:nvPr>
            <p:ph idx="1"/>
          </p:nvPr>
        </p:nvSpPr>
        <p:spPr/>
        <p:txBody>
          <a:bodyPr>
            <a:normAutofit/>
          </a:bodyPr>
          <a:lstStyle/>
          <a:p>
            <a:pPr algn="r"/>
            <a:r>
              <a:rPr lang="ar-IQ" sz="2400" dirty="0">
                <a:solidFill>
                  <a:schemeClr val="tx1"/>
                </a:solidFill>
                <a:latin typeface="Arial" panose="020B0604020202020204" pitchFamily="34" charset="0"/>
                <a:cs typeface="Arial" panose="020B0604020202020204" pitchFamily="34" charset="0"/>
              </a:rPr>
              <a:t>ويكون بامر تحريري يشعر فيه الموظف بالفعل الذي ارتكبه ويترتب على هذه العقوبة .</a:t>
            </a:r>
          </a:p>
          <a:p>
            <a:pPr algn="r"/>
            <a:r>
              <a:rPr lang="ar-IQ" sz="2400" dirty="0">
                <a:solidFill>
                  <a:schemeClr val="tx1"/>
                </a:solidFill>
                <a:latin typeface="Arial" panose="020B0604020202020204" pitchFamily="34" charset="0"/>
                <a:cs typeface="Arial" panose="020B0604020202020204" pitchFamily="34" charset="0"/>
              </a:rPr>
              <a:t>ا ­ بالنسبة للموظف الخاضع لقوانين او انظمة او قواعد او تعليمات خدمة تاخذ بنظام الدرجات المالية والترفيع، تنزيل راتب الموظف الى الحد الادنى للدرجة التي دون درجته مباشرة مع منحه العلاوات التي نالها في الدرجة المنزل منها (بقياس العلاوة المقررة في الدرجة المنزل اليها) ويعاد الى الراتب الذي كان يتقاضاه قبل تنزيل درجته بعد قضائه ثلاث سنوات من تاريخ فرض العقوبة مع تدوير المدة المقضية في راتبه الاخير قبل فرض العقوبة .</a:t>
            </a:r>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6395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41045-F8A1-4DE0-827F-25655B254F33}"/>
              </a:ext>
            </a:extLst>
          </p:cNvPr>
          <p:cNvSpPr>
            <a:spLocks noGrp="1"/>
          </p:cNvSpPr>
          <p:nvPr>
            <p:ph type="title"/>
          </p:nvPr>
        </p:nvSpPr>
        <p:spPr>
          <a:xfrm>
            <a:off x="2592924" y="624109"/>
            <a:ext cx="8911687" cy="5453134"/>
          </a:xfrm>
        </p:spPr>
        <p:txBody>
          <a:bodyPr>
            <a:normAutofit fontScale="90000"/>
          </a:bodyPr>
          <a:lstStyle/>
          <a:p>
            <a:pPr algn="r"/>
            <a:r>
              <a:rPr lang="ar-IQ" dirty="0">
                <a:latin typeface="Arial" panose="020B0604020202020204" pitchFamily="34" charset="0"/>
                <a:cs typeface="Arial" panose="020B0604020202020204" pitchFamily="34" charset="0"/>
              </a:rPr>
              <a:t>ب ­ بالنسبة للموظف الخاضع لقوانين او انظمة او قواعد او تعليمات خدمة تاخذ بنظام الزيادة كل سنتين، تخفيض زيادتين من راتب الموظف ويعاد الى الراتب الذي كان يتقاضاه قبل تنزيل درجته بعد قضائه ثلاث سنوات من تاريخ فرض العقوبة مع تدوير المدة المقضية في راتبه الاخير قبل فرض العقوبة .</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ج ­ بالنسبة للموظف الخاضع لقوانين او انظمة او قواعد او تعليمات خدمة تاخذ بنظام الزيادة السنوية، تخفيض ثلاث زيادات سنوية من راتب الموظف مع تدوير المدة المقضية في راتبه الاخير قبل فرض العقوبة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7415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1F563-5C88-47F4-BC5D-2FA9AE756530}"/>
              </a:ext>
            </a:extLst>
          </p:cNvPr>
          <p:cNvSpPr>
            <a:spLocks noGrp="1"/>
          </p:cNvSpPr>
          <p:nvPr>
            <p:ph type="title"/>
          </p:nvPr>
        </p:nvSpPr>
        <p:spPr/>
        <p:txBody>
          <a:bodyPr>
            <a:normAutofit/>
          </a:bodyPr>
          <a:lstStyle/>
          <a:p>
            <a:pPr algn="ctr"/>
            <a:r>
              <a:rPr lang="ar-IQ" sz="6600" dirty="0">
                <a:latin typeface="Arial" panose="020B0604020202020204" pitchFamily="34" charset="0"/>
                <a:cs typeface="Arial" panose="020B0604020202020204" pitchFamily="34" charset="0"/>
              </a:rPr>
              <a:t>سابعا : الفصل </a:t>
            </a:r>
            <a:endParaRPr lang="en-US" sz="6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C5B361D-2DB8-4EB5-851B-FE7BC379DB96}"/>
              </a:ext>
            </a:extLst>
          </p:cNvPr>
          <p:cNvSpPr>
            <a:spLocks noGrp="1"/>
          </p:cNvSpPr>
          <p:nvPr>
            <p:ph idx="1"/>
          </p:nvPr>
        </p:nvSpPr>
        <p:spPr/>
        <p:txBody>
          <a:bodyPr/>
          <a:lstStyle/>
          <a:p>
            <a:pPr algn="r"/>
            <a:r>
              <a:rPr lang="ar-IQ" b="1" dirty="0">
                <a:solidFill>
                  <a:schemeClr val="tx1"/>
                </a:solidFill>
                <a:latin typeface="Arial" panose="020B0604020202020204" pitchFamily="34" charset="0"/>
                <a:cs typeface="Arial" panose="020B0604020202020204" pitchFamily="34" charset="0"/>
              </a:rPr>
              <a:t>ويكون بتنحية الموظف عن الوظيفة مدة تحدد بقرار الفصل يتضمن الاسباب التي استوجبت فرض العقوبة عليه على النحو الاتي :</a:t>
            </a:r>
          </a:p>
          <a:p>
            <a:pPr algn="r"/>
            <a:r>
              <a:rPr lang="ar-IQ" b="1" dirty="0">
                <a:solidFill>
                  <a:schemeClr val="tx1"/>
                </a:solidFill>
                <a:latin typeface="Arial" panose="020B0604020202020204" pitchFamily="34" charset="0"/>
                <a:cs typeface="Arial" panose="020B0604020202020204" pitchFamily="34" charset="0"/>
              </a:rPr>
              <a:t>ا ­ مدة لا تقل عن سنة ولا تزيد على ثلاث سنوات اذا عوقب الموظف باثنتين من العقوبات التالية او باحداها لمرتين وارتكب في المرة الثالثة خلال خمس سنوات من تاريخ فرض العقوبة الاولى فعلا يستوجب معاقبته باحداها :</a:t>
            </a:r>
          </a:p>
          <a:p>
            <a:pPr algn="r"/>
            <a:r>
              <a:rPr lang="ar-IQ" b="1" dirty="0">
                <a:solidFill>
                  <a:schemeClr val="tx1"/>
                </a:solidFill>
                <a:latin typeface="Arial" panose="020B0604020202020204" pitchFamily="34" charset="0"/>
                <a:cs typeface="Arial" panose="020B0604020202020204" pitchFamily="34" charset="0"/>
              </a:rPr>
              <a:t>1 ­ التوبيخ .</a:t>
            </a:r>
          </a:p>
          <a:p>
            <a:pPr algn="r"/>
            <a:r>
              <a:rPr lang="ar-IQ" b="1" dirty="0">
                <a:solidFill>
                  <a:schemeClr val="tx1"/>
                </a:solidFill>
                <a:latin typeface="Arial" panose="020B0604020202020204" pitchFamily="34" charset="0"/>
                <a:cs typeface="Arial" panose="020B0604020202020204" pitchFamily="34" charset="0"/>
              </a:rPr>
              <a:t>2 ­ انقاص الراتب .</a:t>
            </a:r>
          </a:p>
          <a:p>
            <a:pPr algn="r"/>
            <a:r>
              <a:rPr lang="ar-IQ" b="1" dirty="0">
                <a:solidFill>
                  <a:schemeClr val="tx1"/>
                </a:solidFill>
                <a:latin typeface="Arial" panose="020B0604020202020204" pitchFamily="34" charset="0"/>
                <a:cs typeface="Arial" panose="020B0604020202020204" pitchFamily="34" charset="0"/>
              </a:rPr>
              <a:t>3 ­ تنزيل الدرجة .</a:t>
            </a:r>
          </a:p>
          <a:p>
            <a:pPr algn="r"/>
            <a:r>
              <a:rPr lang="ar-IQ" b="1" dirty="0">
                <a:solidFill>
                  <a:schemeClr val="tx1"/>
                </a:solidFill>
                <a:latin typeface="Arial" panose="020B0604020202020204" pitchFamily="34" charset="0"/>
                <a:cs typeface="Arial" panose="020B0604020202020204" pitchFamily="34" charset="0"/>
              </a:rPr>
              <a:t>ب ­ مدة بقائه في السجن اذا حكم عليه بالحبس او السجن عن جريمة غير مخلة بالشرف وذلك اعتبارا من تاريخ صدور الحم عليه . وتعتبر مدة موقوفيته من ضمن مدة الفصل ولا تسترد منه انصاف الرواتب المصروفة له خلال مدة سحب اليد .</a:t>
            </a:r>
            <a:endParaRPr lang="en-US"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6810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F1599-D782-4E97-9A75-767B08AC321C}"/>
              </a:ext>
            </a:extLst>
          </p:cNvPr>
          <p:cNvSpPr>
            <a:spLocks noGrp="1"/>
          </p:cNvSpPr>
          <p:nvPr>
            <p:ph type="title"/>
          </p:nvPr>
        </p:nvSpPr>
        <p:spPr/>
        <p:txBody>
          <a:bodyPr>
            <a:normAutofit/>
          </a:bodyPr>
          <a:lstStyle/>
          <a:p>
            <a:pPr algn="ctr"/>
            <a:r>
              <a:rPr lang="ar-IQ" sz="6600" dirty="0">
                <a:latin typeface="Arial" panose="020B0604020202020204" pitchFamily="34" charset="0"/>
                <a:cs typeface="Arial" panose="020B0604020202020204" pitchFamily="34" charset="0"/>
              </a:rPr>
              <a:t>ثامنا : العزل </a:t>
            </a:r>
            <a:endParaRPr lang="en-US" sz="6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0EBA6DF-0ED5-4294-BA60-1FC7256EEDDF}"/>
              </a:ext>
            </a:extLst>
          </p:cNvPr>
          <p:cNvSpPr>
            <a:spLocks noGrp="1"/>
          </p:cNvSpPr>
          <p:nvPr>
            <p:ph idx="1"/>
          </p:nvPr>
        </p:nvSpPr>
        <p:spPr/>
        <p:txBody>
          <a:bodyPr>
            <a:noAutofit/>
          </a:bodyPr>
          <a:lstStyle/>
          <a:p>
            <a:pPr algn="r"/>
            <a:r>
              <a:rPr lang="ar-IQ" sz="2800" dirty="0">
                <a:solidFill>
                  <a:schemeClr val="tx1"/>
                </a:solidFill>
                <a:latin typeface="Arial" panose="020B0604020202020204" pitchFamily="34" charset="0"/>
                <a:cs typeface="Arial" panose="020B0604020202020204" pitchFamily="34" charset="0"/>
              </a:rPr>
              <a:t>ويكون بتنحية الموظف عن الوظيفة نهائيا ولا تجوز اعادة توظيفه في دوائر الدولة والقطاع الاشتراكي، وذلك بقرار مسبب من الوزير في احدى الحالات الاتية : ­</a:t>
            </a:r>
          </a:p>
          <a:p>
            <a:pPr algn="r"/>
            <a:r>
              <a:rPr lang="ar-IQ" sz="2800" dirty="0">
                <a:solidFill>
                  <a:schemeClr val="tx1"/>
                </a:solidFill>
                <a:latin typeface="Arial" panose="020B0604020202020204" pitchFamily="34" charset="0"/>
                <a:cs typeface="Arial" panose="020B0604020202020204" pitchFamily="34" charset="0"/>
              </a:rPr>
              <a:t>ا ­ اذا ثبت ارتكابه فعلا خطيرا يجعل بقائه في خدمة الدولة مضرا بالمصلحة العامة .</a:t>
            </a:r>
          </a:p>
          <a:p>
            <a:pPr algn="r"/>
            <a:r>
              <a:rPr lang="ar-IQ" sz="2800" dirty="0">
                <a:solidFill>
                  <a:schemeClr val="tx1"/>
                </a:solidFill>
                <a:latin typeface="Arial" panose="020B0604020202020204" pitchFamily="34" charset="0"/>
                <a:cs typeface="Arial" panose="020B0604020202020204" pitchFamily="34" charset="0"/>
              </a:rPr>
              <a:t>ب ­ اذا حكم عليه عن جناية ناشئة عن وظيفته او ارتكبها بصفته الرسمية .</a:t>
            </a:r>
          </a:p>
          <a:p>
            <a:pPr algn="r"/>
            <a:r>
              <a:rPr lang="ar-IQ" sz="2800" dirty="0">
                <a:solidFill>
                  <a:schemeClr val="tx1"/>
                </a:solidFill>
                <a:latin typeface="Arial" panose="020B0604020202020204" pitchFamily="34" charset="0"/>
                <a:cs typeface="Arial" panose="020B0604020202020204" pitchFamily="34" charset="0"/>
              </a:rPr>
              <a:t>ج ­ اذا عوقب بالفصل ثم اعيد توظيفه فارتكب فعلا يستوجب الفصل مرة اخرى</a:t>
            </a:r>
            <a:endParaRPr lang="en-U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6546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F83E-88A7-4DEF-A3E1-94A1362E2C35}"/>
              </a:ext>
            </a:extLst>
          </p:cNvPr>
          <p:cNvSpPr>
            <a:spLocks noGrp="1"/>
          </p:cNvSpPr>
          <p:nvPr>
            <p:ph type="title"/>
          </p:nvPr>
        </p:nvSpPr>
        <p:spPr/>
        <p:txBody>
          <a:bodyPr>
            <a:normAutofit/>
          </a:bodyPr>
          <a:lstStyle/>
          <a:p>
            <a:pPr algn="ctr"/>
            <a:r>
              <a:rPr lang="ar-IQ" sz="6600" dirty="0">
                <a:solidFill>
                  <a:srgbClr val="7030A0"/>
                </a:solidFill>
                <a:latin typeface="Arial" panose="020B0604020202020204" pitchFamily="34" charset="0"/>
                <a:cs typeface="Arial" panose="020B0604020202020204" pitchFamily="34" charset="0"/>
              </a:rPr>
              <a:t>المقدمة</a:t>
            </a:r>
            <a:endParaRPr lang="en-US" sz="6600" dirty="0">
              <a:solidFill>
                <a:srgbClr val="7030A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C61E20D-DAC0-44FF-B0FF-75A0947D530D}"/>
              </a:ext>
            </a:extLst>
          </p:cNvPr>
          <p:cNvSpPr>
            <a:spLocks noGrp="1"/>
          </p:cNvSpPr>
          <p:nvPr>
            <p:ph idx="1"/>
          </p:nvPr>
        </p:nvSpPr>
        <p:spPr/>
        <p:txBody>
          <a:bodyPr>
            <a:normAutofit/>
          </a:bodyPr>
          <a:lstStyle/>
          <a:p>
            <a:pPr algn="r"/>
            <a:r>
              <a:rPr lang="ar-IQ" sz="2400" dirty="0">
                <a:solidFill>
                  <a:schemeClr val="tx1"/>
                </a:solidFill>
                <a:latin typeface="Arial" panose="020B0604020202020204" pitchFamily="34" charset="0"/>
                <a:cs typeface="Arial" panose="020B0604020202020204" pitchFamily="34" charset="0"/>
              </a:rPr>
              <a:t>القانون : مجموعة القواعد التي تنظم العلاقات بين افراد المجتمع وبين الدولة والافراد، القواعد يجب ان تكون مقترنة بجزاء ، القوانيين تنقسم الى قسمين قانون خاص وقانون عام ، القوانين الخاص هي التي تنظم وتحكم العلاقات بين الافراد كالقانون المدني والتجاري والاحوال الشخصية والدولي الخاص، اما القوانيين العامة فهي التي تنظم وتحكم العلاقات بين الدولة والافراد ، إي بمعنى ان تكون الدولة طرفاً في هذه العلاقة كالقانون الدستور والقانون الاداري والمالي والجنائي والدولي العام</a:t>
            </a:r>
            <a:br>
              <a:rPr lang="ar-IQ" sz="2400" dirty="0">
                <a:solidFill>
                  <a:schemeClr val="tx1"/>
                </a:solidFill>
                <a:latin typeface="Arial" panose="020B0604020202020204" pitchFamily="34" charset="0"/>
                <a:cs typeface="Arial" panose="020B0604020202020204" pitchFamily="34" charset="0"/>
              </a:rPr>
            </a:br>
            <a:r>
              <a:rPr lang="ar-IQ" sz="2400" dirty="0">
                <a:solidFill>
                  <a:schemeClr val="tx1"/>
                </a:solidFill>
                <a:latin typeface="Arial" panose="020B0604020202020204" pitchFamily="34" charset="0"/>
                <a:cs typeface="Arial" panose="020B0604020202020204" pitchFamily="34" charset="0"/>
              </a:rPr>
              <a:t>الوظيفة العامة عرفتها المادة 3</a:t>
            </a:r>
            <a:br>
              <a:rPr lang="ar-IQ" sz="2400" dirty="0">
                <a:solidFill>
                  <a:schemeClr val="tx1"/>
                </a:solidFill>
                <a:latin typeface="Arial" panose="020B0604020202020204" pitchFamily="34" charset="0"/>
                <a:cs typeface="Arial" panose="020B0604020202020204" pitchFamily="34" charset="0"/>
              </a:rPr>
            </a:br>
            <a:r>
              <a:rPr lang="ar-IQ" sz="2400" dirty="0">
                <a:solidFill>
                  <a:schemeClr val="tx1"/>
                </a:solidFill>
                <a:latin typeface="Arial" panose="020B0604020202020204" pitchFamily="34" charset="0"/>
                <a:cs typeface="Arial" panose="020B0604020202020204" pitchFamily="34" charset="0"/>
              </a:rPr>
              <a:t>الوظيفة العامة تكليف وطني وخدمة اجتماعية يستهدف القائم بها المصلحة العامة وخدمة المواطنين في ضوء القواعد القانونية النافذة .</a:t>
            </a:r>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1151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60FBD-9374-4A57-B6A1-4813896D73CB}"/>
              </a:ext>
            </a:extLst>
          </p:cNvPr>
          <p:cNvSpPr>
            <a:spLocks noGrp="1"/>
          </p:cNvSpPr>
          <p:nvPr>
            <p:ph type="title"/>
          </p:nvPr>
        </p:nvSpPr>
        <p:spPr>
          <a:xfrm>
            <a:off x="2592924" y="624109"/>
            <a:ext cx="8911687" cy="5565675"/>
          </a:xfrm>
        </p:spPr>
        <p:txBody>
          <a:bodyPr/>
          <a:lstStyle/>
          <a:p>
            <a:pPr algn="r"/>
            <a:r>
              <a:rPr lang="ar-IQ" dirty="0">
                <a:latin typeface="Arial" panose="020B0604020202020204" pitchFamily="34" charset="0"/>
                <a:cs typeface="Arial" panose="020B0604020202020204" pitchFamily="34" charset="0"/>
              </a:rPr>
              <a:t>المادة 9</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  اولا : تسري مدد التاخير في الترفيع او الزيادة التي تترتب على العقوبات الوارد ذكرها في المادة (8) من هذا القانون اعتبارا من تاريخ استحقاق الموظف الترفيع او الزيادة .</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ثانيا : اذا عوقب الموظف باكثر من عقوبة واحدة خلال الدرجة الوظيفية الواحدة تطبق بحقه العقوبة الاشد فيما يتعلق بتاخير الترفيع وفق ما هو مقرر في الفقرة السابقة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4786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B10A2-7644-403C-85A9-18B7764F1EA6}"/>
              </a:ext>
            </a:extLst>
          </p:cNvPr>
          <p:cNvSpPr>
            <a:spLocks noGrp="1"/>
          </p:cNvSpPr>
          <p:nvPr>
            <p:ph type="title"/>
          </p:nvPr>
        </p:nvSpPr>
        <p:spPr>
          <a:xfrm>
            <a:off x="2592924" y="624110"/>
            <a:ext cx="8911687" cy="5678216"/>
          </a:xfrm>
        </p:spPr>
        <p:txBody>
          <a:bodyPr>
            <a:normAutofit/>
          </a:bodyPr>
          <a:lstStyle/>
          <a:p>
            <a:pPr algn="r"/>
            <a:r>
              <a:rPr lang="ar-IQ" sz="2400" dirty="0">
                <a:latin typeface="Arial" panose="020B0604020202020204" pitchFamily="34" charset="0"/>
                <a:cs typeface="Arial" panose="020B0604020202020204" pitchFamily="34" charset="0"/>
              </a:rPr>
              <a:t>المادة 10</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  اولا : على الوزير او رئيس الدائرة تاليف لجنة تحقيقية من رئيس وعضوين من ذوي الخبرة على ان يكون احدهم حاصلا على شهادة جامعية اولية في القانون .</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ثانيا : تتولى اللجنة التحقيق تحريريا مع الموظف المخالف المحال عليها ولها في سبيل اداء مهمتها سماع وتدوين اقوال الموظف والشهود والاطلاع على جميع المستندات والبيانات التي ترى ضرورة الاطلاع عليها، وتحرر محضرا تثبت فيه ما اتخذته من اجراءات وما سمعته من اقوال مع توصياتها المسببة، اما بعدم مساءلة الموظف وغلق التحقيق او بفرض احدى العقوبات المنصوص عليها في هذا القانون، وترفع كل ذلك الى الجهة التي احالت الموظف عليها .</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ثالثا : اذا رات اللجنة ان فعل الموظف المحال عليها يشكل جريمة نشات عن وظيفته او ارتكبها بصفته الرسمية فيجب عليها ان توصي باحالته الى المحاكم المختصة .</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رابعا : استثناء من احكام الفقرتين (اولا وثانيا) من هذه المادة للوزير او رئيس الدائرة بعد استجواب الموظف المخالف ان يفرض مباشرة ايا من العقوبات المنصوص عليها في الفقرات (اولا وثانيا وثالثا) من المادة (8) من هذا القانون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5918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B561C-BC11-4C8D-AD40-ED4F6D66E667}"/>
              </a:ext>
            </a:extLst>
          </p:cNvPr>
          <p:cNvSpPr>
            <a:spLocks noGrp="1"/>
          </p:cNvSpPr>
          <p:nvPr>
            <p:ph type="title"/>
          </p:nvPr>
        </p:nvSpPr>
        <p:spPr>
          <a:xfrm>
            <a:off x="2592924" y="624109"/>
            <a:ext cx="8911687" cy="5439065"/>
          </a:xfrm>
        </p:spPr>
        <p:txBody>
          <a:bodyPr>
            <a:normAutofit/>
          </a:bodyPr>
          <a:lstStyle/>
          <a:p>
            <a:pPr algn="r"/>
            <a:r>
              <a:rPr lang="ar-IQ" sz="2400" dirty="0">
                <a:latin typeface="Arial" panose="020B0604020202020204" pitchFamily="34" charset="0"/>
                <a:cs typeface="Arial" panose="020B0604020202020204" pitchFamily="34" charset="0"/>
              </a:rPr>
              <a:t>المادة 11</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مع مراعاة احكام المادة (10) من هذا القانون :</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اولا : للوزير فرض اي من العقوبات المنصوص عليها في المادة (8) من هذا القانون على الموظف المخالف لاحكامه .</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ثانيا : لرئيس الدائرة او الموظف المخول فرض اي من العقوبات التالية على الموظف المخالف لاحكام هذا القانون :</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ا - لفت النظر .</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ب - الانذار .</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ج - قطع الراتب لمدة لا تتجاوز خمسة ايام .</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د - التوبيخ .</a:t>
            </a:r>
            <a:br>
              <a:rPr lang="ar-IQ"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ثالثا : اذا اوصت اللجنة بفرض عقوبة اشد مما هو منصوص عليه في الفقرة (ثانيا) من هذه المادة فعلى رئيس الدائرة او الموظف المخول احالتها للوزير للبت فيها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09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BE71C-F8DB-42EF-9C30-92179B4746CF}"/>
              </a:ext>
            </a:extLst>
          </p:cNvPr>
          <p:cNvSpPr>
            <a:spLocks noGrp="1"/>
          </p:cNvSpPr>
          <p:nvPr>
            <p:ph type="title"/>
          </p:nvPr>
        </p:nvSpPr>
        <p:spPr>
          <a:xfrm>
            <a:off x="2592924" y="624110"/>
            <a:ext cx="8911687" cy="5692284"/>
          </a:xfrm>
        </p:spPr>
        <p:txBody>
          <a:bodyPr>
            <a:normAutofit/>
          </a:bodyPr>
          <a:lstStyle/>
          <a:p>
            <a:pPr algn="r"/>
            <a:r>
              <a:rPr lang="ar-IQ" sz="3000" dirty="0">
                <a:latin typeface="Arial" pitchFamily="34" charset="0"/>
                <a:cs typeface="Arial" pitchFamily="34" charset="0"/>
              </a:rPr>
              <a:t>المادة 12</a:t>
            </a:r>
            <a:br>
              <a:rPr lang="ar-IQ" sz="3000" dirty="0">
                <a:latin typeface="Arial" pitchFamily="34" charset="0"/>
                <a:cs typeface="Arial" pitchFamily="34" charset="0"/>
              </a:rPr>
            </a:br>
            <a:r>
              <a:rPr lang="ar-IQ" sz="3000" dirty="0">
                <a:latin typeface="Arial" pitchFamily="34" charset="0"/>
                <a:cs typeface="Arial" pitchFamily="34" charset="0"/>
              </a:rPr>
              <a:t>اولا- مع مراعاة احكام المادة (10) من هذا القانون, للوزير فرض عقوبة لفت النظر او الانذار او قطع الراتب على الموظف الذي يشغل وظيفة مدير عام فما فوق عند اتيانه عملا يخالف احكام هذا القانون.</a:t>
            </a:r>
            <a:br>
              <a:rPr lang="ar-IQ" sz="3000" dirty="0">
                <a:latin typeface="Arial" pitchFamily="34" charset="0"/>
                <a:cs typeface="Arial" pitchFamily="34" charset="0"/>
              </a:rPr>
            </a:br>
            <a:r>
              <a:rPr lang="ar-IQ" sz="3000" dirty="0">
                <a:latin typeface="Arial" pitchFamily="34" charset="0"/>
                <a:cs typeface="Arial" pitchFamily="34" charset="0"/>
              </a:rPr>
              <a:t>ثانيا- اذا ظهر للوزير من خلال التحقيق ان الموظف المشمول باحكام الفقرة (اولا) من هذه المادة قد ارتكب فعلا يستدعي عقوبة اشد مما هو مخول به , فعليه ان يعرض الامر على مجلس الوزراء متضمنا الاقتراح بفرض العقوبات المنصوص عليها في هذا القانون .</a:t>
            </a:r>
            <a:br>
              <a:rPr lang="ar-IQ" sz="3000" dirty="0">
                <a:latin typeface="Arial" pitchFamily="34" charset="0"/>
                <a:cs typeface="Arial" pitchFamily="34" charset="0"/>
              </a:rPr>
            </a:br>
            <a:r>
              <a:rPr lang="ar-IQ" sz="3000" dirty="0">
                <a:latin typeface="Arial" pitchFamily="34" charset="0"/>
                <a:cs typeface="Arial" pitchFamily="34" charset="0"/>
              </a:rPr>
              <a:t>ثالثا- للموظف المشمول باحكام هذه المادة الطعن في العقوبات التي تفرض عليه بموجب البندين (اولا) و (ثانيا) من هذه المادة , وفقا لاحكام المادة (15) من هذا القانون</a:t>
            </a:r>
            <a:endParaRPr lang="en-US" sz="3000" dirty="0">
              <a:latin typeface="Arial" pitchFamily="34" charset="0"/>
              <a:cs typeface="Arial" pitchFamily="34" charset="0"/>
            </a:endParaRPr>
          </a:p>
        </p:txBody>
      </p:sp>
    </p:spTree>
    <p:extLst>
      <p:ext uri="{BB962C8B-B14F-4D97-AF65-F5344CB8AC3E}">
        <p14:creationId xmlns:p14="http://schemas.microsoft.com/office/powerpoint/2010/main" val="648598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D56CE-4826-4A9F-A10A-5218335BA1F7}"/>
              </a:ext>
            </a:extLst>
          </p:cNvPr>
          <p:cNvSpPr>
            <a:spLocks noGrp="1"/>
          </p:cNvSpPr>
          <p:nvPr>
            <p:ph type="title"/>
          </p:nvPr>
        </p:nvSpPr>
        <p:spPr>
          <a:xfrm>
            <a:off x="2592924" y="624110"/>
            <a:ext cx="8911687" cy="5706352"/>
          </a:xfrm>
        </p:spPr>
        <p:txBody>
          <a:bodyPr>
            <a:normAutofit fontScale="90000"/>
          </a:bodyPr>
          <a:lstStyle/>
          <a:p>
            <a:pPr algn="r"/>
            <a:r>
              <a:rPr lang="ar-IQ" dirty="0">
                <a:latin typeface="Arial" pitchFamily="34" charset="0"/>
                <a:cs typeface="Arial" pitchFamily="34" charset="0"/>
              </a:rPr>
              <a:t>المادة 13</a:t>
            </a:r>
            <a:br>
              <a:rPr lang="ar-IQ" dirty="0">
                <a:latin typeface="Arial" pitchFamily="34" charset="0"/>
                <a:cs typeface="Arial" pitchFamily="34" charset="0"/>
              </a:rPr>
            </a:br>
            <a:r>
              <a:rPr lang="ar-IQ" dirty="0">
                <a:latin typeface="Arial" pitchFamily="34" charset="0"/>
                <a:cs typeface="Arial" pitchFamily="34" charset="0"/>
              </a:rPr>
              <a:t>اولا- للوزير ان يبطل ايا من العقوبات المفروضة على الموظف المنصوص عليها في الفقرات (اولا) و (ثانيا) و (ثالثا) و (رابعا) من المادة (8) من هذا القانون عند توفر الشروط الاتية :</a:t>
            </a:r>
            <a:br>
              <a:rPr lang="ar-IQ" dirty="0">
                <a:latin typeface="Arial" pitchFamily="34" charset="0"/>
                <a:cs typeface="Arial" pitchFamily="34" charset="0"/>
              </a:rPr>
            </a:br>
            <a:r>
              <a:rPr lang="ar-IQ" dirty="0">
                <a:latin typeface="Arial" pitchFamily="34" charset="0"/>
                <a:cs typeface="Arial" pitchFamily="34" charset="0"/>
              </a:rPr>
              <a:t>ا‌- مضي سنة واحدة على فرض العقوبة .</a:t>
            </a:r>
            <a:br>
              <a:rPr lang="ar-IQ" dirty="0">
                <a:latin typeface="Arial" pitchFamily="34" charset="0"/>
                <a:cs typeface="Arial" pitchFamily="34" charset="0"/>
              </a:rPr>
            </a:br>
            <a:r>
              <a:rPr lang="ar-IQ" dirty="0">
                <a:latin typeface="Arial" pitchFamily="34" charset="0"/>
                <a:cs typeface="Arial" pitchFamily="34" charset="0"/>
              </a:rPr>
              <a:t>ب‌- قيامه باعماله بصورة متميزة عن اقرانه .</a:t>
            </a:r>
            <a:br>
              <a:rPr lang="ar-IQ" dirty="0">
                <a:latin typeface="Arial" pitchFamily="34" charset="0"/>
                <a:cs typeface="Arial" pitchFamily="34" charset="0"/>
              </a:rPr>
            </a:br>
            <a:r>
              <a:rPr lang="ar-IQ" dirty="0">
                <a:latin typeface="Arial" pitchFamily="34" charset="0"/>
                <a:cs typeface="Arial" pitchFamily="34" charset="0"/>
              </a:rPr>
              <a:t>جـ- عدم معاقبته باية عقوبة خلال المدة المنصوص عليها في البند (ا) من هذه الفقرة .</a:t>
            </a:r>
            <a:br>
              <a:rPr lang="ar-IQ" dirty="0">
                <a:latin typeface="Arial" pitchFamily="34" charset="0"/>
                <a:cs typeface="Arial" pitchFamily="34" charset="0"/>
              </a:rPr>
            </a:br>
            <a:r>
              <a:rPr lang="ar-IQ" dirty="0">
                <a:latin typeface="Arial" pitchFamily="34" charset="0"/>
                <a:cs typeface="Arial" pitchFamily="34" charset="0"/>
              </a:rPr>
              <a:t>ثانيا- يترتب على قرار الغاء العقوبة ازالة اثارها ان لم تكن قد استنفدت ذلك</a:t>
            </a:r>
            <a:endParaRPr lang="en-US" dirty="0">
              <a:latin typeface="Arial" pitchFamily="34" charset="0"/>
              <a:cs typeface="Arial" pitchFamily="34" charset="0"/>
            </a:endParaRPr>
          </a:p>
        </p:txBody>
      </p:sp>
    </p:spTree>
    <p:extLst>
      <p:ext uri="{BB962C8B-B14F-4D97-AF65-F5344CB8AC3E}">
        <p14:creationId xmlns:p14="http://schemas.microsoft.com/office/powerpoint/2010/main" val="2740293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E5D08-FEF4-4476-8BA3-41773B81A15E}"/>
              </a:ext>
            </a:extLst>
          </p:cNvPr>
          <p:cNvSpPr>
            <a:spLocks noGrp="1"/>
          </p:cNvSpPr>
          <p:nvPr>
            <p:ph type="title"/>
          </p:nvPr>
        </p:nvSpPr>
        <p:spPr>
          <a:xfrm>
            <a:off x="2592924" y="624109"/>
            <a:ext cx="8911687" cy="5804825"/>
          </a:xfrm>
        </p:spPr>
        <p:txBody>
          <a:bodyPr>
            <a:normAutofit/>
          </a:bodyPr>
          <a:lstStyle/>
          <a:p>
            <a:pPr algn="r"/>
            <a:r>
              <a:rPr lang="ar-IQ" sz="2800" dirty="0">
                <a:latin typeface="Arial" pitchFamily="34" charset="0"/>
                <a:cs typeface="Arial" pitchFamily="34" charset="0"/>
              </a:rPr>
              <a:t>المادة 14</a:t>
            </a:r>
            <a:br>
              <a:rPr lang="ar-IQ" sz="2800" dirty="0">
                <a:latin typeface="Arial" pitchFamily="34" charset="0"/>
                <a:cs typeface="Arial" pitchFamily="34" charset="0"/>
              </a:rPr>
            </a:br>
            <a:r>
              <a:rPr lang="ar-IQ" sz="2800" dirty="0">
                <a:latin typeface="Arial" pitchFamily="34" charset="0"/>
                <a:cs typeface="Arial" pitchFamily="34" charset="0"/>
              </a:rPr>
              <a:t>اولا- لرئيس الجمهورية او من يخوله فرض ايا من العقوبات المنصوص عليها في هذا القانون على الموظفين التابعين له .</a:t>
            </a:r>
            <a:br>
              <a:rPr lang="ar-IQ" sz="2800" dirty="0">
                <a:latin typeface="Arial" pitchFamily="34" charset="0"/>
                <a:cs typeface="Arial" pitchFamily="34" charset="0"/>
              </a:rPr>
            </a:br>
            <a:r>
              <a:rPr lang="ar-IQ" sz="2800" dirty="0">
                <a:latin typeface="Arial" pitchFamily="34" charset="0"/>
                <a:cs typeface="Arial" pitchFamily="34" charset="0"/>
              </a:rPr>
              <a:t>ثانيا- لرئيس مجلس الوزراء او الوزير او رئيس الدائرة الغير مرتبطة بوزارة فرض احدى العقوبات التالية على الموظف التابع لوزارته او دائرته والمشمول باحكام هذا القانون .</a:t>
            </a:r>
            <a:br>
              <a:rPr lang="ar-IQ" sz="2800" dirty="0">
                <a:latin typeface="Arial" pitchFamily="34" charset="0"/>
                <a:cs typeface="Arial" pitchFamily="34" charset="0"/>
              </a:rPr>
            </a:br>
            <a:r>
              <a:rPr lang="ar-IQ" sz="2800" dirty="0">
                <a:latin typeface="Arial" pitchFamily="34" charset="0"/>
                <a:cs typeface="Arial" pitchFamily="34" charset="0"/>
              </a:rPr>
              <a:t>أ- انقاص الراتب .</a:t>
            </a:r>
            <a:br>
              <a:rPr lang="ar-IQ" sz="2800" dirty="0">
                <a:latin typeface="Arial" pitchFamily="34" charset="0"/>
                <a:cs typeface="Arial" pitchFamily="34" charset="0"/>
              </a:rPr>
            </a:br>
            <a:r>
              <a:rPr lang="ar-IQ" sz="2800" dirty="0">
                <a:latin typeface="Arial" pitchFamily="34" charset="0"/>
                <a:cs typeface="Arial" pitchFamily="34" charset="0"/>
              </a:rPr>
              <a:t>ب- تنزيل الدرجة .</a:t>
            </a:r>
            <a:br>
              <a:rPr lang="ar-IQ" sz="2800" dirty="0">
                <a:latin typeface="Arial" pitchFamily="34" charset="0"/>
                <a:cs typeface="Arial" pitchFamily="34" charset="0"/>
              </a:rPr>
            </a:br>
            <a:r>
              <a:rPr lang="ar-IQ" sz="2800" dirty="0">
                <a:latin typeface="Arial" pitchFamily="34" charset="0"/>
                <a:cs typeface="Arial" pitchFamily="34" charset="0"/>
              </a:rPr>
              <a:t>ج- الفصل .</a:t>
            </a:r>
            <a:br>
              <a:rPr lang="ar-IQ" sz="2800" dirty="0">
                <a:latin typeface="Arial" pitchFamily="34" charset="0"/>
                <a:cs typeface="Arial" pitchFamily="34" charset="0"/>
              </a:rPr>
            </a:br>
            <a:r>
              <a:rPr lang="ar-IQ" sz="2800" dirty="0">
                <a:latin typeface="Arial" pitchFamily="34" charset="0"/>
                <a:cs typeface="Arial" pitchFamily="34" charset="0"/>
              </a:rPr>
              <a:t>د- العزل .</a:t>
            </a:r>
            <a:br>
              <a:rPr lang="ar-IQ" sz="2800" dirty="0">
                <a:latin typeface="Arial" pitchFamily="34" charset="0"/>
                <a:cs typeface="Arial" pitchFamily="34" charset="0"/>
              </a:rPr>
            </a:br>
            <a:r>
              <a:rPr lang="ar-IQ" sz="2800" dirty="0">
                <a:latin typeface="Arial" pitchFamily="34" charset="0"/>
                <a:cs typeface="Arial" pitchFamily="34" charset="0"/>
              </a:rPr>
              <a:t>ثالثا- للموظف بموجب الفقرات (اولا) و (ثانيا) من هذه المادة الطعن في قرار فرض العقوبة وفقا لاحكام المادة (15) من هذا القانون .</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1146051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07FEA-9C6B-4F10-8CBD-CF23858140A9}"/>
              </a:ext>
            </a:extLst>
          </p:cNvPr>
          <p:cNvSpPr>
            <a:spLocks noGrp="1"/>
          </p:cNvSpPr>
          <p:nvPr>
            <p:ph type="title"/>
          </p:nvPr>
        </p:nvSpPr>
        <p:spPr>
          <a:xfrm>
            <a:off x="2592924" y="624110"/>
            <a:ext cx="8911687" cy="5847028"/>
          </a:xfrm>
        </p:spPr>
        <p:txBody>
          <a:bodyPr>
            <a:normAutofit/>
          </a:bodyPr>
          <a:lstStyle/>
          <a:p>
            <a:pPr algn="r"/>
            <a:r>
              <a:rPr lang="ar-IQ" sz="2200" dirty="0">
                <a:latin typeface="Arial" pitchFamily="34" charset="0"/>
                <a:cs typeface="Arial" pitchFamily="34" charset="0"/>
              </a:rPr>
              <a:t>المادة 15</a:t>
            </a:r>
            <a:br>
              <a:rPr lang="ar-IQ" sz="2200" dirty="0">
                <a:latin typeface="Arial" pitchFamily="34" charset="0"/>
                <a:cs typeface="Arial" pitchFamily="34" charset="0"/>
              </a:rPr>
            </a:br>
            <a:r>
              <a:rPr lang="ar-IQ" sz="2200" dirty="0">
                <a:latin typeface="Arial" pitchFamily="34" charset="0"/>
                <a:cs typeface="Arial" pitchFamily="34" charset="0"/>
              </a:rPr>
              <a:t>  يختص المجلس بما ياتي :</a:t>
            </a:r>
            <a:br>
              <a:rPr lang="ar-IQ" sz="2200" dirty="0">
                <a:latin typeface="Arial" pitchFamily="34" charset="0"/>
                <a:cs typeface="Arial" pitchFamily="34" charset="0"/>
              </a:rPr>
            </a:br>
            <a:r>
              <a:rPr lang="ar-IQ" sz="2200" dirty="0">
                <a:latin typeface="Arial" pitchFamily="34" charset="0"/>
                <a:cs typeface="Arial" pitchFamily="34" charset="0"/>
              </a:rPr>
              <a:t>اولا- النظر في الاعتراضات على قرارات فرض العقوبات المنصوص عليها في المادة (8) من القانون بعد التظلم منها وفق ما هو منصوص عليه في الفقرة (ثانيا) من هذه المادة , وله ان يقرر المصادقة على القرار او تخفيض العقوبة او الغائها .</a:t>
            </a:r>
            <a:br>
              <a:rPr lang="ar-IQ" sz="2200" dirty="0">
                <a:latin typeface="Arial" pitchFamily="34" charset="0"/>
                <a:cs typeface="Arial" pitchFamily="34" charset="0"/>
              </a:rPr>
            </a:br>
            <a:r>
              <a:rPr lang="ar-IQ" sz="2200" dirty="0">
                <a:latin typeface="Arial" pitchFamily="34" charset="0"/>
                <a:cs typeface="Arial" pitchFamily="34" charset="0"/>
              </a:rPr>
              <a:t>ثانيا- يشترط قبل تقديم الطعن لدى مجلس الانضباط العام على القرار الصادر بفرض العقوبة التظلم من القرار لدى الجهة التي اصدرته , وذلك خلال (30) ثلاثون يوما من تاريخ تبليغ الموظف بقرار فرض العقوبة وعلى الجهة المذكورة البت بهذا التظلم خلال (30) ثلاثين يوما من تاريخ تقديمه وعند عدم البت فيه رغم انتهاء هذه المدة يعد ذلك رفضا للتظلم .</a:t>
            </a:r>
            <a:br>
              <a:rPr lang="ar-IQ" sz="2200" dirty="0">
                <a:latin typeface="Arial" pitchFamily="34" charset="0"/>
                <a:cs typeface="Arial" pitchFamily="34" charset="0"/>
              </a:rPr>
            </a:br>
            <a:r>
              <a:rPr lang="ar-IQ" sz="2200" dirty="0">
                <a:latin typeface="Arial" pitchFamily="34" charset="0"/>
                <a:cs typeface="Arial" pitchFamily="34" charset="0"/>
              </a:rPr>
              <a:t>ثالثا- يشترط ان يقدم الطعن لدى مجلس الانضباط العام خلال (30) يوما من تاريخ تبليغ الموظف برفض التظلم حقيقة او حكما .</a:t>
            </a:r>
            <a:br>
              <a:rPr lang="ar-IQ" sz="2200" dirty="0">
                <a:latin typeface="Arial" pitchFamily="34" charset="0"/>
                <a:cs typeface="Arial" pitchFamily="34" charset="0"/>
              </a:rPr>
            </a:br>
            <a:r>
              <a:rPr lang="ar-IQ" sz="2200" dirty="0">
                <a:latin typeface="Arial" pitchFamily="34" charset="0"/>
                <a:cs typeface="Arial" pitchFamily="34" charset="0"/>
              </a:rPr>
              <a:t>رابعا-ا- يعد القرار غير المطعون فيه خلال المدة المنصوص عليها في الفقرتين (ثانيا) و (ثالثا) من هذه المادة باتا .</a:t>
            </a:r>
            <a:br>
              <a:rPr lang="ar-IQ" sz="2200" dirty="0">
                <a:latin typeface="Arial" pitchFamily="34" charset="0"/>
                <a:cs typeface="Arial" pitchFamily="34" charset="0"/>
              </a:rPr>
            </a:br>
            <a:r>
              <a:rPr lang="ar-IQ" sz="2200" dirty="0">
                <a:latin typeface="Arial" pitchFamily="34" charset="0"/>
                <a:cs typeface="Arial" pitchFamily="34" charset="0"/>
              </a:rPr>
              <a:t>ب‌- يجوز الطعن بقرار مجلس الانضباط العام لدى الهيئة العامة لمجلس شورى الدولة خلال (30) يوما من تاريخ التبلغ به او اعتباره مبلغا , ويكون قرار الهيئة العامة الصادر نتيجة الطعن باتا وملزما .</a:t>
            </a:r>
            <a:endParaRPr lang="en-US" sz="2200" dirty="0">
              <a:latin typeface="Arial" pitchFamily="34" charset="0"/>
              <a:cs typeface="Arial" pitchFamily="34" charset="0"/>
            </a:endParaRPr>
          </a:p>
        </p:txBody>
      </p:sp>
    </p:spTree>
    <p:extLst>
      <p:ext uri="{BB962C8B-B14F-4D97-AF65-F5344CB8AC3E}">
        <p14:creationId xmlns:p14="http://schemas.microsoft.com/office/powerpoint/2010/main" val="2698905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F8BB2-8DC3-4B48-AED9-31E25C1F65A0}"/>
              </a:ext>
            </a:extLst>
          </p:cNvPr>
          <p:cNvSpPr>
            <a:spLocks noGrp="1"/>
          </p:cNvSpPr>
          <p:nvPr>
            <p:ph type="title"/>
          </p:nvPr>
        </p:nvSpPr>
        <p:spPr>
          <a:xfrm>
            <a:off x="2592924" y="624110"/>
            <a:ext cx="8911687" cy="5762622"/>
          </a:xfrm>
        </p:spPr>
        <p:txBody>
          <a:bodyPr>
            <a:normAutofit/>
          </a:bodyPr>
          <a:lstStyle/>
          <a:p>
            <a:pPr algn="r"/>
            <a:r>
              <a:rPr lang="ar-IQ" sz="2800" dirty="0">
                <a:latin typeface="Arial" pitchFamily="34" charset="0"/>
                <a:cs typeface="Arial" pitchFamily="34" charset="0"/>
              </a:rPr>
              <a:t>خامسا- يراعي مجلس الانضباط العام عند النظر في الطعن احكام قانون اصول المحاكمات الجزائية وبما يتلاءم واحكام هذا القانون وتكون جلساته سرية .</a:t>
            </a:r>
            <a:br>
              <a:rPr lang="ar-IQ" sz="2800" dirty="0">
                <a:latin typeface="Arial" pitchFamily="34" charset="0"/>
                <a:cs typeface="Arial" pitchFamily="34" charset="0"/>
              </a:rPr>
            </a:br>
            <a:r>
              <a:rPr lang="ar-IQ" sz="2800" dirty="0">
                <a:latin typeface="Arial" pitchFamily="34" charset="0"/>
                <a:cs typeface="Arial" pitchFamily="34" charset="0"/>
              </a:rPr>
              <a:t>سادسا- تمارس الهيئة العامة لمجلس شورى الدولة اختصاصات محكمة التمييز المنصوص عليها في قانون اصول المحاكمات الجزائية عند النظر في الطعن المقدم في قرارات مجلس الانضباط العام وبما يتلاءم واحكام هذا القانون .</a:t>
            </a:r>
            <a:br>
              <a:rPr lang="ar-IQ" sz="2800" dirty="0">
                <a:latin typeface="Arial" pitchFamily="34" charset="0"/>
                <a:cs typeface="Arial" pitchFamily="34" charset="0"/>
              </a:rPr>
            </a:br>
            <a:r>
              <a:rPr lang="ar-IQ" sz="2800" dirty="0">
                <a:latin typeface="Arial" pitchFamily="34" charset="0"/>
                <a:cs typeface="Arial" pitchFamily="34" charset="0"/>
              </a:rPr>
              <a:t>سابعا - ا – يستوفى من الموظف رسم مقطوع مقداره (10000) عشرة الاف دينار عند الاعتراض على القرار الصادر بفرض العقوبة الانضباطية عليه امام مجلس الانضباط العام .</a:t>
            </a:r>
            <a:br>
              <a:rPr lang="ar-IQ" sz="2800" dirty="0">
                <a:latin typeface="Arial" pitchFamily="34" charset="0"/>
                <a:cs typeface="Arial" pitchFamily="34" charset="0"/>
              </a:rPr>
            </a:br>
            <a:r>
              <a:rPr lang="ar-IQ" sz="2800" dirty="0">
                <a:latin typeface="Arial" pitchFamily="34" charset="0"/>
                <a:cs typeface="Arial" pitchFamily="34" charset="0"/>
              </a:rPr>
              <a:t>ب – يستوفى من الطاعن رسم مقطوع مقداره (4000) اربعة الاف دينار عند الطعن تمييزا في القرار الصادر في الدعوى المنصوص عليها في (ا) من هذه الفقرة</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161275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13C0B-1E98-48C4-A987-1E9F6AE96E0C}"/>
              </a:ext>
            </a:extLst>
          </p:cNvPr>
          <p:cNvSpPr>
            <a:spLocks noGrp="1"/>
          </p:cNvSpPr>
          <p:nvPr>
            <p:ph type="title"/>
          </p:nvPr>
        </p:nvSpPr>
        <p:spPr>
          <a:xfrm>
            <a:off x="2592924" y="624110"/>
            <a:ext cx="8911687" cy="5678216"/>
          </a:xfrm>
        </p:spPr>
        <p:txBody>
          <a:bodyPr>
            <a:normAutofit/>
          </a:bodyPr>
          <a:lstStyle/>
          <a:p>
            <a:pPr algn="r"/>
            <a:r>
              <a:rPr lang="ar-IQ" sz="2800" dirty="0">
                <a:latin typeface="Arial" pitchFamily="34" charset="0"/>
                <a:cs typeface="Arial" pitchFamily="34" charset="0"/>
              </a:rPr>
              <a:t>المادة 16</a:t>
            </a:r>
            <a:br>
              <a:rPr lang="ar-IQ" sz="2800" dirty="0">
                <a:latin typeface="Arial" pitchFamily="34" charset="0"/>
                <a:cs typeface="Arial" pitchFamily="34" charset="0"/>
              </a:rPr>
            </a:br>
            <a:r>
              <a:rPr lang="ar-IQ" sz="2800" dirty="0">
                <a:latin typeface="Arial" pitchFamily="34" charset="0"/>
                <a:cs typeface="Arial" pitchFamily="34" charset="0"/>
              </a:rPr>
              <a:t>اذ اوقف الموظف من جهة ذات اختصاص فعلى دائرته ان تسحب يده من الوظيفة طيلة مدة التوقيف .</a:t>
            </a:r>
            <a:br>
              <a:rPr lang="ar-IQ" sz="2800" dirty="0">
                <a:latin typeface="Arial" pitchFamily="34" charset="0"/>
                <a:cs typeface="Arial" pitchFamily="34" charset="0"/>
              </a:rPr>
            </a:br>
            <a:r>
              <a:rPr lang="ar-IQ" sz="2800" dirty="0">
                <a:latin typeface="Arial" pitchFamily="34" charset="0"/>
                <a:cs typeface="Arial" pitchFamily="34" charset="0"/>
              </a:rPr>
              <a:t>لمادة 17</a:t>
            </a:r>
            <a:br>
              <a:rPr lang="ar-IQ" sz="2800" dirty="0">
                <a:latin typeface="Arial" pitchFamily="34" charset="0"/>
                <a:cs typeface="Arial" pitchFamily="34" charset="0"/>
              </a:rPr>
            </a:br>
            <a:r>
              <a:rPr lang="ar-IQ" sz="2800" dirty="0">
                <a:latin typeface="Arial" pitchFamily="34" charset="0"/>
                <a:cs typeface="Arial" pitchFamily="34" charset="0"/>
              </a:rPr>
              <a:t>اولا : للوزير ورئيس الدائرة سحب يد الموظف مدة لا تتجاوز (60) يوما اذا تراءى له ان بقاءه في الوظيفة مضر بالمصلحة العامة او قد يؤثر على سير التحقيق في الفعل الذي احيل من اجله على التحقيق ويعاد الى نفس وظيفته بعد انتهاء المدة المذكورة الا اذا كان هناك محذور، فينسب الى وظيفة اخرى .</a:t>
            </a:r>
            <a:br>
              <a:rPr lang="ar-IQ" sz="2800" dirty="0">
                <a:latin typeface="Arial" pitchFamily="34" charset="0"/>
                <a:cs typeface="Arial" pitchFamily="34" charset="0"/>
              </a:rPr>
            </a:br>
            <a:r>
              <a:rPr lang="ar-IQ" sz="2800" dirty="0">
                <a:latin typeface="Arial" pitchFamily="34" charset="0"/>
                <a:cs typeface="Arial" pitchFamily="34" charset="0"/>
              </a:rPr>
              <a:t>ثانيا : للجنة ان توصي بسحب يد الموظف في اية مرحلة من مراحل التحقيق. </a:t>
            </a:r>
            <a:br>
              <a:rPr lang="ar-IQ" sz="2800" dirty="0">
                <a:latin typeface="Arial" pitchFamily="34" charset="0"/>
                <a:cs typeface="Arial" pitchFamily="34" charset="0"/>
              </a:rPr>
            </a:br>
            <a:r>
              <a:rPr lang="ar-IQ" sz="2800" dirty="0">
                <a:latin typeface="Arial" pitchFamily="34" charset="0"/>
                <a:cs typeface="Arial" pitchFamily="34" charset="0"/>
              </a:rPr>
              <a:t>المادة 18</a:t>
            </a:r>
            <a:br>
              <a:rPr lang="ar-IQ" sz="2800" dirty="0">
                <a:latin typeface="Arial" pitchFamily="34" charset="0"/>
                <a:cs typeface="Arial" pitchFamily="34" charset="0"/>
              </a:rPr>
            </a:br>
            <a:r>
              <a:rPr lang="ar-IQ" sz="2800" dirty="0">
                <a:latin typeface="Arial" pitchFamily="34" charset="0"/>
                <a:cs typeface="Arial" pitchFamily="34" charset="0"/>
              </a:rPr>
              <a:t>  يتقاضى الموظف مسحوب اليد انصاف رواتبه خلال فترة سحب يده .</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877798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9017B-391A-425B-AFF8-331303FA37FA}"/>
              </a:ext>
            </a:extLst>
          </p:cNvPr>
          <p:cNvSpPr>
            <a:spLocks noGrp="1"/>
          </p:cNvSpPr>
          <p:nvPr>
            <p:ph type="title"/>
          </p:nvPr>
        </p:nvSpPr>
        <p:spPr>
          <a:xfrm>
            <a:off x="2592924" y="624109"/>
            <a:ext cx="8911687" cy="5832961"/>
          </a:xfrm>
        </p:spPr>
        <p:txBody>
          <a:bodyPr>
            <a:normAutofit/>
          </a:bodyPr>
          <a:lstStyle/>
          <a:p>
            <a:pPr algn="r"/>
            <a:r>
              <a:rPr lang="ar-IQ" sz="2800" dirty="0">
                <a:latin typeface="Arial" pitchFamily="34" charset="0"/>
                <a:cs typeface="Arial" pitchFamily="34" charset="0"/>
              </a:rPr>
              <a:t>المادة 19</a:t>
            </a:r>
            <a:br>
              <a:rPr lang="ar-IQ" sz="2800" dirty="0">
                <a:latin typeface="Arial" pitchFamily="34" charset="0"/>
                <a:cs typeface="Arial" pitchFamily="34" charset="0"/>
              </a:rPr>
            </a:br>
            <a:r>
              <a:rPr lang="ar-IQ" sz="2800" dirty="0">
                <a:latin typeface="Arial" pitchFamily="34" charset="0"/>
                <a:cs typeface="Arial" pitchFamily="34" charset="0"/>
              </a:rPr>
              <a:t>اولا : اذا فصل او عزل الموظف مسحوب اليد فلا يدفع له شيء من الراتب الموقوف بصرف النظر عما اذا كان فصله او عزله يستند الى هذا القانون او اي قانون اخر .</a:t>
            </a:r>
            <a:br>
              <a:rPr lang="ar-IQ" sz="2800" dirty="0">
                <a:latin typeface="Arial" pitchFamily="34" charset="0"/>
                <a:cs typeface="Arial" pitchFamily="34" charset="0"/>
              </a:rPr>
            </a:br>
            <a:r>
              <a:rPr lang="ar-IQ" sz="2800" dirty="0">
                <a:latin typeface="Arial" pitchFamily="34" charset="0"/>
                <a:cs typeface="Arial" pitchFamily="34" charset="0"/>
              </a:rPr>
              <a:t>ثانيا : اذا عوقب الموظف مسحوب اليد بعقوبة انقاص الراتب او تنزيل الدرجة فتنفذ العقوبة من تاريخ سحب يده ويدفع له الباقي من انصاف رواتبه .</a:t>
            </a:r>
            <a:br>
              <a:rPr lang="ar-IQ" sz="2800" dirty="0">
                <a:latin typeface="Arial" pitchFamily="34" charset="0"/>
                <a:cs typeface="Arial" pitchFamily="34" charset="0"/>
              </a:rPr>
            </a:br>
            <a:r>
              <a:rPr lang="ar-IQ" sz="2800" dirty="0">
                <a:latin typeface="Arial" pitchFamily="34" charset="0"/>
                <a:cs typeface="Arial" pitchFamily="34" charset="0"/>
              </a:rPr>
              <a:t>ثالثا : اذا اسفرت نتيجة التحقيق او المحاكمة عن براءة الموظف او الافراج عنه او معاقبته بغير العقوبات الوارد ذكرها في الفقرة (ثانيا) من هذه المادة فتدفع له الانصاف الموقوفة من راتبه .</a:t>
            </a:r>
            <a:br>
              <a:rPr lang="ar-IQ" sz="2800" dirty="0">
                <a:latin typeface="Arial" pitchFamily="34" charset="0"/>
                <a:cs typeface="Arial" pitchFamily="34" charset="0"/>
              </a:rPr>
            </a:br>
            <a:r>
              <a:rPr lang="ar-IQ" sz="2800" dirty="0">
                <a:latin typeface="Arial" pitchFamily="34" charset="0"/>
                <a:cs typeface="Arial" pitchFamily="34" charset="0"/>
              </a:rPr>
              <a:t>رابعا : اذا توفي الموظف مسحوب اليد قبل صدور قرار قطعي في التحقيق او المحاكمة، فتؤول انصاف رواتبه الموقوفة الى من له حق استيفاء الحقوق التقاعدية وفق احكام قانون التقاعد المدني، وفي حالة عدم وجودهم فتؤول الى ورثته .</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30679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1F71E-70E4-4215-9E95-4AA701E376EB}"/>
              </a:ext>
            </a:extLst>
          </p:cNvPr>
          <p:cNvSpPr>
            <a:spLocks noGrp="1"/>
          </p:cNvSpPr>
          <p:nvPr>
            <p:ph type="title"/>
          </p:nvPr>
        </p:nvSpPr>
        <p:spPr/>
        <p:txBody>
          <a:bodyPr>
            <a:noAutofit/>
          </a:bodyPr>
          <a:lstStyle/>
          <a:p>
            <a:pPr algn="ctr"/>
            <a:r>
              <a:rPr lang="ar-IQ" sz="6000" dirty="0">
                <a:solidFill>
                  <a:srgbClr val="FF0000"/>
                </a:solidFill>
                <a:latin typeface="Arial" panose="020B0604020202020204" pitchFamily="34" charset="0"/>
                <a:cs typeface="Arial" panose="020B0604020202020204" pitchFamily="34" charset="0"/>
              </a:rPr>
              <a:t>الواجبات المفروضة على الموظف</a:t>
            </a:r>
            <a:endParaRPr lang="en-US" sz="6000"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5FCB497-C8B9-4788-9942-C880457EA81A}"/>
              </a:ext>
            </a:extLst>
          </p:cNvPr>
          <p:cNvSpPr>
            <a:spLocks noGrp="1"/>
          </p:cNvSpPr>
          <p:nvPr>
            <p:ph idx="1"/>
          </p:nvPr>
        </p:nvSpPr>
        <p:spPr>
          <a:xfrm>
            <a:off x="2589212" y="2133600"/>
            <a:ext cx="8915400" cy="4100290"/>
          </a:xfrm>
        </p:spPr>
        <p:txBody>
          <a:bodyPr>
            <a:noAutofit/>
          </a:bodyPr>
          <a:lstStyle/>
          <a:p>
            <a:pPr algn="r"/>
            <a:r>
              <a:rPr lang="ar-IQ" sz="2400" b="1" dirty="0">
                <a:solidFill>
                  <a:schemeClr val="tx1"/>
                </a:solidFill>
                <a:latin typeface="Arial" panose="020B0604020202020204" pitchFamily="34" charset="0"/>
                <a:cs typeface="Arial" panose="020B0604020202020204" pitchFamily="34" charset="0"/>
              </a:rPr>
              <a:t>المادة 4</a:t>
            </a:r>
          </a:p>
          <a:p>
            <a:pPr algn="r"/>
            <a:r>
              <a:rPr lang="ar-IQ" sz="2400" dirty="0">
                <a:solidFill>
                  <a:schemeClr val="tx1"/>
                </a:solidFill>
                <a:latin typeface="Arial" panose="020B0604020202020204" pitchFamily="34" charset="0"/>
                <a:cs typeface="Arial" panose="020B0604020202020204" pitchFamily="34" charset="0"/>
              </a:rPr>
              <a:t>  يلتزم الموظف بالواجبات الاتية :</a:t>
            </a:r>
          </a:p>
          <a:p>
            <a:pPr algn="r"/>
            <a:r>
              <a:rPr lang="ar-IQ" sz="2400" b="1" dirty="0">
                <a:solidFill>
                  <a:schemeClr val="tx1"/>
                </a:solidFill>
                <a:latin typeface="Arial" panose="020B0604020202020204" pitchFamily="34" charset="0"/>
                <a:cs typeface="Arial" panose="020B0604020202020204" pitchFamily="34" charset="0"/>
              </a:rPr>
              <a:t>اولا</a:t>
            </a:r>
            <a:r>
              <a:rPr lang="ar-IQ" sz="2400" dirty="0">
                <a:solidFill>
                  <a:schemeClr val="tx1"/>
                </a:solidFill>
                <a:latin typeface="Arial" panose="020B0604020202020204" pitchFamily="34" charset="0"/>
                <a:cs typeface="Arial" panose="020B0604020202020204" pitchFamily="34" charset="0"/>
              </a:rPr>
              <a:t> : اداء اعمال وظيفته بنفسه بامانة وشعور بالمسؤولية .</a:t>
            </a:r>
          </a:p>
          <a:p>
            <a:pPr algn="r"/>
            <a:r>
              <a:rPr lang="ar-IQ" sz="2400" dirty="0">
                <a:solidFill>
                  <a:schemeClr val="tx1"/>
                </a:solidFill>
                <a:latin typeface="Arial" panose="020B0604020202020204" pitchFamily="34" charset="0"/>
                <a:cs typeface="Arial" panose="020B0604020202020204" pitchFamily="34" charset="0"/>
              </a:rPr>
              <a:t>ثانيا : التقيد بمواعيد العمل وعدم التغيب عنه الا باذن، وتخصيص جميع وقت الدوام الرسمي للعمل .</a:t>
            </a:r>
          </a:p>
          <a:p>
            <a:pPr algn="r"/>
            <a:r>
              <a:rPr lang="ar-IQ" sz="2400" dirty="0">
                <a:solidFill>
                  <a:schemeClr val="tx1"/>
                </a:solidFill>
                <a:latin typeface="Arial" panose="020B0604020202020204" pitchFamily="34" charset="0"/>
                <a:cs typeface="Arial" panose="020B0604020202020204" pitchFamily="34" charset="0"/>
              </a:rPr>
              <a:t>ثالثا : احترام رؤسائه والتزام الادب واللياقة في مخاطبتهم واطاعة اوامرهم المتعلقة باداء واجباته في حدود ما تقضي به القوانين والانظمة والتعليمات، فاذا كان في هذه الاوامر مخالفة فعلى الموظف ان يبين لرئيسه كتابة وجه تلك المخالفة ولا يلتزم بتنفيذ تلك الاوامر الا اذا اكدها رئيسه كتابة وعندئذ يكون الرئيس هو المسؤول عنها .</a:t>
            </a:r>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9310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37DBC-D60D-4122-9885-7CAE285B76FD}"/>
              </a:ext>
            </a:extLst>
          </p:cNvPr>
          <p:cNvSpPr>
            <a:spLocks noGrp="1"/>
          </p:cNvSpPr>
          <p:nvPr>
            <p:ph type="title"/>
          </p:nvPr>
        </p:nvSpPr>
        <p:spPr>
          <a:xfrm>
            <a:off x="2592924" y="493486"/>
            <a:ext cx="8911687" cy="5977652"/>
          </a:xfrm>
        </p:spPr>
        <p:txBody>
          <a:bodyPr>
            <a:normAutofit fontScale="90000"/>
          </a:bodyPr>
          <a:lstStyle/>
          <a:p>
            <a:pPr algn="r"/>
            <a:r>
              <a:rPr lang="ar-IQ" dirty="0">
                <a:latin typeface="Arial" panose="020B0604020202020204" pitchFamily="34" charset="0"/>
                <a:cs typeface="Arial" panose="020B0604020202020204" pitchFamily="34" charset="0"/>
              </a:rPr>
              <a:t>المادة 20</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لا يجوز فرض اكثر من عقوبة بموجب هذا القانون عن فعل واحد .</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المادة 21</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اولا : اذا وجه للموظف شكر من الرئاسة او مجلس الوزراء او الوزير او من يخوله ولم يكن معاقبا او كان معاقبا واستنفدت العقوبة اثرها فيمنح قدما لمدة شهر واحد عن كل شكر يوجه له وبما لا تتجاوز مدة القدم ثلاثة اشهر في السنة الواحدة .</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ثانيا : اذا كان الموظف معاقبا فان الشكر يلغي عقوبة لفت النظر واذا حصل على شكرين فيلغيان عقوبة الانذار المفروضة عليه واذا حصل على ثلاثة تشركات فاكثر وكان معاقبا بعقوبة اشد من الانذار فتقلص مدة تاخير ترفيعه شهرا واحدا عن كل شكر وبما لا يزيد على ثلاثة اشهر في السنة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5338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E0067-65A6-4392-A104-CA2F27F8E4C3}"/>
              </a:ext>
            </a:extLst>
          </p:cNvPr>
          <p:cNvSpPr>
            <a:spLocks noGrp="1"/>
          </p:cNvSpPr>
          <p:nvPr>
            <p:ph type="title"/>
          </p:nvPr>
        </p:nvSpPr>
        <p:spPr>
          <a:xfrm>
            <a:off x="2592924" y="624110"/>
            <a:ext cx="8911687" cy="5424998"/>
          </a:xfrm>
        </p:spPr>
        <p:txBody>
          <a:bodyPr>
            <a:normAutofit fontScale="90000"/>
          </a:bodyPr>
          <a:lstStyle/>
          <a:p>
            <a:pPr algn="r"/>
            <a:r>
              <a:rPr lang="ar-IQ" dirty="0">
                <a:latin typeface="Arial" panose="020B0604020202020204" pitchFamily="34" charset="0"/>
                <a:cs typeface="Arial" panose="020B0604020202020204" pitchFamily="34" charset="0"/>
              </a:rPr>
              <a:t>المادة 22</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لا يمنع اعارة الموظف او نقله من مساءلته وفقا لاحكام هذا القانون .</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المادة 23</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لا تحول براءة الموظف او الافراج عنه عن الفعل المحال من اجله الى المحاكم المختصة دون فرض احدى العقوبات المنصوص عليها في هذا القانون .</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المادة 24</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اذا ظهر للوزير او رئيس الدائرة او الموظف المخول من الوزير او مجلس الانضباط العام ان في فعل الموظف المحال الى التحقيق او في محتويات التهمة جرما نشا من وظيفته او ارتكبه بصفته الرسمية فتجب احالته الى المحاكم المختصة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33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4" y="624109"/>
            <a:ext cx="8911687" cy="5138061"/>
          </a:xfrm>
        </p:spPr>
        <p:txBody>
          <a:bodyPr>
            <a:normAutofit/>
          </a:bodyPr>
          <a:lstStyle/>
          <a:p>
            <a:pPr algn="ctr"/>
            <a:br>
              <a:rPr lang="ar-IQ" sz="8800" b="1">
                <a:solidFill>
                  <a:srgbClr val="FF0000"/>
                </a:solidFill>
              </a:rPr>
            </a:br>
            <a:r>
              <a:rPr lang="ar-IQ" sz="8800" b="1">
                <a:solidFill>
                  <a:srgbClr val="FF0000"/>
                </a:solidFill>
              </a:rPr>
              <a:t>شكراً </a:t>
            </a:r>
            <a:r>
              <a:rPr lang="ar-IQ" sz="8800" b="1" dirty="0">
                <a:solidFill>
                  <a:srgbClr val="FF0000"/>
                </a:solidFill>
              </a:rPr>
              <a:t>لحٌسن إصغائكم</a:t>
            </a:r>
            <a:endParaRPr lang="en-US" sz="8800" b="1" dirty="0">
              <a:solidFill>
                <a:srgbClr val="FF0000"/>
              </a:solidFill>
            </a:endParaRPr>
          </a:p>
        </p:txBody>
      </p:sp>
    </p:spTree>
    <p:extLst>
      <p:ext uri="{BB962C8B-B14F-4D97-AF65-F5344CB8AC3E}">
        <p14:creationId xmlns:p14="http://schemas.microsoft.com/office/powerpoint/2010/main" val="986061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2098-A523-43CB-954A-9072706C3D00}"/>
              </a:ext>
            </a:extLst>
          </p:cNvPr>
          <p:cNvSpPr>
            <a:spLocks noGrp="1"/>
          </p:cNvSpPr>
          <p:nvPr>
            <p:ph type="title"/>
          </p:nvPr>
        </p:nvSpPr>
        <p:spPr>
          <a:xfrm>
            <a:off x="2592924" y="624110"/>
            <a:ext cx="8911687" cy="5579742"/>
          </a:xfrm>
        </p:spPr>
        <p:txBody>
          <a:bodyPr>
            <a:normAutofit/>
          </a:bodyPr>
          <a:lstStyle/>
          <a:p>
            <a:pPr algn="r"/>
            <a:r>
              <a:rPr lang="ar-IQ" sz="2800" dirty="0">
                <a:latin typeface="Arial" panose="020B0604020202020204" pitchFamily="34" charset="0"/>
                <a:cs typeface="Arial" panose="020B0604020202020204" pitchFamily="34" charset="0"/>
              </a:rPr>
              <a:t>رابعا : معاملة المرؤسين بالحسنى وبما يحفظ كرامتهم .</a:t>
            </a:r>
            <a:br>
              <a:rPr lang="ar-IQ" sz="2800" dirty="0">
                <a:latin typeface="Arial" panose="020B0604020202020204" pitchFamily="34" charset="0"/>
                <a:cs typeface="Arial" panose="020B0604020202020204" pitchFamily="34" charset="0"/>
              </a:rPr>
            </a:br>
            <a:r>
              <a:rPr lang="ar-IQ" sz="2800" dirty="0">
                <a:latin typeface="Arial" panose="020B0604020202020204" pitchFamily="34" charset="0"/>
                <a:cs typeface="Arial" panose="020B0604020202020204" pitchFamily="34" charset="0"/>
              </a:rPr>
              <a:t>خامسا : احترام المواطنين وتسهيل انجاز معاملاتهم .</a:t>
            </a:r>
            <a:br>
              <a:rPr lang="ar-IQ" sz="2800" dirty="0">
                <a:latin typeface="Arial" panose="020B0604020202020204" pitchFamily="34" charset="0"/>
                <a:cs typeface="Arial" panose="020B0604020202020204" pitchFamily="34" charset="0"/>
              </a:rPr>
            </a:br>
            <a:r>
              <a:rPr lang="ar-IQ" sz="2800" dirty="0">
                <a:latin typeface="Arial" panose="020B0604020202020204" pitchFamily="34" charset="0"/>
                <a:cs typeface="Arial" panose="020B0604020202020204" pitchFamily="34" charset="0"/>
              </a:rPr>
              <a:t>سادسا : المحافظة على اموال الدولة التي في حوزته او تحت تصرفه واستخدامها بصورة رشيدة .</a:t>
            </a:r>
            <a:br>
              <a:rPr lang="ar-IQ" sz="2800" dirty="0">
                <a:latin typeface="Arial" panose="020B0604020202020204" pitchFamily="34" charset="0"/>
                <a:cs typeface="Arial" panose="020B0604020202020204" pitchFamily="34" charset="0"/>
              </a:rPr>
            </a:br>
            <a:r>
              <a:rPr lang="ar-IQ" sz="2800" dirty="0">
                <a:latin typeface="Arial" panose="020B0604020202020204" pitchFamily="34" charset="0"/>
                <a:cs typeface="Arial" panose="020B0604020202020204" pitchFamily="34" charset="0"/>
              </a:rPr>
              <a:t>سابعا : كتمان المعلومات والوثائق التي يطلع عليها بحكم وظيفته او اثناءها اذا كانت سرية بطبيعتها او يخشى من افشائها الحاق الضرر بالدولة او بالاشخاص او صدرت اليه اوامر من رؤسائه بكتمانها ويبقى هذا الواجب قائما حتى بعد انتهاء خدمته، ولا يجوز له ان يحتفظ بوثائق رسمية سرية بعد احالته على التقاعد او انتهاء خدمته باي وجه كان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9776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0ADA5-1BCF-4CAF-822C-4F32BC779B13}"/>
              </a:ext>
            </a:extLst>
          </p:cNvPr>
          <p:cNvSpPr>
            <a:spLocks noGrp="1"/>
          </p:cNvSpPr>
          <p:nvPr>
            <p:ph type="title"/>
          </p:nvPr>
        </p:nvSpPr>
        <p:spPr>
          <a:xfrm>
            <a:off x="2592924" y="624110"/>
            <a:ext cx="8911687" cy="5312456"/>
          </a:xfrm>
        </p:spPr>
        <p:txBody>
          <a:bodyPr>
            <a:normAutofit/>
          </a:bodyPr>
          <a:lstStyle/>
          <a:p>
            <a:pPr algn="r"/>
            <a:r>
              <a:rPr lang="ar-IQ" sz="2800" dirty="0">
                <a:latin typeface="Arial" panose="020B0604020202020204" pitchFamily="34" charset="0"/>
                <a:cs typeface="Arial" panose="020B0604020202020204" pitchFamily="34" charset="0"/>
              </a:rPr>
              <a:t>ثامنا : المحافظة على كرامة الوظيفة العامة والابتعاد عن كل ما من شانه المساس بالاحترام اللازم لها سواء اكان ذلك اثناء ادائه وظيفته ام خارج اوقات الدوام الرسمي .</a:t>
            </a:r>
            <a:br>
              <a:rPr lang="ar-IQ" sz="2800" dirty="0">
                <a:latin typeface="Arial" panose="020B0604020202020204" pitchFamily="34" charset="0"/>
                <a:cs typeface="Arial" panose="020B0604020202020204" pitchFamily="34" charset="0"/>
              </a:rPr>
            </a:br>
            <a:r>
              <a:rPr lang="ar-IQ" sz="2800" dirty="0">
                <a:latin typeface="Arial" panose="020B0604020202020204" pitchFamily="34" charset="0"/>
                <a:cs typeface="Arial" panose="020B0604020202020204" pitchFamily="34" charset="0"/>
              </a:rPr>
              <a:t>تاسعا : الامتناع عن استغلال الوظيفة لتحقيق منفعة او ربح شخصي له او لغيره .</a:t>
            </a:r>
            <a:br>
              <a:rPr lang="ar-IQ" sz="2800" dirty="0">
                <a:latin typeface="Arial" panose="020B0604020202020204" pitchFamily="34" charset="0"/>
                <a:cs typeface="Arial" panose="020B0604020202020204" pitchFamily="34" charset="0"/>
              </a:rPr>
            </a:br>
            <a:r>
              <a:rPr lang="ar-IQ" sz="2800" dirty="0">
                <a:latin typeface="Arial" panose="020B0604020202020204" pitchFamily="34" charset="0"/>
                <a:cs typeface="Arial" panose="020B0604020202020204" pitchFamily="34" charset="0"/>
              </a:rPr>
              <a:t>عاشرا : اعادة ما يكون تحت تصرفه من ادوات او الات الى المحل المخصص لها عند انتهاء العمل اليومي الا اذا اقتضت طبيعة العمل غير ذلك .</a:t>
            </a:r>
            <a:br>
              <a:rPr lang="ar-IQ" sz="2800" dirty="0">
                <a:latin typeface="Arial" panose="020B0604020202020204" pitchFamily="34" charset="0"/>
                <a:cs typeface="Arial" panose="020B0604020202020204" pitchFamily="34" charset="0"/>
              </a:rPr>
            </a:br>
            <a:r>
              <a:rPr lang="ar-IQ" sz="2800" dirty="0">
                <a:latin typeface="Arial" panose="020B0604020202020204" pitchFamily="34" charset="0"/>
                <a:cs typeface="Arial" panose="020B0604020202020204" pitchFamily="34" charset="0"/>
              </a:rPr>
              <a:t>حادي عشر : مراعاة القوانين والانظمة والتعليمات الخاصة بحماية الصحة العامة والسلامة في العمل والوقاية من الحريق .</a:t>
            </a:r>
            <a:br>
              <a:rPr lang="ar-IQ" sz="2800" dirty="0">
                <a:latin typeface="Arial" panose="020B0604020202020204" pitchFamily="34" charset="0"/>
                <a:cs typeface="Arial" panose="020B0604020202020204" pitchFamily="34" charset="0"/>
              </a:rPr>
            </a:br>
            <a:r>
              <a:rPr lang="ar-IQ" sz="2800" dirty="0">
                <a:latin typeface="Arial" panose="020B0604020202020204" pitchFamily="34" charset="0"/>
                <a:cs typeface="Arial" panose="020B0604020202020204" pitchFamily="34" charset="0"/>
              </a:rPr>
              <a:t>ثاني عشر : القيام بواجبات الوظيفة حسبما تقرره القوانين والانظمة والتعليمات</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2033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0F42C-3892-4F97-B602-6047444F7D0B}"/>
              </a:ext>
            </a:extLst>
          </p:cNvPr>
          <p:cNvSpPr>
            <a:spLocks noGrp="1"/>
          </p:cNvSpPr>
          <p:nvPr>
            <p:ph type="title"/>
          </p:nvPr>
        </p:nvSpPr>
        <p:spPr/>
        <p:txBody>
          <a:bodyPr>
            <a:normAutofit/>
          </a:bodyPr>
          <a:lstStyle/>
          <a:p>
            <a:pPr algn="ctr"/>
            <a:r>
              <a:rPr lang="ar-IQ" sz="6600" dirty="0">
                <a:solidFill>
                  <a:srgbClr val="FF0000"/>
                </a:solidFill>
                <a:latin typeface="Arial" panose="020B0604020202020204" pitchFamily="34" charset="0"/>
                <a:cs typeface="Arial" panose="020B0604020202020204" pitchFamily="34" charset="0"/>
              </a:rPr>
              <a:t>المحظورات(المحرمات)</a:t>
            </a:r>
            <a:endParaRPr lang="en-US" sz="6600"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BDF1AAE-BBD4-4ED5-9CD9-C774F484237B}"/>
              </a:ext>
            </a:extLst>
          </p:cNvPr>
          <p:cNvSpPr>
            <a:spLocks noGrp="1"/>
          </p:cNvSpPr>
          <p:nvPr>
            <p:ph idx="1"/>
          </p:nvPr>
        </p:nvSpPr>
        <p:spPr>
          <a:xfrm>
            <a:off x="2589212" y="2133600"/>
            <a:ext cx="8915400" cy="4253132"/>
          </a:xfrm>
        </p:spPr>
        <p:txBody>
          <a:bodyPr>
            <a:noAutofit/>
          </a:bodyPr>
          <a:lstStyle/>
          <a:p>
            <a:pPr algn="r"/>
            <a:r>
              <a:rPr lang="ar-IQ" sz="2000" dirty="0">
                <a:solidFill>
                  <a:schemeClr val="tx1"/>
                </a:solidFill>
                <a:latin typeface="Arial" panose="020B0604020202020204" pitchFamily="34" charset="0"/>
                <a:cs typeface="Arial" panose="020B0604020202020204" pitchFamily="34" charset="0"/>
              </a:rPr>
              <a:t>المادة 5</a:t>
            </a:r>
          </a:p>
          <a:p>
            <a:pPr algn="r"/>
            <a:r>
              <a:rPr lang="ar-IQ" sz="2000" dirty="0">
                <a:solidFill>
                  <a:schemeClr val="tx1"/>
                </a:solidFill>
                <a:latin typeface="Arial" panose="020B0604020202020204" pitchFamily="34" charset="0"/>
                <a:cs typeface="Arial" panose="020B0604020202020204" pitchFamily="34" charset="0"/>
              </a:rPr>
              <a:t>يحظر على الموظف ما ياتي : ­</a:t>
            </a:r>
          </a:p>
          <a:p>
            <a:pPr algn="r"/>
            <a:r>
              <a:rPr lang="ar-IQ" sz="2000" dirty="0">
                <a:solidFill>
                  <a:schemeClr val="tx1"/>
                </a:solidFill>
                <a:latin typeface="Arial" panose="020B0604020202020204" pitchFamily="34" charset="0"/>
                <a:cs typeface="Arial" panose="020B0604020202020204" pitchFamily="34" charset="0"/>
              </a:rPr>
              <a:t>اولا : الجمع بين وظيفتين بصفة اصلية او الجمع بين الوظيفة وبين اي عمل اخر الا بموجب احكام القانون .</a:t>
            </a:r>
          </a:p>
          <a:p>
            <a:pPr algn="r"/>
            <a:r>
              <a:rPr lang="ar-IQ" sz="2000" dirty="0">
                <a:solidFill>
                  <a:schemeClr val="tx1"/>
                </a:solidFill>
                <a:latin typeface="Arial" panose="020B0604020202020204" pitchFamily="34" charset="0"/>
                <a:cs typeface="Arial" panose="020B0604020202020204" pitchFamily="34" charset="0"/>
              </a:rPr>
              <a:t>ثانيا : مزاولة الاعمال التجارية وتاسيس الشركات والعضوية في مجالس ادارتها عدا :</a:t>
            </a:r>
          </a:p>
          <a:p>
            <a:pPr algn="r"/>
            <a:r>
              <a:rPr lang="ar-IQ" sz="2000" dirty="0">
                <a:solidFill>
                  <a:schemeClr val="tx1"/>
                </a:solidFill>
                <a:latin typeface="Arial" panose="020B0604020202020204" pitchFamily="34" charset="0"/>
                <a:cs typeface="Arial" panose="020B0604020202020204" pitchFamily="34" charset="0"/>
              </a:rPr>
              <a:t>ا ­ شراء اسهم الشركات المساهمة .</a:t>
            </a:r>
          </a:p>
          <a:p>
            <a:pPr algn="r"/>
            <a:r>
              <a:rPr lang="ar-IQ" sz="2000" dirty="0">
                <a:solidFill>
                  <a:schemeClr val="tx1"/>
                </a:solidFill>
                <a:latin typeface="Arial" panose="020B0604020202020204" pitchFamily="34" charset="0"/>
                <a:cs typeface="Arial" panose="020B0604020202020204" pitchFamily="34" charset="0"/>
              </a:rPr>
              <a:t>ب ­ الاعمال التي تخص امواله التي الت اليه ارثا او ادارة اموال زوجه او اقاربه حتى الدرجة الثالثة التي الت اليهم ارثا وعلى الموظف ان يخبر دائرته بذلك خلال ثلاثين يوما وعلى الوزير اذا راى ان ذلك يؤثر على اداء واجبات الموظف او يضر بالمصلحة العامة ان يخيره بين البقاء في الوظيفة وتصفية تلك الاموال او التخلي عن الادارة خلال سنة من تاريخ تبليغه بذلك وبين طلب الاستقالة او الاحالة على التقاعد .</a:t>
            </a:r>
          </a:p>
          <a:p>
            <a:pPr algn="r"/>
            <a:r>
              <a:rPr lang="ar-IQ" sz="2000" dirty="0">
                <a:solidFill>
                  <a:schemeClr val="tx1"/>
                </a:solidFill>
                <a:latin typeface="Arial" panose="020B0604020202020204" pitchFamily="34" charset="0"/>
                <a:cs typeface="Arial" panose="020B0604020202020204" pitchFamily="34" charset="0"/>
              </a:rPr>
              <a:t>ثالثا : الاشتراك في المناقصات .</a:t>
            </a:r>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6609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B8E5E-B6C1-499C-8AF4-7986537507B9}"/>
              </a:ext>
            </a:extLst>
          </p:cNvPr>
          <p:cNvSpPr>
            <a:spLocks noGrp="1"/>
          </p:cNvSpPr>
          <p:nvPr>
            <p:ph type="title"/>
          </p:nvPr>
        </p:nvSpPr>
        <p:spPr>
          <a:xfrm>
            <a:off x="2592924" y="624110"/>
            <a:ext cx="8911687" cy="5762622"/>
          </a:xfrm>
        </p:spPr>
        <p:txBody>
          <a:bodyPr>
            <a:noAutofit/>
          </a:bodyPr>
          <a:lstStyle/>
          <a:p>
            <a:pPr algn="r"/>
            <a:r>
              <a:rPr lang="ar-IQ" sz="2800" dirty="0">
                <a:latin typeface="Arial" panose="020B0604020202020204" pitchFamily="34" charset="0"/>
                <a:cs typeface="Arial" panose="020B0604020202020204" pitchFamily="34" charset="0"/>
              </a:rPr>
              <a:t>رابعا : الاشتراك في المزايدات التي تجريها دوائر الدولة والقطاع الاشتراكي لبيع الاموال المنقولة وغير المنقولة اذا كان مخولا قانونا بالتصديق على البيع لاعتبار الاحالة قطعية او كان عضوا في لجان التقدير او البيع او اتخذ قرارا ببيع او ايجار تلك الاموال، او كان موظفا في المديرية العامة او ما يعادلها التي تعود اليها تلك الاموال .</a:t>
            </a:r>
            <a:br>
              <a:rPr lang="ar-IQ" sz="2800" dirty="0">
                <a:latin typeface="Arial" panose="020B0604020202020204" pitchFamily="34" charset="0"/>
                <a:cs typeface="Arial" panose="020B0604020202020204" pitchFamily="34" charset="0"/>
              </a:rPr>
            </a:br>
            <a:r>
              <a:rPr lang="ar-IQ" sz="2800" dirty="0">
                <a:latin typeface="Arial" panose="020B0604020202020204" pitchFamily="34" charset="0"/>
                <a:cs typeface="Arial" panose="020B0604020202020204" pitchFamily="34" charset="0"/>
              </a:rPr>
              <a:t>خامسا : استعمال المواد والالات ووسائل النقل وغيرها العائدة الى دوائر الدولة والقطاع الاشتراكي لاغراض خاصة .</a:t>
            </a:r>
            <a:br>
              <a:rPr lang="ar-IQ" sz="2800" dirty="0">
                <a:latin typeface="Arial" panose="020B0604020202020204" pitchFamily="34" charset="0"/>
                <a:cs typeface="Arial" panose="020B0604020202020204" pitchFamily="34" charset="0"/>
              </a:rPr>
            </a:br>
            <a:r>
              <a:rPr lang="ar-IQ" sz="2800" dirty="0">
                <a:latin typeface="Arial" panose="020B0604020202020204" pitchFamily="34" charset="0"/>
                <a:cs typeface="Arial" panose="020B0604020202020204" pitchFamily="34" charset="0"/>
              </a:rPr>
              <a:t>سادسا : استعمال اي ماكنة او جهاز او اي الة من الات الانتاج لم يكلفه رئيسه المباشر باستعمالها .</a:t>
            </a:r>
            <a:br>
              <a:rPr lang="ar-IQ" sz="2800" dirty="0">
                <a:latin typeface="Arial" panose="020B0604020202020204" pitchFamily="34" charset="0"/>
                <a:cs typeface="Arial" panose="020B0604020202020204" pitchFamily="34" charset="0"/>
              </a:rPr>
            </a:br>
            <a:r>
              <a:rPr lang="ar-IQ" sz="2800" dirty="0">
                <a:latin typeface="Arial" panose="020B0604020202020204" pitchFamily="34" charset="0"/>
                <a:cs typeface="Arial" panose="020B0604020202020204" pitchFamily="34" charset="0"/>
              </a:rPr>
              <a:t>سابعا : عدم الاستغلال الصحيح لساعات العمل ووسائل الانتاج بغية انجاز الاعمال المناطة به او الاهمال او التهاون في العمل بما يؤدي الى الحاق ضرر بالانتاج او الخدمات او الممتلكات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027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E1CB2-98B1-4535-8BED-CC8BC41FE4AA}"/>
              </a:ext>
            </a:extLst>
          </p:cNvPr>
          <p:cNvSpPr>
            <a:spLocks noGrp="1"/>
          </p:cNvSpPr>
          <p:nvPr>
            <p:ph type="title"/>
          </p:nvPr>
        </p:nvSpPr>
        <p:spPr>
          <a:xfrm>
            <a:off x="2592924" y="624110"/>
            <a:ext cx="8911687" cy="5481268"/>
          </a:xfrm>
        </p:spPr>
        <p:txBody>
          <a:bodyPr>
            <a:normAutofit/>
          </a:bodyPr>
          <a:lstStyle/>
          <a:p>
            <a:pPr algn="r"/>
            <a:r>
              <a:rPr lang="ar-IQ" sz="2600" dirty="0">
                <a:latin typeface="Arial" panose="020B0604020202020204" pitchFamily="34" charset="0"/>
                <a:cs typeface="Arial" panose="020B0604020202020204" pitchFamily="34" charset="0"/>
              </a:rPr>
              <a:t>ثامنا : العبث بالمشروع او اتلاف الاته او المواد الاولية او الادوات او اللوازم .</a:t>
            </a:r>
            <a:br>
              <a:rPr lang="ar-IQ" sz="2600" dirty="0">
                <a:latin typeface="Arial" panose="020B0604020202020204" pitchFamily="34" charset="0"/>
                <a:cs typeface="Arial" panose="020B0604020202020204" pitchFamily="34" charset="0"/>
              </a:rPr>
            </a:br>
            <a:r>
              <a:rPr lang="ar-IQ" sz="2600" dirty="0">
                <a:latin typeface="Arial" panose="020B0604020202020204" pitchFamily="34" charset="0"/>
                <a:cs typeface="Arial" panose="020B0604020202020204" pitchFamily="34" charset="0"/>
              </a:rPr>
              <a:t>تاسعا : التعمد في انقاص الانتاج او الاضرار به .</a:t>
            </a:r>
            <a:br>
              <a:rPr lang="ar-IQ" sz="2600" dirty="0">
                <a:latin typeface="Arial" panose="020B0604020202020204" pitchFamily="34" charset="0"/>
                <a:cs typeface="Arial" panose="020B0604020202020204" pitchFamily="34" charset="0"/>
              </a:rPr>
            </a:br>
            <a:r>
              <a:rPr lang="ar-IQ" sz="2600" dirty="0">
                <a:latin typeface="Arial" panose="020B0604020202020204" pitchFamily="34" charset="0"/>
                <a:cs typeface="Arial" panose="020B0604020202020204" pitchFamily="34" charset="0"/>
              </a:rPr>
              <a:t>عاشرا : التاخر في انجاز العمل الذي يتسبب عنه تعطيل عمل الاخرين .</a:t>
            </a:r>
            <a:br>
              <a:rPr lang="ar-IQ" sz="2600" dirty="0">
                <a:latin typeface="Arial" panose="020B0604020202020204" pitchFamily="34" charset="0"/>
                <a:cs typeface="Arial" panose="020B0604020202020204" pitchFamily="34" charset="0"/>
              </a:rPr>
            </a:br>
            <a:r>
              <a:rPr lang="ar-IQ" sz="2600" dirty="0">
                <a:latin typeface="Arial" panose="020B0604020202020204" pitchFamily="34" charset="0"/>
                <a:cs typeface="Arial" panose="020B0604020202020204" pitchFamily="34" charset="0"/>
              </a:rPr>
              <a:t>حادي عشر : الاقتراض او قبول مكافاة او هدية او منفعة من المراجعين او المقاولين او المتعهدين المتعاقدين مع دائرته او من كل من كان لعمله علاقة بالموظف بسبب الوظيفة .</a:t>
            </a:r>
            <a:br>
              <a:rPr lang="ar-IQ" sz="2600" dirty="0">
                <a:latin typeface="Arial" panose="020B0604020202020204" pitchFamily="34" charset="0"/>
                <a:cs typeface="Arial" panose="020B0604020202020204" pitchFamily="34" charset="0"/>
              </a:rPr>
            </a:br>
            <a:r>
              <a:rPr lang="ar-IQ" sz="2600" dirty="0">
                <a:latin typeface="Arial" panose="020B0604020202020204" pitchFamily="34" charset="0"/>
                <a:cs typeface="Arial" panose="020B0604020202020204" pitchFamily="34" charset="0"/>
              </a:rPr>
              <a:t>ثاني عشر : الحضور الى مقر وظيفته بحالة سكر او الظهور بحالة سكر بين في محل عام .</a:t>
            </a:r>
            <a:br>
              <a:rPr lang="ar-IQ" sz="2600" dirty="0">
                <a:latin typeface="Arial" panose="020B0604020202020204" pitchFamily="34" charset="0"/>
                <a:cs typeface="Arial" panose="020B0604020202020204" pitchFamily="34" charset="0"/>
              </a:rPr>
            </a:br>
            <a:r>
              <a:rPr lang="ar-IQ" sz="2600" dirty="0">
                <a:latin typeface="Arial" panose="020B0604020202020204" pitchFamily="34" charset="0"/>
                <a:cs typeface="Arial" panose="020B0604020202020204" pitchFamily="34" charset="0"/>
              </a:rPr>
              <a:t>ثالث عشر : الاحتفاظ لنفسه باصل اية ورقة او وثيقة رسمية او نزع هذا الاصل من الملفات المخصصة لحفظه للتصرف به لغير الاغراض الرسمية .</a:t>
            </a:r>
            <a:br>
              <a:rPr lang="ar-IQ" sz="2600" dirty="0">
                <a:latin typeface="Arial" panose="020B0604020202020204" pitchFamily="34" charset="0"/>
                <a:cs typeface="Arial" panose="020B0604020202020204" pitchFamily="34" charset="0"/>
              </a:rPr>
            </a:br>
            <a:r>
              <a:rPr lang="ar-IQ" sz="2600" dirty="0">
                <a:latin typeface="Arial" panose="020B0604020202020204" pitchFamily="34" charset="0"/>
                <a:cs typeface="Arial" panose="020B0604020202020204" pitchFamily="34" charset="0"/>
              </a:rPr>
              <a:t>رابع عشر : الافضاء باي تصريح او بيان عن اعمال دائرته لوسائل الاعلام والنشر فيما له مساس مباشر باعمال وظيفته، الا اذا كان مصرحا له بذلك من الرئيس المختص .</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6743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83077-1BBC-4AE4-89AE-F25DB2B42071}"/>
              </a:ext>
            </a:extLst>
          </p:cNvPr>
          <p:cNvSpPr>
            <a:spLocks noGrp="1"/>
          </p:cNvSpPr>
          <p:nvPr>
            <p:ph type="title"/>
          </p:nvPr>
        </p:nvSpPr>
        <p:spPr>
          <a:xfrm>
            <a:off x="2592924" y="624109"/>
            <a:ext cx="8911687" cy="5748555"/>
          </a:xfrm>
        </p:spPr>
        <p:txBody>
          <a:bodyPr/>
          <a:lstStyle/>
          <a:p>
            <a:pPr algn="r"/>
            <a:r>
              <a:rPr lang="ar-IQ" dirty="0">
                <a:latin typeface="Arial" panose="020B0604020202020204" pitchFamily="34" charset="0"/>
                <a:cs typeface="Arial" panose="020B0604020202020204" pitchFamily="34" charset="0"/>
              </a:rPr>
              <a:t>المادة 7</a:t>
            </a:r>
            <a:br>
              <a:rPr lang="ar-IQ" dirty="0">
                <a:latin typeface="Arial" panose="020B0604020202020204" pitchFamily="34" charset="0"/>
                <a:cs typeface="Arial" panose="020B0604020202020204" pitchFamily="34" charset="0"/>
              </a:rPr>
            </a:br>
            <a:r>
              <a:rPr lang="ar-IQ" dirty="0">
                <a:latin typeface="Arial" panose="020B0604020202020204" pitchFamily="34" charset="0"/>
                <a:cs typeface="Arial" panose="020B0604020202020204" pitchFamily="34" charset="0"/>
              </a:rPr>
              <a:t>اذا خالف الموظف واجبات وظيفته او قام بعمل من الاعمال المحظورة عليه يعاقب باحدى العقوبات المنصوص عليها في هذا القانون ولا يمس ذلك بما قد يتخذ ضده من اجراءات اخرى وفقا للقوانين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77894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141</TotalTime>
  <Words>2981</Words>
  <Application>Microsoft Office PowerPoint</Application>
  <PresentationFormat>Widescreen</PresentationFormat>
  <Paragraphs>75</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Arabic Typesetting</vt:lpstr>
      <vt:lpstr>Arial</vt:lpstr>
      <vt:lpstr>Century Gothic</vt:lpstr>
      <vt:lpstr>Wingdings 3</vt:lpstr>
      <vt:lpstr>Wisp</vt:lpstr>
      <vt:lpstr>قوانيّن الوظيفة العامة ( انضباط موظفي الدولة )رقم (14) لسنة 1991 المعدل </vt:lpstr>
      <vt:lpstr>المقدمة</vt:lpstr>
      <vt:lpstr>الواجبات المفروضة على الموظف</vt:lpstr>
      <vt:lpstr>رابعا : معاملة المرؤسين بالحسنى وبما يحفظ كرامتهم . خامسا : احترام المواطنين وتسهيل انجاز معاملاتهم . سادسا : المحافظة على اموال الدولة التي في حوزته او تحت تصرفه واستخدامها بصورة رشيدة . سابعا : كتمان المعلومات والوثائق التي يطلع عليها بحكم وظيفته او اثناءها اذا كانت سرية بطبيعتها او يخشى من افشائها الحاق الضرر بالدولة او بالاشخاص او صدرت اليه اوامر من رؤسائه بكتمانها ويبقى هذا الواجب قائما حتى بعد انتهاء خدمته، ولا يجوز له ان يحتفظ بوثائق رسمية سرية بعد احالته على التقاعد او انتهاء خدمته باي وجه كان .</vt:lpstr>
      <vt:lpstr>ثامنا : المحافظة على كرامة الوظيفة العامة والابتعاد عن كل ما من شانه المساس بالاحترام اللازم لها سواء اكان ذلك اثناء ادائه وظيفته ام خارج اوقات الدوام الرسمي . تاسعا : الامتناع عن استغلال الوظيفة لتحقيق منفعة او ربح شخصي له او لغيره . عاشرا : اعادة ما يكون تحت تصرفه من ادوات او الات الى المحل المخصص لها عند انتهاء العمل اليومي الا اذا اقتضت طبيعة العمل غير ذلك . حادي عشر : مراعاة القوانين والانظمة والتعليمات الخاصة بحماية الصحة العامة والسلامة في العمل والوقاية من الحريق . ثاني عشر : القيام بواجبات الوظيفة حسبما تقرره القوانين والانظمة والتعليمات</vt:lpstr>
      <vt:lpstr>المحظورات(المحرمات)</vt:lpstr>
      <vt:lpstr>رابعا : الاشتراك في المزايدات التي تجريها دوائر الدولة والقطاع الاشتراكي لبيع الاموال المنقولة وغير المنقولة اذا كان مخولا قانونا بالتصديق على البيع لاعتبار الاحالة قطعية او كان عضوا في لجان التقدير او البيع او اتخذ قرارا ببيع او ايجار تلك الاموال، او كان موظفا في المديرية العامة او ما يعادلها التي تعود اليها تلك الاموال . خامسا : استعمال المواد والالات ووسائل النقل وغيرها العائدة الى دوائر الدولة والقطاع الاشتراكي لاغراض خاصة . سادسا : استعمال اي ماكنة او جهاز او اي الة من الات الانتاج لم يكلفه رئيسه المباشر باستعمالها . سابعا : عدم الاستغلال الصحيح لساعات العمل ووسائل الانتاج بغية انجاز الاعمال المناطة به او الاهمال او التهاون في العمل بما يؤدي الى الحاق ضرر بالانتاج او الخدمات او الممتلكات .</vt:lpstr>
      <vt:lpstr>ثامنا : العبث بالمشروع او اتلاف الاته او المواد الاولية او الادوات او اللوازم . تاسعا : التعمد في انقاص الانتاج او الاضرار به . عاشرا : التاخر في انجاز العمل الذي يتسبب عنه تعطيل عمل الاخرين . حادي عشر : الاقتراض او قبول مكافاة او هدية او منفعة من المراجعين او المقاولين او المتعهدين المتعاقدين مع دائرته او من كل من كان لعمله علاقة بالموظف بسبب الوظيفة . ثاني عشر : الحضور الى مقر وظيفته بحالة سكر او الظهور بحالة سكر بين في محل عام . ثالث عشر : الاحتفاظ لنفسه باصل اية ورقة او وثيقة رسمية او نزع هذا الاصل من الملفات المخصصة لحفظه للتصرف به لغير الاغراض الرسمية . رابع عشر : الافضاء باي تصريح او بيان عن اعمال دائرته لوسائل الاعلام والنشر فيما له مساس مباشر باعمال وظيفته، الا اذا كان مصرحا له بذلك من الرئيس المختص .</vt:lpstr>
      <vt:lpstr>المادة 7 اذا خالف الموظف واجبات وظيفته او قام بعمل من الاعمال المحظورة عليه يعاقب باحدى العقوبات المنصوص عليها في هذا القانون ولا يمس ذلك بما قد يتخذ ضده من اجراءات اخرى وفقا للقوانين .</vt:lpstr>
      <vt:lpstr>العقوبــــات</vt:lpstr>
      <vt:lpstr>أولا : لفت النظر :</vt:lpstr>
      <vt:lpstr>ثانيا : الانذار</vt:lpstr>
      <vt:lpstr>ثالثا : قطع الراتب</vt:lpstr>
      <vt:lpstr>رابعا : التوبيخ</vt:lpstr>
      <vt:lpstr>خامسا : انقاص الراتب </vt:lpstr>
      <vt:lpstr>سادسا : تنزيل الدرجة</vt:lpstr>
      <vt:lpstr>ب ­ بالنسبة للموظف الخاضع لقوانين او انظمة او قواعد او تعليمات خدمة تاخذ بنظام الزيادة كل سنتين، تخفيض زيادتين من راتب الموظف ويعاد الى الراتب الذي كان يتقاضاه قبل تنزيل درجته بعد قضائه ثلاث سنوات من تاريخ فرض العقوبة مع تدوير المدة المقضية في راتبه الاخير قبل فرض العقوبة . ج ­ بالنسبة للموظف الخاضع لقوانين او انظمة او قواعد او تعليمات خدمة تاخذ بنظام الزيادة السنوية، تخفيض ثلاث زيادات سنوية من راتب الموظف مع تدوير المدة المقضية في راتبه الاخير قبل فرض العقوبة .</vt:lpstr>
      <vt:lpstr>سابعا : الفصل </vt:lpstr>
      <vt:lpstr>ثامنا : العزل </vt:lpstr>
      <vt:lpstr>المادة 9   اولا : تسري مدد التاخير في الترفيع او الزيادة التي تترتب على العقوبات الوارد ذكرها في المادة (8) من هذا القانون اعتبارا من تاريخ استحقاق الموظف الترفيع او الزيادة . ثانيا : اذا عوقب الموظف باكثر من عقوبة واحدة خلال الدرجة الوظيفية الواحدة تطبق بحقه العقوبة الاشد فيما يتعلق بتاخير الترفيع وفق ما هو مقرر في الفقرة السابقة .</vt:lpstr>
      <vt:lpstr>المادة 10   اولا : على الوزير او رئيس الدائرة تاليف لجنة تحقيقية من رئيس وعضوين من ذوي الخبرة على ان يكون احدهم حاصلا على شهادة جامعية اولية في القانون . ثانيا : تتولى اللجنة التحقيق تحريريا مع الموظف المخالف المحال عليها ولها في سبيل اداء مهمتها سماع وتدوين اقوال الموظف والشهود والاطلاع على جميع المستندات والبيانات التي ترى ضرورة الاطلاع عليها، وتحرر محضرا تثبت فيه ما اتخذته من اجراءات وما سمعته من اقوال مع توصياتها المسببة، اما بعدم مساءلة الموظف وغلق التحقيق او بفرض احدى العقوبات المنصوص عليها في هذا القانون، وترفع كل ذلك الى الجهة التي احالت الموظف عليها . ثالثا : اذا رات اللجنة ان فعل الموظف المحال عليها يشكل جريمة نشات عن وظيفته او ارتكبها بصفته الرسمية فيجب عليها ان توصي باحالته الى المحاكم المختصة . رابعا : استثناء من احكام الفقرتين (اولا وثانيا) من هذه المادة للوزير او رئيس الدائرة بعد استجواب الموظف المخالف ان يفرض مباشرة ايا من العقوبات المنصوص عليها في الفقرات (اولا وثانيا وثالثا) من المادة (8) من هذا القانون .</vt:lpstr>
      <vt:lpstr>المادة 11 مع مراعاة احكام المادة (10) من هذا القانون : اولا : للوزير فرض اي من العقوبات المنصوص عليها في المادة (8) من هذا القانون على الموظف المخالف لاحكامه . ثانيا : لرئيس الدائرة او الموظف المخول فرض اي من العقوبات التالية على الموظف المخالف لاحكام هذا القانون : ا - لفت النظر . ب - الانذار . ج - قطع الراتب لمدة لا تتجاوز خمسة ايام . د - التوبيخ . ثالثا : اذا اوصت اللجنة بفرض عقوبة اشد مما هو منصوص عليه في الفقرة (ثانيا) من هذه المادة فعلى رئيس الدائرة او الموظف المخول احالتها للوزير للبت فيها .</vt:lpstr>
      <vt:lpstr>المادة 12 اولا- مع مراعاة احكام المادة (10) من هذا القانون, للوزير فرض عقوبة لفت النظر او الانذار او قطع الراتب على الموظف الذي يشغل وظيفة مدير عام فما فوق عند اتيانه عملا يخالف احكام هذا القانون. ثانيا- اذا ظهر للوزير من خلال التحقيق ان الموظف المشمول باحكام الفقرة (اولا) من هذه المادة قد ارتكب فعلا يستدعي عقوبة اشد مما هو مخول به , فعليه ان يعرض الامر على مجلس الوزراء متضمنا الاقتراح بفرض العقوبات المنصوص عليها في هذا القانون . ثالثا- للموظف المشمول باحكام هذه المادة الطعن في العقوبات التي تفرض عليه بموجب البندين (اولا) و (ثانيا) من هذه المادة , وفقا لاحكام المادة (15) من هذا القانون</vt:lpstr>
      <vt:lpstr>المادة 13 اولا- للوزير ان يبطل ايا من العقوبات المفروضة على الموظف المنصوص عليها في الفقرات (اولا) و (ثانيا) و (ثالثا) و (رابعا) من المادة (8) من هذا القانون عند توفر الشروط الاتية : ا‌- مضي سنة واحدة على فرض العقوبة . ب‌- قيامه باعماله بصورة متميزة عن اقرانه . جـ- عدم معاقبته باية عقوبة خلال المدة المنصوص عليها في البند (ا) من هذه الفقرة . ثانيا- يترتب على قرار الغاء العقوبة ازالة اثارها ان لم تكن قد استنفدت ذلك</vt:lpstr>
      <vt:lpstr>المادة 14 اولا- لرئيس الجمهورية او من يخوله فرض ايا من العقوبات المنصوص عليها في هذا القانون على الموظفين التابعين له . ثانيا- لرئيس مجلس الوزراء او الوزير او رئيس الدائرة الغير مرتبطة بوزارة فرض احدى العقوبات التالية على الموظف التابع لوزارته او دائرته والمشمول باحكام هذا القانون . أ- انقاص الراتب . ب- تنزيل الدرجة . ج- الفصل . د- العزل . ثالثا- للموظف بموجب الفقرات (اولا) و (ثانيا) من هذه المادة الطعن في قرار فرض العقوبة وفقا لاحكام المادة (15) من هذا القانون .</vt:lpstr>
      <vt:lpstr>المادة 15   يختص المجلس بما ياتي : اولا- النظر في الاعتراضات على قرارات فرض العقوبات المنصوص عليها في المادة (8) من القانون بعد التظلم منها وفق ما هو منصوص عليه في الفقرة (ثانيا) من هذه المادة , وله ان يقرر المصادقة على القرار او تخفيض العقوبة او الغائها . ثانيا- يشترط قبل تقديم الطعن لدى مجلس الانضباط العام على القرار الصادر بفرض العقوبة التظلم من القرار لدى الجهة التي اصدرته , وذلك خلال (30) ثلاثون يوما من تاريخ تبليغ الموظف بقرار فرض العقوبة وعلى الجهة المذكورة البت بهذا التظلم خلال (30) ثلاثين يوما من تاريخ تقديمه وعند عدم البت فيه رغم انتهاء هذه المدة يعد ذلك رفضا للتظلم . ثالثا- يشترط ان يقدم الطعن لدى مجلس الانضباط العام خلال (30) يوما من تاريخ تبليغ الموظف برفض التظلم حقيقة او حكما . رابعا-ا- يعد القرار غير المطعون فيه خلال المدة المنصوص عليها في الفقرتين (ثانيا) و (ثالثا) من هذه المادة باتا . ب‌- يجوز الطعن بقرار مجلس الانضباط العام لدى الهيئة العامة لمجلس شورى الدولة خلال (30) يوما من تاريخ التبلغ به او اعتباره مبلغا , ويكون قرار الهيئة العامة الصادر نتيجة الطعن باتا وملزما .</vt:lpstr>
      <vt:lpstr>خامسا- يراعي مجلس الانضباط العام عند النظر في الطعن احكام قانون اصول المحاكمات الجزائية وبما يتلاءم واحكام هذا القانون وتكون جلساته سرية . سادسا- تمارس الهيئة العامة لمجلس شورى الدولة اختصاصات محكمة التمييز المنصوص عليها في قانون اصول المحاكمات الجزائية عند النظر في الطعن المقدم في قرارات مجلس الانضباط العام وبما يتلاءم واحكام هذا القانون . سابعا - ا – يستوفى من الموظف رسم مقطوع مقداره (10000) عشرة الاف دينار عند الاعتراض على القرار الصادر بفرض العقوبة الانضباطية عليه امام مجلس الانضباط العام . ب – يستوفى من الطاعن رسم مقطوع مقداره (4000) اربعة الاف دينار عند الطعن تمييزا في القرار الصادر في الدعوى المنصوص عليها في (ا) من هذه الفقرة</vt:lpstr>
      <vt:lpstr>المادة 16 اذ اوقف الموظف من جهة ذات اختصاص فعلى دائرته ان تسحب يده من الوظيفة طيلة مدة التوقيف . لمادة 17 اولا : للوزير ورئيس الدائرة سحب يد الموظف مدة لا تتجاوز (60) يوما اذا تراءى له ان بقاءه في الوظيفة مضر بالمصلحة العامة او قد يؤثر على سير التحقيق في الفعل الذي احيل من اجله على التحقيق ويعاد الى نفس وظيفته بعد انتهاء المدة المذكورة الا اذا كان هناك محذور، فينسب الى وظيفة اخرى . ثانيا : للجنة ان توصي بسحب يد الموظف في اية مرحلة من مراحل التحقيق.  المادة 18   يتقاضى الموظف مسحوب اليد انصاف رواتبه خلال فترة سحب يده .</vt:lpstr>
      <vt:lpstr>المادة 19 اولا : اذا فصل او عزل الموظف مسحوب اليد فلا يدفع له شيء من الراتب الموقوف بصرف النظر عما اذا كان فصله او عزله يستند الى هذا القانون او اي قانون اخر . ثانيا : اذا عوقب الموظف مسحوب اليد بعقوبة انقاص الراتب او تنزيل الدرجة فتنفذ العقوبة من تاريخ سحب يده ويدفع له الباقي من انصاف رواتبه . ثالثا : اذا اسفرت نتيجة التحقيق او المحاكمة عن براءة الموظف او الافراج عنه او معاقبته بغير العقوبات الوارد ذكرها في الفقرة (ثانيا) من هذه المادة فتدفع له الانصاف الموقوفة من راتبه . رابعا : اذا توفي الموظف مسحوب اليد قبل صدور قرار قطعي في التحقيق او المحاكمة، فتؤول انصاف رواتبه الموقوفة الى من له حق استيفاء الحقوق التقاعدية وفق احكام قانون التقاعد المدني، وفي حالة عدم وجودهم فتؤول الى ورثته .</vt:lpstr>
      <vt:lpstr>المادة 20 لا يجوز فرض اكثر من عقوبة بموجب هذا القانون عن فعل واحد . المادة 21 اولا : اذا وجه للموظف شكر من الرئاسة او مجلس الوزراء او الوزير او من يخوله ولم يكن معاقبا او كان معاقبا واستنفدت العقوبة اثرها فيمنح قدما لمدة شهر واحد عن كل شكر يوجه له وبما لا تتجاوز مدة القدم ثلاثة اشهر في السنة الواحدة . ثانيا : اذا كان الموظف معاقبا فان الشكر يلغي عقوبة لفت النظر واذا حصل على شكرين فيلغيان عقوبة الانذار المفروضة عليه واذا حصل على ثلاثة تشركات فاكثر وكان معاقبا بعقوبة اشد من الانذار فتقلص مدة تاخير ترفيعه شهرا واحدا عن كل شكر وبما لا يزيد على ثلاثة اشهر في السنة .</vt:lpstr>
      <vt:lpstr>المادة 22 لا يمنع اعارة الموظف او نقله من مساءلته وفقا لاحكام هذا القانون . المادة 23 لا تحول براءة الموظف او الافراج عنه عن الفعل المحال من اجله الى المحاكم المختصة دون فرض احدى العقوبات المنصوص عليها في هذا القانون . المادة 24 اذا ظهر للوزير او رئيس الدائرة او الموظف المخول من الوزير او مجلس الانضباط العام ان في فعل الموظف المحال الى التحقيق او في محتويات التهمة جرما نشا من وظيفته او ارتكبه بصفته الرسمية فتجب احالته الى المحاكم المختصة .</vt:lpstr>
      <vt:lpstr> شكراً لحٌسن إصغائكم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قانون انضباط موظفي الدولة رقم (91) لسنة 1991 المعدل</dc:title>
  <dc:creator>dell</dc:creator>
  <cp:lastModifiedBy>dell</cp:lastModifiedBy>
  <cp:revision>11</cp:revision>
  <dcterms:created xsi:type="dcterms:W3CDTF">2024-06-21T17:39:14Z</dcterms:created>
  <dcterms:modified xsi:type="dcterms:W3CDTF">2024-09-29T16:43:02Z</dcterms:modified>
</cp:coreProperties>
</file>