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2" r:id="rId16"/>
    <p:sldId id="263" r:id="rId17"/>
    <p:sldId id="273" r:id="rId18"/>
    <p:sldId id="264" r:id="rId19"/>
    <p:sldId id="289" r:id="rId20"/>
    <p:sldId id="265" r:id="rId21"/>
    <p:sldId id="290" r:id="rId22"/>
    <p:sldId id="266" r:id="rId23"/>
    <p:sldId id="267" r:id="rId24"/>
    <p:sldId id="268" r:id="rId25"/>
    <p:sldId id="291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D50CA-610A-4734-A8B1-412512BD5B9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IQ"/>
        </a:p>
      </dgm:t>
    </dgm:pt>
    <dgm:pt modelId="{F79E68C3-D7D5-4EC6-BF49-43580D60A56A}">
      <dgm:prSet phldrT="[Text]"/>
      <dgm:spPr/>
      <dgm:t>
        <a:bodyPr/>
        <a:lstStyle/>
        <a:p>
          <a:pPr rtl="1"/>
          <a:r>
            <a:rPr lang="en-US" dirty="0" smtClean="0">
              <a:ln/>
            </a:rPr>
            <a:t>Dynamic  Occlusion </a:t>
          </a:r>
          <a:endParaRPr lang="ar-IQ" dirty="0">
            <a:ln/>
          </a:endParaRPr>
        </a:p>
      </dgm:t>
    </dgm:pt>
    <dgm:pt modelId="{A34CF11B-8842-4316-BE3D-3931C01BCB4C}" type="parTrans" cxnId="{CA842984-1C9F-4F34-BC64-E9DF1DE3B9B0}">
      <dgm:prSet/>
      <dgm:spPr/>
      <dgm:t>
        <a:bodyPr/>
        <a:lstStyle/>
        <a:p>
          <a:pPr rtl="1"/>
          <a:endParaRPr lang="ar-IQ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57EF4311-A77C-4CA2-B472-74D9FC929897}" type="sibTrans" cxnId="{CA842984-1C9F-4F34-BC64-E9DF1DE3B9B0}">
      <dgm:prSet/>
      <dgm:spPr/>
      <dgm:t>
        <a:bodyPr/>
        <a:lstStyle/>
        <a:p>
          <a:pPr rtl="1"/>
          <a:endParaRPr lang="ar-IQ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0840F7D7-1B3A-455C-9125-829DA853644A}" type="asst">
      <dgm:prSet phldrT="[Text]"/>
      <dgm:spPr/>
      <dgm:t>
        <a:bodyPr/>
        <a:lstStyle/>
        <a:p>
          <a:pPr rtl="1"/>
          <a:r>
            <a:rPr lang="en-US" dirty="0" smtClean="0">
              <a:ln/>
            </a:rPr>
            <a:t>Muscle &amp; Mastication </a:t>
          </a:r>
          <a:endParaRPr lang="ar-IQ" dirty="0">
            <a:ln/>
          </a:endParaRPr>
        </a:p>
      </dgm:t>
    </dgm:pt>
    <dgm:pt modelId="{A9C77FBA-B81F-4099-9125-792A3D166189}" type="parTrans" cxnId="{6482FB38-B24F-4512-82B4-1DB981821FAF}">
      <dgm:prSet/>
      <dgm:spPr/>
      <dgm:t>
        <a:bodyPr/>
        <a:lstStyle/>
        <a:p>
          <a:pPr rtl="1"/>
          <a:endParaRPr lang="ar-IQ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C6E7B6DE-C96D-4784-A3D3-61C5231997DB}" type="sibTrans" cxnId="{6482FB38-B24F-4512-82B4-1DB981821FAF}">
      <dgm:prSet/>
      <dgm:spPr/>
      <dgm:t>
        <a:bodyPr/>
        <a:lstStyle/>
        <a:p>
          <a:pPr rtl="1"/>
          <a:endParaRPr lang="ar-IQ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43CE1B79-2272-481C-B78D-D86EA5050D8B}" type="asst">
      <dgm:prSet phldrT="[Text]"/>
      <dgm:spPr/>
      <dgm:t>
        <a:bodyPr/>
        <a:lstStyle/>
        <a:p>
          <a:pPr rtl="1"/>
          <a:r>
            <a:rPr lang="en-US" dirty="0" smtClean="0">
              <a:ln/>
            </a:rPr>
            <a:t>Two Guidance  System </a:t>
          </a:r>
          <a:endParaRPr lang="ar-IQ" dirty="0">
            <a:ln/>
          </a:endParaRPr>
        </a:p>
      </dgm:t>
    </dgm:pt>
    <dgm:pt modelId="{06058E80-12A5-4F19-B1BC-143AD0867704}" type="parTrans" cxnId="{5C350132-9D44-4E07-900B-C3B2F173A9F2}">
      <dgm:prSet/>
      <dgm:spPr/>
      <dgm:t>
        <a:bodyPr/>
        <a:lstStyle/>
        <a:p>
          <a:pPr rtl="1"/>
          <a:endParaRPr lang="ar-IQ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05F63F0B-D328-4CC1-B005-78232F31AFBF}" type="sibTrans" cxnId="{5C350132-9D44-4E07-900B-C3B2F173A9F2}">
      <dgm:prSet/>
      <dgm:spPr/>
      <dgm:t>
        <a:bodyPr/>
        <a:lstStyle/>
        <a:p>
          <a:pPr rtl="1"/>
          <a:endParaRPr lang="ar-IQ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9731C6AA-1E18-4CF7-AC6A-22B1CBEC88CC}" type="pres">
      <dgm:prSet presAssocID="{0E3D50CA-610A-4734-A8B1-412512BD5B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79C20B07-193A-4705-8F75-5D4AEEF54AD9}" type="pres">
      <dgm:prSet presAssocID="{F79E68C3-D7D5-4EC6-BF49-43580D60A56A}" presName="hierRoot1" presStyleCnt="0"/>
      <dgm:spPr/>
    </dgm:pt>
    <dgm:pt modelId="{EA4FB396-88A4-4693-83F6-476F3189213B}" type="pres">
      <dgm:prSet presAssocID="{F79E68C3-D7D5-4EC6-BF49-43580D60A56A}" presName="composite" presStyleCnt="0"/>
      <dgm:spPr/>
    </dgm:pt>
    <dgm:pt modelId="{3981B007-6C42-424A-87A5-B21A9F93E96F}" type="pres">
      <dgm:prSet presAssocID="{F79E68C3-D7D5-4EC6-BF49-43580D60A56A}" presName="background" presStyleLbl="node0" presStyleIdx="0" presStyleCnt="1"/>
      <dgm:spPr/>
    </dgm:pt>
    <dgm:pt modelId="{451555D7-5FA5-46E0-8F92-CE7BCA3A96DA}" type="pres">
      <dgm:prSet presAssocID="{F79E68C3-D7D5-4EC6-BF49-43580D60A56A}" presName="text" presStyleLbl="fgAcc0" presStyleIdx="0" presStyleCnt="1" custScaleX="18030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186E3424-6139-42A0-AB40-0471FF3DF67A}" type="pres">
      <dgm:prSet presAssocID="{F79E68C3-D7D5-4EC6-BF49-43580D60A56A}" presName="hierChild2" presStyleCnt="0"/>
      <dgm:spPr/>
    </dgm:pt>
    <dgm:pt modelId="{7F82A3E5-25C9-4037-A996-2E85AAFEC04B}" type="pres">
      <dgm:prSet presAssocID="{A9C77FBA-B81F-4099-9125-792A3D166189}" presName="Name10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A0E01D63-E9E3-48FA-A3EC-7599D19DB6D1}" type="pres">
      <dgm:prSet presAssocID="{0840F7D7-1B3A-455C-9125-829DA853644A}" presName="hierRoot2" presStyleCnt="0"/>
      <dgm:spPr/>
    </dgm:pt>
    <dgm:pt modelId="{EB2E2ACB-476E-4EEB-8263-556D8DFA642B}" type="pres">
      <dgm:prSet presAssocID="{0840F7D7-1B3A-455C-9125-829DA853644A}" presName="composite2" presStyleCnt="0"/>
      <dgm:spPr/>
    </dgm:pt>
    <dgm:pt modelId="{D355EF2F-DE83-4779-BDC7-0741B5158A58}" type="pres">
      <dgm:prSet presAssocID="{0840F7D7-1B3A-455C-9125-829DA853644A}" presName="background2" presStyleLbl="asst1" presStyleIdx="0" presStyleCnt="2"/>
      <dgm:spPr/>
    </dgm:pt>
    <dgm:pt modelId="{F388DDE3-7DC2-4C06-8CF4-010D8E343F00}" type="pres">
      <dgm:prSet presAssocID="{0840F7D7-1B3A-455C-9125-829DA853644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2C32655E-C79A-4BD5-9EBA-F79704454D96}" type="pres">
      <dgm:prSet presAssocID="{0840F7D7-1B3A-455C-9125-829DA853644A}" presName="hierChild3" presStyleCnt="0"/>
      <dgm:spPr/>
    </dgm:pt>
    <dgm:pt modelId="{AB8F6326-6B9C-442E-9610-3A194E7926BD}" type="pres">
      <dgm:prSet presAssocID="{06058E80-12A5-4F19-B1BC-143AD0867704}" presName="Name10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B2B5054E-C140-4713-9C1A-DBD76FAEB9AA}" type="pres">
      <dgm:prSet presAssocID="{43CE1B79-2272-481C-B78D-D86EA5050D8B}" presName="hierRoot2" presStyleCnt="0"/>
      <dgm:spPr/>
    </dgm:pt>
    <dgm:pt modelId="{DF7D2ED0-5677-461C-B091-DE8B1ED06CAA}" type="pres">
      <dgm:prSet presAssocID="{43CE1B79-2272-481C-B78D-D86EA5050D8B}" presName="composite2" presStyleCnt="0"/>
      <dgm:spPr/>
    </dgm:pt>
    <dgm:pt modelId="{E67D8C82-34EC-43E5-9C89-73AF48B3DE13}" type="pres">
      <dgm:prSet presAssocID="{43CE1B79-2272-481C-B78D-D86EA5050D8B}" presName="background2" presStyleLbl="asst1" presStyleIdx="1" presStyleCnt="2"/>
      <dgm:spPr/>
    </dgm:pt>
    <dgm:pt modelId="{C5930526-0C40-4EA5-A46F-078E3F74143B}" type="pres">
      <dgm:prSet presAssocID="{43CE1B79-2272-481C-B78D-D86EA5050D8B}" presName="text2" presStyleLbl="fgAcc2" presStyleIdx="1" presStyleCnt="2" custScaleX="121634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D3757D93-2007-44CD-82E2-BC00B35C7D5A}" type="pres">
      <dgm:prSet presAssocID="{43CE1B79-2272-481C-B78D-D86EA5050D8B}" presName="hierChild3" presStyleCnt="0"/>
      <dgm:spPr/>
    </dgm:pt>
  </dgm:ptLst>
  <dgm:cxnLst>
    <dgm:cxn modelId="{BF1D5B5E-7F32-466F-A252-A072272B0B4F}" type="presOf" srcId="{A9C77FBA-B81F-4099-9125-792A3D166189}" destId="{7F82A3E5-25C9-4037-A996-2E85AAFEC04B}" srcOrd="0" destOrd="0" presId="urn:microsoft.com/office/officeart/2005/8/layout/hierarchy1"/>
    <dgm:cxn modelId="{6482FB38-B24F-4512-82B4-1DB981821FAF}" srcId="{F79E68C3-D7D5-4EC6-BF49-43580D60A56A}" destId="{0840F7D7-1B3A-455C-9125-829DA853644A}" srcOrd="0" destOrd="0" parTransId="{A9C77FBA-B81F-4099-9125-792A3D166189}" sibTransId="{C6E7B6DE-C96D-4784-A3D3-61C5231997DB}"/>
    <dgm:cxn modelId="{AEFB8740-8C42-4605-B43E-6BED4F3E288F}" type="presOf" srcId="{0E3D50CA-610A-4734-A8B1-412512BD5B96}" destId="{9731C6AA-1E18-4CF7-AC6A-22B1CBEC88CC}" srcOrd="0" destOrd="0" presId="urn:microsoft.com/office/officeart/2005/8/layout/hierarchy1"/>
    <dgm:cxn modelId="{9870A8DE-0E82-4793-9C18-654E2BB35F92}" type="presOf" srcId="{0840F7D7-1B3A-455C-9125-829DA853644A}" destId="{F388DDE3-7DC2-4C06-8CF4-010D8E343F00}" srcOrd="0" destOrd="0" presId="urn:microsoft.com/office/officeart/2005/8/layout/hierarchy1"/>
    <dgm:cxn modelId="{E0F76551-DEEE-4D0B-905D-2FE89199705A}" type="presOf" srcId="{F79E68C3-D7D5-4EC6-BF49-43580D60A56A}" destId="{451555D7-5FA5-46E0-8F92-CE7BCA3A96DA}" srcOrd="0" destOrd="0" presId="urn:microsoft.com/office/officeart/2005/8/layout/hierarchy1"/>
    <dgm:cxn modelId="{A14B9F7D-48C5-4335-AA9C-F9473AEDE08A}" type="presOf" srcId="{06058E80-12A5-4F19-B1BC-143AD0867704}" destId="{AB8F6326-6B9C-442E-9610-3A194E7926BD}" srcOrd="0" destOrd="0" presId="urn:microsoft.com/office/officeart/2005/8/layout/hierarchy1"/>
    <dgm:cxn modelId="{D72C5397-5BA6-4A0B-9A4E-1EE1AB8160E4}" type="presOf" srcId="{43CE1B79-2272-481C-B78D-D86EA5050D8B}" destId="{C5930526-0C40-4EA5-A46F-078E3F74143B}" srcOrd="0" destOrd="0" presId="urn:microsoft.com/office/officeart/2005/8/layout/hierarchy1"/>
    <dgm:cxn modelId="{CA842984-1C9F-4F34-BC64-E9DF1DE3B9B0}" srcId="{0E3D50CA-610A-4734-A8B1-412512BD5B96}" destId="{F79E68C3-D7D5-4EC6-BF49-43580D60A56A}" srcOrd="0" destOrd="0" parTransId="{A34CF11B-8842-4316-BE3D-3931C01BCB4C}" sibTransId="{57EF4311-A77C-4CA2-B472-74D9FC929897}"/>
    <dgm:cxn modelId="{5C350132-9D44-4E07-900B-C3B2F173A9F2}" srcId="{F79E68C3-D7D5-4EC6-BF49-43580D60A56A}" destId="{43CE1B79-2272-481C-B78D-D86EA5050D8B}" srcOrd="1" destOrd="0" parTransId="{06058E80-12A5-4F19-B1BC-143AD0867704}" sibTransId="{05F63F0B-D328-4CC1-B005-78232F31AFBF}"/>
    <dgm:cxn modelId="{930E0E88-3652-452C-9C77-BBF41F8513CB}" type="presParOf" srcId="{9731C6AA-1E18-4CF7-AC6A-22B1CBEC88CC}" destId="{79C20B07-193A-4705-8F75-5D4AEEF54AD9}" srcOrd="0" destOrd="0" presId="urn:microsoft.com/office/officeart/2005/8/layout/hierarchy1"/>
    <dgm:cxn modelId="{7A0833AE-45AA-4975-B9E1-7E6CA711DCBE}" type="presParOf" srcId="{79C20B07-193A-4705-8F75-5D4AEEF54AD9}" destId="{EA4FB396-88A4-4693-83F6-476F3189213B}" srcOrd="0" destOrd="0" presId="urn:microsoft.com/office/officeart/2005/8/layout/hierarchy1"/>
    <dgm:cxn modelId="{8CCEB2EF-0A57-453A-ABF8-8900929FFD6B}" type="presParOf" srcId="{EA4FB396-88A4-4693-83F6-476F3189213B}" destId="{3981B007-6C42-424A-87A5-B21A9F93E96F}" srcOrd="0" destOrd="0" presId="urn:microsoft.com/office/officeart/2005/8/layout/hierarchy1"/>
    <dgm:cxn modelId="{2C26D199-CFE6-4385-BBE5-389401963A8C}" type="presParOf" srcId="{EA4FB396-88A4-4693-83F6-476F3189213B}" destId="{451555D7-5FA5-46E0-8F92-CE7BCA3A96DA}" srcOrd="1" destOrd="0" presId="urn:microsoft.com/office/officeart/2005/8/layout/hierarchy1"/>
    <dgm:cxn modelId="{9814D09D-55EF-4898-9AFF-4F3BCB7CA41E}" type="presParOf" srcId="{79C20B07-193A-4705-8F75-5D4AEEF54AD9}" destId="{186E3424-6139-42A0-AB40-0471FF3DF67A}" srcOrd="1" destOrd="0" presId="urn:microsoft.com/office/officeart/2005/8/layout/hierarchy1"/>
    <dgm:cxn modelId="{0FA29F8C-D28A-46AA-83D4-E2F0200974CD}" type="presParOf" srcId="{186E3424-6139-42A0-AB40-0471FF3DF67A}" destId="{7F82A3E5-25C9-4037-A996-2E85AAFEC04B}" srcOrd="0" destOrd="0" presId="urn:microsoft.com/office/officeart/2005/8/layout/hierarchy1"/>
    <dgm:cxn modelId="{9FF9E546-2309-4C5D-9B81-DABB1518CAA9}" type="presParOf" srcId="{186E3424-6139-42A0-AB40-0471FF3DF67A}" destId="{A0E01D63-E9E3-48FA-A3EC-7599D19DB6D1}" srcOrd="1" destOrd="0" presId="urn:microsoft.com/office/officeart/2005/8/layout/hierarchy1"/>
    <dgm:cxn modelId="{E1FD129F-5B40-4C2C-A381-E7E4A2AF3944}" type="presParOf" srcId="{A0E01D63-E9E3-48FA-A3EC-7599D19DB6D1}" destId="{EB2E2ACB-476E-4EEB-8263-556D8DFA642B}" srcOrd="0" destOrd="0" presId="urn:microsoft.com/office/officeart/2005/8/layout/hierarchy1"/>
    <dgm:cxn modelId="{FB779BFF-0DA2-42D6-AED1-257E1040B1B1}" type="presParOf" srcId="{EB2E2ACB-476E-4EEB-8263-556D8DFA642B}" destId="{D355EF2F-DE83-4779-BDC7-0741B5158A58}" srcOrd="0" destOrd="0" presId="urn:microsoft.com/office/officeart/2005/8/layout/hierarchy1"/>
    <dgm:cxn modelId="{BDB57DB3-4DE3-4D78-8E83-CF26ACFBCD1C}" type="presParOf" srcId="{EB2E2ACB-476E-4EEB-8263-556D8DFA642B}" destId="{F388DDE3-7DC2-4C06-8CF4-010D8E343F00}" srcOrd="1" destOrd="0" presId="urn:microsoft.com/office/officeart/2005/8/layout/hierarchy1"/>
    <dgm:cxn modelId="{17772A74-C40B-4B04-B695-DA7071926256}" type="presParOf" srcId="{A0E01D63-E9E3-48FA-A3EC-7599D19DB6D1}" destId="{2C32655E-C79A-4BD5-9EBA-F79704454D96}" srcOrd="1" destOrd="0" presId="urn:microsoft.com/office/officeart/2005/8/layout/hierarchy1"/>
    <dgm:cxn modelId="{0A404334-F373-49CC-98D1-0D05A910188C}" type="presParOf" srcId="{186E3424-6139-42A0-AB40-0471FF3DF67A}" destId="{AB8F6326-6B9C-442E-9610-3A194E7926BD}" srcOrd="2" destOrd="0" presId="urn:microsoft.com/office/officeart/2005/8/layout/hierarchy1"/>
    <dgm:cxn modelId="{933BF135-E3B6-4A37-ABE0-5E93CFA130A4}" type="presParOf" srcId="{186E3424-6139-42A0-AB40-0471FF3DF67A}" destId="{B2B5054E-C140-4713-9C1A-DBD76FAEB9AA}" srcOrd="3" destOrd="0" presId="urn:microsoft.com/office/officeart/2005/8/layout/hierarchy1"/>
    <dgm:cxn modelId="{55EE88E4-9919-47F1-B8EC-AC0A04CA77F3}" type="presParOf" srcId="{B2B5054E-C140-4713-9C1A-DBD76FAEB9AA}" destId="{DF7D2ED0-5677-461C-B091-DE8B1ED06CAA}" srcOrd="0" destOrd="0" presId="urn:microsoft.com/office/officeart/2005/8/layout/hierarchy1"/>
    <dgm:cxn modelId="{6DDDBE6C-C036-42A4-AC2B-439A1367CB08}" type="presParOf" srcId="{DF7D2ED0-5677-461C-B091-DE8B1ED06CAA}" destId="{E67D8C82-34EC-43E5-9C89-73AF48B3DE13}" srcOrd="0" destOrd="0" presId="urn:microsoft.com/office/officeart/2005/8/layout/hierarchy1"/>
    <dgm:cxn modelId="{8C4F2989-5BE9-4286-8BCE-0306AB798405}" type="presParOf" srcId="{DF7D2ED0-5677-461C-B091-DE8B1ED06CAA}" destId="{C5930526-0C40-4EA5-A46F-078E3F74143B}" srcOrd="1" destOrd="0" presId="urn:microsoft.com/office/officeart/2005/8/layout/hierarchy1"/>
    <dgm:cxn modelId="{B9C3911B-E77A-4465-B0CC-E2712D5D7F22}" type="presParOf" srcId="{B2B5054E-C140-4713-9C1A-DBD76FAEB9AA}" destId="{D3757D93-2007-44CD-82E2-BC00B35C7D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6CA24F-14D4-46BC-AA1F-1626EDB0E0ED}" type="datetimeFigureOut">
              <a:rPr lang="ar-IQ" smtClean="0"/>
              <a:pPr/>
              <a:t>04/04/1446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9BE4EC-DF2B-4941-9DE0-8839DD8F78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iq/url?sa=i&amp;rct=j&amp;q=the%20bennett%20movement%20of%20mandibular&amp;source=images&amp;cd=&amp;cad=rja&amp;docid=eS55zGYaMjNVyM&amp;tbnid=AFkBn0K5J1ZlKM:&amp;ved=&amp;url=http://www.homesteadschools.com/dental/courses/Occlusion/Chapter02.html&amp;ei=6vRoUbWHBYLgOpz_gagE&amp;psig=AFQjCNGTNeeyjxAh-yVC7v282_etHBdx8g&amp;ust=136591933872555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q/url?sa=i&amp;rct=j&amp;q=the%20bennett%20movement%20of%20mandibular&amp;source=images&amp;cd=&amp;cad=rja&amp;docid=PK8npOHVO4HAXM&amp;tbnid=lnW6wohzCOetIM:&amp;ved=&amp;url=http://what-when-how.com/dental-anatomy-physiology-and-occlusion/the-temporomandibular-joints-teeth-and-muscles-and-their-functions-dental-anatomy-physiology-and-occlusion-part-2/&amp;ei=6vRoUbWHBYLgOpz_gagE&amp;psig=AFQjCNGTNeeyjxAh-yVC7v282_etHBdx8g&amp;ust=1365919338725559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iq/url?sa=i&amp;rct=j&amp;q=ideal+occusion&amp;source=images&amp;cd=&amp;cad=rja&amp;docid=ZlvATC61G3qS2M&amp;tbnid=rkKnYmr5JoZEXM:&amp;ved=&amp;url=http://vimeo.com/56404898&amp;ei=ofVoUY3pL8GFO6XmgbgM&amp;psig=AFQjCNGngolA34AxglqkPQFkp5YAeho1yQ&amp;ust=136591952211977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reshade.com/resize-image/ideal-occlusion.-5076536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q/url?sa=i&amp;rct=j&amp;q=ideal+occusion&amp;source=images&amp;cd=&amp;cad=rja&amp;docid=OzanlBjI4l9nNM&amp;tbnid=8FsS-w-wcvWe5M:&amp;ved=&amp;url=http://www.docstoc.com/docs/118964930/Lecture-5-Alignment-and-Occlusion&amp;ei=ofVoUY3pL8GFO6XmgbgM&amp;psig=AFQjCNGngolA34AxglqkPQFkp5YAeho1yQ&amp;ust=1365919522119776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q/url?sa=i&amp;rct=j&amp;q=hinge+articulator&amp;source=images&amp;cd=&amp;cad=rja&amp;docid=5uVCrivH7atjJM&amp;tbnid=TMuelpSWM4x0RM:&amp;ved=&amp;url=http://www.ndsshop.co.uk/index.php?controller=product&amp;path=27&amp;product_id=308&amp;ei=-_ZoUbD7GYPLPd7IgOAO&amp;psig=AFQjCNE1f1XX1Iz5GMkEg7ckUKf_PMHEzQ&amp;ust=136591986780378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peerlessdental.com/content/advanced-digital-controlled-laborator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q/url?sa=i&amp;rct=j&amp;q=T-scan&amp;source=images&amp;cd=&amp;cad=rja&amp;docid=BukP-8b6hFFKuM&amp;tbnid=o6lMqW_Tw-NCMM:&amp;ved=&amp;url=http://www.tekscan.com/occlusal-analysis-system&amp;ei=ZvZoUcD7A8KBON3CgZAI&amp;psig=AFQjCNFMydK0gB5EAZ_6gVn6zeVyrVyTVg&amp;ust=136591971846924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www.google.iq/url?sa=i&amp;rct=j&amp;q=Myo+trainer&amp;source=images&amp;cd=&amp;cad=rja&amp;docid=pqkxHipKuwUH-M&amp;tbnid=-EZ8rAQdD1iOrM:&amp;ved=&amp;url=http://www.ni.com/white-paper/10862/en&amp;ei=tPZoUbDyCMfNOObygZAL&amp;psig=AFQjCNHFKTCfBy99yZcVcSahUk9gW4Zh9A&amp;ust=136591979666890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q/url?sa=i&amp;rct=j&amp;q=teeth%20occlusion&amp;source=images&amp;cd=&amp;cad=rja&amp;docid=MJvFtyxH-hIieM&amp;tbnid=S_41Fl38I54BiM:&amp;ved=&amp;url=http://www.orthounlimited.com/ourproducts/tppositioners.htm&amp;ei=1vJoUb7nGMehO_XNgcgK&amp;psig=AFQjCNEtU3BYCvNeh5Z6MWP3RNQ2MIkrJA&amp;ust=136591880680305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teeth%20occlusion&amp;source=images&amp;cd=&amp;cad=rja&amp;docid=tREkZrOt8ijR8M&amp;tbnid=2A3VPyoh_3PZYM:&amp;ved=&amp;url=http://www.condylator.com/condyloform-posterior-teeth.html&amp;ei=1vJoUb7nGMehO_XNgcgK&amp;psig=AFQjCNEtU3BYCvNeh5Z6MWP3RNQ2MIkrJA&amp;ust=136591880680305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q/url?sa=i&amp;rct=j&amp;q=prolapse%20of%20lumbar&amp;source=images&amp;cd=&amp;cad=rja&amp;docid=i2gubujjGrVWUM&amp;tbnid=olPumD3uzSK9BM:&amp;ved=&amp;url=http://www.visuallymedical.com/2012/01/19/lumbar-prolapse/&amp;ei=EvRoUavBDcK7O7H2gPAJ&amp;psig=AFQjCNELh5mrUPgOxsUrLMQ3WfZYsLNH1g&amp;ust=136591912251677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q/url?sa=i&amp;rct=j&amp;q=static%20occlusion&amp;source=images&amp;cd=&amp;cad=rja&amp;docid=M4kF1feZWWOZpM&amp;tbnid=ylmWmAZ07Be3oM:&amp;ved=&amp;url=http://www.dentaljuce.com/fruit/page.asp?pid=271&amp;ei=afRoUca_IYi5O_ujgJAH&amp;psig=AFQjCNHi90MFua9cB37smui40nU3s9FjyA&amp;ust=136591920992102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078436"/>
            <a:ext cx="72152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cs typeface="+mj-cs"/>
              </a:rPr>
              <a:t>Prof Dr  </a:t>
            </a:r>
            <a:r>
              <a:rPr lang="en-US" sz="4000" dirty="0" err="1" smtClean="0">
                <a:cs typeface="+mj-cs"/>
              </a:rPr>
              <a:t>Fawaz</a:t>
            </a:r>
            <a:r>
              <a:rPr lang="en-US" sz="4000" dirty="0" smtClean="0">
                <a:cs typeface="+mj-cs"/>
              </a:rPr>
              <a:t>. </a:t>
            </a:r>
            <a:r>
              <a:rPr lang="en-US" sz="4000" dirty="0" err="1" smtClean="0">
                <a:cs typeface="+mj-cs"/>
              </a:rPr>
              <a:t>Aswad</a:t>
            </a:r>
            <a:r>
              <a:rPr lang="en-US" sz="4000" dirty="0" smtClean="0">
                <a:cs typeface="+mj-cs"/>
              </a:rPr>
              <a:t> </a:t>
            </a:r>
          </a:p>
          <a:p>
            <a:pPr algn="ctr"/>
            <a:r>
              <a:rPr lang="en-US" sz="4000" dirty="0" smtClean="0">
                <a:cs typeface="+mj-cs"/>
              </a:rPr>
              <a:t>College of dentistry </a:t>
            </a:r>
          </a:p>
          <a:p>
            <a:pPr algn="ctr"/>
            <a:r>
              <a:rPr lang="en-US" sz="4000" dirty="0" smtClean="0">
                <a:cs typeface="+mj-cs"/>
              </a:rPr>
              <a:t>University of </a:t>
            </a:r>
            <a:r>
              <a:rPr lang="en-US" sz="4000" dirty="0" err="1" smtClean="0">
                <a:cs typeface="+mj-cs"/>
              </a:rPr>
              <a:t>baghdad</a:t>
            </a:r>
            <a:r>
              <a:rPr lang="en-US" sz="4000" dirty="0" smtClean="0">
                <a:cs typeface="+mj-cs"/>
              </a:rPr>
              <a:t> </a:t>
            </a:r>
            <a:endParaRPr lang="ar-IQ" sz="4000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773" y="948152"/>
            <a:ext cx="85060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Occlusion &amp; TMJ </a:t>
            </a:r>
            <a:r>
              <a:rPr lang="en-US" sz="6600" b="1">
                <a:solidFill>
                  <a:srgbClr val="FFFF00"/>
                </a:solidFill>
              </a:rPr>
              <a:t>Disorder </a:t>
            </a:r>
            <a:r>
              <a:rPr lang="en-US" sz="6600" b="1" smtClean="0">
                <a:solidFill>
                  <a:srgbClr val="FFFF00"/>
                </a:solidFill>
              </a:rPr>
              <a:t>,is </a:t>
            </a:r>
            <a:r>
              <a:rPr lang="en-US" sz="6600" b="1" dirty="0" smtClean="0">
                <a:solidFill>
                  <a:srgbClr val="FFFF00"/>
                </a:solidFill>
              </a:rPr>
              <a:t>it emergency 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9" name="~PP1889.WAV">
            <a:hlinkClick r:id="" action="ppaction://media"/>
          </p:cNvPr>
          <p:cNvPicPr>
            <a:picLocks noRot="1" noChangeAspect="1"/>
          </p:cNvPicPr>
          <p:nvPr>
            <a:wavAudioFile r:embed="rId1" name="~PP188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OCCLUSION CONDITION SHOULD BE CONSIDRED BOTH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DYNAMIC OCCULSION which  affected the TMJ through the orthopedic stability of the mandible as it load against the cranium, therefore the acute changes in the occlusion can influence </a:t>
            </a:r>
            <a:r>
              <a:rPr lang="en-US" dirty="0" err="1" smtClean="0"/>
              <a:t>mandibular</a:t>
            </a:r>
            <a:r>
              <a:rPr lang="en-US" dirty="0" smtClean="0"/>
              <a:t> function thus lead the TMJ symptoms </a:t>
            </a:r>
          </a:p>
          <a:p>
            <a:pPr algn="l" rtl="0"/>
            <a:r>
              <a:rPr lang="en-US" dirty="0" smtClean="0"/>
              <a:t>Also the force applied on individual teeth are minimized when the </a:t>
            </a:r>
            <a:r>
              <a:rPr lang="en-US" dirty="0" err="1" smtClean="0"/>
              <a:t>condyles</a:t>
            </a:r>
            <a:r>
              <a:rPr lang="en-US" dirty="0" smtClean="0"/>
              <a:t> in the most </a:t>
            </a:r>
            <a:r>
              <a:rPr lang="en-US" dirty="0" err="1" smtClean="0"/>
              <a:t>anteriosuperior</a:t>
            </a:r>
            <a:r>
              <a:rPr lang="en-US" dirty="0" smtClean="0"/>
              <a:t> position in the </a:t>
            </a:r>
            <a:r>
              <a:rPr lang="en-US" dirty="0" err="1" smtClean="0"/>
              <a:t>fosa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Also the occlusion force will be affected  in orthopedic stability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This stability exist when the teeth in harmony with the musculoskeletal stability  of the </a:t>
            </a:r>
            <a:r>
              <a:rPr lang="en-US" dirty="0" err="1" smtClean="0"/>
              <a:t>condyle</a:t>
            </a:r>
            <a:r>
              <a:rPr lang="en-US" dirty="0" smtClean="0"/>
              <a:t> in the </a:t>
            </a:r>
            <a:r>
              <a:rPr lang="en-US" dirty="0" err="1" smtClean="0"/>
              <a:t>fossa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the above mention stability occur so the functional forces can be applied to the teeth and joint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tissue injury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that not happened what is going to occur 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That’s mean the orthopedic stability exist and the teeth are not in occlusion  the </a:t>
            </a:r>
            <a:r>
              <a:rPr lang="en-US" dirty="0" err="1" smtClean="0"/>
              <a:t>condyle</a:t>
            </a:r>
            <a:r>
              <a:rPr lang="en-US" dirty="0" smtClean="0"/>
              <a:t> maintained in position by the elevator muscle and this lead to the teeth to be brought into contact only ,and this represent a very </a:t>
            </a:r>
            <a:r>
              <a:rPr lang="en-US" dirty="0" smtClean="0">
                <a:solidFill>
                  <a:srgbClr val="FF0000"/>
                </a:solidFill>
              </a:rPr>
              <a:t>instable occlusion </a:t>
            </a:r>
            <a:r>
              <a:rPr lang="en-US" dirty="0" smtClean="0"/>
              <a:t>position but the </a:t>
            </a:r>
            <a:r>
              <a:rPr lang="en-US" dirty="0" err="1" smtClean="0">
                <a:solidFill>
                  <a:srgbClr val="FF0000"/>
                </a:solidFill>
              </a:rPr>
              <a:t>condyle</a:t>
            </a:r>
            <a:r>
              <a:rPr lang="en-US" dirty="0" smtClean="0">
                <a:solidFill>
                  <a:srgbClr val="FF0000"/>
                </a:solidFill>
              </a:rPr>
              <a:t> remain in a stable </a:t>
            </a:r>
            <a:r>
              <a:rPr lang="en-US" dirty="0" smtClean="0"/>
              <a:t>position </a:t>
            </a:r>
          </a:p>
          <a:p>
            <a:pPr algn="l" rtl="0"/>
            <a:r>
              <a:rPr lang="en-US" dirty="0" smtClean="0"/>
              <a:t>Here the patient either have a stable joint position and only occlude on one teeth or try to bring the static occlusion position and this compromise the joint stability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going to happened if the loading occur and the joint is not in a stable relation 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l" rtl="0"/>
            <a:r>
              <a:rPr lang="en-US" dirty="0" smtClean="0"/>
              <a:t>Here there will unusual movement in order to gain a stability  this movement although small </a:t>
            </a: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translators shift </a:t>
            </a:r>
            <a:r>
              <a:rPr lang="en-US" dirty="0" smtClean="0"/>
              <a:t>between disc and the </a:t>
            </a:r>
            <a:r>
              <a:rPr lang="en-US" dirty="0" err="1" smtClean="0"/>
              <a:t>condyle</a:t>
            </a:r>
            <a:r>
              <a:rPr lang="en-US" dirty="0" smtClean="0"/>
              <a:t> and lead to strain to the </a:t>
            </a:r>
            <a:r>
              <a:rPr lang="en-US" dirty="0" err="1" smtClean="0"/>
              <a:t>discal</a:t>
            </a:r>
            <a:r>
              <a:rPr lang="en-US" dirty="0" smtClean="0"/>
              <a:t> ligaments then elongation of the </a:t>
            </a:r>
            <a:r>
              <a:rPr lang="en-US" dirty="0" err="1" smtClean="0"/>
              <a:t>discal</a:t>
            </a:r>
            <a:r>
              <a:rPr lang="en-US" dirty="0" smtClean="0"/>
              <a:t> ligaments and thinning of the disc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What's these </a:t>
            </a:r>
            <a:r>
              <a:rPr lang="en-US" dirty="0" err="1" smtClean="0"/>
              <a:t>translatory</a:t>
            </a:r>
            <a:r>
              <a:rPr lang="en-US" dirty="0" smtClean="0"/>
              <a:t>  movement caused 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It may caused a minimum damage to the different element  of the </a:t>
            </a:r>
            <a:r>
              <a:rPr lang="en-US" dirty="0" err="1" smtClean="0"/>
              <a:t>masticatory</a:t>
            </a:r>
            <a:r>
              <a:rPr lang="en-US" dirty="0" smtClean="0"/>
              <a:t> system ,this </a:t>
            </a:r>
            <a:r>
              <a:rPr lang="en-US" dirty="0" err="1" smtClean="0"/>
              <a:t>parafunction</a:t>
            </a:r>
            <a:r>
              <a:rPr lang="en-US" dirty="0" smtClean="0"/>
              <a:t> muscle </a:t>
            </a:r>
            <a:r>
              <a:rPr lang="en-US" dirty="0" err="1" smtClean="0"/>
              <a:t>activite</a:t>
            </a:r>
            <a:r>
              <a:rPr lang="en-US" dirty="0" smtClean="0"/>
              <a:t>  by different mechanism like </a:t>
            </a:r>
            <a:r>
              <a:rPr lang="en-US" dirty="0" err="1" smtClean="0"/>
              <a:t>bruxism</a:t>
            </a:r>
            <a:r>
              <a:rPr lang="en-US" dirty="0" smtClean="0"/>
              <a:t> ,clenching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All the above mention notes still arise a question whether  change in the occlusion will affected the TMJ </a:t>
            </a:r>
            <a:endParaRPr lang="ar-IQ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1214422"/>
          <a:ext cx="421481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ttp://www.homesteadschools.com/dental/courses/Occlusion/images/Fig.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5853" t="20253" r="8310" b="21519"/>
          <a:stretch>
            <a:fillRect/>
          </a:stretch>
        </p:blipFill>
        <p:spPr bwMode="auto">
          <a:xfrm>
            <a:off x="4643438" y="714356"/>
            <a:ext cx="444158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hat-when-how.com/wp-content/uploads/2012/05/tmp57131_thumb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6643734" cy="561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715372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FF00"/>
                </a:solidFill>
              </a:rPr>
              <a:t>When we have an Ideal Occlusion? </a:t>
            </a:r>
          </a:p>
          <a:p>
            <a:pPr marL="715963" indent="-274638" algn="just" rtl="0"/>
            <a:endParaRPr lang="en-US" sz="3200" b="1" dirty="0" smtClean="0"/>
          </a:p>
          <a:p>
            <a:pPr marL="715963" indent="-274638" algn="just" rtl="0"/>
            <a:r>
              <a:rPr lang="en-US" sz="3200" b="1" dirty="0" smtClean="0"/>
              <a:t>-   CO = CR </a:t>
            </a:r>
          </a:p>
          <a:p>
            <a:pPr marL="898525" indent="-457200" algn="just" rtl="0"/>
            <a:endParaRPr lang="en-US" sz="3200" b="1" dirty="0" smtClean="0"/>
          </a:p>
          <a:p>
            <a:pPr marL="898525" indent="-457200" algn="just" rtl="0"/>
            <a:r>
              <a:rPr lang="en-US" sz="3200" b="1" dirty="0" smtClean="0"/>
              <a:t>- When the </a:t>
            </a:r>
            <a:r>
              <a:rPr lang="en-US" sz="3200" b="1" dirty="0" err="1" smtClean="0"/>
              <a:t>Manidubular</a:t>
            </a:r>
            <a:r>
              <a:rPr lang="en-US" sz="3200" b="1" dirty="0" smtClean="0"/>
              <a:t> moves there is immediate and lasting post </a:t>
            </a:r>
            <a:r>
              <a:rPr lang="en-US" sz="3200" b="1" dirty="0" err="1" smtClean="0"/>
              <a:t>Disclusion</a:t>
            </a:r>
            <a:r>
              <a:rPr lang="en-US" sz="3200" b="1" dirty="0" smtClean="0"/>
              <a:t> Ant guidance on front </a:t>
            </a:r>
            <a:endParaRPr lang="ar-IQ" sz="3200" b="1" dirty="0"/>
          </a:p>
        </p:txBody>
      </p:sp>
      <p:pic>
        <p:nvPicPr>
          <p:cNvPr id="30722" name="Picture 2" descr="http://b.vimeocdn.com/ts/390/545/390545016_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019" t="11450" r="11259" b="21755"/>
          <a:stretch>
            <a:fillRect/>
          </a:stretch>
        </p:blipFill>
        <p:spPr bwMode="auto">
          <a:xfrm>
            <a:off x="142844" y="3643314"/>
            <a:ext cx="4827168" cy="3071834"/>
          </a:xfrm>
          <a:prstGeom prst="rect">
            <a:avLst/>
          </a:prstGeom>
          <a:noFill/>
        </p:spPr>
      </p:pic>
      <p:pic>
        <p:nvPicPr>
          <p:cNvPr id="30724" name="Picture 4" descr="http://reshade.com/picture/medium/5076536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524" t="19084" r="12906" b="21755"/>
          <a:stretch>
            <a:fillRect/>
          </a:stretch>
        </p:blipFill>
        <p:spPr bwMode="auto">
          <a:xfrm>
            <a:off x="4714876" y="3643314"/>
            <a:ext cx="442912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071942"/>
            <a:ext cx="6572296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ctr" rtl="0"/>
            <a:r>
              <a:rPr lang="en-US" b="1" dirty="0" smtClean="0">
                <a:solidFill>
                  <a:srgbClr val="FFFF00"/>
                </a:solidFill>
              </a:rPr>
              <a:t>Functional anatomy of the </a:t>
            </a:r>
            <a:r>
              <a:rPr lang="en-US" b="1" dirty="0" err="1" smtClean="0">
                <a:solidFill>
                  <a:srgbClr val="FFFF00"/>
                </a:solidFill>
              </a:rPr>
              <a:t>temporomandibular</a:t>
            </a:r>
            <a:r>
              <a:rPr lang="en-US" b="1" dirty="0" smtClean="0">
                <a:solidFill>
                  <a:srgbClr val="FFFF00"/>
                </a:solidFill>
              </a:rPr>
              <a:t> joint 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endParaRPr lang="ar-IQ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103698"/>
            <a:ext cx="42862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0">
              <a:lnSpc>
                <a:spcPct val="150000"/>
              </a:lnSpc>
              <a:buAutoNum type="arabicPeriod"/>
            </a:pPr>
            <a:r>
              <a:rPr lang="en-US" sz="2400" b="1" dirty="0" smtClean="0"/>
              <a:t>Anatomy Centric relation </a:t>
            </a:r>
          </a:p>
          <a:p>
            <a:pPr marL="342900" indent="-342900" algn="just" rtl="0">
              <a:lnSpc>
                <a:spcPct val="150000"/>
              </a:lnSpc>
              <a:buAutoNum type="arabicPeriod"/>
            </a:pPr>
            <a:r>
              <a:rPr lang="en-US" sz="2400" b="1" dirty="0" smtClean="0"/>
              <a:t>Conceptual </a:t>
            </a:r>
            <a:endParaRPr lang="en-US" sz="2400" b="1" dirty="0" smtClean="0">
              <a:sym typeface="Symbol"/>
            </a:endParaRPr>
          </a:p>
          <a:p>
            <a:pPr marL="342900" indent="-342900" algn="just" rtl="0">
              <a:lnSpc>
                <a:spcPct val="150000"/>
              </a:lnSpc>
              <a:buAutoNum type="arabicPeriod"/>
            </a:pPr>
            <a:r>
              <a:rPr lang="en-US" sz="2400" b="1" dirty="0" smtClean="0">
                <a:sym typeface="Symbol"/>
              </a:rPr>
              <a:t>Geometrical </a:t>
            </a:r>
            <a:endParaRPr lang="ar-IQ" sz="2400" b="1" dirty="0"/>
          </a:p>
        </p:txBody>
      </p:sp>
      <p:pic>
        <p:nvPicPr>
          <p:cNvPr id="3074" name="Picture 2" descr="C:\Users\duraid\Desktop\دكتور فواز\4801151-f5[1].jpg"/>
          <p:cNvPicPr>
            <a:picLocks noChangeAspect="1" noChangeArrowheads="1"/>
          </p:cNvPicPr>
          <p:nvPr/>
        </p:nvPicPr>
        <p:blipFill>
          <a:blip r:embed="rId2" cstate="print"/>
          <a:srcRect l="4598" t="12499" r="4403" b="36250"/>
          <a:stretch>
            <a:fillRect/>
          </a:stretch>
        </p:blipFill>
        <p:spPr bwMode="auto">
          <a:xfrm>
            <a:off x="1125552" y="214290"/>
            <a:ext cx="658972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'Does Centric Occlusion Occur in Centric Relation?'</a:t>
            </a:r>
            <a:r>
              <a:rPr lang="en-US" sz="3200" dirty="0" smtClean="0">
                <a:solidFill>
                  <a:srgbClr val="FF0000"/>
                </a:solidFill>
              </a:rPr>
              <a:t> This is an essential question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14488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Another aspect of the static occlusion is the presence or absence of 'freedom in centric', this is also known as 'long centric'.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 previously stated the word centric is an adjective and so strictly it should never be used without a defining noun. So this long established term would better read: Freedom in centric occlusion or long centric occlusion. Freedom in centric occlusion occurs when the mandible is able to move </a:t>
            </a:r>
            <a:r>
              <a:rPr lang="en-US" dirty="0" err="1" smtClean="0"/>
              <a:t>anteriorly</a:t>
            </a:r>
            <a:r>
              <a:rPr lang="en-US" dirty="0" smtClean="0"/>
              <a:t> for a short distance in the same horizontal and </a:t>
            </a:r>
            <a:r>
              <a:rPr lang="en-US" dirty="0" err="1" smtClean="0"/>
              <a:t>sagittal</a:t>
            </a:r>
            <a:r>
              <a:rPr lang="en-US" dirty="0" smtClean="0"/>
              <a:t> plane while maintaining tooth contact (Alternatively there will be no freedom in centric occlusion if either the front teeth or the posterior occlusion do not allow this horizontal movement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en-US" dirty="0" smtClean="0">
                <a:solidFill>
                  <a:srgbClr val="FF0000"/>
                </a:solidFill>
              </a:rPr>
              <a:t>Why we study this subject ?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Now that there is a universal acceptance of the need for continuing education, it may be more realistic to consider a comprehensive study of the </a:t>
            </a:r>
            <a:r>
              <a:rPr lang="en-US" dirty="0" err="1" smtClean="0"/>
              <a:t>articulatory</a:t>
            </a:r>
            <a:r>
              <a:rPr lang="en-US" dirty="0" smtClean="0"/>
              <a:t> system as the first mandatory element of a post graduate dental education. But the </a:t>
            </a:r>
            <a:r>
              <a:rPr lang="en-US" dirty="0" err="1" smtClean="0"/>
              <a:t>articulatory</a:t>
            </a:r>
            <a:r>
              <a:rPr lang="en-US" dirty="0" smtClean="0"/>
              <a:t> system is the biomechanical environment in which dentists provide treatment</a:t>
            </a:r>
            <a:endParaRPr lang="ar-IQ" dirty="0"/>
          </a:p>
        </p:txBody>
      </p:sp>
      <p:pic>
        <p:nvPicPr>
          <p:cNvPr id="5" name="~PP1881.WAV">
            <a:hlinkClick r:id="" action="ppaction://media"/>
          </p:cNvPr>
          <p:cNvPicPr>
            <a:picLocks noRot="1" noChangeAspect="1"/>
          </p:cNvPicPr>
          <p:nvPr>
            <a:wavAudioFile r:embed="rId1" name="~PP188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raid\Desktop\دكتور فواز\4801151-f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737" y="214290"/>
            <a:ext cx="5624527" cy="6031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It is of paramount importance to appreciate that the term </a:t>
            </a:r>
            <a:r>
              <a:rPr lang="en-US" sz="2700" dirty="0" smtClean="0">
                <a:solidFill>
                  <a:srgbClr val="FF0000"/>
                </a:solidFill>
              </a:rPr>
              <a:t>'ideal occlusion</a:t>
            </a:r>
            <a:r>
              <a:rPr lang="en-US" sz="2700" dirty="0" smtClean="0"/>
              <a:t>' means something quite different from the term </a:t>
            </a:r>
            <a:r>
              <a:rPr lang="en-US" sz="2700" dirty="0" smtClean="0">
                <a:solidFill>
                  <a:srgbClr val="00B0F0"/>
                </a:solidFill>
              </a:rPr>
              <a:t>'correct </a:t>
            </a:r>
            <a:r>
              <a:rPr lang="en-US" dirty="0" smtClean="0">
                <a:solidFill>
                  <a:srgbClr val="00B0F0"/>
                </a:solidFill>
              </a:rPr>
              <a:t>occlusion</a:t>
            </a:r>
            <a:endParaRPr lang="ar-IQ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'. To state that an occlusion is correct or wrong betrays a </a:t>
            </a:r>
            <a:r>
              <a:rPr lang="en-US" dirty="0" smtClean="0">
                <a:solidFill>
                  <a:srgbClr val="0070C0"/>
                </a:solidFill>
              </a:rPr>
              <a:t>mechanistic approach </a:t>
            </a:r>
            <a:r>
              <a:rPr lang="en-US" dirty="0" smtClean="0"/>
              <a:t>to the subject. Patients are not machines and an occlusion can only be judged on the reaction that it produces in the tissues of the system in which it inter-reacts. That reaction will be infinitely variable between individuals and will in some contexts (</a:t>
            </a:r>
            <a:r>
              <a:rPr lang="en-US" dirty="0" err="1" smtClean="0"/>
              <a:t>ie</a:t>
            </a:r>
            <a:r>
              <a:rPr lang="en-US" dirty="0" smtClean="0"/>
              <a:t> TMD pain) vary within an individual with time.</a:t>
            </a:r>
          </a:p>
          <a:p>
            <a:pPr algn="l" rtl="0"/>
            <a:r>
              <a:rPr lang="en-US" dirty="0" smtClean="0"/>
              <a:t>Guidelines of Good </a:t>
            </a:r>
            <a:r>
              <a:rPr lang="en-US" dirty="0" err="1" smtClean="0"/>
              <a:t>Occlusal</a:t>
            </a:r>
            <a:r>
              <a:rPr lang="en-US" dirty="0" smtClean="0"/>
              <a:t> Practice should be established because they offer the most prudent way in which to provide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571612"/>
            <a:ext cx="442915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The importance of ideal occlusion Concept  :</a:t>
            </a:r>
          </a:p>
          <a:p>
            <a:pPr marL="533400" indent="-182563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Pretreatment examination and records.</a:t>
            </a:r>
          </a:p>
          <a:p>
            <a:pPr marL="533400" indent="-182563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Treatment of TMJ &amp; PDS </a:t>
            </a:r>
          </a:p>
          <a:p>
            <a:pPr marL="533400" indent="-182563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Confirmative versus reorganized  approach</a:t>
            </a:r>
            <a:endParaRPr lang="ar-IQ" sz="2400" b="1" dirty="0"/>
          </a:p>
        </p:txBody>
      </p:sp>
      <p:pic>
        <p:nvPicPr>
          <p:cNvPr id="3074" name="Picture 2" descr="http://t2.gstatic.com/images?q=tbn:ANd9GcRQeO5F76ENFNc9P4g7egSbI9Kfv2iMt23L4yTwP1XlvK3jJV1N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019" t="11450" r="6965" b="14121"/>
          <a:stretch>
            <a:fillRect/>
          </a:stretch>
        </p:blipFill>
        <p:spPr bwMode="auto">
          <a:xfrm>
            <a:off x="4714876" y="2500306"/>
            <a:ext cx="414340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73821"/>
            <a:ext cx="5929354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Q / What are the factors determine  a patient’s reaction to an occlusion ?  </a:t>
            </a:r>
          </a:p>
          <a:p>
            <a:pPr marL="273050" indent="-273050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The resistance of the tissue and / or restoration </a:t>
            </a:r>
          </a:p>
          <a:p>
            <a:pPr marL="273050" indent="-273050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The magnitude of force being applied </a:t>
            </a:r>
          </a:p>
          <a:p>
            <a:pPr marL="273050" indent="-273050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The frequency of force being applied </a:t>
            </a:r>
          </a:p>
          <a:p>
            <a:pPr marL="273050" indent="-273050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The Direction of force being applied </a:t>
            </a:r>
          </a:p>
          <a:p>
            <a:pPr marL="273050" indent="-273050" algn="just" rtl="0">
              <a:lnSpc>
                <a:spcPct val="150000"/>
              </a:lnSpc>
              <a:buFontTx/>
              <a:buChar char="-"/>
            </a:pPr>
            <a:r>
              <a:rPr lang="en-US" sz="2400" b="1" dirty="0" smtClean="0"/>
              <a:t>The number of Contacts transmitting that force </a:t>
            </a:r>
          </a:p>
          <a:p>
            <a:pPr algn="just" rtl="0">
              <a:lnSpc>
                <a:spcPct val="150000"/>
              </a:lnSpc>
            </a:pPr>
            <a:endParaRPr lang="ar-IQ" sz="1600" dirty="0"/>
          </a:p>
        </p:txBody>
      </p:sp>
      <p:pic>
        <p:nvPicPr>
          <p:cNvPr id="3" name="Picture 4" descr="http://t2.gstatic.com/images?q=tbn:ANd9GcSG5ka2Kq7KfiegTkzEPUbXtPmv_WM53lLFhAi3YQExTFq0tcvye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376" t="3817"/>
          <a:stretch>
            <a:fillRect/>
          </a:stretch>
        </p:blipFill>
        <p:spPr bwMode="auto">
          <a:xfrm>
            <a:off x="6286512" y="428604"/>
            <a:ext cx="2514599" cy="3600449"/>
          </a:xfrm>
          <a:prstGeom prst="rect">
            <a:avLst/>
          </a:prstGeom>
          <a:noFill/>
        </p:spPr>
      </p:pic>
      <p:pic>
        <p:nvPicPr>
          <p:cNvPr id="4" name="Picture 6" descr="http://peerlessdental.com/sites/default/files/styles/media_gallery_thumbnail/public/Semi%20Adjustable%20Articula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267" r="16030" b="8396"/>
          <a:stretch>
            <a:fillRect/>
          </a:stretch>
        </p:blipFill>
        <p:spPr bwMode="auto">
          <a:xfrm>
            <a:off x="6429388" y="4095731"/>
            <a:ext cx="2071702" cy="27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35824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The Three most important factors that effect  a patient’s occlusion : </a:t>
            </a:r>
          </a:p>
          <a:p>
            <a:pPr marL="355600" indent="-260350" algn="just" defTabSz="808038" rtl="0">
              <a:lnSpc>
                <a:spcPct val="150000"/>
              </a:lnSpc>
              <a:buFontTx/>
              <a:buChar char="-"/>
              <a:tabLst>
                <a:tab pos="355600" algn="l"/>
              </a:tabLst>
            </a:pPr>
            <a:r>
              <a:rPr lang="en-US" sz="3200" b="1" dirty="0" smtClean="0"/>
              <a:t>Teeth </a:t>
            </a:r>
          </a:p>
          <a:p>
            <a:pPr marL="355600" indent="-260350" algn="just" defTabSz="808038" rtl="0">
              <a:lnSpc>
                <a:spcPct val="150000"/>
              </a:lnSpc>
              <a:buFontTx/>
              <a:buChar char="-"/>
              <a:tabLst>
                <a:tab pos="355600" algn="l"/>
              </a:tabLst>
            </a:pPr>
            <a:r>
              <a:rPr lang="en-US" sz="3200" b="1" dirty="0" smtClean="0"/>
              <a:t>TMJ </a:t>
            </a:r>
          </a:p>
          <a:p>
            <a:pPr marL="355600" indent="-260350" algn="just" defTabSz="808038" rtl="0">
              <a:lnSpc>
                <a:spcPct val="150000"/>
              </a:lnSpc>
              <a:buFontTx/>
              <a:buChar char="-"/>
              <a:tabLst>
                <a:tab pos="355600" algn="l"/>
              </a:tabLst>
            </a:pPr>
            <a:r>
              <a:rPr lang="en-US" sz="3200" b="1" dirty="0" smtClean="0"/>
              <a:t>Neuromuscular system </a:t>
            </a:r>
          </a:p>
        </p:txBody>
      </p:sp>
      <p:pic>
        <p:nvPicPr>
          <p:cNvPr id="4" name="Picture 2" descr="http://www.tekscan.com/sites/default/files/t-scan-system-b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86058"/>
            <a:ext cx="3236285" cy="321471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Ktz8ljWBKV7CLQdttdRebtRfEBfm2eVrjIDktmqRrCMefaBR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880137"/>
            <a:ext cx="3000396" cy="269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/>
            <a:r>
              <a:rPr lang="en-US" dirty="0" smtClean="0">
                <a:solidFill>
                  <a:srgbClr val="FF7C80"/>
                </a:solidFill>
                <a:latin typeface="Algerian" pitchFamily="82" charset="0"/>
              </a:rPr>
              <a:t>   Extremely         sorry        for yr      headaches   </a:t>
            </a:r>
            <a:endParaRPr lang="ar-IQ" dirty="0">
              <a:solidFill>
                <a:srgbClr val="FF7C80"/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lenovo\Desktop\10727476_570535986409534_2064225201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412" y="1517650"/>
            <a:ext cx="3941763" cy="4768870"/>
          </a:xfrm>
          <a:prstGeom prst="rect">
            <a:avLst/>
          </a:prstGeom>
          <a:noFill/>
        </p:spPr>
      </p:pic>
      <p:pic>
        <p:nvPicPr>
          <p:cNvPr id="1027" name="Picture 3" descr="C:\Users\lenovo\Desktop\10986148_1384328568554739_353759739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5031" y="1517650"/>
            <a:ext cx="3941763" cy="476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929364"/>
            <a:ext cx="478634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Q / What Occlusion is ? </a:t>
            </a:r>
            <a:endParaRPr lang="ar-IQ" sz="4000" b="1" dirty="0" smtClean="0">
              <a:solidFill>
                <a:srgbClr val="FFFF00"/>
              </a:solidFill>
            </a:endParaRPr>
          </a:p>
          <a:p>
            <a:pPr algn="l"/>
            <a:endParaRPr lang="en-US" sz="4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Q / What is Mal Occlusion ? </a:t>
            </a:r>
            <a:endParaRPr lang="ar-IQ" sz="4000" b="1" dirty="0" smtClean="0">
              <a:solidFill>
                <a:srgbClr val="FFFF00"/>
              </a:solidFill>
            </a:endParaRPr>
          </a:p>
          <a:p>
            <a:pPr algn="l"/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http://www.orthounlimited.com/images/tp_tee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857232"/>
            <a:ext cx="483015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raid\Desktop\دكتور فواز\4801151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7370185" cy="4392630"/>
          </a:xfrm>
          <a:prstGeom prst="rect">
            <a:avLst/>
          </a:prstGeom>
          <a:noFill/>
        </p:spPr>
      </p:pic>
      <p:pic>
        <p:nvPicPr>
          <p:cNvPr id="4" name="Picture 2" descr="http://www.condylator.com/en/images/teeth_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94672"/>
            <a:ext cx="3410427" cy="226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-24"/>
            <a:ext cx="6143636" cy="7171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3600" b="1" dirty="0" smtClean="0">
                <a:solidFill>
                  <a:srgbClr val="FFFF00"/>
                </a:solidFill>
              </a:rPr>
              <a:t>Q / Why occlusion is important ?</a:t>
            </a:r>
          </a:p>
          <a:p>
            <a:pPr algn="just" rtl="0"/>
            <a:endParaRPr lang="en-US" sz="4800" b="1" dirty="0" smtClean="0">
              <a:solidFill>
                <a:srgbClr val="FFFF00"/>
              </a:solidFill>
            </a:endParaRP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TMJ Disorder </a:t>
            </a: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Poor Posture </a:t>
            </a: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Excessive earwax </a:t>
            </a: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Speed defect </a:t>
            </a:r>
          </a:p>
          <a:p>
            <a:pPr marL="715963" indent="-258763" algn="just" rtl="0">
              <a:buFontTx/>
              <a:buChar char="-"/>
            </a:pPr>
            <a:endParaRPr lang="en-US" sz="2800" dirty="0" smtClean="0"/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Prolapsed of Lumbar disc </a:t>
            </a: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Negative influence on the </a:t>
            </a:r>
            <a:r>
              <a:rPr lang="en-US" sz="2800" dirty="0" err="1" smtClean="0"/>
              <a:t>Craniosacral</a:t>
            </a:r>
            <a:r>
              <a:rPr lang="en-US" sz="2800" dirty="0" smtClean="0"/>
              <a:t> mechanism </a:t>
            </a: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Look of beauty</a:t>
            </a:r>
          </a:p>
          <a:p>
            <a:pPr marL="715963" indent="-258763" algn="just" rtl="0">
              <a:buFontTx/>
              <a:buChar char="-"/>
            </a:pPr>
            <a:r>
              <a:rPr lang="en-US" sz="2800" dirty="0" smtClean="0"/>
              <a:t>Reduced Strength in Deltoid and rectus </a:t>
            </a:r>
            <a:r>
              <a:rPr lang="en-US" sz="2800" dirty="0" err="1" smtClean="0"/>
              <a:t>femoralis</a:t>
            </a:r>
            <a:r>
              <a:rPr lang="en-US" sz="2800" dirty="0" smtClean="0"/>
              <a:t> muscles  </a:t>
            </a:r>
          </a:p>
          <a:p>
            <a:pPr algn="just" rtl="0">
              <a:buFontTx/>
              <a:buChar char="-"/>
            </a:pPr>
            <a:endParaRPr lang="en-US" dirty="0" smtClean="0"/>
          </a:p>
          <a:p>
            <a:pPr algn="just" rtl="0">
              <a:buFontTx/>
              <a:buChar char="-"/>
            </a:pPr>
            <a:endParaRPr lang="ar-IQ" dirty="0"/>
          </a:p>
        </p:txBody>
      </p:sp>
      <p:pic>
        <p:nvPicPr>
          <p:cNvPr id="10244" name="Picture 4" descr="http://www.visuallymedical.com/wp-content/uploads/2012/01/vert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6211669"/>
            <a:ext cx="5468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The </a:t>
            </a:r>
            <a:r>
              <a:rPr lang="en-US" sz="3600" b="1" dirty="0" err="1" smtClean="0">
                <a:solidFill>
                  <a:srgbClr val="FFFF00"/>
                </a:solidFill>
              </a:rPr>
              <a:t>Masticatory</a:t>
            </a:r>
            <a:r>
              <a:rPr lang="en-US" sz="3600" b="1" dirty="0" smtClean="0">
                <a:solidFill>
                  <a:srgbClr val="FFFF00"/>
                </a:solidFill>
              </a:rPr>
              <a:t> System</a:t>
            </a:r>
            <a:endParaRPr lang="ar-IQ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duraid\Desktop\دكتور فواز\4801151-f2[1].jpg"/>
          <p:cNvPicPr>
            <a:picLocks noChangeAspect="1" noChangeArrowheads="1"/>
          </p:cNvPicPr>
          <p:nvPr/>
        </p:nvPicPr>
        <p:blipFill>
          <a:blip r:embed="rId2" cstate="print"/>
          <a:srcRect t="11250"/>
          <a:stretch>
            <a:fillRect/>
          </a:stretch>
        </p:blipFill>
        <p:spPr bwMode="auto">
          <a:xfrm>
            <a:off x="1591074" y="142876"/>
            <a:ext cx="5838446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71540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How to analysis the occlusion ?</a:t>
            </a:r>
          </a:p>
          <a:p>
            <a:pPr algn="l" rtl="0"/>
            <a:endParaRPr lang="en-US" sz="1600" b="1" dirty="0" smtClean="0">
              <a:solidFill>
                <a:srgbClr val="FFFF00"/>
              </a:solidFill>
            </a:endParaRPr>
          </a:p>
          <a:p>
            <a:pPr marL="715963" indent="-274638" algn="l" rtl="0">
              <a:buFontTx/>
              <a:buChar char="-"/>
            </a:pPr>
            <a:r>
              <a:rPr lang="en-US" sz="3200" b="1" dirty="0" smtClean="0"/>
              <a:t>Static occlusion .</a:t>
            </a:r>
          </a:p>
          <a:p>
            <a:pPr marL="715963" indent="-274638" algn="l" rtl="0"/>
            <a:endParaRPr lang="en-US" sz="1400" b="1" dirty="0" smtClean="0"/>
          </a:p>
          <a:p>
            <a:pPr marL="715963" indent="-274638" algn="l" rtl="0">
              <a:buFontTx/>
              <a:buChar char="-"/>
            </a:pPr>
            <a:r>
              <a:rPr lang="en-US" sz="3200" b="1" dirty="0"/>
              <a:t> </a:t>
            </a:r>
            <a:r>
              <a:rPr lang="en-US" sz="3200" b="1" dirty="0" smtClean="0"/>
              <a:t>Does the Centric occlusion occur in centric relation ? </a:t>
            </a:r>
            <a:endParaRPr lang="ar-IQ" sz="3200" b="1" dirty="0"/>
          </a:p>
        </p:txBody>
      </p:sp>
      <p:pic>
        <p:nvPicPr>
          <p:cNvPr id="8196" name="Picture 4" descr="http://www.dentaljuce.com/fruit/images/occlusion/ic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27098"/>
            <a:ext cx="4572032" cy="365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C:\Users\lenovo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 descr="C:\Users\lenovo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4286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384</TotalTime>
  <Words>839</Words>
  <Application>Microsoft Office PowerPoint</Application>
  <PresentationFormat>On-screen Show (4:3)</PresentationFormat>
  <Paragraphs>78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Franklin Gothic Book</vt:lpstr>
      <vt:lpstr>Symbol</vt:lpstr>
      <vt:lpstr>Tahoma</vt:lpstr>
      <vt:lpstr>Wingdings 2</vt:lpstr>
      <vt:lpstr>Technic</vt:lpstr>
      <vt:lpstr>PowerPoint Presentation</vt:lpstr>
      <vt:lpstr>Why we study this subject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OCCLUSION CONDITION SHOULD BE CONSIDRED BOTH</vt:lpstr>
      <vt:lpstr>Also the occlusion force will be affected  in orthopedic stability </vt:lpstr>
      <vt:lpstr>If that not happened what is going to occur ?</vt:lpstr>
      <vt:lpstr>What is going to happened if the loading occur and the joint is not in a stable relation ?</vt:lpstr>
      <vt:lpstr>What's these translatory  movement caused ?</vt:lpstr>
      <vt:lpstr>PowerPoint Presentation</vt:lpstr>
      <vt:lpstr>PowerPoint Presentation</vt:lpstr>
      <vt:lpstr>PowerPoint Presentation</vt:lpstr>
      <vt:lpstr>PowerPoint Presentation</vt:lpstr>
      <vt:lpstr>'Does Centric Occlusion Occur in Centric Relation?' This is an essential question</vt:lpstr>
      <vt:lpstr>PowerPoint Presentation</vt:lpstr>
      <vt:lpstr>It is of paramount importance to appreciate that the term 'ideal occlusion' means something quite different from the term 'correct occlusion</vt:lpstr>
      <vt:lpstr>PowerPoint Presentation</vt:lpstr>
      <vt:lpstr>PowerPoint Presentation</vt:lpstr>
      <vt:lpstr>PowerPoint Presentation</vt:lpstr>
      <vt:lpstr>   Extremely         sorry        for yr      headaches 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Hind</dc:creator>
  <cp:lastModifiedBy>Windows User</cp:lastModifiedBy>
  <cp:revision>47</cp:revision>
  <dcterms:created xsi:type="dcterms:W3CDTF">2013-04-11T08:05:48Z</dcterms:created>
  <dcterms:modified xsi:type="dcterms:W3CDTF">2024-10-07T20:23:34Z</dcterms:modified>
</cp:coreProperties>
</file>