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303" r:id="rId2"/>
    <p:sldId id="320" r:id="rId3"/>
    <p:sldId id="318" r:id="rId4"/>
    <p:sldId id="319" r:id="rId5"/>
    <p:sldId id="321" r:id="rId6"/>
    <p:sldId id="322" r:id="rId7"/>
    <p:sldId id="278" r:id="rId8"/>
    <p:sldId id="301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07DCAB-5A3D-4CF4-8E8D-3BBC54CBB3AD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21B9FC-0D31-4ED5-BBED-2235C532F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9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F50F2-DA37-46BA-BCF3-B11FEAA20173}" type="datetimeFigureOut">
              <a:rPr lang="ar-IQ" smtClean="0"/>
              <a:t>26/05/1447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7E1697-576F-461A-8EC2-535C77C6A13E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434320" y="4039168"/>
            <a:ext cx="8247384" cy="1234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IQ" sz="6000" b="1" dirty="0"/>
              <a:t>"الترجمة الآلية ودورها في تعزيز التعليم الإلكتروني"</a:t>
            </a:r>
            <a:endParaRPr lang="en-US" sz="6000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03920" y="5031756"/>
            <a:ext cx="7768480" cy="168762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811412" y="5762821"/>
            <a:ext cx="2457988" cy="6610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IQ" dirty="0"/>
              <a:t>إعداد وتقديم:</a:t>
            </a:r>
            <a:endParaRPr lang="en-US" b="1" dirty="0"/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614852" y="5824486"/>
            <a:ext cx="3168352" cy="53306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IQ" sz="4400" b="1" dirty="0" smtClean="0">
                <a:solidFill>
                  <a:schemeClr val="tx1"/>
                </a:solidFill>
              </a:rPr>
              <a:t>عــطـــور عباس جاسم</a:t>
            </a:r>
            <a:endParaRPr lang="ar-IQ" sz="4400" b="1" dirty="0">
              <a:solidFill>
                <a:schemeClr val="tx1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87720" y="548680"/>
            <a:ext cx="8247384" cy="1234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IQ" sz="7200" b="1" dirty="0" smtClean="0"/>
              <a:t>مركز ابن سينا للتعليم الالكتروني</a:t>
            </a:r>
            <a:endParaRPr lang="en-US" sz="7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0" y="1864925"/>
            <a:ext cx="1419423" cy="1428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80" y="5612235"/>
            <a:ext cx="629148" cy="1000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111" y="5590604"/>
            <a:ext cx="629148" cy="10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60" y="16288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800" dirty="0" smtClean="0"/>
              <a:t>1– </a:t>
            </a:r>
            <a:r>
              <a:rPr lang="ar-IQ" sz="4800" dirty="0"/>
              <a:t>أهمية الترجمة الآلية في التعليم الإلكتروني تمكين الطلاب من فهم المحتوى بلغاتهم الأم</a:t>
            </a:r>
            <a:r>
              <a:rPr lang="ar-IQ" sz="4800" dirty="0" smtClean="0"/>
              <a:t>..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2" y="3944724"/>
            <a:ext cx="4624688" cy="25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Inverted="1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60" y="76470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800" dirty="0" smtClean="0"/>
              <a:t>2–دعم </a:t>
            </a:r>
            <a:r>
              <a:rPr lang="ar-IQ" sz="4800" dirty="0"/>
              <a:t>المنصات التعليمية متعددة اللغات. تحسين تجربة التعلم وتسهيل الوصول للمعلومات.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/>
          <a:stretch/>
        </p:blipFill>
        <p:spPr>
          <a:xfrm>
            <a:off x="1063195" y="3284984"/>
            <a:ext cx="496703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6000" dirty="0" smtClean="0"/>
              <a:t>3– </a:t>
            </a:r>
            <a:r>
              <a:rPr lang="ar-IQ" sz="6000" dirty="0"/>
              <a:t>تطبيقات عملية داخل المنصات التعليمية ترجمة المحاضرات والنصوص التعليمية. </a:t>
            </a:r>
            <a:endParaRPr lang="ar-IQ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943450" cy="32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ircle/>
        <p:sndAc>
          <p:stSnd>
            <p:snd r:embed="rId2" name="cashreg.wav"/>
          </p:stSnd>
        </p:sndAc>
      </p:transition>
    </mc:Choice>
    <mc:Fallback>
      <p:transition spd="slow">
        <p:circl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6000" dirty="0" smtClean="0"/>
              <a:t>4– الترجمة </a:t>
            </a:r>
            <a:r>
              <a:rPr lang="ar-IQ" sz="6000" dirty="0"/>
              <a:t>الفورية داخل الصفوف الافتراضية. دعم المنتديات، الدردشات، والبريد الأكاديمي. </a:t>
            </a:r>
            <a:endParaRPr lang="ar-IQ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588224" cy="37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7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ircle/>
        <p:sndAc>
          <p:stSnd>
            <p:snd r:embed="rId2" name="cashreg.wav"/>
          </p:stSnd>
        </p:sndAc>
      </p:transition>
    </mc:Choice>
    <mc:Fallback>
      <p:transition spd="slow">
        <p:circl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IQ" sz="6000" dirty="0" smtClean="0"/>
              <a:t>5– </a:t>
            </a:r>
            <a:r>
              <a:rPr lang="ar-IQ" sz="6000" dirty="0"/>
              <a:t>التحديات والقيود مشكلات السياق الثقافي واللغوي. احتمال وجود أخطاء في الترجمة الفنية والتخصصية. </a:t>
            </a:r>
            <a:endParaRPr lang="ar-IQ" sz="6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74327"/>
            <a:ext cx="5563600" cy="30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shred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1703" y="30180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IQ" sz="4800" dirty="0" smtClean="0"/>
              <a:t>6– </a:t>
            </a:r>
            <a:r>
              <a:rPr lang="ar-IQ" sz="4800" dirty="0"/>
              <a:t>الخاتمة والتوصيات الترجمة الآلية أصبحت أداة داعمة للتعليم الإلكتروني والشمول اللغوي. ضرورة تدريب الكوادر على استخدام التقنيات الحديثة. التشجيع على دمج الترجمة الآلية في المنصات الجامعية والمدارس الرقمية.</a:t>
            </a:r>
            <a:endParaRPr lang="ar-IQ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240359" cy="24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0324"/>
      </p:ext>
    </p:extLst>
  </p:cSld>
  <p:clrMapOvr>
    <a:masterClrMapping/>
  </p:clrMapOvr>
  <p:transition spd="slow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2005" y="2816931"/>
            <a:ext cx="6390456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IQ" sz="8000" b="1" dirty="0" smtClean="0"/>
              <a:t>شـــــكرا للمتابعة</a:t>
            </a:r>
            <a:endParaRPr lang="ar-IQ" sz="8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8374"/>
            <a:ext cx="5004048" cy="62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1043</TotalTime>
  <Words>129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تدفق</vt:lpstr>
      <vt:lpstr>PowerPoint Presentation</vt:lpstr>
      <vt:lpstr>PowerPoint Presentation</vt:lpstr>
      <vt:lpstr>PowerPoint Presentation</vt:lpstr>
      <vt:lpstr>3– تطبيقات عملية داخل المنصات التعليمية ترجمة المحاضرات والنصوص التعليمية. </vt:lpstr>
      <vt:lpstr>4– الترجمة الفورية داخل الصفوف الافتراضية. دعم المنتديات، الدردشات، والبريد الأكاديمي. </vt:lpstr>
      <vt:lpstr>PowerPoint Presentation</vt:lpstr>
      <vt:lpstr>6– الخاتمة والتوصيات الترجمة الآلية أصبحت أداة داعمة للتعليم الإلكتروني والشمول اللغوي. ضرورة تدريب الكوادر على استخدام التقنيات الحديثة. التشجيع على دمج الترجمة الآلية في المنصات الجامعية والمدارس الرقمية.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Maher</cp:lastModifiedBy>
  <cp:revision>92</cp:revision>
  <dcterms:created xsi:type="dcterms:W3CDTF">2017-03-11T02:35:58Z</dcterms:created>
  <dcterms:modified xsi:type="dcterms:W3CDTF">2025-11-16T08:01:07Z</dcterms:modified>
</cp:coreProperties>
</file>