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646" r:id="rId3"/>
    <p:sldId id="2647" r:id="rId4"/>
    <p:sldId id="2707" r:id="rId5"/>
    <p:sldId id="2706" r:id="rId6"/>
    <p:sldId id="2743" r:id="rId7"/>
    <p:sldId id="2748" r:id="rId8"/>
    <p:sldId id="2749" r:id="rId9"/>
    <p:sldId id="2750" r:id="rId10"/>
    <p:sldId id="2751" r:id="rId11"/>
    <p:sldId id="2752" r:id="rId12"/>
    <p:sldId id="2753" r:id="rId13"/>
    <p:sldId id="2754" r:id="rId14"/>
    <p:sldId id="2755" r:id="rId15"/>
    <p:sldId id="2756" r:id="rId16"/>
    <p:sldId id="2760" r:id="rId17"/>
    <p:sldId id="2762" r:id="rId18"/>
    <p:sldId id="2763" r:id="rId19"/>
    <p:sldId id="2769" r:id="rId20"/>
    <p:sldId id="2764" r:id="rId21"/>
    <p:sldId id="2765" r:id="rId22"/>
    <p:sldId id="2725" r:id="rId23"/>
    <p:sldId id="2726" r:id="rId24"/>
    <p:sldId id="2727" r:id="rId25"/>
    <p:sldId id="2728" r:id="rId26"/>
    <p:sldId id="2729" r:id="rId27"/>
    <p:sldId id="2770" r:id="rId28"/>
    <p:sldId id="2771" r:id="rId29"/>
    <p:sldId id="2772" r:id="rId30"/>
    <p:sldId id="2773" r:id="rId31"/>
    <p:sldId id="2774" r:id="rId32"/>
    <p:sldId id="2775" r:id="rId33"/>
    <p:sldId id="2776" r:id="rId34"/>
    <p:sldId id="2777" r:id="rId35"/>
    <p:sldId id="2778" r:id="rId36"/>
    <p:sldId id="2736" r:id="rId37"/>
    <p:sldId id="2779" r:id="rId38"/>
    <p:sldId id="2780" r:id="rId39"/>
    <p:sldId id="2745" r:id="rId40"/>
  </p:sldIdLst>
  <p:sldSz cx="9144000" cy="5143500" type="screen16x9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896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792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1688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5585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948129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337755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727381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117007" algn="l" defTabSz="779252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0" userDrawn="1">
          <p15:clr>
            <a:srgbClr val="A4A3A4"/>
          </p15:clr>
        </p15:guide>
        <p15:guide id="2" pos="2217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BB59"/>
    <a:srgbClr val="8064A2"/>
    <a:srgbClr val="00B050"/>
    <a:srgbClr val="00B0F0"/>
    <a:srgbClr val="CDC6D7"/>
    <a:srgbClr val="9CC648"/>
    <a:srgbClr val="6600CC"/>
    <a:srgbClr val="3333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0000" autoAdjust="0"/>
  </p:normalViewPr>
  <p:slideViewPr>
    <p:cSldViewPr>
      <p:cViewPr>
        <p:scale>
          <a:sx n="80" d="100"/>
          <a:sy n="80" d="100"/>
        </p:scale>
        <p:origin x="1092" y="120"/>
      </p:cViewPr>
      <p:guideLst>
        <p:guide orient="horz" pos="2160"/>
        <p:guide pos="312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6" d="100"/>
          <a:sy n="86" d="100"/>
        </p:scale>
        <p:origin x="-2100" y="1908"/>
      </p:cViewPr>
      <p:guideLst>
        <p:guide orient="horz" pos="2730"/>
        <p:guide pos="2217"/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1C4D2-4EE6-4531-B46E-E0E10CD522B7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4FA643-CA63-4A02-B260-33C12A6BDC95}">
      <dgm:prSet phldrT="[Text]"/>
      <dgm:spPr/>
      <dgm:t>
        <a:bodyPr/>
        <a:lstStyle/>
        <a:p>
          <a:r>
            <a:rPr lang="en-GB" altLang="en-US" dirty="0" smtClean="0">
              <a:solidFill>
                <a:srgbClr val="C00000"/>
              </a:solidFill>
            </a:rPr>
            <a:t>Google</a:t>
          </a:r>
          <a:endParaRPr lang="en-US" dirty="0">
            <a:solidFill>
              <a:srgbClr val="C00000"/>
            </a:solidFill>
          </a:endParaRPr>
        </a:p>
      </dgm:t>
    </dgm:pt>
    <dgm:pt modelId="{FA5481B7-EF61-4ABC-8F55-0873BB19DE90}" type="parTrans" cxnId="{78358357-1D25-4343-804F-F1F28F4B5F23}">
      <dgm:prSet/>
      <dgm:spPr/>
      <dgm:t>
        <a:bodyPr/>
        <a:lstStyle/>
        <a:p>
          <a:endParaRPr lang="en-US"/>
        </a:p>
      </dgm:t>
    </dgm:pt>
    <dgm:pt modelId="{2CCD6E67-8450-4206-9A71-47D227F47FFC}" type="sibTrans" cxnId="{78358357-1D25-4343-804F-F1F28F4B5F23}">
      <dgm:prSet/>
      <dgm:spPr/>
      <dgm:t>
        <a:bodyPr/>
        <a:lstStyle/>
        <a:p>
          <a:endParaRPr lang="en-US"/>
        </a:p>
      </dgm:t>
    </dgm:pt>
    <dgm:pt modelId="{C235AEAB-868A-4334-BE4F-D753149531D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Anything it can find on the web, Web sites, blogs, images, videos, podcasts, PDFs, spreadsheets, presentations, discussions.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BEB88-1D75-4409-9153-03EAAC13A40E}" type="parTrans" cxnId="{F11C32F5-CDAA-4588-B47D-D2EA709493E7}">
      <dgm:prSet/>
      <dgm:spPr/>
      <dgm:t>
        <a:bodyPr/>
        <a:lstStyle/>
        <a:p>
          <a:endParaRPr lang="en-US"/>
        </a:p>
      </dgm:t>
    </dgm:pt>
    <dgm:pt modelId="{DBA71905-EA10-43EB-AB9F-9820CF11FC73}" type="sibTrans" cxnId="{F11C32F5-CDAA-4588-B47D-D2EA709493E7}">
      <dgm:prSet/>
      <dgm:spPr/>
      <dgm:t>
        <a:bodyPr/>
        <a:lstStyle/>
        <a:p>
          <a:endParaRPr lang="en-US"/>
        </a:p>
      </dgm:t>
    </dgm:pt>
    <dgm:pt modelId="{0AE5C3BC-BEDC-4A57-84AF-ADD71B60CD4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Sometimes includes articles from Scholar at the top of the results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F88E-ED4E-455B-A526-147B7F78A60E}" type="parTrans" cxnId="{B9E2629B-3419-426F-8A19-0F2DF470A868}">
      <dgm:prSet/>
      <dgm:spPr/>
      <dgm:t>
        <a:bodyPr/>
        <a:lstStyle/>
        <a:p>
          <a:endParaRPr lang="en-US"/>
        </a:p>
      </dgm:t>
    </dgm:pt>
    <dgm:pt modelId="{1758AD7D-43FC-46DB-A022-80B891E45B3E}" type="sibTrans" cxnId="{B9E2629B-3419-426F-8A19-0F2DF470A868}">
      <dgm:prSet/>
      <dgm:spPr/>
      <dgm:t>
        <a:bodyPr/>
        <a:lstStyle/>
        <a:p>
          <a:endParaRPr lang="en-US"/>
        </a:p>
      </dgm:t>
    </dgm:pt>
    <dgm:pt modelId="{D574EFCC-9BD0-478E-AB1A-BDA0873A5C59}">
      <dgm:prSet phldrT="[Text]"/>
      <dgm:spPr/>
      <dgm:t>
        <a:bodyPr/>
        <a:lstStyle/>
        <a:p>
          <a:r>
            <a:rPr lang="en-GB" altLang="en-US" dirty="0" smtClean="0">
              <a:solidFill>
                <a:srgbClr val="C00000"/>
              </a:solidFill>
            </a:rPr>
            <a:t>Google Scholar</a:t>
          </a:r>
          <a:endParaRPr lang="en-US" dirty="0">
            <a:solidFill>
              <a:srgbClr val="C00000"/>
            </a:solidFill>
          </a:endParaRPr>
        </a:p>
      </dgm:t>
    </dgm:pt>
    <dgm:pt modelId="{95153987-5820-4D8C-87DB-528902FF8465}" type="parTrans" cxnId="{5572997B-87CF-4273-BFB0-01F9F68A0F6C}">
      <dgm:prSet/>
      <dgm:spPr/>
      <dgm:t>
        <a:bodyPr/>
        <a:lstStyle/>
        <a:p>
          <a:endParaRPr lang="en-US"/>
        </a:p>
      </dgm:t>
    </dgm:pt>
    <dgm:pt modelId="{D7300142-E9B8-4DDF-B2D5-79C6269AE901}" type="sibTrans" cxnId="{5572997B-87CF-4273-BFB0-01F9F68A0F6C}">
      <dgm:prSet/>
      <dgm:spPr/>
      <dgm:t>
        <a:bodyPr/>
        <a:lstStyle/>
        <a:p>
          <a:endParaRPr lang="en-US"/>
        </a:p>
      </dgm:t>
    </dgm:pt>
    <dgm:pt modelId="{17D33A3C-34F9-46C6-8C3F-6A2D4B8966D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information, patents, legislation from known publishers.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2DED5-7211-4101-8CAE-E2C0E596236B}" type="parTrans" cxnId="{968633CD-9A5B-4663-839B-2A67C4C453FE}">
      <dgm:prSet/>
      <dgm:spPr/>
      <dgm:t>
        <a:bodyPr/>
        <a:lstStyle/>
        <a:p>
          <a:endParaRPr lang="en-US"/>
        </a:p>
      </dgm:t>
    </dgm:pt>
    <dgm:pt modelId="{F84B0BF3-4D33-4245-8508-76F44A3D6F1F}" type="sibTrans" cxnId="{968633CD-9A5B-4663-839B-2A67C4C453FE}">
      <dgm:prSet/>
      <dgm:spPr/>
      <dgm:t>
        <a:bodyPr/>
        <a:lstStyle/>
        <a:p>
          <a:endParaRPr lang="en-US"/>
        </a:p>
      </dgm:t>
    </dgm:pt>
    <dgm:pt modelId="{E2707576-D6A0-4EEB-BC77-50766C89E78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Open access.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35B3F-5E88-4DEF-ACC8-1F8A7234A443}" type="parTrans" cxnId="{402C5DA1-A2E1-4591-9E6D-0B92E1DBDA70}">
      <dgm:prSet/>
      <dgm:spPr/>
      <dgm:t>
        <a:bodyPr/>
        <a:lstStyle/>
        <a:p>
          <a:endParaRPr lang="en-US"/>
        </a:p>
      </dgm:t>
    </dgm:pt>
    <dgm:pt modelId="{F76C5415-82EA-41AF-AAF9-2C269004852E}" type="sibTrans" cxnId="{402C5DA1-A2E1-4591-9E6D-0B92E1DBDA70}">
      <dgm:prSet/>
      <dgm:spPr/>
      <dgm:t>
        <a:bodyPr/>
        <a:lstStyle/>
        <a:p>
          <a:endParaRPr lang="en-US"/>
        </a:p>
      </dgm:t>
    </dgm:pt>
    <dgm:pt modelId="{73B911EA-A1DD-45C1-A239-8152AD854A8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 self archived repositories (may NOT be included in Scholar)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5C454-0C48-450D-8D4C-03A435AEB344}" type="parTrans" cxnId="{31401F29-17E7-4575-94D6-E3FF611CFA6A}">
      <dgm:prSet/>
      <dgm:spPr/>
      <dgm:t>
        <a:bodyPr/>
        <a:lstStyle/>
        <a:p>
          <a:endParaRPr lang="en-US"/>
        </a:p>
      </dgm:t>
    </dgm:pt>
    <dgm:pt modelId="{D8DD1126-7F8C-4068-A587-8FECC1ADAFA6}" type="sibTrans" cxnId="{31401F29-17E7-4575-94D6-E3FF611CFA6A}">
      <dgm:prSet/>
      <dgm:spPr/>
      <dgm:t>
        <a:bodyPr/>
        <a:lstStyle/>
        <a:p>
          <a:endParaRPr lang="en-US"/>
        </a:p>
      </dgm:t>
    </dgm:pt>
    <dgm:pt modelId="{EA91B601-1557-4419-AE4A-63C4499C7DF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Institutional repositories.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06C29-F991-44AD-96D2-6865380C7EE3}" type="parTrans" cxnId="{9604BFB6-2AC7-4D1D-9A20-8CB0CD49DB26}">
      <dgm:prSet/>
      <dgm:spPr/>
      <dgm:t>
        <a:bodyPr/>
        <a:lstStyle/>
        <a:p>
          <a:endParaRPr lang="en-US"/>
        </a:p>
      </dgm:t>
    </dgm:pt>
    <dgm:pt modelId="{711F21F9-3331-4396-8E5A-56D1F12F8054}" type="sibTrans" cxnId="{9604BFB6-2AC7-4D1D-9A20-8CB0CD49DB26}">
      <dgm:prSet/>
      <dgm:spPr/>
      <dgm:t>
        <a:bodyPr/>
        <a:lstStyle/>
        <a:p>
          <a:endParaRPr lang="en-US"/>
        </a:p>
      </dgm:t>
    </dgm:pt>
    <dgm:pt modelId="{1EC00EB5-4399-4C99-98FF-CE4A36229B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Anything that is structured like an academic paper.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8C4D9-D607-4022-99B3-1B7A346AEF15}" type="parTrans" cxnId="{FB9F1BA0-4953-40FF-A4F1-2EC5F550971A}">
      <dgm:prSet/>
      <dgm:spPr/>
      <dgm:t>
        <a:bodyPr/>
        <a:lstStyle/>
        <a:p>
          <a:endParaRPr lang="en-US"/>
        </a:p>
      </dgm:t>
    </dgm:pt>
    <dgm:pt modelId="{012734FA-D971-4ADD-8538-CACE893B1064}" type="sibTrans" cxnId="{FB9F1BA0-4953-40FF-A4F1-2EC5F550971A}">
      <dgm:prSet/>
      <dgm:spPr/>
      <dgm:t>
        <a:bodyPr/>
        <a:lstStyle/>
        <a:p>
          <a:endParaRPr lang="en-US"/>
        </a:p>
      </dgm:t>
    </dgm:pt>
    <dgm:pt modelId="{9ED2E39E-71B1-4C15-BDCB-C63F258C7A0D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GB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Separate from main Google 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3BCA7-8136-4E39-A35E-F52F55C22B6B}" type="parTrans" cxnId="{A3633F8F-73B0-4D26-BC31-8C5591BAB084}">
      <dgm:prSet/>
      <dgm:spPr/>
      <dgm:t>
        <a:bodyPr/>
        <a:lstStyle/>
        <a:p>
          <a:endParaRPr lang="en-US"/>
        </a:p>
      </dgm:t>
    </dgm:pt>
    <dgm:pt modelId="{AD6DFF97-4B01-4B49-9383-3E97E2B9C3F7}" type="sibTrans" cxnId="{A3633F8F-73B0-4D26-BC31-8C5591BAB084}">
      <dgm:prSet/>
      <dgm:spPr/>
      <dgm:t>
        <a:bodyPr/>
        <a:lstStyle/>
        <a:p>
          <a:endParaRPr lang="en-US"/>
        </a:p>
      </dgm:t>
    </dgm:pt>
    <dgm:pt modelId="{9C5D271C-6E55-4E07-B192-C3AABFC8DD9E}" type="pres">
      <dgm:prSet presAssocID="{1F21C4D2-4EE6-4531-B46E-E0E10CD522B7}" presName="linearFlow" presStyleCnt="0">
        <dgm:presLayoutVars>
          <dgm:dir/>
          <dgm:animLvl val="lvl"/>
          <dgm:resizeHandles/>
        </dgm:presLayoutVars>
      </dgm:prSet>
      <dgm:spPr/>
    </dgm:pt>
    <dgm:pt modelId="{18054307-48FF-4761-A40B-8E2ED9AB523A}" type="pres">
      <dgm:prSet presAssocID="{2E4FA643-CA63-4A02-B260-33C12A6BDC95}" presName="compositeNode" presStyleCnt="0">
        <dgm:presLayoutVars>
          <dgm:bulletEnabled val="1"/>
        </dgm:presLayoutVars>
      </dgm:prSet>
      <dgm:spPr/>
    </dgm:pt>
    <dgm:pt modelId="{AA672BCB-1AF9-468F-83B6-9B1E48467A8F}" type="pres">
      <dgm:prSet presAssocID="{2E4FA643-CA63-4A02-B260-33C12A6BDC95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01DD98-D53B-4E17-975E-35DE55D50C7C}" type="pres">
      <dgm:prSet presAssocID="{2E4FA643-CA63-4A02-B260-33C12A6BDC9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DA83B-7FB9-4C2B-BBFA-28455EFAD7D1}" type="pres">
      <dgm:prSet presAssocID="{2E4FA643-CA63-4A02-B260-33C12A6BDC95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D7901-306E-409C-AD2F-47F32B562238}" type="pres">
      <dgm:prSet presAssocID="{2CCD6E67-8450-4206-9A71-47D227F47FFC}" presName="sibTrans" presStyleCnt="0"/>
      <dgm:spPr/>
    </dgm:pt>
    <dgm:pt modelId="{50BFCB48-7B8C-4E41-87EA-5313C8DC9704}" type="pres">
      <dgm:prSet presAssocID="{D574EFCC-9BD0-478E-AB1A-BDA0873A5C59}" presName="compositeNode" presStyleCnt="0">
        <dgm:presLayoutVars>
          <dgm:bulletEnabled val="1"/>
        </dgm:presLayoutVars>
      </dgm:prSet>
      <dgm:spPr/>
    </dgm:pt>
    <dgm:pt modelId="{B420A446-994A-4CD8-9AC1-2BB446DE994E}" type="pres">
      <dgm:prSet presAssocID="{D574EFCC-9BD0-478E-AB1A-BDA0873A5C59}" presName="image" presStyleLbl="fgImgPlace1" presStyleIdx="1" presStyleCnt="2" custScaleX="962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55434E4-AE68-4833-9FAF-EF06F9EBA19B}" type="pres">
      <dgm:prSet presAssocID="{D574EFCC-9BD0-478E-AB1A-BDA0873A5C5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E4DA-6E84-4E23-8CC4-5E19F3DDED76}" type="pres">
      <dgm:prSet presAssocID="{D574EFCC-9BD0-478E-AB1A-BDA0873A5C5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F1BA0-4953-40FF-A4F1-2EC5F550971A}" srcId="{D574EFCC-9BD0-478E-AB1A-BDA0873A5C59}" destId="{1EC00EB5-4399-4C99-98FF-CE4A36229B58}" srcOrd="3" destOrd="0" parTransId="{06E8C4D9-D607-4022-99B3-1B7A346AEF15}" sibTransId="{012734FA-D971-4ADD-8538-CACE893B1064}"/>
    <dgm:cxn modelId="{F11C32F5-CDAA-4588-B47D-D2EA709493E7}" srcId="{2E4FA643-CA63-4A02-B260-33C12A6BDC95}" destId="{C235AEAB-868A-4334-BE4F-D753149531D3}" srcOrd="0" destOrd="0" parTransId="{1AABEB88-1D75-4409-9153-03EAAC13A40E}" sibTransId="{DBA71905-EA10-43EB-AB9F-9820CF11FC73}"/>
    <dgm:cxn modelId="{B9E2629B-3419-426F-8A19-0F2DF470A868}" srcId="{2E4FA643-CA63-4A02-B260-33C12A6BDC95}" destId="{0AE5C3BC-BEDC-4A57-84AF-ADD71B60CD4E}" srcOrd="1" destOrd="0" parTransId="{42E6F88E-ED4E-455B-A526-147B7F78A60E}" sibTransId="{1758AD7D-43FC-46DB-A022-80B891E45B3E}"/>
    <dgm:cxn modelId="{45C339CD-943A-4516-BF38-6CAC30407403}" type="presOf" srcId="{1F21C4D2-4EE6-4531-B46E-E0E10CD522B7}" destId="{9C5D271C-6E55-4E07-B192-C3AABFC8DD9E}" srcOrd="0" destOrd="0" presId="urn:microsoft.com/office/officeart/2005/8/layout/hList2"/>
    <dgm:cxn modelId="{1893DEAE-398B-404C-8A71-F3A46296FF35}" type="presOf" srcId="{73B911EA-A1DD-45C1-A239-8152AD854A88}" destId="{B701DD98-D53B-4E17-975E-35DE55D50C7C}" srcOrd="0" destOrd="2" presId="urn:microsoft.com/office/officeart/2005/8/layout/hList2"/>
    <dgm:cxn modelId="{0A394F01-B8F4-4F70-9218-16B05812FA8A}" type="presOf" srcId="{C235AEAB-868A-4334-BE4F-D753149531D3}" destId="{B701DD98-D53B-4E17-975E-35DE55D50C7C}" srcOrd="0" destOrd="0" presId="urn:microsoft.com/office/officeart/2005/8/layout/hList2"/>
    <dgm:cxn modelId="{5C8CD7DC-F56F-4ABA-8986-6617252D2BBF}" type="presOf" srcId="{D574EFCC-9BD0-478E-AB1A-BDA0873A5C59}" destId="{4A3AE4DA-6E84-4E23-8CC4-5E19F3DDED76}" srcOrd="0" destOrd="0" presId="urn:microsoft.com/office/officeart/2005/8/layout/hList2"/>
    <dgm:cxn modelId="{402C5DA1-A2E1-4591-9E6D-0B92E1DBDA70}" srcId="{D574EFCC-9BD0-478E-AB1A-BDA0873A5C59}" destId="{E2707576-D6A0-4EEB-BC77-50766C89E783}" srcOrd="1" destOrd="0" parTransId="{C0635B3F-5E88-4DEF-ACC8-1F8A7234A443}" sibTransId="{F76C5415-82EA-41AF-AAF9-2C269004852E}"/>
    <dgm:cxn modelId="{752811AF-2FE5-41FF-A04B-0CEFAAD5B1AC}" type="presOf" srcId="{E2707576-D6A0-4EEB-BC77-50766C89E783}" destId="{055434E4-AE68-4833-9FAF-EF06F9EBA19B}" srcOrd="0" destOrd="1" presId="urn:microsoft.com/office/officeart/2005/8/layout/hList2"/>
    <dgm:cxn modelId="{A3633F8F-73B0-4D26-BC31-8C5591BAB084}" srcId="{D574EFCC-9BD0-478E-AB1A-BDA0873A5C59}" destId="{9ED2E39E-71B1-4C15-BDCB-C63F258C7A0D}" srcOrd="4" destOrd="0" parTransId="{1D53BCA7-8136-4E39-A35E-F52F55C22B6B}" sibTransId="{AD6DFF97-4B01-4B49-9383-3E97E2B9C3F7}"/>
    <dgm:cxn modelId="{31401F29-17E7-4575-94D6-E3FF611CFA6A}" srcId="{2E4FA643-CA63-4A02-B260-33C12A6BDC95}" destId="{73B911EA-A1DD-45C1-A239-8152AD854A88}" srcOrd="2" destOrd="0" parTransId="{9195C454-0C48-450D-8D4C-03A435AEB344}" sibTransId="{D8DD1126-7F8C-4068-A587-8FECC1ADAFA6}"/>
    <dgm:cxn modelId="{5572997B-87CF-4273-BFB0-01F9F68A0F6C}" srcId="{1F21C4D2-4EE6-4531-B46E-E0E10CD522B7}" destId="{D574EFCC-9BD0-478E-AB1A-BDA0873A5C59}" srcOrd="1" destOrd="0" parTransId="{95153987-5820-4D8C-87DB-528902FF8465}" sibTransId="{D7300142-E9B8-4DDF-B2D5-79C6269AE901}"/>
    <dgm:cxn modelId="{5A925707-BFFE-410C-B11C-1112455E6399}" type="presOf" srcId="{0AE5C3BC-BEDC-4A57-84AF-ADD71B60CD4E}" destId="{B701DD98-D53B-4E17-975E-35DE55D50C7C}" srcOrd="0" destOrd="1" presId="urn:microsoft.com/office/officeart/2005/8/layout/hList2"/>
    <dgm:cxn modelId="{8CD7CE58-5823-49A1-BEF6-478CFC3BD370}" type="presOf" srcId="{2E4FA643-CA63-4A02-B260-33C12A6BDC95}" destId="{F5CDA83B-7FB9-4C2B-BBFA-28455EFAD7D1}" srcOrd="0" destOrd="0" presId="urn:microsoft.com/office/officeart/2005/8/layout/hList2"/>
    <dgm:cxn modelId="{45593BC3-7357-4686-A0D7-2B7CEDD1334F}" type="presOf" srcId="{9ED2E39E-71B1-4C15-BDCB-C63F258C7A0D}" destId="{055434E4-AE68-4833-9FAF-EF06F9EBA19B}" srcOrd="0" destOrd="4" presId="urn:microsoft.com/office/officeart/2005/8/layout/hList2"/>
    <dgm:cxn modelId="{5EC1AF47-59A7-4E35-BB39-5EF418B9532D}" type="presOf" srcId="{17D33A3C-34F9-46C6-8C3F-6A2D4B8966D1}" destId="{055434E4-AE68-4833-9FAF-EF06F9EBA19B}" srcOrd="0" destOrd="0" presId="urn:microsoft.com/office/officeart/2005/8/layout/hList2"/>
    <dgm:cxn modelId="{968633CD-9A5B-4663-839B-2A67C4C453FE}" srcId="{D574EFCC-9BD0-478E-AB1A-BDA0873A5C59}" destId="{17D33A3C-34F9-46C6-8C3F-6A2D4B8966D1}" srcOrd="0" destOrd="0" parTransId="{6ED2DED5-7211-4101-8CAE-E2C0E596236B}" sibTransId="{F84B0BF3-4D33-4245-8508-76F44A3D6F1F}"/>
    <dgm:cxn modelId="{4E47F7A5-FFF8-468F-8DC7-48BB82DE90C8}" type="presOf" srcId="{EA91B601-1557-4419-AE4A-63C4499C7DF9}" destId="{055434E4-AE68-4833-9FAF-EF06F9EBA19B}" srcOrd="0" destOrd="2" presId="urn:microsoft.com/office/officeart/2005/8/layout/hList2"/>
    <dgm:cxn modelId="{78358357-1D25-4343-804F-F1F28F4B5F23}" srcId="{1F21C4D2-4EE6-4531-B46E-E0E10CD522B7}" destId="{2E4FA643-CA63-4A02-B260-33C12A6BDC95}" srcOrd="0" destOrd="0" parTransId="{FA5481B7-EF61-4ABC-8F55-0873BB19DE90}" sibTransId="{2CCD6E67-8450-4206-9A71-47D227F47FFC}"/>
    <dgm:cxn modelId="{9604BFB6-2AC7-4D1D-9A20-8CB0CD49DB26}" srcId="{D574EFCC-9BD0-478E-AB1A-BDA0873A5C59}" destId="{EA91B601-1557-4419-AE4A-63C4499C7DF9}" srcOrd="2" destOrd="0" parTransId="{60D06C29-F991-44AD-96D2-6865380C7EE3}" sibTransId="{711F21F9-3331-4396-8E5A-56D1F12F8054}"/>
    <dgm:cxn modelId="{1AB53FBF-6980-4A46-96B2-1CBD22940354}" type="presOf" srcId="{1EC00EB5-4399-4C99-98FF-CE4A36229B58}" destId="{055434E4-AE68-4833-9FAF-EF06F9EBA19B}" srcOrd="0" destOrd="3" presId="urn:microsoft.com/office/officeart/2005/8/layout/hList2"/>
    <dgm:cxn modelId="{1C5A9A8F-F674-4623-BC0B-C70BAE33879C}" type="presParOf" srcId="{9C5D271C-6E55-4E07-B192-C3AABFC8DD9E}" destId="{18054307-48FF-4761-A40B-8E2ED9AB523A}" srcOrd="0" destOrd="0" presId="urn:microsoft.com/office/officeart/2005/8/layout/hList2"/>
    <dgm:cxn modelId="{BB35E2C8-5916-492A-AC3E-DC59386EBA3B}" type="presParOf" srcId="{18054307-48FF-4761-A40B-8E2ED9AB523A}" destId="{AA672BCB-1AF9-468F-83B6-9B1E48467A8F}" srcOrd="0" destOrd="0" presId="urn:microsoft.com/office/officeart/2005/8/layout/hList2"/>
    <dgm:cxn modelId="{A94B2F81-1B06-4A95-887C-6BEEBCA8D106}" type="presParOf" srcId="{18054307-48FF-4761-A40B-8E2ED9AB523A}" destId="{B701DD98-D53B-4E17-975E-35DE55D50C7C}" srcOrd="1" destOrd="0" presId="urn:microsoft.com/office/officeart/2005/8/layout/hList2"/>
    <dgm:cxn modelId="{CDF06FA7-F5C5-4309-83FA-F90EA9E6FA09}" type="presParOf" srcId="{18054307-48FF-4761-A40B-8E2ED9AB523A}" destId="{F5CDA83B-7FB9-4C2B-BBFA-28455EFAD7D1}" srcOrd="2" destOrd="0" presId="urn:microsoft.com/office/officeart/2005/8/layout/hList2"/>
    <dgm:cxn modelId="{74536854-2AC7-457D-A419-476D93FD4BCB}" type="presParOf" srcId="{9C5D271C-6E55-4E07-B192-C3AABFC8DD9E}" destId="{C96D7901-306E-409C-AD2F-47F32B562238}" srcOrd="1" destOrd="0" presId="urn:microsoft.com/office/officeart/2005/8/layout/hList2"/>
    <dgm:cxn modelId="{28BE9071-7AB5-4CD6-A4A8-0BA1FB86201E}" type="presParOf" srcId="{9C5D271C-6E55-4E07-B192-C3AABFC8DD9E}" destId="{50BFCB48-7B8C-4E41-87EA-5313C8DC9704}" srcOrd="2" destOrd="0" presId="urn:microsoft.com/office/officeart/2005/8/layout/hList2"/>
    <dgm:cxn modelId="{9BCB4078-C46F-4AF9-935B-0809A746423A}" type="presParOf" srcId="{50BFCB48-7B8C-4E41-87EA-5313C8DC9704}" destId="{B420A446-994A-4CD8-9AC1-2BB446DE994E}" srcOrd="0" destOrd="0" presId="urn:microsoft.com/office/officeart/2005/8/layout/hList2"/>
    <dgm:cxn modelId="{9E594FFF-BFF7-4EBF-A552-D95715910CB7}" type="presParOf" srcId="{50BFCB48-7B8C-4E41-87EA-5313C8DC9704}" destId="{055434E4-AE68-4833-9FAF-EF06F9EBA19B}" srcOrd="1" destOrd="0" presId="urn:microsoft.com/office/officeart/2005/8/layout/hList2"/>
    <dgm:cxn modelId="{C5415ECE-DC87-48E7-AEF1-99CEAD0A4023}" type="presParOf" srcId="{50BFCB48-7B8C-4E41-87EA-5313C8DC9704}" destId="{4A3AE4DA-6E84-4E23-8CC4-5E19F3DDED7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A83B-7FB9-4C2B-BBFA-28455EFAD7D1}">
      <dsp:nvSpPr>
        <dsp:cNvPr id="0" name=""/>
        <dsp:cNvSpPr/>
      </dsp:nvSpPr>
      <dsp:spPr>
        <a:xfrm rot="16200000">
          <a:off x="-1257460" y="2141786"/>
          <a:ext cx="3195212" cy="58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5793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3300" kern="1200" dirty="0" smtClean="0">
              <a:solidFill>
                <a:srgbClr val="C00000"/>
              </a:solidFill>
            </a:rPr>
            <a:t>Google</a:t>
          </a:r>
          <a:endParaRPr lang="en-US" sz="3300" kern="1200" dirty="0">
            <a:solidFill>
              <a:srgbClr val="C00000"/>
            </a:solidFill>
          </a:endParaRPr>
        </a:p>
      </dsp:txBody>
      <dsp:txXfrm>
        <a:off x="-1257460" y="2141786"/>
        <a:ext cx="3195212" cy="584835"/>
      </dsp:txXfrm>
    </dsp:sp>
    <dsp:sp modelId="{B701DD98-D53B-4E17-975E-35DE55D50C7C}">
      <dsp:nvSpPr>
        <dsp:cNvPr id="0" name=""/>
        <dsp:cNvSpPr/>
      </dsp:nvSpPr>
      <dsp:spPr>
        <a:xfrm>
          <a:off x="632563" y="836598"/>
          <a:ext cx="2913102" cy="31952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1579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Anything it can find on the web, Web sites, blogs, images, videos, podcasts, PDFs, spreadsheets, presentations, discussions.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Sometimes includes articles from Scholar at the top of the results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 self archived repositories (may NOT be included in Scholar)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563" y="836598"/>
        <a:ext cx="2913102" cy="3195212"/>
      </dsp:txXfrm>
    </dsp:sp>
    <dsp:sp modelId="{AA672BCB-1AF9-468F-83B6-9B1E48467A8F}">
      <dsp:nvSpPr>
        <dsp:cNvPr id="0" name=""/>
        <dsp:cNvSpPr/>
      </dsp:nvSpPr>
      <dsp:spPr>
        <a:xfrm>
          <a:off x="47727" y="64615"/>
          <a:ext cx="1169671" cy="116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E4DA-6E84-4E23-8CC4-5E19F3DDED76}">
      <dsp:nvSpPr>
        <dsp:cNvPr id="0" name=""/>
        <dsp:cNvSpPr/>
      </dsp:nvSpPr>
      <dsp:spPr>
        <a:xfrm rot="16200000">
          <a:off x="2997745" y="2141786"/>
          <a:ext cx="3195212" cy="58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15793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3300" kern="1200" dirty="0" smtClean="0">
              <a:solidFill>
                <a:srgbClr val="C00000"/>
              </a:solidFill>
            </a:rPr>
            <a:t>Google Scholar</a:t>
          </a:r>
          <a:endParaRPr lang="en-US" sz="3300" kern="1200" dirty="0">
            <a:solidFill>
              <a:srgbClr val="C00000"/>
            </a:solidFill>
          </a:endParaRPr>
        </a:p>
      </dsp:txBody>
      <dsp:txXfrm>
        <a:off x="2997745" y="2141786"/>
        <a:ext cx="3195212" cy="584835"/>
      </dsp:txXfrm>
    </dsp:sp>
    <dsp:sp modelId="{055434E4-AE68-4833-9FAF-EF06F9EBA19B}">
      <dsp:nvSpPr>
        <dsp:cNvPr id="0" name=""/>
        <dsp:cNvSpPr/>
      </dsp:nvSpPr>
      <dsp:spPr>
        <a:xfrm>
          <a:off x="4887769" y="836598"/>
          <a:ext cx="2913102" cy="319521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1579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Research information, patents, legislation from known publishers.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Open access.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Institutional repositories.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Anything that is structured like an academic paper.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alt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Separate from main Google 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7769" y="836598"/>
        <a:ext cx="2913102" cy="3195212"/>
      </dsp:txXfrm>
    </dsp:sp>
    <dsp:sp modelId="{B420A446-994A-4CD8-9AC1-2BB446DE994E}">
      <dsp:nvSpPr>
        <dsp:cNvPr id="0" name=""/>
        <dsp:cNvSpPr/>
      </dsp:nvSpPr>
      <dsp:spPr>
        <a:xfrm>
          <a:off x="4325104" y="64615"/>
          <a:ext cx="1125329" cy="11696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0865" tIns="45432" rIns="90865" bIns="454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773957"/>
            <a:ext cx="6950075" cy="460542"/>
          </a:xfrm>
          <a:prstGeom prst="rect">
            <a:avLst/>
          </a:prstGeom>
        </p:spPr>
        <p:txBody>
          <a:bodyPr vert="horz" lIns="90865" tIns="45432" rIns="90865" bIns="454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3957"/>
            <a:ext cx="3011699" cy="460542"/>
          </a:xfrm>
          <a:prstGeom prst="rect">
            <a:avLst/>
          </a:prstGeom>
        </p:spPr>
        <p:txBody>
          <a:bodyPr vert="horz" lIns="90865" tIns="45432" rIns="90865" bIns="454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B0F32-FB34-4C9E-9F5F-00427C9BC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16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2443" tIns="46224" rIns="92443" bIns="462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2120"/>
          </a:xfrm>
          <a:prstGeom prst="rect">
            <a:avLst/>
          </a:prstGeom>
        </p:spPr>
        <p:txBody>
          <a:bodyPr vert="horz" lIns="92443" tIns="46224" rIns="92443" bIns="462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704E43-FBD3-4553-87D4-B7086AC756DB}" type="datetimeFigureOut">
              <a:rPr lang="en-US"/>
              <a:pPr>
                <a:defRPr/>
              </a:pPr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3" tIns="46224" rIns="92443" bIns="462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67"/>
            <a:ext cx="5560060" cy="4155919"/>
          </a:xfrm>
          <a:prstGeom prst="rect">
            <a:avLst/>
          </a:prstGeom>
        </p:spPr>
        <p:txBody>
          <a:bodyPr vert="horz" lIns="92443" tIns="46224" rIns="92443" bIns="462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772379"/>
            <a:ext cx="6950075" cy="462120"/>
          </a:xfrm>
          <a:prstGeom prst="rect">
            <a:avLst/>
          </a:prstGeom>
        </p:spPr>
        <p:txBody>
          <a:bodyPr vert="horz" lIns="92443" tIns="46224" rIns="92443" bIns="462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379"/>
            <a:ext cx="3011699" cy="462120"/>
          </a:xfrm>
          <a:prstGeom prst="rect">
            <a:avLst/>
          </a:prstGeom>
        </p:spPr>
        <p:txBody>
          <a:bodyPr vert="horz" lIns="92443" tIns="46224" rIns="92443" bIns="462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6E9A22-C8C2-4B11-8DDC-38D3B017C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43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E9A22-C8C2-4B11-8DDC-38D3B017C4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3738"/>
            <a:ext cx="61531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798" y="4241222"/>
            <a:ext cx="5687156" cy="41578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E9A22-C8C2-4B11-8DDC-38D3B017C4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+1,000+ Open Access journals</a:t>
            </a:r>
          </a:p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+500 Conference Proceedings</a:t>
            </a:r>
          </a:p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400M web pages</a:t>
            </a:r>
          </a:p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21M patents</a:t>
            </a:r>
          </a:p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Repositories</a:t>
            </a:r>
          </a:p>
          <a:p>
            <a:pPr eaLnBrk="1" hangingPunct="1"/>
            <a:r>
              <a:rPr lang="en-US" altLang="ja-JP" sz="1000" dirty="0" smtClean="0">
                <a:ea typeface="MS PGothic" panose="020B0600070205080204" pitchFamily="34" charset="-128"/>
              </a:rPr>
              <a:t>Digital Archives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9A22-C8C2-4B11-8DDC-38D3B017C42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36075EC-541F-472D-AC47-D277CC97A4F6}" type="slidenum">
              <a:rPr lang="nl-NL" altLang="en-US" sz="1200"/>
              <a:pPr eaLnBrk="1" hangingPunct="1"/>
              <a:t>22</a:t>
            </a:fld>
            <a:endParaRPr lang="nl-NL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27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ACA105-B8F1-49F0-9A64-98C3A066FD89}" type="slidenum">
              <a:rPr lang="nl-NL" altLang="en-US" sz="1200"/>
              <a:pPr eaLnBrk="1" hangingPunct="1"/>
              <a:t>23</a:t>
            </a:fld>
            <a:endParaRPr lang="nl-NL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54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9A22-C8C2-4B11-8DDC-38D3B017C42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9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7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7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4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20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9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669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9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8029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86" y="651282"/>
            <a:ext cx="7387906" cy="2726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387" y="1300164"/>
            <a:ext cx="3629456" cy="2799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26559" y="1300164"/>
            <a:ext cx="3630922" cy="279916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7871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79" y="651282"/>
            <a:ext cx="7387906" cy="2726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0780" y="1300164"/>
            <a:ext cx="3629456" cy="2799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30958" y="1300164"/>
            <a:ext cx="3630921" cy="279916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643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3"/>
            <a:ext cx="8229600" cy="4905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35546"/>
            <a:ext cx="4040188" cy="371810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5606"/>
            <a:ext cx="4040188" cy="33483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35546"/>
            <a:ext cx="4041775" cy="37804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75606"/>
            <a:ext cx="4041775" cy="334837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B145-57B7-47CA-AA98-2CABC9BEC0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1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03385" y="0"/>
            <a:ext cx="8440615" cy="742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4" descr="Logo UT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3333" r="6792" b="34444"/>
          <a:stretch>
            <a:fillRect/>
          </a:stretch>
        </p:blipFill>
        <p:spPr bwMode="auto">
          <a:xfrm>
            <a:off x="39566" y="57150"/>
            <a:ext cx="5934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5pPr>
      <a:lvl6pPr marL="389626" algn="ctr" rtl="0" fontAlgn="base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6pPr>
      <a:lvl7pPr marL="779252" algn="ctr" rtl="0" fontAlgn="base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7pPr>
      <a:lvl8pPr marL="1168878" algn="ctr" rtl="0" fontAlgn="base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8pPr>
      <a:lvl9pPr marL="1558503" algn="ctr" rtl="0" fontAlgn="base">
        <a:spcBef>
          <a:spcPct val="0"/>
        </a:spcBef>
        <a:spcAft>
          <a:spcPct val="0"/>
        </a:spcAft>
        <a:defRPr sz="1900">
          <a:solidFill>
            <a:srgbClr val="F2F2F2"/>
          </a:solidFill>
          <a:latin typeface="Calibri" pitchFamily="34" charset="0"/>
        </a:defRPr>
      </a:lvl9pPr>
    </p:titleStyle>
    <p:bodyStyle>
      <a:lvl1pPr marL="292219" indent="-29221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6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ysciencework.com/#world-scientific-commun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iteSeer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Web_of_Science" TargetMode="External"/><Relationship Id="rId4" Type="http://schemas.openxmlformats.org/officeDocument/2006/relationships/hyperlink" Target="https://en.wikipedia.org/wiki/Scop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nnual Address 2014 - 02 Slide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b="42157"/>
          <a:stretch/>
        </p:blipFill>
        <p:spPr bwMode="auto">
          <a:xfrm>
            <a:off x="0" y="742950"/>
            <a:ext cx="9144000" cy="44005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1057275" y="3371850"/>
            <a:ext cx="8086725" cy="154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 anchor="ctr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MY" sz="2400" b="1" spc="-26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The Importance of Using </a:t>
            </a:r>
            <a:r>
              <a:rPr lang="en-MY" sz="2400" b="1" spc="-26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</a:t>
            </a:r>
            <a:r>
              <a:rPr lang="en-MY" sz="2400" b="1" spc="-26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oogle Scholar and Scopus</a:t>
            </a:r>
            <a:endParaRPr lang="en-MY" sz="2400" b="1" spc="-26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MY" b="1" spc="-26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MY" b="1" spc="-2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MY" b="1" spc="-2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-26" dirty="0" smtClean="0">
                <a:latin typeface="Cambria" pitchFamily="18" charset="0"/>
                <a:cs typeface="Times New Roman" pitchFamily="18" charset="0"/>
              </a:rPr>
              <a:t>Dr. </a:t>
            </a:r>
            <a:r>
              <a:rPr lang="en-US" spc="-26" dirty="0" err="1" smtClean="0">
                <a:latin typeface="Cambria" pitchFamily="18" charset="0"/>
                <a:cs typeface="Times New Roman" pitchFamily="18" charset="0"/>
              </a:rPr>
              <a:t>Ayhem</a:t>
            </a:r>
            <a:r>
              <a:rPr lang="en-US" spc="-26" dirty="0" smtClean="0">
                <a:latin typeface="Cambria" pitchFamily="18" charset="0"/>
                <a:cs typeface="Times New Roman" pitchFamily="18" charset="0"/>
              </a:rPr>
              <a:t> Tariq Al- </a:t>
            </a:r>
            <a:r>
              <a:rPr lang="en-US" spc="-26" dirty="0" err="1" smtClean="0">
                <a:latin typeface="Cambria" pitchFamily="18" charset="0"/>
                <a:cs typeface="Times New Roman" pitchFamily="18" charset="0"/>
              </a:rPr>
              <a:t>Nuaimi</a:t>
            </a:r>
            <a:endParaRPr lang="en-US" spc="-26" dirty="0" smtClean="0">
              <a:latin typeface="Cambria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MY" sz="1000" spc="-26" dirty="0"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57275" y="3429000"/>
            <a:ext cx="0" cy="16573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464652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Cambria" pitchFamily="18" charset="0"/>
              </a:rPr>
              <a:t>April, 01,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5750"/>
            <a:ext cx="4580467" cy="2074100"/>
          </a:xfrm>
          <a:prstGeom prst="rect">
            <a:avLst/>
          </a:prstGeom>
        </p:spPr>
      </p:pic>
      <p:pic>
        <p:nvPicPr>
          <p:cNvPr id="15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467" y="-35750"/>
            <a:ext cx="4656667" cy="207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7" y="2552700"/>
            <a:ext cx="1062059" cy="11913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3762377"/>
            <a:ext cx="1070526" cy="12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4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7280" y="761324"/>
            <a:ext cx="6756940" cy="4146591"/>
            <a:chOff x="66370" y="530624"/>
            <a:chExt cx="9009253" cy="55287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0" y="530624"/>
              <a:ext cx="9009253" cy="55287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6374" y="3378504"/>
              <a:ext cx="4784725" cy="561340"/>
            </a:xfrm>
            <a:custGeom>
              <a:avLst/>
              <a:gdLst/>
              <a:ahLst/>
              <a:cxnLst/>
              <a:rect l="l" t="t" r="r" b="b"/>
              <a:pathLst>
                <a:path w="4784725" h="561339">
                  <a:moveTo>
                    <a:pt x="0" y="561162"/>
                  </a:moveTo>
                  <a:lnTo>
                    <a:pt x="4784217" y="561162"/>
                  </a:lnTo>
                  <a:lnTo>
                    <a:pt x="4784217" y="0"/>
                  </a:lnTo>
                  <a:lnTo>
                    <a:pt x="0" y="0"/>
                  </a:lnTo>
                  <a:lnTo>
                    <a:pt x="0" y="561162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151" y="-88248"/>
            <a:ext cx="7315199" cy="871392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b="1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47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0"/>
            <a:ext cx="6858000" cy="5141119"/>
            <a:chOff x="0" y="0"/>
            <a:chExt cx="9144000" cy="685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15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360" y="0"/>
              <a:ext cx="8648573" cy="685448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2778" y="531994"/>
            <a:ext cx="6757035" cy="4524851"/>
            <a:chOff x="66371" y="709325"/>
            <a:chExt cx="9009380" cy="6033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1" y="709325"/>
              <a:ext cx="9009253" cy="60327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858" y="3085058"/>
              <a:ext cx="1102410" cy="8033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7350" y="36924"/>
            <a:ext cx="6172200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001">
              <a:spcBef>
                <a:spcPts val="75"/>
              </a:spcBef>
            </a:pPr>
            <a:r>
              <a:rPr sz="2800" b="1" spc="-1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8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sz="2800" b="1" spc="-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sz="2800" b="1" spc="-1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manually?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8745" y="2310955"/>
            <a:ext cx="4618196" cy="10566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336" rIns="0" bIns="0" rtlCol="0">
            <a:spAutoFit/>
          </a:bodyPr>
          <a:lstStyle/>
          <a:p>
            <a:pPr marL="283845" indent="-215265">
              <a:spcBef>
                <a:spcPts val="184"/>
              </a:spcBef>
              <a:buFont typeface="Arial MT"/>
              <a:buChar char="•"/>
              <a:tabLst>
                <a:tab pos="283369" algn="l"/>
                <a:tab pos="283845" algn="l"/>
              </a:tabLst>
            </a:pPr>
            <a:r>
              <a:rPr sz="1350" b="1" spc="-38" dirty="0">
                <a:latin typeface="Calibri"/>
                <a:cs typeface="Calibri"/>
              </a:rPr>
              <a:t>You</a:t>
            </a:r>
            <a:r>
              <a:rPr sz="1350" b="1" spc="-11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can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add</a:t>
            </a:r>
            <a:r>
              <a:rPr sz="1350" b="1" spc="-1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groups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of</a:t>
            </a:r>
            <a:r>
              <a:rPr sz="1350" b="1" spc="-8" dirty="0">
                <a:latin typeface="Calibri"/>
                <a:cs typeface="Calibri"/>
              </a:rPr>
              <a:t> related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articles</a:t>
            </a:r>
            <a:endParaRPr sz="1350" dirty="0">
              <a:latin typeface="Calibri"/>
              <a:cs typeface="Calibri"/>
            </a:endParaRPr>
          </a:p>
          <a:p>
            <a:pPr>
              <a:spcBef>
                <a:spcPts val="19"/>
              </a:spcBef>
              <a:buFont typeface="Arial MT"/>
              <a:buChar char="•"/>
            </a:pPr>
            <a:endParaRPr sz="1313" dirty="0">
              <a:latin typeface="Calibri"/>
              <a:cs typeface="Calibri"/>
            </a:endParaRPr>
          </a:p>
          <a:p>
            <a:pPr marL="283845" marR="693896" indent="-215265" algn="just">
              <a:buFont typeface="Arial MT"/>
              <a:buChar char="•"/>
              <a:tabLst>
                <a:tab pos="283845" algn="l"/>
              </a:tabLst>
            </a:pPr>
            <a:r>
              <a:rPr sz="1350" b="1" spc="-38" dirty="0">
                <a:latin typeface="Calibri"/>
                <a:cs typeface="Calibri"/>
              </a:rPr>
              <a:t>You </a:t>
            </a:r>
            <a:r>
              <a:rPr sz="1350" b="1" spc="-4" dirty="0">
                <a:latin typeface="Calibri"/>
                <a:cs typeface="Calibri"/>
              </a:rPr>
              <a:t>can choose </a:t>
            </a:r>
            <a:r>
              <a:rPr sz="1350" b="1" spc="-8" dirty="0">
                <a:latin typeface="Calibri"/>
                <a:cs typeface="Calibri"/>
              </a:rPr>
              <a:t>to have </a:t>
            </a:r>
            <a:r>
              <a:rPr sz="1350" b="1" spc="-4" dirty="0">
                <a:latin typeface="Calibri"/>
                <a:cs typeface="Calibri"/>
              </a:rPr>
              <a:t>your list </a:t>
            </a:r>
            <a:r>
              <a:rPr sz="1350" b="1" dirty="0">
                <a:latin typeface="Calibri"/>
                <a:cs typeface="Calibri"/>
              </a:rPr>
              <a:t>of articles </a:t>
            </a:r>
            <a:r>
              <a:rPr sz="1350" b="1" spc="-8" dirty="0">
                <a:latin typeface="Calibri"/>
                <a:cs typeface="Calibri"/>
              </a:rPr>
              <a:t>updated </a:t>
            </a:r>
            <a:r>
              <a:rPr sz="1350" b="1" spc="-296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automatically </a:t>
            </a:r>
            <a:r>
              <a:rPr sz="1350" b="1" dirty="0">
                <a:latin typeface="Calibri"/>
                <a:cs typeface="Calibri"/>
              </a:rPr>
              <a:t>or </a:t>
            </a:r>
            <a:r>
              <a:rPr sz="1350" b="1" spc="-8" dirty="0">
                <a:latin typeface="Calibri"/>
                <a:cs typeface="Calibri"/>
              </a:rPr>
              <a:t>review </a:t>
            </a:r>
            <a:r>
              <a:rPr sz="1350" b="1" dirty="0">
                <a:latin typeface="Calibri"/>
                <a:cs typeface="Calibri"/>
              </a:rPr>
              <a:t>the </a:t>
            </a:r>
            <a:r>
              <a:rPr sz="1350" b="1" spc="-8" dirty="0">
                <a:latin typeface="Calibri"/>
                <a:cs typeface="Calibri"/>
              </a:rPr>
              <a:t>updates </a:t>
            </a:r>
            <a:r>
              <a:rPr sz="1350" b="1" spc="-11" dirty="0">
                <a:latin typeface="Calibri"/>
                <a:cs typeface="Calibri"/>
              </a:rPr>
              <a:t>yourself, </a:t>
            </a:r>
            <a:r>
              <a:rPr sz="1350" b="1" dirty="0">
                <a:latin typeface="Calibri"/>
                <a:cs typeface="Calibri"/>
              </a:rPr>
              <a:t>or </a:t>
            </a:r>
            <a:r>
              <a:rPr sz="1350" b="1" spc="-8" dirty="0">
                <a:latin typeface="Calibri"/>
                <a:cs typeface="Calibri"/>
              </a:rPr>
              <a:t>to </a:t>
            </a:r>
            <a:r>
              <a:rPr sz="1350" b="1" spc="-4" dirty="0">
                <a:latin typeface="Calibri"/>
                <a:cs typeface="Calibri"/>
              </a:rPr>
              <a:t> manually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update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spc="-4" dirty="0">
                <a:latin typeface="Calibri"/>
                <a:cs typeface="Calibri"/>
              </a:rPr>
              <a:t>your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articles</a:t>
            </a:r>
            <a:r>
              <a:rPr sz="1350" b="1" spc="-23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at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8" dirty="0">
                <a:latin typeface="Calibri"/>
                <a:cs typeface="Calibri"/>
              </a:rPr>
              <a:t>any</a:t>
            </a:r>
            <a:r>
              <a:rPr sz="1350" b="1" spc="-11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time.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8603" y="2398585"/>
            <a:ext cx="362426" cy="475298"/>
          </a:xfrm>
          <a:custGeom>
            <a:avLst/>
            <a:gdLst/>
            <a:ahLst/>
            <a:cxnLst/>
            <a:rect l="l" t="t" r="r" b="b"/>
            <a:pathLst>
              <a:path w="483235" h="633729">
                <a:moveTo>
                  <a:pt x="482854" y="585978"/>
                </a:moveTo>
                <a:lnTo>
                  <a:pt x="451104" y="570103"/>
                </a:lnTo>
                <a:lnTo>
                  <a:pt x="387604" y="538353"/>
                </a:lnTo>
                <a:lnTo>
                  <a:pt x="387604" y="570103"/>
                </a:lnTo>
                <a:lnTo>
                  <a:pt x="34163" y="570103"/>
                </a:lnTo>
                <a:lnTo>
                  <a:pt x="34163" y="601853"/>
                </a:lnTo>
                <a:lnTo>
                  <a:pt x="387604" y="601853"/>
                </a:lnTo>
                <a:lnTo>
                  <a:pt x="387604" y="633603"/>
                </a:lnTo>
                <a:lnTo>
                  <a:pt x="451104" y="601853"/>
                </a:lnTo>
                <a:lnTo>
                  <a:pt x="482854" y="585978"/>
                </a:lnTo>
                <a:close/>
              </a:path>
              <a:path w="483235" h="633729">
                <a:moveTo>
                  <a:pt x="482854" y="47625"/>
                </a:moveTo>
                <a:lnTo>
                  <a:pt x="451104" y="31750"/>
                </a:lnTo>
                <a:lnTo>
                  <a:pt x="387604" y="0"/>
                </a:lnTo>
                <a:lnTo>
                  <a:pt x="387604" y="31750"/>
                </a:lnTo>
                <a:lnTo>
                  <a:pt x="0" y="31750"/>
                </a:lnTo>
                <a:lnTo>
                  <a:pt x="0" y="63500"/>
                </a:lnTo>
                <a:lnTo>
                  <a:pt x="387604" y="63500"/>
                </a:lnTo>
                <a:lnTo>
                  <a:pt x="387604" y="95250"/>
                </a:lnTo>
                <a:lnTo>
                  <a:pt x="451104" y="63500"/>
                </a:lnTo>
                <a:lnTo>
                  <a:pt x="482854" y="476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6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57957"/>
            <a:ext cx="6172200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001">
              <a:spcBef>
                <a:spcPts val="75"/>
              </a:spcBef>
            </a:pP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561652"/>
            <a:ext cx="826808" cy="6024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06297" y="891064"/>
            <a:ext cx="4631531" cy="4252436"/>
            <a:chOff x="1538097" y="726452"/>
            <a:chExt cx="6175375" cy="5669915"/>
          </a:xfrm>
        </p:grpSpPr>
        <p:sp>
          <p:nvSpPr>
            <p:cNvPr id="5" name="object 5"/>
            <p:cNvSpPr/>
            <p:nvPr/>
          </p:nvSpPr>
          <p:spPr>
            <a:xfrm>
              <a:off x="1538097" y="3358133"/>
              <a:ext cx="872490" cy="95250"/>
            </a:xfrm>
            <a:custGeom>
              <a:avLst/>
              <a:gdLst/>
              <a:ahLst/>
              <a:cxnLst/>
              <a:rect l="l" t="t" r="r" b="b"/>
              <a:pathLst>
                <a:path w="872489" h="95250">
                  <a:moveTo>
                    <a:pt x="776985" y="0"/>
                  </a:moveTo>
                  <a:lnTo>
                    <a:pt x="776816" y="31782"/>
                  </a:lnTo>
                  <a:lnTo>
                    <a:pt x="792734" y="31876"/>
                  </a:lnTo>
                  <a:lnTo>
                    <a:pt x="792479" y="63626"/>
                  </a:lnTo>
                  <a:lnTo>
                    <a:pt x="776646" y="63626"/>
                  </a:lnTo>
                  <a:lnTo>
                    <a:pt x="776478" y="95250"/>
                  </a:lnTo>
                  <a:lnTo>
                    <a:pt x="840749" y="63626"/>
                  </a:lnTo>
                  <a:lnTo>
                    <a:pt x="792479" y="63626"/>
                  </a:lnTo>
                  <a:lnTo>
                    <a:pt x="840940" y="63533"/>
                  </a:lnTo>
                  <a:lnTo>
                    <a:pt x="871982" y="48260"/>
                  </a:lnTo>
                  <a:lnTo>
                    <a:pt x="776985" y="0"/>
                  </a:lnTo>
                  <a:close/>
                </a:path>
                <a:path w="872489" h="95250">
                  <a:moveTo>
                    <a:pt x="776816" y="31782"/>
                  </a:moveTo>
                  <a:lnTo>
                    <a:pt x="776647" y="63533"/>
                  </a:lnTo>
                  <a:lnTo>
                    <a:pt x="792479" y="63626"/>
                  </a:lnTo>
                  <a:lnTo>
                    <a:pt x="792734" y="31876"/>
                  </a:lnTo>
                  <a:lnTo>
                    <a:pt x="776816" y="31782"/>
                  </a:lnTo>
                  <a:close/>
                </a:path>
                <a:path w="872489" h="95250">
                  <a:moveTo>
                    <a:pt x="253" y="27177"/>
                  </a:moveTo>
                  <a:lnTo>
                    <a:pt x="0" y="58927"/>
                  </a:lnTo>
                  <a:lnTo>
                    <a:pt x="776647" y="63533"/>
                  </a:lnTo>
                  <a:lnTo>
                    <a:pt x="776816" y="31782"/>
                  </a:lnTo>
                  <a:lnTo>
                    <a:pt x="253" y="2717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079" y="726452"/>
              <a:ext cx="5302885" cy="566978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633" y="133430"/>
            <a:ext cx="6172200" cy="440505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001">
              <a:spcBef>
                <a:spcPts val="75"/>
              </a:spcBef>
            </a:pP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800" y="1657350"/>
            <a:ext cx="1352550" cy="990600"/>
            <a:chOff x="999858" y="3085058"/>
            <a:chExt cx="1102995" cy="8515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858" y="3085058"/>
              <a:ext cx="1102410" cy="803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6454" y="3486734"/>
              <a:ext cx="354609" cy="44950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0935" y="1242200"/>
            <a:ext cx="6509195" cy="3089339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3841909" y="1941035"/>
            <a:ext cx="3987641" cy="20675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480">
              <a:spcBef>
                <a:spcPts val="79"/>
              </a:spcBef>
            </a:pP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Apolipoprotein</a:t>
            </a:r>
            <a:r>
              <a:rPr sz="825" spc="8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e</a:t>
            </a:r>
            <a:r>
              <a:rPr sz="825" spc="4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gene</a:t>
            </a:r>
            <a:r>
              <a:rPr sz="825" spc="-1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polymorphism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 and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 its</a:t>
            </a:r>
            <a:r>
              <a:rPr sz="825" spc="-1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effect</a:t>
            </a:r>
            <a:r>
              <a:rPr sz="825" spc="-38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on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plasma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lipids</a:t>
            </a:r>
            <a:r>
              <a:rPr sz="825" spc="23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in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arteriosclerosis</a:t>
            </a:r>
            <a:endParaRPr sz="825" dirty="0">
              <a:latin typeface="Arial MT"/>
              <a:cs typeface="Arial MT"/>
            </a:endParaRPr>
          </a:p>
          <a:p>
            <a:pPr marL="23336">
              <a:spcBef>
                <a:spcPts val="795"/>
              </a:spcBef>
            </a:pP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PD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 Zende, </a:t>
            </a:r>
            <a:r>
              <a:rPr sz="825" spc="-8" dirty="0">
                <a:solidFill>
                  <a:srgbClr val="660099"/>
                </a:solidFill>
                <a:latin typeface="Arial MT"/>
                <a:cs typeface="Arial MT"/>
              </a:rPr>
              <a:t>MP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 Bankar,</a:t>
            </a:r>
            <a:r>
              <a:rPr sz="825" spc="-23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PS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Kamble,</a:t>
            </a:r>
            <a:r>
              <a:rPr sz="825" spc="-1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AA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 Momin</a:t>
            </a:r>
            <a:endParaRPr sz="825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 dirty="0">
              <a:latin typeface="Arial MT"/>
              <a:cs typeface="Arial MT"/>
            </a:endParaRPr>
          </a:p>
          <a:p>
            <a:pPr marL="23336">
              <a:spcBef>
                <a:spcPts val="634"/>
              </a:spcBef>
            </a:pP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2013/10</a:t>
            </a:r>
            <a:endParaRPr sz="825" dirty="0">
              <a:latin typeface="Arial MT"/>
              <a:cs typeface="Arial MT"/>
            </a:endParaRPr>
          </a:p>
          <a:p>
            <a:pPr>
              <a:spcBef>
                <a:spcPts val="30"/>
              </a:spcBef>
            </a:pPr>
            <a:endParaRPr sz="1238" dirty="0">
              <a:latin typeface="Arial MT"/>
              <a:cs typeface="Arial MT"/>
            </a:endParaRPr>
          </a:p>
          <a:p>
            <a:pPr marL="9525" marR="1969770" indent="13811">
              <a:lnSpc>
                <a:spcPct val="185800"/>
              </a:lnSpc>
              <a:spcBef>
                <a:spcPts val="4"/>
              </a:spcBef>
            </a:pP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Journal of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Clinical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and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Diagnostic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research </a:t>
            </a:r>
            <a:r>
              <a:rPr sz="825" spc="-22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7</a:t>
            </a:r>
            <a:endParaRPr sz="825" dirty="0">
              <a:latin typeface="Arial MT"/>
              <a:cs typeface="Arial MT"/>
            </a:endParaRPr>
          </a:p>
          <a:p>
            <a:pPr marL="16669">
              <a:spcBef>
                <a:spcPts val="810"/>
              </a:spcBef>
            </a:pP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10</a:t>
            </a:r>
            <a:endParaRPr sz="825" dirty="0">
              <a:latin typeface="Arial MT"/>
              <a:cs typeface="Arial MT"/>
            </a:endParaRPr>
          </a:p>
          <a:p>
            <a:pPr>
              <a:spcBef>
                <a:spcPts val="19"/>
              </a:spcBef>
            </a:pPr>
            <a:endParaRPr sz="713" dirty="0">
              <a:latin typeface="Arial MT"/>
              <a:cs typeface="Arial MT"/>
            </a:endParaRPr>
          </a:p>
          <a:p>
            <a:pPr marL="16669">
              <a:spcBef>
                <a:spcPts val="4"/>
              </a:spcBef>
            </a:pP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2149-2152</a:t>
            </a:r>
            <a:endParaRPr sz="825" dirty="0">
              <a:latin typeface="Arial MT"/>
              <a:cs typeface="Arial MT"/>
            </a:endParaRPr>
          </a:p>
          <a:p>
            <a:pPr marL="9525">
              <a:spcBef>
                <a:spcPts val="761"/>
              </a:spcBef>
            </a:pP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JCDR</a:t>
            </a:r>
            <a:r>
              <a:rPr sz="825" spc="4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Research</a:t>
            </a:r>
            <a:r>
              <a:rPr sz="825" spc="-15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&amp;</a:t>
            </a:r>
            <a:r>
              <a:rPr sz="825" spc="-1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Publications</a:t>
            </a:r>
            <a:r>
              <a:rPr sz="825" spc="8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spc="-4" dirty="0">
                <a:solidFill>
                  <a:srgbClr val="660099"/>
                </a:solidFill>
                <a:latin typeface="Arial MT"/>
                <a:cs typeface="Arial MT"/>
              </a:rPr>
              <a:t>Private</a:t>
            </a:r>
            <a:r>
              <a:rPr sz="825" spc="-11" dirty="0">
                <a:solidFill>
                  <a:srgbClr val="660099"/>
                </a:solidFill>
                <a:latin typeface="Arial MT"/>
                <a:cs typeface="Arial MT"/>
              </a:rPr>
              <a:t> </a:t>
            </a:r>
            <a:r>
              <a:rPr sz="825" dirty="0">
                <a:solidFill>
                  <a:srgbClr val="660099"/>
                </a:solidFill>
                <a:latin typeface="Arial MT"/>
                <a:cs typeface="Arial MT"/>
              </a:rPr>
              <a:t>Limited</a:t>
            </a:r>
            <a:endParaRPr sz="825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89922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941" y="118268"/>
            <a:ext cx="3659059" cy="5025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00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">
              <a:spcBef>
                <a:spcPts val="1613"/>
              </a:spcBef>
            </a:pPr>
            <a:r>
              <a:rPr sz="3200" b="1" spc="-1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Metrics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4263" y="648255"/>
            <a:ext cx="6690136" cy="44595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281"/>
              </a:spcBef>
              <a:buFont typeface="Arial MT"/>
              <a:buChar char="•"/>
              <a:tabLst>
                <a:tab pos="180975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authors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recent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scholarly</a:t>
            </a:r>
            <a:r>
              <a:rPr lang="en-US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746"/>
              </a:spcBef>
              <a:buFont typeface="Arial MT"/>
              <a:buChar char="•"/>
              <a:tabLst>
                <a:tab pos="180975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publications,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 </a:t>
            </a:r>
            <a:r>
              <a:rPr lang="en-US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lnSpc>
                <a:spcPct val="15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pc="-1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 </a:t>
            </a:r>
            <a:r>
              <a:rPr lang="en-US"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pc="-2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1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</a:t>
            </a:r>
            <a:r>
              <a:rPr lang="en-US" spc="-3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2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the individual's</a:t>
            </a:r>
            <a:r>
              <a:rPr lang="en-US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lang="en-US" spc="-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count,</a:t>
            </a:r>
            <a:r>
              <a:rPr lang="en-US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h-index,</a:t>
            </a:r>
            <a:r>
              <a:rPr lang="en-US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pc="-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i10-index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lnSpc>
                <a:spcPct val="150000"/>
              </a:lnSpc>
              <a:spcBef>
                <a:spcPts val="548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lang="en-US" spc="-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pc="29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</a:t>
            </a:r>
            <a:r>
              <a:rPr lang="en-US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en-US" spc="3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pc="31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n-US" spc="3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indent="-171450">
              <a:lnSpc>
                <a:spcPct val="150000"/>
              </a:lnSpc>
              <a:spcBef>
                <a:spcPts val="548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pc="-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pc="-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pc="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spc="-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wing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Y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MY"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-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ademic </a:t>
            </a:r>
            <a:r>
              <a:rPr lang="en-US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en-US"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US"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pc="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lds </a:t>
            </a:r>
            <a:r>
              <a:rPr lang="en-US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pc="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"metrics"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grpSp>
        <p:nvGrpSpPr>
          <p:cNvPr id="11" name="object 2"/>
          <p:cNvGrpSpPr/>
          <p:nvPr/>
        </p:nvGrpSpPr>
        <p:grpSpPr>
          <a:xfrm>
            <a:off x="346457" y="894954"/>
            <a:ext cx="1363482" cy="4381510"/>
            <a:chOff x="0" y="838187"/>
            <a:chExt cx="1759331" cy="5226431"/>
          </a:xfrm>
        </p:grpSpPr>
        <p:pic>
          <p:nvPicPr>
            <p:cNvPr id="12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38187"/>
              <a:ext cx="1759331" cy="5226431"/>
            </a:xfrm>
            <a:prstGeom prst="rect">
              <a:avLst/>
            </a:prstGeom>
          </p:spPr>
        </p:pic>
        <p:sp>
          <p:nvSpPr>
            <p:cNvPr id="13" name="object 5"/>
            <p:cNvSpPr/>
            <p:nvPr/>
          </p:nvSpPr>
          <p:spPr>
            <a:xfrm>
              <a:off x="40341" y="1949767"/>
              <a:ext cx="968375" cy="403860"/>
            </a:xfrm>
            <a:custGeom>
              <a:avLst/>
              <a:gdLst/>
              <a:ahLst/>
              <a:cxnLst/>
              <a:rect l="l" t="t" r="r" b="b"/>
              <a:pathLst>
                <a:path w="968375" h="403860">
                  <a:moveTo>
                    <a:pt x="0" y="403415"/>
                  </a:moveTo>
                  <a:lnTo>
                    <a:pt x="968184" y="403415"/>
                  </a:lnTo>
                  <a:lnTo>
                    <a:pt x="968184" y="0"/>
                  </a:lnTo>
                  <a:lnTo>
                    <a:pt x="0" y="0"/>
                  </a:lnTo>
                  <a:lnTo>
                    <a:pt x="0" y="403415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433" y="2151583"/>
              <a:ext cx="354609" cy="449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179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7866" y="161925"/>
            <a:ext cx="3785235" cy="3461385"/>
            <a:chOff x="33155" y="215900"/>
            <a:chExt cx="5046980" cy="4615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2" y="228600"/>
              <a:ext cx="5013579" cy="45895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922" y="222250"/>
              <a:ext cx="5026660" cy="4602480"/>
            </a:xfrm>
            <a:custGeom>
              <a:avLst/>
              <a:gdLst/>
              <a:ahLst/>
              <a:cxnLst/>
              <a:rect l="l" t="t" r="r" b="b"/>
              <a:pathLst>
                <a:path w="5026660" h="4602480">
                  <a:moveTo>
                    <a:pt x="0" y="4602226"/>
                  </a:moveTo>
                  <a:lnTo>
                    <a:pt x="5026279" y="4602226"/>
                  </a:lnTo>
                  <a:lnTo>
                    <a:pt x="5026279" y="0"/>
                  </a:lnTo>
                  <a:lnTo>
                    <a:pt x="0" y="0"/>
                  </a:lnTo>
                  <a:lnTo>
                    <a:pt x="0" y="46022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205" y="267461"/>
              <a:ext cx="4878070" cy="4512945"/>
            </a:xfrm>
            <a:custGeom>
              <a:avLst/>
              <a:gdLst/>
              <a:ahLst/>
              <a:cxnLst/>
              <a:rect l="l" t="t" r="r" b="b"/>
              <a:pathLst>
                <a:path w="4878070" h="4512945">
                  <a:moveTo>
                    <a:pt x="0" y="4512945"/>
                  </a:moveTo>
                  <a:lnTo>
                    <a:pt x="2750058" y="4512945"/>
                  </a:lnTo>
                  <a:lnTo>
                    <a:pt x="2750058" y="0"/>
                  </a:lnTo>
                  <a:lnTo>
                    <a:pt x="0" y="0"/>
                  </a:lnTo>
                  <a:lnTo>
                    <a:pt x="0" y="4512945"/>
                  </a:lnTo>
                  <a:close/>
                </a:path>
                <a:path w="4878070" h="4512945">
                  <a:moveTo>
                    <a:pt x="3907273" y="4512945"/>
                  </a:moveTo>
                  <a:lnTo>
                    <a:pt x="4877870" y="4512945"/>
                  </a:lnTo>
                  <a:lnTo>
                    <a:pt x="4877870" y="0"/>
                  </a:lnTo>
                  <a:lnTo>
                    <a:pt x="3907273" y="0"/>
                  </a:lnTo>
                  <a:lnTo>
                    <a:pt x="3907273" y="4512945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57" y="285114"/>
              <a:ext cx="1916683" cy="18074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011292" y="161925"/>
            <a:ext cx="2948940" cy="3460433"/>
            <a:chOff x="5157723" y="215900"/>
            <a:chExt cx="3931920" cy="46139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0423" y="228600"/>
              <a:ext cx="3838954" cy="4588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64073" y="222250"/>
              <a:ext cx="3919220" cy="4601210"/>
            </a:xfrm>
            <a:custGeom>
              <a:avLst/>
              <a:gdLst/>
              <a:ahLst/>
              <a:cxnLst/>
              <a:rect l="l" t="t" r="r" b="b"/>
              <a:pathLst>
                <a:path w="3919220" h="4601210">
                  <a:moveTo>
                    <a:pt x="0" y="4600956"/>
                  </a:moveTo>
                  <a:lnTo>
                    <a:pt x="3919220" y="4600956"/>
                  </a:lnTo>
                  <a:lnTo>
                    <a:pt x="3919220" y="0"/>
                  </a:lnTo>
                  <a:lnTo>
                    <a:pt x="0" y="0"/>
                  </a:lnTo>
                  <a:lnTo>
                    <a:pt x="0" y="46009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5230" y="237147"/>
              <a:ext cx="970915" cy="256540"/>
            </a:xfrm>
            <a:custGeom>
              <a:avLst/>
              <a:gdLst/>
              <a:ahLst/>
              <a:cxnLst/>
              <a:rect l="l" t="t" r="r" b="b"/>
              <a:pathLst>
                <a:path w="970915" h="256540">
                  <a:moveTo>
                    <a:pt x="0" y="256374"/>
                  </a:moveTo>
                  <a:lnTo>
                    <a:pt x="970597" y="256374"/>
                  </a:lnTo>
                  <a:lnTo>
                    <a:pt x="970597" y="0"/>
                  </a:lnTo>
                  <a:lnTo>
                    <a:pt x="0" y="0"/>
                  </a:lnTo>
                  <a:lnTo>
                    <a:pt x="0" y="25637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0423" y="493522"/>
              <a:ext cx="3906520" cy="34825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64073" y="487172"/>
              <a:ext cx="3919220" cy="3495675"/>
            </a:xfrm>
            <a:custGeom>
              <a:avLst/>
              <a:gdLst/>
              <a:ahLst/>
              <a:cxnLst/>
              <a:rect l="l" t="t" r="r" b="b"/>
              <a:pathLst>
                <a:path w="3919220" h="3495675">
                  <a:moveTo>
                    <a:pt x="0" y="3495294"/>
                  </a:moveTo>
                  <a:lnTo>
                    <a:pt x="3919220" y="3495294"/>
                  </a:lnTo>
                  <a:lnTo>
                    <a:pt x="3919220" y="0"/>
                  </a:lnTo>
                  <a:lnTo>
                    <a:pt x="0" y="0"/>
                  </a:lnTo>
                  <a:lnTo>
                    <a:pt x="0" y="34952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8201" y="3745230"/>
            <a:ext cx="7696198" cy="13561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marR="3810" indent="-215265">
              <a:spcBef>
                <a:spcPts val="75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000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reveals</a:t>
            </a:r>
            <a:r>
              <a:rPr sz="2000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3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journals</a:t>
            </a:r>
            <a:r>
              <a:rPr sz="2000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sz="2000" spc="3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interest,</a:t>
            </a:r>
            <a:r>
              <a:rPr sz="2000" spc="3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3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</a:t>
            </a:r>
            <a:r>
              <a:rPr sz="2000" spc="-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journal's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  <a:r>
              <a:rPr sz="20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accessed.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314" indent="-215265">
              <a:spcBef>
                <a:spcPts val="900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2000" spc="-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sz="2000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started,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000" spc="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000" spc="28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</a:t>
            </a:r>
            <a:r>
              <a:rPr sz="2000" spc="3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sz="2000" spc="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2000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sz="20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314"/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languages,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ordered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five-year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h-index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h-median</a:t>
            </a:r>
            <a:r>
              <a:rPr sz="20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119245"/>
            <a:ext cx="3505200" cy="51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00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">
              <a:spcBef>
                <a:spcPts val="1613"/>
              </a:spcBef>
            </a:pPr>
            <a:r>
              <a:rPr sz="3200" b="1" spc="-1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H-Index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853" y="761324"/>
            <a:ext cx="7772399" cy="12535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lnSpc>
                <a:spcPct val="150000"/>
              </a:lnSpc>
              <a:spcBef>
                <a:spcPts val="75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sz="20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</a:t>
            </a:r>
            <a:r>
              <a:rPr sz="20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sz="20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0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Jorge</a:t>
            </a:r>
            <a:r>
              <a:rPr sz="2000" spc="34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2000" spc="26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8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spc="-8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irsch</a:t>
            </a:r>
            <a:r>
              <a:rPr lang="en-MY" sz="20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-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sici</a:t>
            </a:r>
            <a:r>
              <a:rPr lang="en-US" sz="2000" spc="-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and is 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2000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-1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 </a:t>
            </a:r>
            <a:r>
              <a:rPr lang="en-US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lled the </a:t>
            </a:r>
            <a:r>
              <a:rPr lang="en-US" sz="2000" i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i="1" spc="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i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US" sz="2000" i="1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Hirsch</a:t>
            </a:r>
            <a:r>
              <a:rPr lang="en-US" sz="2000" i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spcBef>
                <a:spcPts val="75"/>
              </a:spcBef>
              <a:buFont typeface="Arial MT"/>
              <a:buChar char="•"/>
              <a:tabLst>
                <a:tab pos="18097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17890"/>
            <a:ext cx="7620000" cy="1022845"/>
          </a:xfrm>
          <a:prstGeom prst="rect">
            <a:avLst/>
          </a:prstGeom>
        </p:spPr>
        <p:txBody>
          <a:bodyPr vert="horz" wrap="square" lIns="0" tIns="153353" rIns="0" bIns="0" rtlCol="0">
            <a:spAutoFit/>
          </a:bodyPr>
          <a:lstStyle/>
          <a:p>
            <a:pPr marL="180975" indent="-171450">
              <a:lnSpc>
                <a:spcPct val="150000"/>
              </a:lnSpc>
              <a:spcBef>
                <a:spcPts val="1136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-index</a:t>
            </a:r>
            <a:r>
              <a:rPr sz="2000" b="1" spc="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0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author-level</a:t>
            </a:r>
            <a:r>
              <a:rPr sz="2000" spc="7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sz="2000" spc="7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attempts</a:t>
            </a:r>
            <a:r>
              <a:rPr lang="en-MY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me</a:t>
            </a:r>
            <a:r>
              <a:rPr lang="en-US" sz="2000" spc="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the </a:t>
            </a:r>
            <a:r>
              <a:rPr lang="en-US" sz="2000" spc="-4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-26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-4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oductivi</a:t>
            </a:r>
            <a:r>
              <a:rPr lang="en-US" sz="2000" spc="-15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spc="-8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19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spc="-11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85801" y="2451039"/>
            <a:ext cx="7848598" cy="2642711"/>
          </a:xfrm>
          <a:prstGeom prst="rect">
            <a:avLst/>
          </a:prstGeom>
        </p:spPr>
        <p:txBody>
          <a:bodyPr vert="horz" wrap="square" lIns="0" tIns="15335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135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scientist's </a:t>
            </a:r>
            <a:r>
              <a:rPr sz="2000" spc="-1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MY" sz="2000" spc="-1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cited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citations that they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publications.</a:t>
            </a:r>
          </a:p>
          <a:p>
            <a:pPr marL="180975" marR="3810" indent="-171450" algn="just">
              <a:lnSpc>
                <a:spcPct val="150000"/>
              </a:lnSpc>
              <a:spcBef>
                <a:spcPts val="1350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productivity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scholarly journal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sz="20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scientists,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000" spc="-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or </a:t>
            </a:r>
            <a:r>
              <a:rPr sz="2000" spc="-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66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8030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author’s h index is highlighted by the red circle. This represents the point where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h number of papers have been cited at least h times each. In this example, the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h-index is 15. That is, 15 papers have been published by this author which themselves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each been cited at least 15 times.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84988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52739"/>
            <a:ext cx="7848600" cy="281922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84285" y="340995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3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133350"/>
            <a:ext cx="2640806" cy="517930"/>
          </a:xfrm>
          <a:prstGeom prst="rect">
            <a:avLst/>
          </a:prstGeom>
          <a:noFill/>
        </p:spPr>
        <p:txBody>
          <a:bodyPr vert="horz" wrap="square" lIns="0" tIns="1000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">
              <a:spcBef>
                <a:spcPts val="1613"/>
              </a:spcBef>
            </a:pPr>
            <a:r>
              <a:rPr sz="3200" b="1" spc="-1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i10-index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904" y="748933"/>
            <a:ext cx="7848598" cy="4467729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180975" marR="222885" indent="-171450" algn="just">
              <a:spcBef>
                <a:spcPts val="319"/>
              </a:spcBef>
              <a:buFont typeface="Arial MT"/>
              <a:buChar char="•"/>
              <a:tabLst>
                <a:tab pos="180975" algn="l"/>
              </a:tabLst>
            </a:pPr>
            <a:r>
              <a:rPr sz="2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i10-index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newest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line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metrics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introduced by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Scholar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810" indent="-171450">
              <a:spcBef>
                <a:spcPts val="761"/>
              </a:spcBef>
              <a:buFont typeface="Arial MT"/>
              <a:buChar char="•"/>
              <a:tabLst>
                <a:tab pos="18097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sz="24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straightforward</a:t>
            </a:r>
            <a:r>
              <a:rPr sz="24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sz="2400" spc="-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tallying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scholar’s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481" algn="ctr">
              <a:spcBef>
                <a:spcPts val="1613"/>
              </a:spcBef>
            </a:pPr>
            <a:r>
              <a:rPr sz="2800" b="1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i20-index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314" marR="96203" indent="-215265">
              <a:lnSpc>
                <a:spcPct val="150000"/>
              </a:lnSpc>
              <a:spcBef>
                <a:spcPts val="1388"/>
              </a:spcBef>
              <a:buFont typeface="Arial MT"/>
              <a:buChar char="•"/>
              <a:tabLst>
                <a:tab pos="224314" algn="l"/>
                <a:tab pos="224790" algn="l"/>
              </a:tabLst>
            </a:pP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i20-index The i20-index,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editorial </a:t>
            </a:r>
            <a:r>
              <a:rPr sz="2400" spc="-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by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tallying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scholar’s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published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sz="24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42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1660525" y="666750"/>
            <a:ext cx="184150" cy="29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ar-SA"/>
          </a:p>
        </p:txBody>
      </p:sp>
      <p:sp>
        <p:nvSpPr>
          <p:cNvPr id="70" name="AutoShape 46"/>
          <p:cNvSpPr>
            <a:spLocks noChangeArrowheads="1"/>
          </p:cNvSpPr>
          <p:nvPr/>
        </p:nvSpPr>
        <p:spPr bwMode="ltGray">
          <a:xfrm rot="5400000">
            <a:off x="-2177815" y="597137"/>
            <a:ext cx="4334990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1" name="AutoShape 47"/>
          <p:cNvSpPr>
            <a:spLocks noChangeArrowheads="1"/>
          </p:cNvSpPr>
          <p:nvPr/>
        </p:nvSpPr>
        <p:spPr bwMode="ltGray">
          <a:xfrm rot="5400000" flipH="1">
            <a:off x="-1812390" y="1065961"/>
            <a:ext cx="362319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72" name="AutoShape 48"/>
          <p:cNvSpPr>
            <a:spLocks noChangeArrowheads="1"/>
          </p:cNvSpPr>
          <p:nvPr/>
        </p:nvSpPr>
        <p:spPr bwMode="gray">
          <a:xfrm>
            <a:off x="1905000" y="4095751"/>
            <a:ext cx="4419600" cy="4103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How To Use Scopus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4" name="AutoShape 49"/>
          <p:cNvSpPr>
            <a:spLocks noChangeArrowheads="1"/>
          </p:cNvSpPr>
          <p:nvPr/>
        </p:nvSpPr>
        <p:spPr bwMode="gray">
          <a:xfrm>
            <a:off x="2317750" y="3534088"/>
            <a:ext cx="4419600" cy="4103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Definition of Scopus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5" name="AutoShape 50"/>
          <p:cNvSpPr>
            <a:spLocks noChangeArrowheads="1"/>
          </p:cNvSpPr>
          <p:nvPr/>
        </p:nvSpPr>
        <p:spPr bwMode="gray">
          <a:xfrm>
            <a:off x="2438400" y="2877524"/>
            <a:ext cx="4419600" cy="4103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MY" b="1" dirty="0" smtClean="0">
                <a:solidFill>
                  <a:schemeClr val="tx2"/>
                </a:solidFill>
                <a:latin typeface="Cambria" pitchFamily="18" charset="0"/>
              </a:rPr>
              <a:t>Metrics, H-Index, i10-Index, i20-Index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6" name="AutoShape 51"/>
          <p:cNvSpPr>
            <a:spLocks noChangeArrowheads="1"/>
          </p:cNvSpPr>
          <p:nvPr/>
        </p:nvSpPr>
        <p:spPr bwMode="gray">
          <a:xfrm>
            <a:off x="2286000" y="2176077"/>
            <a:ext cx="4419600" cy="4103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How To Use Google Scholar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8" name="AutoShape 52"/>
          <p:cNvSpPr>
            <a:spLocks noChangeArrowheads="1"/>
          </p:cNvSpPr>
          <p:nvPr/>
        </p:nvSpPr>
        <p:spPr bwMode="gray">
          <a:xfrm>
            <a:off x="2057400" y="1554136"/>
            <a:ext cx="4419600" cy="4103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Definition of Google Scholar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grpSp>
        <p:nvGrpSpPr>
          <p:cNvPr id="89" name="Group 60"/>
          <p:cNvGrpSpPr>
            <a:grpSpLocks/>
          </p:cNvGrpSpPr>
          <p:nvPr/>
        </p:nvGrpSpPr>
        <p:grpSpPr bwMode="auto">
          <a:xfrm>
            <a:off x="1981200" y="2261995"/>
            <a:ext cx="381000" cy="307764"/>
            <a:chOff x="2078" y="1680"/>
            <a:chExt cx="1615" cy="1615"/>
          </a:xfrm>
        </p:grpSpPr>
        <p:sp>
          <p:nvSpPr>
            <p:cNvPr id="9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9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0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0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15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11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  <p:grpSp>
        <p:nvGrpSpPr>
          <p:cNvPr id="117" name="Group 67"/>
          <p:cNvGrpSpPr>
            <a:grpSpLocks/>
          </p:cNvGrpSpPr>
          <p:nvPr/>
        </p:nvGrpSpPr>
        <p:grpSpPr bwMode="auto">
          <a:xfrm>
            <a:off x="2133600" y="2939077"/>
            <a:ext cx="381000" cy="307764"/>
            <a:chOff x="2078" y="1680"/>
            <a:chExt cx="1615" cy="1615"/>
          </a:xfrm>
        </p:grpSpPr>
        <p:sp>
          <p:nvSpPr>
            <p:cNvPr id="11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1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2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2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12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  <p:grpSp>
        <p:nvGrpSpPr>
          <p:cNvPr id="124" name="Group 74"/>
          <p:cNvGrpSpPr>
            <a:grpSpLocks/>
          </p:cNvGrpSpPr>
          <p:nvPr/>
        </p:nvGrpSpPr>
        <p:grpSpPr bwMode="auto">
          <a:xfrm>
            <a:off x="1981200" y="3616159"/>
            <a:ext cx="381000" cy="307764"/>
            <a:chOff x="2078" y="1680"/>
            <a:chExt cx="1615" cy="1615"/>
          </a:xfrm>
        </p:grpSpPr>
        <p:sp>
          <p:nvSpPr>
            <p:cNvPr id="12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2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2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1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  <p:sp>
        <p:nvSpPr>
          <p:cNvPr id="142" name="AutoShape 51"/>
          <p:cNvSpPr>
            <a:spLocks noChangeArrowheads="1"/>
          </p:cNvSpPr>
          <p:nvPr/>
        </p:nvSpPr>
        <p:spPr bwMode="gray">
          <a:xfrm>
            <a:off x="1219200" y="4629150"/>
            <a:ext cx="4419600" cy="45220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Conclusions &amp; Advices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3" name="Oval 61"/>
          <p:cNvSpPr>
            <a:spLocks noChangeArrowheads="1"/>
          </p:cNvSpPr>
          <p:nvPr/>
        </p:nvSpPr>
        <p:spPr bwMode="gray">
          <a:xfrm>
            <a:off x="914400" y="4723830"/>
            <a:ext cx="381000" cy="339151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4" name="Oval 66"/>
          <p:cNvSpPr>
            <a:spLocks noChangeArrowheads="1"/>
          </p:cNvSpPr>
          <p:nvPr/>
        </p:nvSpPr>
        <p:spPr bwMode="gray">
          <a:xfrm>
            <a:off x="975502" y="4778220"/>
            <a:ext cx="258561" cy="230581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45" name="AutoShape 49"/>
          <p:cNvSpPr>
            <a:spLocks noChangeArrowheads="1"/>
          </p:cNvSpPr>
          <p:nvPr/>
        </p:nvSpPr>
        <p:spPr bwMode="gray">
          <a:xfrm>
            <a:off x="1524000" y="976549"/>
            <a:ext cx="4419600" cy="45220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Google VS Google Scholar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6" name="Oval 75"/>
          <p:cNvSpPr>
            <a:spLocks noChangeArrowheads="1"/>
          </p:cNvSpPr>
          <p:nvPr/>
        </p:nvSpPr>
        <p:spPr bwMode="gray">
          <a:xfrm>
            <a:off x="1187450" y="1066989"/>
            <a:ext cx="381000" cy="339151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7" name="Oval 80"/>
          <p:cNvSpPr>
            <a:spLocks noChangeArrowheads="1"/>
          </p:cNvSpPr>
          <p:nvPr/>
        </p:nvSpPr>
        <p:spPr bwMode="gray">
          <a:xfrm>
            <a:off x="1248552" y="1121379"/>
            <a:ext cx="258561" cy="230581"/>
          </a:xfrm>
          <a:prstGeom prst="ellipse">
            <a:avLst/>
          </a:prstGeom>
          <a:gradFill rotWithShape="1">
            <a:gsLst>
              <a:gs pos="0">
                <a:srgbClr val="8D67E1"/>
              </a:gs>
              <a:gs pos="100000">
                <a:srgbClr val="8D67E1">
                  <a:gamma/>
                  <a:shade val="48627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ar-SA"/>
          </a:p>
        </p:txBody>
      </p:sp>
      <p:grpSp>
        <p:nvGrpSpPr>
          <p:cNvPr id="155" name="Group 81"/>
          <p:cNvGrpSpPr>
            <a:grpSpLocks/>
          </p:cNvGrpSpPr>
          <p:nvPr/>
        </p:nvGrpSpPr>
        <p:grpSpPr bwMode="auto">
          <a:xfrm>
            <a:off x="1611528" y="4171950"/>
            <a:ext cx="352209" cy="302483"/>
            <a:chOff x="2078" y="1680"/>
            <a:chExt cx="1615" cy="1615"/>
          </a:xfrm>
        </p:grpSpPr>
        <p:sp>
          <p:nvSpPr>
            <p:cNvPr id="15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5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6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16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  <p:grpSp>
        <p:nvGrpSpPr>
          <p:cNvPr id="162" name="Group 53"/>
          <p:cNvGrpSpPr>
            <a:grpSpLocks/>
          </p:cNvGrpSpPr>
          <p:nvPr/>
        </p:nvGrpSpPr>
        <p:grpSpPr bwMode="auto">
          <a:xfrm>
            <a:off x="1747123" y="1574960"/>
            <a:ext cx="362660" cy="348751"/>
            <a:chOff x="2078" y="1680"/>
            <a:chExt cx="1615" cy="1615"/>
          </a:xfrm>
        </p:grpSpPr>
        <p:sp>
          <p:nvSpPr>
            <p:cNvPr id="16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6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ar-SA"/>
            </a:p>
          </p:txBody>
        </p:sp>
        <p:sp>
          <p:nvSpPr>
            <p:cNvPr id="167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  <p:sp>
          <p:nvSpPr>
            <p:cNvPr id="168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  <p:sp>
        <p:nvSpPr>
          <p:cNvPr id="3" name="Rectangle 2"/>
          <p:cNvSpPr/>
          <p:nvPr/>
        </p:nvSpPr>
        <p:spPr>
          <a:xfrm>
            <a:off x="1" y="0"/>
            <a:ext cx="1187449" cy="742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Bookman Old Style" pitchFamily="18" charset="0"/>
              <a:cs typeface="Consolas" pitchFamily="49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5" grpId="0" animBg="1"/>
      <p:bldP spid="76" grpId="0" animBg="1"/>
      <p:bldP spid="78" grpId="0" animBg="1"/>
      <p:bldP spid="142" grpId="0" animBg="1"/>
      <p:bldP spid="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5724" y="971550"/>
            <a:ext cx="6967676" cy="362499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0975" indent="-171450">
              <a:lnSpc>
                <a:spcPct val="150000"/>
              </a:lnSpc>
              <a:spcBef>
                <a:spcPts val="2370"/>
              </a:spcBef>
              <a:buFont typeface="Arial MT"/>
              <a:buChar char="•"/>
              <a:tabLst>
                <a:tab pos="180975" algn="l"/>
              </a:tabLst>
            </a:pPr>
            <a:r>
              <a:rPr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sz="2800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Knowledge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(Web</a:t>
            </a:r>
            <a:r>
              <a:rPr sz="2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lnSpc>
                <a:spcPct val="150000"/>
              </a:lnSpc>
              <a:spcBef>
                <a:spcPts val="1095"/>
              </a:spcBef>
              <a:buFont typeface="Arial MT"/>
              <a:buChar char="•"/>
              <a:tabLst>
                <a:tab pos="180975" algn="l"/>
              </a:tabLst>
            </a:pP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lnSpc>
                <a:spcPct val="150000"/>
              </a:lnSpc>
              <a:spcBef>
                <a:spcPts val="1099"/>
              </a:spcBef>
              <a:buFont typeface="Arial MT"/>
              <a:buChar char="•"/>
              <a:tabLst>
                <a:tab pos="180975" algn="l"/>
              </a:tabLst>
            </a:pPr>
            <a:r>
              <a:rPr sz="28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62389" indent="-171450">
              <a:lnSpc>
                <a:spcPct val="150000"/>
              </a:lnSpc>
              <a:spcBef>
                <a:spcPts val="1388"/>
              </a:spcBef>
              <a:buFont typeface="Arial MT"/>
              <a:buChar char="•"/>
              <a:tabLst>
                <a:tab pos="180975" algn="l"/>
              </a:tabLst>
            </a:pP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specialised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federated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searches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 </a:t>
            </a:r>
            <a:r>
              <a:rPr sz="2800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PubMed,</a:t>
            </a:r>
            <a:r>
              <a:rPr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Scirus</a:t>
            </a:r>
            <a:r>
              <a:rPr sz="2800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8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116600"/>
            <a:ext cx="518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9088">
              <a:spcBef>
                <a:spcPts val="71"/>
              </a:spcBef>
            </a:pPr>
            <a:r>
              <a:rPr lang="en-US" sz="2800" b="1" spc="-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en-US" sz="2800" b="1" spc="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b="1" spc="-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2800" b="1" spc="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7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92104" y="4782741"/>
            <a:ext cx="2314575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fld id="{92D68811-CA17-4A05-8853-0BEA2A134AB6}" type="slidenum">
              <a:rPr lang="en-US" altLang="en-US" sz="1050">
                <a:solidFill>
                  <a:schemeClr val="folHlink"/>
                </a:solidFill>
              </a:rPr>
              <a:pPr algn="ctr" eaLnBrk="1" hangingPunct="1"/>
              <a:t>21</a:t>
            </a:fld>
            <a:endParaRPr lang="en-US" altLang="en-US" sz="1050">
              <a:solidFill>
                <a:schemeClr val="folHlink"/>
              </a:solidFill>
            </a:endParaRPr>
          </a:p>
        </p:txBody>
      </p:sp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2495550"/>
            <a:ext cx="2566988" cy="26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0817" y="742950"/>
            <a:ext cx="61203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“Scopus</a:t>
            </a:r>
            <a:r>
              <a:rPr lang="en-US" sz="2000" spc="23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2000" spc="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citation </a:t>
            </a:r>
            <a:r>
              <a:rPr lang="en-US" sz="2000" spc="-46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peer-reviewed </a:t>
            </a:r>
            <a:r>
              <a:rPr lang="en-US" sz="2000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spc="-46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0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US" sz="20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2000" spc="1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sz="2000" spc="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sz="20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track,</a:t>
            </a:r>
            <a:r>
              <a:rPr lang="en-US" sz="2000" spc="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US" sz="2000" spc="-8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spc="1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2000" spc="-1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”.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Elsevier database launched in 2004. Scopus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36,377 journals (22,794 active journals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13,583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 journals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ar-IQ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journals covered by the Scopus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reviewed for sufficiently high quality every year.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705569" y="0"/>
            <a:ext cx="593764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en-US" sz="3200" b="1" dirty="0" smtClean="0">
                <a:solidFill>
                  <a:schemeClr val="bg1"/>
                </a:solidFill>
              </a:rPr>
              <a:t>Definition of </a:t>
            </a:r>
            <a:r>
              <a:rPr lang="en-GB" altLang="en-US" sz="3200" b="1" dirty="0">
                <a:solidFill>
                  <a:schemeClr val="bg1"/>
                </a:solidFill>
              </a:rPr>
              <a:t>Scopus?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921669" y="4780360"/>
            <a:ext cx="142875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fld id="{2CCAEF3D-1190-4358-808E-AE6322D2B5B9}" type="slidenum">
              <a:rPr lang="nl-NL" altLang="en-US" sz="1050"/>
              <a:pPr algn="l" eaLnBrk="1" hangingPunct="1"/>
              <a:t>22</a:t>
            </a:fld>
            <a:endParaRPr lang="nl-NL" altLang="en-US" sz="1050"/>
          </a:p>
        </p:txBody>
      </p:sp>
      <p:sp>
        <p:nvSpPr>
          <p:cNvPr id="82948" name="Oval 3"/>
          <p:cNvSpPr>
            <a:spLocks noChangeArrowheads="1"/>
          </p:cNvSpPr>
          <p:nvPr/>
        </p:nvSpPr>
        <p:spPr bwMode="auto">
          <a:xfrm>
            <a:off x="2733675" y="1233488"/>
            <a:ext cx="3563541" cy="3563541"/>
          </a:xfrm>
          <a:prstGeom prst="ellipse">
            <a:avLst/>
          </a:prstGeom>
          <a:solidFill>
            <a:srgbClr val="00008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a-IR" altLang="en-US" sz="1800"/>
          </a:p>
        </p:txBody>
      </p:sp>
      <p:grpSp>
        <p:nvGrpSpPr>
          <p:cNvPr id="82949" name="Group 4"/>
          <p:cNvGrpSpPr>
            <a:grpSpLocks/>
          </p:cNvGrpSpPr>
          <p:nvPr/>
        </p:nvGrpSpPr>
        <p:grpSpPr bwMode="auto">
          <a:xfrm>
            <a:off x="2743200" y="1485901"/>
            <a:ext cx="3562350" cy="3537347"/>
            <a:chOff x="1414" y="1134"/>
            <a:chExt cx="2992" cy="2971"/>
          </a:xfrm>
        </p:grpSpPr>
        <p:sp>
          <p:nvSpPr>
            <p:cNvPr id="1238021" name="AutoShape 5"/>
            <p:cNvSpPr>
              <a:spLocks noChangeArrowheads="1"/>
            </p:cNvSpPr>
            <p:nvPr/>
          </p:nvSpPr>
          <p:spPr bwMode="auto">
            <a:xfrm rot="5400000">
              <a:off x="2819" y="1239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2" name="AutoShape 6"/>
            <p:cNvSpPr>
              <a:spLocks noChangeArrowheads="1"/>
            </p:cNvSpPr>
            <p:nvPr/>
          </p:nvSpPr>
          <p:spPr bwMode="auto">
            <a:xfrm rot="10800000">
              <a:off x="3972" y="2574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3" name="AutoShape 7"/>
            <p:cNvSpPr>
              <a:spLocks noChangeArrowheads="1"/>
            </p:cNvSpPr>
            <p:nvPr/>
          </p:nvSpPr>
          <p:spPr bwMode="auto">
            <a:xfrm rot="16200000">
              <a:off x="2621" y="3774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4" name="AutoShape 8"/>
            <p:cNvSpPr>
              <a:spLocks noChangeArrowheads="1"/>
            </p:cNvSpPr>
            <p:nvPr/>
          </p:nvSpPr>
          <p:spPr bwMode="auto">
            <a:xfrm rot="10800000" flipV="1">
              <a:off x="1414" y="2458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82950" name="Group 9"/>
          <p:cNvGrpSpPr>
            <a:grpSpLocks/>
          </p:cNvGrpSpPr>
          <p:nvPr/>
        </p:nvGrpSpPr>
        <p:grpSpPr bwMode="auto">
          <a:xfrm rot="2700000">
            <a:off x="2559249" y="1498402"/>
            <a:ext cx="3562350" cy="3537347"/>
            <a:chOff x="1414" y="1134"/>
            <a:chExt cx="2992" cy="2971"/>
          </a:xfrm>
        </p:grpSpPr>
        <p:sp>
          <p:nvSpPr>
            <p:cNvPr id="1238026" name="AutoShape 10"/>
            <p:cNvSpPr>
              <a:spLocks noChangeArrowheads="1"/>
            </p:cNvSpPr>
            <p:nvPr/>
          </p:nvSpPr>
          <p:spPr bwMode="auto">
            <a:xfrm rot="5400000">
              <a:off x="2808" y="1225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7" name="AutoShape 11"/>
            <p:cNvSpPr>
              <a:spLocks noChangeArrowheads="1"/>
            </p:cNvSpPr>
            <p:nvPr/>
          </p:nvSpPr>
          <p:spPr bwMode="auto">
            <a:xfrm rot="10800000">
              <a:off x="3969" y="2575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8" name="AutoShape 12"/>
            <p:cNvSpPr>
              <a:spLocks noChangeArrowheads="1"/>
            </p:cNvSpPr>
            <p:nvPr/>
          </p:nvSpPr>
          <p:spPr bwMode="auto">
            <a:xfrm rot="16200000">
              <a:off x="2617" y="3770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238029" name="AutoShape 13"/>
            <p:cNvSpPr>
              <a:spLocks noChangeArrowheads="1"/>
            </p:cNvSpPr>
            <p:nvPr/>
          </p:nvSpPr>
          <p:spPr bwMode="auto">
            <a:xfrm rot="10800000" flipV="1">
              <a:off x="1401" y="2447"/>
              <a:ext cx="434" cy="2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57550" y="1766887"/>
            <a:ext cx="1243013" cy="1243013"/>
            <a:chOff x="1641" y="1690"/>
            <a:chExt cx="1044" cy="1044"/>
          </a:xfrm>
        </p:grpSpPr>
        <p:sp>
          <p:nvSpPr>
            <p:cNvPr id="82970" name="Freeform 16"/>
            <p:cNvSpPr>
              <a:spLocks/>
            </p:cNvSpPr>
            <p:nvPr/>
          </p:nvSpPr>
          <p:spPr bwMode="auto">
            <a:xfrm>
              <a:off x="1641" y="1690"/>
              <a:ext cx="1044" cy="1044"/>
            </a:xfrm>
            <a:custGeom>
              <a:avLst/>
              <a:gdLst>
                <a:gd name="T0" fmla="*/ 2147483647 w 174"/>
                <a:gd name="T1" fmla="*/ 0 h 174"/>
                <a:gd name="T2" fmla="*/ 0 w 174"/>
                <a:gd name="T3" fmla="*/ 2147483647 h 174"/>
                <a:gd name="T4" fmla="*/ 2147483647 w 174"/>
                <a:gd name="T5" fmla="*/ 2147483647 h 174"/>
                <a:gd name="T6" fmla="*/ 2147483647 w 174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74"/>
                <a:gd name="T14" fmla="*/ 174 w 174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74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Text Box 17"/>
            <p:cNvSpPr txBox="1">
              <a:spLocks noChangeArrowheads="1"/>
            </p:cNvSpPr>
            <p:nvPr/>
          </p:nvSpPr>
          <p:spPr bwMode="auto">
            <a:xfrm>
              <a:off x="1776" y="1920"/>
              <a:ext cx="80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GB" altLang="en-US" sz="1350" b="1">
                  <a:latin typeface="Arial Narrow" panose="020B0606020202030204" pitchFamily="34" charset="0"/>
                </a:rPr>
                <a:t>Focused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altLang="en-US" sz="1350" b="1">
                  <a:latin typeface="Arial Narrow" panose="020B0606020202030204" pitchFamily="34" charset="0"/>
                </a:rPr>
                <a:t>web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GB" altLang="en-US" sz="1350" b="1">
                  <a:latin typeface="Arial Narrow" panose="020B0606020202030204" pitchFamily="34" charset="0"/>
                </a:rPr>
                <a:t>information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62312" y="3028951"/>
            <a:ext cx="1243013" cy="1235869"/>
            <a:chOff x="1636" y="2478"/>
            <a:chExt cx="1044" cy="1038"/>
          </a:xfrm>
        </p:grpSpPr>
        <p:sp>
          <p:nvSpPr>
            <p:cNvPr id="82968" name="Freeform 19"/>
            <p:cNvSpPr>
              <a:spLocks/>
            </p:cNvSpPr>
            <p:nvPr/>
          </p:nvSpPr>
          <p:spPr bwMode="auto">
            <a:xfrm>
              <a:off x="1636" y="2478"/>
              <a:ext cx="1044" cy="1038"/>
            </a:xfrm>
            <a:custGeom>
              <a:avLst/>
              <a:gdLst>
                <a:gd name="T0" fmla="*/ 0 w 174"/>
                <a:gd name="T1" fmla="*/ 0 h 173"/>
                <a:gd name="T2" fmla="*/ 2147483647 w 174"/>
                <a:gd name="T3" fmla="*/ 2147483647 h 173"/>
                <a:gd name="T4" fmla="*/ 2147483647 w 174"/>
                <a:gd name="T5" fmla="*/ 0 h 173"/>
                <a:gd name="T6" fmla="*/ 0 w 174"/>
                <a:gd name="T7" fmla="*/ 0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4"/>
                <a:gd name="T13" fmla="*/ 0 h 173"/>
                <a:gd name="T14" fmla="*/ 174 w 174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4" h="173">
                  <a:moveTo>
                    <a:pt x="0" y="0"/>
                  </a:moveTo>
                  <a:cubicBezTo>
                    <a:pt x="0" y="96"/>
                    <a:pt x="77" y="173"/>
                    <a:pt x="173" y="173"/>
                  </a:cubicBez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11A35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Text Box 20"/>
            <p:cNvSpPr txBox="1">
              <a:spLocks noChangeArrowheads="1"/>
            </p:cNvSpPr>
            <p:nvPr/>
          </p:nvSpPr>
          <p:spPr bwMode="auto">
            <a:xfrm>
              <a:off x="1776" y="2814"/>
              <a:ext cx="80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Academic 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library 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sources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514850" y="1762125"/>
            <a:ext cx="1626394" cy="2486025"/>
            <a:chOff x="2688" y="1680"/>
            <a:chExt cx="1366" cy="2088"/>
          </a:xfrm>
        </p:grpSpPr>
        <p:sp>
          <p:nvSpPr>
            <p:cNvPr id="82964" name="Freeform 22"/>
            <p:cNvSpPr>
              <a:spLocks/>
            </p:cNvSpPr>
            <p:nvPr/>
          </p:nvSpPr>
          <p:spPr bwMode="auto">
            <a:xfrm>
              <a:off x="2688" y="1680"/>
              <a:ext cx="1044" cy="2088"/>
            </a:xfrm>
            <a:custGeom>
              <a:avLst/>
              <a:gdLst>
                <a:gd name="T0" fmla="*/ 0 w 174"/>
                <a:gd name="T1" fmla="*/ 2147483647 h 348"/>
                <a:gd name="T2" fmla="*/ 2147483647 w 174"/>
                <a:gd name="T3" fmla="*/ 2147483647 h 348"/>
                <a:gd name="T4" fmla="*/ 0 w 174"/>
                <a:gd name="T5" fmla="*/ 0 h 348"/>
                <a:gd name="T6" fmla="*/ 0 w 174"/>
                <a:gd name="T7" fmla="*/ 2147483647 h 348"/>
                <a:gd name="T8" fmla="*/ 0 w 174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Text Box 23"/>
            <p:cNvSpPr txBox="1">
              <a:spLocks noChangeArrowheads="1"/>
            </p:cNvSpPr>
            <p:nvPr/>
          </p:nvSpPr>
          <p:spPr bwMode="auto">
            <a:xfrm>
              <a:off x="2736" y="1921"/>
              <a:ext cx="86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GB" altLang="en-US" sz="1350" b="1">
                  <a:latin typeface="Arial Narrow" panose="020B0606020202030204" pitchFamily="34" charset="0"/>
                </a:rPr>
                <a:t>15,100 titles</a:t>
              </a:r>
            </a:p>
          </p:txBody>
        </p:sp>
        <p:sp>
          <p:nvSpPr>
            <p:cNvPr id="82966" name="Text Box 24"/>
            <p:cNvSpPr txBox="1">
              <a:spLocks noChangeArrowheads="1"/>
            </p:cNvSpPr>
            <p:nvPr/>
          </p:nvSpPr>
          <p:spPr bwMode="auto">
            <a:xfrm>
              <a:off x="2880" y="3072"/>
              <a:ext cx="72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GB" altLang="en-US" sz="1350" b="1">
                  <a:latin typeface="Arial Narrow" panose="020B0606020202030204" pitchFamily="34" charset="0"/>
                </a:rPr>
                <a:t>4,000 publishers</a:t>
              </a:r>
            </a:p>
          </p:txBody>
        </p:sp>
        <p:sp>
          <p:nvSpPr>
            <p:cNvPr id="82967" name="Text Box 25"/>
            <p:cNvSpPr txBox="1">
              <a:spLocks noChangeArrowheads="1"/>
            </p:cNvSpPr>
            <p:nvPr/>
          </p:nvSpPr>
          <p:spPr bwMode="auto">
            <a:xfrm>
              <a:off x="3142" y="2056"/>
              <a:ext cx="912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5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STM &amp;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    Social </a:t>
              </a:r>
            </a:p>
            <a:p>
              <a:pPr eaLnBrk="1" hangingPunct="1">
                <a:lnSpc>
                  <a:spcPct val="95000"/>
                </a:lnSpc>
              </a:pPr>
              <a:r>
                <a:rPr lang="en-GB" altLang="en-US" sz="1350" b="1" dirty="0">
                  <a:latin typeface="Arial Narrow" panose="020B0606020202030204" pitchFamily="34" charset="0"/>
                </a:rPr>
                <a:t>        sciences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892153" y="2407444"/>
            <a:ext cx="1243013" cy="1220391"/>
            <a:chOff x="1537" y="2228"/>
            <a:chExt cx="1044" cy="1025"/>
          </a:xfrm>
        </p:grpSpPr>
        <p:sp>
          <p:nvSpPr>
            <p:cNvPr id="82962" name="Oval 27"/>
            <p:cNvSpPr>
              <a:spLocks noChangeArrowheads="1"/>
            </p:cNvSpPr>
            <p:nvPr/>
          </p:nvSpPr>
          <p:spPr bwMode="auto">
            <a:xfrm>
              <a:off x="1537" y="2228"/>
              <a:ext cx="1044" cy="1025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  <p:sp>
          <p:nvSpPr>
            <p:cNvPr id="82963" name="Text Box 28"/>
            <p:cNvSpPr txBox="1">
              <a:spLocks noChangeArrowheads="1"/>
            </p:cNvSpPr>
            <p:nvPr/>
          </p:nvSpPr>
          <p:spPr bwMode="auto">
            <a:xfrm>
              <a:off x="1665" y="2270"/>
              <a:ext cx="78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GB" altLang="en-US" sz="1350" b="1">
                  <a:latin typeface="Arial Narrow" panose="020B0606020202030204" pitchFamily="34" charset="0"/>
                </a:rPr>
                <a:t>World’s</a:t>
              </a:r>
              <a:r>
                <a:rPr lang="en-GB" altLang="en-US" sz="1500" b="1">
                  <a:latin typeface="Arial Narrow" panose="020B0606020202030204" pitchFamily="34" charset="0"/>
                </a:rPr>
                <a:t> </a:t>
              </a:r>
              <a:r>
                <a:rPr lang="en-GB" altLang="en-US" sz="1350" b="1">
                  <a:latin typeface="Arial Narrow" panose="020B0606020202030204" pitchFamily="34" charset="0"/>
                </a:rPr>
                <a:t>Largest</a:t>
              </a:r>
              <a:r>
                <a:rPr lang="en-GB" altLang="en-US" sz="1500" b="1">
                  <a:latin typeface="Arial Narrow" panose="020B0606020202030204" pitchFamily="34" charset="0"/>
                </a:rPr>
                <a:t> </a:t>
              </a:r>
              <a:r>
                <a:rPr lang="en-GB" altLang="en-US" sz="1350" b="1">
                  <a:latin typeface="Arial Narrow" panose="020B0606020202030204" pitchFamily="34" charset="0"/>
                </a:rPr>
                <a:t>Abstract &amp; Citation</a:t>
              </a:r>
              <a:r>
                <a:rPr lang="en-GB" altLang="en-US" sz="1500" b="1">
                  <a:latin typeface="Arial Narrow" panose="020B0606020202030204" pitchFamily="34" charset="0"/>
                </a:rPr>
                <a:t> </a:t>
              </a:r>
              <a:r>
                <a:rPr lang="en-GB" altLang="en-US" sz="1350" b="1">
                  <a:latin typeface="Arial Narrow" panose="020B0606020202030204" pitchFamily="34" charset="0"/>
                </a:rPr>
                <a:t>Database</a:t>
              </a:r>
            </a:p>
          </p:txBody>
        </p:sp>
      </p:grpSp>
      <p:sp>
        <p:nvSpPr>
          <p:cNvPr id="1238046" name="Line 30"/>
          <p:cNvSpPr>
            <a:spLocks noChangeShapeType="1"/>
          </p:cNvSpPr>
          <p:nvPr/>
        </p:nvSpPr>
        <p:spPr bwMode="auto">
          <a:xfrm>
            <a:off x="5429250" y="3995738"/>
            <a:ext cx="839391" cy="411956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47" name="Text Box 31"/>
          <p:cNvSpPr txBox="1">
            <a:spLocks noChangeArrowheads="1"/>
          </p:cNvSpPr>
          <p:nvPr/>
        </p:nvSpPr>
        <p:spPr bwMode="auto">
          <a:xfrm>
            <a:off x="6268641" y="3813573"/>
            <a:ext cx="1710928" cy="1117229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GB" altLang="en-US" sz="1200" b="1">
                <a:latin typeface="CG Omega" pitchFamily="34" charset="0"/>
              </a:rPr>
              <a:t>1</a:t>
            </a:r>
            <a:r>
              <a:rPr lang="en-US" altLang="en-US" sz="1200" b="1">
                <a:latin typeface="CG Omega" pitchFamily="34" charset="0"/>
              </a:rPr>
              <a:t>5% Elsevier sources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G Omega" pitchFamily="34" charset="0"/>
              </a:rPr>
              <a:t>85% other publishers</a:t>
            </a:r>
          </a:p>
          <a:p>
            <a:pPr eaLnBrk="1" hangingPunct="1">
              <a:spcBef>
                <a:spcPct val="20000"/>
              </a:spcBef>
            </a:pPr>
            <a:endParaRPr lang="en-GB" altLang="en-US" sz="750">
              <a:latin typeface="CG Omega" pitchFamily="34" charset="0"/>
            </a:endParaRPr>
          </a:p>
        </p:txBody>
      </p:sp>
      <p:sp>
        <p:nvSpPr>
          <p:cNvPr id="1238048" name="Line 32"/>
          <p:cNvSpPr>
            <a:spLocks noChangeShapeType="1"/>
          </p:cNvSpPr>
          <p:nvPr/>
        </p:nvSpPr>
        <p:spPr bwMode="auto">
          <a:xfrm flipH="1" flipV="1">
            <a:off x="2366963" y="1385887"/>
            <a:ext cx="1275160" cy="105370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49" name="Text Box 33"/>
          <p:cNvSpPr txBox="1">
            <a:spLocks noChangeArrowheads="1"/>
          </p:cNvSpPr>
          <p:nvPr/>
        </p:nvSpPr>
        <p:spPr bwMode="auto">
          <a:xfrm>
            <a:off x="1200150" y="1047750"/>
            <a:ext cx="1696641" cy="988219"/>
          </a:xfrm>
          <a:prstGeom prst="rect">
            <a:avLst/>
          </a:prstGeom>
          <a:solidFill>
            <a:schemeClr val="bg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G Omega" pitchFamily="34" charset="0"/>
              </a:rPr>
              <a:t>240 million scholarly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G Omega" pitchFamily="34" charset="0"/>
              </a:rPr>
              <a:t>Web items, E-prints,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G Omega" pitchFamily="34" charset="0"/>
              </a:rPr>
              <a:t>theses, dissertations,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>
                <a:latin typeface="CG Omega" pitchFamily="34" charset="0"/>
              </a:rPr>
              <a:t>13 M patents</a:t>
            </a:r>
            <a:endParaRPr lang="en-GB" altLang="en-US" sz="750" b="1">
              <a:latin typeface="CG Omega" pitchFamily="34" charset="0"/>
            </a:endParaRPr>
          </a:p>
        </p:txBody>
      </p:sp>
      <p:sp>
        <p:nvSpPr>
          <p:cNvPr id="1238050" name="Line 34"/>
          <p:cNvSpPr>
            <a:spLocks noChangeShapeType="1"/>
          </p:cNvSpPr>
          <p:nvPr/>
        </p:nvSpPr>
        <p:spPr bwMode="auto">
          <a:xfrm flipV="1">
            <a:off x="2343149" y="3761182"/>
            <a:ext cx="1237461" cy="60007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51" name="Text Box 35"/>
          <p:cNvSpPr txBox="1">
            <a:spLocks noChangeArrowheads="1"/>
          </p:cNvSpPr>
          <p:nvPr/>
        </p:nvSpPr>
        <p:spPr bwMode="auto">
          <a:xfrm>
            <a:off x="1037629" y="4372187"/>
            <a:ext cx="2021681" cy="31393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200" b="1" dirty="0">
                <a:latin typeface="CG Omega" pitchFamily="34" charset="0"/>
              </a:rPr>
              <a:t>Fastest route to </a:t>
            </a:r>
            <a:r>
              <a:rPr lang="en-US" altLang="en-US" sz="1200" b="1" dirty="0" err="1">
                <a:latin typeface="CG Omega" pitchFamily="34" charset="0"/>
              </a:rPr>
              <a:t>FullText</a:t>
            </a:r>
            <a:endParaRPr lang="en-GB" altLang="en-US" sz="750" dirty="0">
              <a:latin typeface="CG Omega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705569" y="0"/>
            <a:ext cx="593764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GB" altLang="en-US" sz="3200" b="1" dirty="0" smtClean="0">
                <a:solidFill>
                  <a:schemeClr val="bg1"/>
                </a:solidFill>
              </a:rPr>
              <a:t>Definition of </a:t>
            </a:r>
            <a:r>
              <a:rPr lang="en-GB" altLang="en-US" sz="3200" b="1" dirty="0">
                <a:solidFill>
                  <a:schemeClr val="bg1"/>
                </a:solidFill>
              </a:rPr>
              <a:t>Scopus?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1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47" grpId="0" animBg="1"/>
      <p:bldP spid="1238049" grpId="0" animBg="1"/>
      <p:bldP spid="1238050" grpId="0" animBg="1"/>
      <p:bldP spid="12380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1595437"/>
            <a:ext cx="1562100" cy="1853804"/>
            <a:chOff x="3888" y="864"/>
            <a:chExt cx="1312" cy="1557"/>
          </a:xfrm>
        </p:grpSpPr>
        <p:sp>
          <p:nvSpPr>
            <p:cNvPr id="83989" name="AutoShape 4"/>
            <p:cNvSpPr>
              <a:spLocks noChangeArrowheads="1"/>
            </p:cNvSpPr>
            <p:nvPr/>
          </p:nvSpPr>
          <p:spPr bwMode="auto">
            <a:xfrm>
              <a:off x="3888" y="864"/>
              <a:ext cx="1312" cy="1557"/>
            </a:xfrm>
            <a:prstGeom prst="chevron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  <p:sp>
          <p:nvSpPr>
            <p:cNvPr id="1289221" name="Rectangle 5"/>
            <p:cNvSpPr>
              <a:spLocks noChangeArrowheads="1"/>
            </p:cNvSpPr>
            <p:nvPr/>
          </p:nvSpPr>
          <p:spPr bwMode="auto">
            <a:xfrm>
              <a:off x="4224" y="1324"/>
              <a:ext cx="864" cy="349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100" b="1" dirty="0">
                  <a:solidFill>
                    <a:schemeClr val="bg1"/>
                  </a:solidFill>
                </a:rPr>
                <a:t>2,700</a:t>
              </a:r>
              <a:endParaRPr lang="en-US" altLang="ja-JP" sz="21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38700" y="1595437"/>
            <a:ext cx="1562100" cy="1853804"/>
            <a:chOff x="3888" y="864"/>
            <a:chExt cx="1312" cy="1557"/>
          </a:xfrm>
        </p:grpSpPr>
        <p:sp>
          <p:nvSpPr>
            <p:cNvPr id="83987" name="AutoShape 7"/>
            <p:cNvSpPr>
              <a:spLocks noChangeArrowheads="1"/>
            </p:cNvSpPr>
            <p:nvPr/>
          </p:nvSpPr>
          <p:spPr bwMode="auto">
            <a:xfrm>
              <a:off x="3888" y="864"/>
              <a:ext cx="1312" cy="1557"/>
            </a:xfrm>
            <a:prstGeom prst="chevro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  <p:sp>
          <p:nvSpPr>
            <p:cNvPr id="1289224" name="Rectangle 8"/>
            <p:cNvSpPr>
              <a:spLocks noChangeArrowheads="1"/>
            </p:cNvSpPr>
            <p:nvPr/>
          </p:nvSpPr>
          <p:spPr bwMode="auto">
            <a:xfrm>
              <a:off x="4224" y="1324"/>
              <a:ext cx="864" cy="349"/>
            </a:xfrm>
            <a:prstGeom prst="rect">
              <a:avLst/>
            </a:prstGeom>
            <a:solidFill>
              <a:srgbClr val="008000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100" b="1" dirty="0">
                  <a:solidFill>
                    <a:schemeClr val="bg1"/>
                  </a:solidFill>
                </a:rPr>
                <a:t>2,500</a:t>
              </a:r>
              <a:endParaRPr lang="en-US" altLang="ja-JP" sz="21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00400" y="1595437"/>
            <a:ext cx="1562100" cy="1853804"/>
            <a:chOff x="3888" y="864"/>
            <a:chExt cx="1312" cy="1557"/>
          </a:xfrm>
        </p:grpSpPr>
        <p:sp>
          <p:nvSpPr>
            <p:cNvPr id="83985" name="AutoShape 10"/>
            <p:cNvSpPr>
              <a:spLocks noChangeArrowheads="1"/>
            </p:cNvSpPr>
            <p:nvPr/>
          </p:nvSpPr>
          <p:spPr bwMode="auto">
            <a:xfrm>
              <a:off x="3888" y="864"/>
              <a:ext cx="1312" cy="1557"/>
            </a:xfrm>
            <a:prstGeom prst="chevron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  <p:sp>
          <p:nvSpPr>
            <p:cNvPr id="1289227" name="Rectangle 11"/>
            <p:cNvSpPr>
              <a:spLocks noChangeArrowheads="1"/>
            </p:cNvSpPr>
            <p:nvPr/>
          </p:nvSpPr>
          <p:spPr bwMode="auto">
            <a:xfrm>
              <a:off x="4224" y="1324"/>
              <a:ext cx="864" cy="349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100" b="1" dirty="0">
                  <a:solidFill>
                    <a:schemeClr val="bg1"/>
                  </a:solidFill>
                </a:rPr>
                <a:t>4,500</a:t>
              </a:r>
              <a:endParaRPr lang="en-US" altLang="ja-JP" sz="21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610916" y="1595437"/>
            <a:ext cx="1562100" cy="1853804"/>
            <a:chOff x="3888" y="864"/>
            <a:chExt cx="1312" cy="1557"/>
          </a:xfrm>
        </p:grpSpPr>
        <p:sp>
          <p:nvSpPr>
            <p:cNvPr id="83983" name="AutoShape 13"/>
            <p:cNvSpPr>
              <a:spLocks noChangeArrowheads="1"/>
            </p:cNvSpPr>
            <p:nvPr/>
          </p:nvSpPr>
          <p:spPr bwMode="auto">
            <a:xfrm>
              <a:off x="3888" y="864"/>
              <a:ext cx="1312" cy="1557"/>
            </a:xfrm>
            <a:prstGeom prst="chevro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  <p:sp>
          <p:nvSpPr>
            <p:cNvPr id="1289230" name="Rectangle 14"/>
            <p:cNvSpPr>
              <a:spLocks noChangeArrowheads="1"/>
            </p:cNvSpPr>
            <p:nvPr/>
          </p:nvSpPr>
          <p:spPr bwMode="auto">
            <a:xfrm>
              <a:off x="4224" y="1324"/>
              <a:ext cx="864" cy="34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100" b="1" dirty="0">
                  <a:solidFill>
                    <a:schemeClr val="bg1"/>
                  </a:solidFill>
                </a:rPr>
                <a:t>5,900</a:t>
              </a:r>
              <a:endParaRPr lang="en-US" altLang="ja-JP" sz="2100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1289231" name="Text Box 15"/>
          <p:cNvSpPr txBox="1">
            <a:spLocks noChangeArrowheads="1"/>
          </p:cNvSpPr>
          <p:nvPr/>
        </p:nvSpPr>
        <p:spPr bwMode="auto">
          <a:xfrm>
            <a:off x="1498998" y="4052887"/>
            <a:ext cx="1415653" cy="49859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G Omega" pitchFamily="34" charset="0"/>
              </a:rPr>
              <a:t>Life &amp; Health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G Omega" pitchFamily="34" charset="0"/>
              </a:rPr>
              <a:t>(100% Medline)</a:t>
            </a:r>
          </a:p>
        </p:txBody>
      </p:sp>
      <p:sp>
        <p:nvSpPr>
          <p:cNvPr id="1289232" name="Text Box 16"/>
          <p:cNvSpPr txBox="1">
            <a:spLocks noChangeArrowheads="1"/>
          </p:cNvSpPr>
          <p:nvPr/>
        </p:nvSpPr>
        <p:spPr bwMode="auto">
          <a:xfrm>
            <a:off x="3261123" y="4049316"/>
            <a:ext cx="1253728" cy="714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Chemistry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Physics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Engineering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200" b="1">
              <a:latin typeface="CG Omeg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</p:txBody>
      </p:sp>
      <p:sp>
        <p:nvSpPr>
          <p:cNvPr id="1289233" name="Line 17"/>
          <p:cNvSpPr>
            <a:spLocks noChangeShapeType="1"/>
          </p:cNvSpPr>
          <p:nvPr/>
        </p:nvSpPr>
        <p:spPr bwMode="auto">
          <a:xfrm>
            <a:off x="2178844" y="3501628"/>
            <a:ext cx="0" cy="5191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234" name="Line 18"/>
          <p:cNvSpPr>
            <a:spLocks noChangeShapeType="1"/>
          </p:cNvSpPr>
          <p:nvPr/>
        </p:nvSpPr>
        <p:spPr bwMode="auto">
          <a:xfrm>
            <a:off x="3886200" y="3501628"/>
            <a:ext cx="0" cy="5191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235" name="Line 19"/>
          <p:cNvSpPr>
            <a:spLocks noChangeShapeType="1"/>
          </p:cNvSpPr>
          <p:nvPr/>
        </p:nvSpPr>
        <p:spPr bwMode="auto">
          <a:xfrm>
            <a:off x="5372100" y="3501628"/>
            <a:ext cx="0" cy="5191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236" name="Line 20"/>
          <p:cNvSpPr>
            <a:spLocks noChangeShapeType="1"/>
          </p:cNvSpPr>
          <p:nvPr/>
        </p:nvSpPr>
        <p:spPr bwMode="auto">
          <a:xfrm>
            <a:off x="6858000" y="3501628"/>
            <a:ext cx="0" cy="51911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9237" name="Text Box 21"/>
          <p:cNvSpPr txBox="1">
            <a:spLocks noChangeArrowheads="1"/>
          </p:cNvSpPr>
          <p:nvPr/>
        </p:nvSpPr>
        <p:spPr bwMode="auto">
          <a:xfrm>
            <a:off x="4747023" y="4049316"/>
            <a:ext cx="1253728" cy="714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Biological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Agricultural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Environmental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</p:txBody>
      </p:sp>
      <p:sp>
        <p:nvSpPr>
          <p:cNvPr id="1289238" name="Text Box 22"/>
          <p:cNvSpPr txBox="1">
            <a:spLocks noChangeArrowheads="1"/>
          </p:cNvSpPr>
          <p:nvPr/>
        </p:nvSpPr>
        <p:spPr bwMode="auto">
          <a:xfrm>
            <a:off x="6129337" y="4077891"/>
            <a:ext cx="1414463" cy="714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Social Sciences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Psychology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1200" b="1">
                <a:latin typeface="CG Omega" pitchFamily="34" charset="0"/>
              </a:rPr>
              <a:t>Economics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200" b="1">
              <a:latin typeface="CG Omeg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G Omega" pitchFamily="34" charset="0"/>
            </a:endParaRPr>
          </a:p>
        </p:txBody>
      </p:sp>
      <p:sp>
        <p:nvSpPr>
          <p:cNvPr id="83982" name="Title 24"/>
          <p:cNvSpPr>
            <a:spLocks noGrp="1"/>
          </p:cNvSpPr>
          <p:nvPr>
            <p:ph type="title"/>
          </p:nvPr>
        </p:nvSpPr>
        <p:spPr>
          <a:xfrm>
            <a:off x="1217134" y="104212"/>
            <a:ext cx="6515100" cy="46560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endParaRPr lang="fa-IR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871640"/>
            <a:ext cx="32004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15,100 </a:t>
            </a:r>
            <a:r>
              <a:rPr lang="en-GB" altLang="ja-JP" sz="24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Unique </a:t>
            </a:r>
            <a:r>
              <a:rPr lang="en-GB" altLang="ja-JP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Titles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801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8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8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8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8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8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8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8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8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31" grpId="0" animBg="1"/>
      <p:bldP spid="1289232" grpId="0" animBg="1"/>
      <p:bldP spid="1289237" grpId="0" animBg="1"/>
      <p:bldP spid="12892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AFE855-A7E4-474B-9DD1-7968215D3FB7}" type="slidenum">
              <a:rPr lang="en-GB" altLang="en-US" sz="1050">
                <a:solidFill>
                  <a:schemeClr val="folHlink"/>
                </a:solidFill>
              </a:rPr>
              <a:pPr eaLnBrk="1" hangingPunct="1"/>
              <a:t>24</a:t>
            </a:fld>
            <a:endParaRPr lang="en-GB" altLang="en-US" sz="1050" dirty="0">
              <a:solidFill>
                <a:schemeClr val="folHlink"/>
              </a:solidFill>
            </a:endParaRPr>
          </a:p>
        </p:txBody>
      </p:sp>
      <p:pic>
        <p:nvPicPr>
          <p:cNvPr id="84997" name="Picture 4" descr="world_pol9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250"/>
            <a:ext cx="6858000" cy="49911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50282" y="853679"/>
            <a:ext cx="1026319" cy="972740"/>
            <a:chOff x="930" y="845"/>
            <a:chExt cx="862" cy="817"/>
          </a:xfrm>
        </p:grpSpPr>
        <p:sp>
          <p:nvSpPr>
            <p:cNvPr id="85017" name="Text Box 6"/>
            <p:cNvSpPr txBox="1">
              <a:spLocks noChangeArrowheads="1"/>
            </p:cNvSpPr>
            <p:nvPr/>
          </p:nvSpPr>
          <p:spPr bwMode="auto">
            <a:xfrm>
              <a:off x="1111" y="1071"/>
              <a:ext cx="544" cy="2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5336</a:t>
              </a:r>
            </a:p>
          </p:txBody>
        </p:sp>
        <p:sp>
          <p:nvSpPr>
            <p:cNvPr id="85018" name="Rectangle 7"/>
            <p:cNvSpPr>
              <a:spLocks noChangeArrowheads="1"/>
            </p:cNvSpPr>
            <p:nvPr/>
          </p:nvSpPr>
          <p:spPr bwMode="auto">
            <a:xfrm>
              <a:off x="930" y="845"/>
              <a:ext cx="862" cy="817"/>
            </a:xfrm>
            <a:prstGeom prst="rect">
              <a:avLst/>
            </a:prstGeom>
            <a:noFill/>
            <a:ln w="25400">
              <a:solidFill>
                <a:srgbClr val="FF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1288" y="2040731"/>
            <a:ext cx="1026319" cy="1728788"/>
            <a:chOff x="1292" y="1842"/>
            <a:chExt cx="862" cy="1452"/>
          </a:xfrm>
        </p:grpSpPr>
        <p:sp>
          <p:nvSpPr>
            <p:cNvPr id="85015" name="Text Box 9"/>
            <p:cNvSpPr txBox="1">
              <a:spLocks noChangeArrowheads="1"/>
            </p:cNvSpPr>
            <p:nvPr/>
          </p:nvSpPr>
          <p:spPr bwMode="auto">
            <a:xfrm>
              <a:off x="1565" y="2251"/>
              <a:ext cx="454" cy="271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198</a:t>
              </a:r>
            </a:p>
          </p:txBody>
        </p:sp>
        <p:sp>
          <p:nvSpPr>
            <p:cNvPr id="85016" name="Rectangle 10"/>
            <p:cNvSpPr>
              <a:spLocks noChangeArrowheads="1"/>
            </p:cNvSpPr>
            <p:nvPr/>
          </p:nvSpPr>
          <p:spPr bwMode="auto">
            <a:xfrm>
              <a:off x="1292" y="1842"/>
              <a:ext cx="862" cy="1452"/>
            </a:xfrm>
            <a:prstGeom prst="rect">
              <a:avLst/>
            </a:prstGeom>
            <a:noFill/>
            <a:ln w="25400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86225" y="475060"/>
            <a:ext cx="1026319" cy="972740"/>
            <a:chOff x="2472" y="527"/>
            <a:chExt cx="862" cy="817"/>
          </a:xfrm>
        </p:grpSpPr>
        <p:sp>
          <p:nvSpPr>
            <p:cNvPr id="85013" name="Text Box 12"/>
            <p:cNvSpPr txBox="1">
              <a:spLocks noChangeArrowheads="1"/>
            </p:cNvSpPr>
            <p:nvPr/>
          </p:nvSpPr>
          <p:spPr bwMode="auto">
            <a:xfrm>
              <a:off x="2608" y="845"/>
              <a:ext cx="635" cy="27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6872</a:t>
              </a:r>
            </a:p>
          </p:txBody>
        </p:sp>
        <p:sp>
          <p:nvSpPr>
            <p:cNvPr id="85014" name="Rectangle 13"/>
            <p:cNvSpPr>
              <a:spLocks noChangeArrowheads="1"/>
            </p:cNvSpPr>
            <p:nvPr/>
          </p:nvSpPr>
          <p:spPr bwMode="auto">
            <a:xfrm>
              <a:off x="2472" y="527"/>
              <a:ext cx="862" cy="817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48150" y="1339454"/>
            <a:ext cx="1026319" cy="1835944"/>
            <a:chOff x="2608" y="1253"/>
            <a:chExt cx="862" cy="1542"/>
          </a:xfrm>
        </p:grpSpPr>
        <p:sp>
          <p:nvSpPr>
            <p:cNvPr id="85011" name="Text Box 15"/>
            <p:cNvSpPr txBox="1">
              <a:spLocks noChangeArrowheads="1"/>
            </p:cNvSpPr>
            <p:nvPr/>
          </p:nvSpPr>
          <p:spPr bwMode="auto">
            <a:xfrm>
              <a:off x="2835" y="1661"/>
              <a:ext cx="454" cy="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189</a:t>
              </a:r>
            </a:p>
          </p:txBody>
        </p:sp>
        <p:sp>
          <p:nvSpPr>
            <p:cNvPr id="85012" name="Rectangle 16"/>
            <p:cNvSpPr>
              <a:spLocks noChangeArrowheads="1"/>
            </p:cNvSpPr>
            <p:nvPr/>
          </p:nvSpPr>
          <p:spPr bwMode="auto">
            <a:xfrm>
              <a:off x="2608" y="1253"/>
              <a:ext cx="862" cy="1542"/>
            </a:xfrm>
            <a:prstGeom prst="rect">
              <a:avLst/>
            </a:prstGeom>
            <a:noFill/>
            <a:ln w="254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5328048" y="907257"/>
            <a:ext cx="540544" cy="32316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500" b="1">
                <a:ea typeface="ヒラギノ角ゴ Pro W3"/>
                <a:cs typeface="ヒラギノ角ゴ Pro W3"/>
              </a:rPr>
              <a:t>806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5166123" y="627460"/>
            <a:ext cx="1296590" cy="97274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a-IR" altLang="en-US" sz="1800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651898" y="1284685"/>
            <a:ext cx="1188244" cy="1188244"/>
            <a:chOff x="3787" y="1207"/>
            <a:chExt cx="998" cy="998"/>
          </a:xfrm>
        </p:grpSpPr>
        <p:sp>
          <p:nvSpPr>
            <p:cNvPr id="85009" name="Text Box 20"/>
            <p:cNvSpPr txBox="1">
              <a:spLocks noChangeArrowheads="1"/>
            </p:cNvSpPr>
            <p:nvPr/>
          </p:nvSpPr>
          <p:spPr bwMode="auto">
            <a:xfrm>
              <a:off x="4105" y="1434"/>
              <a:ext cx="589" cy="27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1390</a:t>
              </a:r>
            </a:p>
          </p:txBody>
        </p:sp>
        <p:sp>
          <p:nvSpPr>
            <p:cNvPr id="85010" name="Rectangle 21"/>
            <p:cNvSpPr>
              <a:spLocks noChangeArrowheads="1"/>
            </p:cNvSpPr>
            <p:nvPr/>
          </p:nvSpPr>
          <p:spPr bwMode="auto">
            <a:xfrm>
              <a:off x="3787" y="1207"/>
              <a:ext cx="998" cy="998"/>
            </a:xfrm>
            <a:prstGeom prst="rect">
              <a:avLst/>
            </a:prstGeom>
            <a:noFill/>
            <a:ln w="254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300788" y="2634854"/>
            <a:ext cx="1026319" cy="972740"/>
            <a:chOff x="4332" y="2341"/>
            <a:chExt cx="862" cy="817"/>
          </a:xfrm>
        </p:grpSpPr>
        <p:sp>
          <p:nvSpPr>
            <p:cNvPr id="85007" name="Text Box 23"/>
            <p:cNvSpPr txBox="1">
              <a:spLocks noChangeArrowheads="1"/>
            </p:cNvSpPr>
            <p:nvPr/>
          </p:nvSpPr>
          <p:spPr bwMode="auto">
            <a:xfrm>
              <a:off x="4649" y="2614"/>
              <a:ext cx="454" cy="27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500" b="1">
                  <a:ea typeface="ヒラギノ角ゴ Pro W3"/>
                  <a:cs typeface="ヒラギノ角ゴ Pro W3"/>
                </a:rPr>
                <a:t>251</a:t>
              </a:r>
            </a:p>
          </p:txBody>
        </p:sp>
        <p:sp>
          <p:nvSpPr>
            <p:cNvPr id="85008" name="Rectangle 24"/>
            <p:cNvSpPr>
              <a:spLocks noChangeArrowheads="1"/>
            </p:cNvSpPr>
            <p:nvPr/>
          </p:nvSpPr>
          <p:spPr bwMode="auto">
            <a:xfrm>
              <a:off x="4332" y="2341"/>
              <a:ext cx="862" cy="817"/>
            </a:xfrm>
            <a:prstGeom prst="rect">
              <a:avLst/>
            </a:prstGeom>
            <a:noFill/>
            <a:ln w="254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 sz="1800"/>
            </a:p>
          </p:txBody>
        </p:sp>
      </p:grpSp>
      <p:sp>
        <p:nvSpPr>
          <p:cNvPr id="85006" name="Text Box 25"/>
          <p:cNvSpPr txBox="1">
            <a:spLocks noChangeArrowheads="1"/>
          </p:cNvSpPr>
          <p:nvPr/>
        </p:nvSpPr>
        <p:spPr bwMode="auto">
          <a:xfrm>
            <a:off x="1909762" y="41673"/>
            <a:ext cx="5176838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FFFF00"/>
                </a:solidFill>
                <a:ea typeface="ヒラギノ角ゴ Pro W3"/>
                <a:cs typeface="ヒラギノ角ゴ Pro W3"/>
              </a:rPr>
              <a:t>International distribution of titles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0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 animBg="1"/>
      <p:bldP spid="686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50219" y="4780360"/>
            <a:ext cx="142875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fld id="{4EA21B15-E241-4585-80E3-0130EC649C93}" type="slidenum">
              <a:rPr lang="nl-NL" altLang="en-US" sz="1050">
                <a:solidFill>
                  <a:schemeClr val="folHlink"/>
                </a:solidFill>
              </a:rPr>
              <a:pPr algn="l" eaLnBrk="1" hangingPunct="1"/>
              <a:t>25</a:t>
            </a:fld>
            <a:endParaRPr lang="nl-NL" altLang="en-US" sz="1050">
              <a:solidFill>
                <a:schemeClr val="folHlink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7429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</a:t>
            </a:r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</a:t>
            </a:r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Scopus </a:t>
            </a:r>
            <a:r>
              <a:rPr lang="en-GB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ontent</a:t>
            </a:r>
            <a:endParaRPr lang="en-GB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811066" y="1535906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a-IR" altLang="en-US" sz="18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77591" y="1529953"/>
          <a:ext cx="6094809" cy="327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hart" r:id="rId3" imgW="5019505" imgH="2676458" progId="Excel.Chart.8">
                  <p:embed/>
                </p:oleObj>
              </mc:Choice>
              <mc:Fallback>
                <p:oleObj name="Chart" r:id="rId3" imgW="5019505" imgH="2676458" progId="Excel.Char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591" y="1529953"/>
                        <a:ext cx="6094809" cy="32706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Front Page of Scopus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76001"/>
            <a:ext cx="8577957" cy="4235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924800" y="1200150"/>
            <a:ext cx="609599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7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9150"/>
            <a:ext cx="8741144" cy="4168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Use Scopus?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92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819150"/>
            <a:ext cx="45779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55184"/>
            <a:ext cx="4267200" cy="2326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3095892"/>
            <a:ext cx="4469634" cy="2034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2542"/>
            <a:ext cx="4495799" cy="2138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9154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8" y="2933700"/>
            <a:ext cx="9090752" cy="21889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1876425"/>
            <a:ext cx="609599" cy="533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VS Google Scholar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187449" cy="742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  <a:latin typeface="Bookman Old Style" pitchFamily="18" charset="0"/>
              <a:cs typeface="Consolas" pitchFamily="49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7682121"/>
              </p:ext>
            </p:extLst>
          </p:nvPr>
        </p:nvGraphicFramePr>
        <p:xfrm>
          <a:off x="609600" y="761324"/>
          <a:ext cx="7848600" cy="409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30257"/>
            <a:ext cx="8991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" y="685800"/>
            <a:ext cx="9049439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" y="3028950"/>
            <a:ext cx="9049439" cy="2050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2951"/>
            <a:ext cx="8686800" cy="4267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33400" y="188595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71500" y="424815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62200" y="2724150"/>
            <a:ext cx="4572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42950"/>
            <a:ext cx="8853608" cy="2362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234315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150"/>
            <a:ext cx="9082208" cy="2038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Iraqi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Published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Scopus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9150"/>
            <a:ext cx="89154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86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Scientific Social Networks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219200" y="895350"/>
            <a:ext cx="6743700" cy="34468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http://www.researchgate.net/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http://www.mendeley.com/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http://www.linkedin.com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http://www.academia.edu/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https://orcid.org/</a:t>
            </a:r>
          </a:p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https://www.mysciencework.com/#world-scientific-community</a:t>
            </a: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http://www.scholaruniverse.com/</a:t>
            </a:r>
          </a:p>
          <a:p>
            <a:pPr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8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information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and open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journals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place Google Scholar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fingertips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most working scholars.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Google Scholar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will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its use by those already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and gain it new users.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28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229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ecessity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writing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Iraqi governmental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institutions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correct manner.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write the name of the researcher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her research and to apply this to all research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H-Index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identity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community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must take care of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048" y="4019550"/>
            <a:ext cx="2241352" cy="97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44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06042"/>
            <a:ext cx="9144000" cy="940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227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10"/>
          <p:cNvSpPr txBox="1">
            <a:spLocks noChangeArrowheads="1"/>
          </p:cNvSpPr>
          <p:nvPr/>
        </p:nvSpPr>
        <p:spPr bwMode="gray">
          <a:xfrm>
            <a:off x="1547446" y="2743200"/>
            <a:ext cx="7033846" cy="5143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2942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901018" y="121444"/>
            <a:ext cx="6781800" cy="438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Google Scholar </a:t>
            </a:r>
            <a:endParaRPr lang="en-Z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681037"/>
            <a:ext cx="7040167" cy="4320779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Z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search engine that searches for scholarly </a:t>
            </a: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Z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across many </a:t>
            </a: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disciplines.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en-US" sz="2800" spc="-4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Z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articles will have free full </a:t>
            </a: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Z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articles are linked to library resources if you work on </a:t>
            </a:r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campus.</a:t>
            </a:r>
            <a:endParaRPr lang="en-Z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ZA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1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/>
          <p:nvPr/>
        </p:nvSpPr>
        <p:spPr>
          <a:xfrm>
            <a:off x="457200" y="895350"/>
            <a:ext cx="6755257" cy="3920304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7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worry,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10" algn="ctr">
              <a:lnSpc>
                <a:spcPct val="100000"/>
              </a:lnSpc>
              <a:spcBef>
                <a:spcPts val="1510"/>
              </a:spcBef>
            </a:pPr>
            <a:r>
              <a:rPr sz="2800" spc="-15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http://scholar.google.co</a:t>
            </a:r>
            <a:r>
              <a:rPr lang="en-US" sz="2800" spc="-15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</a:t>
            </a:r>
            <a:r>
              <a:rPr lang="en-US" sz="2800" spc="-15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1610" algn="ctr">
              <a:lnSpc>
                <a:spcPct val="100000"/>
              </a:lnSpc>
              <a:spcBef>
                <a:spcPts val="1510"/>
              </a:spcBef>
            </a:pP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not,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Up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Gmail/Google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4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315595" indent="-228600">
              <a:lnSpc>
                <a:spcPts val="3020"/>
              </a:lnSpc>
              <a:spcBef>
                <a:spcPts val="18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sz="2800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browser.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685800" y="72282"/>
            <a:ext cx="8458200" cy="544893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85140" marR="5080" indent="-473075">
              <a:lnSpc>
                <a:spcPts val="3890"/>
              </a:lnSpc>
              <a:spcBef>
                <a:spcPts val="585"/>
              </a:spcBef>
            </a:pPr>
            <a:r>
              <a:rPr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sz="2800" b="1" spc="-1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en-M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2457" y="1412409"/>
            <a:ext cx="1956943" cy="3728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0746" y="3698902"/>
            <a:ext cx="3701891" cy="1416367"/>
            <a:chOff x="1894839" y="4419224"/>
            <a:chExt cx="4935855" cy="18884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991" y="4419224"/>
              <a:ext cx="4743621" cy="18881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13889" y="5103203"/>
              <a:ext cx="4897755" cy="495934"/>
            </a:xfrm>
            <a:custGeom>
              <a:avLst/>
              <a:gdLst/>
              <a:ahLst/>
              <a:cxnLst/>
              <a:rect l="l" t="t" r="r" b="b"/>
              <a:pathLst>
                <a:path w="4897755" h="495935">
                  <a:moveTo>
                    <a:pt x="0" y="495642"/>
                  </a:moveTo>
                  <a:lnTo>
                    <a:pt x="4897500" y="495642"/>
                  </a:lnTo>
                  <a:lnTo>
                    <a:pt x="4897500" y="0"/>
                  </a:lnTo>
                  <a:lnTo>
                    <a:pt x="0" y="0"/>
                  </a:lnTo>
                  <a:lnTo>
                    <a:pt x="0" y="495642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85800" y="36952"/>
            <a:ext cx="7924800" cy="3260773"/>
            <a:chOff x="0" y="0"/>
            <a:chExt cx="9144000" cy="4216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18"/>
              <a:ext cx="4597653" cy="41244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0"/>
              <a:ext cx="5181599" cy="42164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25637"/>
            <a:ext cx="6858000" cy="5081111"/>
            <a:chOff x="0" y="34182"/>
            <a:chExt cx="9144000" cy="6774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182"/>
              <a:ext cx="9144000" cy="6774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000" y="846048"/>
              <a:ext cx="8105775" cy="5880100"/>
            </a:xfrm>
            <a:custGeom>
              <a:avLst/>
              <a:gdLst/>
              <a:ahLst/>
              <a:cxnLst/>
              <a:rect l="l" t="t" r="r" b="b"/>
              <a:pathLst>
                <a:path w="8105775" h="5880100">
                  <a:moveTo>
                    <a:pt x="1499819" y="820318"/>
                  </a:moveTo>
                  <a:lnTo>
                    <a:pt x="6191453" y="820318"/>
                  </a:lnTo>
                  <a:lnTo>
                    <a:pt x="6191453" y="76847"/>
                  </a:lnTo>
                  <a:lnTo>
                    <a:pt x="1499819" y="76847"/>
                  </a:lnTo>
                  <a:lnTo>
                    <a:pt x="1499819" y="820318"/>
                  </a:lnTo>
                  <a:close/>
                </a:path>
                <a:path w="8105775" h="5880100">
                  <a:moveTo>
                    <a:pt x="1499819" y="5879490"/>
                  </a:moveTo>
                  <a:lnTo>
                    <a:pt x="6191453" y="5879490"/>
                  </a:lnTo>
                  <a:lnTo>
                    <a:pt x="6191453" y="948588"/>
                  </a:lnTo>
                  <a:lnTo>
                    <a:pt x="1499819" y="948588"/>
                  </a:lnTo>
                  <a:lnTo>
                    <a:pt x="1499819" y="5879490"/>
                  </a:lnTo>
                  <a:close/>
                </a:path>
                <a:path w="8105775" h="5880100">
                  <a:moveTo>
                    <a:pt x="6529019" y="5879490"/>
                  </a:moveTo>
                  <a:lnTo>
                    <a:pt x="8105724" y="5879490"/>
                  </a:lnTo>
                  <a:lnTo>
                    <a:pt x="8105724" y="948588"/>
                  </a:lnTo>
                  <a:lnTo>
                    <a:pt x="6529019" y="948588"/>
                  </a:lnTo>
                  <a:lnTo>
                    <a:pt x="6529019" y="5879490"/>
                  </a:lnTo>
                  <a:close/>
                </a:path>
                <a:path w="8105775" h="5880100">
                  <a:moveTo>
                    <a:pt x="0" y="948588"/>
                  </a:moveTo>
                  <a:lnTo>
                    <a:pt x="1162227" y="948588"/>
                  </a:lnTo>
                  <a:lnTo>
                    <a:pt x="1162227" y="0"/>
                  </a:lnTo>
                  <a:lnTo>
                    <a:pt x="0" y="0"/>
                  </a:lnTo>
                  <a:lnTo>
                    <a:pt x="0" y="948588"/>
                  </a:lnTo>
                  <a:close/>
                </a:path>
                <a:path w="8105775" h="5880100">
                  <a:moveTo>
                    <a:pt x="0" y="2256053"/>
                  </a:moveTo>
                  <a:lnTo>
                    <a:pt x="1162227" y="2256053"/>
                  </a:lnTo>
                  <a:lnTo>
                    <a:pt x="1162227" y="1871497"/>
                  </a:lnTo>
                  <a:lnTo>
                    <a:pt x="0" y="1871497"/>
                  </a:lnTo>
                  <a:lnTo>
                    <a:pt x="0" y="2256053"/>
                  </a:lnTo>
                  <a:close/>
                </a:path>
                <a:path w="8105775" h="5880100">
                  <a:moveTo>
                    <a:pt x="1585290" y="1837334"/>
                  </a:moveTo>
                  <a:lnTo>
                    <a:pt x="4149039" y="1837334"/>
                  </a:lnTo>
                  <a:lnTo>
                    <a:pt x="4149039" y="1563865"/>
                  </a:lnTo>
                  <a:lnTo>
                    <a:pt x="1585290" y="1563865"/>
                  </a:lnTo>
                  <a:lnTo>
                    <a:pt x="1585290" y="1837334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980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76835" y="0"/>
                  </a:moveTo>
                  <a:lnTo>
                    <a:pt x="0" y="76962"/>
                  </a:lnTo>
                  <a:lnTo>
                    <a:pt x="38481" y="76962"/>
                  </a:lnTo>
                  <a:lnTo>
                    <a:pt x="38481" y="803401"/>
                  </a:lnTo>
                  <a:lnTo>
                    <a:pt x="115316" y="803401"/>
                  </a:lnTo>
                  <a:lnTo>
                    <a:pt x="115316" y="76962"/>
                  </a:lnTo>
                  <a:lnTo>
                    <a:pt x="153796" y="76962"/>
                  </a:lnTo>
                  <a:lnTo>
                    <a:pt x="768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980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0" y="76962"/>
                  </a:moveTo>
                  <a:lnTo>
                    <a:pt x="76835" y="0"/>
                  </a:lnTo>
                  <a:lnTo>
                    <a:pt x="153796" y="76962"/>
                  </a:lnTo>
                  <a:lnTo>
                    <a:pt x="115316" y="76962"/>
                  </a:lnTo>
                  <a:lnTo>
                    <a:pt x="115316" y="803401"/>
                  </a:lnTo>
                  <a:lnTo>
                    <a:pt x="38481" y="803401"/>
                  </a:lnTo>
                  <a:lnTo>
                    <a:pt x="38481" y="76962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6867" y="2622169"/>
              <a:ext cx="154305" cy="803275"/>
            </a:xfrm>
            <a:custGeom>
              <a:avLst/>
              <a:gdLst/>
              <a:ahLst/>
              <a:cxnLst/>
              <a:rect l="l" t="t" r="r" b="b"/>
              <a:pathLst>
                <a:path w="154304" h="803275">
                  <a:moveTo>
                    <a:pt x="76962" y="0"/>
                  </a:moveTo>
                  <a:lnTo>
                    <a:pt x="0" y="76834"/>
                  </a:lnTo>
                  <a:lnTo>
                    <a:pt x="38481" y="76834"/>
                  </a:lnTo>
                  <a:lnTo>
                    <a:pt x="38481" y="803275"/>
                  </a:lnTo>
                  <a:lnTo>
                    <a:pt x="115316" y="803275"/>
                  </a:lnTo>
                  <a:lnTo>
                    <a:pt x="115316" y="76834"/>
                  </a:lnTo>
                  <a:lnTo>
                    <a:pt x="153797" y="76834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6867" y="2622169"/>
              <a:ext cx="154305" cy="803275"/>
            </a:xfrm>
            <a:custGeom>
              <a:avLst/>
              <a:gdLst/>
              <a:ahLst/>
              <a:cxnLst/>
              <a:rect l="l" t="t" r="r" b="b"/>
              <a:pathLst>
                <a:path w="154304" h="803275">
                  <a:moveTo>
                    <a:pt x="0" y="76834"/>
                  </a:moveTo>
                  <a:lnTo>
                    <a:pt x="76962" y="0"/>
                  </a:lnTo>
                  <a:lnTo>
                    <a:pt x="153797" y="76834"/>
                  </a:lnTo>
                  <a:lnTo>
                    <a:pt x="115316" y="76834"/>
                  </a:lnTo>
                  <a:lnTo>
                    <a:pt x="115316" y="803275"/>
                  </a:lnTo>
                  <a:lnTo>
                    <a:pt x="38481" y="803275"/>
                  </a:lnTo>
                  <a:lnTo>
                    <a:pt x="38481" y="76834"/>
                  </a:lnTo>
                  <a:lnTo>
                    <a:pt x="0" y="7683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9914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29" h="466089">
                  <a:moveTo>
                    <a:pt x="93980" y="0"/>
                  </a:moveTo>
                  <a:lnTo>
                    <a:pt x="31368" y="0"/>
                  </a:lnTo>
                  <a:lnTo>
                    <a:pt x="31368" y="403097"/>
                  </a:lnTo>
                  <a:lnTo>
                    <a:pt x="0" y="403097"/>
                  </a:lnTo>
                  <a:lnTo>
                    <a:pt x="62611" y="465708"/>
                  </a:lnTo>
                  <a:lnTo>
                    <a:pt x="125349" y="403097"/>
                  </a:lnTo>
                  <a:lnTo>
                    <a:pt x="93980" y="40309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9914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29" h="466089">
                  <a:moveTo>
                    <a:pt x="0" y="403097"/>
                  </a:moveTo>
                  <a:lnTo>
                    <a:pt x="31368" y="403097"/>
                  </a:lnTo>
                  <a:lnTo>
                    <a:pt x="31368" y="0"/>
                  </a:lnTo>
                  <a:lnTo>
                    <a:pt x="93980" y="0"/>
                  </a:lnTo>
                  <a:lnTo>
                    <a:pt x="93980" y="403097"/>
                  </a:lnTo>
                  <a:lnTo>
                    <a:pt x="125349" y="403097"/>
                  </a:lnTo>
                  <a:lnTo>
                    <a:pt x="62611" y="465708"/>
                  </a:lnTo>
                  <a:lnTo>
                    <a:pt x="0" y="4030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8934" y="984250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245" y="0"/>
                  </a:moveTo>
                  <a:lnTo>
                    <a:pt x="0" y="63246"/>
                  </a:lnTo>
                  <a:lnTo>
                    <a:pt x="63245" y="126619"/>
                  </a:lnTo>
                  <a:lnTo>
                    <a:pt x="63245" y="94869"/>
                  </a:lnTo>
                  <a:lnTo>
                    <a:pt x="1409953" y="94869"/>
                  </a:lnTo>
                  <a:lnTo>
                    <a:pt x="1409953" y="31623"/>
                  </a:lnTo>
                  <a:lnTo>
                    <a:pt x="63245" y="31623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78934" y="984250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6"/>
                  </a:moveTo>
                  <a:lnTo>
                    <a:pt x="63245" y="0"/>
                  </a:lnTo>
                  <a:lnTo>
                    <a:pt x="63245" y="31623"/>
                  </a:lnTo>
                  <a:lnTo>
                    <a:pt x="1409953" y="31623"/>
                  </a:lnTo>
                  <a:lnTo>
                    <a:pt x="1409953" y="94869"/>
                  </a:lnTo>
                  <a:lnTo>
                    <a:pt x="63245" y="94869"/>
                  </a:lnTo>
                  <a:lnTo>
                    <a:pt x="63245" y="126619"/>
                  </a:lnTo>
                  <a:lnTo>
                    <a:pt x="0" y="6324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68854" y="1514983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245" y="0"/>
                  </a:moveTo>
                  <a:lnTo>
                    <a:pt x="0" y="63245"/>
                  </a:lnTo>
                  <a:lnTo>
                    <a:pt x="63245" y="126618"/>
                  </a:lnTo>
                  <a:lnTo>
                    <a:pt x="63245" y="94995"/>
                  </a:lnTo>
                  <a:lnTo>
                    <a:pt x="1410081" y="94995"/>
                  </a:lnTo>
                  <a:lnTo>
                    <a:pt x="1410081" y="31622"/>
                  </a:lnTo>
                  <a:lnTo>
                    <a:pt x="63245" y="31622"/>
                  </a:lnTo>
                  <a:lnTo>
                    <a:pt x="6324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8854" y="1514983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5"/>
                  </a:moveTo>
                  <a:lnTo>
                    <a:pt x="63245" y="0"/>
                  </a:lnTo>
                  <a:lnTo>
                    <a:pt x="63245" y="31622"/>
                  </a:lnTo>
                  <a:lnTo>
                    <a:pt x="1410081" y="31622"/>
                  </a:lnTo>
                  <a:lnTo>
                    <a:pt x="1410081" y="94995"/>
                  </a:lnTo>
                  <a:lnTo>
                    <a:pt x="63245" y="94995"/>
                  </a:lnTo>
                  <a:lnTo>
                    <a:pt x="63245" y="126618"/>
                  </a:lnTo>
                  <a:lnTo>
                    <a:pt x="0" y="6324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164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76962" y="0"/>
                  </a:moveTo>
                  <a:lnTo>
                    <a:pt x="0" y="76962"/>
                  </a:lnTo>
                  <a:lnTo>
                    <a:pt x="38481" y="76962"/>
                  </a:lnTo>
                  <a:lnTo>
                    <a:pt x="38481" y="803401"/>
                  </a:lnTo>
                  <a:lnTo>
                    <a:pt x="115443" y="803401"/>
                  </a:lnTo>
                  <a:lnTo>
                    <a:pt x="115443" y="76962"/>
                  </a:lnTo>
                  <a:lnTo>
                    <a:pt x="153924" y="76962"/>
                  </a:lnTo>
                  <a:lnTo>
                    <a:pt x="76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164" y="2618232"/>
              <a:ext cx="154305" cy="803910"/>
            </a:xfrm>
            <a:custGeom>
              <a:avLst/>
              <a:gdLst/>
              <a:ahLst/>
              <a:cxnLst/>
              <a:rect l="l" t="t" r="r" b="b"/>
              <a:pathLst>
                <a:path w="154305" h="803910">
                  <a:moveTo>
                    <a:pt x="0" y="76962"/>
                  </a:moveTo>
                  <a:lnTo>
                    <a:pt x="76962" y="0"/>
                  </a:lnTo>
                  <a:lnTo>
                    <a:pt x="153924" y="76962"/>
                  </a:lnTo>
                  <a:lnTo>
                    <a:pt x="115443" y="76962"/>
                  </a:lnTo>
                  <a:lnTo>
                    <a:pt x="115443" y="803401"/>
                  </a:lnTo>
                  <a:lnTo>
                    <a:pt x="38481" y="803401"/>
                  </a:lnTo>
                  <a:lnTo>
                    <a:pt x="38481" y="76962"/>
                  </a:lnTo>
                  <a:lnTo>
                    <a:pt x="0" y="769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66" y="3421583"/>
              <a:ext cx="2301875" cy="1200785"/>
            </a:xfrm>
            <a:custGeom>
              <a:avLst/>
              <a:gdLst/>
              <a:ahLst/>
              <a:cxnLst/>
              <a:rect l="l" t="t" r="r" b="b"/>
              <a:pathLst>
                <a:path w="2301875" h="1200785">
                  <a:moveTo>
                    <a:pt x="2301875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2301875" y="1200327"/>
                  </a:lnTo>
                  <a:lnTo>
                    <a:pt x="2301875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12570" y="2580036"/>
            <a:ext cx="16068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Save to </a:t>
            </a:r>
            <a:r>
              <a:rPr sz="1350" spc="-4" dirty="0">
                <a:latin typeface="Calibri"/>
                <a:cs typeface="Calibri"/>
              </a:rPr>
              <a:t>“My </a:t>
            </a:r>
            <a:r>
              <a:rPr sz="1350" dirty="0">
                <a:latin typeface="Calibri"/>
                <a:cs typeface="Calibri"/>
              </a:rPr>
              <a:t>library”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previously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only</a:t>
            </a:r>
            <a:r>
              <a:rPr sz="1350" spc="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found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78285" y="3191446"/>
            <a:ext cx="489585" cy="11430"/>
          </a:xfrm>
          <a:custGeom>
            <a:avLst/>
            <a:gdLst/>
            <a:ahLst/>
            <a:cxnLst/>
            <a:rect l="l" t="t" r="r" b="b"/>
            <a:pathLst>
              <a:path w="652780" h="15239">
                <a:moveTo>
                  <a:pt x="652272" y="0"/>
                </a:moveTo>
                <a:lnTo>
                  <a:pt x="0" y="0"/>
                </a:lnTo>
                <a:lnTo>
                  <a:pt x="0" y="15239"/>
                </a:lnTo>
                <a:lnTo>
                  <a:pt x="652272" y="15239"/>
                </a:lnTo>
                <a:lnTo>
                  <a:pt x="652272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12570" y="2991574"/>
            <a:ext cx="160782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97180" algn="l"/>
                <a:tab pos="1065848" algn="l"/>
              </a:tabLst>
            </a:pPr>
            <a:r>
              <a:rPr sz="1350" spc="-4" dirty="0">
                <a:latin typeface="Calibri"/>
                <a:cs typeface="Calibri"/>
              </a:rPr>
              <a:t>in	</a:t>
            </a:r>
            <a:r>
              <a:rPr sz="1350" u="heavy" spc="-1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CiteSeer</a:t>
            </a:r>
            <a:r>
              <a:rPr sz="1350" spc="-19" dirty="0">
                <a:latin typeface="Calibri"/>
                <a:cs typeface="Calibri"/>
              </a:rPr>
              <a:t>,	</a:t>
            </a:r>
            <a:r>
              <a:rPr sz="1350" spc="-4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Scopus</a:t>
            </a:r>
            <a:r>
              <a:rPr sz="1350" spc="-4" dirty="0"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  <a:p>
            <a:pPr marL="9525"/>
            <a:r>
              <a:rPr sz="1350" dirty="0">
                <a:latin typeface="Calibri"/>
                <a:cs typeface="Calibri"/>
              </a:rPr>
              <a:t>and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19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Web</a:t>
            </a:r>
            <a:r>
              <a:rPr sz="1350" spc="-4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of</a:t>
            </a:r>
            <a:r>
              <a:rPr sz="1350" spc="-11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350" spc="-4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Science</a:t>
            </a:r>
            <a:r>
              <a:rPr sz="1350" spc="-4" dirty="0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03625" y="1366765"/>
            <a:ext cx="1066800" cy="2004060"/>
            <a:chOff x="509371" y="1873250"/>
            <a:chExt cx="1422400" cy="2672080"/>
          </a:xfrm>
        </p:grpSpPr>
        <p:sp>
          <p:nvSpPr>
            <p:cNvPr id="22" name="object 22"/>
            <p:cNvSpPr/>
            <p:nvPr/>
          </p:nvSpPr>
          <p:spPr>
            <a:xfrm>
              <a:off x="509371" y="4529582"/>
              <a:ext cx="1422400" cy="15240"/>
            </a:xfrm>
            <a:custGeom>
              <a:avLst/>
              <a:gdLst/>
              <a:ahLst/>
              <a:cxnLst/>
              <a:rect l="l" t="t" r="r" b="b"/>
              <a:pathLst>
                <a:path w="1422400" h="15239">
                  <a:moveTo>
                    <a:pt x="142191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421917" y="15240"/>
                  </a:lnTo>
                  <a:lnTo>
                    <a:pt x="1421917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8744" y="1879600"/>
              <a:ext cx="422909" cy="120014"/>
            </a:xfrm>
            <a:custGeom>
              <a:avLst/>
              <a:gdLst/>
              <a:ahLst/>
              <a:cxnLst/>
              <a:rect l="l" t="t" r="r" b="b"/>
              <a:pathLst>
                <a:path w="422910" h="120014">
                  <a:moveTo>
                    <a:pt x="363093" y="0"/>
                  </a:moveTo>
                  <a:lnTo>
                    <a:pt x="363093" y="29972"/>
                  </a:lnTo>
                  <a:lnTo>
                    <a:pt x="0" y="29972"/>
                  </a:lnTo>
                  <a:lnTo>
                    <a:pt x="0" y="89788"/>
                  </a:lnTo>
                  <a:lnTo>
                    <a:pt x="363093" y="89788"/>
                  </a:lnTo>
                  <a:lnTo>
                    <a:pt x="363093" y="119634"/>
                  </a:lnTo>
                  <a:lnTo>
                    <a:pt x="422910" y="59816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8744" y="1879600"/>
              <a:ext cx="422909" cy="120014"/>
            </a:xfrm>
            <a:custGeom>
              <a:avLst/>
              <a:gdLst/>
              <a:ahLst/>
              <a:cxnLst/>
              <a:rect l="l" t="t" r="r" b="b"/>
              <a:pathLst>
                <a:path w="422910" h="120014">
                  <a:moveTo>
                    <a:pt x="0" y="29972"/>
                  </a:moveTo>
                  <a:lnTo>
                    <a:pt x="363093" y="29972"/>
                  </a:lnTo>
                  <a:lnTo>
                    <a:pt x="363093" y="0"/>
                  </a:lnTo>
                  <a:lnTo>
                    <a:pt x="422910" y="59816"/>
                  </a:lnTo>
                  <a:lnTo>
                    <a:pt x="363093" y="119634"/>
                  </a:lnTo>
                  <a:lnTo>
                    <a:pt x="363093" y="89788"/>
                  </a:lnTo>
                  <a:lnTo>
                    <a:pt x="0" y="89788"/>
                  </a:lnTo>
                  <a:lnTo>
                    <a:pt x="0" y="2997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35333" y="1363774"/>
            <a:ext cx="488633" cy="282289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8099" rIns="0" bIns="0" rtlCol="0">
            <a:spAutoFit/>
          </a:bodyPr>
          <a:lstStyle/>
          <a:p>
            <a:pPr marL="68580" marR="65723">
              <a:spcBef>
                <a:spcPts val="221"/>
              </a:spcBef>
            </a:pPr>
            <a:r>
              <a:rPr sz="825" b="1" dirty="0">
                <a:latin typeface="Calibri"/>
                <a:cs typeface="Calibri"/>
              </a:rPr>
              <a:t>Title &amp; </a:t>
            </a:r>
            <a:r>
              <a:rPr sz="825" b="1" spc="4" dirty="0">
                <a:latin typeface="Calibri"/>
                <a:cs typeface="Calibri"/>
              </a:rPr>
              <a:t> </a:t>
            </a:r>
            <a:r>
              <a:rPr sz="825" b="1" dirty="0">
                <a:latin typeface="Calibri"/>
                <a:cs typeface="Calibri"/>
              </a:rPr>
              <a:t>Aut</a:t>
            </a:r>
            <a:r>
              <a:rPr sz="825" b="1" spc="-8" dirty="0">
                <a:latin typeface="Calibri"/>
                <a:cs typeface="Calibri"/>
              </a:rPr>
              <a:t>ho</a:t>
            </a:r>
            <a:r>
              <a:rPr sz="825" b="1" dirty="0">
                <a:latin typeface="Calibri"/>
                <a:cs typeface="Calibri"/>
              </a:rPr>
              <a:t>rs</a:t>
            </a:r>
            <a:endParaRPr sz="825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73697" y="1504664"/>
            <a:ext cx="1402556" cy="359093"/>
            <a:chOff x="1240929" y="2006219"/>
            <a:chExt cx="1870075" cy="478790"/>
          </a:xfrm>
        </p:grpSpPr>
        <p:sp>
          <p:nvSpPr>
            <p:cNvPr id="27" name="object 27"/>
            <p:cNvSpPr/>
            <p:nvPr/>
          </p:nvSpPr>
          <p:spPr>
            <a:xfrm>
              <a:off x="2045969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30" h="466089">
                  <a:moveTo>
                    <a:pt x="93980" y="0"/>
                  </a:moveTo>
                  <a:lnTo>
                    <a:pt x="31368" y="0"/>
                  </a:lnTo>
                  <a:lnTo>
                    <a:pt x="31368" y="403097"/>
                  </a:lnTo>
                  <a:lnTo>
                    <a:pt x="0" y="403097"/>
                  </a:lnTo>
                  <a:lnTo>
                    <a:pt x="62737" y="465708"/>
                  </a:lnTo>
                  <a:lnTo>
                    <a:pt x="125349" y="403097"/>
                  </a:lnTo>
                  <a:lnTo>
                    <a:pt x="93980" y="403097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45969" y="2012569"/>
              <a:ext cx="125730" cy="466090"/>
            </a:xfrm>
            <a:custGeom>
              <a:avLst/>
              <a:gdLst/>
              <a:ahLst/>
              <a:cxnLst/>
              <a:rect l="l" t="t" r="r" b="b"/>
              <a:pathLst>
                <a:path w="125730" h="466089">
                  <a:moveTo>
                    <a:pt x="0" y="403097"/>
                  </a:moveTo>
                  <a:lnTo>
                    <a:pt x="31368" y="403097"/>
                  </a:lnTo>
                  <a:lnTo>
                    <a:pt x="31368" y="0"/>
                  </a:lnTo>
                  <a:lnTo>
                    <a:pt x="93980" y="0"/>
                  </a:lnTo>
                  <a:lnTo>
                    <a:pt x="93980" y="403097"/>
                  </a:lnTo>
                  <a:lnTo>
                    <a:pt x="125349" y="403097"/>
                  </a:lnTo>
                  <a:lnTo>
                    <a:pt x="62737" y="465708"/>
                  </a:lnTo>
                  <a:lnTo>
                    <a:pt x="0" y="40309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40929" y="2082888"/>
              <a:ext cx="1870075" cy="254000"/>
            </a:xfrm>
            <a:custGeom>
              <a:avLst/>
              <a:gdLst/>
              <a:ahLst/>
              <a:cxnLst/>
              <a:rect l="l" t="t" r="r" b="b"/>
              <a:pathLst>
                <a:path w="1870075" h="254000">
                  <a:moveTo>
                    <a:pt x="1869948" y="0"/>
                  </a:moveTo>
                  <a:lnTo>
                    <a:pt x="0" y="0"/>
                  </a:lnTo>
                  <a:lnTo>
                    <a:pt x="0" y="253911"/>
                  </a:lnTo>
                  <a:lnTo>
                    <a:pt x="1869948" y="253911"/>
                  </a:lnTo>
                  <a:lnTo>
                    <a:pt x="186994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32934" y="1580388"/>
            <a:ext cx="1130141" cy="13135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788" b="1" dirty="0">
                <a:latin typeface="Calibri"/>
                <a:cs typeface="Calibri"/>
              </a:rPr>
              <a:t>Cite</a:t>
            </a:r>
            <a:r>
              <a:rPr sz="788" b="1" spc="-38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the</a:t>
            </a:r>
            <a:r>
              <a:rPr sz="788" b="1" spc="-19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article</a:t>
            </a:r>
            <a:r>
              <a:rPr sz="788" b="1" spc="-26" dirty="0">
                <a:latin typeface="Calibri"/>
                <a:cs typeface="Calibri"/>
              </a:rPr>
              <a:t> </a:t>
            </a:r>
            <a:r>
              <a:rPr sz="788" b="1" spc="-4" dirty="0">
                <a:latin typeface="Calibri"/>
                <a:cs typeface="Calibri"/>
              </a:rPr>
              <a:t>(Next</a:t>
            </a:r>
            <a:r>
              <a:rPr sz="788" b="1" spc="-8" dirty="0">
                <a:latin typeface="Calibri"/>
                <a:cs typeface="Calibri"/>
              </a:rPr>
              <a:t> </a:t>
            </a:r>
            <a:r>
              <a:rPr sz="788" b="1" spc="-4" dirty="0">
                <a:latin typeface="Calibri"/>
                <a:cs typeface="Calibri"/>
              </a:rPr>
              <a:t>page)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0436" y="1323851"/>
            <a:ext cx="1372076" cy="149625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8099" rIns="0" bIns="0" rtlCol="0">
            <a:spAutoFit/>
          </a:bodyPr>
          <a:lstStyle/>
          <a:p>
            <a:pPr marL="68580">
              <a:spcBef>
                <a:spcPts val="221"/>
              </a:spcBef>
            </a:pPr>
            <a:r>
              <a:rPr sz="788" b="1" spc="-4" dirty="0">
                <a:latin typeface="Calibri"/>
                <a:cs typeface="Calibri"/>
              </a:rPr>
              <a:t>Articles</a:t>
            </a:r>
            <a:r>
              <a:rPr sz="788" b="1" spc="-15" dirty="0">
                <a:latin typeface="Calibri"/>
                <a:cs typeface="Calibri"/>
              </a:rPr>
              <a:t> </a:t>
            </a:r>
            <a:r>
              <a:rPr sz="788" b="1" spc="-4" dirty="0">
                <a:latin typeface="Calibri"/>
                <a:cs typeface="Calibri"/>
              </a:rPr>
              <a:t>related</a:t>
            </a:r>
            <a:r>
              <a:rPr sz="788" b="1" spc="-19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to</a:t>
            </a:r>
            <a:r>
              <a:rPr sz="788" b="1" spc="-11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your</a:t>
            </a:r>
            <a:r>
              <a:rPr sz="788" b="1" spc="-15" dirty="0">
                <a:latin typeface="Calibri"/>
                <a:cs typeface="Calibri"/>
              </a:rPr>
              <a:t> </a:t>
            </a:r>
            <a:r>
              <a:rPr sz="788" b="1" spc="-4" dirty="0">
                <a:latin typeface="Calibri"/>
                <a:cs typeface="Calibri"/>
              </a:rPr>
              <a:t>paper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76149" y="2566196"/>
            <a:ext cx="1111091" cy="150106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580">
              <a:spcBef>
                <a:spcPts val="225"/>
              </a:spcBef>
            </a:pPr>
            <a:r>
              <a:rPr sz="788" b="1" spc="-4" dirty="0">
                <a:latin typeface="Calibri"/>
                <a:cs typeface="Calibri"/>
              </a:rPr>
              <a:t>Versions</a:t>
            </a:r>
            <a:r>
              <a:rPr sz="788" b="1" spc="-15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of</a:t>
            </a:r>
            <a:r>
              <a:rPr sz="788" b="1" spc="-8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your</a:t>
            </a:r>
            <a:r>
              <a:rPr sz="788" b="1" spc="-11" dirty="0">
                <a:latin typeface="Calibri"/>
                <a:cs typeface="Calibri"/>
              </a:rPr>
              <a:t> </a:t>
            </a:r>
            <a:r>
              <a:rPr sz="788" b="1" dirty="0">
                <a:latin typeface="Calibri"/>
                <a:cs typeface="Calibri"/>
              </a:rPr>
              <a:t>article</a:t>
            </a:r>
            <a:endParaRPr sz="788">
              <a:latin typeface="Calibri"/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0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0"/>
            <a:ext cx="8001000" cy="5123974"/>
            <a:chOff x="0" y="0"/>
            <a:chExt cx="9144000" cy="6831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315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383" y="409066"/>
              <a:ext cx="6120257" cy="58329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68094" y="5014848"/>
              <a:ext cx="5286375" cy="1227455"/>
            </a:xfrm>
            <a:custGeom>
              <a:avLst/>
              <a:gdLst/>
              <a:ahLst/>
              <a:cxnLst/>
              <a:rect l="l" t="t" r="r" b="b"/>
              <a:pathLst>
                <a:path w="5286375" h="1227454">
                  <a:moveTo>
                    <a:pt x="1046733" y="1227201"/>
                  </a:moveTo>
                  <a:lnTo>
                    <a:pt x="4286504" y="1227201"/>
                  </a:lnTo>
                  <a:lnTo>
                    <a:pt x="4286504" y="777697"/>
                  </a:lnTo>
                  <a:lnTo>
                    <a:pt x="1046733" y="777697"/>
                  </a:lnTo>
                  <a:lnTo>
                    <a:pt x="1046733" y="1227201"/>
                  </a:lnTo>
                  <a:close/>
                </a:path>
                <a:path w="5286375" h="1227454">
                  <a:moveTo>
                    <a:pt x="0" y="690613"/>
                  </a:moveTo>
                  <a:lnTo>
                    <a:pt x="5286248" y="690613"/>
                  </a:lnTo>
                  <a:lnTo>
                    <a:pt x="5286248" y="0"/>
                  </a:lnTo>
                  <a:lnTo>
                    <a:pt x="0" y="0"/>
                  </a:lnTo>
                  <a:lnTo>
                    <a:pt x="0" y="690613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67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2778" y="0"/>
            <a:ext cx="6756940" cy="4862217"/>
            <a:chOff x="66371" y="0"/>
            <a:chExt cx="9009253" cy="64829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71" y="350392"/>
              <a:ext cx="9009253" cy="60327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916" y="341871"/>
              <a:ext cx="8708390" cy="6141085"/>
            </a:xfrm>
            <a:custGeom>
              <a:avLst/>
              <a:gdLst/>
              <a:ahLst/>
              <a:cxnLst/>
              <a:rect l="l" t="t" r="r" b="b"/>
              <a:pathLst>
                <a:path w="8708390" h="6141085">
                  <a:moveTo>
                    <a:pt x="0" y="2204732"/>
                  </a:moveTo>
                  <a:lnTo>
                    <a:pt x="5212969" y="2204732"/>
                  </a:lnTo>
                  <a:lnTo>
                    <a:pt x="5212969" y="1110869"/>
                  </a:lnTo>
                  <a:lnTo>
                    <a:pt x="0" y="1110869"/>
                  </a:lnTo>
                  <a:lnTo>
                    <a:pt x="0" y="2204732"/>
                  </a:lnTo>
                  <a:close/>
                </a:path>
                <a:path w="8708390" h="6141085">
                  <a:moveTo>
                    <a:pt x="0" y="2606433"/>
                  </a:moveTo>
                  <a:lnTo>
                    <a:pt x="6195695" y="2606433"/>
                  </a:lnTo>
                  <a:lnTo>
                    <a:pt x="6195695" y="2387942"/>
                  </a:lnTo>
                  <a:lnTo>
                    <a:pt x="0" y="2387942"/>
                  </a:lnTo>
                  <a:lnTo>
                    <a:pt x="0" y="2606433"/>
                  </a:lnTo>
                  <a:close/>
                </a:path>
                <a:path w="8708390" h="6141085">
                  <a:moveTo>
                    <a:pt x="0" y="919238"/>
                  </a:moveTo>
                  <a:lnTo>
                    <a:pt x="4332732" y="919238"/>
                  </a:lnTo>
                  <a:lnTo>
                    <a:pt x="4332732" y="0"/>
                  </a:lnTo>
                  <a:lnTo>
                    <a:pt x="0" y="0"/>
                  </a:lnTo>
                  <a:lnTo>
                    <a:pt x="0" y="919238"/>
                  </a:lnTo>
                  <a:close/>
                </a:path>
                <a:path w="8708390" h="6141085">
                  <a:moveTo>
                    <a:pt x="6330975" y="3905389"/>
                  </a:moveTo>
                  <a:lnTo>
                    <a:pt x="8708161" y="3905389"/>
                  </a:lnTo>
                  <a:lnTo>
                    <a:pt x="8708161" y="2391676"/>
                  </a:lnTo>
                  <a:lnTo>
                    <a:pt x="6330975" y="2391676"/>
                  </a:lnTo>
                  <a:lnTo>
                    <a:pt x="6330975" y="3905389"/>
                  </a:lnTo>
                  <a:close/>
                </a:path>
                <a:path w="8708390" h="6141085">
                  <a:moveTo>
                    <a:pt x="6330975" y="6140970"/>
                  </a:moveTo>
                  <a:lnTo>
                    <a:pt x="8708161" y="6140970"/>
                  </a:lnTo>
                  <a:lnTo>
                    <a:pt x="8708161" y="4092206"/>
                  </a:lnTo>
                  <a:lnTo>
                    <a:pt x="6330975" y="4092206"/>
                  </a:lnTo>
                  <a:lnTo>
                    <a:pt x="6330975" y="6140970"/>
                  </a:lnTo>
                  <a:close/>
                </a:path>
                <a:path w="8708390" h="6141085">
                  <a:moveTo>
                    <a:pt x="0" y="6140983"/>
                  </a:moveTo>
                  <a:lnTo>
                    <a:pt x="4784217" y="6140983"/>
                  </a:lnTo>
                  <a:lnTo>
                    <a:pt x="4784217" y="2661437"/>
                  </a:lnTo>
                  <a:lnTo>
                    <a:pt x="0" y="2661437"/>
                  </a:lnTo>
                  <a:lnTo>
                    <a:pt x="0" y="6140983"/>
                  </a:lnTo>
                  <a:close/>
                </a:path>
                <a:path w="8708390" h="6141085">
                  <a:moveTo>
                    <a:pt x="4888763" y="6140983"/>
                  </a:moveTo>
                  <a:lnTo>
                    <a:pt x="5557608" y="6140983"/>
                  </a:lnTo>
                  <a:lnTo>
                    <a:pt x="5557608" y="2661437"/>
                  </a:lnTo>
                  <a:lnTo>
                    <a:pt x="4888763" y="2661437"/>
                  </a:lnTo>
                  <a:lnTo>
                    <a:pt x="4888763" y="6140983"/>
                  </a:lnTo>
                  <a:close/>
                </a:path>
                <a:path w="8708390" h="6141085">
                  <a:moveTo>
                    <a:pt x="5621299" y="6140983"/>
                  </a:moveTo>
                  <a:lnTo>
                    <a:pt x="6195720" y="6140983"/>
                  </a:lnTo>
                  <a:lnTo>
                    <a:pt x="6195720" y="2661437"/>
                  </a:lnTo>
                  <a:lnTo>
                    <a:pt x="5621299" y="2661437"/>
                  </a:lnTo>
                  <a:lnTo>
                    <a:pt x="5621299" y="6140983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4385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5" h="111125">
                  <a:moveTo>
                    <a:pt x="978522" y="0"/>
                  </a:moveTo>
                  <a:lnTo>
                    <a:pt x="978522" y="27812"/>
                  </a:lnTo>
                  <a:lnTo>
                    <a:pt x="0" y="27812"/>
                  </a:lnTo>
                  <a:lnTo>
                    <a:pt x="0" y="83312"/>
                  </a:lnTo>
                  <a:lnTo>
                    <a:pt x="978522" y="83312"/>
                  </a:lnTo>
                  <a:lnTo>
                    <a:pt x="978522" y="111125"/>
                  </a:lnTo>
                  <a:lnTo>
                    <a:pt x="1034021" y="55499"/>
                  </a:lnTo>
                  <a:lnTo>
                    <a:pt x="97852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85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5" h="111125">
                  <a:moveTo>
                    <a:pt x="0" y="27812"/>
                  </a:moveTo>
                  <a:lnTo>
                    <a:pt x="978522" y="27812"/>
                  </a:lnTo>
                  <a:lnTo>
                    <a:pt x="978522" y="0"/>
                  </a:lnTo>
                  <a:lnTo>
                    <a:pt x="1034021" y="55499"/>
                  </a:lnTo>
                  <a:lnTo>
                    <a:pt x="978522" y="111125"/>
                  </a:lnTo>
                  <a:lnTo>
                    <a:pt x="978522" y="83312"/>
                  </a:lnTo>
                  <a:lnTo>
                    <a:pt x="0" y="83312"/>
                  </a:lnTo>
                  <a:lnTo>
                    <a:pt x="0" y="278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2833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4" h="111125">
                  <a:moveTo>
                    <a:pt x="978535" y="0"/>
                  </a:moveTo>
                  <a:lnTo>
                    <a:pt x="978535" y="27812"/>
                  </a:lnTo>
                  <a:lnTo>
                    <a:pt x="0" y="27812"/>
                  </a:lnTo>
                  <a:lnTo>
                    <a:pt x="0" y="83312"/>
                  </a:lnTo>
                  <a:lnTo>
                    <a:pt x="978535" y="83312"/>
                  </a:lnTo>
                  <a:lnTo>
                    <a:pt x="978535" y="111125"/>
                  </a:lnTo>
                  <a:lnTo>
                    <a:pt x="1034033" y="55499"/>
                  </a:lnTo>
                  <a:lnTo>
                    <a:pt x="9785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2833" y="974216"/>
              <a:ext cx="1034415" cy="111125"/>
            </a:xfrm>
            <a:custGeom>
              <a:avLst/>
              <a:gdLst/>
              <a:ahLst/>
              <a:cxnLst/>
              <a:rect l="l" t="t" r="r" b="b"/>
              <a:pathLst>
                <a:path w="1034414" h="111125">
                  <a:moveTo>
                    <a:pt x="0" y="27812"/>
                  </a:moveTo>
                  <a:lnTo>
                    <a:pt x="978535" y="27812"/>
                  </a:lnTo>
                  <a:lnTo>
                    <a:pt x="978535" y="0"/>
                  </a:lnTo>
                  <a:lnTo>
                    <a:pt x="1034033" y="55499"/>
                  </a:lnTo>
                  <a:lnTo>
                    <a:pt x="978535" y="111125"/>
                  </a:lnTo>
                  <a:lnTo>
                    <a:pt x="978535" y="83312"/>
                  </a:lnTo>
                  <a:lnTo>
                    <a:pt x="0" y="83312"/>
                  </a:lnTo>
                  <a:lnTo>
                    <a:pt x="0" y="2781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8726" y="2103882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63373" y="0"/>
                  </a:moveTo>
                  <a:lnTo>
                    <a:pt x="0" y="63245"/>
                  </a:lnTo>
                  <a:lnTo>
                    <a:pt x="63373" y="126618"/>
                  </a:lnTo>
                  <a:lnTo>
                    <a:pt x="63373" y="94868"/>
                  </a:lnTo>
                  <a:lnTo>
                    <a:pt x="1410081" y="94868"/>
                  </a:lnTo>
                  <a:lnTo>
                    <a:pt x="1410081" y="31622"/>
                  </a:lnTo>
                  <a:lnTo>
                    <a:pt x="63373" y="31622"/>
                  </a:lnTo>
                  <a:lnTo>
                    <a:pt x="6337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8726" y="2103882"/>
              <a:ext cx="1410335" cy="127000"/>
            </a:xfrm>
            <a:custGeom>
              <a:avLst/>
              <a:gdLst/>
              <a:ahLst/>
              <a:cxnLst/>
              <a:rect l="l" t="t" r="r" b="b"/>
              <a:pathLst>
                <a:path w="1410335" h="127000">
                  <a:moveTo>
                    <a:pt x="0" y="63245"/>
                  </a:moveTo>
                  <a:lnTo>
                    <a:pt x="63373" y="0"/>
                  </a:lnTo>
                  <a:lnTo>
                    <a:pt x="63373" y="31622"/>
                  </a:lnTo>
                  <a:lnTo>
                    <a:pt x="1410081" y="31622"/>
                  </a:lnTo>
                  <a:lnTo>
                    <a:pt x="1410081" y="94868"/>
                  </a:lnTo>
                  <a:lnTo>
                    <a:pt x="63373" y="94868"/>
                  </a:lnTo>
                  <a:lnTo>
                    <a:pt x="63373" y="126618"/>
                  </a:lnTo>
                  <a:lnTo>
                    <a:pt x="0" y="6324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71" y="0"/>
              <a:ext cx="3845560" cy="646431"/>
            </a:xfrm>
            <a:custGeom>
              <a:avLst/>
              <a:gdLst/>
              <a:ahLst/>
              <a:cxnLst/>
              <a:rect l="l" t="t" r="r" b="b"/>
              <a:pathLst>
                <a:path w="3845560" h="646430">
                  <a:moveTo>
                    <a:pt x="3845560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3845560" y="646328"/>
                  </a:lnTo>
                  <a:lnTo>
                    <a:pt x="384556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005131" y="1575207"/>
          <a:ext cx="1783080" cy="301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38100">
                      <a:solidFill>
                        <a:srgbClr val="5B9BD4"/>
                      </a:solidFill>
                      <a:prstDash val="solid"/>
                    </a:lnT>
                    <a:lnB w="539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53975">
                      <a:solidFill>
                        <a:srgbClr val="5B9BD4"/>
                      </a:solidFill>
                      <a:prstDash val="solid"/>
                    </a:lnT>
                    <a:lnB w="539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5B9BD4"/>
                      </a:solidFill>
                      <a:prstDash val="solid"/>
                    </a:lnL>
                    <a:lnR w="38100">
                      <a:solidFill>
                        <a:srgbClr val="5B9BD4"/>
                      </a:solidFill>
                      <a:prstDash val="solid"/>
                    </a:lnR>
                    <a:lnT w="53975">
                      <a:solidFill>
                        <a:srgbClr val="5B9BD4"/>
                      </a:solidFill>
                      <a:prstDash val="solid"/>
                    </a:lnT>
                    <a:lnB w="3810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251889" y="13335"/>
            <a:ext cx="271129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Appear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in</a:t>
            </a:r>
            <a:r>
              <a:rPr sz="1350" dirty="0">
                <a:latin typeface="Calibri"/>
                <a:cs typeface="Calibri"/>
              </a:rPr>
              <a:t> Google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Scholar </a:t>
            </a:r>
            <a:r>
              <a:rPr sz="1350" spc="-8" dirty="0">
                <a:latin typeface="Calibri"/>
                <a:cs typeface="Calibri"/>
              </a:rPr>
              <a:t>results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when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1890" y="219075"/>
            <a:ext cx="2019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people</a:t>
            </a:r>
            <a:r>
              <a:rPr sz="1350" spc="-8" dirty="0">
                <a:latin typeface="Calibri"/>
                <a:cs typeface="Calibri"/>
              </a:rPr>
              <a:t> search</a:t>
            </a:r>
            <a:r>
              <a:rPr sz="1350" spc="-11" dirty="0">
                <a:latin typeface="Calibri"/>
                <a:cs typeface="Calibri"/>
              </a:rPr>
              <a:t> for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your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name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6741" y="55245"/>
            <a:ext cx="2019776" cy="1108234"/>
          </a:xfrm>
          <a:custGeom>
            <a:avLst/>
            <a:gdLst/>
            <a:ahLst/>
            <a:cxnLst/>
            <a:rect l="l" t="t" r="r" b="b"/>
            <a:pathLst>
              <a:path w="2693034" h="1477645">
                <a:moveTo>
                  <a:pt x="2692654" y="0"/>
                </a:moveTo>
                <a:lnTo>
                  <a:pt x="0" y="0"/>
                </a:lnTo>
                <a:lnTo>
                  <a:pt x="0" y="1477391"/>
                </a:lnTo>
                <a:lnTo>
                  <a:pt x="2692654" y="1477391"/>
                </a:lnTo>
                <a:lnTo>
                  <a:pt x="2692654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86653" y="68676"/>
            <a:ext cx="1876901" cy="10483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30" dirty="0">
                <a:latin typeface="Calibri"/>
                <a:cs typeface="Calibri"/>
              </a:rPr>
              <a:t>Your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citation</a:t>
            </a:r>
            <a:r>
              <a:rPr sz="1350" spc="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metrics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are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computed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updated 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automatically </a:t>
            </a:r>
            <a:r>
              <a:rPr sz="1350" dirty="0">
                <a:latin typeface="Calibri"/>
                <a:cs typeface="Calibri"/>
              </a:rPr>
              <a:t>as Google 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Scholar finds new </a:t>
            </a:r>
            <a:r>
              <a:rPr sz="1350" spc="-8" dirty="0">
                <a:latin typeface="Calibri"/>
                <a:cs typeface="Calibri"/>
              </a:rPr>
              <a:t>citations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to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your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work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on</a:t>
            </a:r>
            <a:r>
              <a:rPr sz="1350" dirty="0">
                <a:latin typeface="Calibri"/>
                <a:cs typeface="Calibri"/>
              </a:rPr>
              <a:t> the</a:t>
            </a:r>
            <a:r>
              <a:rPr sz="1350" spc="-4" dirty="0">
                <a:latin typeface="Calibri"/>
                <a:cs typeface="Calibri"/>
              </a:rPr>
              <a:t> web.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43611" y="1709357"/>
            <a:ext cx="3193256" cy="2553176"/>
            <a:chOff x="3467480" y="2279142"/>
            <a:chExt cx="4257675" cy="3404235"/>
          </a:xfrm>
        </p:grpSpPr>
        <p:sp>
          <p:nvSpPr>
            <p:cNvPr id="18" name="object 18"/>
            <p:cNvSpPr/>
            <p:nvPr/>
          </p:nvSpPr>
          <p:spPr>
            <a:xfrm>
              <a:off x="3473830" y="2285492"/>
              <a:ext cx="1205230" cy="128270"/>
            </a:xfrm>
            <a:custGeom>
              <a:avLst/>
              <a:gdLst/>
              <a:ahLst/>
              <a:cxnLst/>
              <a:rect l="l" t="t" r="r" b="b"/>
              <a:pathLst>
                <a:path w="1205229" h="128269">
                  <a:moveTo>
                    <a:pt x="64135" y="0"/>
                  </a:moveTo>
                  <a:lnTo>
                    <a:pt x="0" y="64008"/>
                  </a:lnTo>
                  <a:lnTo>
                    <a:pt x="64135" y="128143"/>
                  </a:lnTo>
                  <a:lnTo>
                    <a:pt x="64135" y="96138"/>
                  </a:lnTo>
                  <a:lnTo>
                    <a:pt x="1204976" y="96138"/>
                  </a:lnTo>
                  <a:lnTo>
                    <a:pt x="1204976" y="32004"/>
                  </a:lnTo>
                  <a:lnTo>
                    <a:pt x="64135" y="32004"/>
                  </a:lnTo>
                  <a:lnTo>
                    <a:pt x="6413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3830" y="2285492"/>
              <a:ext cx="1205230" cy="128270"/>
            </a:xfrm>
            <a:custGeom>
              <a:avLst/>
              <a:gdLst/>
              <a:ahLst/>
              <a:cxnLst/>
              <a:rect l="l" t="t" r="r" b="b"/>
              <a:pathLst>
                <a:path w="1205229" h="128269">
                  <a:moveTo>
                    <a:pt x="0" y="64008"/>
                  </a:moveTo>
                  <a:lnTo>
                    <a:pt x="64135" y="0"/>
                  </a:lnTo>
                  <a:lnTo>
                    <a:pt x="64135" y="32004"/>
                  </a:lnTo>
                  <a:lnTo>
                    <a:pt x="1204976" y="32004"/>
                  </a:lnTo>
                  <a:lnTo>
                    <a:pt x="1204976" y="96138"/>
                  </a:lnTo>
                  <a:lnTo>
                    <a:pt x="64135" y="96138"/>
                  </a:lnTo>
                  <a:lnTo>
                    <a:pt x="64135" y="128143"/>
                  </a:lnTo>
                  <a:lnTo>
                    <a:pt x="0" y="6400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0064" y="5233733"/>
              <a:ext cx="354609" cy="44950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" y="0"/>
            <a:ext cx="678688" cy="7613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7487"/>
            <a:ext cx="611463" cy="7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Hj Mohd Azlan Hj Ghaza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chemeClr val="bg2">
                <a:lumMod val="75000"/>
                <a:shade val="67500"/>
                <a:satMod val="115000"/>
              </a:schemeClr>
            </a:gs>
            <a:gs pos="100000">
              <a:schemeClr val="bg2">
                <a:lumMod val="7500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 w="57150">
          <a:solidFill>
            <a:schemeClr val="bg2">
              <a:lumMod val="25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  <a:scene3d>
          <a:camera prst="perspectiveHeroicExtremeRightFacing"/>
          <a:lightRig rig="threePt" dir="t"/>
        </a:scene3d>
      </a:spPr>
      <a:bodyPr rtlCol="0" anchor="ctr"/>
      <a:lstStyle>
        <a:defPPr algn="ctr">
          <a:defRPr b="1" dirty="0">
            <a:solidFill>
              <a:prstClr val="black"/>
            </a:solidFill>
            <a:latin typeface="Bookman Old Style" pitchFamily="18" charset="0"/>
            <a:cs typeface="Consolas" pitchFamily="49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894df29-9e07-45ae-95a6-4e7eb881815a">
  <element uid="01a40373-b9dd-4b9b-9ec4-eb7a27c52a46" value=""/>
</sisl>
</file>

<file path=customXml/itemProps1.xml><?xml version="1.0" encoding="utf-8"?>
<ds:datastoreItem xmlns:ds="http://schemas.openxmlformats.org/officeDocument/2006/customXml" ds:itemID="{EF029CCA-1D94-4439-B720-50F2592FE9B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120811</TotalTime>
  <Words>1096</Words>
  <Application>Microsoft Office PowerPoint</Application>
  <PresentationFormat>On-screen Show (16:9)</PresentationFormat>
  <Paragraphs>181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MS PGothic</vt:lpstr>
      <vt:lpstr>Arial</vt:lpstr>
      <vt:lpstr>Arial MT</vt:lpstr>
      <vt:lpstr>Arial Narrow</vt:lpstr>
      <vt:lpstr>Bookman Old Style</vt:lpstr>
      <vt:lpstr>Calibri</vt:lpstr>
      <vt:lpstr>Cambria</vt:lpstr>
      <vt:lpstr>Century Gothic</vt:lpstr>
      <vt:lpstr>CG Omega</vt:lpstr>
      <vt:lpstr>Consolas</vt:lpstr>
      <vt:lpstr>Times New Roman</vt:lpstr>
      <vt:lpstr>Wingdings</vt:lpstr>
      <vt:lpstr>ヒラギノ角ゴ Pro W3</vt:lpstr>
      <vt:lpstr>Hj Mohd Azlan Hj Ghazali</vt:lpstr>
      <vt:lpstr>Chart</vt:lpstr>
      <vt:lpstr>PowerPoint Presentation</vt:lpstr>
      <vt:lpstr>PRESENTATION OUTLINE</vt:lpstr>
      <vt:lpstr>Google VS Google Scholar</vt:lpstr>
      <vt:lpstr>Definition of Google Scholar </vt:lpstr>
      <vt:lpstr>How to open google  scholar account?</vt:lpstr>
      <vt:lpstr>PowerPoint Presentation</vt:lpstr>
      <vt:lpstr>PowerPoint Presentation</vt:lpstr>
      <vt:lpstr>PowerPoint Presentation</vt:lpstr>
      <vt:lpstr>PowerPoint Presentation</vt:lpstr>
      <vt:lpstr>How do I see the citation graph for one of my articles?</vt:lpstr>
      <vt:lpstr>PowerPoint Presentation</vt:lpstr>
      <vt:lpstr>How to add article manually?</vt:lpstr>
      <vt:lpstr>How to add article manually?</vt:lpstr>
      <vt:lpstr>How to add article manually?</vt:lpstr>
      <vt:lpstr>Metrics</vt:lpstr>
      <vt:lpstr>PowerPoint Presentation</vt:lpstr>
      <vt:lpstr>H-Index</vt:lpstr>
      <vt:lpstr>PowerPoint Presentation</vt:lpstr>
      <vt:lpstr>i10-index</vt:lpstr>
      <vt:lpstr>PowerPoint Presentation</vt:lpstr>
      <vt:lpstr>PowerPoint Presentation</vt:lpstr>
      <vt:lpstr>PowerPoint Presentation</vt:lpstr>
      <vt:lpstr>Scopus Coverage</vt:lpstr>
      <vt:lpstr>PowerPoint Presentation</vt:lpstr>
      <vt:lpstr>Geographical Spread of  Scopus Content</vt:lpstr>
      <vt:lpstr>The Front Page of Scopus</vt:lpstr>
      <vt:lpstr>How To Use Scopus?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Iraqi Universities Published in Scopus</vt:lpstr>
      <vt:lpstr>Examples of Scientific Social Networks</vt:lpstr>
      <vt:lpstr>Conclusions</vt:lpstr>
      <vt:lpstr>Advices</vt:lpstr>
      <vt:lpstr>PowerPoint Presentation</vt:lpstr>
    </vt:vector>
  </TitlesOfParts>
  <Company>PETROLIAM NASIONAL BERHAD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Directors Meeting</dc:title>
  <dc:subject>P37r0n45DCS_OpenExternal</dc:subject>
  <dc:creator>PETRONAS</dc:creator>
  <cp:keywords>P37r0n45DCS_Open</cp:keywords>
  <cp:lastModifiedBy>Maher</cp:lastModifiedBy>
  <cp:revision>4973</cp:revision>
  <cp:lastPrinted>2015-03-11T08:09:33Z</cp:lastPrinted>
  <dcterms:created xsi:type="dcterms:W3CDTF">2011-03-09T01:42:02Z</dcterms:created>
  <dcterms:modified xsi:type="dcterms:W3CDTF">2024-03-30T18:50:12Z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6e629cef-8806-45a2-b724-816d87521bd1</vt:lpwstr>
  </property>
  <property fmtid="{D5CDD505-2E9C-101B-9397-08002B2CF9AE}" pid="3" name="bjSaver">
    <vt:lpwstr>eA2QXjYZ7kmZOZSHDu9P8KAMUXpjqWqd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policy="a894df29-9e07-45ae-95a6-4e7eb881815a" xmlns="http://www.boldonjames.com/2008/01/sie/i</vt:lpwstr>
  </property>
  <property fmtid="{D5CDD505-2E9C-101B-9397-08002B2CF9AE}" pid="5" name="bjDocumentLabelXML-0">
    <vt:lpwstr>nternal/label"&gt;&lt;element uid="01a40373-b9dd-4b9b-9ec4-eb7a27c52a46" value="" /&gt;&lt;/sisl&gt;</vt:lpwstr>
  </property>
  <property fmtid="{D5CDD505-2E9C-101B-9397-08002B2CF9AE}" pid="6" name="bjDocumentSecurityLabel">
    <vt:lpwstr>[Open] </vt:lpwstr>
  </property>
  <property fmtid="{D5CDD505-2E9C-101B-9397-08002B2CF9AE}" pid="7" name="DCSMetadata">
    <vt:lpwstr>P37r0n45DCS_Open</vt:lpwstr>
  </property>
</Properties>
</file>