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Fraunces Extra Bold" panose="020B0604020202020204" charset="0"/>
      <p:regular r:id="rId12"/>
    </p:embeddedFont>
    <p:embeddedFont>
      <p:font typeface="Nobil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22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263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Purpose of a Surgical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603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are essential tools that help surgeons plan and execute complex procedures with unparalleled precision and accuracy. They serve as a roadmap, ensuring that the surgery is performed according to the optimal plan, minimizing risks and improving patient outcomes.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10709" y="5979557"/>
            <a:ext cx="12894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AF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8232"/>
            <a:ext cx="73049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What is a Surgical Guide?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0232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964049" y="2487335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Patient-Specific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2892743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are custom-designed based on the patient's unique anatomy, ensuring a perfect fit and optimal surgical results.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40232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4829413" y="2487335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Precise Positioning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2892743"/>
            <a:ext cx="292774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They provide a template for the surgeon to accurately position and orient surgical instruments, implants, or other devices during the procedure.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91502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946190" y="6000036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915025"/>
            <a:ext cx="32794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Streamlined Workflow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40544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simplify complex procedures, reducing the time and effort required to complete the surgery.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96746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Benefits of Using a Surgical Guide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Improved Accuracy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enhance the precision of surgical interventions, ensuring that the intended targets are accurately reached.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33058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Reduced Surgical Time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streamlining the surgical workflow, guides can significantly reduce the duration of the procedure, minimizing patient exposure and risks.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36728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Minimized Complications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enhanced precision and efficiency provided by surgical guides can help reduce the risk of surgical complications and improve patient outcomes.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693182"/>
            <a:ext cx="7776686" cy="1220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Improved Accuracy and Precision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65240" y="2207062"/>
            <a:ext cx="22860" cy="5329357"/>
          </a:xfrm>
          <a:prstGeom prst="roundRect">
            <a:avLst>
              <a:gd name="adj" fmla="val 769112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1173540" y="2634972"/>
            <a:ext cx="683657" cy="22860"/>
          </a:xfrm>
          <a:prstGeom prst="roundRect">
            <a:avLst>
              <a:gd name="adj" fmla="val 769112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756940" y="2426732"/>
            <a:ext cx="439460" cy="439460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903506" y="2499955"/>
            <a:ext cx="146209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51090" y="2402324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Precise Placement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51090" y="2824639"/>
            <a:ext cx="6409253" cy="937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ensure that surgical instruments, implants, or other devices are positioned exactly as planned, reducing the risk of errors.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73540" y="4580692"/>
            <a:ext cx="683657" cy="22860"/>
          </a:xfrm>
          <a:prstGeom prst="roundRect">
            <a:avLst>
              <a:gd name="adj" fmla="val 769112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56940" y="4372451"/>
            <a:ext cx="439460" cy="439460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880884" y="4445675"/>
            <a:ext cx="191453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51090" y="4348043"/>
            <a:ext cx="2801779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Anatomical Alignment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51090" y="4770358"/>
            <a:ext cx="6409253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aligning the guide with the patient's unique anatomy, surgeons can achieve optimal results, ensuring the best fit and functionality.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73540" y="6213872"/>
            <a:ext cx="683657" cy="22860"/>
          </a:xfrm>
          <a:prstGeom prst="roundRect">
            <a:avLst>
              <a:gd name="adj" fmla="val 769112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756940" y="6005632"/>
            <a:ext cx="439460" cy="439460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888147" y="6078855"/>
            <a:ext cx="176927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51090" y="5981224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Customized Fit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51090" y="6403538"/>
            <a:ext cx="6409253" cy="937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are tailored to the individual patient, providing a perfect fit and eliminating the need for extensive intraoperative adjustments.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16781"/>
            <a:ext cx="66143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Reduced Surgical Time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2208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450449" y="2305883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22087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Streamlined Procedures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065621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simplify complex procedures, allowing surgeons to work more efficiently and reducing the overall time required for the surgery.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2208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0315813" y="2305883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220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Fewer Adjustments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2711291"/>
            <a:ext cx="292774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With the precise placement and alignment provided by the guide, surgeons can minimize the need for intraoperative adjustments, further reducing surgical duration.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73357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6432590" y="5818584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33574"/>
            <a:ext cx="29969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Optimized Workflow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223992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integrate seamlessly into the surgical workflow, enabling a more streamlined and organized approach to the procedure.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754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3063" y="3021449"/>
            <a:ext cx="8291036" cy="618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Minimized Risk of Complications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93063" y="3937159"/>
            <a:ext cx="6523196" cy="1774150"/>
          </a:xfrm>
          <a:prstGeom prst="roundRect">
            <a:avLst>
              <a:gd name="adj" fmla="val 1004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891064" y="4135160"/>
            <a:ext cx="3015139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Reduced Tissue Trauma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91064" y="4563189"/>
            <a:ext cx="6127194" cy="950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precision of surgical guides helps minimize the amount of tissue manipulation and disruption, lowering the risk of complications such as infection or delayed healing.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414260" y="3937159"/>
            <a:ext cx="6523196" cy="1774150"/>
          </a:xfrm>
          <a:prstGeom prst="roundRect">
            <a:avLst>
              <a:gd name="adj" fmla="val 1004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7612261" y="4135160"/>
            <a:ext cx="3701296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Improved Implant Placement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612261" y="4563189"/>
            <a:ext cx="6127194" cy="950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Accurate positioning of implants or other devices using surgical guides can reduce the likelihood of complications like implant failure or misalignment.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3063" y="5909310"/>
            <a:ext cx="6523196" cy="1774150"/>
          </a:xfrm>
          <a:prstGeom prst="roundRect">
            <a:avLst>
              <a:gd name="adj" fmla="val 1004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891064" y="6107311"/>
            <a:ext cx="2475428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Enhanced Safety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91064" y="6535341"/>
            <a:ext cx="6127194" cy="950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enhance the overall safety of the procedure, protecting critical structures and minimizing the potential for adverse events during the surgery.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414260" y="5909310"/>
            <a:ext cx="6523196" cy="1774150"/>
          </a:xfrm>
          <a:prstGeom prst="roundRect">
            <a:avLst>
              <a:gd name="adj" fmla="val 1004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7612261" y="6107311"/>
            <a:ext cx="2475428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Faster Recovery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612261" y="6535341"/>
            <a:ext cx="6127194" cy="950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reducing complications and minimizing tissue damage, surgical guides can contribute to a faster and more uneventful recovery for the patient.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233" y="682228"/>
            <a:ext cx="7699534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Components of a Surgical Guide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3" y="2281357"/>
            <a:ext cx="515898" cy="51589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2233" y="3003590"/>
            <a:ext cx="257948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Anatomical Model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22233" y="3449717"/>
            <a:ext cx="3694986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guide is designed based on a detailed 3D model of the patient's anatomy, ensuring a perfect fit.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662" y="2281357"/>
            <a:ext cx="515898" cy="51589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6662" y="3003590"/>
            <a:ext cx="257948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Targeting Markers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726662" y="3449717"/>
            <a:ext cx="3695105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Precise alignment markers help the surgeon accurately position the guide and surgical instruments.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33" y="5058847"/>
            <a:ext cx="515898" cy="51589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2233" y="5781080"/>
            <a:ext cx="257948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Drill Guides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22233" y="6227207"/>
            <a:ext cx="3694986" cy="1320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Integrated drill guides ensure that any necessary drilling or cutting is performed at the correct angle and depth.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662" y="5058847"/>
            <a:ext cx="515898" cy="51589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26662" y="5781080"/>
            <a:ext cx="257948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Durable Material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4726662" y="6227207"/>
            <a:ext cx="3695105" cy="1320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Surgical guides are typically made from high-strength, biocompatible materials to withstand the demands of the surgical environment.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023" y="694611"/>
            <a:ext cx="76359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Designing an Effective Surgical Guide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3" y="2364343"/>
            <a:ext cx="1077278" cy="17235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436" y="2579727"/>
            <a:ext cx="3440906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Comprehensive Planning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54436" y="3045500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Detailed pre-operative planning, including imaging and 3D modeling, is crucial for designing an effective surgical guide.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23" y="4087892"/>
            <a:ext cx="1077278" cy="17235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436" y="4303276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Iterative Design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154436" y="4769048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guide may undergo multiple design iterations to ensure optimal fit, functionality, and ease of use.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23" y="5811441"/>
            <a:ext cx="1077278" cy="17235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54436" y="602682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Quality Assurance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154436" y="6492597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Thorough testing and validation of the surgical guide are essential to guarantee its performance and safety.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72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711" y="3526869"/>
            <a:ext cx="8767763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Implementing the Surgical Guide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32711" y="4495086"/>
            <a:ext cx="13164979" cy="2824877"/>
          </a:xfrm>
          <a:prstGeom prst="roundRect">
            <a:avLst>
              <a:gd name="adj" fmla="val 667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740331" y="4502706"/>
            <a:ext cx="13149739" cy="9365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949643" y="4635937"/>
            <a:ext cx="615243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Preoperative Preparation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528322" y="4635937"/>
            <a:ext cx="6152436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surgical guide is sterilized and integrated into the pre-surgical workflow, ensuring smooth implementation.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0331" y="5439251"/>
            <a:ext cx="13149739" cy="93654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949643" y="5572482"/>
            <a:ext cx="615243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Intraoperative Utilization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528322" y="5572482"/>
            <a:ext cx="6152436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surgeon precisely aligns and secures the guide, using it as a reference throughout the procedure.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40331" y="6375797"/>
            <a:ext cx="13149739" cy="9365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949643" y="6509028"/>
            <a:ext cx="615243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Postoperative Evaluation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528322" y="6509028"/>
            <a:ext cx="6152436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surgical outcome is assessed, and the guide's effectiveness is evaluated to inform future improvements.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692</Words>
  <Application>Microsoft Office PowerPoint</Application>
  <PresentationFormat>Custom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Nobile</vt:lpstr>
      <vt:lpstr>Fraunces Extra Bold</vt:lpstr>
      <vt:lpstr>Nobile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abdalbasit Fatihallah</cp:lastModifiedBy>
  <cp:revision>2</cp:revision>
  <dcterms:created xsi:type="dcterms:W3CDTF">2024-11-05T19:10:37Z</dcterms:created>
  <dcterms:modified xsi:type="dcterms:W3CDTF">2024-11-05T19:17:11Z</dcterms:modified>
</cp:coreProperties>
</file>