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DM Sans Semi Bold" panose="020B0604020202020204" charset="0"/>
      <p:regular r:id="rId13"/>
    </p:embeddedFont>
    <p:embeddedFont>
      <p:font typeface="Inter Medium"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237"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078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184083"/>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Final Adjustments: Ensuring Proper Fit and Function</a:t>
            </a:r>
            <a:endParaRPr lang="en-US" sz="4450" dirty="0"/>
          </a:p>
        </p:txBody>
      </p:sp>
      <p:sp>
        <p:nvSpPr>
          <p:cNvPr id="4" name="Text 1"/>
          <p:cNvSpPr/>
          <p:nvPr/>
        </p:nvSpPr>
        <p:spPr>
          <a:xfrm>
            <a:off x="793790" y="3941802"/>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After the prosthesis is fabricated, final adjustments are made to ensure it fits comfortably and functions properly before being placed in the patient's mouth. This critical step ensures the prosthesis meets the patient's unique needs.</a:t>
            </a:r>
            <a:endParaRPr lang="en-US" sz="1750" dirty="0"/>
          </a:p>
        </p:txBody>
      </p:sp>
      <p:sp>
        <p:nvSpPr>
          <p:cNvPr id="5" name="Shape 2"/>
          <p:cNvSpPr/>
          <p:nvPr/>
        </p:nvSpPr>
        <p:spPr>
          <a:xfrm>
            <a:off x="793790" y="5665470"/>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801410" y="5673090"/>
            <a:ext cx="347663" cy="347663"/>
          </a:xfrm>
          <a:prstGeom prst="rect">
            <a:avLst/>
          </a:prstGeom>
        </p:spPr>
      </p:pic>
      <p:sp>
        <p:nvSpPr>
          <p:cNvPr id="7" name="Text 3"/>
          <p:cNvSpPr/>
          <p:nvPr/>
        </p:nvSpPr>
        <p:spPr>
          <a:xfrm>
            <a:off x="1270040" y="5648563"/>
            <a:ext cx="3230047" cy="396835"/>
          </a:xfrm>
          <a:prstGeom prst="rect">
            <a:avLst/>
          </a:prstGeom>
          <a:noFill/>
          <a:ln/>
        </p:spPr>
        <p:txBody>
          <a:bodyPr wrap="none" lIns="0" tIns="0" rIns="0" bIns="0" rtlCol="0" anchor="t"/>
          <a:lstStyle/>
          <a:p>
            <a:pPr marL="0" indent="0" algn="l">
              <a:lnSpc>
                <a:spcPts val="3100"/>
              </a:lnSpc>
              <a:buNone/>
            </a:pP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328624"/>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Placing the Prosthesis in the Patient's Mouth</a:t>
            </a:r>
            <a:endParaRPr lang="en-US" sz="4450" dirty="0"/>
          </a:p>
        </p:txBody>
      </p:sp>
      <p:sp>
        <p:nvSpPr>
          <p:cNvPr id="4" name="Text 1"/>
          <p:cNvSpPr/>
          <p:nvPr/>
        </p:nvSpPr>
        <p:spPr>
          <a:xfrm>
            <a:off x="793790" y="4086344"/>
            <a:ext cx="7556421" cy="1814513"/>
          </a:xfrm>
          <a:prstGeom prst="rect">
            <a:avLst/>
          </a:prstGeom>
          <a:noFill/>
          <a:ln/>
        </p:spPr>
        <p:txBody>
          <a:bodyPr wrap="squar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Once all final adjustments have been made and the patient has approved the prosthesis, it can be carefully placed in the patient's mouth. This marks the culmination of the customization process, ensuring the patient receives a comfortable, functional, and aesthetically pleasing prosthetic solution.</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106805"/>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Introduction to Prosthetic Adjustments</a:t>
            </a:r>
            <a:endParaRPr lang="en-US" sz="4450" dirty="0"/>
          </a:p>
        </p:txBody>
      </p:sp>
      <p:sp>
        <p:nvSpPr>
          <p:cNvPr id="4" name="Shape 1"/>
          <p:cNvSpPr/>
          <p:nvPr/>
        </p:nvSpPr>
        <p:spPr>
          <a:xfrm>
            <a:off x="6280190" y="3119676"/>
            <a:ext cx="510302" cy="510302"/>
          </a:xfrm>
          <a:prstGeom prst="roundRect">
            <a:avLst>
              <a:gd name="adj" fmla="val 6667"/>
            </a:avLst>
          </a:prstGeom>
          <a:solidFill>
            <a:srgbClr val="F2EEEE"/>
          </a:solidFill>
          <a:ln/>
        </p:spPr>
      </p:sp>
      <p:sp>
        <p:nvSpPr>
          <p:cNvPr id="5" name="Text 2"/>
          <p:cNvSpPr/>
          <p:nvPr/>
        </p:nvSpPr>
        <p:spPr>
          <a:xfrm>
            <a:off x="6476048" y="3204686"/>
            <a:ext cx="118467" cy="340281"/>
          </a:xfrm>
          <a:prstGeom prst="rect">
            <a:avLst/>
          </a:prstGeom>
          <a:noFill/>
          <a:ln/>
        </p:spPr>
        <p:txBody>
          <a:bodyPr wrap="none" lIns="0" tIns="0" rIns="0" bIns="0" rtlCol="0" anchor="t"/>
          <a:lstStyle/>
          <a:p>
            <a:pPr marL="0" indent="0" algn="ctr">
              <a:lnSpc>
                <a:spcPts val="2650"/>
              </a:lnSpc>
              <a:buNone/>
            </a:pPr>
            <a:r>
              <a:rPr lang="en-US" sz="2650" dirty="0">
                <a:solidFill>
                  <a:srgbClr val="464646"/>
                </a:solidFill>
                <a:latin typeface="DM Sans Semi Bold" pitchFamily="34" charset="0"/>
                <a:ea typeface="DM Sans Semi Bold" pitchFamily="34" charset="-122"/>
                <a:cs typeface="DM Sans Semi Bold" pitchFamily="34" charset="-120"/>
              </a:rPr>
              <a:t>1</a:t>
            </a:r>
            <a:endParaRPr lang="en-US" sz="2650" dirty="0"/>
          </a:p>
        </p:txBody>
      </p:sp>
      <p:sp>
        <p:nvSpPr>
          <p:cNvPr id="6" name="Text 3"/>
          <p:cNvSpPr/>
          <p:nvPr/>
        </p:nvSpPr>
        <p:spPr>
          <a:xfrm>
            <a:off x="7017306" y="3119676"/>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Personalized Fit</a:t>
            </a:r>
            <a:endParaRPr lang="en-US" sz="2200" dirty="0"/>
          </a:p>
        </p:txBody>
      </p:sp>
      <p:sp>
        <p:nvSpPr>
          <p:cNvPr id="7" name="Text 4"/>
          <p:cNvSpPr/>
          <p:nvPr/>
        </p:nvSpPr>
        <p:spPr>
          <a:xfrm>
            <a:off x="7017306" y="3610094"/>
            <a:ext cx="2927747" cy="1814513"/>
          </a:xfrm>
          <a:prstGeom prst="rect">
            <a:avLst/>
          </a:prstGeom>
          <a:noFill/>
          <a:ln/>
        </p:spPr>
        <p:txBody>
          <a:bodyPr wrap="squar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Each patient's oral anatomy is unique, requiring customized adjustments to the prosthesis.</a:t>
            </a:r>
            <a:endParaRPr lang="en-US" sz="1750" dirty="0"/>
          </a:p>
        </p:txBody>
      </p:sp>
      <p:sp>
        <p:nvSpPr>
          <p:cNvPr id="8" name="Shape 5"/>
          <p:cNvSpPr/>
          <p:nvPr/>
        </p:nvSpPr>
        <p:spPr>
          <a:xfrm>
            <a:off x="10171867" y="3119676"/>
            <a:ext cx="510302" cy="510302"/>
          </a:xfrm>
          <a:prstGeom prst="roundRect">
            <a:avLst>
              <a:gd name="adj" fmla="val 6667"/>
            </a:avLst>
          </a:prstGeom>
          <a:solidFill>
            <a:srgbClr val="F2EEEE"/>
          </a:solidFill>
          <a:ln/>
        </p:spPr>
      </p:sp>
      <p:sp>
        <p:nvSpPr>
          <p:cNvPr id="9" name="Text 6"/>
          <p:cNvSpPr/>
          <p:nvPr/>
        </p:nvSpPr>
        <p:spPr>
          <a:xfrm>
            <a:off x="10328791" y="3204686"/>
            <a:ext cx="196334" cy="340281"/>
          </a:xfrm>
          <a:prstGeom prst="rect">
            <a:avLst/>
          </a:prstGeom>
          <a:noFill/>
          <a:ln/>
        </p:spPr>
        <p:txBody>
          <a:bodyPr wrap="none" lIns="0" tIns="0" rIns="0" bIns="0" rtlCol="0" anchor="t"/>
          <a:lstStyle/>
          <a:p>
            <a:pPr marL="0" indent="0" algn="ctr">
              <a:lnSpc>
                <a:spcPts val="2650"/>
              </a:lnSpc>
              <a:buNone/>
            </a:pPr>
            <a:r>
              <a:rPr lang="en-US" sz="2650" dirty="0">
                <a:solidFill>
                  <a:srgbClr val="464646"/>
                </a:solidFill>
                <a:latin typeface="DM Sans Semi Bold" pitchFamily="34" charset="0"/>
                <a:ea typeface="DM Sans Semi Bold" pitchFamily="34" charset="-122"/>
                <a:cs typeface="DM Sans Semi Bold" pitchFamily="34" charset="-120"/>
              </a:rPr>
              <a:t>2</a:t>
            </a:r>
            <a:endParaRPr lang="en-US" sz="2650" dirty="0"/>
          </a:p>
        </p:txBody>
      </p:sp>
      <p:sp>
        <p:nvSpPr>
          <p:cNvPr id="10" name="Text 7"/>
          <p:cNvSpPr/>
          <p:nvPr/>
        </p:nvSpPr>
        <p:spPr>
          <a:xfrm>
            <a:off x="10908983" y="3119676"/>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Functional Testing</a:t>
            </a:r>
            <a:endParaRPr lang="en-US" sz="2200" dirty="0"/>
          </a:p>
        </p:txBody>
      </p:sp>
      <p:sp>
        <p:nvSpPr>
          <p:cNvPr id="11" name="Text 8"/>
          <p:cNvSpPr/>
          <p:nvPr/>
        </p:nvSpPr>
        <p:spPr>
          <a:xfrm>
            <a:off x="10908983" y="3610094"/>
            <a:ext cx="2927747" cy="1451610"/>
          </a:xfrm>
          <a:prstGeom prst="rect">
            <a:avLst/>
          </a:prstGeom>
          <a:noFill/>
          <a:ln/>
        </p:spPr>
        <p:txBody>
          <a:bodyPr wrap="squar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The prosthesis must be tested for proper occlusion, stability, and phonetic function.</a:t>
            </a:r>
            <a:endParaRPr lang="en-US" sz="1750" dirty="0"/>
          </a:p>
        </p:txBody>
      </p:sp>
      <p:sp>
        <p:nvSpPr>
          <p:cNvPr id="12" name="Shape 9"/>
          <p:cNvSpPr/>
          <p:nvPr/>
        </p:nvSpPr>
        <p:spPr>
          <a:xfrm>
            <a:off x="6280190" y="5906572"/>
            <a:ext cx="510302" cy="510302"/>
          </a:xfrm>
          <a:prstGeom prst="roundRect">
            <a:avLst>
              <a:gd name="adj" fmla="val 6667"/>
            </a:avLst>
          </a:prstGeom>
          <a:solidFill>
            <a:srgbClr val="F2EEEE"/>
          </a:solidFill>
          <a:ln/>
        </p:spPr>
      </p:sp>
      <p:sp>
        <p:nvSpPr>
          <p:cNvPr id="13" name="Text 10"/>
          <p:cNvSpPr/>
          <p:nvPr/>
        </p:nvSpPr>
        <p:spPr>
          <a:xfrm>
            <a:off x="6433423" y="5991582"/>
            <a:ext cx="203835" cy="340281"/>
          </a:xfrm>
          <a:prstGeom prst="rect">
            <a:avLst/>
          </a:prstGeom>
          <a:noFill/>
          <a:ln/>
        </p:spPr>
        <p:txBody>
          <a:bodyPr wrap="none" lIns="0" tIns="0" rIns="0" bIns="0" rtlCol="0" anchor="t"/>
          <a:lstStyle/>
          <a:p>
            <a:pPr marL="0" indent="0" algn="ctr">
              <a:lnSpc>
                <a:spcPts val="2650"/>
              </a:lnSpc>
              <a:buNone/>
            </a:pPr>
            <a:r>
              <a:rPr lang="en-US" sz="2650" dirty="0">
                <a:solidFill>
                  <a:srgbClr val="464646"/>
                </a:solidFill>
                <a:latin typeface="DM Sans Semi Bold" pitchFamily="34" charset="0"/>
                <a:ea typeface="DM Sans Semi Bold" pitchFamily="34" charset="-122"/>
                <a:cs typeface="DM Sans Semi Bold" pitchFamily="34" charset="-120"/>
              </a:rPr>
              <a:t>3</a:t>
            </a:r>
            <a:endParaRPr lang="en-US" sz="2650" dirty="0"/>
          </a:p>
        </p:txBody>
      </p:sp>
      <p:sp>
        <p:nvSpPr>
          <p:cNvPr id="14" name="Text 11"/>
          <p:cNvSpPr/>
          <p:nvPr/>
        </p:nvSpPr>
        <p:spPr>
          <a:xfrm>
            <a:off x="7017306" y="5906572"/>
            <a:ext cx="3471029" cy="354330"/>
          </a:xfrm>
          <a:prstGeom prst="rect">
            <a:avLst/>
          </a:prstGeom>
          <a:noFill/>
          <a:ln/>
        </p:spPr>
        <p:txBody>
          <a:bodyPr wrap="none" lIns="0" tIns="0" rIns="0" bIns="0" rtlCol="0" anchor="t"/>
          <a:lstStyle/>
          <a:p>
            <a:pPr marL="0" indent="0">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Aesthetic Considerations</a:t>
            </a:r>
            <a:endParaRPr lang="en-US" sz="2200" dirty="0"/>
          </a:p>
        </p:txBody>
      </p:sp>
      <p:sp>
        <p:nvSpPr>
          <p:cNvPr id="15" name="Text 12"/>
          <p:cNvSpPr/>
          <p:nvPr/>
        </p:nvSpPr>
        <p:spPr>
          <a:xfrm>
            <a:off x="7017306" y="6396990"/>
            <a:ext cx="6819305" cy="725805"/>
          </a:xfrm>
          <a:prstGeom prst="rect">
            <a:avLst/>
          </a:prstGeom>
          <a:noFill/>
          <a:ln/>
        </p:spPr>
        <p:txBody>
          <a:bodyPr wrap="squar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Adjustments may be made to improve the natural appearance of the prosthesis.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2358509"/>
            <a:ext cx="9447014" cy="708779"/>
          </a:xfrm>
          <a:prstGeom prst="rect">
            <a:avLst/>
          </a:prstGeom>
          <a:noFill/>
          <a:ln/>
        </p:spPr>
        <p:txBody>
          <a:bodyPr wrap="none" lIns="0" tIns="0" rIns="0" bIns="0" rtlCol="0" anchor="t"/>
          <a:lstStyle/>
          <a:p>
            <a:pPr marL="0" indent="0">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Evaluating the Fit of the Prosthesis</a:t>
            </a:r>
            <a:endParaRPr lang="en-US" sz="4450" dirty="0"/>
          </a:p>
        </p:txBody>
      </p:sp>
      <p:sp>
        <p:nvSpPr>
          <p:cNvPr id="3" name="Text 1"/>
          <p:cNvSpPr/>
          <p:nvPr/>
        </p:nvSpPr>
        <p:spPr>
          <a:xfrm>
            <a:off x="793790" y="363426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030303"/>
                </a:solidFill>
                <a:latin typeface="DM Sans Semi Bold" pitchFamily="34" charset="0"/>
                <a:ea typeface="DM Sans Semi Bold" pitchFamily="34" charset="-122"/>
                <a:cs typeface="DM Sans Semi Bold" pitchFamily="34" charset="-120"/>
              </a:rPr>
              <a:t>Bite Evaluation</a:t>
            </a:r>
            <a:endParaRPr lang="en-US" sz="2200" dirty="0"/>
          </a:p>
        </p:txBody>
      </p:sp>
      <p:sp>
        <p:nvSpPr>
          <p:cNvPr id="4" name="Text 2"/>
          <p:cNvSpPr/>
          <p:nvPr/>
        </p:nvSpPr>
        <p:spPr>
          <a:xfrm>
            <a:off x="793790" y="4215408"/>
            <a:ext cx="3978116" cy="1088708"/>
          </a:xfrm>
          <a:prstGeom prst="rect">
            <a:avLst/>
          </a:prstGeom>
          <a:noFill/>
          <a:ln/>
        </p:spPr>
        <p:txBody>
          <a:bodyPr wrap="squar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Assess the patient's bite and ensure the prosthesis aligns properly with the natural teeth.</a:t>
            </a:r>
            <a:endParaRPr lang="en-US" sz="1750" dirty="0"/>
          </a:p>
        </p:txBody>
      </p:sp>
      <p:sp>
        <p:nvSpPr>
          <p:cNvPr id="5" name="Text 3"/>
          <p:cNvSpPr/>
          <p:nvPr/>
        </p:nvSpPr>
        <p:spPr>
          <a:xfrm>
            <a:off x="5332928" y="363426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030303"/>
                </a:solidFill>
                <a:latin typeface="DM Sans Semi Bold" pitchFamily="34" charset="0"/>
                <a:ea typeface="DM Sans Semi Bold" pitchFamily="34" charset="-122"/>
                <a:cs typeface="DM Sans Semi Bold" pitchFamily="34" charset="-120"/>
              </a:rPr>
              <a:t>Tissue Adaptation</a:t>
            </a:r>
            <a:endParaRPr lang="en-US" sz="2200" dirty="0"/>
          </a:p>
        </p:txBody>
      </p:sp>
      <p:sp>
        <p:nvSpPr>
          <p:cNvPr id="6" name="Text 4"/>
          <p:cNvSpPr/>
          <p:nvPr/>
        </p:nvSpPr>
        <p:spPr>
          <a:xfrm>
            <a:off x="5332928" y="4215408"/>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Check for any areas of the prosthesis that may be putting undue pressure on the gums or soft tissues.</a:t>
            </a:r>
            <a:endParaRPr lang="en-US" sz="1750" dirty="0"/>
          </a:p>
        </p:txBody>
      </p:sp>
      <p:sp>
        <p:nvSpPr>
          <p:cNvPr id="7" name="Text 5"/>
          <p:cNvSpPr/>
          <p:nvPr/>
        </p:nvSpPr>
        <p:spPr>
          <a:xfrm>
            <a:off x="9872067" y="3634264"/>
            <a:ext cx="3120747" cy="354330"/>
          </a:xfrm>
          <a:prstGeom prst="rect">
            <a:avLst/>
          </a:prstGeom>
          <a:noFill/>
          <a:ln/>
        </p:spPr>
        <p:txBody>
          <a:bodyPr wrap="none" lIns="0" tIns="0" rIns="0" bIns="0" rtlCol="0" anchor="t"/>
          <a:lstStyle/>
          <a:p>
            <a:pPr marL="0" indent="0">
              <a:lnSpc>
                <a:spcPts val="2750"/>
              </a:lnSpc>
              <a:buNone/>
            </a:pPr>
            <a:r>
              <a:rPr lang="en-US" sz="2200" dirty="0">
                <a:solidFill>
                  <a:srgbClr val="030303"/>
                </a:solidFill>
                <a:latin typeface="DM Sans Semi Bold" pitchFamily="34" charset="0"/>
                <a:ea typeface="DM Sans Semi Bold" pitchFamily="34" charset="-122"/>
                <a:cs typeface="DM Sans Semi Bold" pitchFamily="34" charset="-120"/>
              </a:rPr>
              <a:t>Retention and Stability</a:t>
            </a:r>
            <a:endParaRPr lang="en-US" sz="2200" dirty="0"/>
          </a:p>
        </p:txBody>
      </p:sp>
      <p:sp>
        <p:nvSpPr>
          <p:cNvPr id="8" name="Text 6"/>
          <p:cNvSpPr/>
          <p:nvPr/>
        </p:nvSpPr>
        <p:spPr>
          <a:xfrm>
            <a:off x="9872067" y="4215408"/>
            <a:ext cx="3978116" cy="1088708"/>
          </a:xfrm>
          <a:prstGeom prst="rect">
            <a:avLst/>
          </a:prstGeom>
          <a:noFill/>
          <a:ln/>
        </p:spPr>
        <p:txBody>
          <a:bodyPr wrap="squar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Ensure the prosthesis is securely held in place without excessive movement or rocking.</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2577"/>
          </a:xfrm>
          <a:prstGeom prst="rect">
            <a:avLst/>
          </a:prstGeom>
        </p:spPr>
      </p:pic>
      <p:sp>
        <p:nvSpPr>
          <p:cNvPr id="3" name="Text 0"/>
          <p:cNvSpPr/>
          <p:nvPr/>
        </p:nvSpPr>
        <p:spPr>
          <a:xfrm>
            <a:off x="780098" y="612934"/>
            <a:ext cx="7583805" cy="1393031"/>
          </a:xfrm>
          <a:prstGeom prst="rect">
            <a:avLst/>
          </a:prstGeom>
          <a:noFill/>
          <a:ln/>
        </p:spPr>
        <p:txBody>
          <a:bodyPr wrap="square" lIns="0" tIns="0" rIns="0" bIns="0" rtlCol="0" anchor="t"/>
          <a:lstStyle/>
          <a:p>
            <a:pPr marL="0" indent="0">
              <a:lnSpc>
                <a:spcPts val="5450"/>
              </a:lnSpc>
              <a:buNone/>
            </a:pPr>
            <a:r>
              <a:rPr lang="en-US" sz="4350" dirty="0">
                <a:solidFill>
                  <a:srgbClr val="030303"/>
                </a:solidFill>
                <a:latin typeface="DM Sans Semi Bold" pitchFamily="34" charset="0"/>
                <a:ea typeface="DM Sans Semi Bold" pitchFamily="34" charset="-122"/>
                <a:cs typeface="DM Sans Semi Bold" pitchFamily="34" charset="-120"/>
              </a:rPr>
              <a:t>Identifying Areas Requiring Adjustment</a:t>
            </a:r>
            <a:endParaRPr lang="en-US" sz="4350" dirty="0"/>
          </a:p>
        </p:txBody>
      </p:sp>
      <p:sp>
        <p:nvSpPr>
          <p:cNvPr id="4" name="Shape 1"/>
          <p:cNvSpPr/>
          <p:nvPr/>
        </p:nvSpPr>
        <p:spPr>
          <a:xfrm>
            <a:off x="780098" y="2340293"/>
            <a:ext cx="3680460" cy="2702362"/>
          </a:xfrm>
          <a:prstGeom prst="roundRect">
            <a:avLst>
              <a:gd name="adj" fmla="val 1237"/>
            </a:avLst>
          </a:prstGeom>
          <a:solidFill>
            <a:srgbClr val="F2EEEE"/>
          </a:solidFill>
          <a:ln/>
        </p:spPr>
      </p:sp>
      <p:sp>
        <p:nvSpPr>
          <p:cNvPr id="5" name="Text 2"/>
          <p:cNvSpPr/>
          <p:nvPr/>
        </p:nvSpPr>
        <p:spPr>
          <a:xfrm>
            <a:off x="1002983" y="2563178"/>
            <a:ext cx="2786301" cy="348258"/>
          </a:xfrm>
          <a:prstGeom prst="rect">
            <a:avLst/>
          </a:prstGeom>
          <a:noFill/>
          <a:ln/>
        </p:spPr>
        <p:txBody>
          <a:bodyPr wrap="none" lIns="0" tIns="0" rIns="0" bIns="0" rtlCol="0" anchor="t"/>
          <a:lstStyle/>
          <a:p>
            <a:pPr marL="0" indent="0">
              <a:lnSpc>
                <a:spcPts val="2700"/>
              </a:lnSpc>
              <a:buNone/>
            </a:pPr>
            <a:r>
              <a:rPr lang="en-US" sz="2150" dirty="0">
                <a:solidFill>
                  <a:srgbClr val="464646"/>
                </a:solidFill>
                <a:latin typeface="DM Sans Semi Bold" pitchFamily="34" charset="0"/>
                <a:ea typeface="DM Sans Semi Bold" pitchFamily="34" charset="-122"/>
                <a:cs typeface="DM Sans Semi Bold" pitchFamily="34" charset="-120"/>
              </a:rPr>
              <a:t>High Spots</a:t>
            </a:r>
            <a:endParaRPr lang="en-US" sz="2150" dirty="0"/>
          </a:p>
        </p:txBody>
      </p:sp>
      <p:sp>
        <p:nvSpPr>
          <p:cNvPr id="6" name="Text 3"/>
          <p:cNvSpPr/>
          <p:nvPr/>
        </p:nvSpPr>
        <p:spPr>
          <a:xfrm>
            <a:off x="1002983" y="3045143"/>
            <a:ext cx="3234690" cy="1426369"/>
          </a:xfrm>
          <a:prstGeom prst="rect">
            <a:avLst/>
          </a:prstGeom>
          <a:noFill/>
          <a:ln/>
        </p:spPr>
        <p:txBody>
          <a:bodyPr wrap="square" lIns="0" tIns="0" rIns="0" bIns="0" rtlCol="0" anchor="t"/>
          <a:lstStyle/>
          <a:p>
            <a:pPr marL="0" indent="0">
              <a:lnSpc>
                <a:spcPts val="2800"/>
              </a:lnSpc>
              <a:buNone/>
            </a:pPr>
            <a:r>
              <a:rPr lang="en-US" sz="1750" dirty="0">
                <a:solidFill>
                  <a:srgbClr val="464646"/>
                </a:solidFill>
                <a:latin typeface="Inter Medium" pitchFamily="34" charset="0"/>
                <a:ea typeface="Inter Medium" pitchFamily="34" charset="-122"/>
                <a:cs typeface="Inter Medium" pitchFamily="34" charset="-120"/>
              </a:rPr>
              <a:t>Identify any areas of the prosthesis that are making premature contact with the natural teeth or soft tissues.</a:t>
            </a:r>
            <a:endParaRPr lang="en-US" sz="1750" dirty="0"/>
          </a:p>
        </p:txBody>
      </p:sp>
      <p:sp>
        <p:nvSpPr>
          <p:cNvPr id="7" name="Shape 4"/>
          <p:cNvSpPr/>
          <p:nvPr/>
        </p:nvSpPr>
        <p:spPr>
          <a:xfrm>
            <a:off x="4683443" y="2340293"/>
            <a:ext cx="3680460" cy="2702362"/>
          </a:xfrm>
          <a:prstGeom prst="roundRect">
            <a:avLst>
              <a:gd name="adj" fmla="val 1237"/>
            </a:avLst>
          </a:prstGeom>
          <a:solidFill>
            <a:srgbClr val="F2EEEE"/>
          </a:solidFill>
          <a:ln/>
        </p:spPr>
      </p:sp>
      <p:sp>
        <p:nvSpPr>
          <p:cNvPr id="8" name="Text 5"/>
          <p:cNvSpPr/>
          <p:nvPr/>
        </p:nvSpPr>
        <p:spPr>
          <a:xfrm>
            <a:off x="4906328" y="2563178"/>
            <a:ext cx="3234690" cy="696516"/>
          </a:xfrm>
          <a:prstGeom prst="rect">
            <a:avLst/>
          </a:prstGeom>
          <a:noFill/>
          <a:ln/>
        </p:spPr>
        <p:txBody>
          <a:bodyPr wrap="square" lIns="0" tIns="0" rIns="0" bIns="0" rtlCol="0" anchor="t"/>
          <a:lstStyle/>
          <a:p>
            <a:pPr marL="0" indent="0">
              <a:lnSpc>
                <a:spcPts val="2700"/>
              </a:lnSpc>
              <a:buNone/>
            </a:pPr>
            <a:r>
              <a:rPr lang="en-US" sz="2150" dirty="0">
                <a:solidFill>
                  <a:srgbClr val="464646"/>
                </a:solidFill>
                <a:latin typeface="DM Sans Semi Bold" pitchFamily="34" charset="0"/>
                <a:ea typeface="DM Sans Semi Bold" pitchFamily="34" charset="-122"/>
                <a:cs typeface="DM Sans Semi Bold" pitchFamily="34" charset="-120"/>
              </a:rPr>
              <a:t>Improperly Fitting Edges</a:t>
            </a:r>
            <a:endParaRPr lang="en-US" sz="2150" dirty="0"/>
          </a:p>
        </p:txBody>
      </p:sp>
      <p:sp>
        <p:nvSpPr>
          <p:cNvPr id="9" name="Text 6"/>
          <p:cNvSpPr/>
          <p:nvPr/>
        </p:nvSpPr>
        <p:spPr>
          <a:xfrm>
            <a:off x="4906328" y="3393400"/>
            <a:ext cx="3234690" cy="1426369"/>
          </a:xfrm>
          <a:prstGeom prst="rect">
            <a:avLst/>
          </a:prstGeom>
          <a:noFill/>
          <a:ln/>
        </p:spPr>
        <p:txBody>
          <a:bodyPr wrap="square" lIns="0" tIns="0" rIns="0" bIns="0" rtlCol="0" anchor="t"/>
          <a:lstStyle/>
          <a:p>
            <a:pPr marL="0" indent="0">
              <a:lnSpc>
                <a:spcPts val="2800"/>
              </a:lnSpc>
              <a:buNone/>
            </a:pPr>
            <a:r>
              <a:rPr lang="en-US" sz="1750" dirty="0">
                <a:solidFill>
                  <a:srgbClr val="464646"/>
                </a:solidFill>
                <a:latin typeface="Inter Medium" pitchFamily="34" charset="0"/>
                <a:ea typeface="Inter Medium" pitchFamily="34" charset="-122"/>
                <a:cs typeface="Inter Medium" pitchFamily="34" charset="-120"/>
              </a:rPr>
              <a:t>Check for any sharp or irritating edges that may be causing discomfort for the patient.</a:t>
            </a:r>
            <a:endParaRPr lang="en-US" sz="1750" dirty="0"/>
          </a:p>
        </p:txBody>
      </p:sp>
      <p:sp>
        <p:nvSpPr>
          <p:cNvPr id="10" name="Shape 7"/>
          <p:cNvSpPr/>
          <p:nvPr/>
        </p:nvSpPr>
        <p:spPr>
          <a:xfrm>
            <a:off x="780098" y="5265539"/>
            <a:ext cx="3680460" cy="2354104"/>
          </a:xfrm>
          <a:prstGeom prst="roundRect">
            <a:avLst>
              <a:gd name="adj" fmla="val 1420"/>
            </a:avLst>
          </a:prstGeom>
          <a:solidFill>
            <a:srgbClr val="F2EEEE"/>
          </a:solidFill>
          <a:ln/>
        </p:spPr>
      </p:sp>
      <p:sp>
        <p:nvSpPr>
          <p:cNvPr id="11" name="Text 8"/>
          <p:cNvSpPr/>
          <p:nvPr/>
        </p:nvSpPr>
        <p:spPr>
          <a:xfrm>
            <a:off x="1002983" y="5488424"/>
            <a:ext cx="2942034" cy="348258"/>
          </a:xfrm>
          <a:prstGeom prst="rect">
            <a:avLst/>
          </a:prstGeom>
          <a:noFill/>
          <a:ln/>
        </p:spPr>
        <p:txBody>
          <a:bodyPr wrap="none" lIns="0" tIns="0" rIns="0" bIns="0" rtlCol="0" anchor="t"/>
          <a:lstStyle/>
          <a:p>
            <a:pPr marL="0" indent="0">
              <a:lnSpc>
                <a:spcPts val="2700"/>
              </a:lnSpc>
              <a:buNone/>
            </a:pPr>
            <a:r>
              <a:rPr lang="en-US" sz="2150" dirty="0">
                <a:solidFill>
                  <a:srgbClr val="464646"/>
                </a:solidFill>
                <a:latin typeface="DM Sans Semi Bold" pitchFamily="34" charset="0"/>
                <a:ea typeface="DM Sans Semi Bold" pitchFamily="34" charset="-122"/>
                <a:cs typeface="DM Sans Semi Bold" pitchFamily="34" charset="-120"/>
              </a:rPr>
              <a:t>Inadequate Occlusion</a:t>
            </a:r>
            <a:endParaRPr lang="en-US" sz="2150" dirty="0"/>
          </a:p>
        </p:txBody>
      </p:sp>
      <p:sp>
        <p:nvSpPr>
          <p:cNvPr id="12" name="Text 9"/>
          <p:cNvSpPr/>
          <p:nvPr/>
        </p:nvSpPr>
        <p:spPr>
          <a:xfrm>
            <a:off x="1002983" y="5970389"/>
            <a:ext cx="3234690" cy="1069777"/>
          </a:xfrm>
          <a:prstGeom prst="rect">
            <a:avLst/>
          </a:prstGeom>
          <a:noFill/>
          <a:ln/>
        </p:spPr>
        <p:txBody>
          <a:bodyPr wrap="square" lIns="0" tIns="0" rIns="0" bIns="0" rtlCol="0" anchor="t"/>
          <a:lstStyle/>
          <a:p>
            <a:pPr marL="0" indent="0">
              <a:lnSpc>
                <a:spcPts val="2800"/>
              </a:lnSpc>
              <a:buNone/>
            </a:pPr>
            <a:r>
              <a:rPr lang="en-US" sz="1750" dirty="0">
                <a:solidFill>
                  <a:srgbClr val="464646"/>
                </a:solidFill>
                <a:latin typeface="Inter Medium" pitchFamily="34" charset="0"/>
                <a:ea typeface="Inter Medium" pitchFamily="34" charset="-122"/>
                <a:cs typeface="Inter Medium" pitchFamily="34" charset="-120"/>
              </a:rPr>
              <a:t>Ensure the prosthesis is making proper, even contact with the opposing teeth.</a:t>
            </a:r>
            <a:endParaRPr lang="en-US" sz="1750" dirty="0"/>
          </a:p>
        </p:txBody>
      </p:sp>
      <p:sp>
        <p:nvSpPr>
          <p:cNvPr id="13" name="Shape 10"/>
          <p:cNvSpPr/>
          <p:nvPr/>
        </p:nvSpPr>
        <p:spPr>
          <a:xfrm>
            <a:off x="4683443" y="5265539"/>
            <a:ext cx="3680460" cy="2354104"/>
          </a:xfrm>
          <a:prstGeom prst="roundRect">
            <a:avLst>
              <a:gd name="adj" fmla="val 1420"/>
            </a:avLst>
          </a:prstGeom>
          <a:solidFill>
            <a:srgbClr val="F2EEEE"/>
          </a:solidFill>
          <a:ln/>
        </p:spPr>
      </p:sp>
      <p:sp>
        <p:nvSpPr>
          <p:cNvPr id="14" name="Text 11"/>
          <p:cNvSpPr/>
          <p:nvPr/>
        </p:nvSpPr>
        <p:spPr>
          <a:xfrm>
            <a:off x="4906328" y="5488424"/>
            <a:ext cx="2786301" cy="348258"/>
          </a:xfrm>
          <a:prstGeom prst="rect">
            <a:avLst/>
          </a:prstGeom>
          <a:noFill/>
          <a:ln/>
        </p:spPr>
        <p:txBody>
          <a:bodyPr wrap="none" lIns="0" tIns="0" rIns="0" bIns="0" rtlCol="0" anchor="t"/>
          <a:lstStyle/>
          <a:p>
            <a:pPr marL="0" indent="0">
              <a:lnSpc>
                <a:spcPts val="2700"/>
              </a:lnSpc>
              <a:buNone/>
            </a:pPr>
            <a:r>
              <a:rPr lang="en-US" sz="2150" dirty="0">
                <a:solidFill>
                  <a:srgbClr val="464646"/>
                </a:solidFill>
                <a:latin typeface="DM Sans Semi Bold" pitchFamily="34" charset="0"/>
                <a:ea typeface="DM Sans Semi Bold" pitchFamily="34" charset="-122"/>
                <a:cs typeface="DM Sans Semi Bold" pitchFamily="34" charset="-120"/>
              </a:rPr>
              <a:t>Aesthetic Concerns</a:t>
            </a:r>
            <a:endParaRPr lang="en-US" sz="2150" dirty="0"/>
          </a:p>
        </p:txBody>
      </p:sp>
      <p:sp>
        <p:nvSpPr>
          <p:cNvPr id="15" name="Text 12"/>
          <p:cNvSpPr/>
          <p:nvPr/>
        </p:nvSpPr>
        <p:spPr>
          <a:xfrm>
            <a:off x="4906328" y="5970389"/>
            <a:ext cx="3234690" cy="1426369"/>
          </a:xfrm>
          <a:prstGeom prst="rect">
            <a:avLst/>
          </a:prstGeom>
          <a:noFill/>
          <a:ln/>
        </p:spPr>
        <p:txBody>
          <a:bodyPr wrap="square" lIns="0" tIns="0" rIns="0" bIns="0" rtlCol="0" anchor="t"/>
          <a:lstStyle/>
          <a:p>
            <a:pPr marL="0" indent="0">
              <a:lnSpc>
                <a:spcPts val="2800"/>
              </a:lnSpc>
              <a:buNone/>
            </a:pPr>
            <a:r>
              <a:rPr lang="en-US" sz="1750" dirty="0">
                <a:solidFill>
                  <a:srgbClr val="464646"/>
                </a:solidFill>
                <a:latin typeface="Inter Medium" pitchFamily="34" charset="0"/>
                <a:ea typeface="Inter Medium" pitchFamily="34" charset="-122"/>
                <a:cs typeface="Inter Medium" pitchFamily="34" charset="-120"/>
              </a:rPr>
              <a:t>Note any areas that could be improved to enhance the natural appearance of the prosthesis.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28994"/>
          </a:xfrm>
          <a:prstGeom prst="rect">
            <a:avLst/>
          </a:prstGeom>
        </p:spPr>
      </p:pic>
      <p:sp>
        <p:nvSpPr>
          <p:cNvPr id="3" name="Text 0"/>
          <p:cNvSpPr/>
          <p:nvPr/>
        </p:nvSpPr>
        <p:spPr>
          <a:xfrm>
            <a:off x="680085" y="2963585"/>
            <a:ext cx="9257467" cy="607219"/>
          </a:xfrm>
          <a:prstGeom prst="rect">
            <a:avLst/>
          </a:prstGeom>
          <a:noFill/>
          <a:ln/>
        </p:spPr>
        <p:txBody>
          <a:bodyPr wrap="none" lIns="0" tIns="0" rIns="0" bIns="0" rtlCol="0" anchor="t"/>
          <a:lstStyle/>
          <a:p>
            <a:pPr marL="0" indent="0">
              <a:lnSpc>
                <a:spcPts val="4750"/>
              </a:lnSpc>
              <a:buNone/>
            </a:pPr>
            <a:r>
              <a:rPr lang="en-US" sz="3800" dirty="0">
                <a:solidFill>
                  <a:srgbClr val="030303"/>
                </a:solidFill>
                <a:latin typeface="DM Sans Semi Bold" pitchFamily="34" charset="0"/>
                <a:ea typeface="DM Sans Semi Bold" pitchFamily="34" charset="-122"/>
                <a:cs typeface="DM Sans Semi Bold" pitchFamily="34" charset="-120"/>
              </a:rPr>
              <a:t>Techniques for Adjusting the Prosthesis</a:t>
            </a:r>
            <a:endParaRPr lang="en-US" sz="3800" dirty="0"/>
          </a:p>
        </p:txBody>
      </p:sp>
      <p:sp>
        <p:nvSpPr>
          <p:cNvPr id="4" name="Shape 1"/>
          <p:cNvSpPr/>
          <p:nvPr/>
        </p:nvSpPr>
        <p:spPr>
          <a:xfrm>
            <a:off x="680085" y="5778579"/>
            <a:ext cx="13270230" cy="22860"/>
          </a:xfrm>
          <a:prstGeom prst="roundRect">
            <a:avLst>
              <a:gd name="adj" fmla="val 127511"/>
            </a:avLst>
          </a:prstGeom>
          <a:solidFill>
            <a:srgbClr val="D8D4D4"/>
          </a:solidFill>
          <a:ln/>
        </p:spPr>
      </p:sp>
      <p:sp>
        <p:nvSpPr>
          <p:cNvPr id="5" name="Shape 2"/>
          <p:cNvSpPr/>
          <p:nvPr/>
        </p:nvSpPr>
        <p:spPr>
          <a:xfrm>
            <a:off x="3937635" y="5098494"/>
            <a:ext cx="22860" cy="680085"/>
          </a:xfrm>
          <a:prstGeom prst="roundRect">
            <a:avLst>
              <a:gd name="adj" fmla="val 127511"/>
            </a:avLst>
          </a:prstGeom>
          <a:solidFill>
            <a:srgbClr val="D8D4D4"/>
          </a:solidFill>
          <a:ln/>
        </p:spPr>
      </p:sp>
      <p:sp>
        <p:nvSpPr>
          <p:cNvPr id="6" name="Shape 3"/>
          <p:cNvSpPr/>
          <p:nvPr/>
        </p:nvSpPr>
        <p:spPr>
          <a:xfrm>
            <a:off x="3730466" y="5559981"/>
            <a:ext cx="437198" cy="437198"/>
          </a:xfrm>
          <a:prstGeom prst="roundRect">
            <a:avLst>
              <a:gd name="adj" fmla="val 6667"/>
            </a:avLst>
          </a:prstGeom>
          <a:solidFill>
            <a:srgbClr val="F2EEEE"/>
          </a:solidFill>
          <a:ln/>
        </p:spPr>
      </p:sp>
      <p:sp>
        <p:nvSpPr>
          <p:cNvPr id="7" name="Text 4"/>
          <p:cNvSpPr/>
          <p:nvPr/>
        </p:nvSpPr>
        <p:spPr>
          <a:xfrm>
            <a:off x="3898344" y="5632847"/>
            <a:ext cx="101441" cy="291465"/>
          </a:xfrm>
          <a:prstGeom prst="rect">
            <a:avLst/>
          </a:prstGeom>
          <a:noFill/>
          <a:ln/>
        </p:spPr>
        <p:txBody>
          <a:bodyPr wrap="none" lIns="0" tIns="0" rIns="0" bIns="0" rtlCol="0" anchor="t"/>
          <a:lstStyle/>
          <a:p>
            <a:pPr marL="0" indent="0" algn="ctr">
              <a:lnSpc>
                <a:spcPts val="2250"/>
              </a:lnSpc>
              <a:buNone/>
            </a:pPr>
            <a:r>
              <a:rPr lang="en-US" sz="2250" dirty="0">
                <a:solidFill>
                  <a:srgbClr val="464646"/>
                </a:solidFill>
                <a:latin typeface="DM Sans Semi Bold" pitchFamily="34" charset="0"/>
                <a:ea typeface="DM Sans Semi Bold" pitchFamily="34" charset="-122"/>
                <a:cs typeface="DM Sans Semi Bold" pitchFamily="34" charset="-120"/>
              </a:rPr>
              <a:t>1</a:t>
            </a:r>
            <a:endParaRPr lang="en-US" sz="2250" dirty="0"/>
          </a:p>
        </p:txBody>
      </p:sp>
      <p:sp>
        <p:nvSpPr>
          <p:cNvPr id="8" name="Text 5"/>
          <p:cNvSpPr/>
          <p:nvPr/>
        </p:nvSpPr>
        <p:spPr>
          <a:xfrm>
            <a:off x="2734508" y="3862268"/>
            <a:ext cx="2428994" cy="303609"/>
          </a:xfrm>
          <a:prstGeom prst="rect">
            <a:avLst/>
          </a:prstGeom>
          <a:noFill/>
          <a:ln/>
        </p:spPr>
        <p:txBody>
          <a:bodyPr wrap="none" lIns="0" tIns="0" rIns="0" bIns="0" rtlCol="0" anchor="t"/>
          <a:lstStyle/>
          <a:p>
            <a:pPr marL="0" indent="0" algn="ctr">
              <a:lnSpc>
                <a:spcPts val="2350"/>
              </a:lnSpc>
              <a:buNone/>
            </a:pPr>
            <a:r>
              <a:rPr lang="en-US" sz="1900" dirty="0">
                <a:solidFill>
                  <a:srgbClr val="464646"/>
                </a:solidFill>
                <a:latin typeface="DM Sans Semi Bold" pitchFamily="34" charset="0"/>
                <a:ea typeface="DM Sans Semi Bold" pitchFamily="34" charset="-122"/>
                <a:cs typeface="DM Sans Semi Bold" pitchFamily="34" charset="-120"/>
              </a:rPr>
              <a:t>Grinding</a:t>
            </a:r>
            <a:endParaRPr lang="en-US" sz="1900" dirty="0"/>
          </a:p>
        </p:txBody>
      </p:sp>
      <p:sp>
        <p:nvSpPr>
          <p:cNvPr id="9" name="Text 6"/>
          <p:cNvSpPr/>
          <p:nvPr/>
        </p:nvSpPr>
        <p:spPr>
          <a:xfrm>
            <a:off x="874395" y="4282440"/>
            <a:ext cx="6149340" cy="621744"/>
          </a:xfrm>
          <a:prstGeom prst="rect">
            <a:avLst/>
          </a:prstGeom>
          <a:noFill/>
          <a:ln/>
        </p:spPr>
        <p:txBody>
          <a:bodyPr wrap="square" lIns="0" tIns="0" rIns="0" bIns="0" rtlCol="0" anchor="t"/>
          <a:lstStyle/>
          <a:p>
            <a:pPr marL="0" indent="0" algn="ctr">
              <a:lnSpc>
                <a:spcPts val="2400"/>
              </a:lnSpc>
              <a:buNone/>
            </a:pPr>
            <a:r>
              <a:rPr lang="en-US" sz="1500" dirty="0">
                <a:solidFill>
                  <a:srgbClr val="464646"/>
                </a:solidFill>
                <a:latin typeface="Inter Medium" pitchFamily="34" charset="0"/>
                <a:ea typeface="Inter Medium" pitchFamily="34" charset="-122"/>
                <a:cs typeface="Inter Medium" pitchFamily="34" charset="-120"/>
              </a:rPr>
              <a:t>Carefully removing excess material to address high spots or improper fit.</a:t>
            </a:r>
            <a:endParaRPr lang="en-US" sz="1500" dirty="0"/>
          </a:p>
        </p:txBody>
      </p:sp>
      <p:sp>
        <p:nvSpPr>
          <p:cNvPr id="10" name="Shape 7"/>
          <p:cNvSpPr/>
          <p:nvPr/>
        </p:nvSpPr>
        <p:spPr>
          <a:xfrm>
            <a:off x="7303770" y="5778579"/>
            <a:ext cx="22860" cy="680085"/>
          </a:xfrm>
          <a:prstGeom prst="roundRect">
            <a:avLst>
              <a:gd name="adj" fmla="val 127511"/>
            </a:avLst>
          </a:prstGeom>
          <a:solidFill>
            <a:srgbClr val="D8D4D4"/>
          </a:solidFill>
          <a:ln/>
        </p:spPr>
      </p:sp>
      <p:sp>
        <p:nvSpPr>
          <p:cNvPr id="11" name="Shape 8"/>
          <p:cNvSpPr/>
          <p:nvPr/>
        </p:nvSpPr>
        <p:spPr>
          <a:xfrm>
            <a:off x="7096601" y="5559981"/>
            <a:ext cx="437198" cy="437198"/>
          </a:xfrm>
          <a:prstGeom prst="roundRect">
            <a:avLst>
              <a:gd name="adj" fmla="val 6667"/>
            </a:avLst>
          </a:prstGeom>
          <a:solidFill>
            <a:srgbClr val="F2EEEE"/>
          </a:solidFill>
          <a:ln/>
        </p:spPr>
      </p:sp>
      <p:sp>
        <p:nvSpPr>
          <p:cNvPr id="12" name="Text 9"/>
          <p:cNvSpPr/>
          <p:nvPr/>
        </p:nvSpPr>
        <p:spPr>
          <a:xfrm>
            <a:off x="7231023" y="5632847"/>
            <a:ext cx="168235" cy="291465"/>
          </a:xfrm>
          <a:prstGeom prst="rect">
            <a:avLst/>
          </a:prstGeom>
          <a:noFill/>
          <a:ln/>
        </p:spPr>
        <p:txBody>
          <a:bodyPr wrap="none" lIns="0" tIns="0" rIns="0" bIns="0" rtlCol="0" anchor="t"/>
          <a:lstStyle/>
          <a:p>
            <a:pPr marL="0" indent="0" algn="ctr">
              <a:lnSpc>
                <a:spcPts val="2250"/>
              </a:lnSpc>
              <a:buNone/>
            </a:pPr>
            <a:r>
              <a:rPr lang="en-US" sz="2250" dirty="0">
                <a:solidFill>
                  <a:srgbClr val="464646"/>
                </a:solidFill>
                <a:latin typeface="DM Sans Semi Bold" pitchFamily="34" charset="0"/>
                <a:ea typeface="DM Sans Semi Bold" pitchFamily="34" charset="-122"/>
                <a:cs typeface="DM Sans Semi Bold" pitchFamily="34" charset="-120"/>
              </a:rPr>
              <a:t>2</a:t>
            </a:r>
            <a:endParaRPr lang="en-US" sz="2250" dirty="0"/>
          </a:p>
        </p:txBody>
      </p:sp>
      <p:sp>
        <p:nvSpPr>
          <p:cNvPr id="13" name="Text 10"/>
          <p:cNvSpPr/>
          <p:nvPr/>
        </p:nvSpPr>
        <p:spPr>
          <a:xfrm>
            <a:off x="6100643" y="6652974"/>
            <a:ext cx="2428994" cy="303609"/>
          </a:xfrm>
          <a:prstGeom prst="rect">
            <a:avLst/>
          </a:prstGeom>
          <a:noFill/>
          <a:ln/>
        </p:spPr>
        <p:txBody>
          <a:bodyPr wrap="none" lIns="0" tIns="0" rIns="0" bIns="0" rtlCol="0" anchor="t"/>
          <a:lstStyle/>
          <a:p>
            <a:pPr marL="0" indent="0" algn="ctr">
              <a:lnSpc>
                <a:spcPts val="2350"/>
              </a:lnSpc>
              <a:buNone/>
            </a:pPr>
            <a:r>
              <a:rPr lang="en-US" sz="1900" dirty="0">
                <a:solidFill>
                  <a:srgbClr val="464646"/>
                </a:solidFill>
                <a:latin typeface="DM Sans Semi Bold" pitchFamily="34" charset="0"/>
                <a:ea typeface="DM Sans Semi Bold" pitchFamily="34" charset="-122"/>
                <a:cs typeface="DM Sans Semi Bold" pitchFamily="34" charset="-120"/>
              </a:rPr>
              <a:t>Polishing</a:t>
            </a:r>
            <a:endParaRPr lang="en-US" sz="1900" dirty="0"/>
          </a:p>
        </p:txBody>
      </p:sp>
      <p:sp>
        <p:nvSpPr>
          <p:cNvPr id="14" name="Text 11"/>
          <p:cNvSpPr/>
          <p:nvPr/>
        </p:nvSpPr>
        <p:spPr>
          <a:xfrm>
            <a:off x="4240530" y="7073146"/>
            <a:ext cx="6149340" cy="621744"/>
          </a:xfrm>
          <a:prstGeom prst="rect">
            <a:avLst/>
          </a:prstGeom>
          <a:noFill/>
          <a:ln/>
        </p:spPr>
        <p:txBody>
          <a:bodyPr wrap="square" lIns="0" tIns="0" rIns="0" bIns="0" rtlCol="0" anchor="t"/>
          <a:lstStyle/>
          <a:p>
            <a:pPr marL="0" indent="0" algn="ctr">
              <a:lnSpc>
                <a:spcPts val="2400"/>
              </a:lnSpc>
              <a:buNone/>
            </a:pPr>
            <a:r>
              <a:rPr lang="en-US" sz="1500" dirty="0">
                <a:solidFill>
                  <a:srgbClr val="464646"/>
                </a:solidFill>
                <a:latin typeface="Inter Medium" pitchFamily="34" charset="0"/>
                <a:ea typeface="Inter Medium" pitchFamily="34" charset="-122"/>
                <a:cs typeface="Inter Medium" pitchFamily="34" charset="-120"/>
              </a:rPr>
              <a:t>Smoothing and refining the surface of the prosthesis for comfort and aesthetics.</a:t>
            </a:r>
            <a:endParaRPr lang="en-US" sz="1500" dirty="0"/>
          </a:p>
        </p:txBody>
      </p:sp>
      <p:sp>
        <p:nvSpPr>
          <p:cNvPr id="15" name="Shape 12"/>
          <p:cNvSpPr/>
          <p:nvPr/>
        </p:nvSpPr>
        <p:spPr>
          <a:xfrm>
            <a:off x="10669905" y="5098494"/>
            <a:ext cx="22860" cy="680085"/>
          </a:xfrm>
          <a:prstGeom prst="roundRect">
            <a:avLst>
              <a:gd name="adj" fmla="val 127511"/>
            </a:avLst>
          </a:prstGeom>
          <a:solidFill>
            <a:srgbClr val="D8D4D4"/>
          </a:solidFill>
          <a:ln/>
        </p:spPr>
      </p:sp>
      <p:sp>
        <p:nvSpPr>
          <p:cNvPr id="16" name="Shape 13"/>
          <p:cNvSpPr/>
          <p:nvPr/>
        </p:nvSpPr>
        <p:spPr>
          <a:xfrm>
            <a:off x="10462736" y="5559981"/>
            <a:ext cx="437198" cy="437198"/>
          </a:xfrm>
          <a:prstGeom prst="roundRect">
            <a:avLst>
              <a:gd name="adj" fmla="val 6667"/>
            </a:avLst>
          </a:prstGeom>
          <a:solidFill>
            <a:srgbClr val="F2EEEE"/>
          </a:solidFill>
          <a:ln/>
        </p:spPr>
      </p:sp>
      <p:sp>
        <p:nvSpPr>
          <p:cNvPr id="17" name="Text 14"/>
          <p:cNvSpPr/>
          <p:nvPr/>
        </p:nvSpPr>
        <p:spPr>
          <a:xfrm>
            <a:off x="10593943" y="5632847"/>
            <a:ext cx="174665" cy="291465"/>
          </a:xfrm>
          <a:prstGeom prst="rect">
            <a:avLst/>
          </a:prstGeom>
          <a:noFill/>
          <a:ln/>
        </p:spPr>
        <p:txBody>
          <a:bodyPr wrap="none" lIns="0" tIns="0" rIns="0" bIns="0" rtlCol="0" anchor="t"/>
          <a:lstStyle/>
          <a:p>
            <a:pPr marL="0" indent="0" algn="ctr">
              <a:lnSpc>
                <a:spcPts val="2250"/>
              </a:lnSpc>
              <a:buNone/>
            </a:pPr>
            <a:r>
              <a:rPr lang="en-US" sz="2250" dirty="0">
                <a:solidFill>
                  <a:srgbClr val="464646"/>
                </a:solidFill>
                <a:latin typeface="DM Sans Semi Bold" pitchFamily="34" charset="0"/>
                <a:ea typeface="DM Sans Semi Bold" pitchFamily="34" charset="-122"/>
                <a:cs typeface="DM Sans Semi Bold" pitchFamily="34" charset="-120"/>
              </a:rPr>
              <a:t>3</a:t>
            </a:r>
            <a:endParaRPr lang="en-US" sz="2250" dirty="0"/>
          </a:p>
        </p:txBody>
      </p:sp>
      <p:sp>
        <p:nvSpPr>
          <p:cNvPr id="18" name="Text 15"/>
          <p:cNvSpPr/>
          <p:nvPr/>
        </p:nvSpPr>
        <p:spPr>
          <a:xfrm>
            <a:off x="9466778" y="3862268"/>
            <a:ext cx="2428994" cy="303609"/>
          </a:xfrm>
          <a:prstGeom prst="rect">
            <a:avLst/>
          </a:prstGeom>
          <a:noFill/>
          <a:ln/>
        </p:spPr>
        <p:txBody>
          <a:bodyPr wrap="none" lIns="0" tIns="0" rIns="0" bIns="0" rtlCol="0" anchor="t"/>
          <a:lstStyle/>
          <a:p>
            <a:pPr marL="0" indent="0" algn="ctr">
              <a:lnSpc>
                <a:spcPts val="2350"/>
              </a:lnSpc>
              <a:buNone/>
            </a:pPr>
            <a:r>
              <a:rPr lang="en-US" sz="1900" dirty="0">
                <a:solidFill>
                  <a:srgbClr val="464646"/>
                </a:solidFill>
                <a:latin typeface="DM Sans Semi Bold" pitchFamily="34" charset="0"/>
                <a:ea typeface="DM Sans Semi Bold" pitchFamily="34" charset="-122"/>
                <a:cs typeface="DM Sans Semi Bold" pitchFamily="34" charset="-120"/>
              </a:rPr>
              <a:t>Rebasing</a:t>
            </a:r>
            <a:endParaRPr lang="en-US" sz="1900" dirty="0"/>
          </a:p>
        </p:txBody>
      </p:sp>
      <p:sp>
        <p:nvSpPr>
          <p:cNvPr id="19" name="Text 16"/>
          <p:cNvSpPr/>
          <p:nvPr/>
        </p:nvSpPr>
        <p:spPr>
          <a:xfrm>
            <a:off x="7606665" y="4282440"/>
            <a:ext cx="6149340" cy="621744"/>
          </a:xfrm>
          <a:prstGeom prst="rect">
            <a:avLst/>
          </a:prstGeom>
          <a:noFill/>
          <a:ln/>
        </p:spPr>
        <p:txBody>
          <a:bodyPr wrap="square" lIns="0" tIns="0" rIns="0" bIns="0" rtlCol="0" anchor="t"/>
          <a:lstStyle/>
          <a:p>
            <a:pPr marL="0" indent="0" algn="ctr">
              <a:lnSpc>
                <a:spcPts val="2400"/>
              </a:lnSpc>
              <a:buNone/>
            </a:pPr>
            <a:r>
              <a:rPr lang="en-US" sz="1500" dirty="0">
                <a:solidFill>
                  <a:srgbClr val="464646"/>
                </a:solidFill>
                <a:latin typeface="Inter Medium" pitchFamily="34" charset="0"/>
                <a:ea typeface="Inter Medium" pitchFamily="34" charset="-122"/>
                <a:cs typeface="Inter Medium" pitchFamily="34" charset="-120"/>
              </a:rPr>
              <a:t>Modifying the base of the prosthesis to improve retention and stability.</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7434" y="660797"/>
            <a:ext cx="7841933" cy="1162526"/>
          </a:xfrm>
          <a:prstGeom prst="rect">
            <a:avLst/>
          </a:prstGeom>
          <a:noFill/>
          <a:ln/>
        </p:spPr>
        <p:txBody>
          <a:bodyPr wrap="square" lIns="0" tIns="0" rIns="0" bIns="0" rtlCol="0" anchor="t"/>
          <a:lstStyle/>
          <a:p>
            <a:pPr marL="0" indent="0">
              <a:lnSpc>
                <a:spcPts val="4550"/>
              </a:lnSpc>
              <a:buNone/>
            </a:pPr>
            <a:r>
              <a:rPr lang="en-US" sz="3650" dirty="0">
                <a:solidFill>
                  <a:srgbClr val="030303"/>
                </a:solidFill>
                <a:latin typeface="DM Sans Semi Bold" pitchFamily="34" charset="0"/>
                <a:ea typeface="DM Sans Semi Bold" pitchFamily="34" charset="-122"/>
                <a:cs typeface="DM Sans Semi Bold" pitchFamily="34" charset="-120"/>
              </a:rPr>
              <a:t>Ensuring Optimal Occlusion and Stability</a:t>
            </a:r>
            <a:endParaRPr lang="en-US" sz="3650" dirty="0"/>
          </a:p>
        </p:txBody>
      </p:sp>
      <p:pic>
        <p:nvPicPr>
          <p:cNvPr id="4" name="Image 1" descr="preencoded.png"/>
          <p:cNvPicPr>
            <a:picLocks noChangeAspect="1"/>
          </p:cNvPicPr>
          <p:nvPr/>
        </p:nvPicPr>
        <p:blipFill>
          <a:blip r:embed="rId4"/>
          <a:stretch>
            <a:fillRect/>
          </a:stretch>
        </p:blipFill>
        <p:spPr>
          <a:xfrm>
            <a:off x="6137434" y="2102287"/>
            <a:ext cx="465058" cy="465058"/>
          </a:xfrm>
          <a:prstGeom prst="rect">
            <a:avLst/>
          </a:prstGeom>
        </p:spPr>
      </p:pic>
      <p:sp>
        <p:nvSpPr>
          <p:cNvPr id="5" name="Text 1"/>
          <p:cNvSpPr/>
          <p:nvPr/>
        </p:nvSpPr>
        <p:spPr>
          <a:xfrm>
            <a:off x="6137434" y="2753320"/>
            <a:ext cx="2325410" cy="290632"/>
          </a:xfrm>
          <a:prstGeom prst="rect">
            <a:avLst/>
          </a:prstGeom>
          <a:noFill/>
          <a:ln/>
        </p:spPr>
        <p:txBody>
          <a:bodyPr wrap="none" lIns="0" tIns="0" rIns="0" bIns="0" rtlCol="0" anchor="t"/>
          <a:lstStyle/>
          <a:p>
            <a:pPr marL="0" indent="0" algn="l">
              <a:lnSpc>
                <a:spcPts val="2250"/>
              </a:lnSpc>
              <a:buNone/>
            </a:pPr>
            <a:r>
              <a:rPr lang="en-US" sz="1800" dirty="0">
                <a:solidFill>
                  <a:srgbClr val="464646"/>
                </a:solidFill>
                <a:latin typeface="DM Sans Semi Bold" pitchFamily="34" charset="0"/>
                <a:ea typeface="DM Sans Semi Bold" pitchFamily="34" charset="-122"/>
                <a:cs typeface="DM Sans Semi Bold" pitchFamily="34" charset="-120"/>
              </a:rPr>
              <a:t>Bite Adjustment</a:t>
            </a:r>
            <a:endParaRPr lang="en-US" sz="1800" dirty="0"/>
          </a:p>
        </p:txBody>
      </p:sp>
      <p:sp>
        <p:nvSpPr>
          <p:cNvPr id="6" name="Text 2"/>
          <p:cNvSpPr/>
          <p:nvPr/>
        </p:nvSpPr>
        <p:spPr>
          <a:xfrm>
            <a:off x="6137434" y="3155513"/>
            <a:ext cx="7841933" cy="297656"/>
          </a:xfrm>
          <a:prstGeom prst="rect">
            <a:avLst/>
          </a:prstGeom>
          <a:noFill/>
          <a:ln/>
        </p:spPr>
        <p:txBody>
          <a:bodyPr wrap="none" lIns="0" tIns="0" rIns="0" bIns="0" rtlCol="0" anchor="t"/>
          <a:lstStyle/>
          <a:p>
            <a:pPr marL="0" indent="0" algn="l">
              <a:lnSpc>
                <a:spcPts val="2300"/>
              </a:lnSpc>
              <a:buNone/>
            </a:pPr>
            <a:r>
              <a:rPr lang="en-US" sz="1450" dirty="0">
                <a:solidFill>
                  <a:srgbClr val="464646"/>
                </a:solidFill>
                <a:latin typeface="Inter Medium" pitchFamily="34" charset="0"/>
                <a:ea typeface="Inter Medium" pitchFamily="34" charset="-122"/>
                <a:cs typeface="Inter Medium" pitchFamily="34" charset="-120"/>
              </a:rPr>
              <a:t>Refine the occlusal contacts to distribute forces evenly across the prosthesis.</a:t>
            </a:r>
            <a:endParaRPr lang="en-US" sz="1450" dirty="0"/>
          </a:p>
        </p:txBody>
      </p:sp>
      <p:pic>
        <p:nvPicPr>
          <p:cNvPr id="7" name="Image 2" descr="preencoded.png"/>
          <p:cNvPicPr>
            <a:picLocks noChangeAspect="1"/>
          </p:cNvPicPr>
          <p:nvPr/>
        </p:nvPicPr>
        <p:blipFill>
          <a:blip r:embed="rId5"/>
          <a:stretch>
            <a:fillRect/>
          </a:stretch>
        </p:blipFill>
        <p:spPr>
          <a:xfrm>
            <a:off x="6137434" y="4011216"/>
            <a:ext cx="465058" cy="465058"/>
          </a:xfrm>
          <a:prstGeom prst="rect">
            <a:avLst/>
          </a:prstGeom>
        </p:spPr>
      </p:pic>
      <p:sp>
        <p:nvSpPr>
          <p:cNvPr id="8" name="Text 3"/>
          <p:cNvSpPr/>
          <p:nvPr/>
        </p:nvSpPr>
        <p:spPr>
          <a:xfrm>
            <a:off x="6137434" y="4662249"/>
            <a:ext cx="2738318" cy="290632"/>
          </a:xfrm>
          <a:prstGeom prst="rect">
            <a:avLst/>
          </a:prstGeom>
          <a:noFill/>
          <a:ln/>
        </p:spPr>
        <p:txBody>
          <a:bodyPr wrap="none" lIns="0" tIns="0" rIns="0" bIns="0" rtlCol="0" anchor="t"/>
          <a:lstStyle/>
          <a:p>
            <a:pPr marL="0" indent="0" algn="l">
              <a:lnSpc>
                <a:spcPts val="2250"/>
              </a:lnSpc>
              <a:buNone/>
            </a:pPr>
            <a:r>
              <a:rPr lang="en-US" sz="1800" dirty="0">
                <a:solidFill>
                  <a:srgbClr val="464646"/>
                </a:solidFill>
                <a:latin typeface="DM Sans Semi Bold" pitchFamily="34" charset="0"/>
                <a:ea typeface="DM Sans Semi Bold" pitchFamily="34" charset="-122"/>
                <a:cs typeface="DM Sans Semi Bold" pitchFamily="34" charset="-120"/>
              </a:rPr>
              <a:t>Adhesive Reinforcement</a:t>
            </a:r>
            <a:endParaRPr lang="en-US" sz="1800" dirty="0"/>
          </a:p>
        </p:txBody>
      </p:sp>
      <p:sp>
        <p:nvSpPr>
          <p:cNvPr id="9" name="Text 4"/>
          <p:cNvSpPr/>
          <p:nvPr/>
        </p:nvSpPr>
        <p:spPr>
          <a:xfrm>
            <a:off x="6137434" y="5064443"/>
            <a:ext cx="7841933" cy="595313"/>
          </a:xfrm>
          <a:prstGeom prst="rect">
            <a:avLst/>
          </a:prstGeom>
          <a:noFill/>
          <a:ln/>
        </p:spPr>
        <p:txBody>
          <a:bodyPr wrap="square" lIns="0" tIns="0" rIns="0" bIns="0" rtlCol="0" anchor="t"/>
          <a:lstStyle/>
          <a:p>
            <a:pPr marL="0" indent="0" algn="l">
              <a:lnSpc>
                <a:spcPts val="2300"/>
              </a:lnSpc>
              <a:buNone/>
            </a:pPr>
            <a:r>
              <a:rPr lang="en-US" sz="1450" dirty="0">
                <a:solidFill>
                  <a:srgbClr val="464646"/>
                </a:solidFill>
                <a:latin typeface="Inter Medium" pitchFamily="34" charset="0"/>
                <a:ea typeface="Inter Medium" pitchFamily="34" charset="-122"/>
                <a:cs typeface="Inter Medium" pitchFamily="34" charset="-120"/>
              </a:rPr>
              <a:t>Use specialized dental adhesives to enhance the retention and stability of the prosthesis.</a:t>
            </a:r>
            <a:endParaRPr lang="en-US" sz="1450" dirty="0"/>
          </a:p>
        </p:txBody>
      </p:sp>
      <p:pic>
        <p:nvPicPr>
          <p:cNvPr id="10" name="Image 3" descr="preencoded.png"/>
          <p:cNvPicPr>
            <a:picLocks noChangeAspect="1"/>
          </p:cNvPicPr>
          <p:nvPr/>
        </p:nvPicPr>
        <p:blipFill>
          <a:blip r:embed="rId6"/>
          <a:stretch>
            <a:fillRect/>
          </a:stretch>
        </p:blipFill>
        <p:spPr>
          <a:xfrm>
            <a:off x="6137434" y="6217801"/>
            <a:ext cx="465058" cy="465058"/>
          </a:xfrm>
          <a:prstGeom prst="rect">
            <a:avLst/>
          </a:prstGeom>
        </p:spPr>
      </p:pic>
      <p:sp>
        <p:nvSpPr>
          <p:cNvPr id="11" name="Text 5"/>
          <p:cNvSpPr/>
          <p:nvPr/>
        </p:nvSpPr>
        <p:spPr>
          <a:xfrm>
            <a:off x="6137434" y="6868835"/>
            <a:ext cx="2325410" cy="290632"/>
          </a:xfrm>
          <a:prstGeom prst="rect">
            <a:avLst/>
          </a:prstGeom>
          <a:noFill/>
          <a:ln/>
        </p:spPr>
        <p:txBody>
          <a:bodyPr wrap="none" lIns="0" tIns="0" rIns="0" bIns="0" rtlCol="0" anchor="t"/>
          <a:lstStyle/>
          <a:p>
            <a:pPr marL="0" indent="0" algn="l">
              <a:lnSpc>
                <a:spcPts val="2250"/>
              </a:lnSpc>
              <a:buNone/>
            </a:pPr>
            <a:r>
              <a:rPr lang="en-US" sz="1800" dirty="0">
                <a:solidFill>
                  <a:srgbClr val="464646"/>
                </a:solidFill>
                <a:latin typeface="DM Sans Semi Bold" pitchFamily="34" charset="0"/>
                <a:ea typeface="DM Sans Semi Bold" pitchFamily="34" charset="-122"/>
                <a:cs typeface="DM Sans Semi Bold" pitchFamily="34" charset="-120"/>
              </a:rPr>
              <a:t>Detailed Inspection</a:t>
            </a:r>
            <a:endParaRPr lang="en-US" sz="1800" dirty="0"/>
          </a:p>
        </p:txBody>
      </p:sp>
      <p:sp>
        <p:nvSpPr>
          <p:cNvPr id="12" name="Text 6"/>
          <p:cNvSpPr/>
          <p:nvPr/>
        </p:nvSpPr>
        <p:spPr>
          <a:xfrm>
            <a:off x="6137434" y="7271028"/>
            <a:ext cx="7841933" cy="297656"/>
          </a:xfrm>
          <a:prstGeom prst="rect">
            <a:avLst/>
          </a:prstGeom>
          <a:noFill/>
          <a:ln/>
        </p:spPr>
        <p:txBody>
          <a:bodyPr wrap="none" lIns="0" tIns="0" rIns="0" bIns="0" rtlCol="0" anchor="t"/>
          <a:lstStyle/>
          <a:p>
            <a:pPr marL="0" indent="0" algn="l">
              <a:lnSpc>
                <a:spcPts val="2300"/>
              </a:lnSpc>
              <a:buNone/>
            </a:pPr>
            <a:r>
              <a:rPr lang="en-US" sz="1450" dirty="0">
                <a:solidFill>
                  <a:srgbClr val="464646"/>
                </a:solidFill>
                <a:latin typeface="Inter Medium" pitchFamily="34" charset="0"/>
                <a:ea typeface="Inter Medium" pitchFamily="34" charset="-122"/>
                <a:cs typeface="Inter Medium" pitchFamily="34" charset="-120"/>
              </a:rPr>
              <a:t>Carefully examine the prosthesis under magnification to identify any remaining issues.</a:t>
            </a:r>
            <a:endParaRPr lang="en-US" sz="14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73073" y="608290"/>
            <a:ext cx="7597854" cy="1380411"/>
          </a:xfrm>
          <a:prstGeom prst="rect">
            <a:avLst/>
          </a:prstGeom>
          <a:noFill/>
          <a:ln/>
        </p:spPr>
        <p:txBody>
          <a:bodyPr wrap="square" lIns="0" tIns="0" rIns="0" bIns="0" rtlCol="0" anchor="t"/>
          <a:lstStyle/>
          <a:p>
            <a:pPr marL="0" indent="0">
              <a:lnSpc>
                <a:spcPts val="5400"/>
              </a:lnSpc>
              <a:buNone/>
            </a:pPr>
            <a:r>
              <a:rPr lang="en-US" sz="4300" dirty="0">
                <a:solidFill>
                  <a:srgbClr val="030303"/>
                </a:solidFill>
                <a:latin typeface="DM Sans Semi Bold" pitchFamily="34" charset="0"/>
                <a:ea typeface="DM Sans Semi Bold" pitchFamily="34" charset="-122"/>
                <a:cs typeface="DM Sans Semi Bold" pitchFamily="34" charset="-120"/>
              </a:rPr>
              <a:t>Checking for Proper Phonetic Function</a:t>
            </a:r>
            <a:endParaRPr lang="en-US" sz="4300" dirty="0"/>
          </a:p>
        </p:txBody>
      </p:sp>
      <p:pic>
        <p:nvPicPr>
          <p:cNvPr id="4" name="Image 1" descr="preencoded.png"/>
          <p:cNvPicPr>
            <a:picLocks noChangeAspect="1"/>
          </p:cNvPicPr>
          <p:nvPr/>
        </p:nvPicPr>
        <p:blipFill>
          <a:blip r:embed="rId4"/>
          <a:stretch>
            <a:fillRect/>
          </a:stretch>
        </p:blipFill>
        <p:spPr>
          <a:xfrm>
            <a:off x="773073" y="2319933"/>
            <a:ext cx="1104424" cy="1767126"/>
          </a:xfrm>
          <a:prstGeom prst="rect">
            <a:avLst/>
          </a:prstGeom>
        </p:spPr>
      </p:pic>
      <p:sp>
        <p:nvSpPr>
          <p:cNvPr id="5" name="Text 1"/>
          <p:cNvSpPr/>
          <p:nvPr/>
        </p:nvSpPr>
        <p:spPr>
          <a:xfrm>
            <a:off x="2208728" y="2540794"/>
            <a:ext cx="2761178" cy="345043"/>
          </a:xfrm>
          <a:prstGeom prst="rect">
            <a:avLst/>
          </a:prstGeom>
          <a:noFill/>
          <a:ln/>
        </p:spPr>
        <p:txBody>
          <a:bodyPr wrap="none" lIns="0" tIns="0" rIns="0" bIns="0" rtlCol="0" anchor="t"/>
          <a:lstStyle/>
          <a:p>
            <a:pPr marL="0" indent="0" algn="l">
              <a:lnSpc>
                <a:spcPts val="2700"/>
              </a:lnSpc>
              <a:buNone/>
            </a:pPr>
            <a:r>
              <a:rPr lang="en-US" sz="2150" dirty="0">
                <a:solidFill>
                  <a:srgbClr val="464646"/>
                </a:solidFill>
                <a:latin typeface="DM Sans Semi Bold" pitchFamily="34" charset="0"/>
                <a:ea typeface="DM Sans Semi Bold" pitchFamily="34" charset="-122"/>
                <a:cs typeface="DM Sans Semi Bold" pitchFamily="34" charset="-120"/>
              </a:rPr>
              <a:t>Speech Assessment</a:t>
            </a:r>
            <a:endParaRPr lang="en-US" sz="2150" dirty="0"/>
          </a:p>
        </p:txBody>
      </p:sp>
      <p:sp>
        <p:nvSpPr>
          <p:cNvPr id="6" name="Text 2"/>
          <p:cNvSpPr/>
          <p:nvPr/>
        </p:nvSpPr>
        <p:spPr>
          <a:xfrm>
            <a:off x="2208728" y="3018353"/>
            <a:ext cx="6162199" cy="706755"/>
          </a:xfrm>
          <a:prstGeom prst="rect">
            <a:avLst/>
          </a:prstGeom>
          <a:noFill/>
          <a:ln/>
        </p:spPr>
        <p:txBody>
          <a:bodyPr wrap="square" lIns="0" tIns="0" rIns="0" bIns="0" rtlCol="0" anchor="t"/>
          <a:lstStyle/>
          <a:p>
            <a:pPr marL="0" indent="0" algn="l">
              <a:lnSpc>
                <a:spcPts val="2750"/>
              </a:lnSpc>
              <a:buNone/>
            </a:pPr>
            <a:r>
              <a:rPr lang="en-US" sz="1700" dirty="0">
                <a:solidFill>
                  <a:srgbClr val="464646"/>
                </a:solidFill>
                <a:latin typeface="Inter Medium" pitchFamily="34" charset="0"/>
                <a:ea typeface="Inter Medium" pitchFamily="34" charset="-122"/>
                <a:cs typeface="Inter Medium" pitchFamily="34" charset="-120"/>
              </a:rPr>
              <a:t>Evaluate the patient's ability to produce clear and natural-sounding speech with the prosthesis.</a:t>
            </a:r>
            <a:endParaRPr lang="en-US" sz="1700" dirty="0"/>
          </a:p>
        </p:txBody>
      </p:sp>
      <p:pic>
        <p:nvPicPr>
          <p:cNvPr id="7" name="Image 2" descr="preencoded.png"/>
          <p:cNvPicPr>
            <a:picLocks noChangeAspect="1"/>
          </p:cNvPicPr>
          <p:nvPr/>
        </p:nvPicPr>
        <p:blipFill>
          <a:blip r:embed="rId5"/>
          <a:stretch>
            <a:fillRect/>
          </a:stretch>
        </p:blipFill>
        <p:spPr>
          <a:xfrm>
            <a:off x="773073" y="4087058"/>
            <a:ext cx="1104424" cy="1767126"/>
          </a:xfrm>
          <a:prstGeom prst="rect">
            <a:avLst/>
          </a:prstGeom>
        </p:spPr>
      </p:pic>
      <p:sp>
        <p:nvSpPr>
          <p:cNvPr id="8" name="Text 3"/>
          <p:cNvSpPr/>
          <p:nvPr/>
        </p:nvSpPr>
        <p:spPr>
          <a:xfrm>
            <a:off x="2208728" y="4307919"/>
            <a:ext cx="3152894" cy="345043"/>
          </a:xfrm>
          <a:prstGeom prst="rect">
            <a:avLst/>
          </a:prstGeom>
          <a:noFill/>
          <a:ln/>
        </p:spPr>
        <p:txBody>
          <a:bodyPr wrap="none" lIns="0" tIns="0" rIns="0" bIns="0" rtlCol="0" anchor="t"/>
          <a:lstStyle/>
          <a:p>
            <a:pPr marL="0" indent="0" algn="l">
              <a:lnSpc>
                <a:spcPts val="2700"/>
              </a:lnSpc>
              <a:buNone/>
            </a:pPr>
            <a:r>
              <a:rPr lang="en-US" sz="2150" dirty="0">
                <a:solidFill>
                  <a:srgbClr val="464646"/>
                </a:solidFill>
                <a:latin typeface="DM Sans Semi Bold" pitchFamily="34" charset="0"/>
                <a:ea typeface="DM Sans Semi Bold" pitchFamily="34" charset="-122"/>
                <a:cs typeface="DM Sans Semi Bold" pitchFamily="34" charset="-120"/>
              </a:rPr>
              <a:t>Adjustment Techniques</a:t>
            </a:r>
            <a:endParaRPr lang="en-US" sz="2150" dirty="0"/>
          </a:p>
        </p:txBody>
      </p:sp>
      <p:sp>
        <p:nvSpPr>
          <p:cNvPr id="9" name="Text 4"/>
          <p:cNvSpPr/>
          <p:nvPr/>
        </p:nvSpPr>
        <p:spPr>
          <a:xfrm>
            <a:off x="2208728" y="4785479"/>
            <a:ext cx="6162199" cy="706755"/>
          </a:xfrm>
          <a:prstGeom prst="rect">
            <a:avLst/>
          </a:prstGeom>
          <a:noFill/>
          <a:ln/>
        </p:spPr>
        <p:txBody>
          <a:bodyPr wrap="square" lIns="0" tIns="0" rIns="0" bIns="0" rtlCol="0" anchor="t"/>
          <a:lstStyle/>
          <a:p>
            <a:pPr marL="0" indent="0" algn="l">
              <a:lnSpc>
                <a:spcPts val="2750"/>
              </a:lnSpc>
              <a:buNone/>
            </a:pPr>
            <a:r>
              <a:rPr lang="en-US" sz="1700" dirty="0">
                <a:solidFill>
                  <a:srgbClr val="464646"/>
                </a:solidFill>
                <a:latin typeface="Inter Medium" pitchFamily="34" charset="0"/>
                <a:ea typeface="Inter Medium" pitchFamily="34" charset="-122"/>
                <a:cs typeface="Inter Medium" pitchFamily="34" charset="-120"/>
              </a:rPr>
              <a:t>Make any necessary modifications to the prosthesis to improve phonetic function.</a:t>
            </a:r>
            <a:endParaRPr lang="en-US" sz="1700" dirty="0"/>
          </a:p>
        </p:txBody>
      </p:sp>
      <p:pic>
        <p:nvPicPr>
          <p:cNvPr id="10" name="Image 3" descr="preencoded.png"/>
          <p:cNvPicPr>
            <a:picLocks noChangeAspect="1"/>
          </p:cNvPicPr>
          <p:nvPr/>
        </p:nvPicPr>
        <p:blipFill>
          <a:blip r:embed="rId6"/>
          <a:stretch>
            <a:fillRect/>
          </a:stretch>
        </p:blipFill>
        <p:spPr>
          <a:xfrm>
            <a:off x="773073" y="5854184"/>
            <a:ext cx="1104424" cy="1767126"/>
          </a:xfrm>
          <a:prstGeom prst="rect">
            <a:avLst/>
          </a:prstGeom>
        </p:spPr>
      </p:pic>
      <p:sp>
        <p:nvSpPr>
          <p:cNvPr id="11" name="Text 5"/>
          <p:cNvSpPr/>
          <p:nvPr/>
        </p:nvSpPr>
        <p:spPr>
          <a:xfrm>
            <a:off x="2208728" y="6075045"/>
            <a:ext cx="2761178" cy="345043"/>
          </a:xfrm>
          <a:prstGeom prst="rect">
            <a:avLst/>
          </a:prstGeom>
          <a:noFill/>
          <a:ln/>
        </p:spPr>
        <p:txBody>
          <a:bodyPr wrap="none" lIns="0" tIns="0" rIns="0" bIns="0" rtlCol="0" anchor="t"/>
          <a:lstStyle/>
          <a:p>
            <a:pPr marL="0" indent="0" algn="l">
              <a:lnSpc>
                <a:spcPts val="2700"/>
              </a:lnSpc>
              <a:buNone/>
            </a:pPr>
            <a:r>
              <a:rPr lang="en-US" sz="2150" dirty="0">
                <a:solidFill>
                  <a:srgbClr val="464646"/>
                </a:solidFill>
                <a:latin typeface="DM Sans Semi Bold" pitchFamily="34" charset="0"/>
                <a:ea typeface="DM Sans Semi Bold" pitchFamily="34" charset="-122"/>
                <a:cs typeface="DM Sans Semi Bold" pitchFamily="34" charset="-120"/>
              </a:rPr>
              <a:t>Verification</a:t>
            </a:r>
            <a:endParaRPr lang="en-US" sz="2150" dirty="0"/>
          </a:p>
        </p:txBody>
      </p:sp>
      <p:sp>
        <p:nvSpPr>
          <p:cNvPr id="12" name="Text 6"/>
          <p:cNvSpPr/>
          <p:nvPr/>
        </p:nvSpPr>
        <p:spPr>
          <a:xfrm>
            <a:off x="2208728" y="6552605"/>
            <a:ext cx="6162199" cy="706755"/>
          </a:xfrm>
          <a:prstGeom prst="rect">
            <a:avLst/>
          </a:prstGeom>
          <a:noFill/>
          <a:ln/>
        </p:spPr>
        <p:txBody>
          <a:bodyPr wrap="square" lIns="0" tIns="0" rIns="0" bIns="0" rtlCol="0" anchor="t"/>
          <a:lstStyle/>
          <a:p>
            <a:pPr marL="0" indent="0" algn="l">
              <a:lnSpc>
                <a:spcPts val="2750"/>
              </a:lnSpc>
              <a:buNone/>
            </a:pPr>
            <a:r>
              <a:rPr lang="en-US" sz="1700" dirty="0">
                <a:solidFill>
                  <a:srgbClr val="464646"/>
                </a:solidFill>
                <a:latin typeface="Inter Medium" pitchFamily="34" charset="0"/>
                <a:ea typeface="Inter Medium" pitchFamily="34" charset="-122"/>
                <a:cs typeface="Inter Medium" pitchFamily="34" charset="-120"/>
              </a:rPr>
              <a:t>Confirm the patient's satisfaction with the clarity and comfort of their speech.</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328857"/>
            <a:ext cx="11453455" cy="708779"/>
          </a:xfrm>
          <a:prstGeom prst="rect">
            <a:avLst/>
          </a:prstGeom>
          <a:noFill/>
          <a:ln/>
        </p:spPr>
        <p:txBody>
          <a:bodyPr wrap="none" lIns="0" tIns="0" rIns="0" bIns="0" rtlCol="0" anchor="t"/>
          <a:lstStyle/>
          <a:p>
            <a:pPr marL="0" indent="0">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Adjusting the Aesthetics of the Prosthesis</a:t>
            </a:r>
            <a:endParaRPr lang="en-US" sz="4450" dirty="0"/>
          </a:p>
        </p:txBody>
      </p:sp>
      <p:pic>
        <p:nvPicPr>
          <p:cNvPr id="3" name="Image 0" descr="preencoded.png"/>
          <p:cNvPicPr>
            <a:picLocks noChangeAspect="1"/>
          </p:cNvPicPr>
          <p:nvPr/>
        </p:nvPicPr>
        <p:blipFill>
          <a:blip r:embed="rId3"/>
          <a:stretch>
            <a:fillRect/>
          </a:stretch>
        </p:blipFill>
        <p:spPr>
          <a:xfrm>
            <a:off x="793790" y="2491264"/>
            <a:ext cx="4120753" cy="2546747"/>
          </a:xfrm>
          <a:prstGeom prst="rect">
            <a:avLst/>
          </a:prstGeom>
        </p:spPr>
      </p:pic>
      <p:sp>
        <p:nvSpPr>
          <p:cNvPr id="4" name="Text 1"/>
          <p:cNvSpPr/>
          <p:nvPr/>
        </p:nvSpPr>
        <p:spPr>
          <a:xfrm>
            <a:off x="793790" y="5321498"/>
            <a:ext cx="293179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Gum Line Refinement</a:t>
            </a:r>
            <a:endParaRPr lang="en-US" sz="2200" dirty="0"/>
          </a:p>
        </p:txBody>
      </p:sp>
      <p:sp>
        <p:nvSpPr>
          <p:cNvPr id="5" name="Text 2"/>
          <p:cNvSpPr/>
          <p:nvPr/>
        </p:nvSpPr>
        <p:spPr>
          <a:xfrm>
            <a:off x="793790" y="5811917"/>
            <a:ext cx="4120753"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Carefully sculpt the gum-colored portion of the prosthesis to create a seamless transition.</a:t>
            </a:r>
            <a:endParaRPr lang="en-US" sz="1750" dirty="0"/>
          </a:p>
        </p:txBody>
      </p:sp>
      <p:pic>
        <p:nvPicPr>
          <p:cNvPr id="6" name="Image 1" descr="preencoded.png"/>
          <p:cNvPicPr>
            <a:picLocks noChangeAspect="1"/>
          </p:cNvPicPr>
          <p:nvPr/>
        </p:nvPicPr>
        <p:blipFill>
          <a:blip r:embed="rId4"/>
          <a:stretch>
            <a:fillRect/>
          </a:stretch>
        </p:blipFill>
        <p:spPr>
          <a:xfrm>
            <a:off x="5254704" y="2491264"/>
            <a:ext cx="4120872" cy="2546866"/>
          </a:xfrm>
          <a:prstGeom prst="rect">
            <a:avLst/>
          </a:prstGeom>
        </p:spPr>
      </p:pic>
      <p:sp>
        <p:nvSpPr>
          <p:cNvPr id="7" name="Text 3"/>
          <p:cNvSpPr/>
          <p:nvPr/>
        </p:nvSpPr>
        <p:spPr>
          <a:xfrm>
            <a:off x="5254704" y="5321617"/>
            <a:ext cx="3125272"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Tooth Characterization</a:t>
            </a:r>
            <a:endParaRPr lang="en-US" sz="2200" dirty="0"/>
          </a:p>
        </p:txBody>
      </p:sp>
      <p:sp>
        <p:nvSpPr>
          <p:cNvPr id="8" name="Text 4"/>
          <p:cNvSpPr/>
          <p:nvPr/>
        </p:nvSpPr>
        <p:spPr>
          <a:xfrm>
            <a:off x="5254704" y="5812036"/>
            <a:ext cx="4120872"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Add subtle variations in color and texture to the prosthetic teeth for a more natural appearance.</a:t>
            </a:r>
            <a:endParaRPr lang="en-US" sz="1750" dirty="0"/>
          </a:p>
        </p:txBody>
      </p:sp>
      <p:pic>
        <p:nvPicPr>
          <p:cNvPr id="9" name="Image 2" descr="preencoded.png"/>
          <p:cNvPicPr>
            <a:picLocks noChangeAspect="1"/>
          </p:cNvPicPr>
          <p:nvPr/>
        </p:nvPicPr>
        <p:blipFill>
          <a:blip r:embed="rId5"/>
          <a:stretch>
            <a:fillRect/>
          </a:stretch>
        </p:blipFill>
        <p:spPr>
          <a:xfrm>
            <a:off x="9715738" y="2491264"/>
            <a:ext cx="4120753" cy="2546747"/>
          </a:xfrm>
          <a:prstGeom prst="rect">
            <a:avLst/>
          </a:prstGeom>
        </p:spPr>
      </p:pic>
      <p:sp>
        <p:nvSpPr>
          <p:cNvPr id="10" name="Text 5"/>
          <p:cNvSpPr/>
          <p:nvPr/>
        </p:nvSpPr>
        <p:spPr>
          <a:xfrm>
            <a:off x="9715738" y="532149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Shade and Finish</a:t>
            </a:r>
            <a:endParaRPr lang="en-US" sz="2200" dirty="0"/>
          </a:p>
        </p:txBody>
      </p:sp>
      <p:sp>
        <p:nvSpPr>
          <p:cNvPr id="11" name="Text 6"/>
          <p:cNvSpPr/>
          <p:nvPr/>
        </p:nvSpPr>
        <p:spPr>
          <a:xfrm>
            <a:off x="9715738" y="5811917"/>
            <a:ext cx="4120753"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Carefully match the prosthesis to the patient's existing teeth for a cohesive, aesthetic result.</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35436"/>
          </a:xfrm>
          <a:prstGeom prst="rect">
            <a:avLst/>
          </a:prstGeom>
        </p:spPr>
      </p:pic>
      <p:sp>
        <p:nvSpPr>
          <p:cNvPr id="3" name="Text 0"/>
          <p:cNvSpPr/>
          <p:nvPr/>
        </p:nvSpPr>
        <p:spPr>
          <a:xfrm>
            <a:off x="709851" y="3093244"/>
            <a:ext cx="9076849" cy="633770"/>
          </a:xfrm>
          <a:prstGeom prst="rect">
            <a:avLst/>
          </a:prstGeom>
          <a:noFill/>
          <a:ln/>
        </p:spPr>
        <p:txBody>
          <a:bodyPr wrap="none" lIns="0" tIns="0" rIns="0" bIns="0" rtlCol="0" anchor="t"/>
          <a:lstStyle/>
          <a:p>
            <a:pPr marL="0" indent="0">
              <a:lnSpc>
                <a:spcPts val="4950"/>
              </a:lnSpc>
              <a:buNone/>
            </a:pPr>
            <a:r>
              <a:rPr lang="en-US" sz="3950" dirty="0">
                <a:solidFill>
                  <a:srgbClr val="030303"/>
                </a:solidFill>
                <a:latin typeface="DM Sans Semi Bold" pitchFamily="34" charset="0"/>
                <a:ea typeface="DM Sans Semi Bold" pitchFamily="34" charset="-122"/>
                <a:cs typeface="DM Sans Semi Bold" pitchFamily="34" charset="-120"/>
              </a:rPr>
              <a:t>Final Inspection and Patient Approval</a:t>
            </a:r>
            <a:endParaRPr lang="en-US" sz="3950" dirty="0"/>
          </a:p>
        </p:txBody>
      </p:sp>
      <p:sp>
        <p:nvSpPr>
          <p:cNvPr id="4" name="Shape 1"/>
          <p:cNvSpPr/>
          <p:nvPr/>
        </p:nvSpPr>
        <p:spPr>
          <a:xfrm>
            <a:off x="709851" y="4031218"/>
            <a:ext cx="13210699" cy="3646170"/>
          </a:xfrm>
          <a:prstGeom prst="roundRect">
            <a:avLst>
              <a:gd name="adj" fmla="val 834"/>
            </a:avLst>
          </a:prstGeom>
          <a:noFill/>
          <a:ln w="7620">
            <a:solidFill>
              <a:srgbClr val="000000">
                <a:alpha val="8000"/>
              </a:srgbClr>
            </a:solidFill>
            <a:prstDash val="solid"/>
          </a:ln>
        </p:spPr>
      </p:sp>
      <p:sp>
        <p:nvSpPr>
          <p:cNvPr id="5" name="Shape 2"/>
          <p:cNvSpPr/>
          <p:nvPr/>
        </p:nvSpPr>
        <p:spPr>
          <a:xfrm>
            <a:off x="717471" y="4038838"/>
            <a:ext cx="13195459" cy="907733"/>
          </a:xfrm>
          <a:prstGeom prst="rect">
            <a:avLst/>
          </a:prstGeom>
          <a:solidFill>
            <a:srgbClr val="FFFFFF">
              <a:alpha val="4000"/>
            </a:srgbClr>
          </a:solidFill>
          <a:ln/>
        </p:spPr>
      </p:sp>
      <p:sp>
        <p:nvSpPr>
          <p:cNvPr id="6" name="Text 3"/>
          <p:cNvSpPr/>
          <p:nvPr/>
        </p:nvSpPr>
        <p:spPr>
          <a:xfrm>
            <a:off x="920234" y="4168140"/>
            <a:ext cx="6188393" cy="324564"/>
          </a:xfrm>
          <a:prstGeom prst="rect">
            <a:avLst/>
          </a:prstGeom>
          <a:noFill/>
          <a:ln/>
        </p:spPr>
        <p:txBody>
          <a:bodyPr wrap="none" lIns="0" tIns="0" rIns="0" bIns="0" rtlCol="0" anchor="t"/>
          <a:lstStyle/>
          <a:p>
            <a:pPr marL="0" indent="0">
              <a:lnSpc>
                <a:spcPts val="2550"/>
              </a:lnSpc>
              <a:buNone/>
            </a:pPr>
            <a:r>
              <a:rPr lang="en-US" sz="1550" dirty="0">
                <a:solidFill>
                  <a:srgbClr val="464646"/>
                </a:solidFill>
                <a:latin typeface="Inter Medium" pitchFamily="34" charset="0"/>
                <a:ea typeface="Inter Medium" pitchFamily="34" charset="-122"/>
                <a:cs typeface="Inter Medium" pitchFamily="34" charset="-120"/>
              </a:rPr>
              <a:t>Fit and Comfort</a:t>
            </a:r>
            <a:endParaRPr lang="en-US" sz="1550" dirty="0"/>
          </a:p>
        </p:txBody>
      </p:sp>
      <p:sp>
        <p:nvSpPr>
          <p:cNvPr id="7" name="Text 4"/>
          <p:cNvSpPr/>
          <p:nvPr/>
        </p:nvSpPr>
        <p:spPr>
          <a:xfrm>
            <a:off x="7521773" y="4168140"/>
            <a:ext cx="6188393" cy="649129"/>
          </a:xfrm>
          <a:prstGeom prst="rect">
            <a:avLst/>
          </a:prstGeom>
          <a:noFill/>
          <a:ln/>
        </p:spPr>
        <p:txBody>
          <a:bodyPr wrap="square" lIns="0" tIns="0" rIns="0" bIns="0" rtlCol="0" anchor="t"/>
          <a:lstStyle/>
          <a:p>
            <a:pPr marL="0" indent="0">
              <a:lnSpc>
                <a:spcPts val="2550"/>
              </a:lnSpc>
              <a:buNone/>
            </a:pPr>
            <a:r>
              <a:rPr lang="en-US" sz="1550" dirty="0">
                <a:solidFill>
                  <a:srgbClr val="464646"/>
                </a:solidFill>
                <a:latin typeface="Inter Medium" pitchFamily="34" charset="0"/>
                <a:ea typeface="Inter Medium" pitchFamily="34" charset="-122"/>
                <a:cs typeface="Inter Medium" pitchFamily="34" charset="-120"/>
              </a:rPr>
              <a:t>The prosthesis should feel secure and comfortable in the patient's mouth.</a:t>
            </a:r>
            <a:endParaRPr lang="en-US" sz="1550" dirty="0"/>
          </a:p>
        </p:txBody>
      </p:sp>
      <p:sp>
        <p:nvSpPr>
          <p:cNvPr id="8" name="Shape 5"/>
          <p:cNvSpPr/>
          <p:nvPr/>
        </p:nvSpPr>
        <p:spPr>
          <a:xfrm>
            <a:off x="717471" y="4946571"/>
            <a:ext cx="13195459" cy="907733"/>
          </a:xfrm>
          <a:prstGeom prst="rect">
            <a:avLst/>
          </a:prstGeom>
          <a:solidFill>
            <a:srgbClr val="000000">
              <a:alpha val="4000"/>
            </a:srgbClr>
          </a:solidFill>
          <a:ln/>
        </p:spPr>
      </p:sp>
      <p:sp>
        <p:nvSpPr>
          <p:cNvPr id="9" name="Text 6"/>
          <p:cNvSpPr/>
          <p:nvPr/>
        </p:nvSpPr>
        <p:spPr>
          <a:xfrm>
            <a:off x="920234" y="5075873"/>
            <a:ext cx="6188393" cy="324564"/>
          </a:xfrm>
          <a:prstGeom prst="rect">
            <a:avLst/>
          </a:prstGeom>
          <a:noFill/>
          <a:ln/>
        </p:spPr>
        <p:txBody>
          <a:bodyPr wrap="none" lIns="0" tIns="0" rIns="0" bIns="0" rtlCol="0" anchor="t"/>
          <a:lstStyle/>
          <a:p>
            <a:pPr marL="0" indent="0">
              <a:lnSpc>
                <a:spcPts val="2550"/>
              </a:lnSpc>
              <a:buNone/>
            </a:pPr>
            <a:r>
              <a:rPr lang="en-US" sz="1550" dirty="0">
                <a:solidFill>
                  <a:srgbClr val="464646"/>
                </a:solidFill>
                <a:latin typeface="Inter Medium" pitchFamily="34" charset="0"/>
                <a:ea typeface="Inter Medium" pitchFamily="34" charset="-122"/>
                <a:cs typeface="Inter Medium" pitchFamily="34" charset="-120"/>
              </a:rPr>
              <a:t>Occlusion</a:t>
            </a:r>
            <a:endParaRPr lang="en-US" sz="1550" dirty="0"/>
          </a:p>
        </p:txBody>
      </p:sp>
      <p:sp>
        <p:nvSpPr>
          <p:cNvPr id="10" name="Text 7"/>
          <p:cNvSpPr/>
          <p:nvPr/>
        </p:nvSpPr>
        <p:spPr>
          <a:xfrm>
            <a:off x="7521773" y="5075873"/>
            <a:ext cx="6188393" cy="649129"/>
          </a:xfrm>
          <a:prstGeom prst="rect">
            <a:avLst/>
          </a:prstGeom>
          <a:noFill/>
          <a:ln/>
        </p:spPr>
        <p:txBody>
          <a:bodyPr wrap="square" lIns="0" tIns="0" rIns="0" bIns="0" rtlCol="0" anchor="t"/>
          <a:lstStyle/>
          <a:p>
            <a:pPr marL="0" indent="0">
              <a:lnSpc>
                <a:spcPts val="2550"/>
              </a:lnSpc>
              <a:buNone/>
            </a:pPr>
            <a:r>
              <a:rPr lang="en-US" sz="1550" dirty="0">
                <a:solidFill>
                  <a:srgbClr val="464646"/>
                </a:solidFill>
                <a:latin typeface="Inter Medium" pitchFamily="34" charset="0"/>
                <a:ea typeface="Inter Medium" pitchFamily="34" charset="-122"/>
                <a:cs typeface="Inter Medium" pitchFamily="34" charset="-120"/>
              </a:rPr>
              <a:t>Proper contact and alignment with the opposing teeth is essential.</a:t>
            </a:r>
            <a:endParaRPr lang="en-US" sz="1550" dirty="0"/>
          </a:p>
        </p:txBody>
      </p:sp>
      <p:sp>
        <p:nvSpPr>
          <p:cNvPr id="11" name="Shape 8"/>
          <p:cNvSpPr/>
          <p:nvPr/>
        </p:nvSpPr>
        <p:spPr>
          <a:xfrm>
            <a:off x="717471" y="5854303"/>
            <a:ext cx="13195459" cy="907733"/>
          </a:xfrm>
          <a:prstGeom prst="rect">
            <a:avLst/>
          </a:prstGeom>
          <a:solidFill>
            <a:srgbClr val="FFFFFF">
              <a:alpha val="4000"/>
            </a:srgbClr>
          </a:solidFill>
          <a:ln/>
        </p:spPr>
      </p:sp>
      <p:sp>
        <p:nvSpPr>
          <p:cNvPr id="12" name="Text 9"/>
          <p:cNvSpPr/>
          <p:nvPr/>
        </p:nvSpPr>
        <p:spPr>
          <a:xfrm>
            <a:off x="920234" y="5983605"/>
            <a:ext cx="6188393" cy="324564"/>
          </a:xfrm>
          <a:prstGeom prst="rect">
            <a:avLst/>
          </a:prstGeom>
          <a:noFill/>
          <a:ln/>
        </p:spPr>
        <p:txBody>
          <a:bodyPr wrap="none" lIns="0" tIns="0" rIns="0" bIns="0" rtlCol="0" anchor="t"/>
          <a:lstStyle/>
          <a:p>
            <a:pPr marL="0" indent="0">
              <a:lnSpc>
                <a:spcPts val="2550"/>
              </a:lnSpc>
              <a:buNone/>
            </a:pPr>
            <a:r>
              <a:rPr lang="en-US" sz="1550" dirty="0">
                <a:solidFill>
                  <a:srgbClr val="464646"/>
                </a:solidFill>
                <a:latin typeface="Inter Medium" pitchFamily="34" charset="0"/>
                <a:ea typeface="Inter Medium" pitchFamily="34" charset="-122"/>
                <a:cs typeface="Inter Medium" pitchFamily="34" charset="-120"/>
              </a:rPr>
              <a:t>Phonetics</a:t>
            </a:r>
            <a:endParaRPr lang="en-US" sz="1550" dirty="0"/>
          </a:p>
        </p:txBody>
      </p:sp>
      <p:sp>
        <p:nvSpPr>
          <p:cNvPr id="13" name="Text 10"/>
          <p:cNvSpPr/>
          <p:nvPr/>
        </p:nvSpPr>
        <p:spPr>
          <a:xfrm>
            <a:off x="7521773" y="5983605"/>
            <a:ext cx="6188393" cy="649129"/>
          </a:xfrm>
          <a:prstGeom prst="rect">
            <a:avLst/>
          </a:prstGeom>
          <a:noFill/>
          <a:ln/>
        </p:spPr>
        <p:txBody>
          <a:bodyPr wrap="square" lIns="0" tIns="0" rIns="0" bIns="0" rtlCol="0" anchor="t"/>
          <a:lstStyle/>
          <a:p>
            <a:pPr marL="0" indent="0">
              <a:lnSpc>
                <a:spcPts val="2550"/>
              </a:lnSpc>
              <a:buNone/>
            </a:pPr>
            <a:r>
              <a:rPr lang="en-US" sz="1550" dirty="0">
                <a:solidFill>
                  <a:srgbClr val="464646"/>
                </a:solidFill>
                <a:latin typeface="Inter Medium" pitchFamily="34" charset="0"/>
                <a:ea typeface="Inter Medium" pitchFamily="34" charset="-122"/>
                <a:cs typeface="Inter Medium" pitchFamily="34" charset="-120"/>
              </a:rPr>
              <a:t>The patient should be able to speak clearly and naturally with the prosthesis.</a:t>
            </a:r>
            <a:endParaRPr lang="en-US" sz="1550" dirty="0"/>
          </a:p>
        </p:txBody>
      </p:sp>
      <p:sp>
        <p:nvSpPr>
          <p:cNvPr id="14" name="Shape 11"/>
          <p:cNvSpPr/>
          <p:nvPr/>
        </p:nvSpPr>
        <p:spPr>
          <a:xfrm>
            <a:off x="717471" y="6762036"/>
            <a:ext cx="13195459" cy="907733"/>
          </a:xfrm>
          <a:prstGeom prst="rect">
            <a:avLst/>
          </a:prstGeom>
          <a:solidFill>
            <a:srgbClr val="000000">
              <a:alpha val="4000"/>
            </a:srgbClr>
          </a:solidFill>
          <a:ln/>
        </p:spPr>
      </p:sp>
      <p:sp>
        <p:nvSpPr>
          <p:cNvPr id="15" name="Text 12"/>
          <p:cNvSpPr/>
          <p:nvPr/>
        </p:nvSpPr>
        <p:spPr>
          <a:xfrm>
            <a:off x="920234" y="6891337"/>
            <a:ext cx="6188393" cy="324564"/>
          </a:xfrm>
          <a:prstGeom prst="rect">
            <a:avLst/>
          </a:prstGeom>
          <a:noFill/>
          <a:ln/>
        </p:spPr>
        <p:txBody>
          <a:bodyPr wrap="none" lIns="0" tIns="0" rIns="0" bIns="0" rtlCol="0" anchor="t"/>
          <a:lstStyle/>
          <a:p>
            <a:pPr marL="0" indent="0">
              <a:lnSpc>
                <a:spcPts val="2550"/>
              </a:lnSpc>
              <a:buNone/>
            </a:pPr>
            <a:r>
              <a:rPr lang="en-US" sz="1550" dirty="0">
                <a:solidFill>
                  <a:srgbClr val="464646"/>
                </a:solidFill>
                <a:latin typeface="Inter Medium" pitchFamily="34" charset="0"/>
                <a:ea typeface="Inter Medium" pitchFamily="34" charset="-122"/>
                <a:cs typeface="Inter Medium" pitchFamily="34" charset="-120"/>
              </a:rPr>
              <a:t>Aesthetics</a:t>
            </a:r>
            <a:endParaRPr lang="en-US" sz="1550" dirty="0"/>
          </a:p>
        </p:txBody>
      </p:sp>
      <p:sp>
        <p:nvSpPr>
          <p:cNvPr id="16" name="Text 13"/>
          <p:cNvSpPr/>
          <p:nvPr/>
        </p:nvSpPr>
        <p:spPr>
          <a:xfrm>
            <a:off x="7521773" y="6891337"/>
            <a:ext cx="6188393" cy="649129"/>
          </a:xfrm>
          <a:prstGeom prst="rect">
            <a:avLst/>
          </a:prstGeom>
          <a:noFill/>
          <a:ln/>
        </p:spPr>
        <p:txBody>
          <a:bodyPr wrap="square" lIns="0" tIns="0" rIns="0" bIns="0" rtlCol="0" anchor="t"/>
          <a:lstStyle/>
          <a:p>
            <a:pPr marL="0" indent="0">
              <a:lnSpc>
                <a:spcPts val="2550"/>
              </a:lnSpc>
              <a:buNone/>
            </a:pPr>
            <a:r>
              <a:rPr lang="en-US" sz="1550" dirty="0">
                <a:solidFill>
                  <a:srgbClr val="464646"/>
                </a:solidFill>
                <a:latin typeface="Inter Medium" pitchFamily="34" charset="0"/>
                <a:ea typeface="Inter Medium" pitchFamily="34" charset="-122"/>
                <a:cs typeface="Inter Medium" pitchFamily="34" charset="-120"/>
              </a:rPr>
              <a:t>The prosthesis should blend seamlessly with the patient's natural teeth and gums.</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575</Words>
  <Application>Microsoft Office PowerPoint</Application>
  <PresentationFormat>Custom</PresentationFormat>
  <Paragraphs>80</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Inter Medium</vt:lpstr>
      <vt:lpstr>DM Sans Semi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abdalbasit Fatihallah</cp:lastModifiedBy>
  <cp:revision>2</cp:revision>
  <dcterms:created xsi:type="dcterms:W3CDTF">2024-11-03T21:52:13Z</dcterms:created>
  <dcterms:modified xsi:type="dcterms:W3CDTF">2024-11-03T21:55:26Z</dcterms:modified>
</cp:coreProperties>
</file>