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Fira Mono Medium" panose="020B0609050000020004" pitchFamily="49" charset="0"/>
      <p:regular r:id="rId13"/>
    </p:embeddedFont>
    <p:embeddedFont>
      <p:font typeface="Fira Sans" panose="020B0503050000020004" pitchFamily="3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8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81B"/>
          </a:solidFill>
          <a:ln/>
        </p:spPr>
      </p:sp>
      <p:sp>
        <p:nvSpPr>
          <p:cNvPr id="3" name="Shape 1"/>
          <p:cNvSpPr/>
          <p:nvPr/>
        </p:nvSpPr>
        <p:spPr>
          <a:xfrm>
            <a:off x="0" y="0"/>
            <a:ext cx="14630400" cy="8229600"/>
          </a:xfrm>
          <a:prstGeom prst="rect">
            <a:avLst/>
          </a:prstGeom>
          <a:solidFill>
            <a:srgbClr val="0F0F1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9940" y="864156"/>
            <a:ext cx="7736919" cy="4335066"/>
          </a:xfrm>
          <a:prstGeom prst="rect">
            <a:avLst/>
          </a:prstGeom>
          <a:noFill/>
          <a:ln/>
        </p:spPr>
        <p:txBody>
          <a:bodyPr wrap="square" lIns="0" tIns="0" rIns="0" bIns="0" rtlCol="0" anchor="t"/>
          <a:lstStyle/>
          <a:p>
            <a:pPr marL="0" indent="0">
              <a:lnSpc>
                <a:spcPts val="6800"/>
              </a:lnSpc>
              <a:buNone/>
            </a:pPr>
            <a:r>
              <a:rPr lang="en-US" sz="5450" dirty="0">
                <a:solidFill>
                  <a:srgbClr val="FBF3FA"/>
                </a:solidFill>
                <a:latin typeface="Fira Mono Medium" pitchFamily="34" charset="0"/>
                <a:ea typeface="Fira Mono Medium" pitchFamily="34" charset="-122"/>
                <a:cs typeface="Fira Mono Medium" pitchFamily="34" charset="-120"/>
              </a:rPr>
              <a:t>Implant Fabrication: Precision Engineering for Dental Restoration</a:t>
            </a:r>
            <a:endParaRPr lang="en-US" sz="5450" dirty="0"/>
          </a:p>
        </p:txBody>
      </p:sp>
      <p:sp>
        <p:nvSpPr>
          <p:cNvPr id="4" name="Text 1"/>
          <p:cNvSpPr/>
          <p:nvPr/>
        </p:nvSpPr>
        <p:spPr>
          <a:xfrm>
            <a:off x="6189940" y="5500687"/>
            <a:ext cx="7736919" cy="1286828"/>
          </a:xfrm>
          <a:prstGeom prst="rect">
            <a:avLst/>
          </a:prstGeom>
          <a:noFill/>
          <a:ln/>
        </p:spPr>
        <p:txBody>
          <a:bodyPr wrap="square" lIns="0" tIns="0" rIns="0" bIns="0" rtlCol="0" anchor="t"/>
          <a:lstStyle/>
          <a:p>
            <a:pPr marL="0" indent="0">
              <a:lnSpc>
                <a:spcPts val="2500"/>
              </a:lnSpc>
              <a:buNone/>
            </a:pPr>
            <a:r>
              <a:rPr lang="en-US" sz="1550" dirty="0">
                <a:solidFill>
                  <a:srgbClr val="E0D6DE"/>
                </a:solidFill>
                <a:latin typeface="Fira Sans" pitchFamily="34" charset="0"/>
                <a:ea typeface="Fira Sans" pitchFamily="34" charset="-122"/>
                <a:cs typeface="Fira Sans" pitchFamily="34" charset="-120"/>
              </a:rPr>
              <a:t>At our state-of-the-art dental lab, we specialize in the precise fabrication of biocompatible dental implants tailored to each patient's unique needs. Our team of experts employs advanced engineering techniques to create durable, long-lasting solutions for optimal oral health and aesthetics.</a:t>
            </a:r>
            <a:endParaRPr lang="en-US" sz="1550" dirty="0"/>
          </a:p>
        </p:txBody>
      </p:sp>
      <p:sp>
        <p:nvSpPr>
          <p:cNvPr id="5" name="Shape 2"/>
          <p:cNvSpPr/>
          <p:nvPr/>
        </p:nvSpPr>
        <p:spPr>
          <a:xfrm>
            <a:off x="6189940" y="7028617"/>
            <a:ext cx="321588" cy="321588"/>
          </a:xfrm>
          <a:prstGeom prst="roundRect">
            <a:avLst>
              <a:gd name="adj" fmla="val 28431053"/>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197560" y="7036237"/>
            <a:ext cx="306348" cy="306348"/>
          </a:xfrm>
          <a:prstGeom prst="rect">
            <a:avLst/>
          </a:prstGeom>
        </p:spPr>
      </p:pic>
      <p:sp>
        <p:nvSpPr>
          <p:cNvPr id="7" name="Text 3"/>
          <p:cNvSpPr/>
          <p:nvPr/>
        </p:nvSpPr>
        <p:spPr>
          <a:xfrm>
            <a:off x="6612017" y="7013615"/>
            <a:ext cx="2613779" cy="351830"/>
          </a:xfrm>
          <a:prstGeom prst="rect">
            <a:avLst/>
          </a:prstGeom>
          <a:noFill/>
          <a:ln/>
        </p:spPr>
        <p:txBody>
          <a:bodyPr wrap="none" lIns="0" tIns="0" rIns="0" bIns="0" rtlCol="0" anchor="t"/>
          <a:lstStyle/>
          <a:p>
            <a:pPr marL="0" indent="0" algn="l">
              <a:lnSpc>
                <a:spcPts val="2750"/>
              </a:lnSpc>
              <a:buNone/>
            </a:pP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9820" y="1004530"/>
            <a:ext cx="7757160" cy="1857375"/>
          </a:xfrm>
          <a:prstGeom prst="rect">
            <a:avLst/>
          </a:prstGeom>
          <a:noFill/>
          <a:ln/>
        </p:spPr>
        <p:txBody>
          <a:bodyPr wrap="square" lIns="0" tIns="0" rIns="0" bIns="0" rtlCol="0" anchor="t"/>
          <a:lstStyle/>
          <a:p>
            <a:pPr marL="0" indent="0">
              <a:lnSpc>
                <a:spcPts val="4850"/>
              </a:lnSpc>
              <a:buNone/>
            </a:pPr>
            <a:r>
              <a:rPr lang="en-US" sz="3900" dirty="0">
                <a:solidFill>
                  <a:srgbClr val="FBF3FA"/>
                </a:solidFill>
                <a:latin typeface="Fira Mono Medium" pitchFamily="34" charset="0"/>
                <a:ea typeface="Fira Mono Medium" pitchFamily="34" charset="-122"/>
                <a:cs typeface="Fira Mono Medium" pitchFamily="34" charset="-120"/>
              </a:rPr>
              <a:t>The Lab's Expertise: Delivering Superior Dental Implant Solutions</a:t>
            </a:r>
            <a:endParaRPr lang="en-US" sz="3900" dirty="0"/>
          </a:p>
        </p:txBody>
      </p:sp>
      <p:sp>
        <p:nvSpPr>
          <p:cNvPr id="4" name="Shape 1"/>
          <p:cNvSpPr/>
          <p:nvPr/>
        </p:nvSpPr>
        <p:spPr>
          <a:xfrm>
            <a:off x="6179820" y="3159085"/>
            <a:ext cx="3779520" cy="2409349"/>
          </a:xfrm>
          <a:prstGeom prst="roundRect">
            <a:avLst>
              <a:gd name="adj" fmla="val 1233"/>
            </a:avLst>
          </a:prstGeom>
          <a:solidFill>
            <a:srgbClr val="2E2E2F"/>
          </a:solidFill>
          <a:ln/>
        </p:spPr>
      </p:sp>
      <p:sp>
        <p:nvSpPr>
          <p:cNvPr id="5" name="Text 2"/>
          <p:cNvSpPr/>
          <p:nvPr/>
        </p:nvSpPr>
        <p:spPr>
          <a:xfrm>
            <a:off x="6377940" y="3357205"/>
            <a:ext cx="2476500" cy="309563"/>
          </a:xfrm>
          <a:prstGeom prst="rect">
            <a:avLst/>
          </a:prstGeom>
          <a:noFill/>
          <a:ln/>
        </p:spPr>
        <p:txBody>
          <a:bodyPr wrap="none" lIns="0" tIns="0" rIns="0" bIns="0" rtlCol="0" anchor="t"/>
          <a:lstStyle/>
          <a:p>
            <a:pPr marL="0" indent="0">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Experienced Team</a:t>
            </a:r>
            <a:endParaRPr lang="en-US" sz="1950" dirty="0"/>
          </a:p>
        </p:txBody>
      </p:sp>
      <p:sp>
        <p:nvSpPr>
          <p:cNvPr id="6" name="Text 3"/>
          <p:cNvSpPr/>
          <p:nvPr/>
        </p:nvSpPr>
        <p:spPr>
          <a:xfrm>
            <a:off x="6377940" y="3785592"/>
            <a:ext cx="3383280" cy="1584722"/>
          </a:xfrm>
          <a:prstGeom prst="rect">
            <a:avLst/>
          </a:prstGeom>
          <a:noFill/>
          <a:ln/>
        </p:spPr>
        <p:txBody>
          <a:bodyPr wrap="square" lIns="0" tIns="0" rIns="0" bIns="0" rtlCol="0" anchor="t"/>
          <a:lstStyle/>
          <a:p>
            <a:pPr marL="0" indent="0">
              <a:lnSpc>
                <a:spcPts val="2450"/>
              </a:lnSpc>
              <a:buNone/>
            </a:pPr>
            <a:r>
              <a:rPr lang="en-US" sz="1550" dirty="0">
                <a:solidFill>
                  <a:srgbClr val="E0D6DE"/>
                </a:solidFill>
                <a:latin typeface="Fira Sans" pitchFamily="34" charset="0"/>
                <a:ea typeface="Fira Sans" pitchFamily="34" charset="-122"/>
                <a:cs typeface="Fira Sans" pitchFamily="34" charset="-120"/>
              </a:rPr>
              <a:t>Our lab is staffed by a dedicated team of dental technicians, engineers, and scientists with extensive expertise in implant fabrication.</a:t>
            </a:r>
            <a:endParaRPr lang="en-US" sz="1550" dirty="0"/>
          </a:p>
        </p:txBody>
      </p:sp>
      <p:sp>
        <p:nvSpPr>
          <p:cNvPr id="7" name="Shape 4"/>
          <p:cNvSpPr/>
          <p:nvPr/>
        </p:nvSpPr>
        <p:spPr>
          <a:xfrm>
            <a:off x="10157460" y="3159085"/>
            <a:ext cx="3779520" cy="2409349"/>
          </a:xfrm>
          <a:prstGeom prst="roundRect">
            <a:avLst>
              <a:gd name="adj" fmla="val 1233"/>
            </a:avLst>
          </a:prstGeom>
          <a:solidFill>
            <a:srgbClr val="2E2E2F"/>
          </a:solidFill>
          <a:ln/>
        </p:spPr>
      </p:sp>
      <p:sp>
        <p:nvSpPr>
          <p:cNvPr id="8" name="Text 5"/>
          <p:cNvSpPr/>
          <p:nvPr/>
        </p:nvSpPr>
        <p:spPr>
          <a:xfrm>
            <a:off x="10355580" y="3357205"/>
            <a:ext cx="2823329" cy="309563"/>
          </a:xfrm>
          <a:prstGeom prst="rect">
            <a:avLst/>
          </a:prstGeom>
          <a:noFill/>
          <a:ln/>
        </p:spPr>
        <p:txBody>
          <a:bodyPr wrap="none" lIns="0" tIns="0" rIns="0" bIns="0" rtlCol="0" anchor="t"/>
          <a:lstStyle/>
          <a:p>
            <a:pPr marL="0" indent="0">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Advanced Technology</a:t>
            </a:r>
            <a:endParaRPr lang="en-US" sz="1950" dirty="0"/>
          </a:p>
        </p:txBody>
      </p:sp>
      <p:sp>
        <p:nvSpPr>
          <p:cNvPr id="9" name="Text 6"/>
          <p:cNvSpPr/>
          <p:nvPr/>
        </p:nvSpPr>
        <p:spPr>
          <a:xfrm>
            <a:off x="10355580" y="3785592"/>
            <a:ext cx="3383280" cy="1267778"/>
          </a:xfrm>
          <a:prstGeom prst="rect">
            <a:avLst/>
          </a:prstGeom>
          <a:noFill/>
          <a:ln/>
        </p:spPr>
        <p:txBody>
          <a:bodyPr wrap="square" lIns="0" tIns="0" rIns="0" bIns="0" rtlCol="0" anchor="t"/>
          <a:lstStyle/>
          <a:p>
            <a:pPr marL="0" indent="0">
              <a:lnSpc>
                <a:spcPts val="2450"/>
              </a:lnSpc>
              <a:buNone/>
            </a:pPr>
            <a:r>
              <a:rPr lang="en-US" sz="1550" dirty="0">
                <a:solidFill>
                  <a:srgbClr val="E0D6DE"/>
                </a:solidFill>
                <a:latin typeface="Fira Sans" pitchFamily="34" charset="0"/>
                <a:ea typeface="Fira Sans" pitchFamily="34" charset="-122"/>
                <a:cs typeface="Fira Sans" pitchFamily="34" charset="-120"/>
              </a:rPr>
              <a:t>We leverage the latest advancements in materials science, CAD/CAM, and additive manufacturing to deliver cutting-edge implant solutions.</a:t>
            </a:r>
            <a:endParaRPr lang="en-US" sz="1550" dirty="0"/>
          </a:p>
        </p:txBody>
      </p:sp>
      <p:sp>
        <p:nvSpPr>
          <p:cNvPr id="10" name="Shape 7"/>
          <p:cNvSpPr/>
          <p:nvPr/>
        </p:nvSpPr>
        <p:spPr>
          <a:xfrm>
            <a:off x="6179820" y="5766554"/>
            <a:ext cx="7757160" cy="1458516"/>
          </a:xfrm>
          <a:prstGeom prst="roundRect">
            <a:avLst>
              <a:gd name="adj" fmla="val 2038"/>
            </a:avLst>
          </a:prstGeom>
          <a:solidFill>
            <a:srgbClr val="2E2E2F"/>
          </a:solidFill>
          <a:ln/>
        </p:spPr>
      </p:sp>
      <p:sp>
        <p:nvSpPr>
          <p:cNvPr id="11" name="Text 8"/>
          <p:cNvSpPr/>
          <p:nvPr/>
        </p:nvSpPr>
        <p:spPr>
          <a:xfrm>
            <a:off x="6377940" y="5964674"/>
            <a:ext cx="3566279" cy="309563"/>
          </a:xfrm>
          <a:prstGeom prst="rect">
            <a:avLst/>
          </a:prstGeom>
          <a:noFill/>
          <a:ln/>
        </p:spPr>
        <p:txBody>
          <a:bodyPr wrap="none" lIns="0" tIns="0" rIns="0" bIns="0" rtlCol="0" anchor="t"/>
          <a:lstStyle/>
          <a:p>
            <a:pPr marL="0" indent="0">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Commitment to Excellence</a:t>
            </a:r>
            <a:endParaRPr lang="en-US" sz="1950" dirty="0"/>
          </a:p>
        </p:txBody>
      </p:sp>
      <p:sp>
        <p:nvSpPr>
          <p:cNvPr id="12" name="Text 9"/>
          <p:cNvSpPr/>
          <p:nvPr/>
        </p:nvSpPr>
        <p:spPr>
          <a:xfrm>
            <a:off x="6377940" y="6393061"/>
            <a:ext cx="7360920" cy="633889"/>
          </a:xfrm>
          <a:prstGeom prst="rect">
            <a:avLst/>
          </a:prstGeom>
          <a:noFill/>
          <a:ln/>
        </p:spPr>
        <p:txBody>
          <a:bodyPr wrap="square" lIns="0" tIns="0" rIns="0" bIns="0" rtlCol="0" anchor="t"/>
          <a:lstStyle/>
          <a:p>
            <a:pPr marL="0" indent="0">
              <a:lnSpc>
                <a:spcPts val="2450"/>
              </a:lnSpc>
              <a:buNone/>
            </a:pPr>
            <a:r>
              <a:rPr lang="en-US" sz="1550" dirty="0">
                <a:solidFill>
                  <a:srgbClr val="E0D6DE"/>
                </a:solidFill>
                <a:latin typeface="Fira Sans" pitchFamily="34" charset="0"/>
                <a:ea typeface="Fira Sans" pitchFamily="34" charset="-122"/>
                <a:cs typeface="Fira Sans" pitchFamily="34" charset="-120"/>
              </a:rPr>
              <a:t>Quality, safety, and patient satisfaction are our top priorities as we strive to exceed the expectations of our dental partners and their patients.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04060"/>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Understanding the Anatomy: Designing Implants for Individual Needs</a:t>
            </a:r>
            <a:endParaRPr lang="en-US" sz="4450" dirty="0"/>
          </a:p>
        </p:txBody>
      </p:sp>
      <p:sp>
        <p:nvSpPr>
          <p:cNvPr id="3" name="Text 1"/>
          <p:cNvSpPr/>
          <p:nvPr/>
        </p:nvSpPr>
        <p:spPr>
          <a:xfrm>
            <a:off x="793790" y="398859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Customized Fit</a:t>
            </a:r>
            <a:endParaRPr lang="en-US" sz="2200" dirty="0"/>
          </a:p>
        </p:txBody>
      </p:sp>
      <p:sp>
        <p:nvSpPr>
          <p:cNvPr id="4" name="Text 2"/>
          <p:cNvSpPr/>
          <p:nvPr/>
        </p:nvSpPr>
        <p:spPr>
          <a:xfrm>
            <a:off x="793790" y="456973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We carefully analyze the patient's jaw structure and dentition to design implants that seamlessly integrate with their unique oral architecture.</a:t>
            </a:r>
            <a:endParaRPr lang="en-US" sz="1750" dirty="0"/>
          </a:p>
        </p:txBody>
      </p:sp>
      <p:sp>
        <p:nvSpPr>
          <p:cNvPr id="5" name="Text 3"/>
          <p:cNvSpPr/>
          <p:nvPr/>
        </p:nvSpPr>
        <p:spPr>
          <a:xfrm>
            <a:off x="5332928" y="3988594"/>
            <a:ext cx="3230523"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Optimal Integration</a:t>
            </a:r>
            <a:endParaRPr lang="en-US" sz="2200" dirty="0"/>
          </a:p>
        </p:txBody>
      </p:sp>
      <p:sp>
        <p:nvSpPr>
          <p:cNvPr id="6" name="Text 4"/>
          <p:cNvSpPr/>
          <p:nvPr/>
        </p:nvSpPr>
        <p:spPr>
          <a:xfrm>
            <a:off x="5332928" y="456973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Our implants are engineered to promote strong osseointegration, ensuring a secure and stable foundation for the restoration.</a:t>
            </a:r>
            <a:endParaRPr lang="en-US" sz="1750" dirty="0"/>
          </a:p>
        </p:txBody>
      </p:sp>
      <p:sp>
        <p:nvSpPr>
          <p:cNvPr id="7" name="Text 5"/>
          <p:cNvSpPr/>
          <p:nvPr/>
        </p:nvSpPr>
        <p:spPr>
          <a:xfrm>
            <a:off x="9872067" y="3988594"/>
            <a:ext cx="2890480"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Aesthetic Harmony</a:t>
            </a:r>
            <a:endParaRPr lang="en-US" sz="2200" dirty="0"/>
          </a:p>
        </p:txBody>
      </p:sp>
      <p:sp>
        <p:nvSpPr>
          <p:cNvPr id="8" name="Text 6"/>
          <p:cNvSpPr/>
          <p:nvPr/>
        </p:nvSpPr>
        <p:spPr>
          <a:xfrm>
            <a:off x="9872067" y="456973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The implant's shape, size, and color are meticulously crafted to blend naturally with the patient's surrounding teeth and gums.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4580" y="917853"/>
            <a:ext cx="7787640" cy="1816656"/>
          </a:xfrm>
          <a:prstGeom prst="rect">
            <a:avLst/>
          </a:prstGeom>
          <a:noFill/>
          <a:ln/>
        </p:spPr>
        <p:txBody>
          <a:bodyPr wrap="square" lIns="0" tIns="0" rIns="0" bIns="0" rtlCol="0" anchor="t"/>
          <a:lstStyle/>
          <a:p>
            <a:pPr marL="0" indent="0">
              <a:lnSpc>
                <a:spcPts val="4750"/>
              </a:lnSpc>
              <a:buNone/>
            </a:pPr>
            <a:r>
              <a:rPr lang="en-US" sz="3800" dirty="0">
                <a:solidFill>
                  <a:srgbClr val="FBF3FA"/>
                </a:solidFill>
                <a:latin typeface="Fira Mono Medium" pitchFamily="34" charset="0"/>
                <a:ea typeface="Fira Mono Medium" pitchFamily="34" charset="-122"/>
                <a:cs typeface="Fira Mono Medium" pitchFamily="34" charset="-120"/>
              </a:rPr>
              <a:t>Biocompatible Materials: The Foundation of Implant Durability</a:t>
            </a:r>
            <a:endParaRPr lang="en-US" sz="3800" dirty="0"/>
          </a:p>
        </p:txBody>
      </p:sp>
      <p:sp>
        <p:nvSpPr>
          <p:cNvPr id="4" name="Shape 1"/>
          <p:cNvSpPr/>
          <p:nvPr/>
        </p:nvSpPr>
        <p:spPr>
          <a:xfrm>
            <a:off x="6164580" y="3025140"/>
            <a:ext cx="3797022" cy="2046446"/>
          </a:xfrm>
          <a:prstGeom prst="roundRect">
            <a:avLst>
              <a:gd name="adj" fmla="val 1420"/>
            </a:avLst>
          </a:prstGeom>
          <a:solidFill>
            <a:srgbClr val="2E2E2F"/>
          </a:solidFill>
          <a:ln/>
        </p:spPr>
      </p:sp>
      <p:sp>
        <p:nvSpPr>
          <p:cNvPr id="5" name="Text 2"/>
          <p:cNvSpPr/>
          <p:nvPr/>
        </p:nvSpPr>
        <p:spPr>
          <a:xfrm>
            <a:off x="6358295" y="3218855"/>
            <a:ext cx="2422208" cy="302657"/>
          </a:xfrm>
          <a:prstGeom prst="rect">
            <a:avLst/>
          </a:prstGeom>
          <a:noFill/>
          <a:ln/>
        </p:spPr>
        <p:txBody>
          <a:bodyPr wrap="none" lIns="0" tIns="0" rIns="0" bIns="0" rtlCol="0" anchor="t"/>
          <a:lstStyle/>
          <a:p>
            <a:pPr marL="0" indent="0">
              <a:lnSpc>
                <a:spcPts val="2350"/>
              </a:lnSpc>
              <a:buNone/>
            </a:pPr>
            <a:r>
              <a:rPr lang="en-US" sz="1900" dirty="0">
                <a:solidFill>
                  <a:srgbClr val="E0D6DE"/>
                </a:solidFill>
                <a:latin typeface="Fira Mono Medium" pitchFamily="34" charset="0"/>
                <a:ea typeface="Fira Mono Medium" pitchFamily="34" charset="-122"/>
                <a:cs typeface="Fira Mono Medium" pitchFamily="34" charset="-120"/>
              </a:rPr>
              <a:t>Titanium</a:t>
            </a:r>
            <a:endParaRPr lang="en-US" sz="1900" dirty="0"/>
          </a:p>
        </p:txBody>
      </p:sp>
      <p:sp>
        <p:nvSpPr>
          <p:cNvPr id="6" name="Text 3"/>
          <p:cNvSpPr/>
          <p:nvPr/>
        </p:nvSpPr>
        <p:spPr>
          <a:xfrm>
            <a:off x="6358295" y="3637717"/>
            <a:ext cx="3409593" cy="1240155"/>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Renowned for its exceptional strength, corrosion resistance, and biocompatibility, titanium is the gold standard in implant fabrication.</a:t>
            </a:r>
            <a:endParaRPr lang="en-US" sz="1500" dirty="0"/>
          </a:p>
        </p:txBody>
      </p:sp>
      <p:sp>
        <p:nvSpPr>
          <p:cNvPr id="7" name="Shape 4"/>
          <p:cNvSpPr/>
          <p:nvPr/>
        </p:nvSpPr>
        <p:spPr>
          <a:xfrm>
            <a:off x="10155317" y="3025140"/>
            <a:ext cx="3797022" cy="2046446"/>
          </a:xfrm>
          <a:prstGeom prst="roundRect">
            <a:avLst>
              <a:gd name="adj" fmla="val 1420"/>
            </a:avLst>
          </a:prstGeom>
          <a:solidFill>
            <a:srgbClr val="2E2E2F"/>
          </a:solidFill>
          <a:ln/>
        </p:spPr>
      </p:sp>
      <p:sp>
        <p:nvSpPr>
          <p:cNvPr id="8" name="Text 5"/>
          <p:cNvSpPr/>
          <p:nvPr/>
        </p:nvSpPr>
        <p:spPr>
          <a:xfrm>
            <a:off x="10349032" y="3218855"/>
            <a:ext cx="2422208" cy="302657"/>
          </a:xfrm>
          <a:prstGeom prst="rect">
            <a:avLst/>
          </a:prstGeom>
          <a:noFill/>
          <a:ln/>
        </p:spPr>
        <p:txBody>
          <a:bodyPr wrap="none" lIns="0" tIns="0" rIns="0" bIns="0" rtlCol="0" anchor="t"/>
          <a:lstStyle/>
          <a:p>
            <a:pPr marL="0" indent="0">
              <a:lnSpc>
                <a:spcPts val="2350"/>
              </a:lnSpc>
              <a:buNone/>
            </a:pPr>
            <a:r>
              <a:rPr lang="en-US" sz="1900" dirty="0">
                <a:solidFill>
                  <a:srgbClr val="E0D6DE"/>
                </a:solidFill>
                <a:latin typeface="Fira Mono Medium" pitchFamily="34" charset="0"/>
                <a:ea typeface="Fira Mono Medium" pitchFamily="34" charset="-122"/>
                <a:cs typeface="Fira Mono Medium" pitchFamily="34" charset="-120"/>
              </a:rPr>
              <a:t>Ceramic</a:t>
            </a:r>
            <a:endParaRPr lang="en-US" sz="1900" dirty="0"/>
          </a:p>
        </p:txBody>
      </p:sp>
      <p:sp>
        <p:nvSpPr>
          <p:cNvPr id="9" name="Text 6"/>
          <p:cNvSpPr/>
          <p:nvPr/>
        </p:nvSpPr>
        <p:spPr>
          <a:xfrm>
            <a:off x="10349032" y="3637717"/>
            <a:ext cx="3409593" cy="1240155"/>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Offering natural-looking aesthetics and hypoallergenic properties, ceramic implants are a popular choice for patients with metal sensitivities.</a:t>
            </a:r>
            <a:endParaRPr lang="en-US" sz="1500" dirty="0"/>
          </a:p>
        </p:txBody>
      </p:sp>
      <p:sp>
        <p:nvSpPr>
          <p:cNvPr id="10" name="Shape 7"/>
          <p:cNvSpPr/>
          <p:nvPr/>
        </p:nvSpPr>
        <p:spPr>
          <a:xfrm>
            <a:off x="6164580" y="5265301"/>
            <a:ext cx="3797022" cy="2046446"/>
          </a:xfrm>
          <a:prstGeom prst="roundRect">
            <a:avLst>
              <a:gd name="adj" fmla="val 1420"/>
            </a:avLst>
          </a:prstGeom>
          <a:solidFill>
            <a:srgbClr val="2E2E2F"/>
          </a:solidFill>
          <a:ln/>
        </p:spPr>
      </p:sp>
      <p:sp>
        <p:nvSpPr>
          <p:cNvPr id="11" name="Text 8"/>
          <p:cNvSpPr/>
          <p:nvPr/>
        </p:nvSpPr>
        <p:spPr>
          <a:xfrm>
            <a:off x="6358295" y="5459016"/>
            <a:ext cx="2422208" cy="302657"/>
          </a:xfrm>
          <a:prstGeom prst="rect">
            <a:avLst/>
          </a:prstGeom>
          <a:noFill/>
          <a:ln/>
        </p:spPr>
        <p:txBody>
          <a:bodyPr wrap="none" lIns="0" tIns="0" rIns="0" bIns="0" rtlCol="0" anchor="t"/>
          <a:lstStyle/>
          <a:p>
            <a:pPr marL="0" indent="0">
              <a:lnSpc>
                <a:spcPts val="2350"/>
              </a:lnSpc>
              <a:buNone/>
            </a:pPr>
            <a:r>
              <a:rPr lang="en-US" sz="1900" dirty="0">
                <a:solidFill>
                  <a:srgbClr val="E0D6DE"/>
                </a:solidFill>
                <a:latin typeface="Fira Mono Medium" pitchFamily="34" charset="0"/>
                <a:ea typeface="Fira Mono Medium" pitchFamily="34" charset="-122"/>
                <a:cs typeface="Fira Mono Medium" pitchFamily="34" charset="-120"/>
              </a:rPr>
              <a:t>Zirconia</a:t>
            </a:r>
            <a:endParaRPr lang="en-US" sz="1900" dirty="0"/>
          </a:p>
        </p:txBody>
      </p:sp>
      <p:sp>
        <p:nvSpPr>
          <p:cNvPr id="12" name="Text 9"/>
          <p:cNvSpPr/>
          <p:nvPr/>
        </p:nvSpPr>
        <p:spPr>
          <a:xfrm>
            <a:off x="6358295" y="5877878"/>
            <a:ext cx="3409593" cy="1240155"/>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This high-performance ceramic material combines superior strength, durability, and a tooth-like appearance for optimal results.</a:t>
            </a:r>
            <a:endParaRPr lang="en-US" sz="1500" dirty="0"/>
          </a:p>
        </p:txBody>
      </p:sp>
      <p:sp>
        <p:nvSpPr>
          <p:cNvPr id="13" name="Shape 10"/>
          <p:cNvSpPr/>
          <p:nvPr/>
        </p:nvSpPr>
        <p:spPr>
          <a:xfrm>
            <a:off x="10155317" y="5265301"/>
            <a:ext cx="3797022" cy="2046446"/>
          </a:xfrm>
          <a:prstGeom prst="roundRect">
            <a:avLst>
              <a:gd name="adj" fmla="val 1420"/>
            </a:avLst>
          </a:prstGeom>
          <a:solidFill>
            <a:srgbClr val="2E2E2F"/>
          </a:solidFill>
          <a:ln/>
        </p:spPr>
      </p:sp>
      <p:sp>
        <p:nvSpPr>
          <p:cNvPr id="14" name="Text 11"/>
          <p:cNvSpPr/>
          <p:nvPr/>
        </p:nvSpPr>
        <p:spPr>
          <a:xfrm>
            <a:off x="10349032" y="5459016"/>
            <a:ext cx="2422208" cy="302657"/>
          </a:xfrm>
          <a:prstGeom prst="rect">
            <a:avLst/>
          </a:prstGeom>
          <a:noFill/>
          <a:ln/>
        </p:spPr>
        <p:txBody>
          <a:bodyPr wrap="none" lIns="0" tIns="0" rIns="0" bIns="0" rtlCol="0" anchor="t"/>
          <a:lstStyle/>
          <a:p>
            <a:pPr marL="0" indent="0">
              <a:lnSpc>
                <a:spcPts val="2350"/>
              </a:lnSpc>
              <a:buNone/>
            </a:pPr>
            <a:r>
              <a:rPr lang="en-US" sz="1900" dirty="0">
                <a:solidFill>
                  <a:srgbClr val="E0D6DE"/>
                </a:solidFill>
                <a:latin typeface="Fira Mono Medium" pitchFamily="34" charset="0"/>
                <a:ea typeface="Fira Mono Medium" pitchFamily="34" charset="-122"/>
                <a:cs typeface="Fira Mono Medium" pitchFamily="34" charset="-120"/>
              </a:rPr>
              <a:t>Rigorous Testing</a:t>
            </a:r>
            <a:endParaRPr lang="en-US" sz="1900" dirty="0"/>
          </a:p>
        </p:txBody>
      </p:sp>
      <p:sp>
        <p:nvSpPr>
          <p:cNvPr id="15" name="Text 12"/>
          <p:cNvSpPr/>
          <p:nvPr/>
        </p:nvSpPr>
        <p:spPr>
          <a:xfrm>
            <a:off x="10349032" y="5877878"/>
            <a:ext cx="3409593" cy="1240155"/>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All our implant materials undergo extensive biocompatibility testing to ensure the highest levels of safety and reliability.</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9507"/>
          </a:xfrm>
          <a:prstGeom prst="rect">
            <a:avLst/>
          </a:prstGeom>
        </p:spPr>
      </p:pic>
      <p:sp>
        <p:nvSpPr>
          <p:cNvPr id="3" name="Text 0"/>
          <p:cNvSpPr/>
          <p:nvPr/>
        </p:nvSpPr>
        <p:spPr>
          <a:xfrm>
            <a:off x="761405" y="3319582"/>
            <a:ext cx="13107591" cy="1359694"/>
          </a:xfrm>
          <a:prstGeom prst="rect">
            <a:avLst/>
          </a:prstGeom>
          <a:noFill/>
          <a:ln/>
        </p:spPr>
        <p:txBody>
          <a:bodyPr wrap="square" lIns="0" tIns="0" rIns="0" bIns="0" rtlCol="0" anchor="t"/>
          <a:lstStyle/>
          <a:p>
            <a:pPr marL="0" indent="0">
              <a:lnSpc>
                <a:spcPts val="5350"/>
              </a:lnSpc>
              <a:buNone/>
            </a:pPr>
            <a:r>
              <a:rPr lang="en-US" sz="4250" dirty="0">
                <a:solidFill>
                  <a:srgbClr val="FBF3FA"/>
                </a:solidFill>
                <a:latin typeface="Fira Mono Medium" pitchFamily="34" charset="0"/>
                <a:ea typeface="Fira Mono Medium" pitchFamily="34" charset="-122"/>
                <a:cs typeface="Fira Mono Medium" pitchFamily="34" charset="-120"/>
              </a:rPr>
              <a:t>Titanium: The Gold Standard in Implant Fabrication</a:t>
            </a:r>
            <a:endParaRPr lang="en-US" sz="4250" dirty="0"/>
          </a:p>
        </p:txBody>
      </p:sp>
      <p:pic>
        <p:nvPicPr>
          <p:cNvPr id="4" name="Image 1" descr="preencoded.png"/>
          <p:cNvPicPr>
            <a:picLocks noChangeAspect="1"/>
          </p:cNvPicPr>
          <p:nvPr/>
        </p:nvPicPr>
        <p:blipFill>
          <a:blip r:embed="rId4"/>
          <a:stretch>
            <a:fillRect/>
          </a:stretch>
        </p:blipFill>
        <p:spPr>
          <a:xfrm>
            <a:off x="761405" y="5005507"/>
            <a:ext cx="543878" cy="543878"/>
          </a:xfrm>
          <a:prstGeom prst="rect">
            <a:avLst/>
          </a:prstGeom>
        </p:spPr>
      </p:pic>
      <p:sp>
        <p:nvSpPr>
          <p:cNvPr id="5" name="Text 1"/>
          <p:cNvSpPr/>
          <p:nvPr/>
        </p:nvSpPr>
        <p:spPr>
          <a:xfrm>
            <a:off x="761405" y="5766911"/>
            <a:ext cx="2719507" cy="339923"/>
          </a:xfrm>
          <a:prstGeom prst="rect">
            <a:avLst/>
          </a:prstGeom>
          <a:noFill/>
          <a:ln/>
        </p:spPr>
        <p:txBody>
          <a:bodyPr wrap="none" lIns="0" tIns="0" rIns="0" bIns="0" rtlCol="0" anchor="t"/>
          <a:lstStyle/>
          <a:p>
            <a:pPr marL="0" indent="0" algn="l">
              <a:lnSpc>
                <a:spcPts val="2650"/>
              </a:lnSpc>
              <a:buNone/>
            </a:pPr>
            <a:r>
              <a:rPr lang="en-US" sz="2100" dirty="0">
                <a:solidFill>
                  <a:srgbClr val="E0D6DE"/>
                </a:solidFill>
                <a:latin typeface="Fira Mono Medium" pitchFamily="34" charset="0"/>
                <a:ea typeface="Fira Mono Medium" pitchFamily="34" charset="-122"/>
                <a:cs typeface="Fira Mono Medium" pitchFamily="34" charset="-120"/>
              </a:rPr>
              <a:t>Strength</a:t>
            </a:r>
            <a:endParaRPr lang="en-US" sz="2100" dirty="0"/>
          </a:p>
        </p:txBody>
      </p:sp>
      <p:sp>
        <p:nvSpPr>
          <p:cNvPr id="6" name="Text 2"/>
          <p:cNvSpPr/>
          <p:nvPr/>
        </p:nvSpPr>
        <p:spPr>
          <a:xfrm>
            <a:off x="761405" y="6237327"/>
            <a:ext cx="4151709" cy="1044059"/>
          </a:xfrm>
          <a:prstGeom prst="rect">
            <a:avLst/>
          </a:prstGeom>
          <a:noFill/>
          <a:ln/>
        </p:spPr>
        <p:txBody>
          <a:bodyPr wrap="square" lIns="0" tIns="0" rIns="0" bIns="0" rtlCol="0" anchor="t"/>
          <a:lstStyle/>
          <a:p>
            <a:pPr marL="0" indent="0" algn="l">
              <a:lnSpc>
                <a:spcPts val="2700"/>
              </a:lnSpc>
              <a:buNone/>
            </a:pPr>
            <a:r>
              <a:rPr lang="en-US" sz="1700" dirty="0">
                <a:solidFill>
                  <a:srgbClr val="E0D6DE"/>
                </a:solidFill>
                <a:latin typeface="Fira Sans" pitchFamily="34" charset="0"/>
                <a:ea typeface="Fira Sans" pitchFamily="34" charset="-122"/>
                <a:cs typeface="Fira Sans" pitchFamily="34" charset="-120"/>
              </a:rPr>
              <a:t>Titanium's exceptional durability and load-bearing capacity make it an ideal material for long-lasting dental implants.</a:t>
            </a:r>
            <a:endParaRPr lang="en-US" sz="1700" dirty="0"/>
          </a:p>
        </p:txBody>
      </p:sp>
      <p:pic>
        <p:nvPicPr>
          <p:cNvPr id="7" name="Image 2" descr="preencoded.png"/>
          <p:cNvPicPr>
            <a:picLocks noChangeAspect="1"/>
          </p:cNvPicPr>
          <p:nvPr/>
        </p:nvPicPr>
        <p:blipFill>
          <a:blip r:embed="rId5"/>
          <a:stretch>
            <a:fillRect/>
          </a:stretch>
        </p:blipFill>
        <p:spPr>
          <a:xfrm>
            <a:off x="5239345" y="5005507"/>
            <a:ext cx="543878" cy="543878"/>
          </a:xfrm>
          <a:prstGeom prst="rect">
            <a:avLst/>
          </a:prstGeom>
        </p:spPr>
      </p:pic>
      <p:sp>
        <p:nvSpPr>
          <p:cNvPr id="8" name="Text 3"/>
          <p:cNvSpPr/>
          <p:nvPr/>
        </p:nvSpPr>
        <p:spPr>
          <a:xfrm>
            <a:off x="5239345" y="5766911"/>
            <a:ext cx="3261955" cy="339923"/>
          </a:xfrm>
          <a:prstGeom prst="rect">
            <a:avLst/>
          </a:prstGeom>
          <a:noFill/>
          <a:ln/>
        </p:spPr>
        <p:txBody>
          <a:bodyPr wrap="none" lIns="0" tIns="0" rIns="0" bIns="0" rtlCol="0" anchor="t"/>
          <a:lstStyle/>
          <a:p>
            <a:pPr marL="0" indent="0" algn="l">
              <a:lnSpc>
                <a:spcPts val="2650"/>
              </a:lnSpc>
              <a:buNone/>
            </a:pPr>
            <a:r>
              <a:rPr lang="en-US" sz="2100" dirty="0">
                <a:solidFill>
                  <a:srgbClr val="E0D6DE"/>
                </a:solidFill>
                <a:latin typeface="Fira Mono Medium" pitchFamily="34" charset="0"/>
                <a:ea typeface="Fira Mono Medium" pitchFamily="34" charset="-122"/>
                <a:cs typeface="Fira Mono Medium" pitchFamily="34" charset="-120"/>
              </a:rPr>
              <a:t>Corrosion Resistance</a:t>
            </a:r>
            <a:endParaRPr lang="en-US" sz="2100" dirty="0"/>
          </a:p>
        </p:txBody>
      </p:sp>
      <p:sp>
        <p:nvSpPr>
          <p:cNvPr id="9" name="Text 4"/>
          <p:cNvSpPr/>
          <p:nvPr/>
        </p:nvSpPr>
        <p:spPr>
          <a:xfrm>
            <a:off x="5239345" y="6237327"/>
            <a:ext cx="4151709" cy="1392079"/>
          </a:xfrm>
          <a:prstGeom prst="rect">
            <a:avLst/>
          </a:prstGeom>
          <a:noFill/>
          <a:ln/>
        </p:spPr>
        <p:txBody>
          <a:bodyPr wrap="square" lIns="0" tIns="0" rIns="0" bIns="0" rtlCol="0" anchor="t"/>
          <a:lstStyle/>
          <a:p>
            <a:pPr marL="0" indent="0" algn="l">
              <a:lnSpc>
                <a:spcPts val="2700"/>
              </a:lnSpc>
              <a:buNone/>
            </a:pPr>
            <a:r>
              <a:rPr lang="en-US" sz="1700" dirty="0">
                <a:solidFill>
                  <a:srgbClr val="E0D6DE"/>
                </a:solidFill>
                <a:latin typeface="Fira Sans" pitchFamily="34" charset="0"/>
                <a:ea typeface="Fira Sans" pitchFamily="34" charset="-122"/>
                <a:cs typeface="Fira Sans" pitchFamily="34" charset="-120"/>
              </a:rPr>
              <a:t>The natural oxide layer on titanium protects the implant from corrosion, ensuring its longevity in the oral environment.</a:t>
            </a:r>
            <a:endParaRPr lang="en-US" sz="1700" dirty="0"/>
          </a:p>
        </p:txBody>
      </p:sp>
      <p:pic>
        <p:nvPicPr>
          <p:cNvPr id="10" name="Image 3" descr="preencoded.png"/>
          <p:cNvPicPr>
            <a:picLocks noChangeAspect="1"/>
          </p:cNvPicPr>
          <p:nvPr/>
        </p:nvPicPr>
        <p:blipFill>
          <a:blip r:embed="rId6"/>
          <a:stretch>
            <a:fillRect/>
          </a:stretch>
        </p:blipFill>
        <p:spPr>
          <a:xfrm>
            <a:off x="9717286" y="5005507"/>
            <a:ext cx="543878" cy="543878"/>
          </a:xfrm>
          <a:prstGeom prst="rect">
            <a:avLst/>
          </a:prstGeom>
        </p:spPr>
      </p:pic>
      <p:sp>
        <p:nvSpPr>
          <p:cNvPr id="11" name="Text 5"/>
          <p:cNvSpPr/>
          <p:nvPr/>
        </p:nvSpPr>
        <p:spPr>
          <a:xfrm>
            <a:off x="9717286" y="5766911"/>
            <a:ext cx="2719507" cy="339923"/>
          </a:xfrm>
          <a:prstGeom prst="rect">
            <a:avLst/>
          </a:prstGeom>
          <a:noFill/>
          <a:ln/>
        </p:spPr>
        <p:txBody>
          <a:bodyPr wrap="none" lIns="0" tIns="0" rIns="0" bIns="0" rtlCol="0" anchor="t"/>
          <a:lstStyle/>
          <a:p>
            <a:pPr marL="0" indent="0" algn="l">
              <a:lnSpc>
                <a:spcPts val="2650"/>
              </a:lnSpc>
              <a:buNone/>
            </a:pPr>
            <a:r>
              <a:rPr lang="en-US" sz="2100" dirty="0">
                <a:solidFill>
                  <a:srgbClr val="E0D6DE"/>
                </a:solidFill>
                <a:latin typeface="Fira Mono Medium" pitchFamily="34" charset="0"/>
                <a:ea typeface="Fira Mono Medium" pitchFamily="34" charset="-122"/>
                <a:cs typeface="Fira Mono Medium" pitchFamily="34" charset="-120"/>
              </a:rPr>
              <a:t>Biocompatibility</a:t>
            </a:r>
            <a:endParaRPr lang="en-US" sz="2100" dirty="0"/>
          </a:p>
        </p:txBody>
      </p:sp>
      <p:sp>
        <p:nvSpPr>
          <p:cNvPr id="12" name="Text 6"/>
          <p:cNvSpPr/>
          <p:nvPr/>
        </p:nvSpPr>
        <p:spPr>
          <a:xfrm>
            <a:off x="9717286" y="6237327"/>
            <a:ext cx="4151709" cy="1044059"/>
          </a:xfrm>
          <a:prstGeom prst="rect">
            <a:avLst/>
          </a:prstGeom>
          <a:noFill/>
          <a:ln/>
        </p:spPr>
        <p:txBody>
          <a:bodyPr wrap="square" lIns="0" tIns="0" rIns="0" bIns="0" rtlCol="0" anchor="t"/>
          <a:lstStyle/>
          <a:p>
            <a:pPr marL="0" indent="0" algn="l">
              <a:lnSpc>
                <a:spcPts val="2700"/>
              </a:lnSpc>
              <a:buNone/>
            </a:pPr>
            <a:r>
              <a:rPr lang="en-US" sz="1700" dirty="0">
                <a:solidFill>
                  <a:srgbClr val="E0D6DE"/>
                </a:solidFill>
                <a:latin typeface="Fira Sans" pitchFamily="34" charset="0"/>
                <a:ea typeface="Fira Sans" pitchFamily="34" charset="-122"/>
                <a:cs typeface="Fira Sans" pitchFamily="34" charset="-120"/>
              </a:rPr>
              <a:t>Titanium's excellent biocompatibility allows for seamless integration with the surrounding bone and soft tissues.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6006" y="964287"/>
            <a:ext cx="7824787" cy="1178004"/>
          </a:xfrm>
          <a:prstGeom prst="rect">
            <a:avLst/>
          </a:prstGeom>
          <a:noFill/>
          <a:ln/>
        </p:spPr>
        <p:txBody>
          <a:bodyPr wrap="square" lIns="0" tIns="0" rIns="0" bIns="0" rtlCol="0" anchor="t"/>
          <a:lstStyle/>
          <a:p>
            <a:pPr marL="0" indent="0">
              <a:lnSpc>
                <a:spcPts val="4600"/>
              </a:lnSpc>
              <a:buNone/>
            </a:pPr>
            <a:r>
              <a:rPr lang="en-US" sz="3700" dirty="0">
                <a:solidFill>
                  <a:srgbClr val="FBF3FA"/>
                </a:solidFill>
                <a:latin typeface="Fira Mono Medium" pitchFamily="34" charset="0"/>
                <a:ea typeface="Fira Mono Medium" pitchFamily="34" charset="-122"/>
                <a:cs typeface="Fira Mono Medium" pitchFamily="34" charset="-120"/>
              </a:rPr>
              <a:t>Precision Milling: Crafting the Implant's Optimal Shape</a:t>
            </a:r>
            <a:endParaRPr lang="en-US" sz="3700" dirty="0"/>
          </a:p>
        </p:txBody>
      </p:sp>
      <p:sp>
        <p:nvSpPr>
          <p:cNvPr id="4" name="Shape 1"/>
          <p:cNvSpPr/>
          <p:nvPr/>
        </p:nvSpPr>
        <p:spPr>
          <a:xfrm>
            <a:off x="6417231" y="2424946"/>
            <a:ext cx="22860" cy="4840367"/>
          </a:xfrm>
          <a:prstGeom prst="roundRect">
            <a:avLst>
              <a:gd name="adj" fmla="val 123672"/>
            </a:avLst>
          </a:prstGeom>
          <a:solidFill>
            <a:srgbClr val="474748"/>
          </a:solidFill>
          <a:ln/>
        </p:spPr>
      </p:sp>
      <p:sp>
        <p:nvSpPr>
          <p:cNvPr id="5" name="Shape 2"/>
          <p:cNvSpPr/>
          <p:nvPr/>
        </p:nvSpPr>
        <p:spPr>
          <a:xfrm>
            <a:off x="6617791" y="2837378"/>
            <a:ext cx="659606" cy="22860"/>
          </a:xfrm>
          <a:prstGeom prst="roundRect">
            <a:avLst>
              <a:gd name="adj" fmla="val 123672"/>
            </a:avLst>
          </a:prstGeom>
          <a:solidFill>
            <a:srgbClr val="474748"/>
          </a:solidFill>
          <a:ln/>
        </p:spPr>
      </p:sp>
      <p:sp>
        <p:nvSpPr>
          <p:cNvPr id="6" name="Shape 3"/>
          <p:cNvSpPr/>
          <p:nvPr/>
        </p:nvSpPr>
        <p:spPr>
          <a:xfrm>
            <a:off x="6216670" y="2636877"/>
            <a:ext cx="423982" cy="423982"/>
          </a:xfrm>
          <a:prstGeom prst="roundRect">
            <a:avLst>
              <a:gd name="adj" fmla="val 6668"/>
            </a:avLst>
          </a:prstGeom>
          <a:solidFill>
            <a:srgbClr val="2E2E2F"/>
          </a:solidFill>
          <a:ln/>
        </p:spPr>
      </p:sp>
      <p:sp>
        <p:nvSpPr>
          <p:cNvPr id="7" name="Text 4"/>
          <p:cNvSpPr/>
          <p:nvPr/>
        </p:nvSpPr>
        <p:spPr>
          <a:xfrm>
            <a:off x="6343829" y="2707481"/>
            <a:ext cx="169664" cy="282773"/>
          </a:xfrm>
          <a:prstGeom prst="rect">
            <a:avLst/>
          </a:prstGeom>
          <a:noFill/>
          <a:ln/>
        </p:spPr>
        <p:txBody>
          <a:bodyPr wrap="none" lIns="0" tIns="0" rIns="0" bIns="0" rtlCol="0" anchor="t"/>
          <a:lstStyle/>
          <a:p>
            <a:pPr marL="0" indent="0" algn="ctr">
              <a:lnSpc>
                <a:spcPts val="2200"/>
              </a:lnSpc>
              <a:buNone/>
            </a:pPr>
            <a:r>
              <a:rPr lang="en-US" sz="2200" dirty="0">
                <a:solidFill>
                  <a:srgbClr val="E0D6DE"/>
                </a:solidFill>
                <a:latin typeface="Fira Mono Medium" pitchFamily="34" charset="0"/>
                <a:ea typeface="Fira Mono Medium" pitchFamily="34" charset="-122"/>
                <a:cs typeface="Fira Mono Medium" pitchFamily="34" charset="-120"/>
              </a:rPr>
              <a:t>1</a:t>
            </a:r>
            <a:endParaRPr lang="en-US" sz="2200" dirty="0"/>
          </a:p>
        </p:txBody>
      </p:sp>
      <p:sp>
        <p:nvSpPr>
          <p:cNvPr id="8" name="Text 5"/>
          <p:cNvSpPr/>
          <p:nvPr/>
        </p:nvSpPr>
        <p:spPr>
          <a:xfrm>
            <a:off x="7465219" y="2613422"/>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Fira Mono Medium" pitchFamily="34" charset="0"/>
                <a:ea typeface="Fira Mono Medium" pitchFamily="34" charset="-122"/>
                <a:cs typeface="Fira Mono Medium" pitchFamily="34" charset="-120"/>
              </a:rPr>
              <a:t>CAD Design</a:t>
            </a:r>
            <a:endParaRPr lang="en-US" sz="1850" dirty="0"/>
          </a:p>
        </p:txBody>
      </p:sp>
      <p:sp>
        <p:nvSpPr>
          <p:cNvPr id="9" name="Text 6"/>
          <p:cNvSpPr/>
          <p:nvPr/>
        </p:nvSpPr>
        <p:spPr>
          <a:xfrm>
            <a:off x="7465219" y="3020854"/>
            <a:ext cx="6505575" cy="602933"/>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Fira Sans" pitchFamily="34" charset="0"/>
                <a:ea typeface="Fira Sans" pitchFamily="34" charset="-122"/>
                <a:cs typeface="Fira Sans" pitchFamily="34" charset="-120"/>
              </a:rPr>
              <a:t>Our skilled technicians use advanced CAD software to meticulously design the implant's shape and dimensions based on the patient's unique needs.</a:t>
            </a:r>
            <a:endParaRPr lang="en-US" sz="1450" dirty="0"/>
          </a:p>
        </p:txBody>
      </p:sp>
      <p:sp>
        <p:nvSpPr>
          <p:cNvPr id="10" name="Shape 7"/>
          <p:cNvSpPr/>
          <p:nvPr/>
        </p:nvSpPr>
        <p:spPr>
          <a:xfrm>
            <a:off x="6617791" y="4413171"/>
            <a:ext cx="659606" cy="22860"/>
          </a:xfrm>
          <a:prstGeom prst="roundRect">
            <a:avLst>
              <a:gd name="adj" fmla="val 123672"/>
            </a:avLst>
          </a:prstGeom>
          <a:solidFill>
            <a:srgbClr val="474748"/>
          </a:solidFill>
          <a:ln/>
        </p:spPr>
      </p:sp>
      <p:sp>
        <p:nvSpPr>
          <p:cNvPr id="11" name="Shape 8"/>
          <p:cNvSpPr/>
          <p:nvPr/>
        </p:nvSpPr>
        <p:spPr>
          <a:xfrm>
            <a:off x="6216670" y="4212669"/>
            <a:ext cx="423982" cy="423982"/>
          </a:xfrm>
          <a:prstGeom prst="roundRect">
            <a:avLst>
              <a:gd name="adj" fmla="val 6668"/>
            </a:avLst>
          </a:prstGeom>
          <a:solidFill>
            <a:srgbClr val="2E2E2F"/>
          </a:solidFill>
          <a:ln/>
        </p:spPr>
      </p:sp>
      <p:sp>
        <p:nvSpPr>
          <p:cNvPr id="12" name="Text 9"/>
          <p:cNvSpPr/>
          <p:nvPr/>
        </p:nvSpPr>
        <p:spPr>
          <a:xfrm>
            <a:off x="6343829" y="4283273"/>
            <a:ext cx="169664" cy="282773"/>
          </a:xfrm>
          <a:prstGeom prst="rect">
            <a:avLst/>
          </a:prstGeom>
          <a:noFill/>
          <a:ln/>
        </p:spPr>
        <p:txBody>
          <a:bodyPr wrap="none" lIns="0" tIns="0" rIns="0" bIns="0" rtlCol="0" anchor="t"/>
          <a:lstStyle/>
          <a:p>
            <a:pPr marL="0" indent="0" algn="ctr">
              <a:lnSpc>
                <a:spcPts val="2200"/>
              </a:lnSpc>
              <a:buNone/>
            </a:pPr>
            <a:r>
              <a:rPr lang="en-US" sz="2200" dirty="0">
                <a:solidFill>
                  <a:srgbClr val="E0D6DE"/>
                </a:solidFill>
                <a:latin typeface="Fira Mono Medium" pitchFamily="34" charset="0"/>
                <a:ea typeface="Fira Mono Medium" pitchFamily="34" charset="-122"/>
                <a:cs typeface="Fira Mono Medium" pitchFamily="34" charset="-120"/>
              </a:rPr>
              <a:t>2</a:t>
            </a:r>
            <a:endParaRPr lang="en-US" sz="2200" dirty="0"/>
          </a:p>
        </p:txBody>
      </p:sp>
      <p:sp>
        <p:nvSpPr>
          <p:cNvPr id="13" name="Text 10"/>
          <p:cNvSpPr/>
          <p:nvPr/>
        </p:nvSpPr>
        <p:spPr>
          <a:xfrm>
            <a:off x="7465219" y="4189214"/>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Fira Mono Medium" pitchFamily="34" charset="0"/>
                <a:ea typeface="Fira Mono Medium" pitchFamily="34" charset="-122"/>
                <a:cs typeface="Fira Mono Medium" pitchFamily="34" charset="-120"/>
              </a:rPr>
              <a:t>CNC Milling</a:t>
            </a:r>
            <a:endParaRPr lang="en-US" sz="1850" dirty="0"/>
          </a:p>
        </p:txBody>
      </p:sp>
      <p:sp>
        <p:nvSpPr>
          <p:cNvPr id="14" name="Text 11"/>
          <p:cNvSpPr/>
          <p:nvPr/>
        </p:nvSpPr>
        <p:spPr>
          <a:xfrm>
            <a:off x="7465219" y="4596646"/>
            <a:ext cx="6505575" cy="602933"/>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Fira Sans" pitchFamily="34" charset="0"/>
                <a:ea typeface="Fira Sans" pitchFamily="34" charset="-122"/>
                <a:cs typeface="Fira Sans" pitchFamily="34" charset="-120"/>
              </a:rPr>
              <a:t>The implant is then precisely fabricated using state-of-the-art CNC milling machines, ensuring a perfect fit and optimal performance.</a:t>
            </a:r>
            <a:endParaRPr lang="en-US" sz="1450" dirty="0"/>
          </a:p>
        </p:txBody>
      </p:sp>
      <p:sp>
        <p:nvSpPr>
          <p:cNvPr id="15" name="Shape 12"/>
          <p:cNvSpPr/>
          <p:nvPr/>
        </p:nvSpPr>
        <p:spPr>
          <a:xfrm>
            <a:off x="6617791" y="5988963"/>
            <a:ext cx="659606" cy="22860"/>
          </a:xfrm>
          <a:prstGeom prst="roundRect">
            <a:avLst>
              <a:gd name="adj" fmla="val 123672"/>
            </a:avLst>
          </a:prstGeom>
          <a:solidFill>
            <a:srgbClr val="474748"/>
          </a:solidFill>
          <a:ln/>
        </p:spPr>
      </p:sp>
      <p:sp>
        <p:nvSpPr>
          <p:cNvPr id="16" name="Shape 13"/>
          <p:cNvSpPr/>
          <p:nvPr/>
        </p:nvSpPr>
        <p:spPr>
          <a:xfrm>
            <a:off x="6216670" y="5788462"/>
            <a:ext cx="423982" cy="423982"/>
          </a:xfrm>
          <a:prstGeom prst="roundRect">
            <a:avLst>
              <a:gd name="adj" fmla="val 6668"/>
            </a:avLst>
          </a:prstGeom>
          <a:solidFill>
            <a:srgbClr val="2E2E2F"/>
          </a:solidFill>
          <a:ln/>
        </p:spPr>
      </p:sp>
      <p:sp>
        <p:nvSpPr>
          <p:cNvPr id="17" name="Text 14"/>
          <p:cNvSpPr/>
          <p:nvPr/>
        </p:nvSpPr>
        <p:spPr>
          <a:xfrm>
            <a:off x="6343829" y="5859066"/>
            <a:ext cx="169664" cy="282773"/>
          </a:xfrm>
          <a:prstGeom prst="rect">
            <a:avLst/>
          </a:prstGeom>
          <a:noFill/>
          <a:ln/>
        </p:spPr>
        <p:txBody>
          <a:bodyPr wrap="none" lIns="0" tIns="0" rIns="0" bIns="0" rtlCol="0" anchor="t"/>
          <a:lstStyle/>
          <a:p>
            <a:pPr marL="0" indent="0" algn="ctr">
              <a:lnSpc>
                <a:spcPts val="2200"/>
              </a:lnSpc>
              <a:buNone/>
            </a:pPr>
            <a:r>
              <a:rPr lang="en-US" sz="2200" dirty="0">
                <a:solidFill>
                  <a:srgbClr val="E0D6DE"/>
                </a:solidFill>
                <a:latin typeface="Fira Mono Medium" pitchFamily="34" charset="0"/>
                <a:ea typeface="Fira Mono Medium" pitchFamily="34" charset="-122"/>
                <a:cs typeface="Fira Mono Medium" pitchFamily="34" charset="-120"/>
              </a:rPr>
              <a:t>3</a:t>
            </a:r>
            <a:endParaRPr lang="en-US" sz="2200" dirty="0"/>
          </a:p>
        </p:txBody>
      </p:sp>
      <p:sp>
        <p:nvSpPr>
          <p:cNvPr id="18" name="Text 15"/>
          <p:cNvSpPr/>
          <p:nvPr/>
        </p:nvSpPr>
        <p:spPr>
          <a:xfrm>
            <a:off x="7465219" y="5765006"/>
            <a:ext cx="2543532" cy="294442"/>
          </a:xfrm>
          <a:prstGeom prst="rect">
            <a:avLst/>
          </a:prstGeom>
          <a:noFill/>
          <a:ln/>
        </p:spPr>
        <p:txBody>
          <a:bodyPr wrap="none" lIns="0" tIns="0" rIns="0" bIns="0" rtlCol="0" anchor="t"/>
          <a:lstStyle/>
          <a:p>
            <a:pPr marL="0" indent="0" algn="l">
              <a:lnSpc>
                <a:spcPts val="2300"/>
              </a:lnSpc>
              <a:buNone/>
            </a:pPr>
            <a:r>
              <a:rPr lang="en-US" sz="1850" dirty="0">
                <a:solidFill>
                  <a:srgbClr val="E0D6DE"/>
                </a:solidFill>
                <a:latin typeface="Fira Mono Medium" pitchFamily="34" charset="0"/>
                <a:ea typeface="Fira Mono Medium" pitchFamily="34" charset="-122"/>
                <a:cs typeface="Fira Mono Medium" pitchFamily="34" charset="-120"/>
              </a:rPr>
              <a:t>Quality Inspection</a:t>
            </a:r>
            <a:endParaRPr lang="en-US" sz="1850" dirty="0"/>
          </a:p>
        </p:txBody>
      </p:sp>
      <p:sp>
        <p:nvSpPr>
          <p:cNvPr id="19" name="Text 16"/>
          <p:cNvSpPr/>
          <p:nvPr/>
        </p:nvSpPr>
        <p:spPr>
          <a:xfrm>
            <a:off x="7465219" y="6172438"/>
            <a:ext cx="6505575" cy="904399"/>
          </a:xfrm>
          <a:prstGeom prst="rect">
            <a:avLst/>
          </a:prstGeom>
          <a:noFill/>
          <a:ln/>
        </p:spPr>
        <p:txBody>
          <a:bodyPr wrap="square" lIns="0" tIns="0" rIns="0" bIns="0" rtlCol="0" anchor="t"/>
          <a:lstStyle/>
          <a:p>
            <a:pPr marL="0" indent="0" algn="l">
              <a:lnSpc>
                <a:spcPts val="2350"/>
              </a:lnSpc>
              <a:buNone/>
            </a:pPr>
            <a:r>
              <a:rPr lang="en-US" sz="1450" dirty="0">
                <a:solidFill>
                  <a:srgbClr val="E0D6DE"/>
                </a:solidFill>
                <a:latin typeface="Fira Sans" pitchFamily="34" charset="0"/>
                <a:ea typeface="Fira Sans" pitchFamily="34" charset="-122"/>
                <a:cs typeface="Fira Sans" pitchFamily="34" charset="-120"/>
              </a:rPr>
              <a:t>Every implant undergoes rigorous inspection and testing to verify its dimensional accuracy, surface finish, and compliance with strict quality standards.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6754" y="547568"/>
            <a:ext cx="7750493" cy="1866305"/>
          </a:xfrm>
          <a:prstGeom prst="rect">
            <a:avLst/>
          </a:prstGeom>
          <a:noFill/>
          <a:ln/>
        </p:spPr>
        <p:txBody>
          <a:bodyPr wrap="square" lIns="0" tIns="0" rIns="0" bIns="0" rtlCol="0" anchor="t"/>
          <a:lstStyle/>
          <a:p>
            <a:pPr marL="0" indent="0">
              <a:lnSpc>
                <a:spcPts val="4850"/>
              </a:lnSpc>
              <a:buNone/>
            </a:pPr>
            <a:r>
              <a:rPr lang="en-US" sz="3900" dirty="0">
                <a:solidFill>
                  <a:srgbClr val="FBF3FA"/>
                </a:solidFill>
                <a:latin typeface="Fira Mono Medium" pitchFamily="34" charset="0"/>
                <a:ea typeface="Fira Mono Medium" pitchFamily="34" charset="-122"/>
                <a:cs typeface="Fira Mono Medium" pitchFamily="34" charset="-120"/>
              </a:rPr>
              <a:t>Surface Treatments: Enhancing Osseointegration</a:t>
            </a:r>
            <a:endParaRPr lang="en-US" sz="3900" dirty="0"/>
          </a:p>
        </p:txBody>
      </p:sp>
      <p:pic>
        <p:nvPicPr>
          <p:cNvPr id="4" name="Image 1" descr="preencoded.png"/>
          <p:cNvPicPr>
            <a:picLocks noChangeAspect="1"/>
          </p:cNvPicPr>
          <p:nvPr/>
        </p:nvPicPr>
        <p:blipFill>
          <a:blip r:embed="rId4"/>
          <a:stretch>
            <a:fillRect/>
          </a:stretch>
        </p:blipFill>
        <p:spPr>
          <a:xfrm>
            <a:off x="696754" y="2712482"/>
            <a:ext cx="995363" cy="1784033"/>
          </a:xfrm>
          <a:prstGeom prst="rect">
            <a:avLst/>
          </a:prstGeom>
        </p:spPr>
      </p:pic>
      <p:sp>
        <p:nvSpPr>
          <p:cNvPr id="5" name="Text 1"/>
          <p:cNvSpPr/>
          <p:nvPr/>
        </p:nvSpPr>
        <p:spPr>
          <a:xfrm>
            <a:off x="1990725" y="2911554"/>
            <a:ext cx="2488525" cy="310991"/>
          </a:xfrm>
          <a:prstGeom prst="rect">
            <a:avLst/>
          </a:prstGeom>
          <a:noFill/>
          <a:ln/>
        </p:spPr>
        <p:txBody>
          <a:bodyPr wrap="none" lIns="0" tIns="0" rIns="0" bIns="0" rtlCol="0" anchor="t"/>
          <a:lstStyle/>
          <a:p>
            <a:pPr marL="0" indent="0" algn="l">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Etching</a:t>
            </a:r>
            <a:endParaRPr lang="en-US" sz="1950" dirty="0"/>
          </a:p>
        </p:txBody>
      </p:sp>
      <p:sp>
        <p:nvSpPr>
          <p:cNvPr id="6" name="Text 2"/>
          <p:cNvSpPr/>
          <p:nvPr/>
        </p:nvSpPr>
        <p:spPr>
          <a:xfrm>
            <a:off x="1990725" y="3341965"/>
            <a:ext cx="6456521" cy="955477"/>
          </a:xfrm>
          <a:prstGeom prst="rect">
            <a:avLst/>
          </a:prstGeom>
          <a:noFill/>
          <a:ln/>
        </p:spPr>
        <p:txBody>
          <a:bodyPr wrap="square" lIns="0" tIns="0" rIns="0" bIns="0" rtlCol="0" anchor="t"/>
          <a:lstStyle/>
          <a:p>
            <a:pPr marL="0" indent="0" algn="l">
              <a:lnSpc>
                <a:spcPts val="2500"/>
              </a:lnSpc>
              <a:buNone/>
            </a:pPr>
            <a:r>
              <a:rPr lang="en-US" sz="1550" dirty="0">
                <a:solidFill>
                  <a:srgbClr val="E0D6DE"/>
                </a:solidFill>
                <a:latin typeface="Fira Sans" pitchFamily="34" charset="0"/>
                <a:ea typeface="Fira Sans" pitchFamily="34" charset="-122"/>
                <a:cs typeface="Fira Sans" pitchFamily="34" charset="-120"/>
              </a:rPr>
              <a:t>We utilize specialized etching techniques to create a micro-textured surface that promotes stronger bone-to-implant contact and improved osseointegration.</a:t>
            </a:r>
            <a:endParaRPr lang="en-US" sz="1550" dirty="0"/>
          </a:p>
        </p:txBody>
      </p:sp>
      <p:pic>
        <p:nvPicPr>
          <p:cNvPr id="7" name="Image 2" descr="preencoded.png"/>
          <p:cNvPicPr>
            <a:picLocks noChangeAspect="1"/>
          </p:cNvPicPr>
          <p:nvPr/>
        </p:nvPicPr>
        <p:blipFill>
          <a:blip r:embed="rId5"/>
          <a:stretch>
            <a:fillRect/>
          </a:stretch>
        </p:blipFill>
        <p:spPr>
          <a:xfrm>
            <a:off x="696754" y="4496514"/>
            <a:ext cx="995363" cy="1592699"/>
          </a:xfrm>
          <a:prstGeom prst="rect">
            <a:avLst/>
          </a:prstGeom>
        </p:spPr>
      </p:pic>
      <p:sp>
        <p:nvSpPr>
          <p:cNvPr id="8" name="Text 3"/>
          <p:cNvSpPr/>
          <p:nvPr/>
        </p:nvSpPr>
        <p:spPr>
          <a:xfrm>
            <a:off x="1990725" y="4695587"/>
            <a:ext cx="2488525" cy="310991"/>
          </a:xfrm>
          <a:prstGeom prst="rect">
            <a:avLst/>
          </a:prstGeom>
          <a:noFill/>
          <a:ln/>
        </p:spPr>
        <p:txBody>
          <a:bodyPr wrap="none" lIns="0" tIns="0" rIns="0" bIns="0" rtlCol="0" anchor="t"/>
          <a:lstStyle/>
          <a:p>
            <a:pPr marL="0" indent="0" algn="l">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Anodization</a:t>
            </a:r>
            <a:endParaRPr lang="en-US" sz="1950" dirty="0"/>
          </a:p>
        </p:txBody>
      </p:sp>
      <p:sp>
        <p:nvSpPr>
          <p:cNvPr id="9" name="Text 4"/>
          <p:cNvSpPr/>
          <p:nvPr/>
        </p:nvSpPr>
        <p:spPr>
          <a:xfrm>
            <a:off x="1990725" y="5125998"/>
            <a:ext cx="6456521" cy="636984"/>
          </a:xfrm>
          <a:prstGeom prst="rect">
            <a:avLst/>
          </a:prstGeom>
          <a:noFill/>
          <a:ln/>
        </p:spPr>
        <p:txBody>
          <a:bodyPr wrap="square" lIns="0" tIns="0" rIns="0" bIns="0" rtlCol="0" anchor="t"/>
          <a:lstStyle/>
          <a:p>
            <a:pPr marL="0" indent="0" algn="l">
              <a:lnSpc>
                <a:spcPts val="2500"/>
              </a:lnSpc>
              <a:buNone/>
            </a:pPr>
            <a:r>
              <a:rPr lang="en-US" sz="1550" dirty="0">
                <a:solidFill>
                  <a:srgbClr val="E0D6DE"/>
                </a:solidFill>
                <a:latin typeface="Fira Sans" pitchFamily="34" charset="0"/>
                <a:ea typeface="Fira Sans" pitchFamily="34" charset="-122"/>
                <a:cs typeface="Fira Sans" pitchFamily="34" charset="-120"/>
              </a:rPr>
              <a:t>Anodizing the implant's surface enhances its bioactivity, further facilitating the integration of the implant with the surrounding bone.</a:t>
            </a:r>
            <a:endParaRPr lang="en-US" sz="1550" dirty="0"/>
          </a:p>
        </p:txBody>
      </p:sp>
      <p:pic>
        <p:nvPicPr>
          <p:cNvPr id="10" name="Image 3" descr="preencoded.png"/>
          <p:cNvPicPr>
            <a:picLocks noChangeAspect="1"/>
          </p:cNvPicPr>
          <p:nvPr/>
        </p:nvPicPr>
        <p:blipFill>
          <a:blip r:embed="rId6"/>
          <a:stretch>
            <a:fillRect/>
          </a:stretch>
        </p:blipFill>
        <p:spPr>
          <a:xfrm>
            <a:off x="696754" y="6089213"/>
            <a:ext cx="995363" cy="1592699"/>
          </a:xfrm>
          <a:prstGeom prst="rect">
            <a:avLst/>
          </a:prstGeom>
        </p:spPr>
      </p:pic>
      <p:sp>
        <p:nvSpPr>
          <p:cNvPr id="11" name="Text 5"/>
          <p:cNvSpPr/>
          <p:nvPr/>
        </p:nvSpPr>
        <p:spPr>
          <a:xfrm>
            <a:off x="1990725" y="6288286"/>
            <a:ext cx="2488525" cy="310991"/>
          </a:xfrm>
          <a:prstGeom prst="rect">
            <a:avLst/>
          </a:prstGeom>
          <a:noFill/>
          <a:ln/>
        </p:spPr>
        <p:txBody>
          <a:bodyPr wrap="none" lIns="0" tIns="0" rIns="0" bIns="0" rtlCol="0" anchor="t"/>
          <a:lstStyle/>
          <a:p>
            <a:pPr marL="0" indent="0" algn="l">
              <a:lnSpc>
                <a:spcPts val="2400"/>
              </a:lnSpc>
              <a:buNone/>
            </a:pPr>
            <a:r>
              <a:rPr lang="en-US" sz="1950" dirty="0">
                <a:solidFill>
                  <a:srgbClr val="E0D6DE"/>
                </a:solidFill>
                <a:latin typeface="Fira Mono Medium" pitchFamily="34" charset="0"/>
                <a:ea typeface="Fira Mono Medium" pitchFamily="34" charset="-122"/>
                <a:cs typeface="Fira Mono Medium" pitchFamily="34" charset="-120"/>
              </a:rPr>
              <a:t>Coating</a:t>
            </a:r>
            <a:endParaRPr lang="en-US" sz="1950" dirty="0"/>
          </a:p>
        </p:txBody>
      </p:sp>
      <p:sp>
        <p:nvSpPr>
          <p:cNvPr id="12" name="Text 6"/>
          <p:cNvSpPr/>
          <p:nvPr/>
        </p:nvSpPr>
        <p:spPr>
          <a:xfrm>
            <a:off x="1990725" y="6718697"/>
            <a:ext cx="6456521" cy="636984"/>
          </a:xfrm>
          <a:prstGeom prst="rect">
            <a:avLst/>
          </a:prstGeom>
          <a:noFill/>
          <a:ln/>
        </p:spPr>
        <p:txBody>
          <a:bodyPr wrap="square" lIns="0" tIns="0" rIns="0" bIns="0" rtlCol="0" anchor="t"/>
          <a:lstStyle/>
          <a:p>
            <a:pPr marL="0" indent="0" algn="l">
              <a:lnSpc>
                <a:spcPts val="2500"/>
              </a:lnSpc>
              <a:buNone/>
            </a:pPr>
            <a:r>
              <a:rPr lang="en-US" sz="1550" dirty="0">
                <a:solidFill>
                  <a:srgbClr val="E0D6DE"/>
                </a:solidFill>
                <a:latin typeface="Fira Sans" pitchFamily="34" charset="0"/>
                <a:ea typeface="Fira Sans" pitchFamily="34" charset="-122"/>
                <a:cs typeface="Fira Sans" pitchFamily="34" charset="-120"/>
              </a:rPr>
              <a:t>In some cases, we apply specialized coatings to the implant surface to encourage faster and more reliable osseointegration.</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64976"/>
          </a:xfrm>
          <a:prstGeom prst="rect">
            <a:avLst/>
          </a:prstGeom>
        </p:spPr>
      </p:pic>
      <p:sp>
        <p:nvSpPr>
          <p:cNvPr id="3" name="Text 0"/>
          <p:cNvSpPr/>
          <p:nvPr/>
        </p:nvSpPr>
        <p:spPr>
          <a:xfrm>
            <a:off x="746165" y="3251478"/>
            <a:ext cx="13138071" cy="1332548"/>
          </a:xfrm>
          <a:prstGeom prst="rect">
            <a:avLst/>
          </a:prstGeom>
          <a:noFill/>
          <a:ln/>
        </p:spPr>
        <p:txBody>
          <a:bodyPr wrap="square" lIns="0" tIns="0" rIns="0" bIns="0" rtlCol="0" anchor="t"/>
          <a:lstStyle/>
          <a:p>
            <a:pPr marL="0" indent="0">
              <a:lnSpc>
                <a:spcPts val="5200"/>
              </a:lnSpc>
              <a:buNone/>
            </a:pPr>
            <a:r>
              <a:rPr lang="en-US" sz="4150" dirty="0">
                <a:solidFill>
                  <a:srgbClr val="FBF3FA"/>
                </a:solidFill>
                <a:latin typeface="Fira Mono Medium" pitchFamily="34" charset="0"/>
                <a:ea typeface="Fira Mono Medium" pitchFamily="34" charset="-122"/>
                <a:cs typeface="Fira Mono Medium" pitchFamily="34" charset="-120"/>
              </a:rPr>
              <a:t>Computer-Aided Design (CAD): Personalized Implant Planning</a:t>
            </a:r>
            <a:endParaRPr lang="en-US" sz="4150" dirty="0"/>
          </a:p>
        </p:txBody>
      </p:sp>
      <p:sp>
        <p:nvSpPr>
          <p:cNvPr id="4" name="Shape 1"/>
          <p:cNvSpPr/>
          <p:nvPr/>
        </p:nvSpPr>
        <p:spPr>
          <a:xfrm>
            <a:off x="746165" y="5143619"/>
            <a:ext cx="479703" cy="479703"/>
          </a:xfrm>
          <a:prstGeom prst="roundRect">
            <a:avLst>
              <a:gd name="adj" fmla="val 6667"/>
            </a:avLst>
          </a:prstGeom>
          <a:solidFill>
            <a:srgbClr val="2E2E2F"/>
          </a:solidFill>
          <a:ln/>
        </p:spPr>
      </p:sp>
      <p:sp>
        <p:nvSpPr>
          <p:cNvPr id="5" name="Text 2"/>
          <p:cNvSpPr/>
          <p:nvPr/>
        </p:nvSpPr>
        <p:spPr>
          <a:xfrm>
            <a:off x="890111" y="5223510"/>
            <a:ext cx="191810" cy="319802"/>
          </a:xfrm>
          <a:prstGeom prst="rect">
            <a:avLst/>
          </a:prstGeom>
          <a:noFill/>
          <a:ln/>
        </p:spPr>
        <p:txBody>
          <a:bodyPr wrap="none" lIns="0" tIns="0" rIns="0" bIns="0" rtlCol="0" anchor="t"/>
          <a:lstStyle/>
          <a:p>
            <a:pPr marL="0" indent="0" algn="ctr">
              <a:lnSpc>
                <a:spcPts val="2500"/>
              </a:lnSpc>
              <a:buNone/>
            </a:pPr>
            <a:r>
              <a:rPr lang="en-US" sz="2500" dirty="0">
                <a:solidFill>
                  <a:srgbClr val="E0D6DE"/>
                </a:solidFill>
                <a:latin typeface="Fira Mono Medium" pitchFamily="34" charset="0"/>
                <a:ea typeface="Fira Mono Medium" pitchFamily="34" charset="-122"/>
                <a:cs typeface="Fira Mono Medium" pitchFamily="34" charset="-120"/>
              </a:rPr>
              <a:t>1</a:t>
            </a:r>
            <a:endParaRPr lang="en-US" sz="2500" dirty="0"/>
          </a:p>
        </p:txBody>
      </p:sp>
      <p:sp>
        <p:nvSpPr>
          <p:cNvPr id="6" name="Text 3"/>
          <p:cNvSpPr/>
          <p:nvPr/>
        </p:nvSpPr>
        <p:spPr>
          <a:xfrm>
            <a:off x="1438989" y="5143619"/>
            <a:ext cx="3037761" cy="333018"/>
          </a:xfrm>
          <a:prstGeom prst="rect">
            <a:avLst/>
          </a:prstGeom>
          <a:noFill/>
          <a:ln/>
        </p:spPr>
        <p:txBody>
          <a:bodyPr wrap="none" lIns="0" tIns="0" rIns="0" bIns="0" rtlCol="0" anchor="t"/>
          <a:lstStyle/>
          <a:p>
            <a:pPr marL="0" indent="0">
              <a:lnSpc>
                <a:spcPts val="2600"/>
              </a:lnSpc>
              <a:buNone/>
            </a:pPr>
            <a:r>
              <a:rPr lang="en-US" sz="2050" dirty="0">
                <a:solidFill>
                  <a:srgbClr val="E0D6DE"/>
                </a:solidFill>
                <a:latin typeface="Fira Mono Medium" pitchFamily="34" charset="0"/>
                <a:ea typeface="Fira Mono Medium" pitchFamily="34" charset="-122"/>
                <a:cs typeface="Fira Mono Medium" pitchFamily="34" charset="-120"/>
              </a:rPr>
              <a:t>Precise Positioning</a:t>
            </a:r>
            <a:endParaRPr lang="en-US" sz="2050" dirty="0"/>
          </a:p>
        </p:txBody>
      </p:sp>
      <p:sp>
        <p:nvSpPr>
          <p:cNvPr id="7" name="Text 4"/>
          <p:cNvSpPr/>
          <p:nvPr/>
        </p:nvSpPr>
        <p:spPr>
          <a:xfrm>
            <a:off x="1438989" y="5604510"/>
            <a:ext cx="3544491" cy="1364456"/>
          </a:xfrm>
          <a:prstGeom prst="rect">
            <a:avLst/>
          </a:prstGeom>
          <a:noFill/>
          <a:ln/>
        </p:spPr>
        <p:txBody>
          <a:bodyPr wrap="square" lIns="0" tIns="0" rIns="0" bIns="0" rtlCol="0" anchor="t"/>
          <a:lstStyle/>
          <a:p>
            <a:pPr marL="0" indent="0">
              <a:lnSpc>
                <a:spcPts val="2650"/>
              </a:lnSpc>
              <a:buNone/>
            </a:pPr>
            <a:r>
              <a:rPr lang="en-US" sz="1650" dirty="0">
                <a:solidFill>
                  <a:srgbClr val="E0D6DE"/>
                </a:solidFill>
                <a:latin typeface="Fira Sans" pitchFamily="34" charset="0"/>
                <a:ea typeface="Fira Sans" pitchFamily="34" charset="-122"/>
                <a:cs typeface="Fira Sans" pitchFamily="34" charset="-120"/>
              </a:rPr>
              <a:t>Our CAD software allows us to virtually plan the optimal placement and angulation of the implant to maximize its stability and support.</a:t>
            </a:r>
            <a:endParaRPr lang="en-US" sz="1650" dirty="0"/>
          </a:p>
        </p:txBody>
      </p:sp>
      <p:sp>
        <p:nvSpPr>
          <p:cNvPr id="8" name="Shape 5"/>
          <p:cNvSpPr/>
          <p:nvPr/>
        </p:nvSpPr>
        <p:spPr>
          <a:xfrm>
            <a:off x="5196602" y="5143619"/>
            <a:ext cx="479703" cy="479703"/>
          </a:xfrm>
          <a:prstGeom prst="roundRect">
            <a:avLst>
              <a:gd name="adj" fmla="val 6667"/>
            </a:avLst>
          </a:prstGeom>
          <a:solidFill>
            <a:srgbClr val="2E2E2F"/>
          </a:solidFill>
          <a:ln/>
        </p:spPr>
      </p:sp>
      <p:sp>
        <p:nvSpPr>
          <p:cNvPr id="9" name="Text 6"/>
          <p:cNvSpPr/>
          <p:nvPr/>
        </p:nvSpPr>
        <p:spPr>
          <a:xfrm>
            <a:off x="5340548" y="5223510"/>
            <a:ext cx="191810" cy="319802"/>
          </a:xfrm>
          <a:prstGeom prst="rect">
            <a:avLst/>
          </a:prstGeom>
          <a:noFill/>
          <a:ln/>
        </p:spPr>
        <p:txBody>
          <a:bodyPr wrap="none" lIns="0" tIns="0" rIns="0" bIns="0" rtlCol="0" anchor="t"/>
          <a:lstStyle/>
          <a:p>
            <a:pPr marL="0" indent="0" algn="ctr">
              <a:lnSpc>
                <a:spcPts val="2500"/>
              </a:lnSpc>
              <a:buNone/>
            </a:pPr>
            <a:r>
              <a:rPr lang="en-US" sz="2500" dirty="0">
                <a:solidFill>
                  <a:srgbClr val="E0D6DE"/>
                </a:solidFill>
                <a:latin typeface="Fira Mono Medium" pitchFamily="34" charset="0"/>
                <a:ea typeface="Fira Mono Medium" pitchFamily="34" charset="-122"/>
                <a:cs typeface="Fira Mono Medium" pitchFamily="34" charset="-120"/>
              </a:rPr>
              <a:t>2</a:t>
            </a:r>
            <a:endParaRPr lang="en-US" sz="2500" dirty="0"/>
          </a:p>
        </p:txBody>
      </p:sp>
      <p:sp>
        <p:nvSpPr>
          <p:cNvPr id="10" name="Text 7"/>
          <p:cNvSpPr/>
          <p:nvPr/>
        </p:nvSpPr>
        <p:spPr>
          <a:xfrm>
            <a:off x="5889427" y="5143619"/>
            <a:ext cx="3544491" cy="666036"/>
          </a:xfrm>
          <a:prstGeom prst="rect">
            <a:avLst/>
          </a:prstGeom>
          <a:noFill/>
          <a:ln/>
        </p:spPr>
        <p:txBody>
          <a:bodyPr wrap="square" lIns="0" tIns="0" rIns="0" bIns="0" rtlCol="0" anchor="t"/>
          <a:lstStyle/>
          <a:p>
            <a:pPr marL="0" indent="0">
              <a:lnSpc>
                <a:spcPts val="2600"/>
              </a:lnSpc>
              <a:buNone/>
            </a:pPr>
            <a:r>
              <a:rPr lang="en-US" sz="2050" dirty="0">
                <a:solidFill>
                  <a:srgbClr val="E0D6DE"/>
                </a:solidFill>
                <a:latin typeface="Fira Mono Medium" pitchFamily="34" charset="0"/>
                <a:ea typeface="Fira Mono Medium" pitchFamily="34" charset="-122"/>
                <a:cs typeface="Fira Mono Medium" pitchFamily="34" charset="-120"/>
              </a:rPr>
              <a:t>Anatomical Considerations</a:t>
            </a:r>
            <a:endParaRPr lang="en-US" sz="2050" dirty="0"/>
          </a:p>
        </p:txBody>
      </p:sp>
      <p:sp>
        <p:nvSpPr>
          <p:cNvPr id="11" name="Text 8"/>
          <p:cNvSpPr/>
          <p:nvPr/>
        </p:nvSpPr>
        <p:spPr>
          <a:xfrm>
            <a:off x="5889427" y="5937528"/>
            <a:ext cx="3544491" cy="1705570"/>
          </a:xfrm>
          <a:prstGeom prst="rect">
            <a:avLst/>
          </a:prstGeom>
          <a:noFill/>
          <a:ln/>
        </p:spPr>
        <p:txBody>
          <a:bodyPr wrap="square" lIns="0" tIns="0" rIns="0" bIns="0" rtlCol="0" anchor="t"/>
          <a:lstStyle/>
          <a:p>
            <a:pPr marL="0" indent="0">
              <a:lnSpc>
                <a:spcPts val="2650"/>
              </a:lnSpc>
              <a:buNone/>
            </a:pPr>
            <a:r>
              <a:rPr lang="en-US" sz="1650" dirty="0">
                <a:solidFill>
                  <a:srgbClr val="E0D6DE"/>
                </a:solidFill>
                <a:latin typeface="Fira Sans" pitchFamily="34" charset="0"/>
                <a:ea typeface="Fira Sans" pitchFamily="34" charset="-122"/>
                <a:cs typeface="Fira Sans" pitchFamily="34" charset="-120"/>
              </a:rPr>
              <a:t>We carefully analyze the patient's bone density, nerve pathways, and other vital structures to ensure the implant's safe and effective integration.</a:t>
            </a:r>
            <a:endParaRPr lang="en-US" sz="1650" dirty="0"/>
          </a:p>
        </p:txBody>
      </p:sp>
      <p:sp>
        <p:nvSpPr>
          <p:cNvPr id="12" name="Shape 9"/>
          <p:cNvSpPr/>
          <p:nvPr/>
        </p:nvSpPr>
        <p:spPr>
          <a:xfrm>
            <a:off x="9647039" y="5143619"/>
            <a:ext cx="479703" cy="479703"/>
          </a:xfrm>
          <a:prstGeom prst="roundRect">
            <a:avLst>
              <a:gd name="adj" fmla="val 6667"/>
            </a:avLst>
          </a:prstGeom>
          <a:solidFill>
            <a:srgbClr val="2E2E2F"/>
          </a:solidFill>
          <a:ln/>
        </p:spPr>
      </p:sp>
      <p:sp>
        <p:nvSpPr>
          <p:cNvPr id="13" name="Text 10"/>
          <p:cNvSpPr/>
          <p:nvPr/>
        </p:nvSpPr>
        <p:spPr>
          <a:xfrm>
            <a:off x="9790986" y="5223510"/>
            <a:ext cx="191810" cy="319802"/>
          </a:xfrm>
          <a:prstGeom prst="rect">
            <a:avLst/>
          </a:prstGeom>
          <a:noFill/>
          <a:ln/>
        </p:spPr>
        <p:txBody>
          <a:bodyPr wrap="none" lIns="0" tIns="0" rIns="0" bIns="0" rtlCol="0" anchor="t"/>
          <a:lstStyle/>
          <a:p>
            <a:pPr marL="0" indent="0" algn="ctr">
              <a:lnSpc>
                <a:spcPts val="2500"/>
              </a:lnSpc>
              <a:buNone/>
            </a:pPr>
            <a:r>
              <a:rPr lang="en-US" sz="2500" dirty="0">
                <a:solidFill>
                  <a:srgbClr val="E0D6DE"/>
                </a:solidFill>
                <a:latin typeface="Fira Mono Medium" pitchFamily="34" charset="0"/>
                <a:ea typeface="Fira Mono Medium" pitchFamily="34" charset="-122"/>
                <a:cs typeface="Fira Mono Medium" pitchFamily="34" charset="-120"/>
              </a:rPr>
              <a:t>3</a:t>
            </a:r>
            <a:endParaRPr lang="en-US" sz="2500" dirty="0"/>
          </a:p>
        </p:txBody>
      </p:sp>
      <p:sp>
        <p:nvSpPr>
          <p:cNvPr id="14" name="Text 11"/>
          <p:cNvSpPr/>
          <p:nvPr/>
        </p:nvSpPr>
        <p:spPr>
          <a:xfrm>
            <a:off x="10339864" y="5143619"/>
            <a:ext cx="2717959" cy="333018"/>
          </a:xfrm>
          <a:prstGeom prst="rect">
            <a:avLst/>
          </a:prstGeom>
          <a:noFill/>
          <a:ln/>
        </p:spPr>
        <p:txBody>
          <a:bodyPr wrap="none" lIns="0" tIns="0" rIns="0" bIns="0" rtlCol="0" anchor="t"/>
          <a:lstStyle/>
          <a:p>
            <a:pPr marL="0" indent="0">
              <a:lnSpc>
                <a:spcPts val="2600"/>
              </a:lnSpc>
              <a:buNone/>
            </a:pPr>
            <a:r>
              <a:rPr lang="en-US" sz="2050" dirty="0">
                <a:solidFill>
                  <a:srgbClr val="E0D6DE"/>
                </a:solidFill>
                <a:latin typeface="Fira Mono Medium" pitchFamily="34" charset="0"/>
                <a:ea typeface="Fira Mono Medium" pitchFamily="34" charset="-122"/>
                <a:cs typeface="Fira Mono Medium" pitchFamily="34" charset="-120"/>
              </a:rPr>
              <a:t>Customized Design</a:t>
            </a:r>
            <a:endParaRPr lang="en-US" sz="2050" dirty="0"/>
          </a:p>
        </p:txBody>
      </p:sp>
      <p:sp>
        <p:nvSpPr>
          <p:cNvPr id="15" name="Text 12"/>
          <p:cNvSpPr/>
          <p:nvPr/>
        </p:nvSpPr>
        <p:spPr>
          <a:xfrm>
            <a:off x="10339864" y="5604510"/>
            <a:ext cx="3544491" cy="1364456"/>
          </a:xfrm>
          <a:prstGeom prst="rect">
            <a:avLst/>
          </a:prstGeom>
          <a:noFill/>
          <a:ln/>
        </p:spPr>
        <p:txBody>
          <a:bodyPr wrap="square" lIns="0" tIns="0" rIns="0" bIns="0" rtlCol="0" anchor="t"/>
          <a:lstStyle/>
          <a:p>
            <a:pPr marL="0" indent="0">
              <a:lnSpc>
                <a:spcPts val="2650"/>
              </a:lnSpc>
              <a:buNone/>
            </a:pPr>
            <a:r>
              <a:rPr lang="en-US" sz="1650" dirty="0">
                <a:solidFill>
                  <a:srgbClr val="E0D6DE"/>
                </a:solidFill>
                <a:latin typeface="Fira Sans" pitchFamily="34" charset="0"/>
                <a:ea typeface="Fira Sans" pitchFamily="34" charset="-122"/>
                <a:cs typeface="Fira Sans" pitchFamily="34" charset="-120"/>
              </a:rPr>
              <a:t>The implant's shape, size, and features are meticulously tailored to each patient's unique oral anatomy and restoration requirements.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822609"/>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BF3FA"/>
                </a:solidFill>
                <a:latin typeface="Fira Mono Medium" pitchFamily="34" charset="0"/>
                <a:ea typeface="Fira Mono Medium" pitchFamily="34" charset="-122"/>
                <a:cs typeface="Fira Mono Medium" pitchFamily="34" charset="-120"/>
              </a:rPr>
              <a:t>3D Printing: Additive Manufacturing for Customized Implants</a:t>
            </a:r>
            <a:endParaRPr lang="en-US" sz="4450" dirty="0"/>
          </a:p>
        </p:txBody>
      </p:sp>
      <p:sp>
        <p:nvSpPr>
          <p:cNvPr id="3" name="Text 1"/>
          <p:cNvSpPr/>
          <p:nvPr/>
        </p:nvSpPr>
        <p:spPr>
          <a:xfrm>
            <a:off x="793790" y="3807143"/>
            <a:ext cx="3570565"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Precision Fabrication</a:t>
            </a:r>
            <a:endParaRPr lang="en-US" sz="2200" dirty="0"/>
          </a:p>
        </p:txBody>
      </p:sp>
      <p:sp>
        <p:nvSpPr>
          <p:cNvPr id="4" name="Text 2"/>
          <p:cNvSpPr/>
          <p:nvPr/>
        </p:nvSpPr>
        <p:spPr>
          <a:xfrm>
            <a:off x="793790" y="438828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Our state-of-the-art 3D printers allow us to fabricate customized implants with unparalleled accuracy and attention to detail.</a:t>
            </a:r>
            <a:endParaRPr lang="en-US" sz="1750" dirty="0"/>
          </a:p>
        </p:txBody>
      </p:sp>
      <p:sp>
        <p:nvSpPr>
          <p:cNvPr id="5" name="Text 3"/>
          <p:cNvSpPr/>
          <p:nvPr/>
        </p:nvSpPr>
        <p:spPr>
          <a:xfrm>
            <a:off x="5332928" y="380714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Improved Fit</a:t>
            </a:r>
            <a:endParaRPr lang="en-US" sz="2200" dirty="0"/>
          </a:p>
        </p:txBody>
      </p:sp>
      <p:sp>
        <p:nvSpPr>
          <p:cNvPr id="6" name="Text 4"/>
          <p:cNvSpPr/>
          <p:nvPr/>
        </p:nvSpPr>
        <p:spPr>
          <a:xfrm>
            <a:off x="5332928" y="438828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The additive manufacturing process enables us to create implants that seamlessly integrate with the patient's unique jaw structure.</a:t>
            </a:r>
            <a:endParaRPr lang="en-US" sz="1750" dirty="0"/>
          </a:p>
        </p:txBody>
      </p:sp>
      <p:sp>
        <p:nvSpPr>
          <p:cNvPr id="7" name="Text 5"/>
          <p:cNvSpPr/>
          <p:nvPr/>
        </p:nvSpPr>
        <p:spPr>
          <a:xfrm>
            <a:off x="9872067" y="3807143"/>
            <a:ext cx="3400544" cy="354330"/>
          </a:xfrm>
          <a:prstGeom prst="rect">
            <a:avLst/>
          </a:prstGeom>
          <a:noFill/>
          <a:ln/>
        </p:spPr>
        <p:txBody>
          <a:bodyPr wrap="none" lIns="0" tIns="0" rIns="0" bIns="0" rtlCol="0" anchor="t"/>
          <a:lstStyle/>
          <a:p>
            <a:pPr marL="0" indent="0">
              <a:lnSpc>
                <a:spcPts val="2750"/>
              </a:lnSpc>
              <a:buNone/>
            </a:pPr>
            <a:r>
              <a:rPr lang="en-US" sz="2200" dirty="0">
                <a:solidFill>
                  <a:srgbClr val="FBF3FA"/>
                </a:solidFill>
                <a:latin typeface="Fira Mono Medium" pitchFamily="34" charset="0"/>
                <a:ea typeface="Fira Mono Medium" pitchFamily="34" charset="-122"/>
                <a:cs typeface="Fira Mono Medium" pitchFamily="34" charset="-120"/>
              </a:rPr>
              <a:t>Innovative Solutions</a:t>
            </a:r>
            <a:endParaRPr lang="en-US" sz="2200" dirty="0"/>
          </a:p>
        </p:txBody>
      </p:sp>
      <p:sp>
        <p:nvSpPr>
          <p:cNvPr id="8" name="Text 6"/>
          <p:cNvSpPr/>
          <p:nvPr/>
        </p:nvSpPr>
        <p:spPr>
          <a:xfrm>
            <a:off x="9872067" y="438828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E0D6DE"/>
                </a:solidFill>
                <a:latin typeface="Fira Sans" pitchFamily="34" charset="0"/>
                <a:ea typeface="Fira Sans" pitchFamily="34" charset="-122"/>
                <a:cs typeface="Fira Sans" pitchFamily="34" charset="-120"/>
              </a:rPr>
              <a:t>3D printing opens up new possibilities for designing complex implant geometries and incorporating advanced features for enhanced performance.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8627" y="728067"/>
            <a:ext cx="7799546" cy="1800939"/>
          </a:xfrm>
          <a:prstGeom prst="rect">
            <a:avLst/>
          </a:prstGeom>
          <a:noFill/>
          <a:ln/>
        </p:spPr>
        <p:txBody>
          <a:bodyPr wrap="square" lIns="0" tIns="0" rIns="0" bIns="0" rtlCol="0" anchor="t"/>
          <a:lstStyle/>
          <a:p>
            <a:pPr marL="0" indent="0">
              <a:lnSpc>
                <a:spcPts val="4700"/>
              </a:lnSpc>
              <a:buNone/>
            </a:pPr>
            <a:r>
              <a:rPr lang="en-US" sz="3750" dirty="0">
                <a:solidFill>
                  <a:srgbClr val="FBF3FA"/>
                </a:solidFill>
                <a:latin typeface="Fira Mono Medium" pitchFamily="34" charset="0"/>
                <a:ea typeface="Fira Mono Medium" pitchFamily="34" charset="-122"/>
                <a:cs typeface="Fira Mono Medium" pitchFamily="34" charset="-120"/>
              </a:rPr>
              <a:t>Quality Assurance: Ensuring Implant Integrity and Safety</a:t>
            </a:r>
            <a:endParaRPr lang="en-US" sz="3750" dirty="0"/>
          </a:p>
        </p:txBody>
      </p:sp>
      <p:sp>
        <p:nvSpPr>
          <p:cNvPr id="4" name="Shape 1"/>
          <p:cNvSpPr/>
          <p:nvPr/>
        </p:nvSpPr>
        <p:spPr>
          <a:xfrm>
            <a:off x="6158627" y="2817138"/>
            <a:ext cx="7799546" cy="4684395"/>
          </a:xfrm>
          <a:prstGeom prst="roundRect">
            <a:avLst>
              <a:gd name="adj" fmla="val 615"/>
            </a:avLst>
          </a:prstGeom>
          <a:noFill/>
          <a:ln w="7620">
            <a:solidFill>
              <a:srgbClr val="FFFFFF">
                <a:alpha val="24000"/>
              </a:srgbClr>
            </a:solidFill>
            <a:prstDash val="solid"/>
          </a:ln>
        </p:spPr>
      </p:sp>
      <p:sp>
        <p:nvSpPr>
          <p:cNvPr id="5" name="Shape 2"/>
          <p:cNvSpPr/>
          <p:nvPr/>
        </p:nvSpPr>
        <p:spPr>
          <a:xfrm>
            <a:off x="6166247" y="2824758"/>
            <a:ext cx="7784306" cy="1167289"/>
          </a:xfrm>
          <a:prstGeom prst="rect">
            <a:avLst/>
          </a:prstGeom>
          <a:solidFill>
            <a:srgbClr val="FFFFFF">
              <a:alpha val="4000"/>
            </a:srgbClr>
          </a:solidFill>
          <a:ln/>
        </p:spPr>
      </p:sp>
      <p:sp>
        <p:nvSpPr>
          <p:cNvPr id="6" name="Text 3"/>
          <p:cNvSpPr/>
          <p:nvPr/>
        </p:nvSpPr>
        <p:spPr>
          <a:xfrm>
            <a:off x="6358295" y="2947630"/>
            <a:ext cx="3504248" cy="307181"/>
          </a:xfrm>
          <a:prstGeom prst="rect">
            <a:avLst/>
          </a:prstGeom>
          <a:noFill/>
          <a:ln/>
        </p:spPr>
        <p:txBody>
          <a:bodyPr wrap="non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Dimensional Accuracy</a:t>
            </a:r>
            <a:endParaRPr lang="en-US" sz="1500" dirty="0"/>
          </a:p>
        </p:txBody>
      </p:sp>
      <p:sp>
        <p:nvSpPr>
          <p:cNvPr id="7" name="Text 4"/>
          <p:cNvSpPr/>
          <p:nvPr/>
        </p:nvSpPr>
        <p:spPr>
          <a:xfrm>
            <a:off x="10254258" y="2947630"/>
            <a:ext cx="3504248" cy="921544"/>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Rigorous measurements and inspections to verify the implant's precise fit and dimensions.</a:t>
            </a:r>
            <a:endParaRPr lang="en-US" sz="1500" dirty="0"/>
          </a:p>
        </p:txBody>
      </p:sp>
      <p:sp>
        <p:nvSpPr>
          <p:cNvPr id="8" name="Shape 5"/>
          <p:cNvSpPr/>
          <p:nvPr/>
        </p:nvSpPr>
        <p:spPr>
          <a:xfrm>
            <a:off x="6166247" y="3992047"/>
            <a:ext cx="7784306" cy="1167289"/>
          </a:xfrm>
          <a:prstGeom prst="rect">
            <a:avLst/>
          </a:prstGeom>
          <a:solidFill>
            <a:srgbClr val="000000">
              <a:alpha val="4000"/>
            </a:srgbClr>
          </a:solidFill>
          <a:ln/>
        </p:spPr>
      </p:sp>
      <p:sp>
        <p:nvSpPr>
          <p:cNvPr id="9" name="Text 6"/>
          <p:cNvSpPr/>
          <p:nvPr/>
        </p:nvSpPr>
        <p:spPr>
          <a:xfrm>
            <a:off x="6358295" y="4114919"/>
            <a:ext cx="3504248" cy="307181"/>
          </a:xfrm>
          <a:prstGeom prst="rect">
            <a:avLst/>
          </a:prstGeom>
          <a:noFill/>
          <a:ln/>
        </p:spPr>
        <p:txBody>
          <a:bodyPr wrap="non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Surface Finish</a:t>
            </a:r>
            <a:endParaRPr lang="en-US" sz="1500" dirty="0"/>
          </a:p>
        </p:txBody>
      </p:sp>
      <p:sp>
        <p:nvSpPr>
          <p:cNvPr id="10" name="Text 7"/>
          <p:cNvSpPr/>
          <p:nvPr/>
        </p:nvSpPr>
        <p:spPr>
          <a:xfrm>
            <a:off x="10254258" y="4114919"/>
            <a:ext cx="3504248" cy="921544"/>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Detailed analysis of the implant's surface texture and topography to ensure optimal biocompatibility.</a:t>
            </a:r>
            <a:endParaRPr lang="en-US" sz="1500" dirty="0"/>
          </a:p>
        </p:txBody>
      </p:sp>
      <p:sp>
        <p:nvSpPr>
          <p:cNvPr id="11" name="Shape 8"/>
          <p:cNvSpPr/>
          <p:nvPr/>
        </p:nvSpPr>
        <p:spPr>
          <a:xfrm>
            <a:off x="6166247" y="5159335"/>
            <a:ext cx="7784306" cy="1167289"/>
          </a:xfrm>
          <a:prstGeom prst="rect">
            <a:avLst/>
          </a:prstGeom>
          <a:solidFill>
            <a:srgbClr val="FFFFFF">
              <a:alpha val="4000"/>
            </a:srgbClr>
          </a:solidFill>
          <a:ln/>
        </p:spPr>
      </p:sp>
      <p:sp>
        <p:nvSpPr>
          <p:cNvPr id="12" name="Text 9"/>
          <p:cNvSpPr/>
          <p:nvPr/>
        </p:nvSpPr>
        <p:spPr>
          <a:xfrm>
            <a:off x="6358295" y="5282208"/>
            <a:ext cx="3504248" cy="307181"/>
          </a:xfrm>
          <a:prstGeom prst="rect">
            <a:avLst/>
          </a:prstGeom>
          <a:noFill/>
          <a:ln/>
        </p:spPr>
        <p:txBody>
          <a:bodyPr wrap="non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Material Purity</a:t>
            </a:r>
            <a:endParaRPr lang="en-US" sz="1500" dirty="0"/>
          </a:p>
        </p:txBody>
      </p:sp>
      <p:sp>
        <p:nvSpPr>
          <p:cNvPr id="13" name="Text 10"/>
          <p:cNvSpPr/>
          <p:nvPr/>
        </p:nvSpPr>
        <p:spPr>
          <a:xfrm>
            <a:off x="10254258" y="5282208"/>
            <a:ext cx="3504248" cy="921544"/>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Comprehensive testing to confirm the implant's composition and purity, meeting the highest industry standards.</a:t>
            </a:r>
            <a:endParaRPr lang="en-US" sz="1500" dirty="0"/>
          </a:p>
        </p:txBody>
      </p:sp>
      <p:sp>
        <p:nvSpPr>
          <p:cNvPr id="14" name="Shape 11"/>
          <p:cNvSpPr/>
          <p:nvPr/>
        </p:nvSpPr>
        <p:spPr>
          <a:xfrm>
            <a:off x="6166247" y="6326624"/>
            <a:ext cx="7784306" cy="1167289"/>
          </a:xfrm>
          <a:prstGeom prst="rect">
            <a:avLst/>
          </a:prstGeom>
          <a:solidFill>
            <a:srgbClr val="000000">
              <a:alpha val="4000"/>
            </a:srgbClr>
          </a:solidFill>
          <a:ln/>
        </p:spPr>
      </p:sp>
      <p:sp>
        <p:nvSpPr>
          <p:cNvPr id="15" name="Text 12"/>
          <p:cNvSpPr/>
          <p:nvPr/>
        </p:nvSpPr>
        <p:spPr>
          <a:xfrm>
            <a:off x="6358295" y="6449497"/>
            <a:ext cx="3504248" cy="307181"/>
          </a:xfrm>
          <a:prstGeom prst="rect">
            <a:avLst/>
          </a:prstGeom>
          <a:noFill/>
          <a:ln/>
        </p:spPr>
        <p:txBody>
          <a:bodyPr wrap="non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Sterilization</a:t>
            </a:r>
            <a:endParaRPr lang="en-US" sz="1500" dirty="0"/>
          </a:p>
        </p:txBody>
      </p:sp>
      <p:sp>
        <p:nvSpPr>
          <p:cNvPr id="16" name="Text 13"/>
          <p:cNvSpPr/>
          <p:nvPr/>
        </p:nvSpPr>
        <p:spPr>
          <a:xfrm>
            <a:off x="10254258" y="6449497"/>
            <a:ext cx="3504248" cy="921544"/>
          </a:xfrm>
          <a:prstGeom prst="rect">
            <a:avLst/>
          </a:prstGeom>
          <a:noFill/>
          <a:ln/>
        </p:spPr>
        <p:txBody>
          <a:bodyPr wrap="square" lIns="0" tIns="0" rIns="0" bIns="0" rtlCol="0" anchor="t"/>
          <a:lstStyle/>
          <a:p>
            <a:pPr marL="0" indent="0">
              <a:lnSpc>
                <a:spcPts val="2400"/>
              </a:lnSpc>
              <a:buNone/>
            </a:pPr>
            <a:r>
              <a:rPr lang="en-US" sz="1500" dirty="0">
                <a:solidFill>
                  <a:srgbClr val="E0D6DE"/>
                </a:solidFill>
                <a:latin typeface="Fira Sans" pitchFamily="34" charset="0"/>
                <a:ea typeface="Fira Sans" pitchFamily="34" charset="-122"/>
                <a:cs typeface="Fira Sans" pitchFamily="34" charset="-120"/>
              </a:rPr>
              <a:t>Meticulous sterilization protocols to eliminate any risk of contamination or infection.</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752</Words>
  <Application>Microsoft Office PowerPoint</Application>
  <PresentationFormat>Custom</PresentationFormat>
  <Paragraphs>85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Fira Sans</vt:lpstr>
      <vt:lpstr>Fira Mono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2024-11-03T21:40:47Z</dcterms:created>
  <dcterms:modified xsi:type="dcterms:W3CDTF">2024-11-03T21:42:21Z</dcterms:modified>
</cp:coreProperties>
</file>