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Overpass Light"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2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4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36427"/>
            <a:ext cx="7556421" cy="3912870"/>
          </a:xfrm>
          <a:prstGeom prst="rect">
            <a:avLst/>
          </a:prstGeom>
          <a:noFill/>
          <a:ln/>
        </p:spPr>
        <p:txBody>
          <a:bodyPr wrap="square" lIns="0" tIns="0" rIns="0" bIns="0" rtlCol="0" anchor="t"/>
          <a:lstStyle/>
          <a:p>
            <a:pPr marL="0" indent="0">
              <a:lnSpc>
                <a:spcPts val="7700"/>
              </a:lnSpc>
              <a:buNone/>
            </a:pPr>
            <a:r>
              <a:rPr lang="en-US" sz="6150" b="1" dirty="0">
                <a:solidFill>
                  <a:srgbClr val="233939"/>
                </a:solidFill>
                <a:latin typeface="Syne Bold" pitchFamily="34" charset="0"/>
                <a:ea typeface="Syne Bold" pitchFamily="34" charset="-122"/>
                <a:cs typeface="Syne Bold" pitchFamily="34" charset="-120"/>
              </a:rPr>
              <a:t>Diagnosis and Treatment Planning for Dental Implants</a:t>
            </a:r>
            <a:endParaRPr lang="en-US" sz="6150" dirty="0"/>
          </a:p>
        </p:txBody>
      </p:sp>
      <p:sp>
        <p:nvSpPr>
          <p:cNvPr id="4" name="Text 1"/>
          <p:cNvSpPr/>
          <p:nvPr/>
        </p:nvSpPr>
        <p:spPr>
          <a:xfrm>
            <a:off x="6280190" y="5189458"/>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Proper diagnosis and treatment planning are crucial for the success of dental implants. This involves leveraging advanced imaging techniques to thoroughly assess the patient's bone quality and quantity, enabling the selection of the optimal implant size and type for each individual case.</a:t>
            </a:r>
            <a:endParaRPr lang="en-US" sz="1750" dirty="0"/>
          </a:p>
        </p:txBody>
      </p:sp>
      <p:sp>
        <p:nvSpPr>
          <p:cNvPr id="5" name="Shape 2"/>
          <p:cNvSpPr/>
          <p:nvPr/>
        </p:nvSpPr>
        <p:spPr>
          <a:xfrm>
            <a:off x="6280190" y="6913126"/>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6896219"/>
            <a:ext cx="3098244"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01297"/>
            <a:ext cx="7556421" cy="2835116"/>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Conclusion: Comprehensive Diagnosis for Optimal Outcomes</a:t>
            </a:r>
            <a:endParaRPr lang="en-US" sz="4450" dirty="0"/>
          </a:p>
        </p:txBody>
      </p:sp>
      <p:sp>
        <p:nvSpPr>
          <p:cNvPr id="4" name="Text 1"/>
          <p:cNvSpPr/>
          <p:nvPr/>
        </p:nvSpPr>
        <p:spPr>
          <a:xfrm>
            <a:off x="793790" y="4976574"/>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By leveraging advanced imaging techniques and comprehensive treatment planning, dentists can ensure the successful integration and long-term functionality of dental implants. This holistic approach helps minimize complications and deliver the best possible outcomes for patients.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29640"/>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Importance of Imaging Techniques</a:t>
            </a:r>
            <a:endParaRPr lang="en-US" sz="4450" dirty="0"/>
          </a:p>
        </p:txBody>
      </p:sp>
      <p:sp>
        <p:nvSpPr>
          <p:cNvPr id="4" name="Shape 1"/>
          <p:cNvSpPr/>
          <p:nvPr/>
        </p:nvSpPr>
        <p:spPr>
          <a:xfrm>
            <a:off x="6280190" y="2942511"/>
            <a:ext cx="510302" cy="510302"/>
          </a:xfrm>
          <a:prstGeom prst="roundRect">
            <a:avLst>
              <a:gd name="adj" fmla="val 18669"/>
            </a:avLst>
          </a:prstGeom>
          <a:solidFill>
            <a:srgbClr val="DDEEE6"/>
          </a:solidFill>
          <a:ln w="7620">
            <a:solidFill>
              <a:srgbClr val="C3D4CC"/>
            </a:solidFill>
            <a:prstDash val="solid"/>
          </a:ln>
        </p:spPr>
      </p:sp>
      <p:sp>
        <p:nvSpPr>
          <p:cNvPr id="5" name="Text 2"/>
          <p:cNvSpPr/>
          <p:nvPr/>
        </p:nvSpPr>
        <p:spPr>
          <a:xfrm>
            <a:off x="6468904" y="3027521"/>
            <a:ext cx="132755" cy="340281"/>
          </a:xfrm>
          <a:prstGeom prst="rect">
            <a:avLst/>
          </a:prstGeom>
          <a:noFill/>
          <a:ln/>
        </p:spPr>
        <p:txBody>
          <a:bodyPr wrap="none" lIns="0" tIns="0" rIns="0" bIns="0" rtlCol="0" anchor="t"/>
          <a:lstStyle/>
          <a:p>
            <a:pPr marL="0" indent="0" algn="ctr">
              <a:lnSpc>
                <a:spcPts val="2650"/>
              </a:lnSpc>
              <a:buNone/>
            </a:pPr>
            <a:r>
              <a:rPr lang="en-US" sz="2650" b="1" dirty="0">
                <a:solidFill>
                  <a:srgbClr val="3B4E4E"/>
                </a:solidFill>
                <a:latin typeface="Syne Bold" pitchFamily="34" charset="0"/>
                <a:ea typeface="Syne Bold" pitchFamily="34" charset="-122"/>
                <a:cs typeface="Syne Bold" pitchFamily="34" charset="-120"/>
              </a:rPr>
              <a:t>1</a:t>
            </a:r>
            <a:endParaRPr lang="en-US" sz="2650" dirty="0"/>
          </a:p>
        </p:txBody>
      </p:sp>
      <p:sp>
        <p:nvSpPr>
          <p:cNvPr id="6" name="Text 3"/>
          <p:cNvSpPr/>
          <p:nvPr/>
        </p:nvSpPr>
        <p:spPr>
          <a:xfrm>
            <a:off x="7017306" y="2942511"/>
            <a:ext cx="2927747" cy="708660"/>
          </a:xfrm>
          <a:prstGeom prst="rect">
            <a:avLst/>
          </a:prstGeom>
          <a:noFill/>
          <a:ln/>
        </p:spPr>
        <p:txBody>
          <a:bodyPr wrap="square" lIns="0" tIns="0" rIns="0" bIns="0" rtlCol="0" anchor="t"/>
          <a:lstStyle/>
          <a:p>
            <a:pPr marL="0" indent="0">
              <a:lnSpc>
                <a:spcPts val="2750"/>
              </a:lnSpc>
              <a:buNone/>
            </a:pPr>
            <a:r>
              <a:rPr lang="en-US" sz="2200" b="1" dirty="0">
                <a:solidFill>
                  <a:srgbClr val="3B4E4E"/>
                </a:solidFill>
                <a:latin typeface="Syne Bold" pitchFamily="34" charset="0"/>
                <a:ea typeface="Syne Bold" pitchFamily="34" charset="-122"/>
                <a:cs typeface="Syne Bold" pitchFamily="34" charset="-120"/>
              </a:rPr>
              <a:t>Comprehensive Assessment</a:t>
            </a:r>
            <a:endParaRPr lang="en-US" sz="2200" dirty="0"/>
          </a:p>
        </p:txBody>
      </p:sp>
      <p:sp>
        <p:nvSpPr>
          <p:cNvPr id="7" name="Text 4"/>
          <p:cNvSpPr/>
          <p:nvPr/>
        </p:nvSpPr>
        <p:spPr>
          <a:xfrm>
            <a:off x="7017306" y="3787259"/>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Imaging techniques provide detailed information about the patient's jaw structure, bone density, and overall oral health.</a:t>
            </a:r>
            <a:endParaRPr lang="en-US" sz="1750" dirty="0"/>
          </a:p>
        </p:txBody>
      </p:sp>
      <p:sp>
        <p:nvSpPr>
          <p:cNvPr id="8" name="Shape 5"/>
          <p:cNvSpPr/>
          <p:nvPr/>
        </p:nvSpPr>
        <p:spPr>
          <a:xfrm>
            <a:off x="10171867" y="2942511"/>
            <a:ext cx="510302" cy="510302"/>
          </a:xfrm>
          <a:prstGeom prst="roundRect">
            <a:avLst>
              <a:gd name="adj" fmla="val 18669"/>
            </a:avLst>
          </a:prstGeom>
          <a:solidFill>
            <a:srgbClr val="DDEEE6"/>
          </a:solidFill>
          <a:ln w="7620">
            <a:solidFill>
              <a:srgbClr val="C3D4CC"/>
            </a:solidFill>
            <a:prstDash val="solid"/>
          </a:ln>
        </p:spPr>
      </p:sp>
      <p:sp>
        <p:nvSpPr>
          <p:cNvPr id="9" name="Text 6"/>
          <p:cNvSpPr/>
          <p:nvPr/>
        </p:nvSpPr>
        <p:spPr>
          <a:xfrm>
            <a:off x="10320814" y="3027521"/>
            <a:ext cx="212288" cy="340281"/>
          </a:xfrm>
          <a:prstGeom prst="rect">
            <a:avLst/>
          </a:prstGeom>
          <a:noFill/>
          <a:ln/>
        </p:spPr>
        <p:txBody>
          <a:bodyPr wrap="none" lIns="0" tIns="0" rIns="0" bIns="0" rtlCol="0" anchor="t"/>
          <a:lstStyle/>
          <a:p>
            <a:pPr marL="0" indent="0" algn="ctr">
              <a:lnSpc>
                <a:spcPts val="2650"/>
              </a:lnSpc>
              <a:buNone/>
            </a:pPr>
            <a:r>
              <a:rPr lang="en-US" sz="2650" b="1" dirty="0">
                <a:solidFill>
                  <a:srgbClr val="3B4E4E"/>
                </a:solidFill>
                <a:latin typeface="Syne Bold" pitchFamily="34" charset="0"/>
                <a:ea typeface="Syne Bold" pitchFamily="34" charset="-122"/>
                <a:cs typeface="Syne Bold" pitchFamily="34" charset="-120"/>
              </a:rPr>
              <a:t>2</a:t>
            </a:r>
            <a:endParaRPr lang="en-US" sz="2650" dirty="0"/>
          </a:p>
        </p:txBody>
      </p:sp>
      <p:sp>
        <p:nvSpPr>
          <p:cNvPr id="10" name="Text 7"/>
          <p:cNvSpPr/>
          <p:nvPr/>
        </p:nvSpPr>
        <p:spPr>
          <a:xfrm>
            <a:off x="10908983" y="294251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B4E4E"/>
                </a:solidFill>
                <a:latin typeface="Syne Bold" pitchFamily="34" charset="0"/>
                <a:ea typeface="Syne Bold" pitchFamily="34" charset="-122"/>
                <a:cs typeface="Syne Bold" pitchFamily="34" charset="-120"/>
              </a:rPr>
              <a:t>Implant Planning</a:t>
            </a:r>
            <a:endParaRPr lang="en-US" sz="2200" dirty="0"/>
          </a:p>
        </p:txBody>
      </p:sp>
      <p:sp>
        <p:nvSpPr>
          <p:cNvPr id="11" name="Text 8"/>
          <p:cNvSpPr/>
          <p:nvPr/>
        </p:nvSpPr>
        <p:spPr>
          <a:xfrm>
            <a:off x="10908983" y="3432929"/>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Imaging data informs the selection of the appropriate implant size, shape, and placement for optimal results.</a:t>
            </a:r>
            <a:endParaRPr lang="en-US" sz="1750" dirty="0"/>
          </a:p>
        </p:txBody>
      </p:sp>
      <p:sp>
        <p:nvSpPr>
          <p:cNvPr id="12" name="Shape 9"/>
          <p:cNvSpPr/>
          <p:nvPr/>
        </p:nvSpPr>
        <p:spPr>
          <a:xfrm>
            <a:off x="6280190" y="6083737"/>
            <a:ext cx="510302" cy="510302"/>
          </a:xfrm>
          <a:prstGeom prst="roundRect">
            <a:avLst>
              <a:gd name="adj" fmla="val 18669"/>
            </a:avLst>
          </a:prstGeom>
          <a:solidFill>
            <a:srgbClr val="DDEEE6"/>
          </a:solidFill>
          <a:ln w="7620">
            <a:solidFill>
              <a:srgbClr val="C3D4CC"/>
            </a:solidFill>
            <a:prstDash val="solid"/>
          </a:ln>
        </p:spPr>
      </p:sp>
      <p:sp>
        <p:nvSpPr>
          <p:cNvPr id="13" name="Text 10"/>
          <p:cNvSpPr/>
          <p:nvPr/>
        </p:nvSpPr>
        <p:spPr>
          <a:xfrm>
            <a:off x="6426279" y="6168747"/>
            <a:ext cx="218123" cy="340281"/>
          </a:xfrm>
          <a:prstGeom prst="rect">
            <a:avLst/>
          </a:prstGeom>
          <a:noFill/>
          <a:ln/>
        </p:spPr>
        <p:txBody>
          <a:bodyPr wrap="none" lIns="0" tIns="0" rIns="0" bIns="0" rtlCol="0" anchor="t"/>
          <a:lstStyle/>
          <a:p>
            <a:pPr marL="0" indent="0" algn="ctr">
              <a:lnSpc>
                <a:spcPts val="2650"/>
              </a:lnSpc>
              <a:buNone/>
            </a:pPr>
            <a:r>
              <a:rPr lang="en-US" sz="2650" b="1" dirty="0">
                <a:solidFill>
                  <a:srgbClr val="3B4E4E"/>
                </a:solidFill>
                <a:latin typeface="Syne Bold" pitchFamily="34" charset="0"/>
                <a:ea typeface="Syne Bold" pitchFamily="34" charset="-122"/>
                <a:cs typeface="Syne Bold" pitchFamily="34" charset="-120"/>
              </a:rPr>
              <a:t>3</a:t>
            </a:r>
            <a:endParaRPr lang="en-US" sz="2650" dirty="0"/>
          </a:p>
        </p:txBody>
      </p:sp>
      <p:sp>
        <p:nvSpPr>
          <p:cNvPr id="14" name="Text 11"/>
          <p:cNvSpPr/>
          <p:nvPr/>
        </p:nvSpPr>
        <p:spPr>
          <a:xfrm>
            <a:off x="7017306" y="6083737"/>
            <a:ext cx="4043482" cy="354330"/>
          </a:xfrm>
          <a:prstGeom prst="rect">
            <a:avLst/>
          </a:prstGeom>
          <a:noFill/>
          <a:ln/>
        </p:spPr>
        <p:txBody>
          <a:bodyPr wrap="none" lIns="0" tIns="0" rIns="0" bIns="0" rtlCol="0" anchor="t"/>
          <a:lstStyle/>
          <a:p>
            <a:pPr marL="0" indent="0">
              <a:lnSpc>
                <a:spcPts val="2750"/>
              </a:lnSpc>
              <a:buNone/>
            </a:pPr>
            <a:r>
              <a:rPr lang="en-US" sz="2200" b="1" dirty="0">
                <a:solidFill>
                  <a:srgbClr val="3B4E4E"/>
                </a:solidFill>
                <a:latin typeface="Syne Bold" pitchFamily="34" charset="0"/>
                <a:ea typeface="Syne Bold" pitchFamily="34" charset="-122"/>
                <a:cs typeface="Syne Bold" pitchFamily="34" charset="-120"/>
              </a:rPr>
              <a:t>Minimizing Complications</a:t>
            </a:r>
            <a:endParaRPr lang="en-US" sz="2200" dirty="0"/>
          </a:p>
        </p:txBody>
      </p:sp>
      <p:sp>
        <p:nvSpPr>
          <p:cNvPr id="15" name="Text 12"/>
          <p:cNvSpPr/>
          <p:nvPr/>
        </p:nvSpPr>
        <p:spPr>
          <a:xfrm>
            <a:off x="7017306" y="6574155"/>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Thorough pre-operative planning helps identify and mitigate potential issues, ensuring a successful implant procedure.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358509"/>
            <a:ext cx="11281767"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X-Ray Imaging for Bone Assessment</a:t>
            </a:r>
            <a:endParaRPr lang="en-US" sz="4450" dirty="0"/>
          </a:p>
        </p:txBody>
      </p:sp>
      <p:sp>
        <p:nvSpPr>
          <p:cNvPr id="3" name="Text 1"/>
          <p:cNvSpPr/>
          <p:nvPr/>
        </p:nvSpPr>
        <p:spPr>
          <a:xfrm>
            <a:off x="793790" y="3634264"/>
            <a:ext cx="2913340"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Panoramic X-Rays</a:t>
            </a:r>
            <a:endParaRPr lang="en-US" sz="2200" dirty="0"/>
          </a:p>
        </p:txBody>
      </p:sp>
      <p:sp>
        <p:nvSpPr>
          <p:cNvPr id="4" name="Text 2"/>
          <p:cNvSpPr/>
          <p:nvPr/>
        </p:nvSpPr>
        <p:spPr>
          <a:xfrm>
            <a:off x="793790"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Provide a comprehensive view of the entire jaw, allowing assessment of bone quantity and identifying any abnormalities.</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Periapical X-Rays</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Focus on specific areas, offering detailed information about the condition of individual teeth and surrounding bone.</a:t>
            </a:r>
            <a:endParaRPr lang="en-US" sz="1750" dirty="0"/>
          </a:p>
        </p:txBody>
      </p:sp>
      <p:sp>
        <p:nvSpPr>
          <p:cNvPr id="7" name="Text 5"/>
          <p:cNvSpPr/>
          <p:nvPr/>
        </p:nvSpPr>
        <p:spPr>
          <a:xfrm>
            <a:off x="9872067" y="3634264"/>
            <a:ext cx="3531632"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Cephalometric X-Rays</a:t>
            </a:r>
            <a:endParaRPr lang="en-US" sz="2200" dirty="0"/>
          </a:p>
        </p:txBody>
      </p:sp>
      <p:sp>
        <p:nvSpPr>
          <p:cNvPr id="8" name="Text 6"/>
          <p:cNvSpPr/>
          <p:nvPr/>
        </p:nvSpPr>
        <p:spPr>
          <a:xfrm>
            <a:off x="9872067"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Analyze the relationship between the jaws and facial structures, crucial for dental implant placement and aesthetic considerations.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1753" y="1147286"/>
            <a:ext cx="7760494" cy="1235393"/>
          </a:xfrm>
          <a:prstGeom prst="rect">
            <a:avLst/>
          </a:prstGeom>
          <a:noFill/>
          <a:ln/>
        </p:spPr>
        <p:txBody>
          <a:bodyPr wrap="square" lIns="0" tIns="0" rIns="0" bIns="0" rtlCol="0" anchor="t"/>
          <a:lstStyle/>
          <a:p>
            <a:pPr marL="0" indent="0">
              <a:lnSpc>
                <a:spcPts val="4850"/>
              </a:lnSpc>
              <a:buNone/>
            </a:pPr>
            <a:r>
              <a:rPr lang="en-US" sz="3850" b="1" dirty="0">
                <a:solidFill>
                  <a:srgbClr val="233939"/>
                </a:solidFill>
                <a:latin typeface="Syne Bold" pitchFamily="34" charset="0"/>
                <a:ea typeface="Syne Bold" pitchFamily="34" charset="-122"/>
                <a:cs typeface="Syne Bold" pitchFamily="34" charset="-120"/>
              </a:rPr>
              <a:t>Cone Beam Computed Tomography (CBCT) Scans</a:t>
            </a:r>
            <a:endParaRPr lang="en-US" sz="3850" dirty="0"/>
          </a:p>
        </p:txBody>
      </p:sp>
      <p:sp>
        <p:nvSpPr>
          <p:cNvPr id="4" name="Shape 1"/>
          <p:cNvSpPr/>
          <p:nvPr/>
        </p:nvSpPr>
        <p:spPr>
          <a:xfrm>
            <a:off x="691753" y="2679144"/>
            <a:ext cx="3781425" cy="2102763"/>
          </a:xfrm>
          <a:prstGeom prst="roundRect">
            <a:avLst>
              <a:gd name="adj" fmla="val 3948"/>
            </a:avLst>
          </a:prstGeom>
          <a:solidFill>
            <a:srgbClr val="DDEEE6"/>
          </a:solidFill>
          <a:ln w="7620">
            <a:solidFill>
              <a:srgbClr val="C3D4CC"/>
            </a:solidFill>
            <a:prstDash val="solid"/>
          </a:ln>
        </p:spPr>
      </p:sp>
      <p:sp>
        <p:nvSpPr>
          <p:cNvPr id="5" name="Text 2"/>
          <p:cNvSpPr/>
          <p:nvPr/>
        </p:nvSpPr>
        <p:spPr>
          <a:xfrm>
            <a:off x="897017" y="2884408"/>
            <a:ext cx="3353395" cy="308729"/>
          </a:xfrm>
          <a:prstGeom prst="rect">
            <a:avLst/>
          </a:prstGeom>
          <a:noFill/>
          <a:ln/>
        </p:spPr>
        <p:txBody>
          <a:bodyPr wrap="none" lIns="0" tIns="0" rIns="0" bIns="0" rtlCol="0" anchor="t"/>
          <a:lstStyle/>
          <a:p>
            <a:pPr marL="0" indent="0">
              <a:lnSpc>
                <a:spcPts val="2400"/>
              </a:lnSpc>
              <a:buNone/>
            </a:pPr>
            <a:r>
              <a:rPr lang="en-US" sz="1900" b="1" dirty="0">
                <a:solidFill>
                  <a:srgbClr val="3B4E4E"/>
                </a:solidFill>
                <a:latin typeface="Syne Bold" pitchFamily="34" charset="0"/>
                <a:ea typeface="Syne Bold" pitchFamily="34" charset="-122"/>
                <a:cs typeface="Syne Bold" pitchFamily="34" charset="-120"/>
              </a:rPr>
              <a:t>High-Resolution Imaging</a:t>
            </a:r>
            <a:endParaRPr lang="en-US" sz="1900" dirty="0"/>
          </a:p>
        </p:txBody>
      </p:sp>
      <p:sp>
        <p:nvSpPr>
          <p:cNvPr id="6" name="Text 3"/>
          <p:cNvSpPr/>
          <p:nvPr/>
        </p:nvSpPr>
        <p:spPr>
          <a:xfrm>
            <a:off x="897017" y="3311723"/>
            <a:ext cx="3370897" cy="1264920"/>
          </a:xfrm>
          <a:prstGeom prst="rect">
            <a:avLst/>
          </a:prstGeom>
          <a:noFill/>
          <a:ln/>
        </p:spPr>
        <p:txBody>
          <a:bodyPr wrap="square" lIns="0" tIns="0" rIns="0" bIns="0" rtlCol="0" anchor="t"/>
          <a:lstStyle/>
          <a:p>
            <a:pPr marL="0" indent="0">
              <a:lnSpc>
                <a:spcPts val="2450"/>
              </a:lnSpc>
              <a:buNone/>
            </a:pPr>
            <a:r>
              <a:rPr lang="en-US" sz="1550" dirty="0">
                <a:solidFill>
                  <a:srgbClr val="3B4E4E"/>
                </a:solidFill>
                <a:latin typeface="Overpass Light" pitchFamily="34" charset="0"/>
                <a:ea typeface="Overpass Light" pitchFamily="34" charset="-122"/>
                <a:cs typeface="Overpass Light" pitchFamily="34" charset="-120"/>
              </a:rPr>
              <a:t>CBCT scans provide a 3D representation of the jaw, enabling precise measurement and evaluation of bone dimensions.</a:t>
            </a:r>
            <a:endParaRPr lang="en-US" sz="1550" dirty="0"/>
          </a:p>
        </p:txBody>
      </p:sp>
      <p:sp>
        <p:nvSpPr>
          <p:cNvPr id="7" name="Shape 4"/>
          <p:cNvSpPr/>
          <p:nvPr/>
        </p:nvSpPr>
        <p:spPr>
          <a:xfrm>
            <a:off x="4670822" y="2679144"/>
            <a:ext cx="3781425" cy="2102763"/>
          </a:xfrm>
          <a:prstGeom prst="roundRect">
            <a:avLst>
              <a:gd name="adj" fmla="val 3948"/>
            </a:avLst>
          </a:prstGeom>
          <a:solidFill>
            <a:srgbClr val="DDEEE6"/>
          </a:solidFill>
          <a:ln w="7620">
            <a:solidFill>
              <a:srgbClr val="C3D4CC"/>
            </a:solidFill>
            <a:prstDash val="solid"/>
          </a:ln>
        </p:spPr>
      </p:sp>
      <p:sp>
        <p:nvSpPr>
          <p:cNvPr id="8" name="Text 5"/>
          <p:cNvSpPr/>
          <p:nvPr/>
        </p:nvSpPr>
        <p:spPr>
          <a:xfrm>
            <a:off x="4876086" y="2884408"/>
            <a:ext cx="3370897" cy="617458"/>
          </a:xfrm>
          <a:prstGeom prst="rect">
            <a:avLst/>
          </a:prstGeom>
          <a:noFill/>
          <a:ln/>
        </p:spPr>
        <p:txBody>
          <a:bodyPr wrap="square" lIns="0" tIns="0" rIns="0" bIns="0" rtlCol="0" anchor="t"/>
          <a:lstStyle/>
          <a:p>
            <a:pPr marL="0" indent="0">
              <a:lnSpc>
                <a:spcPts val="2400"/>
              </a:lnSpc>
              <a:buNone/>
            </a:pPr>
            <a:r>
              <a:rPr lang="en-US" sz="1900" b="1" dirty="0">
                <a:solidFill>
                  <a:srgbClr val="3B4E4E"/>
                </a:solidFill>
                <a:latin typeface="Syne Bold" pitchFamily="34" charset="0"/>
                <a:ea typeface="Syne Bold" pitchFamily="34" charset="-122"/>
                <a:cs typeface="Syne Bold" pitchFamily="34" charset="-120"/>
              </a:rPr>
              <a:t>Identifying Anatomical Landmarks</a:t>
            </a:r>
            <a:endParaRPr lang="en-US" sz="1900" dirty="0"/>
          </a:p>
        </p:txBody>
      </p:sp>
      <p:sp>
        <p:nvSpPr>
          <p:cNvPr id="9" name="Text 6"/>
          <p:cNvSpPr/>
          <p:nvPr/>
        </p:nvSpPr>
        <p:spPr>
          <a:xfrm>
            <a:off x="4876086" y="3620453"/>
            <a:ext cx="3370897" cy="948690"/>
          </a:xfrm>
          <a:prstGeom prst="rect">
            <a:avLst/>
          </a:prstGeom>
          <a:noFill/>
          <a:ln/>
        </p:spPr>
        <p:txBody>
          <a:bodyPr wrap="square" lIns="0" tIns="0" rIns="0" bIns="0" rtlCol="0" anchor="t"/>
          <a:lstStyle/>
          <a:p>
            <a:pPr marL="0" indent="0">
              <a:lnSpc>
                <a:spcPts val="2450"/>
              </a:lnSpc>
              <a:buNone/>
            </a:pPr>
            <a:r>
              <a:rPr lang="en-US" sz="1550" dirty="0">
                <a:solidFill>
                  <a:srgbClr val="3B4E4E"/>
                </a:solidFill>
                <a:latin typeface="Overpass Light" pitchFamily="34" charset="0"/>
                <a:ea typeface="Overpass Light" pitchFamily="34" charset="-122"/>
                <a:cs typeface="Overpass Light" pitchFamily="34" charset="-120"/>
              </a:rPr>
              <a:t>CBCT data helps identify critical structures like nerves and sinuses, ensuring safe implant placement.</a:t>
            </a:r>
            <a:endParaRPr lang="en-US" sz="1550" dirty="0"/>
          </a:p>
        </p:txBody>
      </p:sp>
      <p:sp>
        <p:nvSpPr>
          <p:cNvPr id="10" name="Shape 7"/>
          <p:cNvSpPr/>
          <p:nvPr/>
        </p:nvSpPr>
        <p:spPr>
          <a:xfrm>
            <a:off x="691753" y="4979551"/>
            <a:ext cx="3781425" cy="2102763"/>
          </a:xfrm>
          <a:prstGeom prst="roundRect">
            <a:avLst>
              <a:gd name="adj" fmla="val 3948"/>
            </a:avLst>
          </a:prstGeom>
          <a:solidFill>
            <a:srgbClr val="DDEEE6"/>
          </a:solidFill>
          <a:ln w="7620">
            <a:solidFill>
              <a:srgbClr val="C3D4CC"/>
            </a:solidFill>
            <a:prstDash val="solid"/>
          </a:ln>
        </p:spPr>
      </p:sp>
      <p:sp>
        <p:nvSpPr>
          <p:cNvPr id="11" name="Text 8"/>
          <p:cNvSpPr/>
          <p:nvPr/>
        </p:nvSpPr>
        <p:spPr>
          <a:xfrm>
            <a:off x="897017" y="5184815"/>
            <a:ext cx="3242548" cy="308729"/>
          </a:xfrm>
          <a:prstGeom prst="rect">
            <a:avLst/>
          </a:prstGeom>
          <a:noFill/>
          <a:ln/>
        </p:spPr>
        <p:txBody>
          <a:bodyPr wrap="none" lIns="0" tIns="0" rIns="0" bIns="0" rtlCol="0" anchor="t"/>
          <a:lstStyle/>
          <a:p>
            <a:pPr marL="0" indent="0">
              <a:lnSpc>
                <a:spcPts val="2400"/>
              </a:lnSpc>
              <a:buNone/>
            </a:pPr>
            <a:r>
              <a:rPr lang="en-US" sz="1900" b="1" dirty="0">
                <a:solidFill>
                  <a:srgbClr val="3B4E4E"/>
                </a:solidFill>
                <a:latin typeface="Syne Bold" pitchFamily="34" charset="0"/>
                <a:ea typeface="Syne Bold" pitchFamily="34" charset="-122"/>
                <a:cs typeface="Syne Bold" pitchFamily="34" charset="-120"/>
              </a:rPr>
              <a:t>Evaluating Bone Quality</a:t>
            </a:r>
            <a:endParaRPr lang="en-US" sz="1900" dirty="0"/>
          </a:p>
        </p:txBody>
      </p:sp>
      <p:sp>
        <p:nvSpPr>
          <p:cNvPr id="12" name="Text 9"/>
          <p:cNvSpPr/>
          <p:nvPr/>
        </p:nvSpPr>
        <p:spPr>
          <a:xfrm>
            <a:off x="897017" y="5612130"/>
            <a:ext cx="3370897" cy="1264920"/>
          </a:xfrm>
          <a:prstGeom prst="rect">
            <a:avLst/>
          </a:prstGeom>
          <a:noFill/>
          <a:ln/>
        </p:spPr>
        <p:txBody>
          <a:bodyPr wrap="square" lIns="0" tIns="0" rIns="0" bIns="0" rtlCol="0" anchor="t"/>
          <a:lstStyle/>
          <a:p>
            <a:pPr marL="0" indent="0">
              <a:lnSpc>
                <a:spcPts val="2450"/>
              </a:lnSpc>
              <a:buNone/>
            </a:pPr>
            <a:r>
              <a:rPr lang="en-US" sz="1550" dirty="0">
                <a:solidFill>
                  <a:srgbClr val="3B4E4E"/>
                </a:solidFill>
                <a:latin typeface="Overpass Light" pitchFamily="34" charset="0"/>
                <a:ea typeface="Overpass Light" pitchFamily="34" charset="-122"/>
                <a:cs typeface="Overpass Light" pitchFamily="34" charset="-120"/>
              </a:rPr>
              <a:t>The detailed CBCT images allow assessment of bone density and quality, informing the selection of appropriate implant type.</a:t>
            </a:r>
            <a:endParaRPr lang="en-US" sz="1550" dirty="0"/>
          </a:p>
        </p:txBody>
      </p:sp>
      <p:sp>
        <p:nvSpPr>
          <p:cNvPr id="13" name="Shape 10"/>
          <p:cNvSpPr/>
          <p:nvPr/>
        </p:nvSpPr>
        <p:spPr>
          <a:xfrm>
            <a:off x="4670822" y="4979551"/>
            <a:ext cx="3781425" cy="2102763"/>
          </a:xfrm>
          <a:prstGeom prst="roundRect">
            <a:avLst>
              <a:gd name="adj" fmla="val 3948"/>
            </a:avLst>
          </a:prstGeom>
          <a:solidFill>
            <a:srgbClr val="DDEEE6"/>
          </a:solidFill>
          <a:ln w="7620">
            <a:solidFill>
              <a:srgbClr val="C3D4CC"/>
            </a:solidFill>
            <a:prstDash val="solid"/>
          </a:ln>
        </p:spPr>
      </p:sp>
      <p:sp>
        <p:nvSpPr>
          <p:cNvPr id="14" name="Text 11"/>
          <p:cNvSpPr/>
          <p:nvPr/>
        </p:nvSpPr>
        <p:spPr>
          <a:xfrm>
            <a:off x="4876086" y="5184815"/>
            <a:ext cx="3370897" cy="617458"/>
          </a:xfrm>
          <a:prstGeom prst="rect">
            <a:avLst/>
          </a:prstGeom>
          <a:noFill/>
          <a:ln/>
        </p:spPr>
        <p:txBody>
          <a:bodyPr wrap="square" lIns="0" tIns="0" rIns="0" bIns="0" rtlCol="0" anchor="t"/>
          <a:lstStyle/>
          <a:p>
            <a:pPr marL="0" indent="0">
              <a:lnSpc>
                <a:spcPts val="2400"/>
              </a:lnSpc>
              <a:buNone/>
            </a:pPr>
            <a:r>
              <a:rPr lang="en-US" sz="1900" b="1" dirty="0">
                <a:solidFill>
                  <a:srgbClr val="3B4E4E"/>
                </a:solidFill>
                <a:latin typeface="Syne Bold" pitchFamily="34" charset="0"/>
                <a:ea typeface="Syne Bold" pitchFamily="34" charset="-122"/>
                <a:cs typeface="Syne Bold" pitchFamily="34" charset="-120"/>
              </a:rPr>
              <a:t>Customized Treatment Planning</a:t>
            </a:r>
            <a:endParaRPr lang="en-US" sz="1900" dirty="0"/>
          </a:p>
        </p:txBody>
      </p:sp>
      <p:sp>
        <p:nvSpPr>
          <p:cNvPr id="15" name="Text 12"/>
          <p:cNvSpPr/>
          <p:nvPr/>
        </p:nvSpPr>
        <p:spPr>
          <a:xfrm>
            <a:off x="4876086" y="5920859"/>
            <a:ext cx="3370897" cy="948690"/>
          </a:xfrm>
          <a:prstGeom prst="rect">
            <a:avLst/>
          </a:prstGeom>
          <a:noFill/>
          <a:ln/>
        </p:spPr>
        <p:txBody>
          <a:bodyPr wrap="square" lIns="0" tIns="0" rIns="0" bIns="0" rtlCol="0" anchor="t"/>
          <a:lstStyle/>
          <a:p>
            <a:pPr marL="0" indent="0">
              <a:lnSpc>
                <a:spcPts val="2450"/>
              </a:lnSpc>
              <a:buNone/>
            </a:pPr>
            <a:r>
              <a:rPr lang="en-US" sz="1550" dirty="0">
                <a:solidFill>
                  <a:srgbClr val="3B4E4E"/>
                </a:solidFill>
                <a:latin typeface="Overpass Light" pitchFamily="34" charset="0"/>
                <a:ea typeface="Overpass Light" pitchFamily="34" charset="-122"/>
                <a:cs typeface="Overpass Light" pitchFamily="34" charset="-120"/>
              </a:rPr>
              <a:t>CBCT data can be integrated with CAD/CAM software to design and guide the implant placement process.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358509"/>
            <a:ext cx="11688842"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Analysis of Bone Quality and Quantity</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Bone Quality</a:t>
            </a:r>
            <a:endParaRPr lang="en-US" sz="2200" dirty="0"/>
          </a:p>
        </p:txBody>
      </p:sp>
      <p:sp>
        <p:nvSpPr>
          <p:cNvPr id="4" name="Text 2"/>
          <p:cNvSpPr/>
          <p:nvPr/>
        </p:nvSpPr>
        <p:spPr>
          <a:xfrm>
            <a:off x="793790"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Bone density and structure determine the quality of the implant's anchorage, influencing the choice of implant and surgical approach.</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Bone Quantity</a:t>
            </a:r>
            <a:endParaRPr lang="en-US" sz="2200" dirty="0"/>
          </a:p>
        </p:txBody>
      </p:sp>
      <p:sp>
        <p:nvSpPr>
          <p:cNvPr id="6" name="Text 4"/>
          <p:cNvSpPr/>
          <p:nvPr/>
        </p:nvSpPr>
        <p:spPr>
          <a:xfrm>
            <a:off x="5332928"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Adequate bone volume is crucial for successful implant placement, ensuring sufficient support and stability.</a:t>
            </a:r>
            <a:endParaRPr lang="en-US" sz="1750" dirty="0"/>
          </a:p>
        </p:txBody>
      </p:sp>
      <p:sp>
        <p:nvSpPr>
          <p:cNvPr id="7" name="Text 5"/>
          <p:cNvSpPr/>
          <p:nvPr/>
        </p:nvSpPr>
        <p:spPr>
          <a:xfrm>
            <a:off x="9872067" y="3634264"/>
            <a:ext cx="311598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Bone Augmentation</a:t>
            </a:r>
            <a:endParaRPr lang="en-US" sz="2200" dirty="0"/>
          </a:p>
        </p:txBody>
      </p:sp>
      <p:sp>
        <p:nvSpPr>
          <p:cNvPr id="8" name="Text 6"/>
          <p:cNvSpPr/>
          <p:nvPr/>
        </p:nvSpPr>
        <p:spPr>
          <a:xfrm>
            <a:off x="9872067"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In cases of insufficient bone, procedures like bone grafting or sinus lifts may be necessary to create the required volume.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4812" y="494109"/>
            <a:ext cx="7887176" cy="1122045"/>
          </a:xfrm>
          <a:prstGeom prst="rect">
            <a:avLst/>
          </a:prstGeom>
          <a:noFill/>
          <a:ln/>
        </p:spPr>
        <p:txBody>
          <a:bodyPr wrap="square" lIns="0" tIns="0" rIns="0" bIns="0" rtlCol="0" anchor="t"/>
          <a:lstStyle/>
          <a:p>
            <a:pPr marL="0" indent="0">
              <a:lnSpc>
                <a:spcPts val="4400"/>
              </a:lnSpc>
              <a:buNone/>
            </a:pPr>
            <a:r>
              <a:rPr lang="en-US" sz="3500" b="1" dirty="0">
                <a:solidFill>
                  <a:srgbClr val="233939"/>
                </a:solidFill>
                <a:latin typeface="Syne Bold" pitchFamily="34" charset="0"/>
                <a:ea typeface="Syne Bold" pitchFamily="34" charset="-122"/>
                <a:cs typeface="Syne Bold" pitchFamily="34" charset="-120"/>
              </a:rPr>
              <a:t>Selecting the Appropriate Implant Size</a:t>
            </a:r>
            <a:endParaRPr lang="en-US" sz="3500" dirty="0"/>
          </a:p>
        </p:txBody>
      </p:sp>
      <p:pic>
        <p:nvPicPr>
          <p:cNvPr id="4" name="Image 1" descr="preencoded.png"/>
          <p:cNvPicPr>
            <a:picLocks noChangeAspect="1"/>
          </p:cNvPicPr>
          <p:nvPr/>
        </p:nvPicPr>
        <p:blipFill>
          <a:blip r:embed="rId4"/>
          <a:stretch>
            <a:fillRect/>
          </a:stretch>
        </p:blipFill>
        <p:spPr>
          <a:xfrm>
            <a:off x="6114812" y="1885474"/>
            <a:ext cx="448866" cy="448866"/>
          </a:xfrm>
          <a:prstGeom prst="rect">
            <a:avLst/>
          </a:prstGeom>
        </p:spPr>
      </p:pic>
      <p:sp>
        <p:nvSpPr>
          <p:cNvPr id="5" name="Text 1"/>
          <p:cNvSpPr/>
          <p:nvPr/>
        </p:nvSpPr>
        <p:spPr>
          <a:xfrm>
            <a:off x="6114812" y="2513886"/>
            <a:ext cx="3061930" cy="280511"/>
          </a:xfrm>
          <a:prstGeom prst="rect">
            <a:avLst/>
          </a:prstGeom>
          <a:noFill/>
          <a:ln/>
        </p:spPr>
        <p:txBody>
          <a:bodyPr wrap="none" lIns="0" tIns="0" rIns="0" bIns="0" rtlCol="0" anchor="t"/>
          <a:lstStyle/>
          <a:p>
            <a:pPr marL="0" indent="0" algn="l">
              <a:lnSpc>
                <a:spcPts val="2200"/>
              </a:lnSpc>
              <a:buNone/>
            </a:pPr>
            <a:r>
              <a:rPr lang="en-US" sz="1750" b="1" dirty="0">
                <a:solidFill>
                  <a:srgbClr val="3B4E4E"/>
                </a:solidFill>
                <a:latin typeface="Syne Bold" pitchFamily="34" charset="0"/>
                <a:ea typeface="Syne Bold" pitchFamily="34" charset="-122"/>
                <a:cs typeface="Syne Bold" pitchFamily="34" charset="-120"/>
              </a:rPr>
              <a:t>Accurate Measurements</a:t>
            </a:r>
            <a:endParaRPr lang="en-US" sz="1750" dirty="0"/>
          </a:p>
        </p:txBody>
      </p:sp>
      <p:sp>
        <p:nvSpPr>
          <p:cNvPr id="6" name="Text 2"/>
          <p:cNvSpPr/>
          <p:nvPr/>
        </p:nvSpPr>
        <p:spPr>
          <a:xfrm>
            <a:off x="6114812" y="2902029"/>
            <a:ext cx="7887176" cy="574358"/>
          </a:xfrm>
          <a:prstGeom prst="rect">
            <a:avLst/>
          </a:prstGeom>
          <a:noFill/>
          <a:ln/>
        </p:spPr>
        <p:txBody>
          <a:bodyPr wrap="square" lIns="0" tIns="0" rIns="0" bIns="0" rtlCol="0" anchor="t"/>
          <a:lstStyle/>
          <a:p>
            <a:pPr marL="0" indent="0" algn="l">
              <a:lnSpc>
                <a:spcPts val="2250"/>
              </a:lnSpc>
              <a:buNone/>
            </a:pPr>
            <a:r>
              <a:rPr lang="en-US" sz="1400" dirty="0">
                <a:solidFill>
                  <a:srgbClr val="3B4E4E"/>
                </a:solidFill>
                <a:latin typeface="Overpass Light" pitchFamily="34" charset="0"/>
                <a:ea typeface="Overpass Light" pitchFamily="34" charset="-122"/>
                <a:cs typeface="Overpass Light" pitchFamily="34" charset="-120"/>
              </a:rPr>
              <a:t>Precise measurement of the available bone dimensions is essential to choose the optimal implant size.</a:t>
            </a:r>
            <a:endParaRPr lang="en-US" sz="1400" dirty="0"/>
          </a:p>
        </p:txBody>
      </p:sp>
      <p:pic>
        <p:nvPicPr>
          <p:cNvPr id="7" name="Image 2" descr="preencoded.png"/>
          <p:cNvPicPr>
            <a:picLocks noChangeAspect="1"/>
          </p:cNvPicPr>
          <p:nvPr/>
        </p:nvPicPr>
        <p:blipFill>
          <a:blip r:embed="rId5"/>
          <a:stretch>
            <a:fillRect/>
          </a:stretch>
        </p:blipFill>
        <p:spPr>
          <a:xfrm>
            <a:off x="6114812" y="4015026"/>
            <a:ext cx="448866" cy="448866"/>
          </a:xfrm>
          <a:prstGeom prst="rect">
            <a:avLst/>
          </a:prstGeom>
        </p:spPr>
      </p:pic>
      <p:sp>
        <p:nvSpPr>
          <p:cNvPr id="8" name="Text 3"/>
          <p:cNvSpPr/>
          <p:nvPr/>
        </p:nvSpPr>
        <p:spPr>
          <a:xfrm>
            <a:off x="6114812" y="4643438"/>
            <a:ext cx="2677716" cy="280511"/>
          </a:xfrm>
          <a:prstGeom prst="rect">
            <a:avLst/>
          </a:prstGeom>
          <a:noFill/>
          <a:ln/>
        </p:spPr>
        <p:txBody>
          <a:bodyPr wrap="none" lIns="0" tIns="0" rIns="0" bIns="0" rtlCol="0" anchor="t"/>
          <a:lstStyle/>
          <a:p>
            <a:pPr marL="0" indent="0" algn="l">
              <a:lnSpc>
                <a:spcPts val="2200"/>
              </a:lnSpc>
              <a:buNone/>
            </a:pPr>
            <a:r>
              <a:rPr lang="en-US" sz="1750" b="1" dirty="0">
                <a:solidFill>
                  <a:srgbClr val="3B4E4E"/>
                </a:solidFill>
                <a:latin typeface="Syne Bold" pitchFamily="34" charset="0"/>
                <a:ea typeface="Syne Bold" pitchFamily="34" charset="-122"/>
                <a:cs typeface="Syne Bold" pitchFamily="34" charset="-120"/>
              </a:rPr>
              <a:t>Achieving a Proper Fit</a:t>
            </a:r>
            <a:endParaRPr lang="en-US" sz="1750" dirty="0"/>
          </a:p>
        </p:txBody>
      </p:sp>
      <p:sp>
        <p:nvSpPr>
          <p:cNvPr id="9" name="Text 4"/>
          <p:cNvSpPr/>
          <p:nvPr/>
        </p:nvSpPr>
        <p:spPr>
          <a:xfrm>
            <a:off x="6114812" y="5031581"/>
            <a:ext cx="7887176" cy="574358"/>
          </a:xfrm>
          <a:prstGeom prst="rect">
            <a:avLst/>
          </a:prstGeom>
          <a:noFill/>
          <a:ln/>
        </p:spPr>
        <p:txBody>
          <a:bodyPr wrap="square" lIns="0" tIns="0" rIns="0" bIns="0" rtlCol="0" anchor="t"/>
          <a:lstStyle/>
          <a:p>
            <a:pPr marL="0" indent="0" algn="l">
              <a:lnSpc>
                <a:spcPts val="2250"/>
              </a:lnSpc>
              <a:buNone/>
            </a:pPr>
            <a:r>
              <a:rPr lang="en-US" sz="1400" dirty="0">
                <a:solidFill>
                  <a:srgbClr val="3B4E4E"/>
                </a:solidFill>
                <a:latin typeface="Overpass Light" pitchFamily="34" charset="0"/>
                <a:ea typeface="Overpass Light" pitchFamily="34" charset="-122"/>
                <a:cs typeface="Overpass Light" pitchFamily="34" charset="-120"/>
              </a:rPr>
              <a:t>The implant must be properly sized to ensure a secure fit and seamless integration with the surrounding bone.</a:t>
            </a:r>
            <a:endParaRPr lang="en-US" sz="1400" dirty="0"/>
          </a:p>
        </p:txBody>
      </p:sp>
      <p:pic>
        <p:nvPicPr>
          <p:cNvPr id="10" name="Image 3" descr="preencoded.png"/>
          <p:cNvPicPr>
            <a:picLocks noChangeAspect="1"/>
          </p:cNvPicPr>
          <p:nvPr/>
        </p:nvPicPr>
        <p:blipFill>
          <a:blip r:embed="rId6"/>
          <a:stretch>
            <a:fillRect/>
          </a:stretch>
        </p:blipFill>
        <p:spPr>
          <a:xfrm>
            <a:off x="6114812" y="6144578"/>
            <a:ext cx="448866" cy="448866"/>
          </a:xfrm>
          <a:prstGeom prst="rect">
            <a:avLst/>
          </a:prstGeom>
        </p:spPr>
      </p:pic>
      <p:sp>
        <p:nvSpPr>
          <p:cNvPr id="11" name="Text 5"/>
          <p:cNvSpPr/>
          <p:nvPr/>
        </p:nvSpPr>
        <p:spPr>
          <a:xfrm>
            <a:off x="6114812" y="6772989"/>
            <a:ext cx="2244328" cy="280511"/>
          </a:xfrm>
          <a:prstGeom prst="rect">
            <a:avLst/>
          </a:prstGeom>
          <a:noFill/>
          <a:ln/>
        </p:spPr>
        <p:txBody>
          <a:bodyPr wrap="none" lIns="0" tIns="0" rIns="0" bIns="0" rtlCol="0" anchor="t"/>
          <a:lstStyle/>
          <a:p>
            <a:pPr marL="0" indent="0" algn="l">
              <a:lnSpc>
                <a:spcPts val="2200"/>
              </a:lnSpc>
              <a:buNone/>
            </a:pPr>
            <a:r>
              <a:rPr lang="en-US" sz="1750" b="1" dirty="0">
                <a:solidFill>
                  <a:srgbClr val="3B4E4E"/>
                </a:solidFill>
                <a:latin typeface="Syne Bold" pitchFamily="34" charset="0"/>
                <a:ea typeface="Syne Bold" pitchFamily="34" charset="-122"/>
                <a:cs typeface="Syne Bold" pitchFamily="34" charset="-120"/>
              </a:rPr>
              <a:t>Optimal Stability</a:t>
            </a:r>
            <a:endParaRPr lang="en-US" sz="1750" dirty="0"/>
          </a:p>
        </p:txBody>
      </p:sp>
      <p:sp>
        <p:nvSpPr>
          <p:cNvPr id="12" name="Text 6"/>
          <p:cNvSpPr/>
          <p:nvPr/>
        </p:nvSpPr>
        <p:spPr>
          <a:xfrm>
            <a:off x="6114812" y="7161133"/>
            <a:ext cx="7887176" cy="574358"/>
          </a:xfrm>
          <a:prstGeom prst="rect">
            <a:avLst/>
          </a:prstGeom>
          <a:noFill/>
          <a:ln/>
        </p:spPr>
        <p:txBody>
          <a:bodyPr wrap="square" lIns="0" tIns="0" rIns="0" bIns="0" rtlCol="0" anchor="t"/>
          <a:lstStyle/>
          <a:p>
            <a:pPr marL="0" indent="0" algn="l">
              <a:lnSpc>
                <a:spcPts val="2250"/>
              </a:lnSpc>
              <a:buNone/>
            </a:pPr>
            <a:r>
              <a:rPr lang="en-US" sz="1400" dirty="0">
                <a:solidFill>
                  <a:srgbClr val="3B4E4E"/>
                </a:solidFill>
                <a:latin typeface="Overpass Light" pitchFamily="34" charset="0"/>
                <a:ea typeface="Overpass Light" pitchFamily="34" charset="-122"/>
                <a:cs typeface="Overpass Light" pitchFamily="34" charset="-120"/>
              </a:rPr>
              <a:t>The right implant size provides the necessary support and stability for long-term success and functionality.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358509"/>
            <a:ext cx="11005661"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Choosing the Optimal Implant Type</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Implant Material</a:t>
            </a:r>
            <a:endParaRPr lang="en-US" sz="2200" dirty="0"/>
          </a:p>
        </p:txBody>
      </p:sp>
      <p:sp>
        <p:nvSpPr>
          <p:cNvPr id="4" name="Text 2"/>
          <p:cNvSpPr/>
          <p:nvPr/>
        </p:nvSpPr>
        <p:spPr>
          <a:xfrm>
            <a:off x="793790"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Titanium and zirconia are the most common materials, each with their own advantages in terms of biocompatibility and aesthetics.</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Implant Design</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Factors like shape, surface texture, and connection type influence the implant's ability to integrate with the surrounding bone.</a:t>
            </a:r>
            <a:endParaRPr lang="en-US" sz="1750" dirty="0"/>
          </a:p>
        </p:txBody>
      </p:sp>
      <p:sp>
        <p:nvSpPr>
          <p:cNvPr id="7" name="Text 5"/>
          <p:cNvSpPr/>
          <p:nvPr/>
        </p:nvSpPr>
        <p:spPr>
          <a:xfrm>
            <a:off x="9872067" y="3634264"/>
            <a:ext cx="3668316" cy="354330"/>
          </a:xfrm>
          <a:prstGeom prst="rect">
            <a:avLst/>
          </a:prstGeom>
          <a:noFill/>
          <a:ln/>
        </p:spPr>
        <p:txBody>
          <a:bodyPr wrap="none" lIns="0" tIns="0" rIns="0" bIns="0" rtlCol="0" anchor="t"/>
          <a:lstStyle/>
          <a:p>
            <a:pPr marL="0" indent="0">
              <a:lnSpc>
                <a:spcPts val="2750"/>
              </a:lnSpc>
              <a:buNone/>
            </a:pPr>
            <a:r>
              <a:rPr lang="en-US" sz="2200" b="1" dirty="0">
                <a:solidFill>
                  <a:srgbClr val="233939"/>
                </a:solidFill>
                <a:latin typeface="Syne Bold" pitchFamily="34" charset="0"/>
                <a:ea typeface="Syne Bold" pitchFamily="34" charset="-122"/>
                <a:cs typeface="Syne Bold" pitchFamily="34" charset="-120"/>
              </a:rPr>
              <a:t>Single vs. Multiple Teeth</a:t>
            </a:r>
            <a:endParaRPr lang="en-US" sz="2200" dirty="0"/>
          </a:p>
        </p:txBody>
      </p:sp>
      <p:sp>
        <p:nvSpPr>
          <p:cNvPr id="8" name="Text 6"/>
          <p:cNvSpPr/>
          <p:nvPr/>
        </p:nvSpPr>
        <p:spPr>
          <a:xfrm>
            <a:off x="9872067"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The choice between single-unit or multi-unit implants depends on the specific needs and condition of the patient's dentition.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6493" y="757595"/>
            <a:ext cx="7663815" cy="1321832"/>
          </a:xfrm>
          <a:prstGeom prst="rect">
            <a:avLst/>
          </a:prstGeom>
          <a:noFill/>
          <a:ln/>
        </p:spPr>
        <p:txBody>
          <a:bodyPr wrap="square" lIns="0" tIns="0" rIns="0" bIns="0" rtlCol="0" anchor="t"/>
          <a:lstStyle/>
          <a:p>
            <a:pPr marL="0" indent="0">
              <a:lnSpc>
                <a:spcPts val="5200"/>
              </a:lnSpc>
              <a:buNone/>
            </a:pPr>
            <a:r>
              <a:rPr lang="en-US" sz="4150" b="1" dirty="0">
                <a:solidFill>
                  <a:srgbClr val="233939"/>
                </a:solidFill>
                <a:latin typeface="Syne Bold" pitchFamily="34" charset="0"/>
                <a:ea typeface="Syne Bold" pitchFamily="34" charset="-122"/>
                <a:cs typeface="Syne Bold" pitchFamily="34" charset="-120"/>
              </a:rPr>
              <a:t>Integrating Imaging Data into Treatment Plan</a:t>
            </a:r>
            <a:endParaRPr lang="en-US" sz="4150" dirty="0"/>
          </a:p>
        </p:txBody>
      </p:sp>
      <p:pic>
        <p:nvPicPr>
          <p:cNvPr id="4" name="Image 1" descr="preencoded.png"/>
          <p:cNvPicPr>
            <a:picLocks noChangeAspect="1"/>
          </p:cNvPicPr>
          <p:nvPr/>
        </p:nvPicPr>
        <p:blipFill>
          <a:blip r:embed="rId4"/>
          <a:stretch>
            <a:fillRect/>
          </a:stretch>
        </p:blipFill>
        <p:spPr>
          <a:xfrm>
            <a:off x="6226493" y="2396609"/>
            <a:ext cx="1057394" cy="1691759"/>
          </a:xfrm>
          <a:prstGeom prst="rect">
            <a:avLst/>
          </a:prstGeom>
        </p:spPr>
      </p:pic>
      <p:sp>
        <p:nvSpPr>
          <p:cNvPr id="5" name="Text 1"/>
          <p:cNvSpPr/>
          <p:nvPr/>
        </p:nvSpPr>
        <p:spPr>
          <a:xfrm>
            <a:off x="7601069" y="2608064"/>
            <a:ext cx="2643426" cy="330398"/>
          </a:xfrm>
          <a:prstGeom prst="rect">
            <a:avLst/>
          </a:prstGeom>
          <a:noFill/>
          <a:ln/>
        </p:spPr>
        <p:txBody>
          <a:bodyPr wrap="none" lIns="0" tIns="0" rIns="0" bIns="0" rtlCol="0" anchor="t"/>
          <a:lstStyle/>
          <a:p>
            <a:pPr marL="0" indent="0" algn="l">
              <a:lnSpc>
                <a:spcPts val="2600"/>
              </a:lnSpc>
              <a:buNone/>
            </a:pPr>
            <a:r>
              <a:rPr lang="en-US" sz="2050" b="1" dirty="0">
                <a:solidFill>
                  <a:srgbClr val="3B4E4E"/>
                </a:solidFill>
                <a:latin typeface="Syne Bold" pitchFamily="34" charset="0"/>
                <a:ea typeface="Syne Bold" pitchFamily="34" charset="-122"/>
                <a:cs typeface="Syne Bold" pitchFamily="34" charset="-120"/>
              </a:rPr>
              <a:t>Imaging Analysis</a:t>
            </a:r>
            <a:endParaRPr lang="en-US" sz="2050" dirty="0"/>
          </a:p>
        </p:txBody>
      </p:sp>
      <p:sp>
        <p:nvSpPr>
          <p:cNvPr id="6" name="Text 2"/>
          <p:cNvSpPr/>
          <p:nvPr/>
        </p:nvSpPr>
        <p:spPr>
          <a:xfrm>
            <a:off x="7601069" y="3065264"/>
            <a:ext cx="6289238" cy="676513"/>
          </a:xfrm>
          <a:prstGeom prst="rect">
            <a:avLst/>
          </a:prstGeom>
          <a:noFill/>
          <a:ln/>
        </p:spPr>
        <p:txBody>
          <a:bodyPr wrap="square" lIns="0" tIns="0" rIns="0" bIns="0" rtlCol="0" anchor="t"/>
          <a:lstStyle/>
          <a:p>
            <a:pPr marL="0" indent="0" algn="l">
              <a:lnSpc>
                <a:spcPts val="2650"/>
              </a:lnSpc>
              <a:buNone/>
            </a:pPr>
            <a:r>
              <a:rPr lang="en-US" sz="1650" dirty="0">
                <a:solidFill>
                  <a:srgbClr val="3B4E4E"/>
                </a:solidFill>
                <a:latin typeface="Overpass Light" pitchFamily="34" charset="0"/>
                <a:ea typeface="Overpass Light" pitchFamily="34" charset="-122"/>
                <a:cs typeface="Overpass Light" pitchFamily="34" charset="-120"/>
              </a:rPr>
              <a:t>Comprehensive evaluation of the patient's bone quality, quantity, and anatomical structures.</a:t>
            </a:r>
            <a:endParaRPr lang="en-US" sz="1650" dirty="0"/>
          </a:p>
        </p:txBody>
      </p:sp>
      <p:pic>
        <p:nvPicPr>
          <p:cNvPr id="7" name="Image 2" descr="preencoded.png"/>
          <p:cNvPicPr>
            <a:picLocks noChangeAspect="1"/>
          </p:cNvPicPr>
          <p:nvPr/>
        </p:nvPicPr>
        <p:blipFill>
          <a:blip r:embed="rId5"/>
          <a:stretch>
            <a:fillRect/>
          </a:stretch>
        </p:blipFill>
        <p:spPr>
          <a:xfrm>
            <a:off x="6226493" y="4088368"/>
            <a:ext cx="1057394" cy="1691759"/>
          </a:xfrm>
          <a:prstGeom prst="rect">
            <a:avLst/>
          </a:prstGeom>
        </p:spPr>
      </p:pic>
      <p:sp>
        <p:nvSpPr>
          <p:cNvPr id="8" name="Text 3"/>
          <p:cNvSpPr/>
          <p:nvPr/>
        </p:nvSpPr>
        <p:spPr>
          <a:xfrm>
            <a:off x="7601069" y="4299823"/>
            <a:ext cx="2643426" cy="330398"/>
          </a:xfrm>
          <a:prstGeom prst="rect">
            <a:avLst/>
          </a:prstGeom>
          <a:noFill/>
          <a:ln/>
        </p:spPr>
        <p:txBody>
          <a:bodyPr wrap="none" lIns="0" tIns="0" rIns="0" bIns="0" rtlCol="0" anchor="t"/>
          <a:lstStyle/>
          <a:p>
            <a:pPr marL="0" indent="0" algn="l">
              <a:lnSpc>
                <a:spcPts val="2600"/>
              </a:lnSpc>
              <a:buNone/>
            </a:pPr>
            <a:r>
              <a:rPr lang="en-US" sz="2050" b="1" dirty="0">
                <a:solidFill>
                  <a:srgbClr val="3B4E4E"/>
                </a:solidFill>
                <a:latin typeface="Syne Bold" pitchFamily="34" charset="0"/>
                <a:ea typeface="Syne Bold" pitchFamily="34" charset="-122"/>
                <a:cs typeface="Syne Bold" pitchFamily="34" charset="-120"/>
              </a:rPr>
              <a:t>Implant Selection</a:t>
            </a:r>
            <a:endParaRPr lang="en-US" sz="2050" dirty="0"/>
          </a:p>
        </p:txBody>
      </p:sp>
      <p:sp>
        <p:nvSpPr>
          <p:cNvPr id="9" name="Text 4"/>
          <p:cNvSpPr/>
          <p:nvPr/>
        </p:nvSpPr>
        <p:spPr>
          <a:xfrm>
            <a:off x="7601069" y="4757023"/>
            <a:ext cx="6289238" cy="676513"/>
          </a:xfrm>
          <a:prstGeom prst="rect">
            <a:avLst/>
          </a:prstGeom>
          <a:noFill/>
          <a:ln/>
        </p:spPr>
        <p:txBody>
          <a:bodyPr wrap="square" lIns="0" tIns="0" rIns="0" bIns="0" rtlCol="0" anchor="t"/>
          <a:lstStyle/>
          <a:p>
            <a:pPr marL="0" indent="0" algn="l">
              <a:lnSpc>
                <a:spcPts val="2650"/>
              </a:lnSpc>
              <a:buNone/>
            </a:pPr>
            <a:r>
              <a:rPr lang="en-US" sz="1650" dirty="0">
                <a:solidFill>
                  <a:srgbClr val="3B4E4E"/>
                </a:solidFill>
                <a:latin typeface="Overpass Light" pitchFamily="34" charset="0"/>
                <a:ea typeface="Overpass Light" pitchFamily="34" charset="-122"/>
                <a:cs typeface="Overpass Light" pitchFamily="34" charset="-120"/>
              </a:rPr>
              <a:t>Choosing the appropriate implant size, type, and placement based on the imaging data.</a:t>
            </a:r>
            <a:endParaRPr lang="en-US" sz="1650" dirty="0"/>
          </a:p>
        </p:txBody>
      </p:sp>
      <p:pic>
        <p:nvPicPr>
          <p:cNvPr id="10" name="Image 3" descr="preencoded.png"/>
          <p:cNvPicPr>
            <a:picLocks noChangeAspect="1"/>
          </p:cNvPicPr>
          <p:nvPr/>
        </p:nvPicPr>
        <p:blipFill>
          <a:blip r:embed="rId6"/>
          <a:stretch>
            <a:fillRect/>
          </a:stretch>
        </p:blipFill>
        <p:spPr>
          <a:xfrm>
            <a:off x="6226493" y="5780127"/>
            <a:ext cx="1057394" cy="1691759"/>
          </a:xfrm>
          <a:prstGeom prst="rect">
            <a:avLst/>
          </a:prstGeom>
        </p:spPr>
      </p:pic>
      <p:sp>
        <p:nvSpPr>
          <p:cNvPr id="11" name="Text 5"/>
          <p:cNvSpPr/>
          <p:nvPr/>
        </p:nvSpPr>
        <p:spPr>
          <a:xfrm>
            <a:off x="7601069" y="5991582"/>
            <a:ext cx="2874526" cy="330398"/>
          </a:xfrm>
          <a:prstGeom prst="rect">
            <a:avLst/>
          </a:prstGeom>
          <a:noFill/>
          <a:ln/>
        </p:spPr>
        <p:txBody>
          <a:bodyPr wrap="none" lIns="0" tIns="0" rIns="0" bIns="0" rtlCol="0" anchor="t"/>
          <a:lstStyle/>
          <a:p>
            <a:pPr marL="0" indent="0" algn="l">
              <a:lnSpc>
                <a:spcPts val="2600"/>
              </a:lnSpc>
              <a:buNone/>
            </a:pPr>
            <a:r>
              <a:rPr lang="en-US" sz="2050" b="1" dirty="0">
                <a:solidFill>
                  <a:srgbClr val="3B4E4E"/>
                </a:solidFill>
                <a:latin typeface="Syne Bold" pitchFamily="34" charset="0"/>
                <a:ea typeface="Syne Bold" pitchFamily="34" charset="-122"/>
                <a:cs typeface="Syne Bold" pitchFamily="34" charset="-120"/>
              </a:rPr>
              <a:t>Treatment Planning</a:t>
            </a:r>
            <a:endParaRPr lang="en-US" sz="2050" dirty="0"/>
          </a:p>
        </p:txBody>
      </p:sp>
      <p:sp>
        <p:nvSpPr>
          <p:cNvPr id="12" name="Text 6"/>
          <p:cNvSpPr/>
          <p:nvPr/>
        </p:nvSpPr>
        <p:spPr>
          <a:xfrm>
            <a:off x="7601069" y="6448782"/>
            <a:ext cx="6289238" cy="676513"/>
          </a:xfrm>
          <a:prstGeom prst="rect">
            <a:avLst/>
          </a:prstGeom>
          <a:noFill/>
          <a:ln/>
        </p:spPr>
        <p:txBody>
          <a:bodyPr wrap="square" lIns="0" tIns="0" rIns="0" bIns="0" rtlCol="0" anchor="t"/>
          <a:lstStyle/>
          <a:p>
            <a:pPr marL="0" indent="0" algn="l">
              <a:lnSpc>
                <a:spcPts val="2650"/>
              </a:lnSpc>
              <a:buNone/>
            </a:pPr>
            <a:r>
              <a:rPr lang="en-US" sz="1650" dirty="0">
                <a:solidFill>
                  <a:srgbClr val="3B4E4E"/>
                </a:solidFill>
                <a:latin typeface="Overpass Light" pitchFamily="34" charset="0"/>
                <a:ea typeface="Overpass Light" pitchFamily="34" charset="-122"/>
                <a:cs typeface="Overpass Light" pitchFamily="34" charset="-120"/>
              </a:rPr>
              <a:t>Developing a personalized plan that incorporates the implant selection and surgical approach.</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4494" y="723543"/>
            <a:ext cx="7715012" cy="1275874"/>
          </a:xfrm>
          <a:prstGeom prst="rect">
            <a:avLst/>
          </a:prstGeom>
          <a:noFill/>
          <a:ln/>
        </p:spPr>
        <p:txBody>
          <a:bodyPr wrap="square" lIns="0" tIns="0" rIns="0" bIns="0" rtlCol="0" anchor="t"/>
          <a:lstStyle/>
          <a:p>
            <a:pPr marL="0" indent="0">
              <a:lnSpc>
                <a:spcPts val="5000"/>
              </a:lnSpc>
              <a:buNone/>
            </a:pPr>
            <a:r>
              <a:rPr lang="en-US" sz="4000" b="1" dirty="0">
                <a:solidFill>
                  <a:srgbClr val="233939"/>
                </a:solidFill>
                <a:latin typeface="Syne Bold" pitchFamily="34" charset="0"/>
                <a:ea typeface="Syne Bold" pitchFamily="34" charset="-122"/>
                <a:cs typeface="Syne Bold" pitchFamily="34" charset="-120"/>
              </a:rPr>
              <a:t>Factors Influencing Implant Success</a:t>
            </a:r>
            <a:endParaRPr lang="en-US" sz="4000" dirty="0"/>
          </a:p>
        </p:txBody>
      </p:sp>
      <p:sp>
        <p:nvSpPr>
          <p:cNvPr id="4" name="Shape 1"/>
          <p:cNvSpPr/>
          <p:nvPr/>
        </p:nvSpPr>
        <p:spPr>
          <a:xfrm>
            <a:off x="714494" y="2305526"/>
            <a:ext cx="3755469" cy="2498169"/>
          </a:xfrm>
          <a:prstGeom prst="roundRect">
            <a:avLst>
              <a:gd name="adj" fmla="val 3432"/>
            </a:avLst>
          </a:prstGeom>
          <a:solidFill>
            <a:srgbClr val="DDEEE6"/>
          </a:solidFill>
          <a:ln w="7620">
            <a:solidFill>
              <a:srgbClr val="C3D4CC"/>
            </a:solidFill>
            <a:prstDash val="solid"/>
          </a:ln>
        </p:spPr>
      </p:sp>
      <p:sp>
        <p:nvSpPr>
          <p:cNvPr id="5" name="Text 2"/>
          <p:cNvSpPr/>
          <p:nvPr/>
        </p:nvSpPr>
        <p:spPr>
          <a:xfrm>
            <a:off x="926187" y="2517219"/>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Bone Integration</a:t>
            </a:r>
            <a:endParaRPr lang="en-US" sz="2000" dirty="0"/>
          </a:p>
        </p:txBody>
      </p:sp>
      <p:sp>
        <p:nvSpPr>
          <p:cNvPr id="6" name="Text 3"/>
          <p:cNvSpPr/>
          <p:nvPr/>
        </p:nvSpPr>
        <p:spPr>
          <a:xfrm>
            <a:off x="926187" y="2958465"/>
            <a:ext cx="3332083" cy="1306830"/>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Successful osseointegration, where the implant fuses with the surrounding bone, is crucial for long-term stability and function.</a:t>
            </a:r>
            <a:endParaRPr lang="en-US" sz="1600" dirty="0"/>
          </a:p>
        </p:txBody>
      </p:sp>
      <p:sp>
        <p:nvSpPr>
          <p:cNvPr id="7" name="Shape 4"/>
          <p:cNvSpPr/>
          <p:nvPr/>
        </p:nvSpPr>
        <p:spPr>
          <a:xfrm>
            <a:off x="4674037" y="2305526"/>
            <a:ext cx="3755469" cy="2498169"/>
          </a:xfrm>
          <a:prstGeom prst="roundRect">
            <a:avLst>
              <a:gd name="adj" fmla="val 3432"/>
            </a:avLst>
          </a:prstGeom>
          <a:solidFill>
            <a:srgbClr val="DDEEE6"/>
          </a:solidFill>
          <a:ln w="7620">
            <a:solidFill>
              <a:srgbClr val="C3D4CC"/>
            </a:solidFill>
            <a:prstDash val="solid"/>
          </a:ln>
        </p:spPr>
      </p:sp>
      <p:sp>
        <p:nvSpPr>
          <p:cNvPr id="8" name="Text 5"/>
          <p:cNvSpPr/>
          <p:nvPr/>
        </p:nvSpPr>
        <p:spPr>
          <a:xfrm>
            <a:off x="4885730" y="2517219"/>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Oral Hygiene</a:t>
            </a:r>
            <a:endParaRPr lang="en-US" sz="2000" dirty="0"/>
          </a:p>
        </p:txBody>
      </p:sp>
      <p:sp>
        <p:nvSpPr>
          <p:cNvPr id="9" name="Text 6"/>
          <p:cNvSpPr/>
          <p:nvPr/>
        </p:nvSpPr>
        <p:spPr>
          <a:xfrm>
            <a:off x="4885730" y="2958465"/>
            <a:ext cx="3332083" cy="1633538"/>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Proper oral hygiene practices, including regular cleaning and maintenance, help prevent peri-implant diseases and ensure implant longevity.</a:t>
            </a:r>
            <a:endParaRPr lang="en-US" sz="1600" dirty="0"/>
          </a:p>
        </p:txBody>
      </p:sp>
      <p:sp>
        <p:nvSpPr>
          <p:cNvPr id="10" name="Shape 7"/>
          <p:cNvSpPr/>
          <p:nvPr/>
        </p:nvSpPr>
        <p:spPr>
          <a:xfrm>
            <a:off x="714494" y="5007769"/>
            <a:ext cx="3755469" cy="2498169"/>
          </a:xfrm>
          <a:prstGeom prst="roundRect">
            <a:avLst>
              <a:gd name="adj" fmla="val 3432"/>
            </a:avLst>
          </a:prstGeom>
          <a:solidFill>
            <a:srgbClr val="DDEEE6"/>
          </a:solidFill>
          <a:ln w="7620">
            <a:solidFill>
              <a:srgbClr val="C3D4CC"/>
            </a:solidFill>
            <a:prstDash val="solid"/>
          </a:ln>
        </p:spPr>
      </p:sp>
      <p:sp>
        <p:nvSpPr>
          <p:cNvPr id="11" name="Text 8"/>
          <p:cNvSpPr/>
          <p:nvPr/>
        </p:nvSpPr>
        <p:spPr>
          <a:xfrm>
            <a:off x="926187" y="5219462"/>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Patient Health</a:t>
            </a:r>
            <a:endParaRPr lang="en-US" sz="2000" dirty="0"/>
          </a:p>
        </p:txBody>
      </p:sp>
      <p:sp>
        <p:nvSpPr>
          <p:cNvPr id="12" name="Text 9"/>
          <p:cNvSpPr/>
          <p:nvPr/>
        </p:nvSpPr>
        <p:spPr>
          <a:xfrm>
            <a:off x="926187" y="5660708"/>
            <a:ext cx="3332083" cy="1306830"/>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Factors like the patient's overall health, medical conditions, and lifestyle habits can impact the success of the implant procedure.</a:t>
            </a:r>
            <a:endParaRPr lang="en-US" sz="1600" dirty="0"/>
          </a:p>
        </p:txBody>
      </p:sp>
      <p:sp>
        <p:nvSpPr>
          <p:cNvPr id="13" name="Shape 10"/>
          <p:cNvSpPr/>
          <p:nvPr/>
        </p:nvSpPr>
        <p:spPr>
          <a:xfrm>
            <a:off x="4674037" y="5007769"/>
            <a:ext cx="3755469" cy="2498169"/>
          </a:xfrm>
          <a:prstGeom prst="roundRect">
            <a:avLst>
              <a:gd name="adj" fmla="val 3432"/>
            </a:avLst>
          </a:prstGeom>
          <a:solidFill>
            <a:srgbClr val="DDEEE6"/>
          </a:solidFill>
          <a:ln w="7620">
            <a:solidFill>
              <a:srgbClr val="C3D4CC"/>
            </a:solidFill>
            <a:prstDash val="solid"/>
          </a:ln>
        </p:spPr>
      </p:sp>
      <p:sp>
        <p:nvSpPr>
          <p:cNvPr id="14" name="Text 11"/>
          <p:cNvSpPr/>
          <p:nvPr/>
        </p:nvSpPr>
        <p:spPr>
          <a:xfrm>
            <a:off x="4885730" y="5219462"/>
            <a:ext cx="2650331" cy="318849"/>
          </a:xfrm>
          <a:prstGeom prst="rect">
            <a:avLst/>
          </a:prstGeom>
          <a:noFill/>
          <a:ln/>
        </p:spPr>
        <p:txBody>
          <a:bodyPr wrap="none" lIns="0" tIns="0" rIns="0" bIns="0" rtlCol="0" anchor="t"/>
          <a:lstStyle/>
          <a:p>
            <a:pPr marL="0" indent="0">
              <a:lnSpc>
                <a:spcPts val="2500"/>
              </a:lnSpc>
              <a:buNone/>
            </a:pPr>
            <a:r>
              <a:rPr lang="en-US" sz="2000" b="1" dirty="0">
                <a:solidFill>
                  <a:srgbClr val="3B4E4E"/>
                </a:solidFill>
                <a:latin typeface="Syne Bold" pitchFamily="34" charset="0"/>
                <a:ea typeface="Syne Bold" pitchFamily="34" charset="-122"/>
                <a:cs typeface="Syne Bold" pitchFamily="34" charset="-120"/>
              </a:rPr>
              <a:t>Surgical Technique</a:t>
            </a:r>
            <a:endParaRPr lang="en-US" sz="2000" dirty="0"/>
          </a:p>
        </p:txBody>
      </p:sp>
      <p:sp>
        <p:nvSpPr>
          <p:cNvPr id="15" name="Text 12"/>
          <p:cNvSpPr/>
          <p:nvPr/>
        </p:nvSpPr>
        <p:spPr>
          <a:xfrm>
            <a:off x="4885730" y="5660708"/>
            <a:ext cx="3332083" cy="1633538"/>
          </a:xfrm>
          <a:prstGeom prst="rect">
            <a:avLst/>
          </a:prstGeom>
          <a:noFill/>
          <a:ln/>
        </p:spPr>
        <p:txBody>
          <a:bodyPr wrap="square" lIns="0" tIns="0" rIns="0" bIns="0" rtlCol="0" anchor="t"/>
          <a:lstStyle/>
          <a:p>
            <a:pPr marL="0" indent="0">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The skill and experience of the implant dentist, as well as the precision of the surgical execution, play a significant role in achieving optimal results.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Custom</PresentationFormat>
  <Paragraphs>77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Overpass Light</vt:lpstr>
      <vt:lpstr>Syne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abdalbasit Fatihallah</cp:lastModifiedBy>
  <cp:revision>2</cp:revision>
  <dcterms:created xsi:type="dcterms:W3CDTF">2024-11-03T21:37:11Z</dcterms:created>
  <dcterms:modified xsi:type="dcterms:W3CDTF">2024-11-03T21:38:24Z</dcterms:modified>
</cp:coreProperties>
</file>