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363" r:id="rId3"/>
    <p:sldId id="367" r:id="rId4"/>
    <p:sldId id="258" r:id="rId5"/>
    <p:sldId id="369" r:id="rId6"/>
    <p:sldId id="362" r:id="rId7"/>
    <p:sldId id="263" r:id="rId8"/>
    <p:sldId id="3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3" autoAdjust="0"/>
    <p:restoredTop sz="94660"/>
  </p:normalViewPr>
  <p:slideViewPr>
    <p:cSldViewPr snapToGrid="0">
      <p:cViewPr varScale="1">
        <p:scale>
          <a:sx n="70" d="100"/>
          <a:sy n="70" d="100"/>
        </p:scale>
        <p:origin x="39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29CFF-1638-42A2-A789-AFB5317C853A}"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C783B-ED3E-4F12-AB1B-348219B736FE}" type="slidenum">
              <a:rPr lang="en-US" smtClean="0"/>
              <a:t>‹#›</a:t>
            </a:fld>
            <a:endParaRPr lang="en-US"/>
          </a:p>
        </p:txBody>
      </p:sp>
    </p:spTree>
    <p:extLst>
      <p:ext uri="{BB962C8B-B14F-4D97-AF65-F5344CB8AC3E}">
        <p14:creationId xmlns:p14="http://schemas.microsoft.com/office/powerpoint/2010/main" val="290479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A gene is a sequence of DNA or RNA that codes for a molecule that has a function</a:t>
            </a:r>
            <a:endParaRPr lang="en-US" dirty="0"/>
          </a:p>
        </p:txBody>
      </p:sp>
      <p:sp>
        <p:nvSpPr>
          <p:cNvPr id="4" name="Slide Number Placeholder 3"/>
          <p:cNvSpPr>
            <a:spLocks noGrp="1"/>
          </p:cNvSpPr>
          <p:nvPr>
            <p:ph type="sldNum" sz="quarter" idx="5"/>
          </p:nvPr>
        </p:nvSpPr>
        <p:spPr/>
        <p:txBody>
          <a:bodyPr/>
          <a:lstStyle/>
          <a:p>
            <a:fld id="{9D9C783B-ED3E-4F12-AB1B-348219B736FE}" type="slidenum">
              <a:rPr lang="en-US" smtClean="0"/>
              <a:t>3</a:t>
            </a:fld>
            <a:endParaRPr lang="en-US"/>
          </a:p>
        </p:txBody>
      </p:sp>
    </p:spTree>
    <p:extLst>
      <p:ext uri="{BB962C8B-B14F-4D97-AF65-F5344CB8AC3E}">
        <p14:creationId xmlns:p14="http://schemas.microsoft.com/office/powerpoint/2010/main" val="357905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849D4-9920-A765-2369-D4016FC3E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7A50C9-0846-B026-B000-048AB73A4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B152650-E76B-01EA-5C41-79183347E2D4}"/>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5" name="Footer Placeholder 4">
            <a:extLst>
              <a:ext uri="{FF2B5EF4-FFF2-40B4-BE49-F238E27FC236}">
                <a16:creationId xmlns:a16="http://schemas.microsoft.com/office/drawing/2014/main" xmlns="" id="{F77D9DE3-14C3-6F04-BE35-D08C1DDFA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6CFB7-5C08-3727-6763-218479C85C5C}"/>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208966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0F2CB2-E2A1-9252-5BB9-CD4CE3FEBD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ADAF43-7D11-5360-20F5-4155C599D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590144-70F2-1F07-721B-4A5C3DA228C2}"/>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5" name="Footer Placeholder 4">
            <a:extLst>
              <a:ext uri="{FF2B5EF4-FFF2-40B4-BE49-F238E27FC236}">
                <a16:creationId xmlns:a16="http://schemas.microsoft.com/office/drawing/2014/main" xmlns="" id="{9E3EDE9F-0B79-5961-FE37-3924609E3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D2A053-7897-AE69-9873-0ACCD750E9E0}"/>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23195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66B4A8-3FB9-CBB8-18A3-4793B8EC3C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43E4C8E-EFC9-1109-698C-E65B00D86D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46DA67-DCFB-F586-C9F5-893670E550EE}"/>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5" name="Footer Placeholder 4">
            <a:extLst>
              <a:ext uri="{FF2B5EF4-FFF2-40B4-BE49-F238E27FC236}">
                <a16:creationId xmlns:a16="http://schemas.microsoft.com/office/drawing/2014/main" xmlns="" id="{8C6B22CB-99E1-7097-9F71-AFB417DC2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55B713-50D7-16A2-BAB4-C2E723862145}"/>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428286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8A080-7EC5-F7DD-7CD9-B04E2D91B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6682B4-6E8C-1B48-39D8-E9668A5ECC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0D1C57-1995-897A-F233-AF518A257426}"/>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5" name="Footer Placeholder 4">
            <a:extLst>
              <a:ext uri="{FF2B5EF4-FFF2-40B4-BE49-F238E27FC236}">
                <a16:creationId xmlns:a16="http://schemas.microsoft.com/office/drawing/2014/main" xmlns="" id="{132BC7E5-7120-07BF-9119-98B49FC73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0C8BCA-EA72-CD28-EB50-AB0BCD02AE2E}"/>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28552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437B9-221C-7405-A1E4-1CD78F02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0FCB791-02F3-6791-DE1D-B5A05B768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CDCBE71-2387-5472-4463-36047CFE53B8}"/>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5" name="Footer Placeholder 4">
            <a:extLst>
              <a:ext uri="{FF2B5EF4-FFF2-40B4-BE49-F238E27FC236}">
                <a16:creationId xmlns:a16="http://schemas.microsoft.com/office/drawing/2014/main" xmlns="" id="{D466C461-E10A-B49D-56DC-A6856F387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F2C0AF-D8C4-3234-F73B-CC43979ECDF2}"/>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321974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6D93D-545D-573F-5A0E-928288F56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E5C2BB8-E3D4-7F82-CA1F-D45BE8DE12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BE62F4-3B81-6624-80B0-78BB20631E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E783411-C756-229D-3C64-B7F1192AF2D6}"/>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6" name="Footer Placeholder 5">
            <a:extLst>
              <a:ext uri="{FF2B5EF4-FFF2-40B4-BE49-F238E27FC236}">
                <a16:creationId xmlns:a16="http://schemas.microsoft.com/office/drawing/2014/main" xmlns="" id="{B2629ACB-7ADA-2053-7EB1-C9A13208E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2B0DCF-280F-941F-A2BB-3EE0D441D092}"/>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407991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96816-9E0E-41EC-3D01-C70A4C4D3C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D22B889-BC84-04C3-DCA0-249FDF0F8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AFB690F-728D-324C-BD6D-13951AAABA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463128-8D4E-085C-38F5-79934ED4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FC9411A-B7EF-B945-DB1F-68590A6E57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51BC899-98B2-2EEF-F343-7A1E9C0E6A1B}"/>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8" name="Footer Placeholder 7">
            <a:extLst>
              <a:ext uri="{FF2B5EF4-FFF2-40B4-BE49-F238E27FC236}">
                <a16:creationId xmlns:a16="http://schemas.microsoft.com/office/drawing/2014/main" xmlns="" id="{05C6D947-CBA1-6D77-28E6-F867AC5C1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A58284B-4FE8-3868-3E48-1CD308645797}"/>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61342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F9E8E-0F93-023B-8FE3-F43BAC5B1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258421-AC3A-BAEF-8634-BD83F336CBA6}"/>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4" name="Footer Placeholder 3">
            <a:extLst>
              <a:ext uri="{FF2B5EF4-FFF2-40B4-BE49-F238E27FC236}">
                <a16:creationId xmlns:a16="http://schemas.microsoft.com/office/drawing/2014/main" xmlns="" id="{F043FAAE-267F-0C41-7D4F-378259410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A6107BE-23A5-9D2E-BFB5-E45E7BC7FFAB}"/>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254595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80780C-1D4B-D13A-0EB8-255836C24476}"/>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3" name="Footer Placeholder 2">
            <a:extLst>
              <a:ext uri="{FF2B5EF4-FFF2-40B4-BE49-F238E27FC236}">
                <a16:creationId xmlns:a16="http://schemas.microsoft.com/office/drawing/2014/main" xmlns="" id="{74EC6FF9-CC89-1448-804E-0F060AEB02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9818430-86BC-9F5C-79FA-E44F2C9BE663}"/>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195192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EB19E-92CB-9D9E-7762-D3164D315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175B6A3-39C7-26A6-7AF6-1A3388E15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A12264-5D71-F5EC-1A32-05C79DC63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F36DEDF-A169-E866-9288-2E70428F2A53}"/>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6" name="Footer Placeholder 5">
            <a:extLst>
              <a:ext uri="{FF2B5EF4-FFF2-40B4-BE49-F238E27FC236}">
                <a16:creationId xmlns:a16="http://schemas.microsoft.com/office/drawing/2014/main" xmlns="" id="{D5273848-93DB-A1B9-3FE4-E5A28859C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0382B6-6B76-7E93-85A1-6FF6FB88D4C9}"/>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41243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DD765-4D5F-E12D-5809-13FE77170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8E2530F-4EE1-9DDB-F9DD-CEDA7DB8C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E5D49AD-F174-7BB9-A569-5382EC0FA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AB4ED20-91BE-F6C7-B007-31D0F8A55931}"/>
              </a:ext>
            </a:extLst>
          </p:cNvPr>
          <p:cNvSpPr>
            <a:spLocks noGrp="1"/>
          </p:cNvSpPr>
          <p:nvPr>
            <p:ph type="dt" sz="half" idx="10"/>
          </p:nvPr>
        </p:nvSpPr>
        <p:spPr/>
        <p:txBody>
          <a:bodyPr/>
          <a:lstStyle/>
          <a:p>
            <a:fld id="{AE66547A-F339-4AFC-A005-C7BC57A99FE8}" type="datetimeFigureOut">
              <a:rPr lang="en-US" smtClean="0"/>
              <a:t>10/2/2024</a:t>
            </a:fld>
            <a:endParaRPr lang="en-US"/>
          </a:p>
        </p:txBody>
      </p:sp>
      <p:sp>
        <p:nvSpPr>
          <p:cNvPr id="6" name="Footer Placeholder 5">
            <a:extLst>
              <a:ext uri="{FF2B5EF4-FFF2-40B4-BE49-F238E27FC236}">
                <a16:creationId xmlns:a16="http://schemas.microsoft.com/office/drawing/2014/main" xmlns="" id="{5F08C98E-3CC1-77B0-6A79-42B5B3627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796A598-547E-3C9C-B880-A9362048A3CE}"/>
              </a:ext>
            </a:extLst>
          </p:cNvPr>
          <p:cNvSpPr>
            <a:spLocks noGrp="1"/>
          </p:cNvSpPr>
          <p:nvPr>
            <p:ph type="sldNum" sz="quarter" idx="12"/>
          </p:nvPr>
        </p:nvSpPr>
        <p:spPr/>
        <p:txBody>
          <a:bodyPr/>
          <a:lstStyle/>
          <a:p>
            <a:fld id="{059E261F-FDDD-4944-987C-002F0E0FE09F}" type="slidenum">
              <a:rPr lang="en-US" smtClean="0"/>
              <a:t>‹#›</a:t>
            </a:fld>
            <a:endParaRPr lang="en-US"/>
          </a:p>
        </p:txBody>
      </p:sp>
    </p:spTree>
    <p:extLst>
      <p:ext uri="{BB962C8B-B14F-4D97-AF65-F5344CB8AC3E}">
        <p14:creationId xmlns:p14="http://schemas.microsoft.com/office/powerpoint/2010/main" val="421399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25D8B31-9F02-8AB2-3187-9F67947FB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C515515-ED1F-8CF7-8B95-5AB55D9CC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165EEF-0708-5C8B-B5BC-BEFEB9D982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6547A-F339-4AFC-A005-C7BC57A99FE8}" type="datetimeFigureOut">
              <a:rPr lang="en-US" smtClean="0"/>
              <a:t>10/2/2024</a:t>
            </a:fld>
            <a:endParaRPr lang="en-US"/>
          </a:p>
        </p:txBody>
      </p:sp>
      <p:sp>
        <p:nvSpPr>
          <p:cNvPr id="5" name="Footer Placeholder 4">
            <a:extLst>
              <a:ext uri="{FF2B5EF4-FFF2-40B4-BE49-F238E27FC236}">
                <a16:creationId xmlns:a16="http://schemas.microsoft.com/office/drawing/2014/main" xmlns="" id="{8060D473-0A2F-E44F-65C6-7DE264C32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6D08638-B2BF-39E4-A312-12F47C56D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E261F-FDDD-4944-987C-002F0E0FE09F}" type="slidenum">
              <a:rPr lang="en-US" smtClean="0"/>
              <a:t>‹#›</a:t>
            </a:fld>
            <a:endParaRPr lang="en-US"/>
          </a:p>
        </p:txBody>
      </p:sp>
    </p:spTree>
    <p:extLst>
      <p:ext uri="{BB962C8B-B14F-4D97-AF65-F5344CB8AC3E}">
        <p14:creationId xmlns:p14="http://schemas.microsoft.com/office/powerpoint/2010/main" val="3096076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Network_manageme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chart&#10;&#10;Description automatically generated">
            <a:extLst>
              <a:ext uri="{FF2B5EF4-FFF2-40B4-BE49-F238E27FC236}">
                <a16:creationId xmlns:a16="http://schemas.microsoft.com/office/drawing/2014/main" xmlns="" id="{0B29E8FC-7D25-0F16-1298-6F9920542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540" y="2400766"/>
            <a:ext cx="7656842" cy="4222452"/>
          </a:xfrm>
          <a:prstGeom prst="rect">
            <a:avLst/>
          </a:prstGeom>
        </p:spPr>
      </p:pic>
      <p:sp>
        <p:nvSpPr>
          <p:cNvPr id="2" name="Title 1">
            <a:extLst>
              <a:ext uri="{FF2B5EF4-FFF2-40B4-BE49-F238E27FC236}">
                <a16:creationId xmlns:a16="http://schemas.microsoft.com/office/drawing/2014/main" xmlns="" id="{7A9713F2-0825-D233-E9D8-A428EB7D9C82}"/>
              </a:ext>
            </a:extLst>
          </p:cNvPr>
          <p:cNvSpPr>
            <a:spLocks noGrp="1"/>
          </p:cNvSpPr>
          <p:nvPr>
            <p:ph type="ctrTitle"/>
          </p:nvPr>
        </p:nvSpPr>
        <p:spPr>
          <a:xfrm>
            <a:off x="300640" y="2155819"/>
            <a:ext cx="11109040" cy="1108936"/>
          </a:xfrm>
        </p:spPr>
        <p:txBody>
          <a:bodyPr>
            <a:noAutofit/>
          </a:bodyPr>
          <a:lstStyle/>
          <a:p>
            <a:r>
              <a:rPr lang="en" sz="4000" b="1" dirty="0">
                <a:solidFill>
                  <a:schemeClr val="accent5">
                    <a:lumMod val="75000"/>
                  </a:schemeClr>
                </a:solidFill>
              </a:rPr>
              <a:t>Light weight deep learning moodel for intrusion detection in software defind network</a:t>
            </a:r>
            <a:endParaRPr lang="en-US" sz="4000" b="1" dirty="0">
              <a:solidFill>
                <a:schemeClr val="accent5">
                  <a:lumMod val="75000"/>
                </a:schemeClr>
              </a:solidFill>
            </a:endParaRPr>
          </a:p>
        </p:txBody>
      </p:sp>
      <p:sp>
        <p:nvSpPr>
          <p:cNvPr id="3" name="Subtitle 2">
            <a:extLst>
              <a:ext uri="{FF2B5EF4-FFF2-40B4-BE49-F238E27FC236}">
                <a16:creationId xmlns:a16="http://schemas.microsoft.com/office/drawing/2014/main" xmlns="" id="{432DFA9A-F6AE-6ED0-50AC-F78EF3D0BD9E}"/>
              </a:ext>
            </a:extLst>
          </p:cNvPr>
          <p:cNvSpPr>
            <a:spLocks noGrp="1"/>
          </p:cNvSpPr>
          <p:nvPr>
            <p:ph type="subTitle" idx="1"/>
          </p:nvPr>
        </p:nvSpPr>
        <p:spPr>
          <a:xfrm>
            <a:off x="799556" y="5202238"/>
            <a:ext cx="9144000" cy="1655762"/>
          </a:xfrm>
        </p:spPr>
        <p:txBody>
          <a:bodyPr/>
          <a:lstStyle/>
          <a:p>
            <a:r>
              <a:rPr lang="en-US" dirty="0" smtClean="0"/>
              <a:t>Assistant </a:t>
            </a:r>
            <a:r>
              <a:rPr lang="en-US" dirty="0" smtClean="0"/>
              <a:t>Prof</a:t>
            </a:r>
            <a:r>
              <a:rPr lang="en-US" dirty="0"/>
              <a:t>.</a:t>
            </a:r>
            <a:r>
              <a:rPr lang="ar-IQ" dirty="0"/>
              <a:t> </a:t>
            </a:r>
            <a:r>
              <a:rPr lang="en-US" dirty="0"/>
              <a:t>Dr. </a:t>
            </a:r>
            <a:endParaRPr lang="en-US" dirty="0" smtClean="0"/>
          </a:p>
          <a:p>
            <a:r>
              <a:rPr lang="en-US" dirty="0"/>
              <a:t>Ali Hussein </a:t>
            </a:r>
            <a:r>
              <a:rPr lang="en-US" dirty="0" err="1"/>
              <a:t>Hamad</a:t>
            </a:r>
            <a:endParaRPr lang="en-US" dirty="0"/>
          </a:p>
        </p:txBody>
      </p:sp>
    </p:spTree>
    <p:extLst>
      <p:ext uri="{BB962C8B-B14F-4D97-AF65-F5344CB8AC3E}">
        <p14:creationId xmlns:p14="http://schemas.microsoft.com/office/powerpoint/2010/main" val="2031788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7798" y="1008645"/>
            <a:ext cx="9239534" cy="2062103"/>
          </a:xfrm>
          <a:prstGeom prst="rect">
            <a:avLst/>
          </a:prstGeom>
        </p:spPr>
        <p:txBody>
          <a:bodyPr wrap="square">
            <a:spAutoFit/>
          </a:bodyPr>
          <a:lstStyle/>
          <a:p>
            <a:r>
              <a:rPr lang="en-US" sz="3200" b="1" dirty="0" err="1" smtClean="0">
                <a:solidFill>
                  <a:srgbClr val="FF0000"/>
                </a:solidFill>
              </a:rPr>
              <a:t>IoT</a:t>
            </a:r>
            <a:r>
              <a:rPr lang="en-US" sz="3200" dirty="0" smtClean="0"/>
              <a:t> </a:t>
            </a:r>
            <a:r>
              <a:rPr lang="en-US" sz="3200" dirty="0"/>
              <a:t>Nodes serve as devices that establish connectivity to the Internet via a gateway, effectively enabling the integration of the physical world into the vast realm of the Internet.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798" y="3190874"/>
            <a:ext cx="10859281" cy="288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46526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37CADDA-94F8-40D8-16CF-349A0EE21261}"/>
              </a:ext>
            </a:extLst>
          </p:cNvPr>
          <p:cNvSpPr/>
          <p:nvPr/>
        </p:nvSpPr>
        <p:spPr>
          <a:xfrm>
            <a:off x="4094921" y="4144617"/>
            <a:ext cx="3935896"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72254" y="3411940"/>
            <a:ext cx="10181230" cy="2062103"/>
          </a:xfrm>
          <a:prstGeom prst="rect">
            <a:avLst/>
          </a:prstGeom>
          <a:noFill/>
        </p:spPr>
        <p:txBody>
          <a:bodyPr wrap="square" rtlCol="0">
            <a:spAutoFit/>
          </a:bodyPr>
          <a:lstStyle/>
          <a:p>
            <a:pPr algn="just"/>
            <a:r>
              <a:rPr lang="en-US" sz="3200" b="1" dirty="0"/>
              <a:t>Software-defined networking</a:t>
            </a:r>
            <a:r>
              <a:rPr lang="en-US" sz="3200" dirty="0"/>
              <a:t> (</a:t>
            </a:r>
            <a:r>
              <a:rPr lang="en-US" sz="3200" b="1" dirty="0"/>
              <a:t>SDN</a:t>
            </a:r>
            <a:r>
              <a:rPr lang="en-US" sz="3200" dirty="0"/>
              <a:t>) technology is an approach to </a:t>
            </a:r>
            <a:r>
              <a:rPr lang="en-US" sz="3200" dirty="0">
                <a:hlinkClick r:id="rId3" tooltip="Network management"/>
              </a:rPr>
              <a:t>network management</a:t>
            </a:r>
            <a:r>
              <a:rPr lang="en-US" sz="3200" dirty="0"/>
              <a:t> that enables dynamic, programmatically efficient network configuration to improve network </a:t>
            </a:r>
            <a:r>
              <a:rPr lang="en-US" sz="3200" dirty="0" smtClean="0"/>
              <a:t>performance.</a:t>
            </a:r>
            <a:endParaRPr lang="en-US" sz="32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119" y="310560"/>
            <a:ext cx="4824917" cy="281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7278" y="310560"/>
            <a:ext cx="5418161" cy="281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168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15" y="229452"/>
            <a:ext cx="4036396" cy="287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xmlns="" id="{E0ED1FE5-C434-7979-0EA9-76498F021927}"/>
              </a:ext>
            </a:extLst>
          </p:cNvPr>
          <p:cNvSpPr>
            <a:spLocks noGrp="1"/>
          </p:cNvSpPr>
          <p:nvPr>
            <p:ph idx="1"/>
          </p:nvPr>
        </p:nvSpPr>
        <p:spPr>
          <a:xfrm>
            <a:off x="527957" y="3429000"/>
            <a:ext cx="11136086" cy="3960019"/>
          </a:xfrm>
        </p:spPr>
        <p:txBody>
          <a:bodyPr>
            <a:normAutofit/>
          </a:bodyPr>
          <a:lstStyle/>
          <a:p>
            <a:pPr marL="0" indent="0" algn="just">
              <a:buNone/>
            </a:pPr>
            <a:r>
              <a:rPr lang="en-US" sz="3600" dirty="0"/>
              <a:t>An Intrusion Detection System (IDS) is a network security technology originally built for detecting vulnerability exploits against a target application or computer.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3728" y="229452"/>
            <a:ext cx="5750962" cy="287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74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381000"/>
            <a:ext cx="10880962" cy="5324535"/>
          </a:xfrm>
          <a:prstGeom prst="rect">
            <a:avLst/>
          </a:prstGeom>
          <a:noFill/>
        </p:spPr>
        <p:txBody>
          <a:bodyPr wrap="square" rtlCol="0">
            <a:spAutoFit/>
          </a:bodyPr>
          <a:lstStyle/>
          <a:p>
            <a:r>
              <a:rPr lang="en-US" sz="3600" dirty="0" smtClean="0">
                <a:solidFill>
                  <a:srgbClr val="FF0000"/>
                </a:solidFill>
                <a:latin typeface="Berlin Sans FB Demi" pitchFamily="34" charset="0"/>
              </a:rPr>
              <a:t>Problem statement </a:t>
            </a:r>
          </a:p>
          <a:p>
            <a:pPr marL="342900" lvl="0" indent="-342900" algn="just">
              <a:buFont typeface="Symbol" panose="05050102010706020507" pitchFamily="18" charset="2"/>
              <a:buChar char=""/>
            </a:pP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Deploying constrained </a:t>
            </a:r>
            <a:r>
              <a:rPr lang="en-US" sz="24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IoT</a:t>
            </a: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 devices in numerous areas makes them vulnerable to assaults due to limited resources.</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Current solutions are insufficient to protect the complete safety scope of </a:t>
            </a:r>
            <a:r>
              <a:rPr lang="en-US" sz="24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IoT</a:t>
            </a: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 networks</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Intrusion Detection System (IDS) is used to identify and categorize assaults</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Machine Learning (ML) and Deep Learning (DL) techniques, skilled in embedding intellect in </a:t>
            </a:r>
            <a:r>
              <a:rPr lang="en-US" sz="24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IoT</a:t>
            </a: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 devices and networks, can address various security issues.</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The implementation of deep neural networks can be challenging for processing tasks models typically include a complex structure with potentially hundreds of layers and large quantities of weight parameters. In addition, the number of calculations involved requires large amounts of memory and powerful processors, which are not available in </a:t>
            </a:r>
            <a:r>
              <a:rPr lang="en-US" sz="24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IoT</a:t>
            </a: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 devices. </a:t>
            </a:r>
            <a:endParaRPr lang="en-US" sz="2400" dirty="0">
              <a:latin typeface="Times New Roman" panose="02020603050405020304" pitchFamily="18" charset="0"/>
              <a:ea typeface="Times New Roman" panose="02020603050405020304" pitchFamily="18" charset="0"/>
            </a:endParaRPr>
          </a:p>
          <a:p>
            <a:endParaRPr lang="en-US" sz="1600" dirty="0">
              <a:latin typeface="Berlin Sans FB Demi" pitchFamily="34" charset="0"/>
            </a:endParaRPr>
          </a:p>
        </p:txBody>
      </p:sp>
    </p:spTree>
    <p:extLst>
      <p:ext uri="{BB962C8B-B14F-4D97-AF65-F5344CB8AC3E}">
        <p14:creationId xmlns:p14="http://schemas.microsoft.com/office/powerpoint/2010/main" val="2749747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92640487"/>
              </p:ext>
            </p:extLst>
          </p:nvPr>
        </p:nvGraphicFramePr>
        <p:xfrm>
          <a:off x="752474" y="538004"/>
          <a:ext cx="10963276" cy="5919948"/>
        </p:xfrm>
        <a:graphic>
          <a:graphicData uri="http://schemas.openxmlformats.org/drawingml/2006/table">
            <a:tbl>
              <a:tblPr>
                <a:tableStyleId>{5C22544A-7EE6-4342-B048-85BDC9FD1C3A}</a:tableStyleId>
              </a:tblPr>
              <a:tblGrid>
                <a:gridCol w="2257426"/>
                <a:gridCol w="8705850"/>
              </a:tblGrid>
              <a:tr h="763627">
                <a:tc>
                  <a:txBody>
                    <a:bodyPr/>
                    <a:lstStyle/>
                    <a:p>
                      <a:pPr marL="0" marR="0" indent="-1270">
                        <a:spcBef>
                          <a:spcPts val="0"/>
                        </a:spcBef>
                        <a:spcAft>
                          <a:spcPts val="400"/>
                        </a:spcAft>
                      </a:pPr>
                      <a:r>
                        <a:rPr lang="en-US" sz="2800" b="0" dirty="0">
                          <a:solidFill>
                            <a:srgbClr val="FF0000"/>
                          </a:solidFill>
                          <a:effectLst/>
                          <a:latin typeface="Berlin Sans FB Demi" pitchFamily="34" charset="0"/>
                        </a:rPr>
                        <a:t>Attack class</a:t>
                      </a:r>
                      <a:endParaRPr lang="en-US" sz="2800" b="0" dirty="0">
                        <a:solidFill>
                          <a:srgbClr val="FF0000"/>
                        </a:solidFill>
                        <a:effectLst/>
                        <a:latin typeface="Berlin Sans FB Demi" pitchFamily="34" charset="0"/>
                        <a:ea typeface="Times New Roman"/>
                      </a:endParaRPr>
                    </a:p>
                  </a:txBody>
                  <a:tcPr marL="68580" marR="68580" marT="0" marB="0"/>
                </a:tc>
                <a:tc>
                  <a:txBody>
                    <a:bodyPr/>
                    <a:lstStyle/>
                    <a:p>
                      <a:pPr marL="0" marR="0" indent="-1270" algn="ctr">
                        <a:spcBef>
                          <a:spcPts val="0"/>
                        </a:spcBef>
                        <a:spcAft>
                          <a:spcPts val="400"/>
                        </a:spcAft>
                      </a:pPr>
                      <a:r>
                        <a:rPr lang="en-US" sz="2800" b="0" dirty="0">
                          <a:solidFill>
                            <a:srgbClr val="0070C0"/>
                          </a:solidFill>
                          <a:effectLst/>
                          <a:latin typeface="Berlin Sans FB Demi" pitchFamily="34" charset="0"/>
                        </a:rPr>
                        <a:t>Description of Activities</a:t>
                      </a:r>
                      <a:endParaRPr lang="en-US" sz="2800" b="0" dirty="0">
                        <a:solidFill>
                          <a:srgbClr val="0070C0"/>
                        </a:solidFill>
                        <a:effectLst/>
                        <a:latin typeface="Berlin Sans FB Demi" pitchFamily="34" charset="0"/>
                        <a:ea typeface="Times New Roman"/>
                      </a:endParaRPr>
                    </a:p>
                  </a:txBody>
                  <a:tcPr marL="68580" marR="68580" marT="0" marB="0"/>
                </a:tc>
              </a:tr>
              <a:tr h="740196">
                <a:tc>
                  <a:txBody>
                    <a:bodyPr/>
                    <a:lstStyle/>
                    <a:p>
                      <a:pPr marL="0" marR="0" indent="-1270">
                        <a:spcBef>
                          <a:spcPts val="0"/>
                        </a:spcBef>
                        <a:spcAft>
                          <a:spcPts val="0"/>
                        </a:spcAft>
                      </a:pPr>
                      <a:r>
                        <a:rPr lang="en-US" sz="2800" b="0" dirty="0" err="1">
                          <a:solidFill>
                            <a:srgbClr val="FF0000"/>
                          </a:solidFill>
                          <a:effectLst/>
                          <a:latin typeface="Berlin Sans FB Demi" pitchFamily="34" charset="0"/>
                        </a:rPr>
                        <a:t>DoS</a:t>
                      </a:r>
                      <a:endParaRPr lang="en-US" sz="2800" b="0" dirty="0">
                        <a:solidFill>
                          <a:srgbClr val="FF0000"/>
                        </a:solidFill>
                        <a:effectLst/>
                        <a:latin typeface="Berlin Sans FB Demi" pitchFamily="34" charset="0"/>
                        <a:ea typeface="Times New Roman"/>
                      </a:endParaRPr>
                    </a:p>
                  </a:txBody>
                  <a:tcPr marL="63500" marR="63500" marT="63500" marB="63500"/>
                </a:tc>
                <a:tc>
                  <a:txBody>
                    <a:bodyPr/>
                    <a:lstStyle/>
                    <a:p>
                      <a:pPr marL="0" marR="0" indent="-1270" algn="ctr">
                        <a:spcBef>
                          <a:spcPts val="0"/>
                        </a:spcBef>
                        <a:spcAft>
                          <a:spcPts val="0"/>
                        </a:spcAft>
                      </a:pPr>
                      <a:r>
                        <a:rPr lang="en-US" sz="2800" b="0">
                          <a:solidFill>
                            <a:srgbClr val="0070C0"/>
                          </a:solidFill>
                          <a:effectLst/>
                          <a:latin typeface="Berlin Sans FB Demi" pitchFamily="34" charset="0"/>
                        </a:rPr>
                        <a:t>TCP-SYN, UDP, ICMP Flooding</a:t>
                      </a:r>
                      <a:endParaRPr lang="en-US" sz="2800" b="0">
                        <a:solidFill>
                          <a:srgbClr val="0070C0"/>
                        </a:solidFill>
                        <a:effectLst/>
                        <a:latin typeface="Berlin Sans FB Demi" pitchFamily="34" charset="0"/>
                        <a:ea typeface="Times New Roman"/>
                      </a:endParaRPr>
                    </a:p>
                  </a:txBody>
                  <a:tcPr marL="63500" marR="63500" marT="63500" marB="63500"/>
                </a:tc>
              </a:tr>
              <a:tr h="740196">
                <a:tc>
                  <a:txBody>
                    <a:bodyPr/>
                    <a:lstStyle/>
                    <a:p>
                      <a:pPr marL="0" marR="0" indent="-1270">
                        <a:spcBef>
                          <a:spcPts val="0"/>
                        </a:spcBef>
                        <a:spcAft>
                          <a:spcPts val="0"/>
                        </a:spcAft>
                      </a:pPr>
                      <a:r>
                        <a:rPr lang="en-US" sz="2800" b="0" dirty="0" err="1">
                          <a:solidFill>
                            <a:srgbClr val="FF0000"/>
                          </a:solidFill>
                          <a:effectLst/>
                          <a:latin typeface="Berlin Sans FB Demi" pitchFamily="34" charset="0"/>
                        </a:rPr>
                        <a:t>DDoS</a:t>
                      </a:r>
                      <a:endParaRPr lang="en-US" sz="2800" b="0" dirty="0">
                        <a:solidFill>
                          <a:srgbClr val="FF0000"/>
                        </a:solidFill>
                        <a:effectLst/>
                        <a:latin typeface="Berlin Sans FB Demi" pitchFamily="34" charset="0"/>
                        <a:ea typeface="Times New Roman"/>
                      </a:endParaRPr>
                    </a:p>
                  </a:txBody>
                  <a:tcPr marL="63500" marR="63500" marT="63500" marB="63500"/>
                </a:tc>
                <a:tc>
                  <a:txBody>
                    <a:bodyPr/>
                    <a:lstStyle/>
                    <a:p>
                      <a:pPr marL="0" marR="0" indent="-1270" algn="ctr">
                        <a:spcBef>
                          <a:spcPts val="0"/>
                        </a:spcBef>
                        <a:spcAft>
                          <a:spcPts val="0"/>
                        </a:spcAft>
                      </a:pPr>
                      <a:r>
                        <a:rPr lang="en-US" sz="2800" b="0" dirty="0">
                          <a:solidFill>
                            <a:srgbClr val="0070C0"/>
                          </a:solidFill>
                          <a:effectLst/>
                          <a:latin typeface="Berlin Sans FB Demi" pitchFamily="34" charset="0"/>
                        </a:rPr>
                        <a:t>TCP-SYN, UDP, ICMP Flooding</a:t>
                      </a:r>
                      <a:endParaRPr lang="en-US" sz="2800" b="0" dirty="0">
                        <a:solidFill>
                          <a:srgbClr val="0070C0"/>
                        </a:solidFill>
                        <a:effectLst/>
                        <a:latin typeface="Berlin Sans FB Demi" pitchFamily="34" charset="0"/>
                        <a:ea typeface="Times New Roman"/>
                      </a:endParaRPr>
                    </a:p>
                  </a:txBody>
                  <a:tcPr marL="63500" marR="63500" marT="63500" marB="63500"/>
                </a:tc>
              </a:tr>
              <a:tr h="740196">
                <a:tc>
                  <a:txBody>
                    <a:bodyPr/>
                    <a:lstStyle/>
                    <a:p>
                      <a:pPr marL="0" marR="0" indent="-1270">
                        <a:spcBef>
                          <a:spcPts val="0"/>
                        </a:spcBef>
                        <a:spcAft>
                          <a:spcPts val="0"/>
                        </a:spcAft>
                      </a:pPr>
                      <a:r>
                        <a:rPr lang="en-US" sz="2800" b="0" dirty="0">
                          <a:solidFill>
                            <a:srgbClr val="FF0000"/>
                          </a:solidFill>
                          <a:effectLst/>
                          <a:latin typeface="Berlin Sans FB Demi" pitchFamily="34" charset="0"/>
                        </a:rPr>
                        <a:t>Web Attack</a:t>
                      </a:r>
                      <a:endParaRPr lang="en-US" sz="2800" b="0" dirty="0">
                        <a:solidFill>
                          <a:srgbClr val="FF0000"/>
                        </a:solidFill>
                        <a:effectLst/>
                        <a:latin typeface="Berlin Sans FB Demi" pitchFamily="34" charset="0"/>
                        <a:ea typeface="Times New Roman"/>
                      </a:endParaRPr>
                    </a:p>
                  </a:txBody>
                  <a:tcPr marL="63500" marR="63500" marT="63500" marB="63500"/>
                </a:tc>
                <a:tc>
                  <a:txBody>
                    <a:bodyPr/>
                    <a:lstStyle/>
                    <a:p>
                      <a:pPr marL="0" marR="0" indent="-1270" algn="ctr">
                        <a:spcBef>
                          <a:spcPts val="0"/>
                        </a:spcBef>
                        <a:spcAft>
                          <a:spcPts val="0"/>
                        </a:spcAft>
                      </a:pPr>
                      <a:r>
                        <a:rPr lang="en-US" sz="2800" b="0" dirty="0">
                          <a:solidFill>
                            <a:srgbClr val="0070C0"/>
                          </a:solidFill>
                          <a:effectLst/>
                          <a:latin typeface="Berlin Sans FB Demi" pitchFamily="34" charset="0"/>
                        </a:rPr>
                        <a:t>XSS, SQL Injection</a:t>
                      </a:r>
                      <a:endParaRPr lang="en-US" sz="2800" b="0" dirty="0">
                        <a:solidFill>
                          <a:srgbClr val="0070C0"/>
                        </a:solidFill>
                        <a:effectLst/>
                        <a:latin typeface="Berlin Sans FB Demi" pitchFamily="34" charset="0"/>
                        <a:ea typeface="Times New Roman"/>
                      </a:endParaRPr>
                    </a:p>
                  </a:txBody>
                  <a:tcPr marL="63500" marR="63500" marT="63500" marB="63500"/>
                </a:tc>
              </a:tr>
              <a:tr h="740196">
                <a:tc>
                  <a:txBody>
                    <a:bodyPr/>
                    <a:lstStyle/>
                    <a:p>
                      <a:pPr marL="0" marR="0" indent="-1270">
                        <a:spcBef>
                          <a:spcPts val="0"/>
                        </a:spcBef>
                        <a:spcAft>
                          <a:spcPts val="0"/>
                        </a:spcAft>
                      </a:pPr>
                      <a:r>
                        <a:rPr lang="en-US" sz="2800" b="0" dirty="0">
                          <a:solidFill>
                            <a:srgbClr val="FF0000"/>
                          </a:solidFill>
                          <a:effectLst/>
                          <a:latin typeface="Berlin Sans FB Demi" pitchFamily="34" charset="0"/>
                        </a:rPr>
                        <a:t>R2L</a:t>
                      </a:r>
                      <a:endParaRPr lang="en-US" sz="2800" b="0" dirty="0">
                        <a:solidFill>
                          <a:srgbClr val="FF0000"/>
                        </a:solidFill>
                        <a:effectLst/>
                        <a:latin typeface="Berlin Sans FB Demi" pitchFamily="34" charset="0"/>
                        <a:ea typeface="Times New Roman"/>
                      </a:endParaRPr>
                    </a:p>
                  </a:txBody>
                  <a:tcPr marL="63500" marR="63500" marT="63500" marB="63500"/>
                </a:tc>
                <a:tc>
                  <a:txBody>
                    <a:bodyPr/>
                    <a:lstStyle/>
                    <a:p>
                      <a:pPr marL="0" marR="0" indent="-1270" algn="ctr">
                        <a:spcBef>
                          <a:spcPts val="0"/>
                        </a:spcBef>
                        <a:spcAft>
                          <a:spcPts val="0"/>
                        </a:spcAft>
                      </a:pPr>
                      <a:r>
                        <a:rPr lang="en-US" sz="2800" b="0">
                          <a:solidFill>
                            <a:srgbClr val="0070C0"/>
                          </a:solidFill>
                          <a:effectLst/>
                          <a:latin typeface="Berlin Sans FB Demi" pitchFamily="34" charset="0"/>
                        </a:rPr>
                        <a:t>IMAP, Brute-Force, Mirai</a:t>
                      </a:r>
                      <a:endParaRPr lang="en-US" sz="2800" b="0">
                        <a:solidFill>
                          <a:srgbClr val="0070C0"/>
                        </a:solidFill>
                        <a:effectLst/>
                        <a:latin typeface="Berlin Sans FB Demi" pitchFamily="34" charset="0"/>
                        <a:ea typeface="Times New Roman"/>
                      </a:endParaRPr>
                    </a:p>
                  </a:txBody>
                  <a:tcPr marL="63500" marR="63500" marT="63500" marB="63500"/>
                </a:tc>
              </a:tr>
              <a:tr h="740196">
                <a:tc>
                  <a:txBody>
                    <a:bodyPr/>
                    <a:lstStyle/>
                    <a:p>
                      <a:pPr marL="0" marR="0" indent="-1270">
                        <a:spcBef>
                          <a:spcPts val="0"/>
                        </a:spcBef>
                        <a:spcAft>
                          <a:spcPts val="0"/>
                        </a:spcAft>
                      </a:pPr>
                      <a:r>
                        <a:rPr lang="en-US" sz="2800" b="0" dirty="0">
                          <a:solidFill>
                            <a:srgbClr val="FF0000"/>
                          </a:solidFill>
                          <a:effectLst/>
                          <a:latin typeface="Berlin Sans FB Demi" pitchFamily="34" charset="0"/>
                        </a:rPr>
                        <a:t>Malware</a:t>
                      </a:r>
                      <a:endParaRPr lang="en-US" sz="2800" b="0" dirty="0">
                        <a:solidFill>
                          <a:srgbClr val="FF0000"/>
                        </a:solidFill>
                        <a:effectLst/>
                        <a:latin typeface="Berlin Sans FB Demi" pitchFamily="34" charset="0"/>
                        <a:ea typeface="Times New Roman"/>
                      </a:endParaRPr>
                    </a:p>
                  </a:txBody>
                  <a:tcPr marL="63500" marR="63500" marT="63500" marB="63500"/>
                </a:tc>
                <a:tc>
                  <a:txBody>
                    <a:bodyPr/>
                    <a:lstStyle/>
                    <a:p>
                      <a:pPr marL="0" marR="0" indent="-1270" algn="ctr">
                        <a:spcBef>
                          <a:spcPts val="0"/>
                        </a:spcBef>
                        <a:spcAft>
                          <a:spcPts val="0"/>
                        </a:spcAft>
                      </a:pPr>
                      <a:r>
                        <a:rPr lang="en-US" sz="2800" b="0" dirty="0">
                          <a:solidFill>
                            <a:srgbClr val="0070C0"/>
                          </a:solidFill>
                          <a:effectLst/>
                          <a:latin typeface="Berlin Sans FB Demi" pitchFamily="34" charset="0"/>
                        </a:rPr>
                        <a:t>Trojan, Botnet</a:t>
                      </a:r>
                      <a:endParaRPr lang="en-US" sz="2800" b="0" dirty="0">
                        <a:solidFill>
                          <a:srgbClr val="0070C0"/>
                        </a:solidFill>
                        <a:effectLst/>
                        <a:latin typeface="Berlin Sans FB Demi" pitchFamily="34" charset="0"/>
                        <a:ea typeface="Times New Roman"/>
                      </a:endParaRPr>
                    </a:p>
                  </a:txBody>
                  <a:tcPr marL="63500" marR="63500" marT="63500" marB="63500"/>
                </a:tc>
              </a:tr>
              <a:tr h="1014010">
                <a:tc>
                  <a:txBody>
                    <a:bodyPr/>
                    <a:lstStyle/>
                    <a:p>
                      <a:pPr marL="0" marR="0" indent="-1270">
                        <a:spcBef>
                          <a:spcPts val="0"/>
                        </a:spcBef>
                        <a:spcAft>
                          <a:spcPts val="0"/>
                        </a:spcAft>
                      </a:pPr>
                      <a:r>
                        <a:rPr lang="en-US" sz="2800" b="0" dirty="0">
                          <a:solidFill>
                            <a:srgbClr val="FF0000"/>
                          </a:solidFill>
                          <a:effectLst/>
                          <a:latin typeface="Berlin Sans FB Demi" pitchFamily="34" charset="0"/>
                        </a:rPr>
                        <a:t>Probe</a:t>
                      </a:r>
                      <a:endParaRPr lang="en-US" sz="2800" b="0" dirty="0">
                        <a:solidFill>
                          <a:srgbClr val="FF0000"/>
                        </a:solidFill>
                        <a:effectLst/>
                        <a:latin typeface="Berlin Sans FB Demi" pitchFamily="34" charset="0"/>
                        <a:ea typeface="Times New Roman"/>
                      </a:endParaRPr>
                    </a:p>
                  </a:txBody>
                  <a:tcPr marL="63500" marR="63500" marT="63500" marB="63500"/>
                </a:tc>
                <a:tc>
                  <a:txBody>
                    <a:bodyPr/>
                    <a:lstStyle/>
                    <a:p>
                      <a:pPr marL="0" marR="0" indent="-1270" algn="ctr">
                        <a:spcBef>
                          <a:spcPts val="0"/>
                        </a:spcBef>
                        <a:spcAft>
                          <a:spcPts val="0"/>
                        </a:spcAft>
                      </a:pPr>
                      <a:r>
                        <a:rPr lang="en-US" sz="2800" b="0">
                          <a:solidFill>
                            <a:srgbClr val="0070C0"/>
                          </a:solidFill>
                          <a:effectLst/>
                          <a:latin typeface="Berlin Sans FB Demi" pitchFamily="34" charset="0"/>
                        </a:rPr>
                        <a:t>Probe scan, Discover service, Vulnerability scan, Spoofing, Packet Sniffing, Ping Sweep</a:t>
                      </a:r>
                      <a:endParaRPr lang="en-US" sz="2800" b="0">
                        <a:solidFill>
                          <a:srgbClr val="0070C0"/>
                        </a:solidFill>
                        <a:effectLst/>
                        <a:latin typeface="Berlin Sans FB Demi" pitchFamily="34" charset="0"/>
                        <a:ea typeface="Times New Roman"/>
                      </a:endParaRPr>
                    </a:p>
                  </a:txBody>
                  <a:tcPr marL="63500" marR="63500" marT="63500" marB="63500"/>
                </a:tc>
              </a:tr>
              <a:tr h="441331">
                <a:tc>
                  <a:txBody>
                    <a:bodyPr/>
                    <a:lstStyle/>
                    <a:p>
                      <a:pPr marL="0" marR="0" indent="-1270">
                        <a:spcBef>
                          <a:spcPts val="0"/>
                        </a:spcBef>
                        <a:spcAft>
                          <a:spcPts val="0"/>
                        </a:spcAft>
                      </a:pPr>
                      <a:r>
                        <a:rPr lang="en-US" sz="2800" b="0" dirty="0">
                          <a:solidFill>
                            <a:srgbClr val="FF0000"/>
                          </a:solidFill>
                          <a:effectLst/>
                          <a:latin typeface="Berlin Sans FB Demi" pitchFamily="34" charset="0"/>
                        </a:rPr>
                        <a:t>U2R</a:t>
                      </a:r>
                      <a:endParaRPr lang="en-US" sz="2800" b="0" dirty="0">
                        <a:solidFill>
                          <a:srgbClr val="FF0000"/>
                        </a:solidFill>
                        <a:effectLst/>
                        <a:latin typeface="Berlin Sans FB Demi" pitchFamily="34" charset="0"/>
                        <a:ea typeface="Times New Roman"/>
                      </a:endParaRPr>
                    </a:p>
                  </a:txBody>
                  <a:tcPr marL="68580" marR="68580" marT="0" marB="0"/>
                </a:tc>
                <a:tc>
                  <a:txBody>
                    <a:bodyPr/>
                    <a:lstStyle/>
                    <a:p>
                      <a:pPr marL="0" marR="0" indent="-1270" algn="ctr">
                        <a:spcBef>
                          <a:spcPts val="0"/>
                        </a:spcBef>
                        <a:spcAft>
                          <a:spcPts val="0"/>
                        </a:spcAft>
                      </a:pPr>
                      <a:r>
                        <a:rPr lang="en-US" sz="2800" b="0" dirty="0">
                          <a:solidFill>
                            <a:srgbClr val="0070C0"/>
                          </a:solidFill>
                          <a:effectLst/>
                          <a:latin typeface="Berlin Sans FB Demi" pitchFamily="34" charset="0"/>
                        </a:rPr>
                        <a:t>VSFTPD, Samba, Passive Exploitation</a:t>
                      </a:r>
                      <a:endParaRPr lang="en-US" sz="2800" b="0" dirty="0">
                        <a:solidFill>
                          <a:srgbClr val="0070C0"/>
                        </a:solidFill>
                        <a:effectLst/>
                        <a:latin typeface="Berlin Sans FB Demi"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303127036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 y="19050"/>
            <a:ext cx="6934200" cy="3170099"/>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Aim &amp; Objectives</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1-study </a:t>
            </a:r>
            <a:r>
              <a:rPr lang="en-US" sz="2000" dirty="0">
                <a:latin typeface="Times New Roman" panose="02020603050405020304" pitchFamily="18" charset="0"/>
                <a:cs typeface="Times New Roman" panose="02020603050405020304" pitchFamily="18" charset="0"/>
              </a:rPr>
              <a:t>the different types of attacks in SDN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proposed a deep learning models for Intrusion detection system in SDN-</a:t>
            </a:r>
            <a:r>
              <a:rPr lang="en-US" sz="2000" dirty="0" err="1" smtClean="0">
                <a:latin typeface="Times New Roman" panose="02020603050405020304" pitchFamily="18" charset="0"/>
                <a:cs typeface="Times New Roman" panose="02020603050405020304" pitchFamily="18" charset="0"/>
              </a:rPr>
              <a:t>IoT</a:t>
            </a:r>
            <a:r>
              <a:rPr lang="en-US" sz="2000" dirty="0" smtClean="0">
                <a:latin typeface="Times New Roman" panose="02020603050405020304" pitchFamily="18" charset="0"/>
                <a:cs typeface="Times New Roman" panose="02020603050405020304" pitchFamily="18" charset="0"/>
              </a:rPr>
              <a:t> network.</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3- Develop an optimized lightweight deep learning model for the IDS.</a:t>
            </a:r>
          </a:p>
          <a:p>
            <a:r>
              <a:rPr lang="en-US" sz="2000" dirty="0" smtClean="0">
                <a:latin typeface="Times New Roman" panose="02020603050405020304" pitchFamily="18" charset="0"/>
                <a:cs typeface="Times New Roman" panose="02020603050405020304" pitchFamily="18" charset="0"/>
              </a:rPr>
              <a:t>4-test the proposed system in different SDN topology inter-domain and intra-domain.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1" y="457200"/>
            <a:ext cx="4953000" cy="60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97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6800850" cy="6986528"/>
          </a:xfrm>
          <a:prstGeom prst="rect">
            <a:avLst/>
          </a:prstGeom>
          <a:noFill/>
        </p:spPr>
        <p:txBody>
          <a:bodyPr wrap="square" rtlCol="0">
            <a:spAutoFit/>
          </a:bodyPr>
          <a:lstStyle/>
          <a:p>
            <a:r>
              <a:rPr lang="en-US" sz="3200" dirty="0" smtClean="0">
                <a:solidFill>
                  <a:srgbClr val="FF0000"/>
                </a:solidFill>
                <a:latin typeface="Berlin Sans FB Demi" pitchFamily="34" charset="0"/>
              </a:rPr>
              <a:t>Methodologies</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smtClean="0">
                <a:solidFill>
                  <a:srgbClr val="0070C0"/>
                </a:solidFill>
                <a:latin typeface="Times New Roman" panose="02020603050405020304" pitchFamily="18" charset="0"/>
                <a:cs typeface="Times New Roman" panose="02020603050405020304" pitchFamily="18" charset="0"/>
              </a:rPr>
              <a:t>1- Implement the different type of SDN topology.</a:t>
            </a:r>
          </a:p>
          <a:p>
            <a:r>
              <a:rPr lang="en-US" sz="3200" dirty="0" smtClean="0">
                <a:solidFill>
                  <a:srgbClr val="0070C0"/>
                </a:solidFill>
                <a:latin typeface="Times New Roman" panose="02020603050405020304" pitchFamily="18" charset="0"/>
                <a:cs typeface="Times New Roman" panose="02020603050405020304" pitchFamily="18" charset="0"/>
              </a:rPr>
              <a:t>2-develop new dataset for </a:t>
            </a:r>
            <a:r>
              <a:rPr lang="en-US" sz="3200" dirty="0" err="1" smtClean="0">
                <a:solidFill>
                  <a:srgbClr val="0070C0"/>
                </a:solidFill>
                <a:latin typeface="Times New Roman" panose="02020603050405020304" pitchFamily="18" charset="0"/>
                <a:cs typeface="Times New Roman" panose="02020603050405020304" pitchFamily="18" charset="0"/>
              </a:rPr>
              <a:t>IoT</a:t>
            </a:r>
            <a:r>
              <a:rPr lang="en-US" sz="3200" dirty="0" smtClean="0">
                <a:solidFill>
                  <a:srgbClr val="0070C0"/>
                </a:solidFill>
                <a:latin typeface="Times New Roman" panose="02020603050405020304" pitchFamily="18" charset="0"/>
                <a:cs typeface="Times New Roman" panose="02020603050405020304" pitchFamily="18" charset="0"/>
              </a:rPr>
              <a:t>-IDS</a:t>
            </a:r>
          </a:p>
          <a:p>
            <a:endParaRPr lang="en-US" sz="3200" dirty="0">
              <a:solidFill>
                <a:srgbClr val="0070C0"/>
              </a:solidFill>
              <a:latin typeface="Times New Roman" panose="02020603050405020304" pitchFamily="18" charset="0"/>
              <a:cs typeface="Times New Roman" panose="02020603050405020304" pitchFamily="18" charset="0"/>
            </a:endParaRPr>
          </a:p>
          <a:p>
            <a:r>
              <a:rPr lang="en-US" sz="3200" dirty="0">
                <a:solidFill>
                  <a:srgbClr val="0070C0"/>
                </a:solidFill>
                <a:latin typeface="Times New Roman" panose="02020603050405020304" pitchFamily="18" charset="0"/>
                <a:cs typeface="Times New Roman" panose="02020603050405020304" pitchFamily="18" charset="0"/>
              </a:rPr>
              <a:t>3</a:t>
            </a:r>
            <a:r>
              <a:rPr lang="en-US" sz="3200" dirty="0" smtClean="0">
                <a:solidFill>
                  <a:srgbClr val="0070C0"/>
                </a:solidFill>
                <a:latin typeface="Times New Roman" panose="02020603050405020304" pitchFamily="18" charset="0"/>
                <a:cs typeface="Times New Roman" panose="02020603050405020304" pitchFamily="18" charset="0"/>
              </a:rPr>
              <a:t>- use lightweight technique such as pruning , Quantization aware, post quantization and Clustering to optimize the deep learning model</a:t>
            </a:r>
          </a:p>
          <a:p>
            <a:endParaRPr lang="en-US" sz="3200" dirty="0">
              <a:solidFill>
                <a:srgbClr val="0070C0"/>
              </a:solidFill>
              <a:latin typeface="Times New Roman" panose="02020603050405020304" pitchFamily="18" charset="0"/>
              <a:cs typeface="Times New Roman" panose="02020603050405020304" pitchFamily="18" charset="0"/>
            </a:endParaRPr>
          </a:p>
          <a:p>
            <a:r>
              <a:rPr lang="en-US" sz="3200" dirty="0" smtClean="0">
                <a:solidFill>
                  <a:srgbClr val="0070C0"/>
                </a:solidFill>
                <a:latin typeface="Times New Roman" panose="02020603050405020304" pitchFamily="18" charset="0"/>
                <a:cs typeface="Times New Roman" panose="02020603050405020304" pitchFamily="18" charset="0"/>
              </a:rPr>
              <a:t>4- Use simulation tools such as </a:t>
            </a:r>
            <a:r>
              <a:rPr lang="en-US" sz="3200" dirty="0" err="1" smtClean="0">
                <a:solidFill>
                  <a:srgbClr val="0070C0"/>
                </a:solidFill>
                <a:latin typeface="Times New Roman" panose="02020603050405020304" pitchFamily="18" charset="0"/>
                <a:cs typeface="Times New Roman" panose="02020603050405020304" pitchFamily="18" charset="0"/>
              </a:rPr>
              <a:t>Mininet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Ryu</a:t>
            </a:r>
            <a:r>
              <a:rPr lang="en-US" sz="3200" dirty="0" smtClean="0">
                <a:solidFill>
                  <a:srgbClr val="0070C0"/>
                </a:solidFill>
                <a:latin typeface="Times New Roman" panose="02020603050405020304" pitchFamily="18" charset="0"/>
                <a:cs typeface="Times New Roman" panose="02020603050405020304" pitchFamily="18" charset="0"/>
              </a:rPr>
              <a:t> controller, open flow </a:t>
            </a:r>
            <a:r>
              <a:rPr lang="en-US" sz="3200" dirty="0" err="1" smtClean="0">
                <a:solidFill>
                  <a:srgbClr val="0070C0"/>
                </a:solidFill>
                <a:latin typeface="Times New Roman" panose="02020603050405020304" pitchFamily="18" charset="0"/>
                <a:cs typeface="Times New Roman" panose="02020603050405020304" pitchFamily="18" charset="0"/>
              </a:rPr>
              <a:t>swithches</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under Linux operating system.</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50" y="381000"/>
            <a:ext cx="4648200"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151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4676</TotalTime>
  <Words>362</Words>
  <Application>Microsoft Office PowerPoint</Application>
  <PresentationFormat>Widescreen</PresentationFormat>
  <Paragraphs>45</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Berlin Sans FB Demi</vt:lpstr>
      <vt:lpstr>Calibri</vt:lpstr>
      <vt:lpstr>Calibri Light</vt:lpstr>
      <vt:lpstr>Söhne</vt:lpstr>
      <vt:lpstr>Symbol</vt:lpstr>
      <vt:lpstr>Times New Roman</vt:lpstr>
      <vt:lpstr>Office Theme</vt:lpstr>
      <vt:lpstr>Light weight deep learning moodel for intrusion detection in software defind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Improved Algorithm  for Analysis of  DNA Sequences  Using Multiresolution Transformation</dc:title>
  <dc:creator>3024</dc:creator>
  <cp:lastModifiedBy>Windows User</cp:lastModifiedBy>
  <cp:revision>30</cp:revision>
  <dcterms:created xsi:type="dcterms:W3CDTF">2023-06-09T20:03:41Z</dcterms:created>
  <dcterms:modified xsi:type="dcterms:W3CDTF">2024-10-02T09:27:08Z</dcterms:modified>
</cp:coreProperties>
</file>