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C617-CC14-4784-A3A5-D507A162CB48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570206-5186-4029-AA9A-C04454887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C617-CC14-4784-A3A5-D507A162CB48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0206-5186-4029-AA9A-C04454887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C617-CC14-4784-A3A5-D507A162CB48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0206-5186-4029-AA9A-C04454887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C617-CC14-4784-A3A5-D507A162CB48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0206-5186-4029-AA9A-C04454887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C617-CC14-4784-A3A5-D507A162CB48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570206-5186-4029-AA9A-C044548876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C617-CC14-4784-A3A5-D507A162CB48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0206-5186-4029-AA9A-C04454887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C617-CC14-4784-A3A5-D507A162CB48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0206-5186-4029-AA9A-C04454887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C617-CC14-4784-A3A5-D507A162CB48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0206-5186-4029-AA9A-C04454887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C617-CC14-4784-A3A5-D507A162CB48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0206-5186-4029-AA9A-C04454887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C617-CC14-4784-A3A5-D507A162CB48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0206-5186-4029-AA9A-C044548876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C617-CC14-4784-A3A5-D507A162CB48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570206-5186-4029-AA9A-C044548876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F0DC617-CC14-4784-A3A5-D507A162CB48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B570206-5186-4029-AA9A-C044548876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0123" y="2514600"/>
            <a:ext cx="7772400" cy="990599"/>
          </a:xfrm>
        </p:spPr>
        <p:txBody>
          <a:bodyPr/>
          <a:lstStyle/>
          <a:p>
            <a:pPr algn="ctr"/>
            <a:r>
              <a:rPr lang="en-US" sz="3200" dirty="0" smtClean="0"/>
              <a:t>Biopharmaceutical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24400"/>
            <a:ext cx="6858000" cy="1066800"/>
          </a:xfrm>
        </p:spPr>
        <p:txBody>
          <a:bodyPr>
            <a:normAutofit/>
          </a:bodyPr>
          <a:lstStyle/>
          <a:p>
            <a:pPr algn="ctr"/>
            <a:r>
              <a:rPr lang="ar-IQ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المحاضرة</a:t>
            </a:r>
          </a:p>
          <a:p>
            <a:pPr algn="ctr"/>
            <a:r>
              <a:rPr lang="ar-IQ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د</a:t>
            </a:r>
            <a:r>
              <a:rPr lang="ar-IQ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دعاء خالد مزعل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990601" y="257137"/>
            <a:ext cx="6858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800" kern="1200" cap="all" spc="-8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IQ" sz="2800" b="1" dirty="0" smtClean="0">
                <a:latin typeface="Times New Roman" pitchFamily="18" charset="0"/>
                <a:cs typeface="Times New Roman" pitchFamily="18" charset="0"/>
              </a:rPr>
              <a:t>برعاية السيد عميد كلية الهندسة الخوارزمي</a:t>
            </a:r>
            <a:br>
              <a:rPr lang="ar-IQ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IQ" sz="2800" b="1" dirty="0" smtClean="0">
                <a:latin typeface="Times New Roman" pitchFamily="18" charset="0"/>
                <a:cs typeface="Times New Roman" pitchFamily="18" charset="0"/>
              </a:rPr>
              <a:t>الأستاذ الدكتور ودود طاهر محمد المحترم</a:t>
            </a:r>
            <a:br>
              <a:rPr lang="ar-IQ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IQ" sz="2800" b="1" dirty="0" smtClean="0">
                <a:latin typeface="Times New Roman" pitchFamily="18" charset="0"/>
                <a:cs typeface="Times New Roman" pitchFamily="18" charset="0"/>
              </a:rPr>
              <a:t>يقيم قسم الهندسة الكيميائية الاحيائية</a:t>
            </a:r>
            <a:br>
              <a:rPr lang="ar-IQ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IQ" sz="2800" b="1" dirty="0" smtClean="0">
                <a:latin typeface="Times New Roman" pitchFamily="18" charset="0"/>
                <a:cs typeface="Times New Roman" pitchFamily="18" charset="0"/>
              </a:rPr>
              <a:t>ورشة العمل الموسومة</a:t>
            </a:r>
            <a:br>
              <a:rPr lang="ar-IQ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صورة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5360" y="345874"/>
            <a:ext cx="1605240" cy="1665807"/>
          </a:xfrm>
          <a:prstGeom prst="rect">
            <a:avLst/>
          </a:prstGeom>
        </p:spPr>
      </p:pic>
      <p:pic>
        <p:nvPicPr>
          <p:cNvPr id="6" name="صورة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01300"/>
            <a:ext cx="1981200" cy="1768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355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914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Factors Affecting Cell Growth and Product Yield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410200"/>
          </a:xfrm>
        </p:spPr>
        <p:txBody>
          <a:bodyPr>
            <a:noAutofit/>
          </a:bodyPr>
          <a:lstStyle/>
          <a:p>
            <a:pPr algn="just">
              <a:buFont typeface="Arial"/>
              <a:buChar char="•"/>
            </a:pP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Nutrient Availability: Adequate supply of essential nutrients like glucose, amino acids, and vitamins is crucial.</a:t>
            </a:r>
          </a:p>
          <a:p>
            <a:pPr algn="just">
              <a:buFont typeface="Arial"/>
              <a:buChar char="•"/>
            </a:pP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Oxygen Supply: Sufficient oxygenation is necessary for aerobic cell growth and metabolism.</a:t>
            </a:r>
          </a:p>
          <a:p>
            <a:pPr algn="just">
              <a:buFont typeface="Arial"/>
              <a:buChar char="•"/>
            </a:pP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pH: Optimal pH levels are essential for cell growth and product formation.</a:t>
            </a:r>
          </a:p>
          <a:p>
            <a:pPr algn="just">
              <a:buFont typeface="Arial"/>
              <a:buChar char="•"/>
            </a:pP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Temperature: Appropriate temperature conditions are required to maintain cell viability and metabolic activity.</a:t>
            </a:r>
          </a:p>
          <a:p>
            <a:pPr algn="just">
              <a:buFont typeface="Arial"/>
              <a:buChar char="•"/>
            </a:pP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Shear Stress: Excessive shear stress can damage cells, especially in large-scale bioreactors.</a:t>
            </a:r>
          </a:p>
          <a:p>
            <a:pPr algn="just">
              <a:buFont typeface="Arial"/>
              <a:buChar char="•"/>
            </a:pP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Media Formulation: The composition of the culture medium significantly impacts cell growth and product yield.</a:t>
            </a:r>
          </a:p>
          <a:p>
            <a:pPr algn="just"/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944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Bioreactor Design and Operation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943600"/>
          </a:xfrm>
        </p:spPr>
        <p:txBody>
          <a:bodyPr>
            <a:noAutofit/>
          </a:bodyPr>
          <a:lstStyle/>
          <a:p>
            <a:pPr algn="just"/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Bioreactors are vessels designed to provide a controlled environment for cell growth and product production. Key aspects of bioreactor design and operation include:</a:t>
            </a:r>
          </a:p>
          <a:p>
            <a:pPr algn="just"/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Type of Bioreactor: 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Stirred-Tank Bioreactors: Widely used for both microbial and mammalian cell cultures, offering good mixing and mass transfer.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Airlift Bioreactors: Utilize gas sparging to provide oxygenation and mixing, reducing shear stress.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Single-Use Bioreactors: Disposable bioreactors made of plastic or other materials, reducing cleaning and sterilization costs.</a:t>
            </a:r>
          </a:p>
        </p:txBody>
      </p:sp>
    </p:spTree>
    <p:extLst>
      <p:ext uri="{BB962C8B-B14F-4D97-AF65-F5344CB8AC3E}">
        <p14:creationId xmlns:p14="http://schemas.microsoft.com/office/powerpoint/2010/main" val="1740904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Fed-Batch &amp; Perfusion Culture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9436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well-formulated culture medium is crucial for optimal cell growth and product yield. Key components include: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Essential Nutrients: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Carbon sources: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Glucose, fructose, or lactose are commonly used as carbon sources to provide energy for cell growth and metabolism.</a:t>
            </a:r>
          </a:p>
          <a:p>
            <a:pPr lvl="1"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Nitrogen sources: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Amino acids, peptides, or inorganic nitrogen sources like ammonium salts or urea are required for protein synthesis.</a:t>
            </a:r>
          </a:p>
          <a:p>
            <a:pPr lvl="1"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Inorganic salts: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Salts containing essential ions like sodium, potassium, calcium, magnesium, and phosphate are necessary for various cellular functions.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970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Media Formulation and Optimization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943600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Growth Factors: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>
              <a:lnSpc>
                <a:spcPct val="150000"/>
              </a:lnSpc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Hormones: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Insulin, growth hormone, and other hormones may be required for mammalian cell growth and differentiation.</a:t>
            </a:r>
          </a:p>
          <a:p>
            <a:pPr lvl="1" algn="just">
              <a:lnSpc>
                <a:spcPct val="150000"/>
              </a:lnSpc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Growth factors: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Proteins like epidermal growth factor (EGF) and platelet-derived growth factor (PDGF) can stimulate cell proliferation and differentiation.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584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Media Formulation and Optimization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9436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improve cell growth and product yield, fed-batch and perfusion culture strategies are often employed: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Fed-Batch Culture: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Nutrients are fed gradually to the culture over time, preventing nutrient limitations and toxic metabolite accumulation.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approach allows for higher cell densities and increased product yields.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Perfusion Culture: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Fresh medium is continuously added to the culture, while an equal volume of spent medium is removed.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maintains a constant culture volume and allows for prolonged cell culture, leading to higher product titers.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713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Media Formulation and Optimization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Genetic Engineering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Genetic engineering techniques are used to modify cells to enhance their ability to produce the desired biopharmaceutical: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Recombinant DNA Technology: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Involves the manipulation of DNA to introduce foreign genes into cells.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Key steps include gene cloning, vector construction, and transformation or transfection of cells.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859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Downstream Processing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943600"/>
          </a:xfrm>
        </p:spPr>
        <p:txBody>
          <a:bodyPr>
            <a:noAutofit/>
          </a:bodyPr>
          <a:lstStyle/>
          <a:p>
            <a:pPr algn="just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Downstream processing </a:t>
            </a:r>
            <a:r>
              <a:rPr lang="en-US" sz="2600" b="0" dirty="0" smtClean="0">
                <a:latin typeface="Times New Roman" pitchFamily="18" charset="0"/>
                <a:cs typeface="Times New Roman" pitchFamily="18" charset="0"/>
              </a:rPr>
              <a:t>is a critical step in biopharmaceutical production, involving a series of techniques to purify and isolate the target biomolecule from the complex cell culture broth. This multi-step process ensures the final product meets stringent quality and purity standards.</a:t>
            </a:r>
          </a:p>
          <a:p>
            <a:pPr algn="just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Cell Culture Harvest</a:t>
            </a:r>
          </a:p>
          <a:p>
            <a:pPr algn="just"/>
            <a:r>
              <a:rPr lang="en-US" sz="2600" b="0" dirty="0" smtClean="0">
                <a:latin typeface="Times New Roman" pitchFamily="18" charset="0"/>
                <a:cs typeface="Times New Roman" pitchFamily="18" charset="0"/>
              </a:rPr>
              <a:t>The initial step involves separating the cells from the culture medium. Common techniques include:</a:t>
            </a:r>
          </a:p>
          <a:p>
            <a:pPr algn="just"/>
            <a:r>
              <a:rPr lang="en-US" sz="2600" b="0" dirty="0" smtClean="0">
                <a:latin typeface="Times New Roman" pitchFamily="18" charset="0"/>
                <a:cs typeface="Times New Roman" pitchFamily="18" charset="0"/>
              </a:rPr>
              <a:t>Centrifugation: This technique exploits differences in density to separate cells from the supernatant.</a:t>
            </a:r>
          </a:p>
          <a:p>
            <a:pPr algn="just"/>
            <a:r>
              <a:rPr lang="en-US" sz="2600" b="0" dirty="0" smtClean="0">
                <a:latin typeface="Times New Roman" pitchFamily="18" charset="0"/>
                <a:cs typeface="Times New Roman" pitchFamily="18" charset="0"/>
              </a:rPr>
              <a:t>Filtration: Membrane filtration can be used to remove cells and other large particles.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162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Downstream Processing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9436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Primary Recovery</a:t>
            </a:r>
          </a:p>
          <a:p>
            <a:pPr algn="just"/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After cell harvest, the target biomolecule is released from the cells through:</a:t>
            </a:r>
          </a:p>
          <a:p>
            <a:pPr algn="just">
              <a:buFont typeface="Arial"/>
              <a:buChar char="•"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Cell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Lysis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: This involves disrupting the cell membrane to release intracellular proteins. Techniques include mechanical methods (homogenization, sonication), chemical methods (detergents), or enzymatic methods (lysozyme).</a:t>
            </a:r>
          </a:p>
          <a:p>
            <a:pPr algn="just">
              <a:buFont typeface="Arial"/>
              <a:buChar char="•"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Protein Extraction: The target protein is extracted from the cell lysate using techniques like solvent extraction or precipitation.</a:t>
            </a:r>
          </a:p>
          <a:p>
            <a:pPr algn="just"/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256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Downstream Processing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943600"/>
          </a:xfrm>
        </p:spPr>
        <p:txBody>
          <a:bodyPr>
            <a:noAutofit/>
          </a:bodyPr>
          <a:lstStyle/>
          <a:p>
            <a:pPr algn="just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Purification</a:t>
            </a:r>
          </a:p>
          <a:p>
            <a:pPr algn="just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Purification techniques are employed to remove impurities and isolate the target biomolecule.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Chromatography: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Affinity Chromatography: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Exploits specific binding interactions between the target protein and a ligand immobilized on a chromatography matrix.</a:t>
            </a:r>
          </a:p>
          <a:p>
            <a:pPr lvl="1" algn="just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Ion Exchange Chromatography: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Separates proteins based on their net charge using ion exchange resins.</a:t>
            </a:r>
          </a:p>
          <a:p>
            <a:pPr lvl="1" algn="just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Size Exclusion Chromatography: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Separates proteins based on their size using porous beads.</a:t>
            </a:r>
          </a:p>
          <a:p>
            <a:pPr algn="just"/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6389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Downstream Processing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9436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Purification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Filtration and Ultrafiltration: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Filtration: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Removes particles and impurities using membrane filters.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Ultrafiltration: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Separates proteins based on molecular weight using membranes with specific pore sizes.</a:t>
            </a:r>
          </a:p>
          <a:p>
            <a:pPr algn="just"/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97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What are Biopharmaceuticals?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Biopharmaceuticals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are complex medicines made from living cells or organisms, often produced using cutting-edge biotechnological methods.</a:t>
            </a:r>
            <a:r>
              <a:rPr lang="ar-IQ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They include a wide range of therapeutic agents, such as:   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Monoclonal Antibodies: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These are laboratory-made proteins designed to target specific cells or substances in the body. They are used to treat various diseases like cancer, autoimmune disorders, and infectious diseases.  </a:t>
            </a:r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800600"/>
            <a:ext cx="238125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4150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Downstream Processing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9436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Polishing</a:t>
            </a:r>
          </a:p>
          <a:p>
            <a:pPr algn="just"/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The final purification steps, often referred to as polishing, aim to achieve the highest level of purity and potency. Techniques include:</a:t>
            </a:r>
          </a:p>
          <a:p>
            <a:pPr algn="just"/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Hydrophobic Interaction Chromatography (HIC): Separates proteins based on their hydrophobic properties.</a:t>
            </a:r>
          </a:p>
          <a:p>
            <a:pPr algn="just"/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Gel Filtration Chromatography: A type of size exclusion chromatography providing high-resolution separation.</a:t>
            </a:r>
          </a:p>
          <a:p>
            <a:pPr algn="just"/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633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Factors affecting stability of drugs | PPT |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88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884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What are Biopharmaceuticals?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Recombinant Proteins: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These are proteins produced through genetic engineering techniques. They mimic natural proteins in the body and are used to treat a variety of conditions, including growth hormone deficiency, diabetes, and hemophilia.   </a:t>
            </a:r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صورة Recombinant Protei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064" y="3581400"/>
            <a:ext cx="4323735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286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What are Biopharmaceuticals?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Vaccines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are biological preparations that stimulate the body's immune system to protect against specific diseases. They are produced using biotechnology to create safe and effective vaccines for various infectious diseases.   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صورة Vacci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276600"/>
            <a:ext cx="3734517" cy="298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018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What are Biopharmaceuticals?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Gene Therapies: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 therapies aim to treat genetic diseases by replacing defective genes with healthy ones. They offer the potential to cure diseases that were previously untreatable.  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صورة Gene Therap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124200"/>
            <a:ext cx="4495800" cy="359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310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What are Biopharmaceuticals?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Cell Therapies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Cell therapies involve the transplantation of healthy cells to replace damaged or diseased cells. They are used to treat conditions like blood cancers and autoimmune diseases. 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صورة Cell Therap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971800"/>
            <a:ext cx="4648200" cy="371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52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Biopharmaceuticals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Advantages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943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High Specificity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: Biopharmaceuticals, particularly monoclonal antibodies, can be designed to target specific molecules or cells, minimizing off-target effects and reducing side effects.   </a:t>
            </a: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Complex Mechanisms of Action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: They can engage in intricate biological processes, such as modulating immune responses or inhibiting specific signaling pathways, which often leads to more effective treatments.   </a:t>
            </a: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Novel Therapeutic Approaches: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Biopharmaceuticals have enabled the development of groundbreaking therapies, such as gene therapy and cell therapy, which address the root causes of genetic diseases.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Improved Patient Outcomes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: By targeting specific disease mechanisms, biopharmaceuticals can offer better efficacy, improved quality of life, and increased survival rates for patients. </a:t>
            </a: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714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Impact on Healthcare and Patient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943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Treatment of Previously Untreatable Diseases: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Biopharmaceuticals have opened doors to treating conditions that were once considered incurable, such as certain cancers, autoimmune disorders, and genetic diseases.   </a:t>
            </a: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Personalized Medicine: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With their high specificity, biopharmaceuticals can be tailored to individual patients, optimizing treatment and reducing adverse effects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  </a:t>
            </a: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Enhanced Quality of Life: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By alleviating symptoms and improving disease progression, biopharmaceuticals significantly enhance the quality of life for patients.   </a:t>
            </a: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Reduced Healthcare Costs: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While biopharmaceuticals can be more expensive than traditional drugs, they can reduce long-term healthcare costs by preventing complications and hospitalizations.</a:t>
            </a: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Accelerated Drug Development: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Advances in biotechnology have streamlined the development process, leading to faster time-to-market for new biopharmaceuticals.   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531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Upstream Processing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943600"/>
          </a:xfrm>
        </p:spPr>
        <p:txBody>
          <a:bodyPr>
            <a:noAutofit/>
          </a:bodyPr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Upstream processing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the initial stage of biopharmaceutical production, focusing on cultivating cells or microorganisms to produce the desired biomolecule. This critical step involves several key components: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Cell Culture Technology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Microbial Cell Culture: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Utilizes microorganisms like bacteria or yeast to produce biopharmaceuticals.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Offers advantages such as rapid growth, high productivity, and well-established culture techniques.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Commonly used for producing insulin, human growth hormone, and vaccines.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Mammalian Cell Culture: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Employs mammalian cells to produce complex proteins with post-translational modifications, essential for their biological activity.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Offers higher product quality and closer resemblance to human proteins.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Frequently used for monoclonal antibodies, recombinant proteins, and viral vaccines.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565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70</TotalTime>
  <Words>1198</Words>
  <Application>Microsoft Office PowerPoint</Application>
  <PresentationFormat>On-screen Show (4:3)</PresentationFormat>
  <Paragraphs>105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Essential</vt:lpstr>
      <vt:lpstr>Biopharmaceutical </vt:lpstr>
      <vt:lpstr>What are Biopharmaceuticals? </vt:lpstr>
      <vt:lpstr>What are Biopharmaceuticals? </vt:lpstr>
      <vt:lpstr>What are Biopharmaceuticals? </vt:lpstr>
      <vt:lpstr>What are Biopharmaceuticals? </vt:lpstr>
      <vt:lpstr>What are Biopharmaceuticals? </vt:lpstr>
      <vt:lpstr>Biopharmaceuticals Advantages</vt:lpstr>
      <vt:lpstr>Impact on Healthcare and Patient Outcomes</vt:lpstr>
      <vt:lpstr>Upstream Processing</vt:lpstr>
      <vt:lpstr>Factors Affecting Cell Growth and Product Yield</vt:lpstr>
      <vt:lpstr>Bioreactor Design and Operation</vt:lpstr>
      <vt:lpstr>Fed-Batch &amp; Perfusion Culture Strategies</vt:lpstr>
      <vt:lpstr> Media Formulation and Optimization</vt:lpstr>
      <vt:lpstr> Media Formulation and Optimization</vt:lpstr>
      <vt:lpstr> Media Formulation and Optimization</vt:lpstr>
      <vt:lpstr>Downstream Processing</vt:lpstr>
      <vt:lpstr>Downstream Processing</vt:lpstr>
      <vt:lpstr>Downstream Processing</vt:lpstr>
      <vt:lpstr>Downstream Processing</vt:lpstr>
      <vt:lpstr>Downstream Processing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Biopharmaceutical</dc:title>
  <dc:creator>Maher</dc:creator>
  <cp:lastModifiedBy>Maher</cp:lastModifiedBy>
  <cp:revision>7</cp:revision>
  <dcterms:created xsi:type="dcterms:W3CDTF">2024-11-17T18:05:32Z</dcterms:created>
  <dcterms:modified xsi:type="dcterms:W3CDTF">2024-11-17T19:15:48Z</dcterms:modified>
</cp:coreProperties>
</file>