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753600" cy="7315200"/>
  <p:notesSz cx="6858000" cy="9144000"/>
  <p:embeddedFontLst>
    <p:embeddedFont>
      <p:font typeface="Archivo Black" panose="020B0604020202020204" charset="0"/>
      <p:regular r:id="rId13"/>
    </p:embeddedFont>
    <p:embeddedFont>
      <p:font typeface="Arial Bold" panose="020B0704020202020204" pitchFamily="34" charset="0"/>
      <p:regular r:id="rId14"/>
      <p:bold r:id="rId15"/>
    </p:embeddedFont>
    <p:embeddedFont>
      <p:font typeface="Arial Bold Italics" panose="020B0604020202020204" charset="0"/>
      <p:regular r:id="rId16"/>
    </p:embeddedFont>
    <p:embeddedFont>
      <p:font typeface="Arimo" panose="020B0604020202020204" charset="0"/>
      <p:regular r:id="rId17"/>
    </p:embeddedFont>
    <p:embeddedFont>
      <p:font typeface="Arimo Bold" panose="020B0604020202020204" charset="0"/>
      <p:regular r:id="rId18"/>
    </p:embeddedFont>
    <p:embeddedFont>
      <p:font typeface="Arimo Bold Italics" panose="020B0604020202020204" charset="0"/>
      <p:regular r:id="rId19"/>
    </p:embeddedFont>
    <p:embeddedFont>
      <p:font typeface="Cambria Bold" panose="02040803050406030204" pitchFamily="18" charset="0"/>
      <p:regular r:id="rId20"/>
      <p:bold r:id="rId21"/>
    </p:embeddedFont>
    <p:embeddedFont>
      <p:font typeface="TT Rounds Condensed Bold" panose="020B0604020202020204" charset="0"/>
      <p:regular r:id="rId22"/>
    </p:embeddedFont>
    <p:embeddedFont>
      <p:font typeface="TT Rounds Condensed Bold Italics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162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69229"/>
            <a:ext cx="9753600" cy="7384429"/>
          </a:xfrm>
          <a:custGeom>
            <a:avLst/>
            <a:gdLst/>
            <a:ahLst/>
            <a:cxnLst/>
            <a:rect l="l" t="t" r="r" b="b"/>
            <a:pathLst>
              <a:path w="9753600" h="7384429">
                <a:moveTo>
                  <a:pt x="0" y="0"/>
                </a:moveTo>
                <a:lnTo>
                  <a:pt x="9753600" y="0"/>
                </a:lnTo>
                <a:lnTo>
                  <a:pt x="9753600" y="7384429"/>
                </a:lnTo>
                <a:lnTo>
                  <a:pt x="0" y="73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041" b="-16041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1440" y="919164"/>
            <a:ext cx="9662160" cy="2734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7"/>
              </a:lnSpc>
            </a:pPr>
            <a:endParaRPr/>
          </a:p>
          <a:p>
            <a:pPr algn="ctr">
              <a:lnSpc>
                <a:spcPts val="3127"/>
              </a:lnSpc>
            </a:pPr>
            <a:endParaRPr/>
          </a:p>
          <a:p>
            <a:pPr algn="ctr">
              <a:lnSpc>
                <a:spcPts val="3127"/>
              </a:lnSpc>
            </a:pPr>
            <a:r>
              <a:rPr lang="en-US" sz="2606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Using  Artificial Intelligent to get the MPPT for the Solar System</a:t>
            </a:r>
          </a:p>
          <a:p>
            <a:pPr algn="ctr">
              <a:lnSpc>
                <a:spcPts val="3127"/>
              </a:lnSpc>
            </a:pPr>
            <a:endParaRPr lang="en-US" sz="2606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algn="ctr">
              <a:lnSpc>
                <a:spcPts val="3127"/>
              </a:lnSpc>
            </a:pPr>
            <a:r>
              <a:rPr lang="en-US" sz="2606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Presented by </a:t>
            </a:r>
          </a:p>
          <a:p>
            <a:pPr algn="ctr">
              <a:lnSpc>
                <a:spcPts val="3127"/>
              </a:lnSpc>
            </a:pPr>
            <a:r>
              <a:rPr lang="en-US" sz="2606" b="1" i="1">
                <a:solidFill>
                  <a:srgbClr val="FFFFFF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Heba Furat Abdalsattar</a:t>
            </a:r>
          </a:p>
          <a:p>
            <a:pPr algn="ctr">
              <a:lnSpc>
                <a:spcPts val="3127"/>
              </a:lnSpc>
            </a:pPr>
            <a:endParaRPr lang="en-US" sz="2606" b="1" i="1">
              <a:solidFill>
                <a:srgbClr val="FFFFFF"/>
              </a:solidFill>
              <a:latin typeface="Arimo Bold Italics"/>
              <a:ea typeface="Arimo Bold Italics"/>
              <a:cs typeface="Arimo Bold Italics"/>
              <a:sym typeface="Arimo Bold Itali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508847" y="325120"/>
            <a:ext cx="1321451" cy="1181841"/>
          </a:xfrm>
          <a:custGeom>
            <a:avLst/>
            <a:gdLst/>
            <a:ahLst/>
            <a:cxnLst/>
            <a:rect l="l" t="t" r="r" b="b"/>
            <a:pathLst>
              <a:path w="1321451" h="1181841">
                <a:moveTo>
                  <a:pt x="0" y="0"/>
                </a:moveTo>
                <a:lnTo>
                  <a:pt x="1321451" y="0"/>
                </a:lnTo>
                <a:lnTo>
                  <a:pt x="1321451" y="1181841"/>
                </a:lnTo>
                <a:lnTo>
                  <a:pt x="0" y="11818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0" b="-9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992912" y="325120"/>
            <a:ext cx="1257079" cy="1262691"/>
          </a:xfrm>
          <a:custGeom>
            <a:avLst/>
            <a:gdLst/>
            <a:ahLst/>
            <a:cxnLst/>
            <a:rect l="l" t="t" r="r" b="b"/>
            <a:pathLst>
              <a:path w="1257079" h="1262691">
                <a:moveTo>
                  <a:pt x="0" y="0"/>
                </a:moveTo>
                <a:lnTo>
                  <a:pt x="1257079" y="0"/>
                </a:lnTo>
                <a:lnTo>
                  <a:pt x="1257079" y="1262691"/>
                </a:lnTo>
                <a:lnTo>
                  <a:pt x="0" y="12626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081520" y="6825827"/>
            <a:ext cx="2092960" cy="29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47"/>
              </a:lnSpc>
            </a:pPr>
            <a:r>
              <a:rPr lang="en-US" sz="1706" b="1" spc="15">
                <a:solidFill>
                  <a:srgbClr val="0D0D0D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 descr="solar.jpg"/>
          <p:cNvSpPr/>
          <p:nvPr/>
        </p:nvSpPr>
        <p:spPr>
          <a:xfrm>
            <a:off x="0" y="6236310"/>
            <a:ext cx="9753600" cy="1078889"/>
          </a:xfrm>
          <a:custGeom>
            <a:avLst/>
            <a:gdLst/>
            <a:ahLst/>
            <a:cxnLst/>
            <a:rect l="l" t="t" r="r" b="b"/>
            <a:pathLst>
              <a:path w="9753600" h="1078889">
                <a:moveTo>
                  <a:pt x="0" y="0"/>
                </a:moveTo>
                <a:lnTo>
                  <a:pt x="9753600" y="0"/>
                </a:lnTo>
                <a:lnTo>
                  <a:pt x="9753600" y="1078889"/>
                </a:lnTo>
                <a:lnTo>
                  <a:pt x="0" y="10788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50799" b="-25079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34356" y="-493557"/>
            <a:ext cx="9519244" cy="5536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33"/>
              </a:lnSpc>
            </a:pPr>
            <a:endParaRPr/>
          </a:p>
          <a:p>
            <a:pPr algn="ctr">
              <a:lnSpc>
                <a:spcPts val="6083"/>
              </a:lnSpc>
            </a:pPr>
            <a:r>
              <a:rPr lang="en-US" sz="2433" b="1" u="sng" spc="9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Conclusion</a:t>
            </a:r>
          </a:p>
          <a:p>
            <a:pPr algn="just">
              <a:lnSpc>
                <a:spcPts val="5333"/>
              </a:lnSpc>
            </a:pPr>
            <a:r>
              <a:rPr lang="en-US" sz="2133" b="1" spc="7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Summary:</a:t>
            </a:r>
          </a:p>
          <a:p>
            <a:pPr marL="460586" lvl="1" indent="-230293" algn="l">
              <a:lnSpc>
                <a:spcPts val="5333"/>
              </a:lnSpc>
              <a:buFont typeface="Arial"/>
              <a:buChar char="•"/>
            </a:pPr>
            <a:r>
              <a:rPr lang="en-US" sz="2133" b="1" spc="7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Artificial intelligence can significantly improve MPPT techniques,  contributing to enhanced solar system efficiency.</a:t>
            </a:r>
          </a:p>
          <a:p>
            <a:pPr algn="l">
              <a:lnSpc>
                <a:spcPts val="5333"/>
              </a:lnSpc>
            </a:pPr>
            <a:r>
              <a:rPr lang="en-US" sz="2133" b="1" spc="7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Future Trends:</a:t>
            </a:r>
          </a:p>
          <a:p>
            <a:pPr marL="460586" lvl="1" indent="-230293" algn="l">
              <a:lnSpc>
                <a:spcPts val="5333"/>
              </a:lnSpc>
              <a:buFont typeface="Arial"/>
              <a:buChar char="•"/>
            </a:pPr>
            <a:r>
              <a:rPr lang="en-US" sz="2133" b="1" spc="7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AI will play a major role in the future in optimizing solar energy systems and expanding their use worldwide.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/>
            </a:stretch>
          </a:blipFill>
        </p:spPr>
      </p:sp>
      <p:sp>
        <p:nvSpPr>
          <p:cNvPr id="3" name="Freeform 3" descr="imageszxzc.jpg"/>
          <p:cNvSpPr/>
          <p:nvPr/>
        </p:nvSpPr>
        <p:spPr>
          <a:xfrm>
            <a:off x="1" y="0"/>
            <a:ext cx="9753599" cy="7315199"/>
          </a:xfrm>
          <a:custGeom>
            <a:avLst/>
            <a:gdLst/>
            <a:ahLst/>
            <a:cxnLst/>
            <a:rect l="l" t="t" r="r" b="b"/>
            <a:pathLst>
              <a:path w="9753599" h="7315199">
                <a:moveTo>
                  <a:pt x="0" y="0"/>
                </a:moveTo>
                <a:lnTo>
                  <a:pt x="9753599" y="0"/>
                </a:lnTo>
                <a:lnTo>
                  <a:pt x="9753599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135" r="-513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62910" y="2925710"/>
            <a:ext cx="7138154" cy="561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719"/>
              </a:lnSpc>
            </a:pPr>
            <a:endParaRPr/>
          </a:p>
          <a:p>
            <a:pPr algn="l">
              <a:lnSpc>
                <a:spcPts val="14719"/>
              </a:lnSpc>
            </a:pPr>
            <a:r>
              <a:rPr lang="en-US" sz="12266" b="1" spc="168">
                <a:solidFill>
                  <a:srgbClr val="FFFEFE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Thank you!</a:t>
            </a:r>
          </a:p>
          <a:p>
            <a:pPr algn="l">
              <a:lnSpc>
                <a:spcPts val="14719"/>
              </a:lnSpc>
            </a:pPr>
            <a:endParaRPr lang="en-US" sz="12266" b="1" spc="168">
              <a:solidFill>
                <a:srgbClr val="FFFEFE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081520" y="6812915"/>
            <a:ext cx="2092960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60"/>
              </a:lnSpc>
            </a:pPr>
            <a:r>
              <a:rPr lang="en-US" sz="2133" b="1" spc="19">
                <a:solidFill>
                  <a:srgbClr val="0D0D0D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96023" y="748433"/>
            <a:ext cx="7647147" cy="457173"/>
            <a:chOff x="0" y="0"/>
            <a:chExt cx="10196196" cy="609564"/>
          </a:xfrm>
        </p:grpSpPr>
        <p:sp>
          <p:nvSpPr>
            <p:cNvPr id="4" name="Freeform 4"/>
            <p:cNvSpPr/>
            <p:nvPr/>
          </p:nvSpPr>
          <p:spPr>
            <a:xfrm>
              <a:off x="18034" y="18034"/>
              <a:ext cx="10160127" cy="573405"/>
            </a:xfrm>
            <a:custGeom>
              <a:avLst/>
              <a:gdLst/>
              <a:ahLst/>
              <a:cxnLst/>
              <a:rect l="l" t="t" r="r" b="b"/>
              <a:pathLst>
                <a:path w="10160127" h="573405">
                  <a:moveTo>
                    <a:pt x="0" y="0"/>
                  </a:moveTo>
                  <a:lnTo>
                    <a:pt x="10160127" y="0"/>
                  </a:lnTo>
                  <a:lnTo>
                    <a:pt x="10160127" y="573405"/>
                  </a:lnTo>
                  <a:lnTo>
                    <a:pt x="0" y="573405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0196195" cy="609600"/>
            </a:xfrm>
            <a:custGeom>
              <a:avLst/>
              <a:gdLst/>
              <a:ahLst/>
              <a:cxnLst/>
              <a:rect l="l" t="t" r="r" b="b"/>
              <a:pathLst>
                <a:path w="10196195" h="609600">
                  <a:moveTo>
                    <a:pt x="18034" y="0"/>
                  </a:moveTo>
                  <a:lnTo>
                    <a:pt x="10178161" y="0"/>
                  </a:lnTo>
                  <a:cubicBezTo>
                    <a:pt x="10188194" y="0"/>
                    <a:pt x="10196195" y="8128"/>
                    <a:pt x="10196195" y="18034"/>
                  </a:cubicBezTo>
                  <a:lnTo>
                    <a:pt x="10196195" y="591439"/>
                  </a:lnTo>
                  <a:cubicBezTo>
                    <a:pt x="10196195" y="601472"/>
                    <a:pt x="10188067" y="609473"/>
                    <a:pt x="10178161" y="609473"/>
                  </a:cubicBezTo>
                  <a:lnTo>
                    <a:pt x="18034" y="609473"/>
                  </a:lnTo>
                  <a:cubicBezTo>
                    <a:pt x="8128" y="609600"/>
                    <a:pt x="0" y="601472"/>
                    <a:pt x="0" y="591439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91439"/>
                  </a:lnTo>
                  <a:lnTo>
                    <a:pt x="18034" y="591439"/>
                  </a:lnTo>
                  <a:lnTo>
                    <a:pt x="18034" y="573405"/>
                  </a:lnTo>
                  <a:lnTo>
                    <a:pt x="10178161" y="573405"/>
                  </a:lnTo>
                  <a:lnTo>
                    <a:pt x="10178161" y="591439"/>
                  </a:lnTo>
                  <a:lnTo>
                    <a:pt x="10160127" y="591439"/>
                  </a:lnTo>
                  <a:lnTo>
                    <a:pt x="10160127" y="18034"/>
                  </a:lnTo>
                  <a:lnTo>
                    <a:pt x="10178161" y="18034"/>
                  </a:lnTo>
                  <a:lnTo>
                    <a:pt x="10178161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0F6FC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81828" y="474133"/>
            <a:ext cx="5355921" cy="721900"/>
            <a:chOff x="0" y="0"/>
            <a:chExt cx="7141228" cy="962533"/>
          </a:xfrm>
        </p:grpSpPr>
        <p:sp>
          <p:nvSpPr>
            <p:cNvPr id="7" name="Freeform 7"/>
            <p:cNvSpPr/>
            <p:nvPr/>
          </p:nvSpPr>
          <p:spPr>
            <a:xfrm>
              <a:off x="18034" y="18034"/>
              <a:ext cx="7105142" cy="926465"/>
            </a:xfrm>
            <a:custGeom>
              <a:avLst/>
              <a:gdLst/>
              <a:ahLst/>
              <a:cxnLst/>
              <a:rect l="l" t="t" r="r" b="b"/>
              <a:pathLst>
                <a:path w="7105142" h="926465">
                  <a:moveTo>
                    <a:pt x="0" y="154432"/>
                  </a:moveTo>
                  <a:cubicBezTo>
                    <a:pt x="0" y="69215"/>
                    <a:pt x="71501" y="0"/>
                    <a:pt x="159639" y="0"/>
                  </a:cubicBezTo>
                  <a:lnTo>
                    <a:pt x="6945503" y="0"/>
                  </a:lnTo>
                  <a:cubicBezTo>
                    <a:pt x="7033641" y="0"/>
                    <a:pt x="7105142" y="69088"/>
                    <a:pt x="7105142" y="154432"/>
                  </a:cubicBezTo>
                  <a:lnTo>
                    <a:pt x="7105142" y="772033"/>
                  </a:lnTo>
                  <a:cubicBezTo>
                    <a:pt x="7105142" y="857250"/>
                    <a:pt x="7033641" y="926465"/>
                    <a:pt x="6945503" y="926465"/>
                  </a:cubicBezTo>
                  <a:lnTo>
                    <a:pt x="159639" y="926465"/>
                  </a:lnTo>
                  <a:cubicBezTo>
                    <a:pt x="71501" y="926465"/>
                    <a:pt x="0" y="857377"/>
                    <a:pt x="0" y="772033"/>
                  </a:cubicBezTo>
                  <a:close/>
                </a:path>
              </a:pathLst>
            </a:custGeom>
            <a:solidFill>
              <a:srgbClr val="4BACC6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141210" cy="962533"/>
            </a:xfrm>
            <a:custGeom>
              <a:avLst/>
              <a:gdLst/>
              <a:ahLst/>
              <a:cxnLst/>
              <a:rect l="l" t="t" r="r" b="b"/>
              <a:pathLst>
                <a:path w="7141210" h="962533">
                  <a:moveTo>
                    <a:pt x="0" y="172466"/>
                  </a:moveTo>
                  <a:cubicBezTo>
                    <a:pt x="0" y="76708"/>
                    <a:pt x="80137" y="0"/>
                    <a:pt x="177673" y="0"/>
                  </a:cubicBezTo>
                  <a:lnTo>
                    <a:pt x="6963537" y="0"/>
                  </a:lnTo>
                  <a:lnTo>
                    <a:pt x="6963537" y="18034"/>
                  </a:lnTo>
                  <a:lnTo>
                    <a:pt x="6963537" y="0"/>
                  </a:lnTo>
                  <a:cubicBezTo>
                    <a:pt x="7061073" y="0"/>
                    <a:pt x="7141210" y="76708"/>
                    <a:pt x="7141210" y="172466"/>
                  </a:cubicBezTo>
                  <a:lnTo>
                    <a:pt x="7123176" y="172466"/>
                  </a:lnTo>
                  <a:lnTo>
                    <a:pt x="7141210" y="172466"/>
                  </a:lnTo>
                  <a:lnTo>
                    <a:pt x="7141210" y="790067"/>
                  </a:lnTo>
                  <a:lnTo>
                    <a:pt x="7123176" y="790067"/>
                  </a:lnTo>
                  <a:lnTo>
                    <a:pt x="7141210" y="790067"/>
                  </a:lnTo>
                  <a:cubicBezTo>
                    <a:pt x="7141210" y="885825"/>
                    <a:pt x="7061073" y="962533"/>
                    <a:pt x="6963537" y="962533"/>
                  </a:cubicBezTo>
                  <a:lnTo>
                    <a:pt x="6963537" y="944499"/>
                  </a:lnTo>
                  <a:lnTo>
                    <a:pt x="6963537" y="962533"/>
                  </a:lnTo>
                  <a:lnTo>
                    <a:pt x="177673" y="962533"/>
                  </a:lnTo>
                  <a:lnTo>
                    <a:pt x="177673" y="944499"/>
                  </a:lnTo>
                  <a:lnTo>
                    <a:pt x="177673" y="962533"/>
                  </a:lnTo>
                  <a:cubicBezTo>
                    <a:pt x="80137" y="962533"/>
                    <a:pt x="0" y="885825"/>
                    <a:pt x="0" y="790067"/>
                  </a:cubicBezTo>
                  <a:lnTo>
                    <a:pt x="0" y="172466"/>
                  </a:lnTo>
                  <a:lnTo>
                    <a:pt x="18034" y="172466"/>
                  </a:lnTo>
                  <a:lnTo>
                    <a:pt x="0" y="172466"/>
                  </a:lnTo>
                  <a:moveTo>
                    <a:pt x="36068" y="172466"/>
                  </a:moveTo>
                  <a:lnTo>
                    <a:pt x="36068" y="790067"/>
                  </a:lnTo>
                  <a:lnTo>
                    <a:pt x="18034" y="790067"/>
                  </a:lnTo>
                  <a:lnTo>
                    <a:pt x="36068" y="790067"/>
                  </a:lnTo>
                  <a:cubicBezTo>
                    <a:pt x="36068" y="864870"/>
                    <a:pt x="98933" y="926465"/>
                    <a:pt x="177673" y="926465"/>
                  </a:cubicBezTo>
                  <a:lnTo>
                    <a:pt x="6963537" y="926465"/>
                  </a:lnTo>
                  <a:cubicBezTo>
                    <a:pt x="7042277" y="926465"/>
                    <a:pt x="7105142" y="864870"/>
                    <a:pt x="7105142" y="790067"/>
                  </a:cubicBezTo>
                  <a:lnTo>
                    <a:pt x="7105142" y="172466"/>
                  </a:lnTo>
                  <a:cubicBezTo>
                    <a:pt x="7105142" y="97663"/>
                    <a:pt x="7042277" y="36068"/>
                    <a:pt x="6963537" y="36068"/>
                  </a:cubicBezTo>
                  <a:lnTo>
                    <a:pt x="177673" y="36068"/>
                  </a:lnTo>
                  <a:lnTo>
                    <a:pt x="177673" y="18034"/>
                  </a:lnTo>
                  <a:lnTo>
                    <a:pt x="177673" y="36068"/>
                  </a:lnTo>
                  <a:cubicBezTo>
                    <a:pt x="98933" y="36068"/>
                    <a:pt x="36068" y="97790"/>
                    <a:pt x="36068" y="17246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504759" y="536626"/>
            <a:ext cx="4910059" cy="625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3686"/>
              </a:lnSpc>
            </a:pPr>
            <a:r>
              <a:rPr lang="en-US" sz="3413" spc="6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Contents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95682" y="1964484"/>
            <a:ext cx="7682485" cy="580586"/>
            <a:chOff x="0" y="0"/>
            <a:chExt cx="10243313" cy="774115"/>
          </a:xfrm>
        </p:grpSpPr>
        <p:sp>
          <p:nvSpPr>
            <p:cNvPr id="11" name="Freeform 11"/>
            <p:cNvSpPr/>
            <p:nvPr/>
          </p:nvSpPr>
          <p:spPr>
            <a:xfrm>
              <a:off x="18034" y="18034"/>
              <a:ext cx="10206355" cy="709168"/>
            </a:xfrm>
            <a:custGeom>
              <a:avLst/>
              <a:gdLst/>
              <a:ahLst/>
              <a:cxnLst/>
              <a:rect l="l" t="t" r="r" b="b"/>
              <a:pathLst>
                <a:path w="10206355" h="709168">
                  <a:moveTo>
                    <a:pt x="0" y="0"/>
                  </a:moveTo>
                  <a:lnTo>
                    <a:pt x="10206355" y="0"/>
                  </a:lnTo>
                  <a:lnTo>
                    <a:pt x="10206355" y="709168"/>
                  </a:lnTo>
                  <a:lnTo>
                    <a:pt x="0" y="709168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0242423" cy="745236"/>
            </a:xfrm>
            <a:custGeom>
              <a:avLst/>
              <a:gdLst/>
              <a:ahLst/>
              <a:cxnLst/>
              <a:rect l="l" t="t" r="r" b="b"/>
              <a:pathLst>
                <a:path w="10242423" h="745236">
                  <a:moveTo>
                    <a:pt x="18034" y="0"/>
                  </a:moveTo>
                  <a:lnTo>
                    <a:pt x="10224389" y="0"/>
                  </a:lnTo>
                  <a:cubicBezTo>
                    <a:pt x="10234422" y="0"/>
                    <a:pt x="10242423" y="8128"/>
                    <a:pt x="10242423" y="18034"/>
                  </a:cubicBezTo>
                  <a:lnTo>
                    <a:pt x="10242423" y="727202"/>
                  </a:lnTo>
                  <a:cubicBezTo>
                    <a:pt x="10242423" y="737235"/>
                    <a:pt x="10234295" y="745236"/>
                    <a:pt x="10224389" y="745236"/>
                  </a:cubicBezTo>
                  <a:lnTo>
                    <a:pt x="18034" y="745236"/>
                  </a:lnTo>
                  <a:cubicBezTo>
                    <a:pt x="8128" y="745236"/>
                    <a:pt x="0" y="737235"/>
                    <a:pt x="0" y="727202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727202"/>
                  </a:lnTo>
                  <a:lnTo>
                    <a:pt x="18034" y="727202"/>
                  </a:lnTo>
                  <a:lnTo>
                    <a:pt x="18034" y="709168"/>
                  </a:lnTo>
                  <a:lnTo>
                    <a:pt x="10224389" y="709168"/>
                  </a:lnTo>
                  <a:lnTo>
                    <a:pt x="10224389" y="727202"/>
                  </a:lnTo>
                  <a:lnTo>
                    <a:pt x="10206355" y="727202"/>
                  </a:lnTo>
                  <a:lnTo>
                    <a:pt x="10206355" y="18034"/>
                  </a:lnTo>
                  <a:lnTo>
                    <a:pt x="10224389" y="18034"/>
                  </a:lnTo>
                  <a:lnTo>
                    <a:pt x="10224389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558ED5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978417" y="1507226"/>
            <a:ext cx="6471127" cy="1036405"/>
            <a:chOff x="0" y="0"/>
            <a:chExt cx="8628169" cy="1381873"/>
          </a:xfrm>
        </p:grpSpPr>
        <p:sp>
          <p:nvSpPr>
            <p:cNvPr id="14" name="Freeform 14"/>
            <p:cNvSpPr/>
            <p:nvPr/>
          </p:nvSpPr>
          <p:spPr>
            <a:xfrm>
              <a:off x="18034" y="22652"/>
              <a:ext cx="8591169" cy="1300422"/>
            </a:xfrm>
            <a:custGeom>
              <a:avLst/>
              <a:gdLst/>
              <a:ahLst/>
              <a:cxnLst/>
              <a:rect l="l" t="t" r="r" b="b"/>
              <a:pathLst>
                <a:path w="8591169" h="1300422">
                  <a:moveTo>
                    <a:pt x="0" y="216790"/>
                  </a:moveTo>
                  <a:cubicBezTo>
                    <a:pt x="0" y="97149"/>
                    <a:pt x="44069" y="0"/>
                    <a:pt x="98298" y="0"/>
                  </a:cubicBezTo>
                  <a:lnTo>
                    <a:pt x="8492871" y="0"/>
                  </a:lnTo>
                  <a:cubicBezTo>
                    <a:pt x="8547228" y="0"/>
                    <a:pt x="8591169" y="96989"/>
                    <a:pt x="8591169" y="216790"/>
                  </a:cubicBezTo>
                  <a:lnTo>
                    <a:pt x="8591169" y="1083632"/>
                  </a:lnTo>
                  <a:cubicBezTo>
                    <a:pt x="8591169" y="1203273"/>
                    <a:pt x="8547101" y="1300422"/>
                    <a:pt x="8492871" y="1300422"/>
                  </a:cubicBezTo>
                  <a:lnTo>
                    <a:pt x="98298" y="1300422"/>
                  </a:lnTo>
                  <a:cubicBezTo>
                    <a:pt x="43942" y="1300422"/>
                    <a:pt x="0" y="1203433"/>
                    <a:pt x="0" y="1083632"/>
                  </a:cubicBezTo>
                  <a:lnTo>
                    <a:pt x="0" y="216790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8627237" cy="1345726"/>
            </a:xfrm>
            <a:custGeom>
              <a:avLst/>
              <a:gdLst/>
              <a:ahLst/>
              <a:cxnLst/>
              <a:rect l="l" t="t" r="r" b="b"/>
              <a:pathLst>
                <a:path w="8627237" h="1345726">
                  <a:moveTo>
                    <a:pt x="0" y="239442"/>
                  </a:moveTo>
                  <a:cubicBezTo>
                    <a:pt x="0" y="119960"/>
                    <a:pt x="44323" y="0"/>
                    <a:pt x="116332" y="0"/>
                  </a:cubicBezTo>
                  <a:lnTo>
                    <a:pt x="116332" y="22652"/>
                  </a:lnTo>
                  <a:lnTo>
                    <a:pt x="116332" y="0"/>
                  </a:lnTo>
                  <a:lnTo>
                    <a:pt x="8510905" y="0"/>
                  </a:lnTo>
                  <a:lnTo>
                    <a:pt x="8510905" y="22652"/>
                  </a:lnTo>
                  <a:lnTo>
                    <a:pt x="8510905" y="0"/>
                  </a:lnTo>
                  <a:cubicBezTo>
                    <a:pt x="8582914" y="0"/>
                    <a:pt x="8627237" y="119960"/>
                    <a:pt x="8627237" y="239442"/>
                  </a:cubicBezTo>
                  <a:lnTo>
                    <a:pt x="8609203" y="239442"/>
                  </a:lnTo>
                  <a:lnTo>
                    <a:pt x="8627237" y="239442"/>
                  </a:lnTo>
                  <a:lnTo>
                    <a:pt x="8627237" y="1106284"/>
                  </a:lnTo>
                  <a:lnTo>
                    <a:pt x="8609203" y="1106284"/>
                  </a:lnTo>
                  <a:lnTo>
                    <a:pt x="8627237" y="1106284"/>
                  </a:lnTo>
                  <a:cubicBezTo>
                    <a:pt x="8627237" y="1225606"/>
                    <a:pt x="8582914" y="1345726"/>
                    <a:pt x="8510905" y="1345726"/>
                  </a:cubicBezTo>
                  <a:lnTo>
                    <a:pt x="8510905" y="1322915"/>
                  </a:lnTo>
                  <a:lnTo>
                    <a:pt x="8510905" y="1345567"/>
                  </a:lnTo>
                  <a:lnTo>
                    <a:pt x="116332" y="1345567"/>
                  </a:lnTo>
                  <a:lnTo>
                    <a:pt x="116332" y="1322915"/>
                  </a:lnTo>
                  <a:lnTo>
                    <a:pt x="116332" y="1345567"/>
                  </a:lnTo>
                  <a:cubicBezTo>
                    <a:pt x="44323" y="1345567"/>
                    <a:pt x="0" y="1225606"/>
                    <a:pt x="0" y="1106284"/>
                  </a:cubicBezTo>
                  <a:lnTo>
                    <a:pt x="18034" y="1106284"/>
                  </a:lnTo>
                  <a:lnTo>
                    <a:pt x="0" y="1106284"/>
                  </a:lnTo>
                  <a:lnTo>
                    <a:pt x="0" y="239442"/>
                  </a:lnTo>
                  <a:lnTo>
                    <a:pt x="18034" y="239442"/>
                  </a:lnTo>
                  <a:lnTo>
                    <a:pt x="0" y="239442"/>
                  </a:lnTo>
                  <a:moveTo>
                    <a:pt x="36068" y="239442"/>
                  </a:moveTo>
                  <a:lnTo>
                    <a:pt x="36068" y="1106284"/>
                  </a:lnTo>
                  <a:cubicBezTo>
                    <a:pt x="36068" y="1226245"/>
                    <a:pt x="79756" y="1300263"/>
                    <a:pt x="116332" y="1300263"/>
                  </a:cubicBezTo>
                  <a:lnTo>
                    <a:pt x="8510905" y="1300263"/>
                  </a:lnTo>
                  <a:cubicBezTo>
                    <a:pt x="8547481" y="1300263"/>
                    <a:pt x="8591169" y="1226245"/>
                    <a:pt x="8591169" y="1106284"/>
                  </a:cubicBezTo>
                  <a:lnTo>
                    <a:pt x="8591169" y="239442"/>
                  </a:lnTo>
                  <a:cubicBezTo>
                    <a:pt x="8591169" y="119482"/>
                    <a:pt x="8547481" y="45464"/>
                    <a:pt x="8510905" y="45464"/>
                  </a:cubicBezTo>
                  <a:lnTo>
                    <a:pt x="116332" y="45464"/>
                  </a:lnTo>
                  <a:cubicBezTo>
                    <a:pt x="79756" y="45464"/>
                    <a:pt x="36068" y="119482"/>
                    <a:pt x="36068" y="239442"/>
                  </a:cubicBezTo>
                  <a:close/>
                </a:path>
              </a:pathLst>
            </a:custGeom>
            <a:solidFill>
              <a:srgbClr val="558ED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628169" cy="1410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04"/>
                </a:lnSpc>
              </a:pPr>
              <a:endParaRPr/>
            </a:p>
            <a:p>
              <a:pPr algn="l">
                <a:lnSpc>
                  <a:spcPts val="2304"/>
                </a:lnSpc>
              </a:pPr>
              <a:r>
                <a:rPr lang="en-US" sz="2133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1. Introduction</a:t>
              </a:r>
            </a:p>
            <a:p>
              <a:pPr algn="l">
                <a:lnSpc>
                  <a:spcPts val="2304"/>
                </a:lnSpc>
              </a:pPr>
              <a:endParaRPr lang="en-US" sz="2133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95682" y="3007278"/>
            <a:ext cx="7682485" cy="580586"/>
            <a:chOff x="0" y="0"/>
            <a:chExt cx="10243313" cy="774115"/>
          </a:xfrm>
        </p:grpSpPr>
        <p:sp>
          <p:nvSpPr>
            <p:cNvPr id="18" name="Freeform 18"/>
            <p:cNvSpPr/>
            <p:nvPr/>
          </p:nvSpPr>
          <p:spPr>
            <a:xfrm>
              <a:off x="18034" y="18034"/>
              <a:ext cx="10206355" cy="709168"/>
            </a:xfrm>
            <a:custGeom>
              <a:avLst/>
              <a:gdLst/>
              <a:ahLst/>
              <a:cxnLst/>
              <a:rect l="l" t="t" r="r" b="b"/>
              <a:pathLst>
                <a:path w="10206355" h="709168">
                  <a:moveTo>
                    <a:pt x="0" y="0"/>
                  </a:moveTo>
                  <a:lnTo>
                    <a:pt x="10206355" y="0"/>
                  </a:lnTo>
                  <a:lnTo>
                    <a:pt x="10206355" y="709168"/>
                  </a:lnTo>
                  <a:lnTo>
                    <a:pt x="0" y="709168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10242423" cy="745236"/>
            </a:xfrm>
            <a:custGeom>
              <a:avLst/>
              <a:gdLst/>
              <a:ahLst/>
              <a:cxnLst/>
              <a:rect l="l" t="t" r="r" b="b"/>
              <a:pathLst>
                <a:path w="10242423" h="745236">
                  <a:moveTo>
                    <a:pt x="18034" y="0"/>
                  </a:moveTo>
                  <a:lnTo>
                    <a:pt x="10224389" y="0"/>
                  </a:lnTo>
                  <a:cubicBezTo>
                    <a:pt x="10234422" y="0"/>
                    <a:pt x="10242423" y="8128"/>
                    <a:pt x="10242423" y="18034"/>
                  </a:cubicBezTo>
                  <a:lnTo>
                    <a:pt x="10242423" y="727202"/>
                  </a:lnTo>
                  <a:cubicBezTo>
                    <a:pt x="10242423" y="737235"/>
                    <a:pt x="10234295" y="745236"/>
                    <a:pt x="10224389" y="745236"/>
                  </a:cubicBezTo>
                  <a:lnTo>
                    <a:pt x="18034" y="745236"/>
                  </a:lnTo>
                  <a:cubicBezTo>
                    <a:pt x="8128" y="745236"/>
                    <a:pt x="0" y="737235"/>
                    <a:pt x="0" y="727202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727202"/>
                  </a:lnTo>
                  <a:lnTo>
                    <a:pt x="18034" y="727202"/>
                  </a:lnTo>
                  <a:lnTo>
                    <a:pt x="18034" y="709168"/>
                  </a:lnTo>
                  <a:lnTo>
                    <a:pt x="10224389" y="709168"/>
                  </a:lnTo>
                  <a:lnTo>
                    <a:pt x="10224389" y="727202"/>
                  </a:lnTo>
                  <a:lnTo>
                    <a:pt x="10206355" y="727202"/>
                  </a:lnTo>
                  <a:lnTo>
                    <a:pt x="10206355" y="18034"/>
                  </a:lnTo>
                  <a:lnTo>
                    <a:pt x="10224389" y="18034"/>
                  </a:lnTo>
                  <a:lnTo>
                    <a:pt x="10224389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558ED5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978417" y="2610305"/>
            <a:ext cx="6469251" cy="757220"/>
            <a:chOff x="0" y="0"/>
            <a:chExt cx="8625669" cy="1009627"/>
          </a:xfrm>
        </p:grpSpPr>
        <p:sp>
          <p:nvSpPr>
            <p:cNvPr id="21" name="Freeform 21"/>
            <p:cNvSpPr/>
            <p:nvPr/>
          </p:nvSpPr>
          <p:spPr>
            <a:xfrm>
              <a:off x="18034" y="18034"/>
              <a:ext cx="8588756" cy="944753"/>
            </a:xfrm>
            <a:custGeom>
              <a:avLst/>
              <a:gdLst/>
              <a:ahLst/>
              <a:cxnLst/>
              <a:rect l="l" t="t" r="r" b="b"/>
              <a:pathLst>
                <a:path w="8588756" h="944753">
                  <a:moveTo>
                    <a:pt x="0" y="157480"/>
                  </a:moveTo>
                  <a:cubicBezTo>
                    <a:pt x="0" y="70485"/>
                    <a:pt x="40132" y="0"/>
                    <a:pt x="89789" y="0"/>
                  </a:cubicBezTo>
                  <a:lnTo>
                    <a:pt x="8498967" y="0"/>
                  </a:lnTo>
                  <a:cubicBezTo>
                    <a:pt x="8548497" y="0"/>
                    <a:pt x="8588756" y="70485"/>
                    <a:pt x="8588756" y="157480"/>
                  </a:cubicBezTo>
                  <a:lnTo>
                    <a:pt x="8588756" y="787273"/>
                  </a:lnTo>
                  <a:cubicBezTo>
                    <a:pt x="8588756" y="874268"/>
                    <a:pt x="8548624" y="944753"/>
                    <a:pt x="8498967" y="944753"/>
                  </a:cubicBezTo>
                  <a:lnTo>
                    <a:pt x="89789" y="944753"/>
                  </a:lnTo>
                  <a:cubicBezTo>
                    <a:pt x="40259" y="944753"/>
                    <a:pt x="0" y="874268"/>
                    <a:pt x="0" y="787273"/>
                  </a:cubicBezTo>
                  <a:lnTo>
                    <a:pt x="0" y="157480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8624824" cy="980821"/>
            </a:xfrm>
            <a:custGeom>
              <a:avLst/>
              <a:gdLst/>
              <a:ahLst/>
              <a:cxnLst/>
              <a:rect l="l" t="t" r="r" b="b"/>
              <a:pathLst>
                <a:path w="8624824" h="980821">
                  <a:moveTo>
                    <a:pt x="0" y="175514"/>
                  </a:moveTo>
                  <a:cubicBezTo>
                    <a:pt x="0" y="88773"/>
                    <a:pt x="40513" y="0"/>
                    <a:pt x="107823" y="0"/>
                  </a:cubicBezTo>
                  <a:lnTo>
                    <a:pt x="107823" y="18034"/>
                  </a:lnTo>
                  <a:lnTo>
                    <a:pt x="107823" y="0"/>
                  </a:lnTo>
                  <a:lnTo>
                    <a:pt x="8517001" y="0"/>
                  </a:lnTo>
                  <a:lnTo>
                    <a:pt x="8517001" y="18034"/>
                  </a:lnTo>
                  <a:lnTo>
                    <a:pt x="8517001" y="0"/>
                  </a:lnTo>
                  <a:cubicBezTo>
                    <a:pt x="8584311" y="0"/>
                    <a:pt x="8624824" y="88773"/>
                    <a:pt x="8624824" y="175514"/>
                  </a:cubicBezTo>
                  <a:lnTo>
                    <a:pt x="8606790" y="175514"/>
                  </a:lnTo>
                  <a:lnTo>
                    <a:pt x="8624824" y="175514"/>
                  </a:lnTo>
                  <a:lnTo>
                    <a:pt x="8624824" y="805307"/>
                  </a:lnTo>
                  <a:lnTo>
                    <a:pt x="8606790" y="805307"/>
                  </a:lnTo>
                  <a:lnTo>
                    <a:pt x="8624824" y="805307"/>
                  </a:lnTo>
                  <a:cubicBezTo>
                    <a:pt x="8624824" y="892048"/>
                    <a:pt x="8584311" y="980821"/>
                    <a:pt x="8517001" y="980821"/>
                  </a:cubicBezTo>
                  <a:lnTo>
                    <a:pt x="8517001" y="962660"/>
                  </a:lnTo>
                  <a:lnTo>
                    <a:pt x="8517001" y="980694"/>
                  </a:lnTo>
                  <a:lnTo>
                    <a:pt x="107823" y="980694"/>
                  </a:lnTo>
                  <a:lnTo>
                    <a:pt x="107823" y="962660"/>
                  </a:lnTo>
                  <a:lnTo>
                    <a:pt x="107823" y="980694"/>
                  </a:lnTo>
                  <a:cubicBezTo>
                    <a:pt x="40513" y="980821"/>
                    <a:pt x="0" y="892048"/>
                    <a:pt x="0" y="805307"/>
                  </a:cubicBezTo>
                  <a:lnTo>
                    <a:pt x="18034" y="805307"/>
                  </a:lnTo>
                  <a:lnTo>
                    <a:pt x="0" y="805307"/>
                  </a:lnTo>
                  <a:lnTo>
                    <a:pt x="0" y="175514"/>
                  </a:lnTo>
                  <a:lnTo>
                    <a:pt x="18034" y="175514"/>
                  </a:lnTo>
                  <a:lnTo>
                    <a:pt x="0" y="175514"/>
                  </a:lnTo>
                  <a:moveTo>
                    <a:pt x="36068" y="175514"/>
                  </a:moveTo>
                  <a:lnTo>
                    <a:pt x="36068" y="805307"/>
                  </a:lnTo>
                  <a:cubicBezTo>
                    <a:pt x="36068" y="892556"/>
                    <a:pt x="75946" y="944753"/>
                    <a:pt x="107696" y="944753"/>
                  </a:cubicBezTo>
                  <a:lnTo>
                    <a:pt x="8517001" y="944753"/>
                  </a:lnTo>
                  <a:cubicBezTo>
                    <a:pt x="8548751" y="944753"/>
                    <a:pt x="8588629" y="892556"/>
                    <a:pt x="8588629" y="805307"/>
                  </a:cubicBezTo>
                  <a:lnTo>
                    <a:pt x="8588629" y="175514"/>
                  </a:lnTo>
                  <a:cubicBezTo>
                    <a:pt x="8588629" y="88265"/>
                    <a:pt x="8548751" y="36068"/>
                    <a:pt x="8517001" y="36068"/>
                  </a:cubicBezTo>
                  <a:lnTo>
                    <a:pt x="107823" y="36068"/>
                  </a:lnTo>
                  <a:cubicBezTo>
                    <a:pt x="76073" y="36068"/>
                    <a:pt x="36195" y="88265"/>
                    <a:pt x="36195" y="175514"/>
                  </a:cubicBezTo>
                  <a:close/>
                </a:path>
              </a:pathLst>
            </a:custGeom>
            <a:solidFill>
              <a:srgbClr val="558ED5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8625669" cy="10382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04"/>
                </a:lnSpc>
              </a:pPr>
              <a:r>
                <a:rPr lang="en-US" sz="2133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2.Introduction of Photovoltaic System</a:t>
              </a:r>
            </a:p>
            <a:p>
              <a:pPr algn="l">
                <a:lnSpc>
                  <a:spcPts val="2304"/>
                </a:lnSpc>
              </a:pPr>
              <a:endParaRPr lang="en-US" sz="2133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95682" y="4030131"/>
            <a:ext cx="7682485" cy="580586"/>
            <a:chOff x="0" y="0"/>
            <a:chExt cx="10243313" cy="774115"/>
          </a:xfrm>
        </p:grpSpPr>
        <p:sp>
          <p:nvSpPr>
            <p:cNvPr id="25" name="Freeform 25"/>
            <p:cNvSpPr/>
            <p:nvPr/>
          </p:nvSpPr>
          <p:spPr>
            <a:xfrm>
              <a:off x="18034" y="18034"/>
              <a:ext cx="10206355" cy="709168"/>
            </a:xfrm>
            <a:custGeom>
              <a:avLst/>
              <a:gdLst/>
              <a:ahLst/>
              <a:cxnLst/>
              <a:rect l="l" t="t" r="r" b="b"/>
              <a:pathLst>
                <a:path w="10206355" h="709168">
                  <a:moveTo>
                    <a:pt x="0" y="0"/>
                  </a:moveTo>
                  <a:lnTo>
                    <a:pt x="10206355" y="0"/>
                  </a:lnTo>
                  <a:lnTo>
                    <a:pt x="10206355" y="709168"/>
                  </a:lnTo>
                  <a:lnTo>
                    <a:pt x="0" y="709168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10242423" cy="745236"/>
            </a:xfrm>
            <a:custGeom>
              <a:avLst/>
              <a:gdLst/>
              <a:ahLst/>
              <a:cxnLst/>
              <a:rect l="l" t="t" r="r" b="b"/>
              <a:pathLst>
                <a:path w="10242423" h="745236">
                  <a:moveTo>
                    <a:pt x="18034" y="0"/>
                  </a:moveTo>
                  <a:lnTo>
                    <a:pt x="10224389" y="0"/>
                  </a:lnTo>
                  <a:cubicBezTo>
                    <a:pt x="10234422" y="0"/>
                    <a:pt x="10242423" y="8128"/>
                    <a:pt x="10242423" y="18034"/>
                  </a:cubicBezTo>
                  <a:lnTo>
                    <a:pt x="10242423" y="727202"/>
                  </a:lnTo>
                  <a:cubicBezTo>
                    <a:pt x="10242423" y="737235"/>
                    <a:pt x="10234295" y="745236"/>
                    <a:pt x="10224389" y="745236"/>
                  </a:cubicBezTo>
                  <a:lnTo>
                    <a:pt x="18034" y="745236"/>
                  </a:lnTo>
                  <a:cubicBezTo>
                    <a:pt x="8128" y="745236"/>
                    <a:pt x="0" y="737235"/>
                    <a:pt x="0" y="727202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727202"/>
                  </a:lnTo>
                  <a:lnTo>
                    <a:pt x="18034" y="727202"/>
                  </a:lnTo>
                  <a:lnTo>
                    <a:pt x="18034" y="709168"/>
                  </a:lnTo>
                  <a:lnTo>
                    <a:pt x="10224389" y="709168"/>
                  </a:lnTo>
                  <a:lnTo>
                    <a:pt x="10224389" y="727202"/>
                  </a:lnTo>
                  <a:lnTo>
                    <a:pt x="10206355" y="727202"/>
                  </a:lnTo>
                  <a:lnTo>
                    <a:pt x="10206355" y="18034"/>
                  </a:lnTo>
                  <a:lnTo>
                    <a:pt x="10224389" y="18034"/>
                  </a:lnTo>
                  <a:lnTo>
                    <a:pt x="10224389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558ED5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978417" y="3653099"/>
            <a:ext cx="6471127" cy="737278"/>
            <a:chOff x="0" y="0"/>
            <a:chExt cx="8628169" cy="983037"/>
          </a:xfrm>
        </p:grpSpPr>
        <p:sp>
          <p:nvSpPr>
            <p:cNvPr id="28" name="Freeform 28"/>
            <p:cNvSpPr/>
            <p:nvPr/>
          </p:nvSpPr>
          <p:spPr>
            <a:xfrm>
              <a:off x="18034" y="18034"/>
              <a:ext cx="8591169" cy="918083"/>
            </a:xfrm>
            <a:custGeom>
              <a:avLst/>
              <a:gdLst/>
              <a:ahLst/>
              <a:cxnLst/>
              <a:rect l="l" t="t" r="r" b="b"/>
              <a:pathLst>
                <a:path w="8591169" h="918083">
                  <a:moveTo>
                    <a:pt x="0" y="153035"/>
                  </a:moveTo>
                  <a:cubicBezTo>
                    <a:pt x="0" y="68580"/>
                    <a:pt x="39116" y="0"/>
                    <a:pt x="87249" y="0"/>
                  </a:cubicBezTo>
                  <a:lnTo>
                    <a:pt x="8503920" y="0"/>
                  </a:lnTo>
                  <a:cubicBezTo>
                    <a:pt x="8552053" y="0"/>
                    <a:pt x="8591169" y="68453"/>
                    <a:pt x="8591169" y="153035"/>
                  </a:cubicBezTo>
                  <a:lnTo>
                    <a:pt x="8591169" y="765048"/>
                  </a:lnTo>
                  <a:cubicBezTo>
                    <a:pt x="8591169" y="849503"/>
                    <a:pt x="8552180" y="918083"/>
                    <a:pt x="8503920" y="918083"/>
                  </a:cubicBezTo>
                  <a:lnTo>
                    <a:pt x="87249" y="918083"/>
                  </a:lnTo>
                  <a:cubicBezTo>
                    <a:pt x="39116" y="918083"/>
                    <a:pt x="0" y="849630"/>
                    <a:pt x="0" y="765048"/>
                  </a:cubicBezTo>
                  <a:lnTo>
                    <a:pt x="0" y="153035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0" y="0"/>
              <a:ext cx="8627237" cy="954151"/>
            </a:xfrm>
            <a:custGeom>
              <a:avLst/>
              <a:gdLst/>
              <a:ahLst/>
              <a:cxnLst/>
              <a:rect l="l" t="t" r="r" b="b"/>
              <a:pathLst>
                <a:path w="8627237" h="954151">
                  <a:moveTo>
                    <a:pt x="0" y="171069"/>
                  </a:moveTo>
                  <a:cubicBezTo>
                    <a:pt x="0" y="86741"/>
                    <a:pt x="39370" y="0"/>
                    <a:pt x="105283" y="0"/>
                  </a:cubicBezTo>
                  <a:lnTo>
                    <a:pt x="105283" y="18034"/>
                  </a:lnTo>
                  <a:lnTo>
                    <a:pt x="105283" y="0"/>
                  </a:lnTo>
                  <a:lnTo>
                    <a:pt x="8521954" y="0"/>
                  </a:lnTo>
                  <a:lnTo>
                    <a:pt x="8521954" y="18034"/>
                  </a:lnTo>
                  <a:lnTo>
                    <a:pt x="8521954" y="0"/>
                  </a:lnTo>
                  <a:cubicBezTo>
                    <a:pt x="8587867" y="0"/>
                    <a:pt x="8627237" y="86741"/>
                    <a:pt x="8627237" y="171069"/>
                  </a:cubicBezTo>
                  <a:lnTo>
                    <a:pt x="8609203" y="171069"/>
                  </a:lnTo>
                  <a:lnTo>
                    <a:pt x="8627237" y="171069"/>
                  </a:lnTo>
                  <a:lnTo>
                    <a:pt x="8627237" y="783082"/>
                  </a:lnTo>
                  <a:lnTo>
                    <a:pt x="8609203" y="783082"/>
                  </a:lnTo>
                  <a:lnTo>
                    <a:pt x="8627237" y="783082"/>
                  </a:lnTo>
                  <a:cubicBezTo>
                    <a:pt x="8627237" y="867410"/>
                    <a:pt x="8587867" y="954151"/>
                    <a:pt x="8521954" y="954151"/>
                  </a:cubicBezTo>
                  <a:lnTo>
                    <a:pt x="8521954" y="936117"/>
                  </a:lnTo>
                  <a:lnTo>
                    <a:pt x="8521954" y="954151"/>
                  </a:lnTo>
                  <a:lnTo>
                    <a:pt x="105283" y="954151"/>
                  </a:lnTo>
                  <a:lnTo>
                    <a:pt x="105283" y="936117"/>
                  </a:lnTo>
                  <a:lnTo>
                    <a:pt x="105283" y="954151"/>
                  </a:lnTo>
                  <a:cubicBezTo>
                    <a:pt x="39370" y="954151"/>
                    <a:pt x="0" y="867410"/>
                    <a:pt x="0" y="783082"/>
                  </a:cubicBezTo>
                  <a:lnTo>
                    <a:pt x="18034" y="783082"/>
                  </a:lnTo>
                  <a:lnTo>
                    <a:pt x="0" y="783082"/>
                  </a:lnTo>
                  <a:lnTo>
                    <a:pt x="0" y="171069"/>
                  </a:lnTo>
                  <a:lnTo>
                    <a:pt x="18034" y="171069"/>
                  </a:lnTo>
                  <a:lnTo>
                    <a:pt x="0" y="171069"/>
                  </a:lnTo>
                  <a:moveTo>
                    <a:pt x="36068" y="171069"/>
                  </a:moveTo>
                  <a:lnTo>
                    <a:pt x="36068" y="783082"/>
                  </a:lnTo>
                  <a:cubicBezTo>
                    <a:pt x="36068" y="867791"/>
                    <a:pt x="74803" y="918083"/>
                    <a:pt x="105156" y="918083"/>
                  </a:cubicBezTo>
                  <a:lnTo>
                    <a:pt x="8521954" y="918083"/>
                  </a:lnTo>
                  <a:cubicBezTo>
                    <a:pt x="8552307" y="918083"/>
                    <a:pt x="8591042" y="867918"/>
                    <a:pt x="8591042" y="783082"/>
                  </a:cubicBezTo>
                  <a:lnTo>
                    <a:pt x="8591042" y="171069"/>
                  </a:lnTo>
                  <a:cubicBezTo>
                    <a:pt x="8591042" y="86360"/>
                    <a:pt x="8552307" y="36068"/>
                    <a:pt x="8521954" y="36068"/>
                  </a:cubicBezTo>
                  <a:lnTo>
                    <a:pt x="105283" y="36068"/>
                  </a:lnTo>
                  <a:cubicBezTo>
                    <a:pt x="74930" y="36068"/>
                    <a:pt x="36068" y="86360"/>
                    <a:pt x="36068" y="171069"/>
                  </a:cubicBezTo>
                  <a:close/>
                </a:path>
              </a:pathLst>
            </a:custGeom>
            <a:solidFill>
              <a:srgbClr val="558ED5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8628169" cy="10116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04"/>
                </a:lnSpc>
              </a:pPr>
              <a:r>
                <a:rPr lang="en-US" sz="2133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3.  Description of system components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95682" y="5062771"/>
            <a:ext cx="7682485" cy="580586"/>
            <a:chOff x="0" y="0"/>
            <a:chExt cx="10243313" cy="774115"/>
          </a:xfrm>
        </p:grpSpPr>
        <p:sp>
          <p:nvSpPr>
            <p:cNvPr id="32" name="Freeform 32"/>
            <p:cNvSpPr/>
            <p:nvPr/>
          </p:nvSpPr>
          <p:spPr>
            <a:xfrm>
              <a:off x="18034" y="18034"/>
              <a:ext cx="10206355" cy="709168"/>
            </a:xfrm>
            <a:custGeom>
              <a:avLst/>
              <a:gdLst/>
              <a:ahLst/>
              <a:cxnLst/>
              <a:rect l="l" t="t" r="r" b="b"/>
              <a:pathLst>
                <a:path w="10206355" h="709168">
                  <a:moveTo>
                    <a:pt x="0" y="0"/>
                  </a:moveTo>
                  <a:lnTo>
                    <a:pt x="10206355" y="0"/>
                  </a:lnTo>
                  <a:lnTo>
                    <a:pt x="10206355" y="709168"/>
                  </a:lnTo>
                  <a:lnTo>
                    <a:pt x="0" y="709168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10242423" cy="745236"/>
            </a:xfrm>
            <a:custGeom>
              <a:avLst/>
              <a:gdLst/>
              <a:ahLst/>
              <a:cxnLst/>
              <a:rect l="l" t="t" r="r" b="b"/>
              <a:pathLst>
                <a:path w="10242423" h="745236">
                  <a:moveTo>
                    <a:pt x="18034" y="0"/>
                  </a:moveTo>
                  <a:lnTo>
                    <a:pt x="10224389" y="0"/>
                  </a:lnTo>
                  <a:cubicBezTo>
                    <a:pt x="10234422" y="0"/>
                    <a:pt x="10242423" y="8128"/>
                    <a:pt x="10242423" y="18034"/>
                  </a:cubicBezTo>
                  <a:lnTo>
                    <a:pt x="10242423" y="727202"/>
                  </a:lnTo>
                  <a:cubicBezTo>
                    <a:pt x="10242423" y="737235"/>
                    <a:pt x="10234295" y="745236"/>
                    <a:pt x="10224389" y="745236"/>
                  </a:cubicBezTo>
                  <a:lnTo>
                    <a:pt x="18034" y="745236"/>
                  </a:lnTo>
                  <a:cubicBezTo>
                    <a:pt x="8128" y="745236"/>
                    <a:pt x="0" y="737235"/>
                    <a:pt x="0" y="727202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727202"/>
                  </a:lnTo>
                  <a:lnTo>
                    <a:pt x="18034" y="727202"/>
                  </a:lnTo>
                  <a:lnTo>
                    <a:pt x="18034" y="709168"/>
                  </a:lnTo>
                  <a:lnTo>
                    <a:pt x="10224389" y="709168"/>
                  </a:lnTo>
                  <a:lnTo>
                    <a:pt x="10224389" y="727202"/>
                  </a:lnTo>
                  <a:lnTo>
                    <a:pt x="10206355" y="727202"/>
                  </a:lnTo>
                  <a:lnTo>
                    <a:pt x="10206355" y="18034"/>
                  </a:lnTo>
                  <a:lnTo>
                    <a:pt x="10224389" y="18034"/>
                  </a:lnTo>
                  <a:lnTo>
                    <a:pt x="10224389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558ED5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595682" y="6020105"/>
            <a:ext cx="7682485" cy="580586"/>
            <a:chOff x="0" y="0"/>
            <a:chExt cx="10243313" cy="774115"/>
          </a:xfrm>
        </p:grpSpPr>
        <p:sp>
          <p:nvSpPr>
            <p:cNvPr id="35" name="Freeform 35"/>
            <p:cNvSpPr/>
            <p:nvPr/>
          </p:nvSpPr>
          <p:spPr>
            <a:xfrm>
              <a:off x="18034" y="18034"/>
              <a:ext cx="10206355" cy="709168"/>
            </a:xfrm>
            <a:custGeom>
              <a:avLst/>
              <a:gdLst/>
              <a:ahLst/>
              <a:cxnLst/>
              <a:rect l="l" t="t" r="r" b="b"/>
              <a:pathLst>
                <a:path w="10206355" h="709168">
                  <a:moveTo>
                    <a:pt x="0" y="0"/>
                  </a:moveTo>
                  <a:lnTo>
                    <a:pt x="10206355" y="0"/>
                  </a:lnTo>
                  <a:lnTo>
                    <a:pt x="10206355" y="709168"/>
                  </a:lnTo>
                  <a:lnTo>
                    <a:pt x="0" y="709168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0" y="0"/>
              <a:ext cx="10242423" cy="745236"/>
            </a:xfrm>
            <a:custGeom>
              <a:avLst/>
              <a:gdLst/>
              <a:ahLst/>
              <a:cxnLst/>
              <a:rect l="l" t="t" r="r" b="b"/>
              <a:pathLst>
                <a:path w="10242423" h="745236">
                  <a:moveTo>
                    <a:pt x="18034" y="0"/>
                  </a:moveTo>
                  <a:lnTo>
                    <a:pt x="10224389" y="0"/>
                  </a:lnTo>
                  <a:cubicBezTo>
                    <a:pt x="10234422" y="0"/>
                    <a:pt x="10242423" y="8128"/>
                    <a:pt x="10242423" y="18034"/>
                  </a:cubicBezTo>
                  <a:lnTo>
                    <a:pt x="10242423" y="727202"/>
                  </a:lnTo>
                  <a:cubicBezTo>
                    <a:pt x="10242423" y="737235"/>
                    <a:pt x="10234295" y="745236"/>
                    <a:pt x="10224389" y="745236"/>
                  </a:cubicBezTo>
                  <a:lnTo>
                    <a:pt x="18034" y="745236"/>
                  </a:lnTo>
                  <a:cubicBezTo>
                    <a:pt x="8128" y="745236"/>
                    <a:pt x="0" y="737235"/>
                    <a:pt x="0" y="727202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727202"/>
                  </a:lnTo>
                  <a:lnTo>
                    <a:pt x="18034" y="727202"/>
                  </a:lnTo>
                  <a:lnTo>
                    <a:pt x="18034" y="709168"/>
                  </a:lnTo>
                  <a:lnTo>
                    <a:pt x="10224389" y="709168"/>
                  </a:lnTo>
                  <a:lnTo>
                    <a:pt x="10224389" y="727202"/>
                  </a:lnTo>
                  <a:lnTo>
                    <a:pt x="10206355" y="727202"/>
                  </a:lnTo>
                  <a:lnTo>
                    <a:pt x="10206355" y="18034"/>
                  </a:lnTo>
                  <a:lnTo>
                    <a:pt x="10224389" y="18034"/>
                  </a:lnTo>
                  <a:lnTo>
                    <a:pt x="10224389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558ED5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595682" y="6726533"/>
            <a:ext cx="7682485" cy="580586"/>
            <a:chOff x="0" y="0"/>
            <a:chExt cx="10243313" cy="774115"/>
          </a:xfrm>
        </p:grpSpPr>
        <p:sp>
          <p:nvSpPr>
            <p:cNvPr id="38" name="Freeform 38"/>
            <p:cNvSpPr/>
            <p:nvPr/>
          </p:nvSpPr>
          <p:spPr>
            <a:xfrm>
              <a:off x="18034" y="18034"/>
              <a:ext cx="10206355" cy="709168"/>
            </a:xfrm>
            <a:custGeom>
              <a:avLst/>
              <a:gdLst/>
              <a:ahLst/>
              <a:cxnLst/>
              <a:rect l="l" t="t" r="r" b="b"/>
              <a:pathLst>
                <a:path w="10206355" h="709168">
                  <a:moveTo>
                    <a:pt x="0" y="0"/>
                  </a:moveTo>
                  <a:lnTo>
                    <a:pt x="10206355" y="0"/>
                  </a:lnTo>
                  <a:lnTo>
                    <a:pt x="10206355" y="709168"/>
                  </a:lnTo>
                  <a:lnTo>
                    <a:pt x="0" y="709168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0" y="0"/>
              <a:ext cx="10242423" cy="745236"/>
            </a:xfrm>
            <a:custGeom>
              <a:avLst/>
              <a:gdLst/>
              <a:ahLst/>
              <a:cxnLst/>
              <a:rect l="l" t="t" r="r" b="b"/>
              <a:pathLst>
                <a:path w="10242423" h="745236">
                  <a:moveTo>
                    <a:pt x="18034" y="0"/>
                  </a:moveTo>
                  <a:lnTo>
                    <a:pt x="10224389" y="0"/>
                  </a:lnTo>
                  <a:cubicBezTo>
                    <a:pt x="10234422" y="0"/>
                    <a:pt x="10242423" y="8128"/>
                    <a:pt x="10242423" y="18034"/>
                  </a:cubicBezTo>
                  <a:lnTo>
                    <a:pt x="10242423" y="727202"/>
                  </a:lnTo>
                  <a:cubicBezTo>
                    <a:pt x="10242423" y="737235"/>
                    <a:pt x="10234295" y="745236"/>
                    <a:pt x="10224389" y="745236"/>
                  </a:cubicBezTo>
                  <a:lnTo>
                    <a:pt x="18034" y="745236"/>
                  </a:lnTo>
                  <a:cubicBezTo>
                    <a:pt x="8128" y="745236"/>
                    <a:pt x="0" y="737235"/>
                    <a:pt x="0" y="727202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727202"/>
                  </a:lnTo>
                  <a:lnTo>
                    <a:pt x="18034" y="727202"/>
                  </a:lnTo>
                  <a:lnTo>
                    <a:pt x="18034" y="709168"/>
                  </a:lnTo>
                  <a:lnTo>
                    <a:pt x="10224389" y="709168"/>
                  </a:lnTo>
                  <a:lnTo>
                    <a:pt x="10224389" y="727202"/>
                  </a:lnTo>
                  <a:lnTo>
                    <a:pt x="10206355" y="727202"/>
                  </a:lnTo>
                  <a:lnTo>
                    <a:pt x="10206355" y="18034"/>
                  </a:lnTo>
                  <a:lnTo>
                    <a:pt x="10224389" y="18034"/>
                  </a:lnTo>
                  <a:lnTo>
                    <a:pt x="10224389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558ED5"/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7081520" y="6825827"/>
            <a:ext cx="2092960" cy="29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47"/>
              </a:lnSpc>
            </a:pPr>
            <a:r>
              <a:rPr lang="en-US" sz="1706" b="1" spc="15">
                <a:solidFill>
                  <a:srgbClr val="0D0D0D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2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978417" y="4694132"/>
            <a:ext cx="6469251" cy="750655"/>
            <a:chOff x="0" y="0"/>
            <a:chExt cx="8625669" cy="1000873"/>
          </a:xfrm>
        </p:grpSpPr>
        <p:sp>
          <p:nvSpPr>
            <p:cNvPr id="42" name="Freeform 42"/>
            <p:cNvSpPr/>
            <p:nvPr/>
          </p:nvSpPr>
          <p:spPr>
            <a:xfrm>
              <a:off x="18029" y="18361"/>
              <a:ext cx="8588679" cy="934741"/>
            </a:xfrm>
            <a:custGeom>
              <a:avLst/>
              <a:gdLst/>
              <a:ahLst/>
              <a:cxnLst/>
              <a:rect l="l" t="t" r="r" b="b"/>
              <a:pathLst>
                <a:path w="8588679" h="934741">
                  <a:moveTo>
                    <a:pt x="0" y="155812"/>
                  </a:moveTo>
                  <a:cubicBezTo>
                    <a:pt x="0" y="69825"/>
                    <a:pt x="39104" y="0"/>
                    <a:pt x="87223" y="0"/>
                  </a:cubicBezTo>
                  <a:lnTo>
                    <a:pt x="8501456" y="0"/>
                  </a:lnTo>
                  <a:cubicBezTo>
                    <a:pt x="8549574" y="0"/>
                    <a:pt x="8588679" y="69695"/>
                    <a:pt x="8588679" y="155812"/>
                  </a:cubicBezTo>
                  <a:lnTo>
                    <a:pt x="8588679" y="778929"/>
                  </a:lnTo>
                  <a:cubicBezTo>
                    <a:pt x="8588679" y="864916"/>
                    <a:pt x="8549702" y="934741"/>
                    <a:pt x="8501456" y="934741"/>
                  </a:cubicBezTo>
                  <a:lnTo>
                    <a:pt x="87223" y="934741"/>
                  </a:lnTo>
                  <a:cubicBezTo>
                    <a:pt x="39104" y="934741"/>
                    <a:pt x="0" y="865046"/>
                    <a:pt x="0" y="778929"/>
                  </a:cubicBezTo>
                  <a:lnTo>
                    <a:pt x="0" y="155812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0" y="0"/>
              <a:ext cx="8624736" cy="971463"/>
            </a:xfrm>
            <a:custGeom>
              <a:avLst/>
              <a:gdLst/>
              <a:ahLst/>
              <a:cxnLst/>
              <a:rect l="l" t="t" r="r" b="b"/>
              <a:pathLst>
                <a:path w="8624736" h="971463">
                  <a:moveTo>
                    <a:pt x="0" y="174173"/>
                  </a:moveTo>
                  <a:cubicBezTo>
                    <a:pt x="0" y="88315"/>
                    <a:pt x="39359" y="0"/>
                    <a:pt x="105252" y="0"/>
                  </a:cubicBezTo>
                  <a:lnTo>
                    <a:pt x="105252" y="18361"/>
                  </a:lnTo>
                  <a:lnTo>
                    <a:pt x="105252" y="0"/>
                  </a:lnTo>
                  <a:lnTo>
                    <a:pt x="8519485" y="0"/>
                  </a:lnTo>
                  <a:lnTo>
                    <a:pt x="8519485" y="18361"/>
                  </a:lnTo>
                  <a:lnTo>
                    <a:pt x="8519485" y="0"/>
                  </a:lnTo>
                  <a:cubicBezTo>
                    <a:pt x="8585378" y="0"/>
                    <a:pt x="8624736" y="88315"/>
                    <a:pt x="8624736" y="174173"/>
                  </a:cubicBezTo>
                  <a:lnTo>
                    <a:pt x="8606708" y="174173"/>
                  </a:lnTo>
                  <a:lnTo>
                    <a:pt x="8624736" y="174173"/>
                  </a:lnTo>
                  <a:lnTo>
                    <a:pt x="8624736" y="797290"/>
                  </a:lnTo>
                  <a:lnTo>
                    <a:pt x="8606708" y="797290"/>
                  </a:lnTo>
                  <a:lnTo>
                    <a:pt x="8624736" y="797290"/>
                  </a:lnTo>
                  <a:cubicBezTo>
                    <a:pt x="8624736" y="883148"/>
                    <a:pt x="8585378" y="971463"/>
                    <a:pt x="8519485" y="971463"/>
                  </a:cubicBezTo>
                  <a:lnTo>
                    <a:pt x="8519485" y="953102"/>
                  </a:lnTo>
                  <a:lnTo>
                    <a:pt x="8519485" y="971463"/>
                  </a:lnTo>
                  <a:lnTo>
                    <a:pt x="105252" y="971463"/>
                  </a:lnTo>
                  <a:lnTo>
                    <a:pt x="105252" y="953102"/>
                  </a:lnTo>
                  <a:lnTo>
                    <a:pt x="105252" y="971463"/>
                  </a:lnTo>
                  <a:cubicBezTo>
                    <a:pt x="39359" y="971463"/>
                    <a:pt x="0" y="883148"/>
                    <a:pt x="0" y="797290"/>
                  </a:cubicBezTo>
                  <a:lnTo>
                    <a:pt x="18029" y="797290"/>
                  </a:lnTo>
                  <a:lnTo>
                    <a:pt x="0" y="797290"/>
                  </a:lnTo>
                  <a:lnTo>
                    <a:pt x="0" y="174173"/>
                  </a:lnTo>
                  <a:lnTo>
                    <a:pt x="18029" y="174173"/>
                  </a:lnTo>
                  <a:lnTo>
                    <a:pt x="0" y="174173"/>
                  </a:lnTo>
                  <a:moveTo>
                    <a:pt x="36058" y="174173"/>
                  </a:moveTo>
                  <a:lnTo>
                    <a:pt x="36058" y="797290"/>
                  </a:lnTo>
                  <a:cubicBezTo>
                    <a:pt x="36058" y="883536"/>
                    <a:pt x="74781" y="934741"/>
                    <a:pt x="105126" y="934741"/>
                  </a:cubicBezTo>
                  <a:lnTo>
                    <a:pt x="8519485" y="934741"/>
                  </a:lnTo>
                  <a:cubicBezTo>
                    <a:pt x="8549829" y="934741"/>
                    <a:pt x="8588553" y="883665"/>
                    <a:pt x="8588553" y="797290"/>
                  </a:cubicBezTo>
                  <a:lnTo>
                    <a:pt x="8588553" y="174173"/>
                  </a:lnTo>
                  <a:cubicBezTo>
                    <a:pt x="8588553" y="87927"/>
                    <a:pt x="8549829" y="36722"/>
                    <a:pt x="8519485" y="36722"/>
                  </a:cubicBezTo>
                  <a:lnTo>
                    <a:pt x="105252" y="36722"/>
                  </a:lnTo>
                  <a:cubicBezTo>
                    <a:pt x="74908" y="36722"/>
                    <a:pt x="36058" y="87927"/>
                    <a:pt x="36058" y="174173"/>
                  </a:cubicBezTo>
                  <a:close/>
                </a:path>
              </a:pathLst>
            </a:custGeom>
            <a:solidFill>
              <a:srgbClr val="558ED5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28575"/>
              <a:ext cx="8625669" cy="1029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04"/>
                </a:lnSpc>
              </a:pPr>
              <a:r>
                <a:rPr lang="en-US" sz="2133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4.The Role of Artificial Intelligence in Improving MPPT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978417" y="5651466"/>
            <a:ext cx="6471127" cy="737278"/>
            <a:chOff x="0" y="0"/>
            <a:chExt cx="8628169" cy="983037"/>
          </a:xfrm>
        </p:grpSpPr>
        <p:sp>
          <p:nvSpPr>
            <p:cNvPr id="46" name="Freeform 46"/>
            <p:cNvSpPr/>
            <p:nvPr/>
          </p:nvSpPr>
          <p:spPr>
            <a:xfrm>
              <a:off x="18034" y="18034"/>
              <a:ext cx="8591169" cy="918083"/>
            </a:xfrm>
            <a:custGeom>
              <a:avLst/>
              <a:gdLst/>
              <a:ahLst/>
              <a:cxnLst/>
              <a:rect l="l" t="t" r="r" b="b"/>
              <a:pathLst>
                <a:path w="8591169" h="918083">
                  <a:moveTo>
                    <a:pt x="0" y="153035"/>
                  </a:moveTo>
                  <a:cubicBezTo>
                    <a:pt x="0" y="68580"/>
                    <a:pt x="39116" y="0"/>
                    <a:pt x="87249" y="0"/>
                  </a:cubicBezTo>
                  <a:lnTo>
                    <a:pt x="8503920" y="0"/>
                  </a:lnTo>
                  <a:cubicBezTo>
                    <a:pt x="8552053" y="0"/>
                    <a:pt x="8591169" y="68453"/>
                    <a:pt x="8591169" y="153035"/>
                  </a:cubicBezTo>
                  <a:lnTo>
                    <a:pt x="8591169" y="765048"/>
                  </a:lnTo>
                  <a:cubicBezTo>
                    <a:pt x="8591169" y="849503"/>
                    <a:pt x="8552180" y="918083"/>
                    <a:pt x="8503920" y="918083"/>
                  </a:cubicBezTo>
                  <a:lnTo>
                    <a:pt x="87249" y="918083"/>
                  </a:lnTo>
                  <a:cubicBezTo>
                    <a:pt x="39116" y="918083"/>
                    <a:pt x="0" y="849630"/>
                    <a:pt x="0" y="765048"/>
                  </a:cubicBezTo>
                  <a:lnTo>
                    <a:pt x="0" y="153035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0" y="0"/>
              <a:ext cx="8627237" cy="954151"/>
            </a:xfrm>
            <a:custGeom>
              <a:avLst/>
              <a:gdLst/>
              <a:ahLst/>
              <a:cxnLst/>
              <a:rect l="l" t="t" r="r" b="b"/>
              <a:pathLst>
                <a:path w="8627237" h="954151">
                  <a:moveTo>
                    <a:pt x="0" y="171069"/>
                  </a:moveTo>
                  <a:cubicBezTo>
                    <a:pt x="0" y="86741"/>
                    <a:pt x="39370" y="0"/>
                    <a:pt x="105283" y="0"/>
                  </a:cubicBezTo>
                  <a:lnTo>
                    <a:pt x="105283" y="18034"/>
                  </a:lnTo>
                  <a:lnTo>
                    <a:pt x="105283" y="0"/>
                  </a:lnTo>
                  <a:lnTo>
                    <a:pt x="8521954" y="0"/>
                  </a:lnTo>
                  <a:lnTo>
                    <a:pt x="8521954" y="18034"/>
                  </a:lnTo>
                  <a:lnTo>
                    <a:pt x="8521954" y="0"/>
                  </a:lnTo>
                  <a:cubicBezTo>
                    <a:pt x="8587867" y="0"/>
                    <a:pt x="8627237" y="86741"/>
                    <a:pt x="8627237" y="171069"/>
                  </a:cubicBezTo>
                  <a:lnTo>
                    <a:pt x="8609203" y="171069"/>
                  </a:lnTo>
                  <a:lnTo>
                    <a:pt x="8627237" y="171069"/>
                  </a:lnTo>
                  <a:lnTo>
                    <a:pt x="8627237" y="783082"/>
                  </a:lnTo>
                  <a:lnTo>
                    <a:pt x="8609203" y="783082"/>
                  </a:lnTo>
                  <a:lnTo>
                    <a:pt x="8627237" y="783082"/>
                  </a:lnTo>
                  <a:cubicBezTo>
                    <a:pt x="8627237" y="867410"/>
                    <a:pt x="8587867" y="954151"/>
                    <a:pt x="8521954" y="954151"/>
                  </a:cubicBezTo>
                  <a:lnTo>
                    <a:pt x="8521954" y="936117"/>
                  </a:lnTo>
                  <a:lnTo>
                    <a:pt x="8521954" y="954151"/>
                  </a:lnTo>
                  <a:lnTo>
                    <a:pt x="105283" y="954151"/>
                  </a:lnTo>
                  <a:lnTo>
                    <a:pt x="105283" y="936117"/>
                  </a:lnTo>
                  <a:lnTo>
                    <a:pt x="105283" y="954151"/>
                  </a:lnTo>
                  <a:cubicBezTo>
                    <a:pt x="39370" y="954151"/>
                    <a:pt x="0" y="867410"/>
                    <a:pt x="0" y="783082"/>
                  </a:cubicBezTo>
                  <a:lnTo>
                    <a:pt x="18034" y="783082"/>
                  </a:lnTo>
                  <a:lnTo>
                    <a:pt x="0" y="783082"/>
                  </a:lnTo>
                  <a:lnTo>
                    <a:pt x="0" y="171069"/>
                  </a:lnTo>
                  <a:lnTo>
                    <a:pt x="18034" y="171069"/>
                  </a:lnTo>
                  <a:lnTo>
                    <a:pt x="0" y="171069"/>
                  </a:lnTo>
                  <a:moveTo>
                    <a:pt x="36068" y="171069"/>
                  </a:moveTo>
                  <a:lnTo>
                    <a:pt x="36068" y="783082"/>
                  </a:lnTo>
                  <a:cubicBezTo>
                    <a:pt x="36068" y="867791"/>
                    <a:pt x="74803" y="918083"/>
                    <a:pt x="105156" y="918083"/>
                  </a:cubicBezTo>
                  <a:lnTo>
                    <a:pt x="8521954" y="918083"/>
                  </a:lnTo>
                  <a:cubicBezTo>
                    <a:pt x="8552307" y="918083"/>
                    <a:pt x="8591042" y="867918"/>
                    <a:pt x="8591042" y="783082"/>
                  </a:cubicBezTo>
                  <a:lnTo>
                    <a:pt x="8591042" y="171069"/>
                  </a:lnTo>
                  <a:cubicBezTo>
                    <a:pt x="8591042" y="86360"/>
                    <a:pt x="8552307" y="36068"/>
                    <a:pt x="8521954" y="36068"/>
                  </a:cubicBezTo>
                  <a:lnTo>
                    <a:pt x="105283" y="36068"/>
                  </a:lnTo>
                  <a:cubicBezTo>
                    <a:pt x="74930" y="36068"/>
                    <a:pt x="36068" y="86360"/>
                    <a:pt x="36068" y="171069"/>
                  </a:cubicBezTo>
                  <a:close/>
                </a:path>
              </a:pathLst>
            </a:custGeom>
            <a:solidFill>
              <a:srgbClr val="558ED5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28575"/>
              <a:ext cx="8628169" cy="10116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04"/>
                </a:lnSpc>
              </a:pPr>
              <a:r>
                <a:rPr lang="en-US" sz="2133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5.Types of AI Algorithms Used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976542" y="6535484"/>
            <a:ext cx="6471127" cy="878712"/>
            <a:chOff x="0" y="0"/>
            <a:chExt cx="8628169" cy="1171616"/>
          </a:xfrm>
        </p:grpSpPr>
        <p:sp>
          <p:nvSpPr>
            <p:cNvPr id="50" name="Freeform 50"/>
            <p:cNvSpPr/>
            <p:nvPr/>
          </p:nvSpPr>
          <p:spPr>
            <a:xfrm>
              <a:off x="18034" y="21494"/>
              <a:ext cx="8591169" cy="1094202"/>
            </a:xfrm>
            <a:custGeom>
              <a:avLst/>
              <a:gdLst/>
              <a:ahLst/>
              <a:cxnLst/>
              <a:rect l="l" t="t" r="r" b="b"/>
              <a:pathLst>
                <a:path w="8591169" h="1094202">
                  <a:moveTo>
                    <a:pt x="0" y="182392"/>
                  </a:moveTo>
                  <a:cubicBezTo>
                    <a:pt x="0" y="81735"/>
                    <a:pt x="39116" y="0"/>
                    <a:pt x="87249" y="0"/>
                  </a:cubicBezTo>
                  <a:lnTo>
                    <a:pt x="8503920" y="0"/>
                  </a:lnTo>
                  <a:cubicBezTo>
                    <a:pt x="8552053" y="0"/>
                    <a:pt x="8591169" y="81584"/>
                    <a:pt x="8591169" y="182392"/>
                  </a:cubicBezTo>
                  <a:lnTo>
                    <a:pt x="8591169" y="911809"/>
                  </a:lnTo>
                  <a:cubicBezTo>
                    <a:pt x="8591169" y="1012465"/>
                    <a:pt x="8552180" y="1094201"/>
                    <a:pt x="8503920" y="1094201"/>
                  </a:cubicBezTo>
                  <a:lnTo>
                    <a:pt x="87249" y="1094201"/>
                  </a:lnTo>
                  <a:cubicBezTo>
                    <a:pt x="39116" y="1094201"/>
                    <a:pt x="0" y="1012617"/>
                    <a:pt x="0" y="911809"/>
                  </a:cubicBezTo>
                  <a:lnTo>
                    <a:pt x="0" y="182392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51" name="Freeform 51"/>
            <p:cNvSpPr/>
            <p:nvPr/>
          </p:nvSpPr>
          <p:spPr>
            <a:xfrm>
              <a:off x="0" y="0"/>
              <a:ext cx="8627237" cy="1137189"/>
            </a:xfrm>
            <a:custGeom>
              <a:avLst/>
              <a:gdLst/>
              <a:ahLst/>
              <a:cxnLst/>
              <a:rect l="l" t="t" r="r" b="b"/>
              <a:pathLst>
                <a:path w="8627237" h="1137189">
                  <a:moveTo>
                    <a:pt x="0" y="203886"/>
                  </a:moveTo>
                  <a:cubicBezTo>
                    <a:pt x="0" y="103381"/>
                    <a:pt x="39370" y="0"/>
                    <a:pt x="105283" y="0"/>
                  </a:cubicBezTo>
                  <a:lnTo>
                    <a:pt x="105283" y="21494"/>
                  </a:lnTo>
                  <a:lnTo>
                    <a:pt x="105283" y="0"/>
                  </a:lnTo>
                  <a:lnTo>
                    <a:pt x="8521954" y="0"/>
                  </a:lnTo>
                  <a:lnTo>
                    <a:pt x="8521954" y="21494"/>
                  </a:lnTo>
                  <a:lnTo>
                    <a:pt x="8521954" y="0"/>
                  </a:lnTo>
                  <a:cubicBezTo>
                    <a:pt x="8587867" y="0"/>
                    <a:pt x="8627237" y="103381"/>
                    <a:pt x="8627237" y="203886"/>
                  </a:cubicBezTo>
                  <a:lnTo>
                    <a:pt x="8609203" y="203886"/>
                  </a:lnTo>
                  <a:lnTo>
                    <a:pt x="8627237" y="203886"/>
                  </a:lnTo>
                  <a:lnTo>
                    <a:pt x="8627237" y="933303"/>
                  </a:lnTo>
                  <a:lnTo>
                    <a:pt x="8609203" y="933303"/>
                  </a:lnTo>
                  <a:lnTo>
                    <a:pt x="8627237" y="933303"/>
                  </a:lnTo>
                  <a:cubicBezTo>
                    <a:pt x="8627237" y="1033808"/>
                    <a:pt x="8587867" y="1137189"/>
                    <a:pt x="8521954" y="1137189"/>
                  </a:cubicBezTo>
                  <a:lnTo>
                    <a:pt x="8521954" y="1115695"/>
                  </a:lnTo>
                  <a:lnTo>
                    <a:pt x="8521954" y="1137189"/>
                  </a:lnTo>
                  <a:lnTo>
                    <a:pt x="105283" y="1137189"/>
                  </a:lnTo>
                  <a:lnTo>
                    <a:pt x="105283" y="1115695"/>
                  </a:lnTo>
                  <a:lnTo>
                    <a:pt x="105283" y="1137189"/>
                  </a:lnTo>
                  <a:cubicBezTo>
                    <a:pt x="39370" y="1137189"/>
                    <a:pt x="0" y="1033808"/>
                    <a:pt x="0" y="933303"/>
                  </a:cubicBezTo>
                  <a:lnTo>
                    <a:pt x="18034" y="933303"/>
                  </a:lnTo>
                  <a:lnTo>
                    <a:pt x="0" y="933303"/>
                  </a:lnTo>
                  <a:lnTo>
                    <a:pt x="0" y="203886"/>
                  </a:lnTo>
                  <a:lnTo>
                    <a:pt x="18034" y="203886"/>
                  </a:lnTo>
                  <a:lnTo>
                    <a:pt x="0" y="203886"/>
                  </a:lnTo>
                  <a:moveTo>
                    <a:pt x="36068" y="203886"/>
                  </a:moveTo>
                  <a:lnTo>
                    <a:pt x="36068" y="933303"/>
                  </a:lnTo>
                  <a:cubicBezTo>
                    <a:pt x="36068" y="1034262"/>
                    <a:pt x="74803" y="1094202"/>
                    <a:pt x="105156" y="1094202"/>
                  </a:cubicBezTo>
                  <a:lnTo>
                    <a:pt x="8521954" y="1094202"/>
                  </a:lnTo>
                  <a:cubicBezTo>
                    <a:pt x="8552307" y="1094202"/>
                    <a:pt x="8591042" y="1034414"/>
                    <a:pt x="8591042" y="933303"/>
                  </a:cubicBezTo>
                  <a:lnTo>
                    <a:pt x="8591042" y="203886"/>
                  </a:lnTo>
                  <a:cubicBezTo>
                    <a:pt x="8591042" y="102927"/>
                    <a:pt x="8552307" y="42987"/>
                    <a:pt x="8521954" y="42987"/>
                  </a:cubicBezTo>
                  <a:lnTo>
                    <a:pt x="105283" y="42987"/>
                  </a:lnTo>
                  <a:cubicBezTo>
                    <a:pt x="74930" y="42987"/>
                    <a:pt x="36068" y="102927"/>
                    <a:pt x="36068" y="203886"/>
                  </a:cubicBezTo>
                  <a:close/>
                </a:path>
              </a:pathLst>
            </a:custGeom>
            <a:solidFill>
              <a:srgbClr val="558ED5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8628169" cy="1200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04"/>
                </a:lnSpc>
              </a:pPr>
              <a:r>
                <a:rPr lang="en-US" sz="2133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6.Conclusion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14777" y="340972"/>
            <a:ext cx="9295016" cy="589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73"/>
              </a:lnSpc>
            </a:pPr>
            <a:endParaRPr/>
          </a:p>
          <a:p>
            <a:pPr marL="325140" lvl="1" indent="-162570" algn="just">
              <a:lnSpc>
                <a:spcPts val="3031"/>
              </a:lnSpc>
              <a:buFont typeface="Arial"/>
              <a:buChar char="•"/>
            </a:pPr>
            <a:r>
              <a:rPr lang="en-US" sz="2526" b="1" u="sng">
                <a:solidFill>
                  <a:srgbClr val="FF0000"/>
                </a:solidFill>
                <a:latin typeface="Cambria Bold"/>
                <a:ea typeface="Cambria Bold"/>
                <a:cs typeface="Cambria Bold"/>
                <a:sym typeface="Cambria Bold"/>
              </a:rPr>
              <a:t>Introduction of Photovoltaic System</a:t>
            </a:r>
          </a:p>
          <a:p>
            <a:pPr algn="just">
              <a:lnSpc>
                <a:spcPts val="2273"/>
              </a:lnSpc>
            </a:pPr>
            <a:endParaRPr lang="en-US" sz="2526" b="1" u="sng">
              <a:solidFill>
                <a:srgbClr val="FF0000"/>
              </a:solidFill>
              <a:latin typeface="Cambria Bold"/>
              <a:ea typeface="Cambria Bold"/>
              <a:cs typeface="Cambria Bold"/>
              <a:sym typeface="Cambria Bold"/>
            </a:endParaRPr>
          </a:p>
          <a:p>
            <a:pPr marL="269167" lvl="1" indent="-134584" algn="just">
              <a:lnSpc>
                <a:spcPts val="2510"/>
              </a:lnSpc>
              <a:buFont typeface="Arial"/>
              <a:buChar char="•"/>
            </a:pPr>
            <a:r>
              <a:rPr lang="en-US" sz="2092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With the increasing focus on renewable energy, solar energy is one of the most widely used sources.</a:t>
            </a:r>
          </a:p>
          <a:p>
            <a:pPr algn="just">
              <a:lnSpc>
                <a:spcPts val="2510"/>
              </a:lnSpc>
            </a:pPr>
            <a:endParaRPr lang="en-US" sz="2092" b="1">
              <a:solidFill>
                <a:srgbClr val="000000"/>
              </a:solidFill>
              <a:latin typeface="Cambria Bold"/>
              <a:ea typeface="Cambria Bold"/>
              <a:cs typeface="Cambria Bold"/>
              <a:sym typeface="Cambria Bold"/>
            </a:endParaRPr>
          </a:p>
          <a:p>
            <a:pPr marL="269167" lvl="1" indent="-134584" algn="just">
              <a:lnSpc>
                <a:spcPts val="2510"/>
              </a:lnSpc>
              <a:buFont typeface="Arial"/>
              <a:buChar char="•"/>
            </a:pPr>
            <a:r>
              <a:rPr lang="en-US" sz="2092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To improve the efficiency of solar systems, advanced techniques like MPPT are crucial.</a:t>
            </a:r>
          </a:p>
          <a:p>
            <a:pPr algn="just">
              <a:lnSpc>
                <a:spcPts val="2510"/>
              </a:lnSpc>
            </a:pPr>
            <a:endParaRPr lang="en-US" sz="2092" b="1">
              <a:solidFill>
                <a:srgbClr val="000000"/>
              </a:solidFill>
              <a:latin typeface="Cambria Bold"/>
              <a:ea typeface="Cambria Bold"/>
              <a:cs typeface="Cambria Bold"/>
              <a:sym typeface="Cambria Bold"/>
            </a:endParaRPr>
          </a:p>
          <a:p>
            <a:pPr algn="just">
              <a:lnSpc>
                <a:spcPts val="2630"/>
              </a:lnSpc>
            </a:pPr>
            <a:r>
              <a:rPr lang="en-US" sz="2192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  </a:t>
            </a:r>
            <a:r>
              <a:rPr lang="en-US" sz="2192" b="1" u="sng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What is MPPT?</a:t>
            </a:r>
          </a:p>
          <a:p>
            <a:pPr algn="just">
              <a:lnSpc>
                <a:spcPts val="2510"/>
              </a:lnSpc>
            </a:pPr>
            <a:endParaRPr lang="en-US" sz="2192" b="1" u="sng">
              <a:solidFill>
                <a:srgbClr val="000000"/>
              </a:solidFill>
              <a:latin typeface="Cambria Bold"/>
              <a:ea typeface="Cambria Bold"/>
              <a:cs typeface="Cambria Bold"/>
              <a:sym typeface="Cambria Bold"/>
            </a:endParaRPr>
          </a:p>
          <a:p>
            <a:pPr marL="269167" lvl="1" indent="-134584" algn="just">
              <a:lnSpc>
                <a:spcPts val="2510"/>
              </a:lnSpc>
              <a:buFont typeface="Arial"/>
              <a:buChar char="•"/>
            </a:pPr>
            <a:r>
              <a:rPr lang="en-US" sz="2092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MPPT (Maximum Power Point Tracking) is an algorithm aimed at extracting the maximum power from solar panels.</a:t>
            </a:r>
          </a:p>
          <a:p>
            <a:pPr marL="269167" lvl="1" indent="-134584" algn="just">
              <a:lnSpc>
                <a:spcPts val="2510"/>
              </a:lnSpc>
              <a:buFont typeface="Arial"/>
              <a:buChar char="•"/>
            </a:pPr>
            <a:r>
              <a:rPr lang="en-US" sz="2092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Challenges such as lighting and temperature fluctuations make optimizing MPPT highly important.</a:t>
            </a:r>
          </a:p>
          <a:p>
            <a:pPr marL="243856" lvl="1" indent="-121928" algn="just">
              <a:lnSpc>
                <a:spcPts val="2273"/>
              </a:lnSpc>
            </a:pPr>
            <a:endParaRPr lang="en-US" sz="2092" b="1">
              <a:solidFill>
                <a:srgbClr val="000000"/>
              </a:solidFill>
              <a:latin typeface="Cambria Bold"/>
              <a:ea typeface="Cambria Bold"/>
              <a:cs typeface="Cambria Bold"/>
              <a:sym typeface="Cambria Bold"/>
            </a:endParaRPr>
          </a:p>
          <a:p>
            <a:pPr marL="243856" lvl="1" indent="-121928" algn="just">
              <a:lnSpc>
                <a:spcPts val="2273"/>
              </a:lnSpc>
            </a:pPr>
            <a:endParaRPr lang="en-US" sz="2092" b="1">
              <a:solidFill>
                <a:srgbClr val="000000"/>
              </a:solidFill>
              <a:latin typeface="Cambria Bold"/>
              <a:ea typeface="Cambria Bold"/>
              <a:cs typeface="Cambria Bold"/>
              <a:sym typeface="Cambria Bold"/>
            </a:endParaRPr>
          </a:p>
          <a:p>
            <a:pPr marL="243856" lvl="1" indent="-121928" algn="just">
              <a:lnSpc>
                <a:spcPts val="2273"/>
              </a:lnSpc>
            </a:pPr>
            <a:r>
              <a:rPr lang="en-US" sz="1894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</a:p>
          <a:p>
            <a:pPr marL="243856" lvl="1" indent="-121928" algn="just">
              <a:lnSpc>
                <a:spcPts val="2273"/>
              </a:lnSpc>
            </a:pPr>
            <a:endParaRPr lang="en-US" sz="1894" b="1">
              <a:solidFill>
                <a:srgbClr val="000000"/>
              </a:solidFill>
              <a:latin typeface="Cambria Bold"/>
              <a:ea typeface="Cambria Bold"/>
              <a:cs typeface="Cambria Bold"/>
              <a:sym typeface="Cambria Bold"/>
            </a:endParaRPr>
          </a:p>
        </p:txBody>
      </p:sp>
      <p:sp>
        <p:nvSpPr>
          <p:cNvPr id="4" name="Freeform 4" descr="solar.jpg"/>
          <p:cNvSpPr/>
          <p:nvPr/>
        </p:nvSpPr>
        <p:spPr>
          <a:xfrm>
            <a:off x="0" y="5638814"/>
            <a:ext cx="9753600" cy="1676386"/>
          </a:xfrm>
          <a:custGeom>
            <a:avLst/>
            <a:gdLst/>
            <a:ahLst/>
            <a:cxnLst/>
            <a:rect l="l" t="t" r="r" b="b"/>
            <a:pathLst>
              <a:path w="9753600" h="1676386">
                <a:moveTo>
                  <a:pt x="0" y="0"/>
                </a:moveTo>
                <a:lnTo>
                  <a:pt x="9753600" y="0"/>
                </a:lnTo>
                <a:lnTo>
                  <a:pt x="9753600" y="1676386"/>
                </a:lnTo>
                <a:lnTo>
                  <a:pt x="0" y="16763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3588" b="-143588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081520" y="6825827"/>
            <a:ext cx="2092960" cy="29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1"/>
              </a:lnSpc>
            </a:pPr>
            <a:r>
              <a:rPr lang="en-US" sz="2559" b="1" spc="23">
                <a:solidFill>
                  <a:srgbClr val="0D0D0D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3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23" b="-1423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081520" y="6825827"/>
            <a:ext cx="2092960" cy="29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60"/>
              </a:lnSpc>
            </a:pPr>
            <a:r>
              <a:rPr lang="en-US" sz="2133" b="1" spc="19">
                <a:solidFill>
                  <a:srgbClr val="0D0D0D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4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794035" y="5808239"/>
            <a:ext cx="614468" cy="691277"/>
            <a:chOff x="0" y="0"/>
            <a:chExt cx="819291" cy="9217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9277" cy="921639"/>
            </a:xfrm>
            <a:custGeom>
              <a:avLst/>
              <a:gdLst/>
              <a:ahLst/>
              <a:cxnLst/>
              <a:rect l="l" t="t" r="r" b="b"/>
              <a:pathLst>
                <a:path w="819277" h="921639">
                  <a:moveTo>
                    <a:pt x="0" y="0"/>
                  </a:moveTo>
                  <a:lnTo>
                    <a:pt x="819277" y="0"/>
                  </a:lnTo>
                  <a:lnTo>
                    <a:pt x="819277" y="921639"/>
                  </a:lnTo>
                  <a:lnTo>
                    <a:pt x="0" y="92163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797013" y="2582281"/>
            <a:ext cx="921702" cy="614468"/>
            <a:chOff x="0" y="0"/>
            <a:chExt cx="1228937" cy="8192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28979" cy="819277"/>
            </a:xfrm>
            <a:custGeom>
              <a:avLst/>
              <a:gdLst/>
              <a:ahLst/>
              <a:cxnLst/>
              <a:rect l="l" t="t" r="r" b="b"/>
              <a:pathLst>
                <a:path w="1228979" h="819277">
                  <a:moveTo>
                    <a:pt x="0" y="0"/>
                  </a:moveTo>
                  <a:lnTo>
                    <a:pt x="1228979" y="0"/>
                  </a:lnTo>
                  <a:lnTo>
                    <a:pt x="1228979" y="819277"/>
                  </a:lnTo>
                  <a:lnTo>
                    <a:pt x="0" y="81927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110204" y="4809728"/>
            <a:ext cx="1152128" cy="384043"/>
            <a:chOff x="0" y="0"/>
            <a:chExt cx="1536171" cy="51205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36192" cy="512064"/>
            </a:xfrm>
            <a:custGeom>
              <a:avLst/>
              <a:gdLst/>
              <a:ahLst/>
              <a:cxnLst/>
              <a:rect l="l" t="t" r="r" b="b"/>
              <a:pathLst>
                <a:path w="1536192" h="512064">
                  <a:moveTo>
                    <a:pt x="0" y="0"/>
                  </a:moveTo>
                  <a:lnTo>
                    <a:pt x="1536192" y="0"/>
                  </a:lnTo>
                  <a:lnTo>
                    <a:pt x="1536192" y="512064"/>
                  </a:lnTo>
                  <a:lnTo>
                    <a:pt x="0" y="51206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solar.jpg"/>
          <p:cNvSpPr/>
          <p:nvPr/>
        </p:nvSpPr>
        <p:spPr>
          <a:xfrm>
            <a:off x="0" y="6236310"/>
            <a:ext cx="9753600" cy="1078889"/>
          </a:xfrm>
          <a:custGeom>
            <a:avLst/>
            <a:gdLst/>
            <a:ahLst/>
            <a:cxnLst/>
            <a:rect l="l" t="t" r="r" b="b"/>
            <a:pathLst>
              <a:path w="9753600" h="1078889">
                <a:moveTo>
                  <a:pt x="0" y="0"/>
                </a:moveTo>
                <a:lnTo>
                  <a:pt x="9753600" y="0"/>
                </a:lnTo>
                <a:lnTo>
                  <a:pt x="9753600" y="1078889"/>
                </a:lnTo>
                <a:lnTo>
                  <a:pt x="0" y="10788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50799" b="-25079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79120" y="6825827"/>
            <a:ext cx="2092960" cy="29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5"/>
              </a:lnSpc>
            </a:pPr>
            <a:r>
              <a:rPr lang="en-US" sz="1279" b="1" spc="1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2/28/2024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81520" y="6825827"/>
            <a:ext cx="2092960" cy="29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60"/>
              </a:lnSpc>
            </a:pPr>
            <a:r>
              <a:rPr lang="en-US" sz="2133" b="1" spc="19">
                <a:solidFill>
                  <a:srgbClr val="0D0D0D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1939" y="352947"/>
            <a:ext cx="4571081" cy="38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546" lvl="1" indent="-137273" algn="l">
              <a:lnSpc>
                <a:spcPts val="2560"/>
              </a:lnSpc>
              <a:buFont typeface="Arial"/>
              <a:buChar char="•"/>
            </a:pPr>
            <a:r>
              <a:rPr lang="en-US" sz="2133" b="1" i="1" u="sng">
                <a:solidFill>
                  <a:srgbClr val="558ED5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Main Solar system components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6111" y="794526"/>
            <a:ext cx="9187761" cy="5396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1"/>
              </a:lnSpc>
            </a:pPr>
            <a:r>
              <a:rPr lang="en-US" sz="2559" b="1" i="1" spc="23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Solar panels                                                         Controller</a:t>
            </a:r>
          </a:p>
          <a:p>
            <a:pPr algn="l">
              <a:lnSpc>
                <a:spcPts val="3071"/>
              </a:lnSpc>
            </a:pPr>
            <a:r>
              <a:rPr lang="en-US" sz="2559" b="1" i="1" spc="23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                                    </a:t>
            </a:r>
          </a:p>
          <a:p>
            <a:pPr algn="l">
              <a:lnSpc>
                <a:spcPts val="3071"/>
              </a:lnSpc>
            </a:pPr>
            <a:endParaRPr lang="en-US" sz="2559" b="1" i="1" spc="23">
              <a:solidFill>
                <a:srgbClr val="000000"/>
              </a:solidFill>
              <a:latin typeface="TT Rounds Condensed Bold Italics"/>
              <a:ea typeface="TT Rounds Condensed Bold Italics"/>
              <a:cs typeface="TT Rounds Condensed Bold Italics"/>
              <a:sym typeface="TT Rounds Condensed Bold Italics"/>
            </a:endParaRPr>
          </a:p>
          <a:p>
            <a:pPr algn="l">
              <a:lnSpc>
                <a:spcPts val="3071"/>
              </a:lnSpc>
            </a:pPr>
            <a:r>
              <a:rPr lang="en-US" sz="2559" b="1" i="1" spc="23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 </a:t>
            </a:r>
          </a:p>
          <a:p>
            <a:pPr algn="l">
              <a:lnSpc>
                <a:spcPts val="3071"/>
              </a:lnSpc>
            </a:pPr>
            <a:endParaRPr lang="en-US" sz="2559" b="1" i="1" spc="23">
              <a:solidFill>
                <a:srgbClr val="000000"/>
              </a:solidFill>
              <a:latin typeface="TT Rounds Condensed Bold Italics"/>
              <a:ea typeface="TT Rounds Condensed Bold Italics"/>
              <a:cs typeface="TT Rounds Condensed Bold Italics"/>
              <a:sym typeface="TT Rounds Condensed Bold Italics"/>
            </a:endParaRPr>
          </a:p>
          <a:p>
            <a:pPr algn="l">
              <a:lnSpc>
                <a:spcPts val="3071"/>
              </a:lnSpc>
            </a:pPr>
            <a:endParaRPr lang="en-US" sz="2559" b="1" i="1" spc="23">
              <a:solidFill>
                <a:srgbClr val="000000"/>
              </a:solidFill>
              <a:latin typeface="TT Rounds Condensed Bold Italics"/>
              <a:ea typeface="TT Rounds Condensed Bold Italics"/>
              <a:cs typeface="TT Rounds Condensed Bold Italics"/>
              <a:sym typeface="TT Rounds Condensed Bold Italics"/>
            </a:endParaRPr>
          </a:p>
          <a:p>
            <a:pPr algn="l">
              <a:lnSpc>
                <a:spcPts val="3071"/>
              </a:lnSpc>
            </a:pPr>
            <a:r>
              <a:rPr lang="en-US" sz="2559" b="1" i="1" spc="23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Solar inverter                                                   Solar Batteries</a:t>
            </a:r>
          </a:p>
          <a:p>
            <a:pPr algn="l">
              <a:lnSpc>
                <a:spcPts val="3071"/>
              </a:lnSpc>
            </a:pPr>
            <a:endParaRPr lang="en-US" sz="2559" b="1" i="1" spc="23">
              <a:solidFill>
                <a:srgbClr val="000000"/>
              </a:solidFill>
              <a:latin typeface="TT Rounds Condensed Bold Italics"/>
              <a:ea typeface="TT Rounds Condensed Bold Italics"/>
              <a:cs typeface="TT Rounds Condensed Bold Italics"/>
              <a:sym typeface="TT Rounds Condensed Bold Italics"/>
            </a:endParaRPr>
          </a:p>
          <a:p>
            <a:pPr algn="l">
              <a:lnSpc>
                <a:spcPts val="3071"/>
              </a:lnSpc>
            </a:pPr>
            <a:endParaRPr lang="en-US" sz="2559" b="1" i="1" spc="23">
              <a:solidFill>
                <a:srgbClr val="000000"/>
              </a:solidFill>
              <a:latin typeface="TT Rounds Condensed Bold Italics"/>
              <a:ea typeface="TT Rounds Condensed Bold Italics"/>
              <a:cs typeface="TT Rounds Condensed Bold Italics"/>
              <a:sym typeface="TT Rounds Condensed Bold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491358" y="1292603"/>
            <a:ext cx="2340499" cy="2211380"/>
          </a:xfrm>
          <a:custGeom>
            <a:avLst/>
            <a:gdLst/>
            <a:ahLst/>
            <a:cxnLst/>
            <a:rect l="l" t="t" r="r" b="b"/>
            <a:pathLst>
              <a:path w="2340499" h="2211380">
                <a:moveTo>
                  <a:pt x="0" y="0"/>
                </a:moveTo>
                <a:lnTo>
                  <a:pt x="2340499" y="0"/>
                </a:lnTo>
                <a:lnTo>
                  <a:pt x="2340499" y="2211380"/>
                </a:lnTo>
                <a:lnTo>
                  <a:pt x="0" y="22113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135" r="-613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952119" y="1161293"/>
            <a:ext cx="2918724" cy="2364262"/>
          </a:xfrm>
          <a:custGeom>
            <a:avLst/>
            <a:gdLst/>
            <a:ahLst/>
            <a:cxnLst/>
            <a:rect l="l" t="t" r="r" b="b"/>
            <a:pathLst>
              <a:path w="2918724" h="2364262">
                <a:moveTo>
                  <a:pt x="0" y="0"/>
                </a:moveTo>
                <a:lnTo>
                  <a:pt x="2918725" y="0"/>
                </a:lnTo>
                <a:lnTo>
                  <a:pt x="2918725" y="2364262"/>
                </a:lnTo>
                <a:lnTo>
                  <a:pt x="0" y="2364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6" r="-7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83586" y="4141577"/>
            <a:ext cx="2448271" cy="2094734"/>
          </a:xfrm>
          <a:custGeom>
            <a:avLst/>
            <a:gdLst/>
            <a:ahLst/>
            <a:cxnLst/>
            <a:rect l="l" t="t" r="r" b="b"/>
            <a:pathLst>
              <a:path w="2448271" h="2094734">
                <a:moveTo>
                  <a:pt x="0" y="0"/>
                </a:moveTo>
                <a:lnTo>
                  <a:pt x="2448271" y="0"/>
                </a:lnTo>
                <a:lnTo>
                  <a:pt x="2448271" y="2094733"/>
                </a:lnTo>
                <a:lnTo>
                  <a:pt x="0" y="20947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75" b="-75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952119" y="4059173"/>
            <a:ext cx="2841916" cy="2094734"/>
          </a:xfrm>
          <a:custGeom>
            <a:avLst/>
            <a:gdLst/>
            <a:ahLst/>
            <a:cxnLst/>
            <a:rect l="l" t="t" r="r" b="b"/>
            <a:pathLst>
              <a:path w="2841916" h="2094734">
                <a:moveTo>
                  <a:pt x="0" y="0"/>
                </a:moveTo>
                <a:lnTo>
                  <a:pt x="2841916" y="0"/>
                </a:lnTo>
                <a:lnTo>
                  <a:pt x="2841916" y="2094734"/>
                </a:lnTo>
                <a:lnTo>
                  <a:pt x="0" y="20947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9677" b="-9677"/>
            </a:stretch>
          </a:blipFill>
        </p:spPr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 descr="solar.jpg"/>
          <p:cNvSpPr/>
          <p:nvPr/>
        </p:nvSpPr>
        <p:spPr>
          <a:xfrm>
            <a:off x="0" y="6236310"/>
            <a:ext cx="9753600" cy="1078889"/>
          </a:xfrm>
          <a:custGeom>
            <a:avLst/>
            <a:gdLst/>
            <a:ahLst/>
            <a:cxnLst/>
            <a:rect l="l" t="t" r="r" b="b"/>
            <a:pathLst>
              <a:path w="9753600" h="1078889">
                <a:moveTo>
                  <a:pt x="0" y="0"/>
                </a:moveTo>
                <a:lnTo>
                  <a:pt x="9753600" y="0"/>
                </a:lnTo>
                <a:lnTo>
                  <a:pt x="9753600" y="1078889"/>
                </a:lnTo>
                <a:lnTo>
                  <a:pt x="0" y="10788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50799" b="-25079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91495"/>
            <a:ext cx="9753600" cy="5353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4142" lvl="1" indent="-262071" algn="l">
              <a:lnSpc>
                <a:spcPts val="5098"/>
              </a:lnSpc>
              <a:buFont typeface="Arial"/>
              <a:buChar char="•"/>
            </a:pPr>
            <a:r>
              <a:rPr lang="en-US" sz="2427" b="1" u="sng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The Role of Artificial Intelligence in Improving MPPT</a:t>
            </a:r>
          </a:p>
          <a:p>
            <a:pPr algn="l">
              <a:lnSpc>
                <a:spcPts val="4678"/>
              </a:lnSpc>
            </a:pPr>
            <a:r>
              <a:rPr lang="en-US" sz="2227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  </a:t>
            </a:r>
            <a:r>
              <a:rPr lang="en-US" sz="2227" b="1" u="sng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How Can AI Help?</a:t>
            </a:r>
          </a:p>
          <a:p>
            <a:pPr marL="480963" lvl="1" indent="-240481" algn="l">
              <a:lnSpc>
                <a:spcPts val="4678"/>
              </a:lnSpc>
              <a:buFont typeface="Arial"/>
              <a:buChar char="•"/>
            </a:pPr>
            <a:r>
              <a:rPr lang="en-US" sz="2227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Deep Learning and neural networks can learn how to identify the best power point based on live data.</a:t>
            </a:r>
          </a:p>
          <a:p>
            <a:pPr marL="480963" lvl="1" indent="-240481" algn="l">
              <a:lnSpc>
                <a:spcPts val="4678"/>
              </a:lnSpc>
              <a:buFont typeface="Arial"/>
              <a:buChar char="•"/>
            </a:pPr>
            <a:r>
              <a:rPr lang="en-US" sz="2227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Machine Learning can improve algorithms based on past experiences.</a:t>
            </a:r>
          </a:p>
          <a:p>
            <a:pPr algn="l">
              <a:lnSpc>
                <a:spcPts val="4678"/>
              </a:lnSpc>
            </a:pPr>
            <a:r>
              <a:rPr lang="en-US" sz="2227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   </a:t>
            </a:r>
            <a:r>
              <a:rPr lang="en-US" sz="2227" b="1" u="sng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27" b="1" u="sng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Advantages:</a:t>
            </a:r>
          </a:p>
          <a:p>
            <a:pPr marL="480963" lvl="1" indent="-240481" algn="l">
              <a:lnSpc>
                <a:spcPts val="4678"/>
              </a:lnSpc>
              <a:buFont typeface="Arial"/>
              <a:buChar char="•"/>
            </a:pPr>
            <a:r>
              <a:rPr lang="en-US" sz="2227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Ability to adapt to changing environmental conditions.</a:t>
            </a:r>
          </a:p>
          <a:p>
            <a:pPr marL="480963" lvl="1" indent="-240481" algn="l">
              <a:lnSpc>
                <a:spcPts val="4678"/>
              </a:lnSpc>
              <a:buFont typeface="Arial"/>
              <a:buChar char="•"/>
            </a:pPr>
            <a:r>
              <a:rPr lang="en-US" sz="2227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Real-time efficiency improvements.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 descr="solar.jpg"/>
          <p:cNvSpPr/>
          <p:nvPr/>
        </p:nvSpPr>
        <p:spPr>
          <a:xfrm>
            <a:off x="0" y="6453927"/>
            <a:ext cx="9753600" cy="861272"/>
          </a:xfrm>
          <a:custGeom>
            <a:avLst/>
            <a:gdLst/>
            <a:ahLst/>
            <a:cxnLst/>
            <a:rect l="l" t="t" r="r" b="b"/>
            <a:pathLst>
              <a:path w="9753600" h="861272">
                <a:moveTo>
                  <a:pt x="0" y="0"/>
                </a:moveTo>
                <a:lnTo>
                  <a:pt x="9753600" y="0"/>
                </a:lnTo>
                <a:lnTo>
                  <a:pt x="9753600" y="861272"/>
                </a:lnTo>
                <a:lnTo>
                  <a:pt x="0" y="861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39435" b="-314168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62808" y="-73855"/>
            <a:ext cx="9490792" cy="5303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1"/>
              </a:lnSpc>
            </a:pPr>
            <a:r>
              <a:rPr lang="en-US" sz="2433" b="1" u="sng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Types of AI Algorithms Used</a:t>
            </a:r>
          </a:p>
          <a:p>
            <a:pPr marL="482175" lvl="1" indent="-241088" algn="l">
              <a:lnSpc>
                <a:spcPts val="4131"/>
              </a:lnSpc>
              <a:buFont typeface="Arial"/>
              <a:buChar char="•"/>
            </a:pPr>
            <a:r>
              <a:rPr lang="en-US" sz="2233" b="1">
                <a:solidFill>
                  <a:srgbClr val="0F6FC6"/>
                </a:solidFill>
                <a:latin typeface="Arial Bold"/>
                <a:ea typeface="Arial Bold"/>
                <a:cs typeface="Arial Bold"/>
                <a:sym typeface="Arial Bold"/>
              </a:rPr>
              <a:t>Artificial Neural Networks (ANN):</a:t>
            </a:r>
          </a:p>
          <a:p>
            <a:pPr algn="l">
              <a:lnSpc>
                <a:spcPts val="4131"/>
              </a:lnSpc>
            </a:pPr>
            <a:r>
              <a:rPr lang="en-US" sz="223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Neural networks train a model to recognize patterns between voltage     and current to find the optimal power point.</a:t>
            </a:r>
          </a:p>
          <a:p>
            <a:pPr marL="482175" lvl="1" indent="-241088" algn="l">
              <a:lnSpc>
                <a:spcPts val="4131"/>
              </a:lnSpc>
              <a:buFont typeface="Arial"/>
              <a:buChar char="•"/>
            </a:pPr>
            <a:r>
              <a:rPr lang="en-US" sz="2233" b="1">
                <a:solidFill>
                  <a:srgbClr val="0F6FC6"/>
                </a:solidFill>
                <a:latin typeface="Arial Bold"/>
                <a:ea typeface="Arial Bold"/>
                <a:cs typeface="Arial Bold"/>
                <a:sym typeface="Arial Bold"/>
              </a:rPr>
              <a:t>Machine Learning Algorithms:</a:t>
            </a:r>
          </a:p>
          <a:p>
            <a:pPr algn="l">
              <a:lnSpc>
                <a:spcPts val="4131"/>
              </a:lnSpc>
            </a:pPr>
            <a:r>
              <a:rPr lang="en-US" sz="223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Support Vector Machines (SVM): Can be used to optimize the recognition of maximum power points.</a:t>
            </a:r>
          </a:p>
          <a:p>
            <a:pPr algn="l">
              <a:lnSpc>
                <a:spcPts val="4131"/>
              </a:lnSpc>
            </a:pPr>
            <a:r>
              <a:rPr lang="en-US" sz="2233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Decision Trees: Used to make decisions on identifying the optimal energy point.</a:t>
            </a:r>
          </a:p>
          <a:p>
            <a:pPr algn="l">
              <a:lnSpc>
                <a:spcPts val="4131"/>
              </a:lnSpc>
            </a:pPr>
            <a:endParaRPr lang="en-US" sz="2233" b="1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41109" y="3322806"/>
            <a:ext cx="4312491" cy="3992394"/>
          </a:xfrm>
          <a:custGeom>
            <a:avLst/>
            <a:gdLst/>
            <a:ahLst/>
            <a:cxnLst/>
            <a:rect l="l" t="t" r="r" b="b"/>
            <a:pathLst>
              <a:path w="4312491" h="3992394">
                <a:moveTo>
                  <a:pt x="0" y="0"/>
                </a:moveTo>
                <a:lnTo>
                  <a:pt x="4312491" y="0"/>
                </a:lnTo>
                <a:lnTo>
                  <a:pt x="4312491" y="3992394"/>
                </a:lnTo>
                <a:lnTo>
                  <a:pt x="0" y="39923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13" t="-4037" r="-351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3322806"/>
            <a:ext cx="5929216" cy="3992394"/>
          </a:xfrm>
          <a:custGeom>
            <a:avLst/>
            <a:gdLst/>
            <a:ahLst/>
            <a:cxnLst/>
            <a:rect l="l" t="t" r="r" b="b"/>
            <a:pathLst>
              <a:path w="5929216" h="3992394">
                <a:moveTo>
                  <a:pt x="0" y="0"/>
                </a:moveTo>
                <a:lnTo>
                  <a:pt x="5929216" y="0"/>
                </a:lnTo>
                <a:lnTo>
                  <a:pt x="5929216" y="3992394"/>
                </a:lnTo>
                <a:lnTo>
                  <a:pt x="0" y="3992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10" r="-10809" b="-439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2808" y="108913"/>
            <a:ext cx="9336908" cy="3571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08"/>
              </a:lnSpc>
            </a:pPr>
            <a:r>
              <a:rPr lang="en-US" sz="2329" b="1" u="sng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Types of AI Algorithms Used</a:t>
            </a:r>
          </a:p>
          <a:p>
            <a:pPr marL="461530" lvl="1" indent="-230765" algn="l">
              <a:lnSpc>
                <a:spcPts val="3954"/>
              </a:lnSpc>
              <a:buFont typeface="Arial"/>
              <a:buChar char="•"/>
            </a:pPr>
            <a:r>
              <a:rPr lang="en-US" sz="2137" b="1">
                <a:solidFill>
                  <a:srgbClr val="0F6FC6"/>
                </a:solidFill>
                <a:latin typeface="Arial Bold"/>
                <a:ea typeface="Arial Bold"/>
                <a:cs typeface="Arial Bold"/>
                <a:sym typeface="Arial Bold"/>
              </a:rPr>
              <a:t>Artificial Neural Networks (ANN):</a:t>
            </a:r>
          </a:p>
          <a:p>
            <a:pPr algn="l">
              <a:lnSpc>
                <a:spcPts val="3954"/>
              </a:lnSpc>
            </a:pPr>
            <a:endParaRPr lang="en-US" sz="2137" b="1">
              <a:solidFill>
                <a:srgbClr val="0F6FC6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61530" lvl="1" indent="-230765" algn="l">
              <a:lnSpc>
                <a:spcPts val="3954"/>
              </a:lnSpc>
              <a:buFont typeface="Arial"/>
              <a:buChar char="•"/>
            </a:pPr>
            <a:r>
              <a:rPr lang="en-US" sz="2137" b="1">
                <a:solidFill>
                  <a:srgbClr val="0F6FC6"/>
                </a:solidFill>
                <a:latin typeface="Arial Bold"/>
                <a:ea typeface="Arial Bold"/>
                <a:cs typeface="Arial Bold"/>
                <a:sym typeface="Arial Bold"/>
              </a:rPr>
              <a:t>Machine Learning Algorithms:</a:t>
            </a:r>
          </a:p>
          <a:p>
            <a:pPr algn="l">
              <a:lnSpc>
                <a:spcPts val="3954"/>
              </a:lnSpc>
            </a:pPr>
            <a:endParaRPr lang="en-US" sz="2137" b="1">
              <a:solidFill>
                <a:srgbClr val="0F6FC6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3954"/>
              </a:lnSpc>
            </a:pPr>
            <a:endParaRPr lang="en-US" sz="2137" b="1">
              <a:solidFill>
                <a:srgbClr val="0F6FC6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3954"/>
              </a:lnSpc>
            </a:pPr>
            <a:endParaRPr lang="en-US" sz="2137" b="1">
              <a:solidFill>
                <a:srgbClr val="0F6FC6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 descr="solar.jpg"/>
          <p:cNvSpPr/>
          <p:nvPr/>
        </p:nvSpPr>
        <p:spPr>
          <a:xfrm>
            <a:off x="0" y="6236310"/>
            <a:ext cx="9753600" cy="1078889"/>
          </a:xfrm>
          <a:custGeom>
            <a:avLst/>
            <a:gdLst/>
            <a:ahLst/>
            <a:cxnLst/>
            <a:rect l="l" t="t" r="r" b="b"/>
            <a:pathLst>
              <a:path w="9753600" h="1078889">
                <a:moveTo>
                  <a:pt x="0" y="0"/>
                </a:moveTo>
                <a:lnTo>
                  <a:pt x="9753600" y="0"/>
                </a:lnTo>
                <a:lnTo>
                  <a:pt x="9753600" y="1078889"/>
                </a:lnTo>
                <a:lnTo>
                  <a:pt x="0" y="10788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50799" b="-25079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-159303"/>
            <a:ext cx="9753600" cy="6304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88"/>
              </a:lnSpc>
            </a:pPr>
            <a:r>
              <a:rPr lang="en-US" sz="2087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  <a:p>
            <a:pPr algn="l">
              <a:lnSpc>
                <a:spcPts val="5466"/>
              </a:lnSpc>
            </a:pPr>
            <a:r>
              <a:rPr lang="en-US" sz="2287" b="1" u="sng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Current Challenges in Implementing AI in MPPT</a:t>
            </a:r>
          </a:p>
          <a:p>
            <a:pPr algn="l">
              <a:lnSpc>
                <a:spcPts val="4988"/>
              </a:lnSpc>
            </a:pPr>
            <a:r>
              <a:rPr lang="en-US" sz="2087" b="1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Technical Challenges</a:t>
            </a:r>
            <a:r>
              <a:rPr lang="en-US" sz="2087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</a:t>
            </a:r>
          </a:p>
          <a:p>
            <a:pPr marL="450652" lvl="1" indent="-225326" algn="l">
              <a:lnSpc>
                <a:spcPts val="4988"/>
              </a:lnSpc>
              <a:buFont typeface="Arial"/>
              <a:buChar char="•"/>
            </a:pPr>
            <a:r>
              <a:rPr lang="en-US" sz="2087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The need for large and accurate data for training.</a:t>
            </a:r>
          </a:p>
          <a:p>
            <a:pPr marL="450652" lvl="1" indent="-225326" algn="l">
              <a:lnSpc>
                <a:spcPts val="4988"/>
              </a:lnSpc>
              <a:buFont typeface="Arial"/>
              <a:buChar char="•"/>
            </a:pPr>
            <a:r>
              <a:rPr lang="en-US" sz="2087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High computational resources required for training models.</a:t>
            </a:r>
          </a:p>
          <a:p>
            <a:pPr algn="l">
              <a:lnSpc>
                <a:spcPts val="4988"/>
              </a:lnSpc>
            </a:pPr>
            <a:r>
              <a:rPr lang="en-US" sz="2087" b="1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Economic Challenges:</a:t>
            </a:r>
          </a:p>
          <a:p>
            <a:pPr marL="450652" lvl="1" indent="-225326" algn="l">
              <a:lnSpc>
                <a:spcPts val="4988"/>
              </a:lnSpc>
              <a:buFont typeface="Arial"/>
              <a:buChar char="•"/>
            </a:pPr>
            <a:r>
              <a:rPr lang="en-US" sz="2087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Higher cost of using AI technologies compared to traditional methods.</a:t>
            </a:r>
          </a:p>
          <a:p>
            <a:pPr algn="l">
              <a:lnSpc>
                <a:spcPts val="4988"/>
              </a:lnSpc>
            </a:pPr>
            <a:r>
              <a:rPr lang="en-US" sz="2087" b="1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Environmental Challenges:</a:t>
            </a:r>
          </a:p>
          <a:p>
            <a:pPr marL="450652" lvl="1" indent="-225326" algn="l">
              <a:lnSpc>
                <a:spcPts val="4988"/>
              </a:lnSpc>
              <a:buFont typeface="Arial"/>
              <a:buChar char="•"/>
            </a:pPr>
            <a:r>
              <a:rPr lang="en-US" sz="2087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Sudden changes in environmental conditions may impact the accuracy of the algorithms.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393</Words>
  <Application>Microsoft Office PowerPoint</Application>
  <PresentationFormat>Custom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Arimo Bold</vt:lpstr>
      <vt:lpstr>Cambria Bold</vt:lpstr>
      <vt:lpstr>Arimo Bold Italics</vt:lpstr>
      <vt:lpstr>TT Rounds Condensed Bold</vt:lpstr>
      <vt:lpstr>Archivo Black</vt:lpstr>
      <vt:lpstr>Arial</vt:lpstr>
      <vt:lpstr>Calibri</vt:lpstr>
      <vt:lpstr>Arial Bold Italics</vt:lpstr>
      <vt:lpstr>Arimo</vt:lpstr>
      <vt:lpstr>TT Rounds Condensed Bold Italics</vt:lpstr>
      <vt:lpstr>Arial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system.pptx</dc:title>
  <dc:creator>HP1</dc:creator>
  <cp:lastModifiedBy>HP1</cp:lastModifiedBy>
  <cp:revision>1</cp:revision>
  <dcterms:created xsi:type="dcterms:W3CDTF">2006-08-16T00:00:00Z</dcterms:created>
  <dcterms:modified xsi:type="dcterms:W3CDTF">2024-11-24T22:01:05Z</dcterms:modified>
  <dc:identifier>DAGXZtHyBC8</dc:identifier>
</cp:coreProperties>
</file>