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86" r:id="rId3"/>
    <p:sldId id="259" r:id="rId4"/>
    <p:sldId id="303" r:id="rId5"/>
    <p:sldId id="295" r:id="rId6"/>
    <p:sldId id="298" r:id="rId7"/>
    <p:sldId id="306" r:id="rId8"/>
    <p:sldId id="297" r:id="rId9"/>
    <p:sldId id="299" r:id="rId10"/>
    <p:sldId id="302" r:id="rId11"/>
    <p:sldId id="305" r:id="rId12"/>
    <p:sldId id="300" r:id="rId13"/>
    <p:sldId id="301" r:id="rId14"/>
    <p:sldId id="304" r:id="rId15"/>
    <p:sldId id="307" r:id="rId16"/>
    <p:sldId id="308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0C1E"/>
    <a:srgbClr val="8A8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51" d="100"/>
          <a:sy n="51" d="100"/>
        </p:scale>
        <p:origin x="78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4D8CC-5BA3-4D87-805F-12670E57A43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0A72A-0965-4400-A4BB-FFDB750C7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80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4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non-holonomic constraint is non-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integrable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constraint. Example: A constraint on velocity does not induce a constraint on. position. For a wheeled robot, it can instantaneously move in some directions (forwards and backwards)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3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47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3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2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4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2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35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2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9D554-0BEB-4EDE-B9C8-DCA6C7D8F2E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BC5F7-6718-4CF2-BCB6-FFEE6660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73253" y="4493469"/>
            <a:ext cx="7826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uxton Sketch" panose="03080500000500000004" pitchFamily="66" charset="0"/>
              </a:rPr>
              <a:t>Dr. Ahmed Rahman</a:t>
            </a:r>
          </a:p>
          <a:p>
            <a:pPr algn="ctr"/>
            <a:r>
              <a:rPr lang="en-US" sz="2400" b="1" dirty="0">
                <a:latin typeface="Buxton Sketch" panose="03080500000500000004" pitchFamily="66" charset="0"/>
              </a:rPr>
              <a:t> </a:t>
            </a:r>
            <a:r>
              <a:rPr lang="en-US" sz="2000" b="1" dirty="0">
                <a:latin typeface="Lucida Bright" panose="02040602050505020304" pitchFamily="18" charset="0"/>
              </a:rPr>
              <a:t>PH.D. MECHATRONICS / ROBOTICS &amp; HAPTIC TECHNOLOGY</a:t>
            </a:r>
            <a:endParaRPr lang="en-US" sz="2400" b="1" dirty="0">
              <a:latin typeface="Lucida Bright" panose="020406020505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7483" y="5890048"/>
            <a:ext cx="4163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28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 OCT. -2024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4044457" y="446330"/>
            <a:ext cx="7684371" cy="4047139"/>
          </a:xfrm>
          <a:prstGeom prst="rect">
            <a:avLst/>
          </a:prstGeom>
          <a:noFill/>
          <a:ln w="6350">
            <a:noFill/>
          </a:ln>
          <a:effectLst>
            <a:glow rad="63500">
              <a:schemeClr val="accent1">
                <a:lumMod val="40000"/>
                <a:lumOff val="60000"/>
                <a:alpha val="40000"/>
              </a:schemeClr>
            </a:glo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    </a:t>
            </a:r>
            <a:r>
              <a:rPr lang="ar-SA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كلية الهندسة الخوارزمي</a:t>
            </a:r>
            <a:endParaRPr lang="ar-IQ" sz="3600" b="1" dirty="0">
              <a:gradFill>
                <a:gsLst>
                  <a:gs pos="0">
                    <a:srgbClr val="A00000"/>
                  </a:gs>
                  <a:gs pos="50000">
                    <a:srgbClr val="E60000"/>
                  </a:gs>
                  <a:gs pos="100000">
                    <a:srgbClr val="FF0000"/>
                  </a:gs>
                </a:gsLst>
                <a:lin ang="10800000" scaled="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  <a:ea typeface="Calibri" panose="020F0502020204030204" pitchFamily="34" charset="0"/>
              <a:cs typeface="Arabic Typesetting" panose="03020402040406030203" pitchFamily="66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 </a:t>
            </a:r>
            <a:r>
              <a:rPr lang="en-US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 </a:t>
            </a:r>
            <a:r>
              <a:rPr lang="ar-SA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قسم هندسة الميكاترونيكس</a:t>
            </a:r>
            <a:r>
              <a:rPr lang="en-US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 </a:t>
            </a:r>
            <a:r>
              <a:rPr lang="ar-IQ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 :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IQ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 </a:t>
            </a:r>
            <a:r>
              <a:rPr lang="ar-IQ" sz="40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ورشة عمل </a:t>
            </a:r>
            <a:r>
              <a:rPr lang="ar-IQ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 </a:t>
            </a:r>
            <a:endParaRPr lang="en-US" sz="2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IQ" sz="4000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Calibri" panose="020F0502020204030204" pitchFamily="34" charset="0"/>
              </a:rPr>
              <a:t>التحديثات على منهاج مادة الانسان الالي في الميكاترونكس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قسم هندسة الميكاترون</a:t>
            </a:r>
            <a:r>
              <a:rPr lang="ar-IQ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ي</a:t>
            </a:r>
            <a:r>
              <a:rPr lang="ar-SA" sz="3600" b="1" dirty="0">
                <a:gradFill>
                  <a:gsLst>
                    <a:gs pos="0">
                      <a:srgbClr val="A00000"/>
                    </a:gs>
                    <a:gs pos="50000">
                      <a:srgbClr val="E60000"/>
                    </a:gs>
                    <a:gs pos="100000">
                      <a:srgbClr val="FF0000"/>
                    </a:gs>
                  </a:gsLst>
                  <a:lin ang="108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Arabic Typesetting" panose="03020402040406030203" pitchFamily="66" charset="-78"/>
              </a:rPr>
              <a:t>كس</a:t>
            </a:r>
            <a:endParaRPr lang="ar-IQ" sz="3600" b="1" dirty="0">
              <a:gradFill>
                <a:gsLst>
                  <a:gs pos="0">
                    <a:srgbClr val="A00000"/>
                  </a:gs>
                  <a:gs pos="50000">
                    <a:srgbClr val="E60000"/>
                  </a:gs>
                  <a:gs pos="100000">
                    <a:srgbClr val="FF0000"/>
                  </a:gs>
                </a:gsLst>
                <a:lin ang="10800000" scaled="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  <a:ea typeface="Calibri" panose="020F0502020204030204" pitchFamily="34" charset="0"/>
              <a:cs typeface="Arabic Typesetting" panose="03020402040406030203" pitchFamily="66" charset="-78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7" r="4295" b="4704"/>
          <a:stretch/>
        </p:blipFill>
        <p:spPr bwMode="auto">
          <a:xfrm>
            <a:off x="3193578" y="363871"/>
            <a:ext cx="1794461" cy="1459282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7" y="286247"/>
            <a:ext cx="1820499" cy="140546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Picture 5" descr="C:\Users\wathk ibriahi\Desktop\download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0" t="347" r="23445" b="-2193"/>
          <a:stretch/>
        </p:blipFill>
        <p:spPr bwMode="auto">
          <a:xfrm>
            <a:off x="1093996" y="1727013"/>
            <a:ext cx="2525021" cy="4455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727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5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i="1" dirty="0">
                <a:solidFill>
                  <a:srgbClr val="FFC000"/>
                </a:solidFill>
              </a:rPr>
              <a:t>Course Text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3494"/>
            <a:ext cx="7528560" cy="2344626"/>
          </a:xfrm>
        </p:spPr>
        <p:txBody>
          <a:bodyPr/>
          <a:lstStyle/>
          <a:p>
            <a:r>
              <a:rPr lang="en-US" b="1" i="1" dirty="0"/>
              <a:t>Robot Modeling and Control </a:t>
            </a:r>
            <a:endParaRPr lang="ar-IQ" b="1" i="1" dirty="0"/>
          </a:p>
          <a:p>
            <a:r>
              <a:rPr lang="en-US" dirty="0"/>
              <a:t>by </a:t>
            </a:r>
          </a:p>
          <a:p>
            <a:pPr marL="0" indent="0">
              <a:buNone/>
            </a:pPr>
            <a:r>
              <a:rPr lang="en-US" dirty="0"/>
              <a:t>	Mark W. Spong, Seth Hutchinson, and M. </a:t>
            </a:r>
            <a:r>
              <a:rPr lang="en-US" dirty="0" err="1"/>
              <a:t>Vidyasagar</a:t>
            </a:r>
            <a:r>
              <a:rPr lang="en-US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Ahmed Rahman Jasim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760" y="1570308"/>
            <a:ext cx="2834640" cy="355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59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Laboratory of Manipulators </a:t>
            </a:r>
          </a:p>
        </p:txBody>
      </p:sp>
      <p:pic>
        <p:nvPicPr>
          <p:cNvPr id="4" name="video-2015-02-06-13-52-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8475" y="1877012"/>
            <a:ext cx="6038492" cy="4528457"/>
          </a:xfrm>
        </p:spPr>
      </p:pic>
    </p:spTree>
    <p:extLst>
      <p:ext uri="{BB962C8B-B14F-4D97-AF65-F5344CB8AC3E}">
        <p14:creationId xmlns:p14="http://schemas.microsoft.com/office/powerpoint/2010/main" val="373652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3971"/>
            <a:ext cx="108585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Traditional Arabic" panose="02020603050405020304" pitchFamily="18" charset="-78"/>
              </a:rPr>
              <a:t>Mobile Robotics (Bologna Process)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026541"/>
              </p:ext>
            </p:extLst>
          </p:nvPr>
        </p:nvGraphicFramePr>
        <p:xfrm>
          <a:off x="672860" y="1444279"/>
          <a:ext cx="11023840" cy="5339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99035">
                  <a:extLst>
                    <a:ext uri="{9D8B030D-6E8A-4147-A177-3AD203B41FA5}">
                      <a16:colId xmlns:a16="http://schemas.microsoft.com/office/drawing/2014/main" val="1460342415"/>
                    </a:ext>
                  </a:extLst>
                </a:gridCol>
                <a:gridCol w="9224805">
                  <a:extLst>
                    <a:ext uri="{9D8B030D-6E8A-4147-A177-3AD203B41FA5}">
                      <a16:colId xmlns:a16="http://schemas.microsoft.com/office/drawing/2014/main" val="3748075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Week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effectLst/>
                        </a:rPr>
                        <a:t>Topic Title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81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1,2,3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Building Mobile Robot,</a:t>
                      </a:r>
                      <a:r>
                        <a:rPr lang="en-US" sz="2000" baseline="0" dirty="0">
                          <a:effectLst/>
                        </a:rPr>
                        <a:t> </a:t>
                      </a:r>
                      <a:r>
                        <a:rPr lang="en-US" sz="2000" dirty="0"/>
                        <a:t>Locomotion Mechanisms,</a:t>
                      </a:r>
                      <a:r>
                        <a:rPr lang="en-US" sz="2000" baseline="0" dirty="0"/>
                        <a:t> wheeled mechanisms or legged locomotion, </a:t>
                      </a:r>
                      <a:r>
                        <a:rPr lang="en-US" sz="2000" dirty="0"/>
                        <a:t>Four Basic Wheels Types,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Mobile Robot Wheels Arrangements, Non-Holonomic Systems.</a:t>
                      </a:r>
                      <a:r>
                        <a:rPr lang="en-US" sz="2000" baseline="0" dirty="0"/>
                        <a:t> </a:t>
                      </a:r>
                    </a:p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9293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4,5,6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Differential Forward Kinematics Equations, the global reference frame of the plane and the local reference frame,</a:t>
                      </a:r>
                      <a:r>
                        <a:rPr lang="en-US" sz="2000" baseline="0" dirty="0">
                          <a:effectLst/>
                        </a:rPr>
                        <a:t> The Velocity vector, Linear Velocity, Angular Velocity of Robot, examples.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6703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7,8,9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Inverse Kinematics </a:t>
                      </a:r>
                      <a:r>
                        <a:rPr lang="en-US" sz="2000" dirty="0">
                          <a:effectLst/>
                        </a:rPr>
                        <a:t>motion,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Mobile Robot Sensors Classification of Mobile Robot Sensors, Wheel and Motor Sensors, Odometry Position Estimation,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ultrasonic sensor,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laser scanner Lidar,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Infrared Proximity Sensors, vision sensing.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223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10,11,12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Mobile Robot Localization,</a:t>
                      </a:r>
                      <a:r>
                        <a:rPr lang="en-US" sz="2000" baseline="0" dirty="0">
                          <a:effectLst/>
                        </a:rPr>
                        <a:t> </a:t>
                      </a:r>
                      <a:r>
                        <a:rPr lang="en-US" sz="2000" dirty="0"/>
                        <a:t>Mobile robot Motion planning, Kinematics decomposition, Pure Pursuit Algorithm, 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1027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13,14,15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Probabilistic  Roadmap  (PRM), </a:t>
                      </a:r>
                      <a:r>
                        <a:rPr lang="en-US" sz="2000" dirty="0"/>
                        <a:t>Mobile robot Dynamics, Differential wheeled Dynamics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765166"/>
                  </a:ext>
                </a:extLst>
              </a:tr>
            </a:tbl>
          </a:graphicData>
        </a:graphic>
      </p:graphicFrame>
      <p:pic>
        <p:nvPicPr>
          <p:cNvPr id="5" name="Picture 6" descr="Kinematics — CoopRobo 1.0.0 documentati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18075" b="20874"/>
          <a:stretch/>
        </p:blipFill>
        <p:spPr bwMode="auto">
          <a:xfrm>
            <a:off x="9946717" y="0"/>
            <a:ext cx="1915323" cy="131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15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9037"/>
            <a:ext cx="10515600" cy="796963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solidFill>
                  <a:srgbClr val="FFC000"/>
                </a:solidFill>
              </a:rPr>
              <a:t>Course Text Book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Ahmed Rahman Jasim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8225" y="1611493"/>
            <a:ext cx="6457449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Introduction to Autonomous Mobile Robots, </a:t>
            </a:r>
            <a:r>
              <a:rPr lang="en-US" sz="2400" b="1" i="1" dirty="0"/>
              <a:t>second edition</a:t>
            </a:r>
            <a:endParaRPr lang="en-US" sz="2800" b="1" i="1" dirty="0"/>
          </a:p>
          <a:p>
            <a:br>
              <a:rPr lang="en-US" sz="3600" dirty="0"/>
            </a:br>
            <a:endParaRPr lang="en-US" sz="3600" dirty="0"/>
          </a:p>
          <a:p>
            <a:r>
              <a:rPr lang="en-US" sz="2000" i="1" dirty="0"/>
              <a:t>Roland </a:t>
            </a:r>
            <a:r>
              <a:rPr lang="en-US" sz="2000" i="1" dirty="0" err="1"/>
              <a:t>Siegwart</a:t>
            </a:r>
            <a:r>
              <a:rPr lang="en-US" sz="2000" i="1" dirty="0"/>
              <a:t>, </a:t>
            </a:r>
            <a:r>
              <a:rPr lang="en-US" sz="2000" i="1" dirty="0" err="1"/>
              <a:t>Illah</a:t>
            </a:r>
            <a:r>
              <a:rPr lang="en-US" sz="2000" i="1" dirty="0"/>
              <a:t> Reza </a:t>
            </a:r>
            <a:r>
              <a:rPr lang="en-US" sz="2000" i="1" dirty="0" err="1"/>
              <a:t>Nourbakhsh</a:t>
            </a:r>
            <a:r>
              <a:rPr lang="en-US" sz="2000" i="1" dirty="0"/>
              <a:t>, </a:t>
            </a:r>
            <a:r>
              <a:rPr lang="en-US" sz="2000" i="1" dirty="0" err="1"/>
              <a:t>Davide</a:t>
            </a:r>
            <a:r>
              <a:rPr lang="en-US" sz="2000" i="1" dirty="0"/>
              <a:t> </a:t>
            </a:r>
            <a:r>
              <a:rPr lang="en-US" sz="2000" i="1" dirty="0" err="1"/>
              <a:t>Scaramuzza</a:t>
            </a:r>
            <a:endParaRPr lang="en-US" sz="2000" i="1" dirty="0"/>
          </a:p>
          <a:p>
            <a:endParaRPr lang="en-US" sz="2000" i="1" dirty="0"/>
          </a:p>
          <a:p>
            <a:endParaRPr lang="en-US" sz="2000" i="1" dirty="0"/>
          </a:p>
          <a:p>
            <a:r>
              <a:rPr lang="en-US" sz="2800" b="1" dirty="0"/>
              <a:t>Introduction to Mobile Robot Control </a:t>
            </a:r>
            <a:r>
              <a:rPr lang="en-US" b="1" dirty="0"/>
              <a:t>(</a:t>
            </a:r>
            <a:r>
              <a:rPr lang="en-US" sz="2000" i="1" dirty="0"/>
              <a:t>Spyros G. </a:t>
            </a:r>
            <a:r>
              <a:rPr lang="en-US" sz="2000" i="1" dirty="0" err="1"/>
              <a:t>Tzafestas</a:t>
            </a:r>
            <a:r>
              <a:rPr lang="en-US" sz="2000" i="1" dirty="0"/>
              <a:t>)</a:t>
            </a:r>
          </a:p>
          <a:p>
            <a:endParaRPr lang="en-US" sz="3200"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202" y="1619578"/>
            <a:ext cx="2713377" cy="40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9037"/>
            <a:ext cx="10515600" cy="7969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Laboratory of Mobile Robot </a:t>
            </a:r>
            <a:endParaRPr lang="en-US" sz="4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Ahmed Rahman Jasim</a:t>
            </a:r>
          </a:p>
        </p:txBody>
      </p:sp>
      <p:pic>
        <p:nvPicPr>
          <p:cNvPr id="3" name="25_10_2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10000"/>
          </a:blip>
          <a:stretch>
            <a:fillRect/>
          </a:stretch>
        </p:blipFill>
        <p:spPr>
          <a:xfrm>
            <a:off x="2011002" y="1166000"/>
            <a:ext cx="8492566" cy="47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Lab. Project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6" y="1883138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44" y="1194300"/>
            <a:ext cx="3875484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63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Lab. Project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8" y="1917065"/>
            <a:ext cx="5801784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08" y="509450"/>
            <a:ext cx="4487092" cy="59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06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109" y="1708069"/>
            <a:ext cx="7635241" cy="320683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 CARTER" panose="02000000000000000000" pitchFamily="2" charset="0"/>
              </a:rPr>
              <a:t>THANKS </a:t>
            </a:r>
          </a:p>
        </p:txBody>
      </p:sp>
    </p:spTree>
    <p:extLst>
      <p:ext uri="{BB962C8B-B14F-4D97-AF65-F5344CB8AC3E}">
        <p14:creationId xmlns:p14="http://schemas.microsoft.com/office/powerpoint/2010/main" val="153963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288" y="0"/>
            <a:ext cx="9797590" cy="1311215"/>
          </a:xfrm>
        </p:spPr>
        <p:txBody>
          <a:bodyPr>
            <a:normAutofit/>
          </a:bodyPr>
          <a:lstStyle/>
          <a:p>
            <a:r>
              <a:rPr lang="en-US" sz="4800" dirty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AR CENA" panose="02000000000000000000" pitchFamily="2" charset="0"/>
              </a:rPr>
              <a:t>JAKA Robot</a:t>
            </a:r>
          </a:p>
        </p:txBody>
      </p:sp>
      <p:pic>
        <p:nvPicPr>
          <p:cNvPr id="4" name="1.0 Intro. Review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46" end="88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288" y="1236258"/>
            <a:ext cx="9139698" cy="5146244"/>
          </a:xfrm>
        </p:spPr>
      </p:pic>
    </p:spTree>
    <p:extLst>
      <p:ext uri="{BB962C8B-B14F-4D97-AF65-F5344CB8AC3E}">
        <p14:creationId xmlns:p14="http://schemas.microsoft.com/office/powerpoint/2010/main" val="13963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5400" dirty="0"/>
              <a:t>Program Description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988114"/>
              </p:ext>
            </p:extLst>
          </p:nvPr>
        </p:nvGraphicFramePr>
        <p:xfrm>
          <a:off x="1046205" y="1828800"/>
          <a:ext cx="9753600" cy="3566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920">
                  <a:extLst>
                    <a:ext uri="{9D8B030D-6E8A-4147-A177-3AD203B41FA5}">
                      <a16:colId xmlns:a16="http://schemas.microsoft.com/office/drawing/2014/main" val="3489183531"/>
                    </a:ext>
                  </a:extLst>
                </a:gridCol>
                <a:gridCol w="1853492">
                  <a:extLst>
                    <a:ext uri="{9D8B030D-6E8A-4147-A177-3AD203B41FA5}">
                      <a16:colId xmlns:a16="http://schemas.microsoft.com/office/drawing/2014/main" val="3066472002"/>
                    </a:ext>
                  </a:extLst>
                </a:gridCol>
                <a:gridCol w="2146201">
                  <a:extLst>
                    <a:ext uri="{9D8B030D-6E8A-4147-A177-3AD203B41FA5}">
                      <a16:colId xmlns:a16="http://schemas.microsoft.com/office/drawing/2014/main" val="3674473174"/>
                    </a:ext>
                  </a:extLst>
                </a:gridCol>
                <a:gridCol w="1690760">
                  <a:extLst>
                    <a:ext uri="{9D8B030D-6E8A-4147-A177-3AD203B41FA5}">
                      <a16:colId xmlns:a16="http://schemas.microsoft.com/office/drawing/2014/main" val="2744514733"/>
                    </a:ext>
                  </a:extLst>
                </a:gridCol>
                <a:gridCol w="1929227">
                  <a:extLst>
                    <a:ext uri="{9D8B030D-6E8A-4147-A177-3AD203B41FA5}">
                      <a16:colId xmlns:a16="http://schemas.microsoft.com/office/drawing/2014/main" val="2958019992"/>
                    </a:ext>
                  </a:extLst>
                </a:gridCol>
              </a:tblGrid>
              <a:tr h="624222">
                <a:tc gridSpan="5"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Semester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971970"/>
                  </a:ext>
                </a:extLst>
              </a:tr>
              <a:tr h="490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Year/Level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Course Code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Course Name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Credit Hours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688301"/>
                  </a:ext>
                </a:extLst>
              </a:tr>
              <a:tr h="980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Simplified Arabic" panose="02020603050405020304" pitchFamily="18" charset="-78"/>
                          <a:ea typeface="Calibri" panose="020F0502020204030204" pitchFamily="34" charset="0"/>
                          <a:cs typeface="Traditional Arabic" panose="02020603050405020304" pitchFamily="18" charset="-78"/>
                        </a:rPr>
                        <a:t>2023-2024 / fourth stage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implified Arabic" panose="02020603050405020304" pitchFamily="18" charset="-78"/>
                          <a:ea typeface="Calibri" panose="020F0502020204030204" pitchFamily="34" charset="0"/>
                          <a:cs typeface="Traditional Arabic" panose="02020603050405020304" pitchFamily="18" charset="-78"/>
                        </a:rPr>
                        <a:t>MTE444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implified Arabic" panose="02020603050405020304" pitchFamily="18" charset="-78"/>
                          <a:ea typeface="Calibri" panose="020F0502020204030204" pitchFamily="34" charset="0"/>
                          <a:cs typeface="Traditional Arabic" panose="02020603050405020304" pitchFamily="18" charset="-78"/>
                        </a:rPr>
                        <a:t>Fundamentals of Robotics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implified Arabic" panose="02020603050405020304" pitchFamily="18" charset="-78"/>
                          <a:ea typeface="Calibri" panose="020F0502020204030204" pitchFamily="34" charset="0"/>
                          <a:cs typeface="Traditional Arabic" panose="02020603050405020304" pitchFamily="18" charset="-78"/>
                        </a:rPr>
                        <a:t>2</a:t>
                      </a:r>
                      <a:endParaRPr lang="ar-IQ" sz="1400" b="1" dirty="0">
                        <a:solidFill>
                          <a:schemeClr val="tx1"/>
                        </a:solidFill>
                        <a:effectLst/>
                        <a:latin typeface="Simplified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hours  theoretical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r-IQ" sz="1400" b="1" dirty="0">
                          <a:solidFill>
                            <a:schemeClr val="tx1"/>
                          </a:solidFill>
                          <a:effectLst/>
                          <a:latin typeface="Simplified Arabic" panose="02020603050405020304" pitchFamily="18" charset="-78"/>
                          <a:ea typeface="Calibri" panose="020F0502020204030204" pitchFamily="34" charset="0"/>
                          <a:cs typeface="Traditional Arabic" panose="02020603050405020304" pitchFamily="18" charset="-78"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ar-IQ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hours  Experiments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7825089"/>
                  </a:ext>
                </a:extLst>
              </a:tr>
              <a:tr h="980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/>
                          <a:latin typeface="Simplified Arabic" panose="02020603050405020304" pitchFamily="18" charset="-78"/>
                          <a:ea typeface="Calibri" panose="020F0502020204030204" pitchFamily="34" charset="0"/>
                          <a:cs typeface="Traditional Arabic" panose="02020603050405020304" pitchFamily="18" charset="-78"/>
                        </a:rPr>
                        <a:t>2023-2024 / fourth stage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Simplified Arabic" panose="02020603050405020304" pitchFamily="18" charset="-78"/>
                          <a:ea typeface="Calibri" panose="020F0502020204030204" pitchFamily="34" charset="0"/>
                          <a:cs typeface="Traditional Arabic" panose="02020603050405020304" pitchFamily="18" charset="-78"/>
                        </a:rPr>
                        <a:t>MCT423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Simplified Arabic" panose="02020603050405020304" pitchFamily="18" charset="-78"/>
                          <a:ea typeface="Calibri" panose="020F0502020204030204" pitchFamily="34" charset="0"/>
                          <a:cs typeface="Traditional Arabic" panose="02020603050405020304" pitchFamily="18" charset="-78"/>
                        </a:rPr>
                        <a:t>Robotics Analysis and Control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implified Arabic" panose="02020603050405020304" pitchFamily="18" charset="-78"/>
                          <a:ea typeface="Calibri" panose="020F0502020204030204" pitchFamily="34" charset="0"/>
                          <a:cs typeface="Traditional Arabic" panose="02020603050405020304" pitchFamily="18" charset="-78"/>
                        </a:rPr>
                        <a:t>2</a:t>
                      </a:r>
                      <a:endParaRPr lang="ar-IQ" sz="1400" b="1" dirty="0">
                        <a:solidFill>
                          <a:schemeClr val="tx1"/>
                        </a:solidFill>
                        <a:effectLst/>
                        <a:latin typeface="Simplified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hours  theoretical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r-IQ" sz="1400" b="1" dirty="0">
                          <a:solidFill>
                            <a:schemeClr val="tx1"/>
                          </a:solidFill>
                          <a:effectLst/>
                          <a:latin typeface="Simplified Arabic" panose="02020603050405020304" pitchFamily="18" charset="-78"/>
                          <a:ea typeface="Calibri" panose="020F0502020204030204" pitchFamily="34" charset="0"/>
                          <a:cs typeface="Traditional Arabic" panose="02020603050405020304" pitchFamily="18" charset="-78"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ar-IQ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hours  Experiments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0085151"/>
                  </a:ext>
                </a:extLst>
              </a:tr>
              <a:tr h="4904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ar-IQ" sz="120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ar-IQ" sz="120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ar-IQ" sz="120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r-IQ" sz="120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r-IQ" sz="120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2447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90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5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i="1" dirty="0">
                <a:solidFill>
                  <a:srgbClr val="0070C0"/>
                </a:solidFill>
              </a:rPr>
              <a:t>Course Text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3494"/>
            <a:ext cx="9805086" cy="4351338"/>
          </a:xfrm>
        </p:spPr>
        <p:txBody>
          <a:bodyPr/>
          <a:lstStyle/>
          <a:p>
            <a:r>
              <a:rPr lang="en-US" b="1" i="1" dirty="0"/>
              <a:t>Robot Modeling and Control </a:t>
            </a:r>
            <a:r>
              <a:rPr lang="en-US" dirty="0"/>
              <a:t>by </a:t>
            </a:r>
          </a:p>
          <a:p>
            <a:pPr marL="0" indent="0">
              <a:buNone/>
            </a:pPr>
            <a:r>
              <a:rPr lang="en-US" dirty="0"/>
              <a:t>	Mark W. Spong, Seth Hutchinson, and M. </a:t>
            </a:r>
            <a:r>
              <a:rPr lang="en-US" dirty="0" err="1"/>
              <a:t>Vidyasagar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i="1" dirty="0"/>
              <a:t>Introduction to Robotics Mechanics and Control </a:t>
            </a:r>
            <a:r>
              <a:rPr lang="en-US" dirty="0"/>
              <a:t>by</a:t>
            </a:r>
          </a:p>
          <a:p>
            <a:pPr marL="0" indent="0">
              <a:buNone/>
            </a:pPr>
            <a:r>
              <a:rPr lang="en-US" dirty="0"/>
              <a:t>	John J. Craig.</a:t>
            </a:r>
          </a:p>
          <a:p>
            <a:endParaRPr lang="en-US" dirty="0"/>
          </a:p>
          <a:p>
            <a:r>
              <a:rPr lang="en-US" b="1" dirty="0"/>
              <a:t>Fundamentals of Robotics Analysis &amp; control </a:t>
            </a:r>
            <a:r>
              <a:rPr lang="en-US" dirty="0"/>
              <a:t>by </a:t>
            </a:r>
          </a:p>
          <a:p>
            <a:pPr marL="0" indent="0">
              <a:buNone/>
            </a:pPr>
            <a:r>
              <a:rPr lang="en-US" dirty="0"/>
              <a:t>	Robert J. Schilling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Ahmed Rahman Jasim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006" y="992917"/>
            <a:ext cx="1482641" cy="185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630" y="2637469"/>
            <a:ext cx="1427175" cy="2222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006" y="4338637"/>
            <a:ext cx="16383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12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397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Simplified Arabic" panose="02020603050405020304" pitchFamily="18" charset="-78"/>
                <a:ea typeface="Calibri" panose="020F0502020204030204" pitchFamily="34" charset="0"/>
                <a:cs typeface="Traditional Arabic" panose="02020603050405020304" pitchFamily="18" charset="-78"/>
              </a:rPr>
              <a:t>Fundamentals of Robotics ( Semester 1)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218071"/>
              </p:ext>
            </p:extLst>
          </p:nvPr>
        </p:nvGraphicFramePr>
        <p:xfrm>
          <a:off x="1195237" y="1444279"/>
          <a:ext cx="9432506" cy="4386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337">
                  <a:extLst>
                    <a:ext uri="{9D8B030D-6E8A-4147-A177-3AD203B41FA5}">
                      <a16:colId xmlns:a16="http://schemas.microsoft.com/office/drawing/2014/main" val="1460342415"/>
                    </a:ext>
                  </a:extLst>
                </a:gridCol>
                <a:gridCol w="7893169">
                  <a:extLst>
                    <a:ext uri="{9D8B030D-6E8A-4147-A177-3AD203B41FA5}">
                      <a16:colId xmlns:a16="http://schemas.microsoft.com/office/drawing/2014/main" val="3748075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effectLst/>
                        </a:rPr>
                        <a:t>Topic Title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81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1,2,3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Introduction, background, and robot types, Drive technology, robot classification, motion control.</a:t>
                      </a:r>
                    </a:p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Number of axis, speed and capacity, operating environment.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extLst>
                  <a:ext uri="{0D108BD9-81ED-4DB2-BD59-A6C34878D82A}">
                    <a16:rowId xmlns:a16="http://schemas.microsoft.com/office/drawing/2014/main" val="3779293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4,5,6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Fundamentals of rotation, composite rotation, homogenous coordinate, translation and rotation, screw transformation.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extLst>
                  <a:ext uri="{0D108BD9-81ED-4DB2-BD59-A6C34878D82A}">
                    <a16:rowId xmlns:a16="http://schemas.microsoft.com/office/drawing/2014/main" val="2836703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7,8,9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Direct Kinematics parameters, normal, sliding and approach vectors. Denavit Hartenberg D-H representation. Robotic arm matrix, arm equations.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extLst>
                  <a:ext uri="{0D108BD9-81ED-4DB2-BD59-A6C34878D82A}">
                    <a16:rowId xmlns:a16="http://schemas.microsoft.com/office/drawing/2014/main" val="290223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10,11,12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Five axis articulated robot (Rhino robot), link coordinate diagram, joint coupling. Four SCARA robot robotic arm matrix. Six axis articulated robot, coordinate diagram, arm Matrix.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extLst>
                  <a:ext uri="{0D108BD9-81ED-4DB2-BD59-A6C34878D82A}">
                    <a16:rowId xmlns:a16="http://schemas.microsoft.com/office/drawing/2014/main" val="2841027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13,14,15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Inverse Kinematics, solving of robotic arm equation, inverse kinematics problem, tool configuration 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extLst>
                  <a:ext uri="{0D108BD9-81ED-4DB2-BD59-A6C34878D82A}">
                    <a16:rowId xmlns:a16="http://schemas.microsoft.com/office/drawing/2014/main" val="360476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33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3971"/>
            <a:ext cx="108585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Simplified Arabic" panose="02020603050405020304" pitchFamily="18" charset="-78"/>
                <a:ea typeface="Calibri" panose="020F0502020204030204" pitchFamily="34" charset="0"/>
                <a:cs typeface="Traditional Arabic" panose="02020603050405020304" pitchFamily="18" charset="-78"/>
              </a:rPr>
              <a:t>Robotics Analysis and Control </a:t>
            </a:r>
            <a:r>
              <a:rPr lang="en-US" sz="2800" b="1" dirty="0">
                <a:solidFill>
                  <a:prstClr val="black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Traditional Arabic" panose="02020603050405020304" pitchFamily="18" charset="-78"/>
              </a:rPr>
              <a:t>( Semester 2)</a:t>
            </a:r>
            <a:endParaRPr lang="en-US" sz="5400" u="sng" dirty="0">
              <a:solidFill>
                <a:srgbClr val="D80C1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783112"/>
              </p:ext>
            </p:extLst>
          </p:nvPr>
        </p:nvGraphicFramePr>
        <p:xfrm>
          <a:off x="1195237" y="1444279"/>
          <a:ext cx="9432506" cy="4477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337">
                  <a:extLst>
                    <a:ext uri="{9D8B030D-6E8A-4147-A177-3AD203B41FA5}">
                      <a16:colId xmlns:a16="http://schemas.microsoft.com/office/drawing/2014/main" val="1460342415"/>
                    </a:ext>
                  </a:extLst>
                </a:gridCol>
                <a:gridCol w="7893169">
                  <a:extLst>
                    <a:ext uri="{9D8B030D-6E8A-4147-A177-3AD203B41FA5}">
                      <a16:colId xmlns:a16="http://schemas.microsoft.com/office/drawing/2014/main" val="3748075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Week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effectLst/>
                        </a:rPr>
                        <a:t>Topic Title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81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1,2,3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Workspace analysis and trajectory planning, work envelope of five axis articulated robot, and work envelope of a four axis SCARA robot.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9293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4,5,6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Workspace fixtures, part feeder, conveyers, Fixed tool, The Pick and Place Operation, pick and lift – off point, place and set-down point, and speed variation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6703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7,8,9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Continuous path motion, Trajectory, continuous path control of five axis, and continuous path control of four axis.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223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10,11,12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Interpolated motion, cubic polynomial parts, linear interpolation and parabolic blends. Straight line motion.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1027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13,14,15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Differential motion and statics, Jacobian matrix, joint singularity, manipulator Velocity analysis.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76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528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259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Laboratory of Manipulators </a:t>
            </a:r>
          </a:p>
        </p:txBody>
      </p:sp>
      <p:pic>
        <p:nvPicPr>
          <p:cNvPr id="4" name="818A66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52" y="2541257"/>
            <a:ext cx="5171444" cy="3462367"/>
          </a:xfrm>
        </p:spPr>
      </p:pic>
      <p:pic>
        <p:nvPicPr>
          <p:cNvPr id="5" name="Result of hapti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344" t="946" r="12856" b="-946"/>
          <a:stretch/>
        </p:blipFill>
        <p:spPr>
          <a:xfrm>
            <a:off x="6874479" y="2541257"/>
            <a:ext cx="4792242" cy="3600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79873" y="1953635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MR10"/>
              </a:rPr>
              <a:t>The DENSO VG62432 Robot.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602099" y="1949074"/>
            <a:ext cx="3506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MR10"/>
              </a:rPr>
              <a:t>LabVolt 5150 Robot arm</a:t>
            </a:r>
          </a:p>
        </p:txBody>
      </p:sp>
    </p:spTree>
    <p:extLst>
      <p:ext uri="{BB962C8B-B14F-4D97-AF65-F5344CB8AC3E}">
        <p14:creationId xmlns:p14="http://schemas.microsoft.com/office/powerpoint/2010/main" val="10759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77273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u="sng" dirty="0">
                <a:solidFill>
                  <a:srgbClr val="D80C1E"/>
                </a:solidFill>
              </a:rPr>
              <a:t> Mechatronics Engineering</a:t>
            </a:r>
            <a:r>
              <a:rPr lang="ar-IQ" sz="3200" b="1" u="sng" dirty="0">
                <a:solidFill>
                  <a:srgbClr val="D80C1E"/>
                </a:solidFill>
              </a:rPr>
              <a:t> </a:t>
            </a:r>
            <a:r>
              <a:rPr lang="en-US" sz="3200" b="1" u="sng" dirty="0">
                <a:solidFill>
                  <a:srgbClr val="D80C1E"/>
                </a:solidFill>
              </a:rPr>
              <a:t>Bologna Process</a:t>
            </a:r>
            <a:endParaRPr lang="en-US" sz="3200" u="sng" dirty="0">
              <a:solidFill>
                <a:srgbClr val="D80C1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327715"/>
              </p:ext>
            </p:extLst>
          </p:nvPr>
        </p:nvGraphicFramePr>
        <p:xfrm>
          <a:off x="1432558" y="1980247"/>
          <a:ext cx="10058401" cy="247745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190409143"/>
                    </a:ext>
                  </a:extLst>
                </a:gridCol>
                <a:gridCol w="1307619">
                  <a:extLst>
                    <a:ext uri="{9D8B030D-6E8A-4147-A177-3AD203B41FA5}">
                      <a16:colId xmlns:a16="http://schemas.microsoft.com/office/drawing/2014/main" val="1361010081"/>
                    </a:ext>
                  </a:extLst>
                </a:gridCol>
                <a:gridCol w="1121929">
                  <a:extLst>
                    <a:ext uri="{9D8B030D-6E8A-4147-A177-3AD203B41FA5}">
                      <a16:colId xmlns:a16="http://schemas.microsoft.com/office/drawing/2014/main" val="1169134821"/>
                    </a:ext>
                  </a:extLst>
                </a:gridCol>
                <a:gridCol w="1838716">
                  <a:extLst>
                    <a:ext uri="{9D8B030D-6E8A-4147-A177-3AD203B41FA5}">
                      <a16:colId xmlns:a16="http://schemas.microsoft.com/office/drawing/2014/main" val="560085176"/>
                    </a:ext>
                  </a:extLst>
                </a:gridCol>
                <a:gridCol w="2124918">
                  <a:extLst>
                    <a:ext uri="{9D8B030D-6E8A-4147-A177-3AD203B41FA5}">
                      <a16:colId xmlns:a16="http://schemas.microsoft.com/office/drawing/2014/main" val="3305872993"/>
                    </a:ext>
                  </a:extLst>
                </a:gridCol>
                <a:gridCol w="1988819">
                  <a:extLst>
                    <a:ext uri="{9D8B030D-6E8A-4147-A177-3AD203B41FA5}">
                      <a16:colId xmlns:a16="http://schemas.microsoft.com/office/drawing/2014/main" val="3311995627"/>
                    </a:ext>
                  </a:extLst>
                </a:gridCol>
              </a:tblGrid>
              <a:tr h="9991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dirty="0">
                          <a:effectLst/>
                        </a:rPr>
                        <a:t>Level</a:t>
                      </a:r>
                      <a:endParaRPr lang="en-US" sz="1800" b="1" dirty="0">
                        <a:effectLst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dirty="0">
                          <a:effectLst/>
                        </a:rPr>
                        <a:t>Semester</a:t>
                      </a:r>
                      <a:endParaRPr lang="en-US" sz="1800" b="1" dirty="0">
                        <a:effectLst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</a:rPr>
                        <a:t>No.</a:t>
                      </a:r>
                      <a:endParaRPr lang="en-US" sz="1800" b="1">
                        <a:effectLst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</a:rPr>
                        <a:t>Module Code</a:t>
                      </a:r>
                      <a:endParaRPr lang="en-US" sz="1800" b="1">
                        <a:effectLst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</a:rPr>
                        <a:t>Module Name in English</a:t>
                      </a:r>
                      <a:endParaRPr lang="en-US" sz="1800" b="1">
                        <a:effectLst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IQ" sz="2000" dirty="0">
                          <a:effectLst/>
                        </a:rPr>
                        <a:t>اسم المادة الدراسية</a:t>
                      </a:r>
                      <a:endParaRPr lang="ar-IQ" sz="2000" b="1" dirty="0">
                        <a:effectLst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3705122534"/>
                  </a:ext>
                </a:extLst>
              </a:tr>
              <a:tr h="73913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</a:rPr>
                        <a:t>3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</a:rPr>
                        <a:t>MCT413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</a:rPr>
                        <a:t>Robotics fundamentals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IQ" sz="2000" dirty="0">
                          <a:effectLst/>
                        </a:rPr>
                        <a:t>اساسيات الانسان الالي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496042340"/>
                  </a:ext>
                </a:extLst>
              </a:tr>
              <a:tr h="739130">
                <a:tc v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</a:rPr>
                        <a:t>4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</a:rPr>
                        <a:t>MCT424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</a:rPr>
                        <a:t>Mobile Robotics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IQ" sz="2000" dirty="0">
                          <a:effectLst/>
                        </a:rPr>
                        <a:t>روبوت متحرك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3300839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015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397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plified Arabic" panose="02020603050405020304" pitchFamily="18" charset="-78"/>
                <a:ea typeface="Calibri" panose="020F0502020204030204" pitchFamily="34" charset="0"/>
                <a:cs typeface="Traditional Arabic" panose="02020603050405020304" pitchFamily="18" charset="-78"/>
              </a:rPr>
              <a:t>Robotics Fundamentals (Bologna Process)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991010"/>
              </p:ext>
            </p:extLst>
          </p:nvPr>
        </p:nvGraphicFramePr>
        <p:xfrm>
          <a:off x="1317157" y="1509534"/>
          <a:ext cx="9432506" cy="37557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39337">
                  <a:extLst>
                    <a:ext uri="{9D8B030D-6E8A-4147-A177-3AD203B41FA5}">
                      <a16:colId xmlns:a16="http://schemas.microsoft.com/office/drawing/2014/main" val="1460342415"/>
                    </a:ext>
                  </a:extLst>
                </a:gridCol>
                <a:gridCol w="7893169">
                  <a:extLst>
                    <a:ext uri="{9D8B030D-6E8A-4147-A177-3AD203B41FA5}">
                      <a16:colId xmlns:a16="http://schemas.microsoft.com/office/drawing/2014/main" val="3748075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effectLst/>
                        </a:rPr>
                        <a:t>Topic Title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81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1,2,3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Introduction, robot types, Drive technology, robot classification, motion control.</a:t>
                      </a:r>
                    </a:p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Number of axis, speed and capacity, operating environment.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extLst>
                  <a:ext uri="{0D108BD9-81ED-4DB2-BD59-A6C34878D82A}">
                    <a16:rowId xmlns:a16="http://schemas.microsoft.com/office/drawing/2014/main" val="3779293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4,5,6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Fundamentals of rotation, composite rotation, homogenous coordinate, translation and rotation, screw transformation.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extLst>
                  <a:ext uri="{0D108BD9-81ED-4DB2-BD59-A6C34878D82A}">
                    <a16:rowId xmlns:a16="http://schemas.microsoft.com/office/drawing/2014/main" val="2836703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7,8,9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Direct Kinematics parameters, normal, sliding and approach vectors. Denavit Hartenberg D-H representation. Robotic arm matrix, arm equations.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extLst>
                  <a:ext uri="{0D108BD9-81ED-4DB2-BD59-A6C34878D82A}">
                    <a16:rowId xmlns:a16="http://schemas.microsoft.com/office/drawing/2014/main" val="290223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10,11,12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Four SCARA robot robotic arm matrix. Six axis articulated robot, coordinate diagram, arm Matrix.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extLst>
                  <a:ext uri="{0D108BD9-81ED-4DB2-BD59-A6C34878D82A}">
                    <a16:rowId xmlns:a16="http://schemas.microsoft.com/office/drawing/2014/main" val="2841027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13,14,15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Inverse Kinematics, solving of robotic arm equation, inverse kinematics problem, tool configuration 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17656" marR="17656" marT="0" marB="0" anchor="ctr"/>
                </a:tc>
                <a:extLst>
                  <a:ext uri="{0D108BD9-81ED-4DB2-BD59-A6C34878D82A}">
                    <a16:rowId xmlns:a16="http://schemas.microsoft.com/office/drawing/2014/main" val="360476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418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825</Words>
  <Application>Microsoft Office PowerPoint</Application>
  <PresentationFormat>Widescreen</PresentationFormat>
  <Paragraphs>140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 CARTER</vt:lpstr>
      <vt:lpstr>AR CENA</vt:lpstr>
      <vt:lpstr>arial</vt:lpstr>
      <vt:lpstr>arial</vt:lpstr>
      <vt:lpstr>Buxton Sketch</vt:lpstr>
      <vt:lpstr>Calibri</vt:lpstr>
      <vt:lpstr>Calibri Light</vt:lpstr>
      <vt:lpstr>CMR10</vt:lpstr>
      <vt:lpstr>Lucida Bright</vt:lpstr>
      <vt:lpstr>Simplified Arabic</vt:lpstr>
      <vt:lpstr>Times New Roman</vt:lpstr>
      <vt:lpstr>Office Theme</vt:lpstr>
      <vt:lpstr>PowerPoint Presentation</vt:lpstr>
      <vt:lpstr>JAKA Robot</vt:lpstr>
      <vt:lpstr>Program Description </vt:lpstr>
      <vt:lpstr>Course Text Book</vt:lpstr>
      <vt:lpstr>Fundamentals of Robotics ( Semester 1)</vt:lpstr>
      <vt:lpstr>Robotics Analysis and Control ( Semester 2)</vt:lpstr>
      <vt:lpstr>Laboratory of Manipulators </vt:lpstr>
      <vt:lpstr> Mechatronics Engineering Bologna Process</vt:lpstr>
      <vt:lpstr>Robotics Fundamentals (Bologna Process)</vt:lpstr>
      <vt:lpstr>Course Text Book</vt:lpstr>
      <vt:lpstr>Laboratory of Manipulators </vt:lpstr>
      <vt:lpstr>Mobile Robotics (Bologna Process)</vt:lpstr>
      <vt:lpstr>Course Text Book</vt:lpstr>
      <vt:lpstr>Laboratory of Mobile Robot </vt:lpstr>
      <vt:lpstr>Lab. Project</vt:lpstr>
      <vt:lpstr>Lab. Project</vt:lpstr>
      <vt:lpstr>THANKS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Ahmed Almusawi</dc:creator>
  <cp:lastModifiedBy>russel ali</cp:lastModifiedBy>
  <cp:revision>62</cp:revision>
  <dcterms:created xsi:type="dcterms:W3CDTF">2021-07-04T01:23:09Z</dcterms:created>
  <dcterms:modified xsi:type="dcterms:W3CDTF">2024-11-05T10:18:05Z</dcterms:modified>
</cp:coreProperties>
</file>