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7" r:id="rId5"/>
    <p:sldId id="268" r:id="rId6"/>
    <p:sldId id="259" r:id="rId7"/>
    <p:sldId id="260" r:id="rId8"/>
    <p:sldId id="262" r:id="rId9"/>
    <p:sldId id="263" r:id="rId10"/>
    <p:sldId id="264" r:id="rId11"/>
    <p:sldId id="265" r:id="rId12"/>
    <p:sldId id="266" r:id="rId13"/>
    <p:sldId id="269" r:id="rId14"/>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5" d="100"/>
          <a:sy n="65" d="100"/>
        </p:scale>
        <p:origin x="700"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273391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C1010AAD-9A8A-40ED-92D2-CBD310CE8A02}"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412703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2948382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53375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3929278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1509712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4143048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883099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2828725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1646440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2736623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1010AAD-9A8A-40ED-92D2-CBD310CE8A02}"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372218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1010AAD-9A8A-40ED-92D2-CBD310CE8A02}" type="datetimeFigureOut">
              <a:rPr lang="en-US" smtClean="0"/>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3088892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264119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360004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7" name="Date Placeholder 4"/>
          <p:cNvSpPr>
            <a:spLocks noGrp="1"/>
          </p:cNvSpPr>
          <p:nvPr>
            <p:ph type="dt" sz="half" idx="10"/>
          </p:nvPr>
        </p:nvSpPr>
        <p:spPr/>
        <p:txBody>
          <a:bodyPr/>
          <a:lstStyle/>
          <a:p>
            <a:fld id="{C1010AAD-9A8A-40ED-92D2-CBD310CE8A02}" type="datetimeFigureOut">
              <a:rPr lang="en-US" smtClean="0"/>
              <a:t>10/9/2024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88839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C1010AAD-9A8A-40ED-92D2-CBD310CE8A02}" type="datetimeFigureOut">
              <a:rPr lang="en-US" smtClean="0"/>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A75E0-3356-4384-99D4-21E10C40A34D}" type="slidenum">
              <a:rPr lang="en-US" smtClean="0"/>
              <a:t>‹#›</a:t>
            </a:fld>
            <a:endParaRPr lang="en-US"/>
          </a:p>
        </p:txBody>
      </p:sp>
    </p:spTree>
    <p:extLst>
      <p:ext uri="{BB962C8B-B14F-4D97-AF65-F5344CB8AC3E}">
        <p14:creationId xmlns:p14="http://schemas.microsoft.com/office/powerpoint/2010/main" val="403763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1010AAD-9A8A-40ED-92D2-CBD310CE8A02}" type="datetimeFigureOut">
              <a:rPr lang="en-US" smtClean="0"/>
              <a:t>10/9/2024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61A75E0-3356-4384-99D4-21E10C40A34D}" type="slidenum">
              <a:rPr lang="en-US" smtClean="0"/>
              <a:t>‹#›</a:t>
            </a:fld>
            <a:endParaRPr lang="en-US"/>
          </a:p>
        </p:txBody>
      </p:sp>
    </p:spTree>
    <p:extLst>
      <p:ext uri="{BB962C8B-B14F-4D97-AF65-F5344CB8AC3E}">
        <p14:creationId xmlns:p14="http://schemas.microsoft.com/office/powerpoint/2010/main" val="227993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1512682"/>
          </a:xfrm>
        </p:spPr>
        <p:txBody>
          <a:bodyPr>
            <a:normAutofit fontScale="90000"/>
          </a:bodyPr>
          <a:lstStyle/>
          <a:p>
            <a:pPr algn="ctr"/>
            <a:r>
              <a:rPr lang="en-US" dirty="0" smtClean="0"/>
              <a:t>Preservatives in Food Industry</a:t>
            </a:r>
            <a:endParaRPr lang="en-US" dirty="0"/>
          </a:p>
        </p:txBody>
      </p:sp>
      <p:sp>
        <p:nvSpPr>
          <p:cNvPr id="3" name="عنوان فرعي 2"/>
          <p:cNvSpPr>
            <a:spLocks noGrp="1"/>
          </p:cNvSpPr>
          <p:nvPr>
            <p:ph type="subTitle" idx="1"/>
          </p:nvPr>
        </p:nvSpPr>
        <p:spPr/>
        <p:txBody>
          <a:bodyPr>
            <a:normAutofit/>
          </a:bodyPr>
          <a:lstStyle/>
          <a:p>
            <a:r>
              <a:rPr lang="en-US" sz="2800" dirty="0" smtClean="0"/>
              <a:t>Prepared by: Raghad A. Ameer </a:t>
            </a:r>
            <a:endParaRPr lang="en-US" sz="2800" dirty="0"/>
          </a:p>
        </p:txBody>
      </p:sp>
    </p:spTree>
    <p:extLst>
      <p:ext uri="{BB962C8B-B14F-4D97-AF65-F5344CB8AC3E}">
        <p14:creationId xmlns:p14="http://schemas.microsoft.com/office/powerpoint/2010/main" val="3794013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03312" y="973394"/>
            <a:ext cx="8946541" cy="5275005"/>
          </a:xfrm>
        </p:spPr>
        <p:txBody>
          <a:bodyPr>
            <a:normAutofit/>
          </a:bodyPr>
          <a:lstStyle/>
          <a:p>
            <a:pPr marL="0" indent="0" algn="just" rtl="0">
              <a:buNone/>
            </a:pPr>
            <a:r>
              <a:rPr lang="en-US" sz="2800" dirty="0" smtClean="0"/>
              <a:t>2- Potassium </a:t>
            </a:r>
            <a:r>
              <a:rPr lang="en-US" sz="2800" dirty="0"/>
              <a:t>Bromate: Used in some baked goods, potassium bromate has been linked to kidney and thyroid tumors in animal studies</a:t>
            </a:r>
            <a:r>
              <a:rPr lang="en-US" sz="2800" dirty="0" smtClean="0"/>
              <a:t>.</a:t>
            </a:r>
          </a:p>
          <a:p>
            <a:pPr marL="0" indent="0" algn="just" rtl="0">
              <a:buNone/>
            </a:pPr>
            <a:r>
              <a:rPr lang="en-US" sz="2800" dirty="0"/>
              <a:t>Due to its potential health risks, potassium bromate is banned in many countries, including the European Union, Canada, and some others. However, it is still allowed in the United States, where the FDA considers it safe in certain concentrations.</a:t>
            </a:r>
          </a:p>
        </p:txBody>
      </p:sp>
    </p:spTree>
    <p:extLst>
      <p:ext uri="{BB962C8B-B14F-4D97-AF65-F5344CB8AC3E}">
        <p14:creationId xmlns:p14="http://schemas.microsoft.com/office/powerpoint/2010/main" val="1156579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658761"/>
            <a:ext cx="10515600" cy="5518202"/>
          </a:xfrm>
        </p:spPr>
        <p:txBody>
          <a:bodyPr/>
          <a:lstStyle/>
          <a:p>
            <a:pPr marL="0" indent="0" algn="just" rtl="0">
              <a:buNone/>
            </a:pPr>
            <a:r>
              <a:rPr lang="en-US" sz="2800" dirty="0" smtClean="0"/>
              <a:t>3- </a:t>
            </a:r>
            <a:r>
              <a:rPr lang="en-US" sz="2800" dirty="0" err="1" smtClean="0"/>
              <a:t>Allura</a:t>
            </a:r>
            <a:r>
              <a:rPr lang="en-US" sz="2800" dirty="0" smtClean="0"/>
              <a:t> </a:t>
            </a:r>
            <a:r>
              <a:rPr lang="en-US" sz="2800" dirty="0"/>
              <a:t>Red (Red 40) is a commonly used artificial food color found in various food products. Some studies suggest a possible link between Red 40 and hyperactivity in children, as well as allergic reactions in sensitive individuals. Here are some examples of where it is typically used</a:t>
            </a:r>
            <a:r>
              <a:rPr lang="en-US" sz="2800" dirty="0" smtClean="0"/>
              <a:t>:</a:t>
            </a:r>
          </a:p>
          <a:p>
            <a:pPr marL="0" indent="0" algn="l">
              <a:buNone/>
            </a:pPr>
            <a:endParaRPr lang="en-US"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9407" y="3756921"/>
            <a:ext cx="2143125" cy="2143125"/>
          </a:xfrm>
          <a:prstGeom prst="rect">
            <a:avLst/>
          </a:prstGeom>
        </p:spPr>
      </p:pic>
      <p:pic>
        <p:nvPicPr>
          <p:cNvPr id="7" name="صورة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2875" y="3736155"/>
            <a:ext cx="2143125" cy="2143125"/>
          </a:xfrm>
          <a:prstGeom prst="rect">
            <a:avLst/>
          </a:prstGeom>
        </p:spPr>
      </p:pic>
      <p:pic>
        <p:nvPicPr>
          <p:cNvPr id="8" name="صورة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6343" y="3756921"/>
            <a:ext cx="2143125" cy="2143125"/>
          </a:xfrm>
          <a:prstGeom prst="rect">
            <a:avLst/>
          </a:prstGeom>
        </p:spPr>
      </p:pic>
    </p:spTree>
    <p:extLst>
      <p:ext uri="{BB962C8B-B14F-4D97-AF65-F5344CB8AC3E}">
        <p14:creationId xmlns:p14="http://schemas.microsoft.com/office/powerpoint/2010/main" val="107944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03312" y="737420"/>
            <a:ext cx="8946541" cy="5510980"/>
          </a:xfrm>
        </p:spPr>
        <p:txBody>
          <a:bodyPr>
            <a:normAutofit/>
          </a:bodyPr>
          <a:lstStyle/>
          <a:p>
            <a:pPr marL="0" indent="0" algn="just" rtl="0">
              <a:buNone/>
            </a:pPr>
            <a:r>
              <a:rPr lang="en-US" sz="3200" dirty="0" smtClean="0"/>
              <a:t>Many countries </a:t>
            </a:r>
            <a:r>
              <a:rPr lang="en-US" sz="3200" dirty="0"/>
              <a:t>such </a:t>
            </a:r>
            <a:r>
              <a:rPr lang="en-US" sz="3200" dirty="0" smtClean="0"/>
              <a:t>Norway, Sweden, and Finland have banned (Red40) while other countries have restricted its use such as Austria. </a:t>
            </a:r>
          </a:p>
          <a:p>
            <a:pPr marL="0" indent="0" algn="just" rtl="0">
              <a:buNone/>
            </a:pPr>
            <a:r>
              <a:rPr lang="en-US" sz="3200" dirty="0" smtClean="0"/>
              <a:t>In </a:t>
            </a:r>
            <a:r>
              <a:rPr lang="en-US" sz="3200" dirty="0"/>
              <a:t>the European Union, </a:t>
            </a:r>
            <a:r>
              <a:rPr lang="en-US" sz="3200" dirty="0" err="1" smtClean="0"/>
              <a:t>Allura</a:t>
            </a:r>
            <a:r>
              <a:rPr lang="en-US" sz="3200" dirty="0" smtClean="0"/>
              <a:t> </a:t>
            </a:r>
            <a:r>
              <a:rPr lang="en-US" sz="3200" dirty="0"/>
              <a:t>Red is not outright banned, it is subject to strict regulations, and there are mandatory labeling </a:t>
            </a:r>
            <a:r>
              <a:rPr lang="en-US" sz="3200" dirty="0" smtClean="0"/>
              <a:t>requirements.</a:t>
            </a:r>
          </a:p>
          <a:p>
            <a:pPr marL="0" indent="0" algn="just" rtl="0">
              <a:buNone/>
            </a:pPr>
            <a:endParaRPr lang="en-US" sz="3200" dirty="0"/>
          </a:p>
        </p:txBody>
      </p:sp>
    </p:spTree>
    <p:extLst>
      <p:ext uri="{BB962C8B-B14F-4D97-AF65-F5344CB8AC3E}">
        <p14:creationId xmlns:p14="http://schemas.microsoft.com/office/powerpoint/2010/main" val="860381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45879" y="3166422"/>
            <a:ext cx="9404723" cy="1346586"/>
          </a:xfrm>
        </p:spPr>
        <p:txBody>
          <a:bodyPr/>
          <a:lstStyle/>
          <a:p>
            <a:pPr algn="ctr"/>
            <a:r>
              <a:rPr lang="en-US" dirty="0" smtClean="0"/>
              <a:t>Thank you</a:t>
            </a:r>
            <a:endParaRPr lang="en-US" dirty="0"/>
          </a:p>
        </p:txBody>
      </p:sp>
    </p:spTree>
    <p:extLst>
      <p:ext uri="{BB962C8B-B14F-4D97-AF65-F5344CB8AC3E}">
        <p14:creationId xmlns:p14="http://schemas.microsoft.com/office/powerpoint/2010/main" val="3983983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C</a:t>
            </a:r>
            <a:r>
              <a:rPr lang="en-US" dirty="0" smtClean="0"/>
              <a:t>ommon </a:t>
            </a:r>
            <a:r>
              <a:rPr lang="en-US" dirty="0"/>
              <a:t>F</a:t>
            </a:r>
            <a:r>
              <a:rPr lang="en-US" dirty="0" smtClean="0"/>
              <a:t>ood </a:t>
            </a:r>
            <a:r>
              <a:rPr lang="en-US" dirty="0"/>
              <a:t>A</a:t>
            </a:r>
            <a:r>
              <a:rPr lang="en-US" dirty="0" smtClean="0"/>
              <a:t>dditives:</a:t>
            </a:r>
            <a:endParaRPr lang="en-US" dirty="0"/>
          </a:p>
        </p:txBody>
      </p:sp>
      <p:sp>
        <p:nvSpPr>
          <p:cNvPr id="4" name="Rectangle 1"/>
          <p:cNvSpPr>
            <a:spLocks noGrp="1" noChangeArrowheads="1"/>
          </p:cNvSpPr>
          <p:nvPr>
            <p:ph idx="1"/>
          </p:nvPr>
        </p:nvSpPr>
        <p:spPr bwMode="auto">
          <a:xfrm>
            <a:off x="838200" y="1877635"/>
            <a:ext cx="10169772"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0" i="0" u="none" strike="noStrike" cap="none" normalizeH="0" baseline="0" dirty="0" smtClean="0">
                <a:ln>
                  <a:noFill/>
                </a:ln>
                <a:solidFill>
                  <a:schemeClr val="tx1"/>
                </a:solidFill>
                <a:effectLst/>
                <a:latin typeface="Arial" panose="020B0604020202020204" pitchFamily="34" charset="0"/>
              </a:rPr>
              <a:t>Preservatives (e.g., sodium benzoate)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0" i="0" u="none" strike="noStrike" cap="none" normalizeH="0" baseline="0" dirty="0" smtClean="0">
                <a:ln>
                  <a:noFill/>
                </a:ln>
                <a:solidFill>
                  <a:schemeClr val="tx1"/>
                </a:solidFill>
                <a:effectLst/>
                <a:latin typeface="Arial" panose="020B0604020202020204" pitchFamily="34" charset="0"/>
              </a:rPr>
              <a:t>Colorants (e.g., Red 40)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0" i="0" u="none" strike="noStrike" cap="none" normalizeH="0" baseline="0" dirty="0" smtClean="0">
                <a:ln>
                  <a:noFill/>
                </a:ln>
                <a:solidFill>
                  <a:schemeClr val="tx1"/>
                </a:solidFill>
                <a:effectLst/>
                <a:latin typeface="Arial" panose="020B0604020202020204" pitchFamily="34" charset="0"/>
              </a:rPr>
              <a:t>Flavor enhancers (e.g., monosodium glutamate)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0" i="0" u="none" strike="noStrike" cap="none" normalizeH="0" baseline="0" dirty="0" smtClean="0">
                <a:ln>
                  <a:noFill/>
                </a:ln>
                <a:solidFill>
                  <a:schemeClr val="tx1"/>
                </a:solidFill>
                <a:effectLst/>
                <a:latin typeface="Arial" panose="020B0604020202020204" pitchFamily="34" charset="0"/>
              </a:rPr>
              <a:t>Stabilizers </a:t>
            </a:r>
            <a:r>
              <a:rPr kumimoji="0" lang="en-US" altLang="en-US" sz="3600" b="0" i="0" u="none" strike="noStrike" cap="none" normalizeH="0" baseline="0" dirty="0" smtClean="0">
                <a:ln>
                  <a:noFill/>
                </a:ln>
                <a:solidFill>
                  <a:schemeClr val="tx1"/>
                </a:solidFill>
                <a:effectLst/>
                <a:latin typeface="Arial" panose="020B0604020202020204" pitchFamily="34" charset="0"/>
              </a:rPr>
              <a:t>(e.g., guar gum)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0" i="0" u="none" strike="noStrike" cap="none" normalizeH="0" baseline="0" dirty="0" smtClean="0">
                <a:ln>
                  <a:noFill/>
                </a:ln>
                <a:solidFill>
                  <a:schemeClr val="tx1"/>
                </a:solidFill>
                <a:effectLst/>
                <a:latin typeface="Arial" panose="020B0604020202020204" pitchFamily="34" charset="0"/>
              </a:rPr>
              <a:t>Thickeners (e.g., xanthan gum)</a:t>
            </a:r>
          </a:p>
          <a:p>
            <a:pPr marL="0" lvl="0" indent="0" algn="l" rtl="0" eaLnBrk="0" fontAlgn="base" hangingPunct="0">
              <a:lnSpc>
                <a:spcPct val="100000"/>
              </a:lnSpc>
              <a:spcBef>
                <a:spcPct val="0"/>
              </a:spcBef>
              <a:spcAft>
                <a:spcPct val="0"/>
              </a:spcAft>
              <a:buFontTx/>
              <a:buChar char="•"/>
            </a:pPr>
            <a:r>
              <a:rPr kumimoji="0" lang="en-US" altLang="en-US" sz="3600" b="0" i="0" u="none" strike="noStrike" cap="none" normalizeH="0" baseline="0" dirty="0" smtClean="0">
                <a:ln>
                  <a:noFill/>
                </a:ln>
                <a:solidFill>
                  <a:schemeClr val="tx1"/>
                </a:solidFill>
                <a:effectLst/>
                <a:latin typeface="Arial" panose="020B0604020202020204" pitchFamily="34" charset="0"/>
              </a:rPr>
              <a:t>Sweeteners (e.g., </a:t>
            </a:r>
            <a:r>
              <a:rPr lang="en-US" altLang="en-US" sz="3600" dirty="0">
                <a:latin typeface="Arial" panose="020B0604020202020204" pitchFamily="34" charset="0"/>
              </a:rPr>
              <a:t>aspartame </a:t>
            </a:r>
            <a:r>
              <a:rPr lang="en-US" altLang="en-US" sz="3600" dirty="0" smtClean="0">
                <a:latin typeface="Arial" panose="020B0604020202020204" pitchFamily="34" charset="0"/>
              </a:rPr>
              <a:t>&amp; cyclamates  </a:t>
            </a:r>
            <a:r>
              <a:rPr kumimoji="0" lang="en-US" altLang="en-US" sz="3600" b="0" i="0" u="none" strike="noStrike" cap="none" normalizeH="0" baseline="0" dirty="0" smtClean="0">
                <a:ln>
                  <a:noFill/>
                </a:ln>
                <a:solidFill>
                  <a:schemeClr val="tx1"/>
                </a:solidFill>
                <a:effectLst/>
                <a:latin typeface="Arial" panose="020B0604020202020204" pitchFamily="34" charset="0"/>
              </a:rPr>
              <a:t>)</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600" b="0" i="0" u="none" strike="noStrike" cap="none" normalizeH="0" baseline="0" dirty="0" smtClean="0">
                <a:ln>
                  <a:noFill/>
                </a:ln>
                <a:solidFill>
                  <a:schemeClr val="tx1"/>
                </a:solidFill>
                <a:effectLst/>
                <a:latin typeface="Arial" panose="020B0604020202020204" pitchFamily="34" charset="0"/>
              </a:rPr>
              <a:t>Acids (e.g., citric acid) </a:t>
            </a:r>
          </a:p>
        </p:txBody>
      </p:sp>
    </p:spTree>
    <p:extLst>
      <p:ext uri="{BB962C8B-B14F-4D97-AF65-F5344CB8AC3E}">
        <p14:creationId xmlns:p14="http://schemas.microsoft.com/office/powerpoint/2010/main" val="3510333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t>Preservatives</a:t>
            </a:r>
            <a:endParaRPr lang="en-US" dirty="0"/>
          </a:p>
        </p:txBody>
      </p:sp>
      <p:sp>
        <p:nvSpPr>
          <p:cNvPr id="3" name="عنصر نائب للمحتوى 2"/>
          <p:cNvSpPr>
            <a:spLocks noGrp="1"/>
          </p:cNvSpPr>
          <p:nvPr>
            <p:ph idx="1"/>
          </p:nvPr>
        </p:nvSpPr>
        <p:spPr/>
        <p:txBody>
          <a:bodyPr>
            <a:normAutofit lnSpcReduction="10000"/>
          </a:bodyPr>
          <a:lstStyle/>
          <a:p>
            <a:pPr marL="0" indent="0" algn="ctr" rtl="0">
              <a:buNone/>
            </a:pPr>
            <a:r>
              <a:rPr lang="en-US" sz="3600" dirty="0" smtClean="0"/>
              <a:t>A food preservative is a substance added to food to prevent spoilage, extend shelf life, and inhibit the growth of harmful bacteria, molds, and yeast. According to the U.S. Food and Drug Administration (FDA), preservatives help maintain the safety and quality of food products.</a:t>
            </a:r>
            <a:endParaRPr lang="en-US" sz="3600" dirty="0"/>
          </a:p>
        </p:txBody>
      </p:sp>
    </p:spTree>
    <p:extLst>
      <p:ext uri="{BB962C8B-B14F-4D97-AF65-F5344CB8AC3E}">
        <p14:creationId xmlns:p14="http://schemas.microsoft.com/office/powerpoint/2010/main" val="924746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1032387"/>
            <a:ext cx="10515600" cy="5144576"/>
          </a:xfrm>
        </p:spPr>
        <p:txBody>
          <a:bodyPr>
            <a:normAutofit/>
          </a:bodyPr>
          <a:lstStyle/>
          <a:p>
            <a:pPr marL="514350" indent="-514350" algn="just" rtl="0">
              <a:buAutoNum type="arabicPeriod"/>
            </a:pPr>
            <a:r>
              <a:rPr lang="en-US" sz="2800" b="1" dirty="0" smtClean="0"/>
              <a:t>Natural Preservatives</a:t>
            </a:r>
          </a:p>
          <a:p>
            <a:pPr algn="just" rtl="0">
              <a:buFont typeface="Wingdings" panose="05000000000000000000" pitchFamily="2" charset="2"/>
              <a:buChar char="q"/>
            </a:pPr>
            <a:r>
              <a:rPr lang="en-US" sz="2800" dirty="0" smtClean="0"/>
              <a:t>Salt</a:t>
            </a:r>
          </a:p>
          <a:p>
            <a:pPr algn="just" rtl="0">
              <a:buFont typeface="Wingdings" panose="05000000000000000000" pitchFamily="2" charset="2"/>
              <a:buChar char="q"/>
            </a:pPr>
            <a:r>
              <a:rPr lang="en-US" sz="2800" dirty="0" smtClean="0"/>
              <a:t>Sugar</a:t>
            </a:r>
            <a:r>
              <a:rPr lang="en-US" sz="2800" dirty="0"/>
              <a:t>: Acts as a preservative in jams, jellies, and canned fruits</a:t>
            </a:r>
            <a:r>
              <a:rPr lang="en-US" sz="2800" dirty="0" smtClean="0"/>
              <a:t>.</a:t>
            </a:r>
          </a:p>
          <a:p>
            <a:pPr algn="just" rtl="0">
              <a:buFont typeface="Wingdings" panose="05000000000000000000" pitchFamily="2" charset="2"/>
              <a:buChar char="q"/>
            </a:pPr>
            <a:r>
              <a:rPr lang="en-US" sz="2800" dirty="0" smtClean="0"/>
              <a:t>Vinegar</a:t>
            </a:r>
            <a:r>
              <a:rPr lang="en-US" sz="2800" dirty="0"/>
              <a:t>: Commonly used in pickling</a:t>
            </a:r>
            <a:r>
              <a:rPr lang="en-US" sz="2800" dirty="0" smtClean="0"/>
              <a:t>.</a:t>
            </a:r>
          </a:p>
          <a:p>
            <a:pPr algn="just" rtl="0">
              <a:buFont typeface="Wingdings" panose="05000000000000000000" pitchFamily="2" charset="2"/>
              <a:buChar char="q"/>
            </a:pPr>
            <a:r>
              <a:rPr lang="en-US" sz="2800" dirty="0" smtClean="0"/>
              <a:t>Lemon </a:t>
            </a:r>
            <a:r>
              <a:rPr lang="en-US" sz="2800" dirty="0"/>
              <a:t>Juice: Contains citric acid, which helps preserve foods</a:t>
            </a:r>
            <a:r>
              <a:rPr lang="en-US" sz="2800" dirty="0" smtClean="0"/>
              <a:t>.</a:t>
            </a:r>
          </a:p>
          <a:p>
            <a:pPr algn="just" rtl="0">
              <a:buFont typeface="Wingdings" panose="05000000000000000000" pitchFamily="2" charset="2"/>
              <a:buChar char="q"/>
            </a:pPr>
            <a:r>
              <a:rPr lang="en-US" sz="2800" dirty="0" smtClean="0"/>
              <a:t>Honey</a:t>
            </a:r>
            <a:r>
              <a:rPr lang="en-US" sz="2800" dirty="0"/>
              <a:t>: Has antimicrobial properties and can be used in various foods</a:t>
            </a:r>
            <a:r>
              <a:rPr lang="en-US" sz="2800" dirty="0" smtClean="0"/>
              <a:t>.</a:t>
            </a:r>
          </a:p>
          <a:p>
            <a:pPr marL="514350" indent="-514350" algn="just" rtl="0">
              <a:buAutoNum type="arabicPeriod"/>
            </a:pPr>
            <a:endParaRPr lang="en-US" sz="2800" dirty="0"/>
          </a:p>
        </p:txBody>
      </p:sp>
    </p:spTree>
    <p:extLst>
      <p:ext uri="{BB962C8B-B14F-4D97-AF65-F5344CB8AC3E}">
        <p14:creationId xmlns:p14="http://schemas.microsoft.com/office/powerpoint/2010/main" val="1348261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22787"/>
            <a:ext cx="10515600" cy="5754176"/>
          </a:xfrm>
        </p:spPr>
        <p:txBody>
          <a:bodyPr>
            <a:normAutofit/>
          </a:bodyPr>
          <a:lstStyle/>
          <a:p>
            <a:pPr marL="0" indent="0" algn="l" rtl="0">
              <a:buNone/>
            </a:pPr>
            <a:r>
              <a:rPr lang="en-US" sz="2800" b="1" dirty="0" smtClean="0"/>
              <a:t>2- Synthetic Preservatives:</a:t>
            </a:r>
          </a:p>
          <a:p>
            <a:pPr algn="just" rtl="0">
              <a:buFont typeface="Wingdings" panose="05000000000000000000" pitchFamily="2" charset="2"/>
              <a:buChar char="q"/>
            </a:pPr>
            <a:r>
              <a:rPr lang="en-US" sz="2800" dirty="0" smtClean="0"/>
              <a:t>Sodium </a:t>
            </a:r>
            <a:r>
              <a:rPr lang="en-US" sz="2800" dirty="0"/>
              <a:t>Benzoate: Commonly used in acidic foods like salad dressings, carbonated drinks, and fruit juices</a:t>
            </a:r>
            <a:r>
              <a:rPr lang="en-US" sz="2800" dirty="0" smtClean="0"/>
              <a:t>.</a:t>
            </a:r>
          </a:p>
          <a:p>
            <a:pPr algn="just" rtl="0">
              <a:buFont typeface="Wingdings" panose="05000000000000000000" pitchFamily="2" charset="2"/>
              <a:buChar char="q"/>
            </a:pPr>
            <a:r>
              <a:rPr lang="en-US" sz="2800" dirty="0" err="1" smtClean="0"/>
              <a:t>Sorbic</a:t>
            </a:r>
            <a:r>
              <a:rPr lang="en-US" sz="2800" dirty="0" smtClean="0"/>
              <a:t> </a:t>
            </a:r>
            <a:r>
              <a:rPr lang="en-US" sz="2800" dirty="0"/>
              <a:t>Acid and Sorbates: Used in </a:t>
            </a:r>
            <a:r>
              <a:rPr lang="en-US" sz="2800" dirty="0" smtClean="0"/>
              <a:t>cheeses &amp; </a:t>
            </a:r>
            <a:r>
              <a:rPr lang="en-US" sz="2800" dirty="0"/>
              <a:t>baked </a:t>
            </a:r>
            <a:r>
              <a:rPr lang="en-US" sz="2800" dirty="0" smtClean="0"/>
              <a:t>goods to </a:t>
            </a:r>
            <a:r>
              <a:rPr lang="en-US" sz="2800" dirty="0"/>
              <a:t>inhibit mold and yeast growth</a:t>
            </a:r>
            <a:r>
              <a:rPr lang="en-US" sz="2800" dirty="0" smtClean="0"/>
              <a:t>.</a:t>
            </a:r>
          </a:p>
          <a:p>
            <a:pPr algn="just" rtl="0">
              <a:buFont typeface="Wingdings" panose="05000000000000000000" pitchFamily="2" charset="2"/>
              <a:buChar char="q"/>
            </a:pPr>
            <a:r>
              <a:rPr lang="en-US" sz="2800" dirty="0" smtClean="0"/>
              <a:t>BHA and </a:t>
            </a:r>
            <a:r>
              <a:rPr lang="en-US" sz="2800" dirty="0"/>
              <a:t>BHT (Butylated </a:t>
            </a:r>
            <a:r>
              <a:rPr lang="en-US" sz="2800" dirty="0" err="1"/>
              <a:t>Hydroxytoluene</a:t>
            </a:r>
            <a:r>
              <a:rPr lang="en-US" sz="2800" dirty="0"/>
              <a:t>): Used to preserve fats and oils in processed foods</a:t>
            </a:r>
            <a:r>
              <a:rPr lang="en-US" sz="2800" dirty="0" smtClean="0"/>
              <a:t>.</a:t>
            </a:r>
          </a:p>
          <a:p>
            <a:pPr algn="just" rtl="0">
              <a:buFont typeface="Wingdings" panose="05000000000000000000" pitchFamily="2" charset="2"/>
              <a:buChar char="q"/>
            </a:pPr>
            <a:r>
              <a:rPr lang="en-US" sz="2800" dirty="0" smtClean="0"/>
              <a:t>Potassium </a:t>
            </a:r>
            <a:r>
              <a:rPr lang="en-US" sz="2800" dirty="0"/>
              <a:t>Bromate </a:t>
            </a:r>
            <a:r>
              <a:rPr lang="en-US" sz="2800" dirty="0" smtClean="0"/>
              <a:t>&amp; Calcium </a:t>
            </a:r>
            <a:r>
              <a:rPr lang="en-US" sz="2800" dirty="0"/>
              <a:t>Propionate : </a:t>
            </a:r>
            <a:r>
              <a:rPr lang="en-US" sz="2800" dirty="0"/>
              <a:t>Used in baked goods to </a:t>
            </a:r>
            <a:r>
              <a:rPr lang="en-US" sz="2800" dirty="0"/>
              <a:t>prevent </a:t>
            </a:r>
            <a:r>
              <a:rPr lang="en-US" sz="2800" dirty="0" smtClean="0"/>
              <a:t>mold.</a:t>
            </a:r>
          </a:p>
          <a:p>
            <a:pPr algn="just" rtl="0">
              <a:buFont typeface="Wingdings" panose="05000000000000000000" pitchFamily="2" charset="2"/>
              <a:buChar char="q"/>
            </a:pPr>
            <a:r>
              <a:rPr lang="en-US" sz="2800" dirty="0" smtClean="0"/>
              <a:t>Nitrites </a:t>
            </a:r>
            <a:r>
              <a:rPr lang="en-US" sz="2800" dirty="0"/>
              <a:t>and Nitrates: Commonly used in processed meats to inhibit bacterial growth and enhance </a:t>
            </a:r>
            <a:r>
              <a:rPr lang="en-US" sz="2800" dirty="0" smtClean="0"/>
              <a:t>color</a:t>
            </a:r>
            <a:r>
              <a:rPr lang="en-US" sz="2400" dirty="0" smtClean="0"/>
              <a:t>.</a:t>
            </a:r>
            <a:endParaRPr lang="en-US" sz="2400" dirty="0"/>
          </a:p>
        </p:txBody>
      </p:sp>
    </p:spTree>
    <p:extLst>
      <p:ext uri="{BB962C8B-B14F-4D97-AF65-F5344CB8AC3E}">
        <p14:creationId xmlns:p14="http://schemas.microsoft.com/office/powerpoint/2010/main" val="2268174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1483340"/>
          </a:xfrm>
        </p:spPr>
        <p:txBody>
          <a:bodyPr>
            <a:noAutofit/>
          </a:bodyPr>
          <a:lstStyle/>
          <a:p>
            <a:pPr algn="l"/>
            <a:r>
              <a:rPr lang="en-US" sz="3200" dirty="0" smtClean="0"/>
              <a:t>Industrial </a:t>
            </a:r>
            <a:r>
              <a:rPr lang="en-US" sz="3200" dirty="0"/>
              <a:t>preservatives can be categorized based on the types of foods they are used </a:t>
            </a:r>
            <a:r>
              <a:rPr lang="en-US" sz="3200" dirty="0" smtClean="0"/>
              <a:t>in as follows:</a:t>
            </a:r>
            <a:endParaRPr lang="en-US" sz="3200" dirty="0"/>
          </a:p>
        </p:txBody>
      </p:sp>
      <p:sp>
        <p:nvSpPr>
          <p:cNvPr id="3" name="عنصر نائب للمحتوى 2"/>
          <p:cNvSpPr>
            <a:spLocks noGrp="1"/>
          </p:cNvSpPr>
          <p:nvPr>
            <p:ph idx="1"/>
          </p:nvPr>
        </p:nvSpPr>
        <p:spPr>
          <a:xfrm>
            <a:off x="838200" y="1435511"/>
            <a:ext cx="10515600" cy="4741452"/>
          </a:xfrm>
        </p:spPr>
        <p:txBody>
          <a:bodyPr>
            <a:noAutofit/>
          </a:bodyPr>
          <a:lstStyle/>
          <a:p>
            <a:pPr marL="0" indent="0" algn="l">
              <a:buNone/>
            </a:pPr>
            <a:r>
              <a:rPr lang="en-US" sz="2800" dirty="0"/>
              <a:t>1. Meat and </a:t>
            </a:r>
            <a:r>
              <a:rPr lang="en-US" sz="2800" dirty="0" smtClean="0"/>
              <a:t>Poultry</a:t>
            </a:r>
          </a:p>
          <a:p>
            <a:pPr marL="0" indent="0" algn="just" rtl="0">
              <a:buNone/>
            </a:pPr>
            <a:r>
              <a:rPr lang="en-US" sz="2800" dirty="0" smtClean="0"/>
              <a:t>Nitrates </a:t>
            </a:r>
            <a:r>
              <a:rPr lang="en-US" sz="2800" dirty="0" smtClean="0"/>
              <a:t>or</a:t>
            </a:r>
            <a:r>
              <a:rPr lang="en-US" sz="2800" dirty="0" smtClean="0"/>
              <a:t> </a:t>
            </a:r>
            <a:r>
              <a:rPr lang="en-US" sz="2800" dirty="0"/>
              <a:t>Nitrites: Used for curing meats, preventing botulism, and maintaining color</a:t>
            </a:r>
            <a:r>
              <a:rPr lang="en-US" sz="2800" dirty="0" smtClean="0"/>
              <a:t>.</a:t>
            </a:r>
          </a:p>
          <a:p>
            <a:pPr marL="0" indent="0" algn="just" rtl="0">
              <a:buNone/>
            </a:pPr>
            <a:r>
              <a:rPr lang="en-US" sz="2800" dirty="0" err="1" smtClean="0"/>
              <a:t>Sorbic</a:t>
            </a:r>
            <a:r>
              <a:rPr lang="en-US" sz="2800" dirty="0" smtClean="0"/>
              <a:t> </a:t>
            </a:r>
            <a:r>
              <a:rPr lang="en-US" sz="2800" dirty="0"/>
              <a:t>Acid: Helps inhibit the growth of mold and bacteria</a:t>
            </a:r>
            <a:r>
              <a:rPr lang="en-US" sz="2800" dirty="0" smtClean="0"/>
              <a:t>.</a:t>
            </a:r>
          </a:p>
          <a:p>
            <a:pPr marL="0" indent="0" algn="just" rtl="0">
              <a:buNone/>
            </a:pPr>
            <a:r>
              <a:rPr lang="en-US" sz="2800" dirty="0" smtClean="0"/>
              <a:t>2</a:t>
            </a:r>
            <a:r>
              <a:rPr lang="en-US" sz="2800" dirty="0"/>
              <a:t>. Dairy </a:t>
            </a:r>
            <a:r>
              <a:rPr lang="en-US" sz="2800" dirty="0" smtClean="0"/>
              <a:t>Products</a:t>
            </a:r>
          </a:p>
          <a:p>
            <a:pPr algn="just" rtl="0"/>
            <a:r>
              <a:rPr lang="en-US" sz="2800" dirty="0" smtClean="0"/>
              <a:t>Sodium </a:t>
            </a:r>
            <a:r>
              <a:rPr lang="en-US" sz="2800" dirty="0"/>
              <a:t>Benzoate: Common in cheese and yogurt to prevent spoilage</a:t>
            </a:r>
            <a:r>
              <a:rPr lang="en-US" sz="2800" dirty="0" smtClean="0"/>
              <a:t>.</a:t>
            </a:r>
          </a:p>
          <a:p>
            <a:pPr algn="just" rtl="0"/>
            <a:r>
              <a:rPr lang="en-US" sz="2800" dirty="0" smtClean="0"/>
              <a:t>Potassium </a:t>
            </a:r>
            <a:r>
              <a:rPr lang="en-US" sz="2800" dirty="0"/>
              <a:t>Sorbate: Often used in soft cheeses and dairy products to extend shelf </a:t>
            </a:r>
            <a:r>
              <a:rPr lang="en-US" sz="2800" dirty="0" smtClean="0"/>
              <a:t>life.</a:t>
            </a:r>
            <a:endParaRPr lang="en-US" sz="2800" dirty="0"/>
          </a:p>
        </p:txBody>
      </p:sp>
    </p:spTree>
    <p:extLst>
      <p:ext uri="{BB962C8B-B14F-4D97-AF65-F5344CB8AC3E}">
        <p14:creationId xmlns:p14="http://schemas.microsoft.com/office/powerpoint/2010/main" val="2973955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42452"/>
            <a:ext cx="10515600" cy="6415548"/>
          </a:xfrm>
        </p:spPr>
        <p:txBody>
          <a:bodyPr>
            <a:normAutofit fontScale="92500"/>
          </a:bodyPr>
          <a:lstStyle/>
          <a:p>
            <a:pPr marL="0" indent="0" algn="just" rtl="0">
              <a:buNone/>
            </a:pPr>
            <a:r>
              <a:rPr lang="en-US" sz="2400" dirty="0"/>
              <a:t>3. Baked </a:t>
            </a:r>
            <a:r>
              <a:rPr lang="en-US" sz="2400" dirty="0" smtClean="0"/>
              <a:t>Goods</a:t>
            </a:r>
          </a:p>
          <a:p>
            <a:pPr algn="just" rtl="0"/>
            <a:r>
              <a:rPr lang="en-US" sz="2400" dirty="0" smtClean="0"/>
              <a:t>Calcium </a:t>
            </a:r>
            <a:r>
              <a:rPr lang="en-US" sz="2400" dirty="0"/>
              <a:t>Propionate: Used to prevent mold growth in bread and baked goods</a:t>
            </a:r>
            <a:r>
              <a:rPr lang="en-US" sz="2400" dirty="0" smtClean="0"/>
              <a:t>.</a:t>
            </a:r>
          </a:p>
          <a:p>
            <a:pPr algn="just" rtl="0"/>
            <a:r>
              <a:rPr lang="en-US" sz="2400" dirty="0" smtClean="0"/>
              <a:t>Sodium </a:t>
            </a:r>
            <a:r>
              <a:rPr lang="en-US" sz="2400" dirty="0"/>
              <a:t>Diacetate: Helps in preserving freshness and extending shelf life</a:t>
            </a:r>
            <a:r>
              <a:rPr lang="en-US" sz="2400" dirty="0" smtClean="0"/>
              <a:t>.</a:t>
            </a:r>
          </a:p>
          <a:p>
            <a:pPr marL="0" indent="0" algn="just" rtl="0">
              <a:buNone/>
            </a:pPr>
            <a:r>
              <a:rPr lang="en-US" sz="2400" dirty="0" smtClean="0"/>
              <a:t>4</a:t>
            </a:r>
            <a:r>
              <a:rPr lang="en-US" sz="2400" dirty="0"/>
              <a:t>. Fruits and </a:t>
            </a:r>
            <a:r>
              <a:rPr lang="en-US" sz="2400" dirty="0" smtClean="0"/>
              <a:t>Vegetables</a:t>
            </a:r>
          </a:p>
          <a:p>
            <a:pPr algn="just" rtl="0"/>
            <a:r>
              <a:rPr lang="en-US" sz="2400" dirty="0" smtClean="0"/>
              <a:t>Ascorbic </a:t>
            </a:r>
            <a:r>
              <a:rPr lang="en-US" sz="2400" dirty="0"/>
              <a:t>Acid (Vitamin C): Acts as an antioxidant and preserves color in fruits</a:t>
            </a:r>
            <a:r>
              <a:rPr lang="en-US" sz="2400" dirty="0" smtClean="0"/>
              <a:t>.</a:t>
            </a:r>
          </a:p>
          <a:p>
            <a:pPr algn="just" rtl="0"/>
            <a:r>
              <a:rPr lang="en-US" sz="2400" dirty="0" smtClean="0"/>
              <a:t>Sulfur </a:t>
            </a:r>
            <a:r>
              <a:rPr lang="en-US" sz="2400" dirty="0"/>
              <a:t>Dioxide: Commonly used in dried fruits to prevent browning and spoilage</a:t>
            </a:r>
            <a:r>
              <a:rPr lang="en-US" sz="2400" dirty="0" smtClean="0"/>
              <a:t>.</a:t>
            </a:r>
          </a:p>
          <a:p>
            <a:pPr marL="0" indent="0" algn="just" rtl="0">
              <a:buNone/>
            </a:pPr>
            <a:r>
              <a:rPr lang="en-US" sz="2400" dirty="0" smtClean="0"/>
              <a:t>5</a:t>
            </a:r>
            <a:r>
              <a:rPr lang="en-US" sz="2400" dirty="0"/>
              <a:t>. </a:t>
            </a:r>
            <a:r>
              <a:rPr lang="en-US" sz="2400" dirty="0" smtClean="0"/>
              <a:t>Beverages</a:t>
            </a:r>
          </a:p>
          <a:p>
            <a:pPr marL="0" indent="0" algn="just" rtl="0">
              <a:buNone/>
            </a:pPr>
            <a:r>
              <a:rPr lang="en-US" sz="2400" dirty="0"/>
              <a:t>Sodium Benzoate &amp; Potassium </a:t>
            </a:r>
            <a:r>
              <a:rPr lang="en-US" sz="2400" dirty="0" smtClean="0"/>
              <a:t>Sorbate: </a:t>
            </a:r>
            <a:r>
              <a:rPr lang="en-US" sz="2400" dirty="0"/>
              <a:t>Used in soft drinks and fruit juices to inhibit microbial growth</a:t>
            </a:r>
            <a:r>
              <a:rPr lang="en-US" sz="2400" dirty="0" smtClean="0"/>
              <a:t>.</a:t>
            </a:r>
          </a:p>
          <a:p>
            <a:pPr marL="0" indent="0" algn="just" rtl="0">
              <a:buNone/>
            </a:pPr>
            <a:r>
              <a:rPr lang="en-US" sz="2400" dirty="0" smtClean="0"/>
              <a:t>6. </a:t>
            </a:r>
            <a:r>
              <a:rPr lang="en-US" sz="2400" dirty="0"/>
              <a:t>Snacks</a:t>
            </a:r>
          </a:p>
          <a:p>
            <a:pPr marL="0" indent="0" algn="just" rtl="0">
              <a:buNone/>
            </a:pPr>
            <a:r>
              <a:rPr lang="en-US" sz="2400" dirty="0"/>
              <a:t>BHA and BHT : Antioxidants used in chips and snack foods to prevent rancidity.</a:t>
            </a:r>
          </a:p>
          <a:p>
            <a:pPr marL="0" indent="0" algn="l">
              <a:buNone/>
            </a:pPr>
            <a:endParaRPr lang="en-US" sz="2400" dirty="0"/>
          </a:p>
        </p:txBody>
      </p:sp>
    </p:spTree>
    <p:extLst>
      <p:ext uri="{BB962C8B-B14F-4D97-AF65-F5344CB8AC3E}">
        <p14:creationId xmlns:p14="http://schemas.microsoft.com/office/powerpoint/2010/main" val="3166577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62116"/>
            <a:ext cx="10515600" cy="5958349"/>
          </a:xfrm>
        </p:spPr>
        <p:txBody>
          <a:bodyPr/>
          <a:lstStyle/>
          <a:p>
            <a:pPr marL="0" indent="0" algn="just" rtl="0">
              <a:buNone/>
            </a:pPr>
            <a:r>
              <a:rPr lang="en-US" sz="2400" b="1" dirty="0"/>
              <a:t>There are several food preservatives that are considered dangerous and are not approved by the </a:t>
            </a:r>
            <a:r>
              <a:rPr lang="en-US" sz="2400" b="1" dirty="0" smtClean="0"/>
              <a:t>FDA:</a:t>
            </a:r>
          </a:p>
          <a:p>
            <a:pPr marL="0" indent="0" algn="just" rtl="0">
              <a:buNone/>
            </a:pPr>
            <a:r>
              <a:rPr lang="en-US" sz="2800" dirty="0" smtClean="0">
                <a:latin typeface="Times New Roman" panose="02020603050405020304" pitchFamily="18" charset="0"/>
                <a:cs typeface="Times New Roman" panose="02020603050405020304" pitchFamily="18" charset="0"/>
              </a:rPr>
              <a:t>1- sodium </a:t>
            </a:r>
            <a:r>
              <a:rPr lang="en-US" sz="2800" dirty="0">
                <a:latin typeface="Times New Roman" panose="02020603050405020304" pitchFamily="18" charset="0"/>
                <a:cs typeface="Times New Roman" panose="02020603050405020304" pitchFamily="18" charset="0"/>
              </a:rPr>
              <a:t>nitrate and its related compounds(E249 – E250, </a:t>
            </a:r>
            <a:r>
              <a:rPr lang="en-US" sz="2800" dirty="0" smtClean="0">
                <a:latin typeface="Times New Roman" panose="02020603050405020304" pitchFamily="18" charset="0"/>
                <a:cs typeface="Times New Roman" panose="02020603050405020304" pitchFamily="18" charset="0"/>
              </a:rPr>
              <a:t>E251 </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E252</a:t>
            </a:r>
            <a:r>
              <a:rPr lang="en-US" sz="2800" dirty="0" smtClean="0">
                <a:latin typeface="Times New Roman" panose="02020603050405020304" pitchFamily="18" charset="0"/>
                <a:cs typeface="Times New Roman" panose="02020603050405020304" pitchFamily="18" charset="0"/>
              </a:rPr>
              <a:t>):They </a:t>
            </a:r>
            <a:r>
              <a:rPr lang="en-US" sz="2800" dirty="0">
                <a:latin typeface="Times New Roman" panose="02020603050405020304" pitchFamily="18" charset="0"/>
                <a:cs typeface="Times New Roman" panose="02020603050405020304" pitchFamily="18" charset="0"/>
              </a:rPr>
              <a:t>can form harmful </a:t>
            </a:r>
            <a:r>
              <a:rPr lang="en-US" sz="2800" dirty="0" smtClean="0">
                <a:latin typeface="Times New Roman" panose="02020603050405020304" pitchFamily="18" charset="0"/>
                <a:cs typeface="Times New Roman" panose="02020603050405020304" pitchFamily="18" charset="0"/>
              </a:rPr>
              <a:t>nitrosamines, which </a:t>
            </a:r>
            <a:r>
              <a:rPr lang="en-US" sz="2800" dirty="0">
                <a:latin typeface="Times New Roman" panose="02020603050405020304" pitchFamily="18" charset="0"/>
                <a:cs typeface="Times New Roman" panose="02020603050405020304" pitchFamily="18" charset="0"/>
              </a:rPr>
              <a:t>are known carcinogens, when exposed to high </a:t>
            </a:r>
            <a:r>
              <a:rPr lang="en-US" sz="2800" dirty="0" smtClean="0">
                <a:latin typeface="Times New Roman" panose="02020603050405020304" pitchFamily="18" charset="0"/>
                <a:cs typeface="Times New Roman" panose="02020603050405020304" pitchFamily="18" charset="0"/>
              </a:rPr>
              <a:t>heat</a:t>
            </a:r>
            <a:r>
              <a:rPr lang="en-US" sz="2800" dirty="0" smtClean="0"/>
              <a:t>.</a:t>
            </a:r>
            <a:r>
              <a:rPr lang="ar-SA" dirty="0"/>
              <a:t>	</a:t>
            </a:r>
            <a:endParaRPr lang="en-US" dirty="0" smtClean="0"/>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504" y="3077497"/>
            <a:ext cx="3708605" cy="2961506"/>
          </a:xfrm>
          <a:prstGeom prst="rect">
            <a:avLst/>
          </a:prstGeom>
        </p:spPr>
      </p:pic>
      <p:pic>
        <p:nvPicPr>
          <p:cNvPr id="4" name="صورة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8012" y="2556387"/>
            <a:ext cx="4914913" cy="3864078"/>
          </a:xfrm>
          <a:prstGeom prst="rect">
            <a:avLst/>
          </a:prstGeom>
        </p:spPr>
      </p:pic>
    </p:spTree>
    <p:extLst>
      <p:ext uri="{BB962C8B-B14F-4D97-AF65-F5344CB8AC3E}">
        <p14:creationId xmlns:p14="http://schemas.microsoft.com/office/powerpoint/2010/main" val="1253110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03312" y="825910"/>
            <a:ext cx="8946541" cy="5422489"/>
          </a:xfrm>
        </p:spPr>
        <p:txBody>
          <a:bodyPr>
            <a:normAutofit/>
          </a:bodyPr>
          <a:lstStyle/>
          <a:p>
            <a:pPr marL="0" indent="0" algn="just">
              <a:buNone/>
            </a:pPr>
            <a:r>
              <a:rPr lang="en-US" sz="3200" dirty="0"/>
              <a:t>Sodium nitrate itself is not universally banned, but its use is regulated in various countries due to health concerns. For instance</a:t>
            </a:r>
            <a:r>
              <a:rPr lang="en-US" sz="3200" dirty="0" smtClean="0"/>
              <a:t>:</a:t>
            </a:r>
          </a:p>
          <a:p>
            <a:pPr algn="just">
              <a:buFont typeface="Wingdings" panose="05000000000000000000" pitchFamily="2" charset="2"/>
              <a:buChar char="§"/>
            </a:pPr>
            <a:r>
              <a:rPr lang="en-US" sz="3200" dirty="0" smtClean="0"/>
              <a:t>In Norway and </a:t>
            </a:r>
            <a:r>
              <a:rPr lang="en-US" sz="3200" dirty="0"/>
              <a:t>Sweden, </a:t>
            </a:r>
            <a:r>
              <a:rPr lang="en-US" sz="3200" dirty="0"/>
              <a:t>nitrate is banned in </a:t>
            </a:r>
            <a:r>
              <a:rPr lang="en-US" sz="3200" dirty="0" smtClean="0"/>
              <a:t>food. </a:t>
            </a:r>
          </a:p>
          <a:p>
            <a:pPr algn="just" rtl="0">
              <a:buFont typeface="Wingdings" panose="05000000000000000000" pitchFamily="2" charset="2"/>
              <a:buChar char="§"/>
            </a:pPr>
            <a:r>
              <a:rPr lang="en-US" sz="3200" dirty="0" smtClean="0"/>
              <a:t>In Austria </a:t>
            </a:r>
            <a:r>
              <a:rPr lang="en-US" sz="3200" dirty="0"/>
              <a:t>and </a:t>
            </a:r>
            <a:r>
              <a:rPr lang="en-US" sz="3200" dirty="0" smtClean="0"/>
              <a:t>Hungary, regulations </a:t>
            </a:r>
            <a:r>
              <a:rPr lang="en-US" sz="3200" dirty="0"/>
              <a:t>that limit or prohibit its use in certain </a:t>
            </a:r>
            <a:r>
              <a:rPr lang="en-US" sz="3200" dirty="0" smtClean="0"/>
              <a:t>foods are put.</a:t>
            </a:r>
            <a:endParaRPr lang="en-US" sz="3200" dirty="0"/>
          </a:p>
        </p:txBody>
      </p:sp>
    </p:spTree>
    <p:extLst>
      <p:ext uri="{BB962C8B-B14F-4D97-AF65-F5344CB8AC3E}">
        <p14:creationId xmlns:p14="http://schemas.microsoft.com/office/powerpoint/2010/main" val="35507368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9539</TotalTime>
  <Words>725</Words>
  <Application>Microsoft Office PowerPoint</Application>
  <PresentationFormat>شاشة عريضة</PresentationFormat>
  <Paragraphs>53</Paragraphs>
  <Slides>13</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13</vt:i4>
      </vt:variant>
    </vt:vector>
  </HeadingPairs>
  <TitlesOfParts>
    <vt:vector size="19" baseType="lpstr">
      <vt:lpstr>Arial</vt:lpstr>
      <vt:lpstr>Century Gothic</vt:lpstr>
      <vt:lpstr>Times New Roman</vt:lpstr>
      <vt:lpstr>Wingdings</vt:lpstr>
      <vt:lpstr>Wingdings 3</vt:lpstr>
      <vt:lpstr>أيون</vt:lpstr>
      <vt:lpstr>Preservatives in Food Industry</vt:lpstr>
      <vt:lpstr>Common Food Additives:</vt:lpstr>
      <vt:lpstr>Preservatives</vt:lpstr>
      <vt:lpstr>عرض تقديمي في PowerPoint</vt:lpstr>
      <vt:lpstr>عرض تقديمي في PowerPoint</vt:lpstr>
      <vt:lpstr>Industrial preservatives can be categorized based on the types of foods they are used in as follows: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Thank you</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Preservatives in Food Industry</dc:title>
  <dc:creator>Maher</dc:creator>
  <cp:lastModifiedBy>Maher</cp:lastModifiedBy>
  <cp:revision>42</cp:revision>
  <dcterms:created xsi:type="dcterms:W3CDTF">2024-09-30T09:49:43Z</dcterms:created>
  <dcterms:modified xsi:type="dcterms:W3CDTF">2024-10-10T08:53:53Z</dcterms:modified>
</cp:coreProperties>
</file>