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5237420-4CE1-4321-A08E-9F36A8564424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A00E4F7-A103-4738-B526-25F2E98A286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80397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776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59A6672B-2005-08B3-BAE8-5392CFC3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5EBC81B0-110A-3A3D-7F7C-865188FDC8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2B4CB2AF-0DF6-B025-0E3B-E1C24B1765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947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1996DF7F-1CE2-8F0C-12E3-D0F6EFDBE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376A2204-5CA5-6EEF-9A70-C16BF6C152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61F3015D-B23F-E3DA-7D50-6554850230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583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B0349C9D-8CDD-E0E8-0BC5-06569DA5E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8A023DCF-B0EA-EF8F-1CD3-4C91B1E43B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951C1110-D4DF-88B8-1A14-2037FDD0F2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81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39527681-9F99-0098-2A8D-069C1687B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12CF443C-BD47-5E48-39D9-336D1ACA7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524868DF-3796-1469-CACC-7C0D35FADA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4067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7C0D75BA-401C-CEEB-4FF0-490EF7F4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4AA0B1B6-8166-8F9A-075B-BFF930EF56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6AB2D67A-B912-8418-1B26-0051C9A421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638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A54F3E05-FB93-10E5-A6B1-C2346332E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54962085-FFE5-6883-78E9-1D7B3ED761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C482ABBD-2ACE-3A87-D299-D0986C413D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64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15C085FB-D312-2D3A-1E4F-6288A5266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964A26D9-BAD5-16F7-15BF-6ABE740F43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63647329-E7DE-D17B-3D52-82FA72BA8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58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FCCF9539-7951-64E5-D486-2F314DA5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70A5E234-86C2-2DD9-F214-A014367F0F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8F9FBEED-3A46-7559-3C7B-57D7EB4FFB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029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5782B96D-83E0-9300-8B43-3E8C7A84E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64F6766C-C763-E5DF-FBF9-8639DEB82C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5FEAD088-D409-C554-8106-4CC2F7EC05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523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EB7E4610-CB1B-DF09-2731-49158FAC5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C32D0A5C-4C7A-5A3E-A400-05DBA09457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7DFAB426-27AC-D120-C4E0-7919A5D3F1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59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78EE730F-D2F9-C1BF-7907-FE624F7A4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C7B2EA3A-EC8B-0C15-4A79-E6C610BE23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ED91DE42-70E0-1150-23AC-323D4BC003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82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E034D4EC-8549-27D8-5BCA-7567B751E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3718B9BF-7017-E134-2B6B-8AC4EABCD3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00BC2511-E629-7D53-358A-9B20D85726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050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CE82798B-9FD8-A3FC-966D-22AC9B682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ED374C80-F747-A01F-5BD4-DB30FBA995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B540D2E0-4224-6ACB-3F3D-1B34E5BB74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47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xmlns="" id="{6BEBFA82-6E91-1B0B-59C5-DF082AE21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a6ee8a1_0_46:notes">
            <a:extLst>
              <a:ext uri="{FF2B5EF4-FFF2-40B4-BE49-F238E27FC236}">
                <a16:creationId xmlns:a16="http://schemas.microsoft.com/office/drawing/2014/main" xmlns="" id="{2A8A16B6-3D38-F6F0-8327-3D206E38B4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a6ee8a1_0_46:notes">
            <a:extLst>
              <a:ext uri="{FF2B5EF4-FFF2-40B4-BE49-F238E27FC236}">
                <a16:creationId xmlns:a16="http://schemas.microsoft.com/office/drawing/2014/main" xmlns="" id="{14CBB4F8-A2D5-6FC7-BEE7-F0F41DC41B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83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2264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5939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347576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33367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56396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1806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2662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7910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57647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5096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14169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B696-6AD4-41CE-B06A-35906D5C83CD}" type="datetimeFigureOut">
              <a:rPr lang="ar-IQ" smtClean="0"/>
              <a:t>02/04/1446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749E-2E0E-4252-984F-0F5053A539E6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0969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839AE4-BE6B-DE9A-C356-E51F9F9C3261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100000">
                <a:schemeClr val="accent5">
                  <a:lumMod val="97000"/>
                  <a:lumOff val="3000"/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102" name="Google Shape;102;p24"/>
          <p:cNvSpPr txBox="1">
            <a:spLocks noGrp="1"/>
          </p:cNvSpPr>
          <p:nvPr>
            <p:ph type="ctrTitle"/>
          </p:nvPr>
        </p:nvSpPr>
        <p:spPr>
          <a:xfrm>
            <a:off x="114171" y="787326"/>
            <a:ext cx="6648991" cy="2164049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b" anchorCtr="0">
            <a:noAutofit/>
          </a:bodyPr>
          <a:lstStyle/>
          <a:p>
            <a:pPr algn="ctr"/>
            <a:r>
              <a:rPr lang="en-US" sz="3200" dirty="0">
                <a:solidFill>
                  <a:srgbClr val="FEC96F"/>
                </a:solidFill>
              </a:rPr>
              <a:t>CNC machines and its Potential in mechanical applications</a:t>
            </a:r>
            <a:endParaRPr lang="x-none" sz="3200" dirty="0">
              <a:solidFill>
                <a:srgbClr val="FEC96F"/>
              </a:solidFill>
            </a:endParaRPr>
          </a:p>
        </p:txBody>
      </p:sp>
      <p:sp>
        <p:nvSpPr>
          <p:cNvPr id="103" name="Google Shape;103;p24"/>
          <p:cNvSpPr txBox="1">
            <a:spLocks noGrp="1"/>
          </p:cNvSpPr>
          <p:nvPr>
            <p:ph type="subTitle" idx="1"/>
          </p:nvPr>
        </p:nvSpPr>
        <p:spPr>
          <a:xfrm>
            <a:off x="1641405" y="4522509"/>
            <a:ext cx="3110704" cy="875779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>
              <a:spcBef>
                <a:spcPts val="0"/>
              </a:spcBef>
            </a:pPr>
            <a:r>
              <a:rPr lang="en" b="1" dirty="0"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Presented by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Omar Almuktar T.</a:t>
            </a:r>
            <a:endParaRPr lang="en" b="1" dirty="0"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" name="Google Shape;103;p24">
            <a:extLst>
              <a:ext uri="{FF2B5EF4-FFF2-40B4-BE49-F238E27FC236}">
                <a16:creationId xmlns:a16="http://schemas.microsoft.com/office/drawing/2014/main" xmlns="" id="{BA7523C5-E63E-8A89-CE3D-EDBBBAD6412B}"/>
              </a:ext>
            </a:extLst>
          </p:cNvPr>
          <p:cNvSpPr txBox="1">
            <a:spLocks/>
          </p:cNvSpPr>
          <p:nvPr/>
        </p:nvSpPr>
        <p:spPr>
          <a:xfrm>
            <a:off x="1641405" y="5398288"/>
            <a:ext cx="3110704" cy="87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ira Sans Condensed Light"/>
              <a:buNone/>
              <a:defRPr sz="1400" b="0" i="0" u="none" strike="noStrike" cap="none">
                <a:solidFill>
                  <a:schemeClr val="lt2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ira Sans Condensed Light"/>
              <a:buNone/>
              <a:defRPr sz="2800" b="0" i="0" u="none" strike="noStrike" cap="none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ira Sans Condensed Light"/>
              <a:buNone/>
              <a:defRPr sz="2800" b="0" i="0" u="none" strike="noStrike" cap="none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ira Sans Condensed Light"/>
              <a:buNone/>
              <a:defRPr sz="2800" b="0" i="0" u="none" strike="noStrike" cap="none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ira Sans Condensed Light"/>
              <a:buNone/>
              <a:defRPr sz="2800" b="0" i="0" u="none" strike="noStrike" cap="none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ira Sans Condensed Light"/>
              <a:buNone/>
              <a:defRPr sz="2800" b="0" i="0" u="none" strike="noStrike" cap="none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ira Sans Condensed Light"/>
              <a:buNone/>
              <a:defRPr sz="2800" b="0" i="0" u="none" strike="noStrike" cap="none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ira Sans Condensed Light"/>
              <a:buNone/>
              <a:defRPr sz="2800" b="0" i="0" u="none" strike="noStrike" cap="none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ira Sans Condensed Light"/>
              <a:buNone/>
              <a:defRPr sz="2800" b="0" i="0" u="none" strike="noStrike" cap="none">
                <a:solidFill>
                  <a:schemeClr val="lt2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9pPr>
          </a:lstStyle>
          <a:p>
            <a:pPr marL="0" indent="0" algn="ctr"/>
            <a:r>
              <a:rPr lang="en-US" sz="1867" b="1" dirty="0"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Oct./7/2024</a:t>
            </a:r>
            <a:endParaRPr lang="en" sz="1867" b="1" dirty="0"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13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D5E72F46-64FA-50EC-5BC1-7D5B2499E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3F11CD-82EF-3808-45F7-3AF1090E7456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35FD5D-14F0-E20A-B5A3-312BD6B5037E}"/>
              </a:ext>
            </a:extLst>
          </p:cNvPr>
          <p:cNvSpPr txBox="1"/>
          <p:nvPr/>
        </p:nvSpPr>
        <p:spPr>
          <a:xfrm>
            <a:off x="2401446" y="346816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Components of a CNC CO2 Laser Machine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989431-A544-70A7-664D-22D2EFF66FB5}"/>
              </a:ext>
            </a:extLst>
          </p:cNvPr>
          <p:cNvSpPr txBox="1"/>
          <p:nvPr/>
        </p:nvSpPr>
        <p:spPr>
          <a:xfrm>
            <a:off x="859316" y="1621229"/>
            <a:ext cx="10656409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solidFill>
                  <a:srgbClr val="FEC96F"/>
                </a:solidFill>
              </a:rPr>
              <a:t>Mirror System:</a:t>
            </a:r>
            <a:r>
              <a:rPr lang="en-US" sz="2667" dirty="0">
                <a:solidFill>
                  <a:srgbClr val="FEC96F"/>
                </a:solidFill>
              </a:rPr>
              <a:t> </a:t>
            </a:r>
            <a:r>
              <a:rPr lang="en-US" sz="2667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Reflects and directs the laser beam to the cutting area.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7B8EEB-B37A-95B1-51FF-7A10907D4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812"/>
          <a:stretch/>
        </p:blipFill>
        <p:spPr>
          <a:xfrm>
            <a:off x="1940496" y="2948298"/>
            <a:ext cx="8774305" cy="356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9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8173E64A-6813-1249-D335-ADCB0B3D3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49E079-7423-43E5-0C6A-A96706AEA647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1DB624-30B3-1365-9288-5CEC3D560E0A}"/>
              </a:ext>
            </a:extLst>
          </p:cNvPr>
          <p:cNvSpPr txBox="1"/>
          <p:nvPr/>
        </p:nvSpPr>
        <p:spPr>
          <a:xfrm>
            <a:off x="2401446" y="346816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Components of a CNC CO2 Laser Machine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631A6A-1A57-268E-FAA7-39F4629CE8DA}"/>
              </a:ext>
            </a:extLst>
          </p:cNvPr>
          <p:cNvSpPr txBox="1"/>
          <p:nvPr/>
        </p:nvSpPr>
        <p:spPr>
          <a:xfrm>
            <a:off x="859316" y="1621229"/>
            <a:ext cx="10656409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solidFill>
                  <a:srgbClr val="FEC96F"/>
                </a:solidFill>
              </a:rPr>
              <a:t>Focusing Lens:</a:t>
            </a:r>
            <a:r>
              <a:rPr lang="en-US" sz="2667" dirty="0">
                <a:solidFill>
                  <a:srgbClr val="FEC96F"/>
                </a:solidFill>
              </a:rPr>
              <a:t> </a:t>
            </a:r>
            <a:r>
              <a:rPr lang="en-US" sz="2667" dirty="0">
                <a:solidFill>
                  <a:schemeClr val="bg1">
                    <a:lumMod val="20000"/>
                    <a:lumOff val="80000"/>
                  </a:schemeClr>
                </a:solidFill>
              </a:rPr>
              <a:t>Focuses the laser beam for precise cutting or engraving.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ACA9C2-F369-4D5F-9B07-43582C94C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713" y="2860603"/>
            <a:ext cx="6445612" cy="37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54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8F79A487-0F1E-5358-9DAA-581DB8209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33A46D-849C-EB75-B8D9-AF20A88CF799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E813D0-ED4C-0D31-A498-8CA3DB8A9BC1}"/>
              </a:ext>
            </a:extLst>
          </p:cNvPr>
          <p:cNvSpPr txBox="1"/>
          <p:nvPr/>
        </p:nvSpPr>
        <p:spPr>
          <a:xfrm>
            <a:off x="2401446" y="346816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Components of a CNC CO2 Laser Machine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C81B86-AF90-4BF0-F1F5-C68F115FF195}"/>
              </a:ext>
            </a:extLst>
          </p:cNvPr>
          <p:cNvSpPr txBox="1"/>
          <p:nvPr/>
        </p:nvSpPr>
        <p:spPr>
          <a:xfrm>
            <a:off x="859316" y="1621227"/>
            <a:ext cx="5236685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solidFill>
                  <a:srgbClr val="FEC96F"/>
                </a:solidFill>
              </a:rPr>
              <a:t>CNC Control System:</a:t>
            </a:r>
            <a:r>
              <a:rPr lang="en-US" sz="2667" dirty="0">
                <a:solidFill>
                  <a:srgbClr val="FEC96F"/>
                </a:solidFill>
              </a:rPr>
              <a:t> </a:t>
            </a:r>
            <a:r>
              <a:rPr lang="en-US" sz="2667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Controls the movement of the machine’s axes (X, Y, Z) and adjusts the laser's intensity.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3A46F9-5198-5488-20CF-95C632655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5833">
                        <a14:foregroundMark x1="73917" y1="82000" x2="41333" y2="82417"/>
                        <a14:foregroundMark x1="33000" y1="82167" x2="23750" y2="81833"/>
                        <a14:foregroundMark x1="23750" y1="81833" x2="18250" y2="73333"/>
                        <a14:foregroundMark x1="18250" y1="73333" x2="19500" y2="60750"/>
                        <a14:foregroundMark x1="78250" y1="81417" x2="77167" y2="62833"/>
                        <a14:foregroundMark x1="77417" y1="59667" x2="77500" y2="42167"/>
                        <a14:foregroundMark x1="80417" y1="54000" x2="78083" y2="54167"/>
                        <a14:foregroundMark x1="78500" y1="57167" x2="77500" y2="76250"/>
                        <a14:foregroundMark x1="77833" y1="49333" x2="77917" y2="39917"/>
                        <a14:foregroundMark x1="77917" y1="39917" x2="72583" y2="40417"/>
                        <a14:foregroundMark x1="77667" y1="43417" x2="77833" y2="51667"/>
                        <a14:foregroundMark x1="79500" y1="85417" x2="83500" y2="85583"/>
                        <a14:foregroundMark x1="93567" y1="79133" x2="95417" y2="76833"/>
                        <a14:foregroundMark x1="89250" y1="84500" x2="91174" y2="82107"/>
                        <a14:foregroundMark x1="95102" y1="69478" x2="95000" y2="67083"/>
                        <a14:foregroundMark x1="95417" y1="76833" x2="95270" y2="73400"/>
                        <a14:foregroundMark x1="95000" y1="67083" x2="89417" y2="59417"/>
                        <a14:foregroundMark x1="89417" y1="59417" x2="79583" y2="53333"/>
                        <a14:foregroundMark x1="65833" y1="25667" x2="58250" y2="19250"/>
                        <a14:foregroundMark x1="58250" y1="19250" x2="39750" y2="20083"/>
                        <a14:foregroundMark x1="66417" y1="24833" x2="62000" y2="19000"/>
                        <a14:foregroundMark x1="57167" y1="18583" x2="27500" y2="20250"/>
                        <a14:foregroundMark x1="19667" y1="19667" x2="38667" y2="18333"/>
                        <a14:foregroundMark x1="38667" y1="18333" x2="45833" y2="19333"/>
                        <a14:foregroundMark x1="13333" y1="20250" x2="15083" y2="20083"/>
                        <a14:foregroundMark x1="12667" y1="39667" x2="12917" y2="33667"/>
                        <a14:foregroundMark x1="95833" y1="69431" x2="95833" y2="66833"/>
                        <a14:foregroundMark x1="95833" y1="75917" x2="95833" y2="73364"/>
                        <a14:foregroundMark x1="53833" y1="58667" x2="44333" y2="58833"/>
                        <a14:foregroundMark x1="44333" y1="58833" x2="63250" y2="60083"/>
                        <a14:foregroundMark x1="63250" y1="60083" x2="53167" y2="60000"/>
                        <a14:foregroundMark x1="53167" y1="60000" x2="51250" y2="58833"/>
                        <a14:backgroundMark x1="68167" y1="37667" x2="68167" y2="37667"/>
                        <a14:backgroundMark x1="68000" y1="38167" x2="68000" y2="38167"/>
                        <a14:backgroundMark x1="16500" y1="57083" x2="16500" y2="57083"/>
                        <a14:backgroundMark x1="91917" y1="80750" x2="91917" y2="80750"/>
                        <a14:backgroundMark x1="92333" y1="80333" x2="92333" y2="80333"/>
                        <a14:backgroundMark x1="92583" y1="80000" x2="92250" y2="80667"/>
                        <a14:backgroundMark x1="94750" y1="69500" x2="95000" y2="73417"/>
                        <a14:backgroundMark x1="93500" y1="79083" x2="90917" y2="81917"/>
                      </a14:backgroundRemoval>
                    </a14:imgEffect>
                  </a14:imgLayer>
                </a14:imgProps>
              </a:ext>
            </a:extLst>
          </a:blip>
          <a:srcRect t="16761" r="21419" b="14566"/>
          <a:stretch/>
        </p:blipFill>
        <p:spPr>
          <a:xfrm>
            <a:off x="6157821" y="1801627"/>
            <a:ext cx="5389084" cy="470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ACC72B50-152A-08ED-7291-28D598FBA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91E61F-9F1C-E5E4-DCC5-051A0EBC5565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340910-E175-E094-9FA5-0E0E2A905C60}"/>
              </a:ext>
            </a:extLst>
          </p:cNvPr>
          <p:cNvSpPr txBox="1"/>
          <p:nvPr/>
        </p:nvSpPr>
        <p:spPr>
          <a:xfrm>
            <a:off x="1944194" y="346816"/>
            <a:ext cx="8303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Materials Cut by CNC CO2 Lasers cutter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00327F-1E9C-CC7E-FD12-2B3AF8CEB2E6}"/>
              </a:ext>
            </a:extLst>
          </p:cNvPr>
          <p:cNvSpPr txBox="1"/>
          <p:nvPr/>
        </p:nvSpPr>
        <p:spPr>
          <a:xfrm>
            <a:off x="7370604" y="5855874"/>
            <a:ext cx="2108493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lvl="1">
              <a:lnSpc>
                <a:spcPct val="200000"/>
              </a:lnSpc>
            </a:pPr>
            <a:r>
              <a:rPr lang="en-US" sz="2667" b="1" dirty="0">
                <a:solidFill>
                  <a:srgbClr val="FEC96F"/>
                </a:solidFill>
              </a:rPr>
              <a:t>Glass.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CE19CF-0F7E-A9C2-5EC8-528ED750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1" b="92708" l="9961" r="89844">
                        <a14:foregroundMark x1="61621" y1="7292" x2="51563" y2="7031"/>
                        <a14:foregroundMark x1="27930" y1="81250" x2="27930" y2="84245"/>
                        <a14:foregroundMark x1="24023" y1="92188" x2="22168" y2="92708"/>
                        <a14:foregroundMark x1="20410" y1="91276" x2="24609" y2="920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5873" y="1407761"/>
            <a:ext cx="2609545" cy="1957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4F181F-9A87-5297-CD66-3FFD4F942210}"/>
              </a:ext>
            </a:extLst>
          </p:cNvPr>
          <p:cNvSpPr txBox="1"/>
          <p:nvPr/>
        </p:nvSpPr>
        <p:spPr>
          <a:xfrm>
            <a:off x="1498173" y="3162658"/>
            <a:ext cx="2314337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lvl="1">
              <a:lnSpc>
                <a:spcPct val="200000"/>
              </a:lnSpc>
            </a:pPr>
            <a:r>
              <a:rPr lang="en-US" sz="2667" b="1" dirty="0">
                <a:solidFill>
                  <a:srgbClr val="FEC96F"/>
                </a:solidFill>
              </a:rPr>
              <a:t>Wood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356754-B7B7-B8E8-74B8-9E0DD2AF3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289" y="1498810"/>
            <a:ext cx="2225888" cy="1738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5410F1-CB50-8B3F-4D9F-6BFB75942F65}"/>
              </a:ext>
            </a:extLst>
          </p:cNvPr>
          <p:cNvSpPr txBox="1"/>
          <p:nvPr/>
        </p:nvSpPr>
        <p:spPr>
          <a:xfrm>
            <a:off x="4983915" y="3146626"/>
            <a:ext cx="228819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lvl="1">
              <a:lnSpc>
                <a:spcPct val="200000"/>
              </a:lnSpc>
            </a:pPr>
            <a:r>
              <a:rPr lang="en-US" sz="2667" b="1" dirty="0">
                <a:solidFill>
                  <a:srgbClr val="FEC96F"/>
                </a:solidFill>
              </a:rPr>
              <a:t>Acrylic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4C4752-C281-4C81-A794-303F564CD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0564" y="1498810"/>
            <a:ext cx="2312657" cy="1738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73448E-BF4C-248B-97C5-8F5399F8657C}"/>
              </a:ext>
            </a:extLst>
          </p:cNvPr>
          <p:cNvSpPr txBox="1"/>
          <p:nvPr/>
        </p:nvSpPr>
        <p:spPr>
          <a:xfrm>
            <a:off x="8759771" y="3114011"/>
            <a:ext cx="2191621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lvl="1">
              <a:lnSpc>
                <a:spcPct val="200000"/>
              </a:lnSpc>
            </a:pPr>
            <a:r>
              <a:rPr lang="en-US" sz="2667" b="1" dirty="0">
                <a:solidFill>
                  <a:srgbClr val="FEC96F"/>
                </a:solidFill>
              </a:rPr>
              <a:t>Paper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175F60E-0521-C00D-FFD1-5673C5D850CF}"/>
              </a:ext>
            </a:extLst>
          </p:cNvPr>
          <p:cNvSpPr txBox="1"/>
          <p:nvPr/>
        </p:nvSpPr>
        <p:spPr>
          <a:xfrm>
            <a:off x="2110835" y="5778894"/>
            <a:ext cx="2438843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lvl="1">
              <a:lnSpc>
                <a:spcPct val="200000"/>
              </a:lnSpc>
            </a:pPr>
            <a:r>
              <a:rPr lang="en-US" sz="2667" b="1" dirty="0">
                <a:solidFill>
                  <a:srgbClr val="FEC96F"/>
                </a:solidFill>
              </a:rPr>
              <a:t>Leather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47EBD0-BB8A-DD5F-D760-125B1B293F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835" y="4173271"/>
            <a:ext cx="3032852" cy="1728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15EC76-49AE-1523-7682-9CBD6EE183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79" t="1877" r="6404" b="3297"/>
          <a:stretch/>
        </p:blipFill>
        <p:spPr>
          <a:xfrm>
            <a:off x="7048315" y="4154095"/>
            <a:ext cx="2807267" cy="194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6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F14CED08-70E1-C353-0C68-0E9DC282F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9FB93EE-A3F7-6BEB-1BE0-52FD15FB63A2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C2F9FD-5DB9-7F2B-EE29-41C7F4848479}"/>
              </a:ext>
            </a:extLst>
          </p:cNvPr>
          <p:cNvSpPr txBox="1"/>
          <p:nvPr/>
        </p:nvSpPr>
        <p:spPr>
          <a:xfrm>
            <a:off x="2401446" y="346816"/>
            <a:ext cx="73530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Common Applications of</a:t>
            </a:r>
          </a:p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CNC CO2 Laser Machine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EADD04-D07E-6290-4D25-2BC1E4429DBF}"/>
              </a:ext>
            </a:extLst>
          </p:cNvPr>
          <p:cNvSpPr txBox="1"/>
          <p:nvPr/>
        </p:nvSpPr>
        <p:spPr>
          <a:xfrm>
            <a:off x="838245" y="1454813"/>
            <a:ext cx="974095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200000"/>
              </a:lnSpc>
            </a:pPr>
            <a:r>
              <a:rPr lang="en-US" sz="3200" b="1" dirty="0">
                <a:solidFill>
                  <a:srgbClr val="FEC96F"/>
                </a:solidFill>
                <a:latin typeface="+mj-lt"/>
              </a:rPr>
              <a:t>Industries:</a:t>
            </a:r>
          </a:p>
          <a:p>
            <a:pPr algn="just" rtl="0">
              <a:lnSpc>
                <a:spcPct val="200000"/>
              </a:lnSpc>
            </a:pPr>
            <a:r>
              <a:rPr lang="en-US" sz="32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+mj-lt"/>
              </a:rPr>
              <a:t>Manufacturing of mechanical parts (like gears)</a:t>
            </a:r>
          </a:p>
          <a:p>
            <a:pPr algn="just" rtl="0">
              <a:lnSpc>
                <a:spcPct val="200000"/>
              </a:lnSpc>
            </a:pPr>
            <a:r>
              <a:rPr lang="en-US" sz="32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+mj-lt"/>
              </a:rPr>
              <a:t>Decoration and interior design</a:t>
            </a:r>
          </a:p>
          <a:p>
            <a:pPr algn="just" rtl="0">
              <a:lnSpc>
                <a:spcPct val="200000"/>
              </a:lnSpc>
            </a:pPr>
            <a:r>
              <a:rPr lang="en-US" sz="32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+mj-lt"/>
              </a:rPr>
              <a:t>Fashion (cutting fabric)</a:t>
            </a:r>
          </a:p>
          <a:p>
            <a:pPr algn="just" rtl="0">
              <a:lnSpc>
                <a:spcPct val="200000"/>
              </a:lnSpc>
            </a:pPr>
            <a:r>
              <a:rPr lang="en-US" sz="32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+mj-lt"/>
              </a:rPr>
              <a:t>Jewelry (engraving)</a:t>
            </a:r>
          </a:p>
        </p:txBody>
      </p:sp>
    </p:spTree>
    <p:extLst>
      <p:ext uri="{BB962C8B-B14F-4D97-AF65-F5344CB8AC3E}">
        <p14:creationId xmlns:p14="http://schemas.microsoft.com/office/powerpoint/2010/main" val="1402032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28CEE953-ABA2-5B26-203A-92125ABB2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373AFE-9BAB-12E5-0EE8-5A278D5D3746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100000">
                <a:schemeClr val="accent5">
                  <a:lumMod val="97000"/>
                  <a:lumOff val="3000"/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102" name="Google Shape;102;p24">
            <a:extLst>
              <a:ext uri="{FF2B5EF4-FFF2-40B4-BE49-F238E27FC236}">
                <a16:creationId xmlns:a16="http://schemas.microsoft.com/office/drawing/2014/main" xmlns="" id="{4DB12DDF-5385-AA24-29BD-1A77EFB23B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9771" y="1714326"/>
            <a:ext cx="6648991" cy="2164049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b" anchorCtr="0">
            <a:noAutofit/>
          </a:bodyPr>
          <a:lstStyle/>
          <a:p>
            <a:pPr algn="ctr"/>
            <a:r>
              <a:rPr lang="en-US" sz="3200" dirty="0">
                <a:solidFill>
                  <a:srgbClr val="FEC96F"/>
                </a:solidFill>
              </a:rPr>
              <a:t>Thank you for your attention</a:t>
            </a:r>
            <a:endParaRPr lang="x-none" sz="3200" dirty="0">
              <a:solidFill>
                <a:srgbClr val="FEC9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86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6279CF1C-5B14-B7B3-E0DC-5C6BA1323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E5E99A-1820-D553-0B98-D3191E7D57F6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E64118-0E0D-75E8-A99C-EB55E2532847}"/>
              </a:ext>
            </a:extLst>
          </p:cNvPr>
          <p:cNvSpPr txBox="1"/>
          <p:nvPr/>
        </p:nvSpPr>
        <p:spPr>
          <a:xfrm>
            <a:off x="771811" y="987719"/>
            <a:ext cx="2788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+mj-lt"/>
              </a:rPr>
              <a:t>Outlines</a:t>
            </a:r>
            <a:r>
              <a:rPr lang="en-US" sz="3200" b="1" dirty="0">
                <a:solidFill>
                  <a:srgbClr val="FEC96F"/>
                </a:solidFill>
                <a:latin typeface="+mj-lt"/>
              </a:rPr>
              <a:t>: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73634B-95BC-3B1F-2C66-191501BB6DFE}"/>
              </a:ext>
            </a:extLst>
          </p:cNvPr>
          <p:cNvSpPr txBox="1"/>
          <p:nvPr/>
        </p:nvSpPr>
        <p:spPr>
          <a:xfrm>
            <a:off x="771812" y="1755408"/>
            <a:ext cx="8982649" cy="4031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2133" b="1" dirty="0">
                <a:solidFill>
                  <a:srgbClr val="FFC000"/>
                </a:solidFill>
                <a:latin typeface="+mj-lt"/>
              </a:rPr>
              <a:t>1- CNC machining vs. 3D Printing </a:t>
            </a:r>
          </a:p>
          <a:p>
            <a:pPr algn="l" rtl="0">
              <a:lnSpc>
                <a:spcPct val="200000"/>
              </a:lnSpc>
            </a:pPr>
            <a:r>
              <a:rPr lang="en-US" sz="2133" b="1" dirty="0">
                <a:solidFill>
                  <a:srgbClr val="FFC000"/>
                </a:solidFill>
                <a:latin typeface="+mj-lt"/>
              </a:rPr>
              <a:t>2- Types of CNC machines</a:t>
            </a:r>
          </a:p>
          <a:p>
            <a:pPr algn="l" rtl="0">
              <a:lnSpc>
                <a:spcPct val="200000"/>
              </a:lnSpc>
            </a:pPr>
            <a:r>
              <a:rPr lang="en-US" sz="2133" b="1" dirty="0">
                <a:solidFill>
                  <a:srgbClr val="FFC000"/>
                </a:solidFill>
                <a:latin typeface="+mj-lt"/>
              </a:rPr>
              <a:t>3- CNC CO2 Laser cutter</a:t>
            </a:r>
            <a:endParaRPr lang="x-none" sz="2133" b="1" dirty="0">
              <a:solidFill>
                <a:srgbClr val="FFC000"/>
              </a:solidFill>
              <a:latin typeface="+mj-lt"/>
            </a:endParaRPr>
          </a:p>
          <a:p>
            <a:pPr algn="l" rtl="0">
              <a:lnSpc>
                <a:spcPct val="200000"/>
              </a:lnSpc>
            </a:pPr>
            <a:r>
              <a:rPr lang="en-US" sz="2133" b="1" dirty="0">
                <a:solidFill>
                  <a:srgbClr val="FFC000"/>
                </a:solidFill>
                <a:latin typeface="+mj-lt"/>
              </a:rPr>
              <a:t>4- Components of a CNC CO2 Laser Machine</a:t>
            </a:r>
            <a:endParaRPr lang="x-none" sz="2133" b="1" dirty="0">
              <a:solidFill>
                <a:srgbClr val="FFC000"/>
              </a:solidFill>
              <a:latin typeface="+mj-lt"/>
            </a:endParaRPr>
          </a:p>
          <a:p>
            <a:pPr algn="l" rtl="0">
              <a:lnSpc>
                <a:spcPct val="200000"/>
              </a:lnSpc>
            </a:pPr>
            <a:r>
              <a:rPr lang="en-US" sz="2133" b="1" dirty="0">
                <a:solidFill>
                  <a:srgbClr val="FFC000"/>
                </a:solidFill>
                <a:latin typeface="+mj-lt"/>
              </a:rPr>
              <a:t>5- Materials Cut by CNC CO2 Lasers cutter</a:t>
            </a:r>
          </a:p>
          <a:p>
            <a:pPr algn="l" rtl="0">
              <a:lnSpc>
                <a:spcPct val="200000"/>
              </a:lnSpc>
            </a:pPr>
            <a:r>
              <a:rPr lang="en-US" sz="2133" b="1" dirty="0">
                <a:solidFill>
                  <a:srgbClr val="FFC000"/>
                </a:solidFill>
                <a:latin typeface="+mj-lt"/>
              </a:rPr>
              <a:t>6- Common Applications of a CNC CO2 Laser Machine</a:t>
            </a:r>
          </a:p>
        </p:txBody>
      </p:sp>
    </p:spTree>
    <p:extLst>
      <p:ext uri="{BB962C8B-B14F-4D97-AF65-F5344CB8AC3E}">
        <p14:creationId xmlns:p14="http://schemas.microsoft.com/office/powerpoint/2010/main" val="39833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30C261DA-3542-9269-6FE4-124D0B7BB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C24D2E-B02A-8202-0103-6A8B48DEC10C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A52CC8-F012-AE63-EA0A-C5251798972F}"/>
              </a:ext>
            </a:extLst>
          </p:cNvPr>
          <p:cNvSpPr txBox="1"/>
          <p:nvPr/>
        </p:nvSpPr>
        <p:spPr>
          <a:xfrm>
            <a:off x="2401446" y="346817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EC96F"/>
                </a:solidFill>
                <a:latin typeface="+mj-lt"/>
              </a:rPr>
              <a:t>CNC machining vs. 3D Printing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8301C3-10FE-54EF-C7D5-FB02B993697A}"/>
              </a:ext>
            </a:extLst>
          </p:cNvPr>
          <p:cNvSpPr txBox="1"/>
          <p:nvPr/>
        </p:nvSpPr>
        <p:spPr>
          <a:xfrm>
            <a:off x="1098614" y="1469845"/>
            <a:ext cx="3320989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FEC96F"/>
                </a:solidFill>
                <a:latin typeface="+mj-lt"/>
              </a:rPr>
              <a:t>CNC machining</a:t>
            </a:r>
          </a:p>
          <a:p>
            <a:pPr algn="ctr"/>
            <a:r>
              <a:rPr lang="en-US" sz="2133" b="1" dirty="0">
                <a:solidFill>
                  <a:srgbClr val="FEC96F"/>
                </a:solidFill>
                <a:latin typeface="+mj-lt"/>
              </a:rPr>
              <a:t>Is an Subtractive manufacturing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5B6293-0111-54C1-EE2F-EDCC4920D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r="19544"/>
          <a:stretch/>
        </p:blipFill>
        <p:spPr>
          <a:xfrm>
            <a:off x="6430011" y="3012932"/>
            <a:ext cx="4057651" cy="3583672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C28951-DFFD-1A59-8868-BB1CAFDF7E32}"/>
              </a:ext>
            </a:extLst>
          </p:cNvPr>
          <p:cNvSpPr txBox="1"/>
          <p:nvPr/>
        </p:nvSpPr>
        <p:spPr>
          <a:xfrm>
            <a:off x="6543675" y="1469844"/>
            <a:ext cx="3830323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FEC96F"/>
                </a:solidFill>
                <a:latin typeface="+mj-lt"/>
              </a:rPr>
              <a:t>3D printing</a:t>
            </a:r>
          </a:p>
          <a:p>
            <a:pPr algn="ctr"/>
            <a:r>
              <a:rPr lang="en-US" sz="2133" b="1" dirty="0">
                <a:solidFill>
                  <a:srgbClr val="FEC96F"/>
                </a:solidFill>
                <a:latin typeface="+mj-lt"/>
              </a:rPr>
              <a:t>Is an additive manufacturing process</a:t>
            </a:r>
            <a:endParaRPr lang="x-none" sz="2133" b="1" dirty="0">
              <a:solidFill>
                <a:srgbClr val="FEC96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29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28B28E3F-FF14-8DC7-9253-C6F116B11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0F60F88-CB09-29AF-DB1B-F68EB6C0F3C7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5B4C97-D010-436D-BF20-76769A0BCED8}"/>
              </a:ext>
            </a:extLst>
          </p:cNvPr>
          <p:cNvSpPr txBox="1"/>
          <p:nvPr/>
        </p:nvSpPr>
        <p:spPr>
          <a:xfrm>
            <a:off x="2401446" y="346817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Types of CNC machines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E96436-F84C-0A7B-2750-09EAE85531D8}"/>
              </a:ext>
            </a:extLst>
          </p:cNvPr>
          <p:cNvSpPr txBox="1"/>
          <p:nvPr/>
        </p:nvSpPr>
        <p:spPr>
          <a:xfrm>
            <a:off x="2120671" y="5314353"/>
            <a:ext cx="383032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FEC96F"/>
                </a:solidFill>
                <a:latin typeface="+mj-lt"/>
              </a:rPr>
              <a:t>CNC Lathe machine</a:t>
            </a:r>
            <a:endParaRPr lang="x-none" sz="2133" b="1" dirty="0">
              <a:solidFill>
                <a:srgbClr val="FEC96F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7F587A-C0A3-F4EF-EDE3-FFD9D8522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2" b="93237" l="2481" r="94574">
                        <a14:foregroundMark x1="28682" y1="13043" x2="16279" y2="13285"/>
                        <a14:foregroundMark x1="16279" y1="13285" x2="4341" y2="20048"/>
                        <a14:foregroundMark x1="4341" y1="20048" x2="3411" y2="37681"/>
                        <a14:foregroundMark x1="3411" y1="37681" x2="16899" y2="42271"/>
                        <a14:foregroundMark x1="16899" y1="42271" x2="26202" y2="52415"/>
                        <a14:foregroundMark x1="26202" y1="52415" x2="29147" y2="27295"/>
                        <a14:foregroundMark x1="29147" y1="27295" x2="24031" y2="16908"/>
                        <a14:foregroundMark x1="2636" y1="12319" x2="2636" y2="12319"/>
                        <a14:foregroundMark x1="5116" y1="66667" x2="21705" y2="66908"/>
                        <a14:foregroundMark x1="21705" y1="66908" x2="50543" y2="63768"/>
                        <a14:foregroundMark x1="50543" y1="63768" x2="53798" y2="64251"/>
                        <a14:foregroundMark x1="85426" y1="89614" x2="33178" y2="84300"/>
                        <a14:foregroundMark x1="33178" y1="84300" x2="22016" y2="88889"/>
                        <a14:foregroundMark x1="22016" y1="88889" x2="37674" y2="73671"/>
                        <a14:foregroundMark x1="37674" y1="73671" x2="71938" y2="78744"/>
                        <a14:foregroundMark x1="71938" y1="78744" x2="72403" y2="79227"/>
                        <a14:foregroundMark x1="89302" y1="70290" x2="88837" y2="49758"/>
                        <a14:foregroundMark x1="88837" y1="49758" x2="78760" y2="57005"/>
                        <a14:foregroundMark x1="78760" y1="57005" x2="83721" y2="49275"/>
                        <a14:foregroundMark x1="88527" y1="38164" x2="87907" y2="19807"/>
                        <a14:foregroundMark x1="87907" y1="19807" x2="73333" y2="14493"/>
                        <a14:foregroundMark x1="73333" y1="14493" x2="45271" y2="16425"/>
                        <a14:foregroundMark x1="83256" y1="32609" x2="83256" y2="32609"/>
                        <a14:foregroundMark x1="90543" y1="12319" x2="94419" y2="48309"/>
                        <a14:foregroundMark x1="94419" y1="48309" x2="92558" y2="57971"/>
                        <a14:foregroundMark x1="93333" y1="21981" x2="84186" y2="9420"/>
                        <a14:foregroundMark x1="84186" y1="9420" x2="73333" y2="5556"/>
                        <a14:foregroundMark x1="73333" y1="5556" x2="73023" y2="5797"/>
                        <a14:foregroundMark x1="70698" y1="10628" x2="70698" y2="10628"/>
                        <a14:foregroundMark x1="70698" y1="10386" x2="69147" y2="11353"/>
                        <a14:foregroundMark x1="70543" y1="9179" x2="67442" y2="10870"/>
                        <a14:foregroundMark x1="87597" y1="4589" x2="72868" y2="3623"/>
                        <a14:foregroundMark x1="71318" y1="4831" x2="71318" y2="7488"/>
                        <a14:foregroundMark x1="94574" y1="64493" x2="94574" y2="62560"/>
                        <a14:foregroundMark x1="47442" y1="13527" x2="39535" y2="13768"/>
                        <a14:foregroundMark x1="30698" y1="91787" x2="15039" y2="91063"/>
                        <a14:foregroundMark x1="89457" y1="93237" x2="79225" y2="93237"/>
                        <a14:foregroundMark x1="94419" y1="26570" x2="93643" y2="9420"/>
                        <a14:foregroundMark x1="88527" y1="6280" x2="88682" y2="4831"/>
                        <a14:foregroundMark x1="88837" y1="4589" x2="86822" y2="3382"/>
                        <a14:foregroundMark x1="2636" y1="14734" x2="2481" y2="12560"/>
                        <a14:foregroundMark x1="2791" y1="40097" x2="2791" y2="538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198" y="1543647"/>
            <a:ext cx="5804845" cy="3725677"/>
          </a:xfrm>
          <a:prstGeom prst="rect">
            <a:avLst/>
          </a:prstGeom>
        </p:spPr>
      </p:pic>
      <p:pic>
        <p:nvPicPr>
          <p:cNvPr id="2" name="2024-10-03 07.02.49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xmlns="" id="{AE0017AA-5736-226B-4EF8-2ABA054DC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7240" y="962370"/>
            <a:ext cx="2917941" cy="51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02DC74CF-B695-14A9-BC7B-FF9DE6A27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BF4D5F-FA10-697D-A702-51CACA9557AE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DF77B0-3EE5-4F5A-B22F-3CD140E74121}"/>
              </a:ext>
            </a:extLst>
          </p:cNvPr>
          <p:cNvSpPr txBox="1"/>
          <p:nvPr/>
        </p:nvSpPr>
        <p:spPr>
          <a:xfrm>
            <a:off x="2401446" y="346817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Types of CNC machines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F8DB79-11E2-B8F2-8FF3-E00F5B4ED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9" b="95635" l="8590" r="89627">
                        <a14:foregroundMark x1="56726" y1="33929" x2="46353" y2="34127"/>
                        <a14:foregroundMark x1="65964" y1="9325" x2="54295" y2="5357"/>
                        <a14:foregroundMark x1="74554" y1="47817" x2="72285" y2="44841"/>
                        <a14:foregroundMark x1="81199" y1="89286" x2="68395" y2="89683"/>
                        <a14:foregroundMark x1="77634" y1="95635" x2="73744" y2="95635"/>
                        <a14:foregroundMark x1="8590" y1="60714" x2="8590" y2="57937"/>
                        <a14:foregroundMark x1="88331" y1="71230" x2="88006" y2="45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691" y="987979"/>
            <a:ext cx="5966941" cy="4882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848203-8F4F-EA40-7266-69C7607BB12E}"/>
              </a:ext>
            </a:extLst>
          </p:cNvPr>
          <p:cNvSpPr txBox="1"/>
          <p:nvPr/>
        </p:nvSpPr>
        <p:spPr>
          <a:xfrm>
            <a:off x="1663988" y="5815956"/>
            <a:ext cx="481758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FEC96F"/>
                </a:solidFill>
                <a:latin typeface="+mj-lt"/>
              </a:rPr>
              <a:t>CNC Router (milling) machine</a:t>
            </a:r>
            <a:endParaRPr lang="x-none" sz="2133" b="1" dirty="0">
              <a:solidFill>
                <a:srgbClr val="FEC96F"/>
              </a:solidFill>
              <a:latin typeface="+mj-lt"/>
            </a:endParaRPr>
          </a:p>
        </p:txBody>
      </p:sp>
      <p:pic>
        <p:nvPicPr>
          <p:cNvPr id="2" name="2024-10-03 07.02.55">
            <a:hlinkClick r:id="" action="ppaction://media"/>
            <a:extLst>
              <a:ext uri="{FF2B5EF4-FFF2-40B4-BE49-F238E27FC236}">
                <a16:creationId xmlns:a16="http://schemas.microsoft.com/office/drawing/2014/main" xmlns="" id="{2709967C-970B-8A1E-AF47-C0AAB99F8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7925" y="1152817"/>
            <a:ext cx="2877720" cy="51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0CE7377B-3ADC-91A8-E3C3-AA545284E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3AE09B-1592-05C4-770D-E01C40DBFDBF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910EAE-0CE1-4DC1-D180-15DAE62D0BD5}"/>
              </a:ext>
            </a:extLst>
          </p:cNvPr>
          <p:cNvSpPr txBox="1"/>
          <p:nvPr/>
        </p:nvSpPr>
        <p:spPr>
          <a:xfrm>
            <a:off x="2401446" y="346817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Types of CNC machines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578FC9-1AAC-8A9A-6543-33BDEDE2C89E}"/>
              </a:ext>
            </a:extLst>
          </p:cNvPr>
          <p:cNvSpPr txBox="1"/>
          <p:nvPr/>
        </p:nvSpPr>
        <p:spPr>
          <a:xfrm>
            <a:off x="859316" y="5564599"/>
            <a:ext cx="481758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FEC96F"/>
                </a:solidFill>
                <a:latin typeface="+mj-lt"/>
              </a:rPr>
              <a:t>CNC Plasma cutters</a:t>
            </a:r>
            <a:endParaRPr lang="x-none" sz="2133" b="1" dirty="0">
              <a:solidFill>
                <a:srgbClr val="FEC96F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2C9B4A-BEFC-8FE8-642E-5FD7A485D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16" y="1488335"/>
            <a:ext cx="6319309" cy="3771837"/>
          </a:xfrm>
          <a:prstGeom prst="rect">
            <a:avLst/>
          </a:prstGeom>
        </p:spPr>
      </p:pic>
      <p:pic>
        <p:nvPicPr>
          <p:cNvPr id="2" name="2024-10-03 07.03.02">
            <a:hlinkClick r:id="" action="ppaction://media"/>
            <a:extLst>
              <a:ext uri="{FF2B5EF4-FFF2-40B4-BE49-F238E27FC236}">
                <a16:creationId xmlns:a16="http://schemas.microsoft.com/office/drawing/2014/main" xmlns="" id="{1EC6A871-81F9-B26B-A52F-D82AB1218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2880" y="1309185"/>
            <a:ext cx="2875776" cy="51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A667A419-79D5-218D-7D3E-4185742A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88A82D-86C4-FE08-C7CC-CFE4F02F7D3D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7B6CE0-10E1-D8D7-3C70-7B3C04209F27}"/>
              </a:ext>
            </a:extLst>
          </p:cNvPr>
          <p:cNvSpPr txBox="1"/>
          <p:nvPr/>
        </p:nvSpPr>
        <p:spPr>
          <a:xfrm>
            <a:off x="2401446" y="346817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Types of CNC machines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F8B599-3F62-D7EA-1EAF-FEB7370E7562}"/>
              </a:ext>
            </a:extLst>
          </p:cNvPr>
          <p:cNvSpPr txBox="1"/>
          <p:nvPr/>
        </p:nvSpPr>
        <p:spPr>
          <a:xfrm>
            <a:off x="859316" y="5564600"/>
            <a:ext cx="481758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FEC96F"/>
                </a:solidFill>
                <a:latin typeface="+mj-lt"/>
              </a:rPr>
              <a:t>Electrical discharge CNC machine</a:t>
            </a:r>
            <a:endParaRPr lang="x-none" sz="2133" b="1" dirty="0">
              <a:solidFill>
                <a:srgbClr val="FEC96F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92F44-2A84-0B69-61A4-25D8E707B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70" y="1631367"/>
            <a:ext cx="5614956" cy="3733947"/>
          </a:xfrm>
          <a:prstGeom prst="rect">
            <a:avLst/>
          </a:prstGeom>
        </p:spPr>
      </p:pic>
      <p:pic>
        <p:nvPicPr>
          <p:cNvPr id="2" name="2024-10-03 07.03.08">
            <a:hlinkClick r:id="" action="ppaction://media"/>
            <a:extLst>
              <a:ext uri="{FF2B5EF4-FFF2-40B4-BE49-F238E27FC236}">
                <a16:creationId xmlns:a16="http://schemas.microsoft.com/office/drawing/2014/main" xmlns="" id="{70FED380-D217-E738-3794-8E8D13420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2931" y="1123781"/>
            <a:ext cx="2818363" cy="50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8EE3A2E2-48ED-574F-E077-E11176661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FA7D14-5DEB-1B37-60D2-722C2D18DFA7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A97272-0708-6986-C472-C5929DA206CD}"/>
              </a:ext>
            </a:extLst>
          </p:cNvPr>
          <p:cNvSpPr txBox="1"/>
          <p:nvPr/>
        </p:nvSpPr>
        <p:spPr>
          <a:xfrm>
            <a:off x="2401446" y="346817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Types of CNC machines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ABF15F-B862-A0F8-FCB8-600E9AF808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6" t="15967" r="4964" b="23917"/>
          <a:stretch/>
        </p:blipFill>
        <p:spPr>
          <a:xfrm>
            <a:off x="2178456" y="791905"/>
            <a:ext cx="7798992" cy="5513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3BA219-F3C5-458A-DBB2-2F95BA05B29F}"/>
              </a:ext>
            </a:extLst>
          </p:cNvPr>
          <p:cNvSpPr txBox="1"/>
          <p:nvPr/>
        </p:nvSpPr>
        <p:spPr>
          <a:xfrm>
            <a:off x="4448336" y="6059779"/>
            <a:ext cx="481758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FEC96F"/>
                </a:solidFill>
                <a:latin typeface="+mj-lt"/>
              </a:rPr>
              <a:t>CNC Laser cutting machine</a:t>
            </a:r>
            <a:endParaRPr lang="x-none" sz="2133" b="1" dirty="0">
              <a:solidFill>
                <a:srgbClr val="FEC96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19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xmlns="" id="{1BD1E1AA-6144-2FA2-2C26-F3E907063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1296E1-AE60-EB2D-109E-E24BB564B1AC}"/>
              </a:ext>
            </a:extLst>
          </p:cNvPr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gradFill flip="none" rotWithShape="1">
            <a:gsLst>
              <a:gs pos="1000">
                <a:schemeClr val="accent5">
                  <a:lumMod val="67000"/>
                </a:schemeClr>
              </a:gs>
              <a:gs pos="100000">
                <a:schemeClr val="accent5">
                  <a:lumMod val="93000"/>
                  <a:alpha val="4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13132B-EB39-6F30-D15A-1F3ABEA6C87C}"/>
              </a:ext>
            </a:extLst>
          </p:cNvPr>
          <p:cNvSpPr txBox="1"/>
          <p:nvPr/>
        </p:nvSpPr>
        <p:spPr>
          <a:xfrm>
            <a:off x="2401446" y="346816"/>
            <a:ext cx="7353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EC96F"/>
                </a:solidFill>
                <a:latin typeface="+mj-lt"/>
              </a:rPr>
              <a:t>Components of a CNC CO2 Laser Machine</a:t>
            </a:r>
            <a:endParaRPr lang="x-none" sz="3200" b="1" dirty="0">
              <a:solidFill>
                <a:srgbClr val="FEC96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2B1E39-AE7F-29E0-A23A-032D6657EAE2}"/>
              </a:ext>
            </a:extLst>
          </p:cNvPr>
          <p:cNvSpPr txBox="1"/>
          <p:nvPr/>
        </p:nvSpPr>
        <p:spPr>
          <a:xfrm>
            <a:off x="859316" y="1621228"/>
            <a:ext cx="10656409" cy="173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2667" b="1" dirty="0">
                <a:solidFill>
                  <a:srgbClr val="FEC96F"/>
                </a:solidFill>
              </a:rPr>
              <a:t>CO2 Laser Tube:</a:t>
            </a:r>
            <a:r>
              <a:rPr lang="en-US" sz="2667" dirty="0">
                <a:solidFill>
                  <a:srgbClr val="FEC96F"/>
                </a:solidFill>
              </a:rPr>
              <a:t> </a:t>
            </a:r>
            <a:r>
              <a:rPr lang="en-US" sz="2667" dirty="0">
                <a:solidFill>
                  <a:schemeClr val="bg1">
                    <a:lumMod val="20000"/>
                    <a:lumOff val="80000"/>
                  </a:schemeClr>
                </a:solidFill>
              </a:rPr>
              <a:t>Generates the laser beam using carbon dioxide, nitrogen, and helium gases.</a:t>
            </a:r>
          </a:p>
          <a:p>
            <a:pPr algn="just"/>
            <a:endParaRPr lang="en-US" sz="2667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 algn="just"/>
            <a:endParaRPr lang="en-US" sz="2667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78DC2D-CD7D-1A47-4276-429B578CC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64" y="2742706"/>
            <a:ext cx="6315075" cy="3547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B44A34-CC28-F995-25DD-6F6F29E58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99" y="4109594"/>
            <a:ext cx="6852707" cy="21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266</Words>
  <Application>Microsoft Office PowerPoint</Application>
  <PresentationFormat>ملء الشاشة</PresentationFormat>
  <Paragraphs>48</Paragraphs>
  <Slides>15</Slides>
  <Notes>15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Fira Sans Condensed Light</vt:lpstr>
      <vt:lpstr>Times New Roman</vt:lpstr>
      <vt:lpstr>Office Theme</vt:lpstr>
      <vt:lpstr>CNC machines and its Potential in mechanical applications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Thank you for your attention</vt:lpstr>
    </vt:vector>
  </TitlesOfParts>
  <Company>SACC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CNC machines and its Potential in mechanical applications</dc:title>
  <dc:creator>MARWAN</dc:creator>
  <cp:lastModifiedBy>MARWAN</cp:lastModifiedBy>
  <cp:revision>1</cp:revision>
  <dcterms:created xsi:type="dcterms:W3CDTF">2024-10-05T05:38:30Z</dcterms:created>
  <dcterms:modified xsi:type="dcterms:W3CDTF">2024-10-05T05:40:47Z</dcterms:modified>
</cp:coreProperties>
</file>