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100" d="100"/>
          <a:sy n="100" d="100"/>
        </p:scale>
        <p:origin x="-294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43000"/>
              </a:srgbClr>
            </a:gs>
            <a:gs pos="39999">
              <a:srgbClr val="85C2FF"/>
            </a:gs>
            <a:gs pos="83000">
              <a:srgbClr val="C4D6EB"/>
            </a:gs>
            <a:gs pos="100000">
              <a:srgbClr val="FFEBFA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30/05/1442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4714703229?pwd=OVA3TENJMG9OTmYyMWMzTjZzOVVsdz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7496401360?pwd=N2taNzNINkpsbGdHSXlzUFFiWWgwZz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6369566636?pwd=RjZVV2hlOWNFUmRGMmhoam9QaU80Zz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3180045910?pwd=UjJXc05heG90SDJZWW9XRmJ0ODVFQT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259"/>
          <a:stretch/>
        </p:blipFill>
        <p:spPr bwMode="auto">
          <a:xfrm>
            <a:off x="7596336" y="332656"/>
            <a:ext cx="1304657" cy="12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32656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600" dirty="0" smtClean="0"/>
              <a:t>برعاية السيد عميد كلية طب الاسنان / جامعة بغداد الاستاذ الدكتور رغد عبد الرزاق الهاشمي المحترم </a:t>
            </a:r>
            <a:r>
              <a:rPr lang="ar-IQ" sz="1600" dirty="0" err="1" smtClean="0"/>
              <a:t>وباشراف</a:t>
            </a:r>
            <a:r>
              <a:rPr lang="ar-IQ" sz="1600" dirty="0" smtClean="0"/>
              <a:t> السيدة رئيس فرع جراحة الفم و الوجه و الفكين الدكتورة سحر شاكر العادلي المحترمة</a:t>
            </a:r>
          </a:p>
          <a:p>
            <a:r>
              <a:rPr lang="ar-IQ" sz="1600" dirty="0" smtClean="0"/>
              <a:t>تقيم وحدة التعليم المستمر في كلية طب الاسنان / جامعة بغداد دورة تدريبية في التعليم المستمر للعام الدراسي 2020-2021 لمدة خمسة ايام للفترة من الثلاثاء 26/1/2021 لغاية السبت 30/1/2021 الساعة 9-11 مساءا وعلى منصة الزوم </a:t>
            </a:r>
            <a:r>
              <a:rPr lang="en-US" sz="1600" dirty="0" smtClean="0"/>
              <a:t>(Zoom) </a:t>
            </a:r>
            <a:r>
              <a:rPr lang="ar-IQ" sz="1600" dirty="0" smtClean="0"/>
              <a:t>الالكترونية بعنوان: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861" y="1673260"/>
            <a:ext cx="8208912" cy="107721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TOPICS IN SURGICAL ASPECT OF DENTAL IMPLANTS </a:t>
            </a:r>
            <a:endParaRPr lang="en-US" sz="3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9773838"/>
              </p:ext>
            </p:extLst>
          </p:nvPr>
        </p:nvGraphicFramePr>
        <p:xfrm>
          <a:off x="1600200" y="2971800"/>
          <a:ext cx="618748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632"/>
                <a:gridCol w="3600400"/>
                <a:gridCol w="1127448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اسم المحاضر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عنوان المحاضرة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اليوم والتاريخ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م.د. سحر عبد القادر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/>
                        <a:t>Osseointegration</a:t>
                      </a:r>
                      <a:r>
                        <a:rPr lang="en-US" sz="1100" baseline="0" dirty="0" smtClean="0"/>
                        <a:t> in dental implants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الثلاثاء  26/1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م.د. ياسر رياض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Flap designs and suturing techniques</a:t>
                      </a:r>
                      <a:r>
                        <a:rPr lang="en-US" sz="1100" baseline="0" dirty="0" smtClean="0"/>
                        <a:t> for dental implants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الاربعاء 27/1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أ.د.</a:t>
                      </a:r>
                      <a:r>
                        <a:rPr lang="ar-IQ" sz="1400" baseline="0" dirty="0" smtClean="0"/>
                        <a:t> سلوان يوسف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dirty="0" smtClean="0"/>
                        <a:t> Dental implants following </a:t>
                      </a:r>
                      <a:r>
                        <a:rPr lang="en-US" sz="1100" dirty="0" err="1" smtClean="0"/>
                        <a:t>autogenous</a:t>
                      </a:r>
                      <a:r>
                        <a:rPr lang="en-US" sz="1100" dirty="0" smtClean="0"/>
                        <a:t> bone augmentation of a</a:t>
                      </a:r>
                      <a:r>
                        <a:rPr lang="en-US" sz="1100" baseline="0" dirty="0" smtClean="0"/>
                        <a:t> combined horizontal and vertical defect of the mandible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الخميس 28/1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أ. م.د. احمد فاضل</a:t>
                      </a:r>
                    </a:p>
                    <a:p>
                      <a:r>
                        <a:rPr lang="ar-IQ" sz="1400" dirty="0" smtClean="0"/>
                        <a:t>أ.م.د. سيف سعد الدين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100" dirty="0" smtClean="0"/>
                        <a:t>The</a:t>
                      </a:r>
                      <a:r>
                        <a:rPr lang="en-US" sz="1100" baseline="0" dirty="0" smtClean="0"/>
                        <a:t> complication ,failure, and success in dental implants</a:t>
                      </a:r>
                    </a:p>
                    <a:p>
                      <a:pPr algn="l"/>
                      <a:r>
                        <a:rPr lang="en-US" sz="1100" dirty="0" smtClean="0"/>
                        <a:t>Ridge</a:t>
                      </a:r>
                      <a:r>
                        <a:rPr lang="en-US" sz="1100" baseline="0" dirty="0" smtClean="0"/>
                        <a:t> preservation by an </a:t>
                      </a:r>
                      <a:r>
                        <a:rPr lang="en-US" sz="1100" baseline="0" dirty="0" err="1" smtClean="0"/>
                        <a:t>autogenous</a:t>
                      </a:r>
                      <a:r>
                        <a:rPr lang="en-US" sz="1100" baseline="0" dirty="0" smtClean="0"/>
                        <a:t> tooth graft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الجمعة  29/1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امتحان نهاية الدورة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السبت   30/1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49" y="5949280"/>
            <a:ext cx="280831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ar-IQ" sz="1100" b="1" dirty="0" smtClean="0"/>
              <a:t>للحصول على شهادة مشاركة في الدورة:</a:t>
            </a:r>
          </a:p>
          <a:p>
            <a:r>
              <a:rPr lang="ar-IQ" sz="1100" b="1" dirty="0" smtClean="0"/>
              <a:t>حضور ما لا يقل عن 50% من المحاضرات على الزوم</a:t>
            </a:r>
          </a:p>
          <a:p>
            <a:r>
              <a:rPr lang="ar-IQ" sz="1100" b="1" dirty="0" smtClean="0"/>
              <a:t>دفع مبلغ قدره 25000 دينار بعد اجتياز امتحان نهاية الدورة</a:t>
            </a:r>
            <a:endParaRPr lang="en-US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5562600"/>
            <a:ext cx="57150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ar-IQ" sz="1200" b="1" dirty="0" smtClean="0"/>
              <a:t>رابط اليوم الاول للدورة:</a:t>
            </a:r>
          </a:p>
          <a:p>
            <a:r>
              <a:rPr lang="en-US" sz="1200" u="sng" dirty="0" smtClean="0">
                <a:solidFill>
                  <a:srgbClr val="FF0000"/>
                </a:solidFill>
                <a:hlinkClick r:id="rId3"/>
              </a:rPr>
              <a:t>https://zoom.us/j/94714703229?pwd=OVA3TENJMG9OTmYyMWMzTjZzOVVsdz09 </a:t>
            </a:r>
            <a:endParaRPr lang="ar-IQ" sz="1200" u="sng" dirty="0" smtClean="0">
              <a:solidFill>
                <a:srgbClr val="FF0000"/>
              </a:solidFill>
            </a:endParaRPr>
          </a:p>
          <a:p>
            <a:r>
              <a:rPr lang="en-US" sz="1200" u="sng" dirty="0" smtClean="0">
                <a:solidFill>
                  <a:srgbClr val="FF0000"/>
                </a:solidFill>
              </a:rPr>
              <a:t>Meeting ID: 94714703229</a:t>
            </a:r>
          </a:p>
          <a:p>
            <a:r>
              <a:rPr lang="en-US" sz="1200" u="sng" dirty="0" err="1" smtClean="0">
                <a:solidFill>
                  <a:srgbClr val="FF0000"/>
                </a:solidFill>
              </a:rPr>
              <a:t>Passcode</a:t>
            </a:r>
            <a:r>
              <a:rPr lang="en-US" sz="1200" u="sng" dirty="0" smtClean="0">
                <a:solidFill>
                  <a:srgbClr val="FF0000"/>
                </a:solidFill>
              </a:rPr>
              <a:t>: 742981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34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259"/>
          <a:stretch/>
        </p:blipFill>
        <p:spPr bwMode="auto">
          <a:xfrm>
            <a:off x="7596336" y="332656"/>
            <a:ext cx="1304657" cy="12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32656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600" dirty="0" smtClean="0"/>
              <a:t>برعاية السيد عميد كلية طب الاسنان / جامعة بغداد الاستاذ الدكتور رغد عبد الرزاق الهاشمي المحترم </a:t>
            </a:r>
            <a:r>
              <a:rPr lang="ar-IQ" sz="1600" dirty="0" err="1" smtClean="0"/>
              <a:t>وباشراف</a:t>
            </a:r>
            <a:r>
              <a:rPr lang="ar-IQ" sz="1600" dirty="0" smtClean="0"/>
              <a:t> السيدة رئيس فرع جراحة الفم و الوجه و الفكين الدكتورة سحر شاكر العادلي المحترمة</a:t>
            </a:r>
          </a:p>
          <a:p>
            <a:r>
              <a:rPr lang="ar-IQ" sz="1600" dirty="0" smtClean="0"/>
              <a:t>تقيم وحدة التعليم المستمر في كلية طب الاسنان / جامعة بغداد دورة تدريبية في التعليم المستمر للعام الدراسي 2020-2021 لمدة خمسة ايام للفترة من الثلاثاء 26/1/2021 لغاية السبت 30/1/2021 الساعة 9-11 مساءا وعلى منصة الزوم </a:t>
            </a:r>
            <a:r>
              <a:rPr lang="en-US" sz="1600" dirty="0" smtClean="0"/>
              <a:t>(Zoom) </a:t>
            </a:r>
            <a:r>
              <a:rPr lang="ar-IQ" sz="1600" dirty="0" smtClean="0"/>
              <a:t>الالكترونية بعنوان: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861" y="1673260"/>
            <a:ext cx="8208912" cy="107721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TOPICS IN SURGICAL ASPECT OF DENTAL IMPLANTS </a:t>
            </a:r>
            <a:endParaRPr lang="en-US" sz="3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9773838"/>
              </p:ext>
            </p:extLst>
          </p:nvPr>
        </p:nvGraphicFramePr>
        <p:xfrm>
          <a:off x="1600200" y="2971800"/>
          <a:ext cx="618748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632"/>
                <a:gridCol w="3600400"/>
                <a:gridCol w="1127448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اسم المحاضر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عنوان المحاضرة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اليوم والتاريخ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م.د. سحر عبد القادر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/>
                        <a:t>Osseointegration</a:t>
                      </a:r>
                      <a:r>
                        <a:rPr lang="en-US" sz="1100" baseline="0" dirty="0" smtClean="0"/>
                        <a:t> in dental implants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الثلاثاء  26/1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م.د. ياسر رياض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Flap designs and suturing techniques</a:t>
                      </a:r>
                      <a:r>
                        <a:rPr lang="en-US" sz="1100" baseline="0" dirty="0" smtClean="0"/>
                        <a:t> for dental implants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الاربعاء 27/1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أ.د.</a:t>
                      </a:r>
                      <a:r>
                        <a:rPr lang="ar-IQ" sz="1400" baseline="0" dirty="0" smtClean="0"/>
                        <a:t> سلوان يوسف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dirty="0" smtClean="0"/>
                        <a:t> Dental implants following </a:t>
                      </a:r>
                      <a:r>
                        <a:rPr lang="en-US" sz="1100" dirty="0" err="1" smtClean="0"/>
                        <a:t>autogenous</a:t>
                      </a:r>
                      <a:r>
                        <a:rPr lang="en-US" sz="1100" dirty="0" smtClean="0"/>
                        <a:t> bone augmentation of a</a:t>
                      </a:r>
                      <a:r>
                        <a:rPr lang="en-US" sz="1100" baseline="0" dirty="0" smtClean="0"/>
                        <a:t> combined horizontal and vertical defect of the mandible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الخميس 28/1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أ. م.د. احمد فاضل</a:t>
                      </a:r>
                    </a:p>
                    <a:p>
                      <a:r>
                        <a:rPr lang="ar-IQ" sz="1400" dirty="0" smtClean="0"/>
                        <a:t>أ.م.د. سيف سعد الدين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100" dirty="0" smtClean="0"/>
                        <a:t>The</a:t>
                      </a:r>
                      <a:r>
                        <a:rPr lang="en-US" sz="1100" baseline="0" dirty="0" smtClean="0"/>
                        <a:t> complication ,failure, and success in dental implants</a:t>
                      </a:r>
                    </a:p>
                    <a:p>
                      <a:pPr algn="l"/>
                      <a:r>
                        <a:rPr lang="en-US" sz="1100" dirty="0" smtClean="0"/>
                        <a:t>Ridge</a:t>
                      </a:r>
                      <a:r>
                        <a:rPr lang="en-US" sz="1100" baseline="0" dirty="0" smtClean="0"/>
                        <a:t> preservation by an </a:t>
                      </a:r>
                      <a:r>
                        <a:rPr lang="en-US" sz="1100" baseline="0" dirty="0" err="1" smtClean="0"/>
                        <a:t>autogenous</a:t>
                      </a:r>
                      <a:r>
                        <a:rPr lang="en-US" sz="1100" baseline="0" dirty="0" smtClean="0"/>
                        <a:t> tooth graft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الجمعة  29/1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امتحان نهاية الدورة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السبت   30/1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49" y="5949280"/>
            <a:ext cx="280831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ar-IQ" sz="1100" b="1" dirty="0" smtClean="0"/>
              <a:t>للحصول على شهادة مشاركة في الدورة:</a:t>
            </a:r>
          </a:p>
          <a:p>
            <a:r>
              <a:rPr lang="ar-IQ" sz="1100" b="1" dirty="0" smtClean="0"/>
              <a:t>حضور ما لا يقل عن 50% من المحاضرات على الزوم</a:t>
            </a:r>
          </a:p>
          <a:p>
            <a:r>
              <a:rPr lang="ar-IQ" sz="1100" b="1" dirty="0" smtClean="0"/>
              <a:t>دفع مبلغ قدره 25000 دينار بعد اجتياز امتحان نهاية الدورة</a:t>
            </a:r>
            <a:endParaRPr lang="en-US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5562600"/>
            <a:ext cx="57150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ar-IQ" sz="1200" b="1" dirty="0" smtClean="0"/>
              <a:t>رابط اليوم </a:t>
            </a:r>
            <a:r>
              <a:rPr lang="ar-IQ" sz="1200" b="1" dirty="0" smtClean="0"/>
              <a:t>ال</a:t>
            </a:r>
            <a:r>
              <a:rPr lang="ar-IQ" sz="1200" b="1" dirty="0" smtClean="0"/>
              <a:t>ثاني</a:t>
            </a:r>
            <a:r>
              <a:rPr lang="ar-IQ" sz="1200" b="1" dirty="0" smtClean="0"/>
              <a:t> </a:t>
            </a:r>
            <a:r>
              <a:rPr lang="ar-IQ" sz="1200" b="1" dirty="0" smtClean="0"/>
              <a:t>للدورة:</a:t>
            </a:r>
          </a:p>
          <a:p>
            <a:r>
              <a:rPr lang="en-US" sz="1200" u="sng" dirty="0" smtClean="0">
                <a:solidFill>
                  <a:srgbClr val="FF0000"/>
                </a:solidFill>
              </a:rPr>
              <a:t> </a:t>
            </a:r>
            <a:r>
              <a:rPr lang="en-US" sz="1200" u="sng" dirty="0" smtClean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sz="1200" u="sng" dirty="0" smtClean="0">
                <a:solidFill>
                  <a:srgbClr val="FF0000"/>
                </a:solidFill>
                <a:hlinkClick r:id="rId3"/>
              </a:rPr>
              <a:t>zoom.us/j/97496401360?pwd=N2taNzNINkpsbGdHSXlzUFFiWWgwZz09</a:t>
            </a:r>
            <a:endParaRPr lang="en-US" sz="1200" u="sng" dirty="0" smtClean="0">
              <a:solidFill>
                <a:srgbClr val="FF0000"/>
              </a:solidFill>
            </a:endParaRPr>
          </a:p>
          <a:p>
            <a:r>
              <a:rPr lang="en-US" sz="1200" u="sng" dirty="0" smtClean="0">
                <a:solidFill>
                  <a:srgbClr val="FF0000"/>
                </a:solidFill>
              </a:rPr>
              <a:t>Meeting </a:t>
            </a:r>
            <a:r>
              <a:rPr lang="en-US" sz="1200" u="sng" dirty="0" smtClean="0">
                <a:solidFill>
                  <a:srgbClr val="FF0000"/>
                </a:solidFill>
              </a:rPr>
              <a:t>ID: </a:t>
            </a:r>
            <a:r>
              <a:rPr lang="en-US" sz="1200" u="sng" dirty="0" smtClean="0">
                <a:solidFill>
                  <a:srgbClr val="FF0000"/>
                </a:solidFill>
              </a:rPr>
              <a:t>974 9640 1360</a:t>
            </a:r>
            <a:endParaRPr lang="en-US" sz="1200" u="sng" dirty="0" smtClean="0">
              <a:solidFill>
                <a:srgbClr val="FF0000"/>
              </a:solidFill>
            </a:endParaRPr>
          </a:p>
          <a:p>
            <a:r>
              <a:rPr lang="en-US" sz="1200" u="sng" dirty="0" err="1" smtClean="0">
                <a:solidFill>
                  <a:srgbClr val="FF0000"/>
                </a:solidFill>
              </a:rPr>
              <a:t>Passcode</a:t>
            </a:r>
            <a:r>
              <a:rPr lang="en-US" sz="1200" u="sng" dirty="0" smtClean="0">
                <a:solidFill>
                  <a:srgbClr val="FF0000"/>
                </a:solidFill>
              </a:rPr>
              <a:t>: </a:t>
            </a:r>
            <a:r>
              <a:rPr lang="en-US" sz="1200" u="sng" dirty="0" smtClean="0">
                <a:solidFill>
                  <a:srgbClr val="FF0000"/>
                </a:solidFill>
              </a:rPr>
              <a:t>415962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34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259"/>
          <a:stretch/>
        </p:blipFill>
        <p:spPr bwMode="auto">
          <a:xfrm>
            <a:off x="7596336" y="332656"/>
            <a:ext cx="1304657" cy="12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32656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600" dirty="0" smtClean="0"/>
              <a:t>برعاية السيد عميد كلية طب الاسنان / جامعة بغداد الاستاذ الدكتور رغد عبد الرزاق الهاشمي المحترم </a:t>
            </a:r>
            <a:r>
              <a:rPr lang="ar-IQ" sz="1600" dirty="0" err="1" smtClean="0"/>
              <a:t>وباشراف</a:t>
            </a:r>
            <a:r>
              <a:rPr lang="ar-IQ" sz="1600" dirty="0" smtClean="0"/>
              <a:t> السيدة رئيس فرع جراحة الفم و الوجه و الفكين الدكتورة سحر شاكر العادلي المحترمة</a:t>
            </a:r>
          </a:p>
          <a:p>
            <a:r>
              <a:rPr lang="ar-IQ" sz="1600" dirty="0" smtClean="0"/>
              <a:t>تقيم وحدة التعليم المستمر في كلية طب الاسنان / جامعة بغداد دورة تدريبية في التعليم المستمر للعام الدراسي 2020-2021 لمدة خمسة ايام للفترة من الثلاثاء 26/1/2021 لغاية السبت 30/1/2021 الساعة 9-11 مساءا وعلى منصة الزوم </a:t>
            </a:r>
            <a:r>
              <a:rPr lang="en-US" sz="1600" dirty="0" smtClean="0"/>
              <a:t>(Zoom) </a:t>
            </a:r>
            <a:r>
              <a:rPr lang="ar-IQ" sz="1600" dirty="0" smtClean="0"/>
              <a:t>الالكترونية بعنوان: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861" y="1673260"/>
            <a:ext cx="8208912" cy="107721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TOPICS IN SURGICAL ASPECT OF DENTAL IMPLANTS </a:t>
            </a:r>
            <a:endParaRPr lang="en-US" sz="3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9773838"/>
              </p:ext>
            </p:extLst>
          </p:nvPr>
        </p:nvGraphicFramePr>
        <p:xfrm>
          <a:off x="1600200" y="2971800"/>
          <a:ext cx="618748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632"/>
                <a:gridCol w="3600400"/>
                <a:gridCol w="1127448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اسم المحاضر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عنوان المحاضرة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اليوم والتاريخ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م.د. سحر عبد القادر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/>
                        <a:t>Osseointegration</a:t>
                      </a:r>
                      <a:r>
                        <a:rPr lang="en-US" sz="1100" baseline="0" dirty="0" smtClean="0"/>
                        <a:t> in dental implants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الثلاثاء  26/1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م.د. ياسر رياض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Flap designs and suturing techniques</a:t>
                      </a:r>
                      <a:r>
                        <a:rPr lang="en-US" sz="1100" baseline="0" dirty="0" smtClean="0"/>
                        <a:t> for dental implants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الاربعاء 27/1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أ.د.</a:t>
                      </a:r>
                      <a:r>
                        <a:rPr lang="ar-IQ" sz="1400" baseline="0" dirty="0" smtClean="0"/>
                        <a:t> سلوان يوسف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dirty="0" smtClean="0"/>
                        <a:t> Dental implants following </a:t>
                      </a:r>
                      <a:r>
                        <a:rPr lang="en-US" sz="1100" dirty="0" err="1" smtClean="0"/>
                        <a:t>autogenous</a:t>
                      </a:r>
                      <a:r>
                        <a:rPr lang="en-US" sz="1100" dirty="0" smtClean="0"/>
                        <a:t> bone augmentation of a</a:t>
                      </a:r>
                      <a:r>
                        <a:rPr lang="en-US" sz="1100" baseline="0" dirty="0" smtClean="0"/>
                        <a:t> combined horizontal and vertical defect of the mandible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الخميس 28/1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أ. م.د. احمد فاضل</a:t>
                      </a:r>
                    </a:p>
                    <a:p>
                      <a:r>
                        <a:rPr lang="ar-IQ" sz="1400" dirty="0" smtClean="0"/>
                        <a:t>أ.م.د. سيف سعد الدين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100" dirty="0" smtClean="0"/>
                        <a:t>The</a:t>
                      </a:r>
                      <a:r>
                        <a:rPr lang="en-US" sz="1100" baseline="0" dirty="0" smtClean="0"/>
                        <a:t> complication ,failure, and success in dental implants</a:t>
                      </a:r>
                    </a:p>
                    <a:p>
                      <a:pPr algn="l"/>
                      <a:r>
                        <a:rPr lang="en-US" sz="1100" dirty="0" smtClean="0"/>
                        <a:t>Ridge</a:t>
                      </a:r>
                      <a:r>
                        <a:rPr lang="en-US" sz="1100" baseline="0" dirty="0" smtClean="0"/>
                        <a:t> preservation by an </a:t>
                      </a:r>
                      <a:r>
                        <a:rPr lang="en-US" sz="1100" baseline="0" dirty="0" err="1" smtClean="0"/>
                        <a:t>autogenous</a:t>
                      </a:r>
                      <a:r>
                        <a:rPr lang="en-US" sz="1100" baseline="0" dirty="0" smtClean="0"/>
                        <a:t> tooth graft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الجمعة  29/1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امتحان نهاية الدورة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السبت   30/1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49" y="5949280"/>
            <a:ext cx="280831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ar-IQ" sz="1100" b="1" dirty="0" smtClean="0"/>
              <a:t>للحصول على شهادة مشاركة في الدورة:</a:t>
            </a:r>
          </a:p>
          <a:p>
            <a:r>
              <a:rPr lang="ar-IQ" sz="1100" b="1" dirty="0" smtClean="0"/>
              <a:t>حضور ما لا يقل عن 50% من المحاضرات على الزوم</a:t>
            </a:r>
          </a:p>
          <a:p>
            <a:r>
              <a:rPr lang="ar-IQ" sz="1100" b="1" dirty="0" smtClean="0"/>
              <a:t>دفع مبلغ قدره 25000 دينار بعد اجتياز امتحان نهاية الدورة</a:t>
            </a:r>
            <a:endParaRPr lang="en-US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5562600"/>
            <a:ext cx="57150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ar-IQ" sz="1200" b="1" dirty="0" smtClean="0"/>
              <a:t>رابط اليوم </a:t>
            </a:r>
            <a:r>
              <a:rPr lang="ar-IQ" sz="1200" b="1" dirty="0" smtClean="0"/>
              <a:t>الثالث </a:t>
            </a:r>
            <a:r>
              <a:rPr lang="ar-IQ" sz="1200" b="1" dirty="0" smtClean="0"/>
              <a:t>للدورة:</a:t>
            </a:r>
          </a:p>
          <a:p>
            <a:r>
              <a:rPr lang="en-US" sz="1200" u="sng" dirty="0" smtClean="0">
                <a:hlinkClick r:id="rId3"/>
              </a:rPr>
              <a:t>https://zoom.us/j/96369566636?pwd=RjZVV2hlOWNFUmRGMmhoam9QaU80Zz09 </a:t>
            </a:r>
            <a:r>
              <a:rPr lang="en-US" sz="1200" u="sng" dirty="0" smtClean="0">
                <a:solidFill>
                  <a:srgbClr val="FF0000"/>
                </a:solidFill>
              </a:rPr>
              <a:t>Meeting </a:t>
            </a:r>
            <a:r>
              <a:rPr lang="en-US" sz="1200" u="sng" dirty="0" smtClean="0">
                <a:solidFill>
                  <a:srgbClr val="FF0000"/>
                </a:solidFill>
              </a:rPr>
              <a:t>ID: </a:t>
            </a:r>
            <a:r>
              <a:rPr lang="en-US" sz="1200" u="sng" dirty="0" smtClean="0">
                <a:solidFill>
                  <a:srgbClr val="FF0000"/>
                </a:solidFill>
              </a:rPr>
              <a:t>963 6956 6636</a:t>
            </a:r>
            <a:endParaRPr lang="en-US" sz="1200" u="sng" dirty="0" smtClean="0">
              <a:solidFill>
                <a:srgbClr val="FF0000"/>
              </a:solidFill>
            </a:endParaRPr>
          </a:p>
          <a:p>
            <a:r>
              <a:rPr lang="en-US" sz="1200" u="sng" dirty="0" err="1" smtClean="0">
                <a:solidFill>
                  <a:srgbClr val="FF0000"/>
                </a:solidFill>
              </a:rPr>
              <a:t>Passcode</a:t>
            </a:r>
            <a:r>
              <a:rPr lang="en-US" sz="1200" u="sng" dirty="0" smtClean="0">
                <a:solidFill>
                  <a:srgbClr val="FF0000"/>
                </a:solidFill>
              </a:rPr>
              <a:t>: </a:t>
            </a:r>
            <a:r>
              <a:rPr lang="en-US" sz="1200" u="sng" dirty="0" smtClean="0">
                <a:solidFill>
                  <a:srgbClr val="FF0000"/>
                </a:solidFill>
              </a:rPr>
              <a:t>863642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34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259"/>
          <a:stretch/>
        </p:blipFill>
        <p:spPr bwMode="auto">
          <a:xfrm>
            <a:off x="7596336" y="332656"/>
            <a:ext cx="1304657" cy="12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32656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600" dirty="0" smtClean="0"/>
              <a:t>برعاية السيد عميد كلية طب الاسنان / جامعة بغداد الاستاذ الدكتور رغد عبد الرزاق الهاشمي المحترم </a:t>
            </a:r>
            <a:r>
              <a:rPr lang="ar-IQ" sz="1600" dirty="0" err="1" smtClean="0"/>
              <a:t>وباشراف</a:t>
            </a:r>
            <a:r>
              <a:rPr lang="ar-IQ" sz="1600" dirty="0" smtClean="0"/>
              <a:t> السيدة رئيس فرع جراحة الفم و الوجه و الفكين الدكتورة سحر شاكر العادلي المحترمة</a:t>
            </a:r>
          </a:p>
          <a:p>
            <a:r>
              <a:rPr lang="ar-IQ" sz="1600" dirty="0" smtClean="0"/>
              <a:t>تقيم وحدة التعليم المستمر في كلية طب الاسنان / جامعة بغداد دورة تدريبية في التعليم المستمر للعام الدراسي 2020-2021 لمدة خمسة ايام للفترة من الثلاثاء 26/1/2021 لغاية السبت 30/1/2021 الساعة 9-11 مساءا وعلى منصة الزوم </a:t>
            </a:r>
            <a:r>
              <a:rPr lang="en-US" sz="1600" dirty="0" smtClean="0"/>
              <a:t>(Zoom) </a:t>
            </a:r>
            <a:r>
              <a:rPr lang="ar-IQ" sz="1600" dirty="0" smtClean="0"/>
              <a:t>الالكترونية بعنوان: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861" y="1673260"/>
            <a:ext cx="8208912" cy="107721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TOPICS IN SURGICAL ASPECT OF DENTAL IMPLANTS </a:t>
            </a:r>
            <a:endParaRPr lang="en-US" sz="3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9773838"/>
              </p:ext>
            </p:extLst>
          </p:nvPr>
        </p:nvGraphicFramePr>
        <p:xfrm>
          <a:off x="1600200" y="2971800"/>
          <a:ext cx="618748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632"/>
                <a:gridCol w="3600400"/>
                <a:gridCol w="1127448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اسم المحاضر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عنوان المحاضرة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اليوم والتاريخ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م.د. سحر عبد القادر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/>
                        <a:t>Osseointegration</a:t>
                      </a:r>
                      <a:r>
                        <a:rPr lang="en-US" sz="1100" baseline="0" dirty="0" smtClean="0"/>
                        <a:t> in dental implants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الثلاثاء  26/1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م.د. ياسر رياض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Flap designs and suturing techniques</a:t>
                      </a:r>
                      <a:r>
                        <a:rPr lang="en-US" sz="1100" baseline="0" dirty="0" smtClean="0"/>
                        <a:t> for dental implants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الاربعاء 27/1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أ.د.</a:t>
                      </a:r>
                      <a:r>
                        <a:rPr lang="ar-IQ" sz="1400" baseline="0" dirty="0" smtClean="0"/>
                        <a:t> سلوان يوسف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dirty="0" smtClean="0"/>
                        <a:t> Dental implants following </a:t>
                      </a:r>
                      <a:r>
                        <a:rPr lang="en-US" sz="1100" dirty="0" err="1" smtClean="0"/>
                        <a:t>autogenous</a:t>
                      </a:r>
                      <a:r>
                        <a:rPr lang="en-US" sz="1100" dirty="0" smtClean="0"/>
                        <a:t> bone augmentation of a</a:t>
                      </a:r>
                      <a:r>
                        <a:rPr lang="en-US" sz="1100" baseline="0" dirty="0" smtClean="0"/>
                        <a:t> combined horizontal and vertical defect of the mandible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الخميس 28/1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أ. م.د. احمد فاضل</a:t>
                      </a:r>
                    </a:p>
                    <a:p>
                      <a:r>
                        <a:rPr lang="ar-IQ" sz="1400" dirty="0" smtClean="0"/>
                        <a:t>أ.م.د. سيف سعد الدين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100" dirty="0" smtClean="0"/>
                        <a:t>The</a:t>
                      </a:r>
                      <a:r>
                        <a:rPr lang="en-US" sz="1100" baseline="0" dirty="0" smtClean="0"/>
                        <a:t> complication ,failure, and success in dental implants</a:t>
                      </a:r>
                    </a:p>
                    <a:p>
                      <a:pPr algn="l"/>
                      <a:r>
                        <a:rPr lang="en-US" sz="1100" dirty="0" smtClean="0"/>
                        <a:t>Ridge</a:t>
                      </a:r>
                      <a:r>
                        <a:rPr lang="en-US" sz="1100" baseline="0" dirty="0" smtClean="0"/>
                        <a:t> preservation by an </a:t>
                      </a:r>
                      <a:r>
                        <a:rPr lang="en-US" sz="1100" baseline="0" dirty="0" err="1" smtClean="0"/>
                        <a:t>autogenous</a:t>
                      </a:r>
                      <a:r>
                        <a:rPr lang="en-US" sz="1100" baseline="0" dirty="0" smtClean="0"/>
                        <a:t> tooth graft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الجمعة  29/1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400" dirty="0" smtClean="0"/>
                        <a:t>امتحان نهاية الدورة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السبت   30/1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49" y="5949280"/>
            <a:ext cx="280831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ar-IQ" sz="1100" b="1" dirty="0" smtClean="0"/>
              <a:t>للحصول على شهادة مشاركة في الدورة:</a:t>
            </a:r>
          </a:p>
          <a:p>
            <a:r>
              <a:rPr lang="ar-IQ" sz="1100" b="1" dirty="0" smtClean="0"/>
              <a:t>حضور ما لا يقل عن 50% من المحاضرات على الزوم</a:t>
            </a:r>
          </a:p>
          <a:p>
            <a:r>
              <a:rPr lang="ar-IQ" sz="1100" b="1" dirty="0" smtClean="0"/>
              <a:t>دفع مبلغ قدره 25000 دينار بعد اجتياز امتحان نهاية الدورة</a:t>
            </a:r>
            <a:endParaRPr lang="en-US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5562600"/>
            <a:ext cx="57150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ar-IQ" sz="1200" b="1" dirty="0" smtClean="0"/>
              <a:t>رابط اليوم </a:t>
            </a:r>
            <a:r>
              <a:rPr lang="ar-IQ" sz="1200" b="1" dirty="0" smtClean="0"/>
              <a:t>الرابع </a:t>
            </a:r>
            <a:r>
              <a:rPr lang="ar-IQ" sz="1200" b="1" dirty="0" smtClean="0"/>
              <a:t>للدورة:</a:t>
            </a:r>
          </a:p>
          <a:p>
            <a:r>
              <a:rPr lang="en-US" sz="1200" u="sng" dirty="0" smtClean="0">
                <a:hlinkClick r:id="rId3"/>
              </a:rPr>
              <a:t>https://zoom.us/j/93180045910?pwd=UjJXc05heG90SDJZWW9XRmJ0ODVFQT09 </a:t>
            </a:r>
            <a:r>
              <a:rPr lang="en-US" sz="1200" u="sng" dirty="0" smtClean="0">
                <a:solidFill>
                  <a:srgbClr val="FF0000"/>
                </a:solidFill>
              </a:rPr>
              <a:t>Meeting </a:t>
            </a:r>
            <a:r>
              <a:rPr lang="en-US" sz="1200" u="sng" dirty="0" smtClean="0">
                <a:solidFill>
                  <a:srgbClr val="FF0000"/>
                </a:solidFill>
              </a:rPr>
              <a:t>ID: </a:t>
            </a:r>
            <a:r>
              <a:rPr lang="en-US" sz="1200" u="sng" dirty="0" smtClean="0">
                <a:solidFill>
                  <a:srgbClr val="FF0000"/>
                </a:solidFill>
              </a:rPr>
              <a:t>931 8004 5910</a:t>
            </a:r>
            <a:endParaRPr lang="en-US" sz="1200" u="sng" dirty="0" smtClean="0">
              <a:solidFill>
                <a:srgbClr val="FF0000"/>
              </a:solidFill>
            </a:endParaRPr>
          </a:p>
          <a:p>
            <a:r>
              <a:rPr lang="en-US" sz="1200" u="sng" dirty="0" err="1" smtClean="0">
                <a:solidFill>
                  <a:srgbClr val="FF0000"/>
                </a:solidFill>
              </a:rPr>
              <a:t>Passcode</a:t>
            </a:r>
            <a:r>
              <a:rPr lang="en-US" sz="1200" u="sng" smtClean="0">
                <a:solidFill>
                  <a:srgbClr val="FF0000"/>
                </a:solidFill>
              </a:rPr>
              <a:t>: </a:t>
            </a:r>
            <a:r>
              <a:rPr lang="en-US" sz="1200" u="sng" smtClean="0">
                <a:solidFill>
                  <a:srgbClr val="FF0000"/>
                </a:solidFill>
              </a:rPr>
              <a:t>013514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34228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855</Words>
  <Application>Microsoft Office PowerPoint</Application>
  <PresentationFormat>On-screen Show (4:3)</PresentationFormat>
  <Paragraphs>118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dell</dc:creator>
  <cp:lastModifiedBy>Dr. Mohammad</cp:lastModifiedBy>
  <cp:revision>17</cp:revision>
  <dcterms:created xsi:type="dcterms:W3CDTF">2021-01-10T07:20:30Z</dcterms:created>
  <dcterms:modified xsi:type="dcterms:W3CDTF">2021-01-13T20:51:51Z</dcterms:modified>
</cp:coreProperties>
</file>