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4"/>
  </p:notesMasterIdLst>
  <p:sldIdLst>
    <p:sldId id="266" r:id="rId2"/>
    <p:sldId id="257" r:id="rId3"/>
    <p:sldId id="275" r:id="rId4"/>
    <p:sldId id="260" r:id="rId5"/>
    <p:sldId id="271" r:id="rId6"/>
    <p:sldId id="259" r:id="rId7"/>
    <p:sldId id="272" r:id="rId8"/>
    <p:sldId id="264" r:id="rId9"/>
    <p:sldId id="273" r:id="rId10"/>
    <p:sldId id="258" r:id="rId11"/>
    <p:sldId id="267" r:id="rId12"/>
    <p:sldId id="274"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62"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334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ED16673-60BB-4FC9-BED0-A89F79A95F24}" type="datetimeFigureOut">
              <a:rPr lang="ar-IQ" smtClean="0"/>
              <a:t>21/12/1445</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86ADB46-C375-420A-9ED1-6F7EB125EDFA}" type="slidenum">
              <a:rPr lang="ar-IQ" smtClean="0"/>
              <a:t>‹#›</a:t>
            </a:fld>
            <a:endParaRPr lang="ar-IQ"/>
          </a:p>
        </p:txBody>
      </p:sp>
    </p:spTree>
    <p:extLst>
      <p:ext uri="{BB962C8B-B14F-4D97-AF65-F5344CB8AC3E}">
        <p14:creationId xmlns:p14="http://schemas.microsoft.com/office/powerpoint/2010/main" val="399159901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545A80D-C62A-418E-8439-E2B97BE73B9E}" type="datetime8">
              <a:rPr lang="ar-IQ" smtClean="0"/>
              <a:t>27 حزيران، 24</a:t>
            </a:fld>
            <a:endParaRPr lang="ar-IQ"/>
          </a:p>
        </p:txBody>
      </p:sp>
      <p:sp>
        <p:nvSpPr>
          <p:cNvPr id="5" name="Footer Placeholder 4"/>
          <p:cNvSpPr>
            <a:spLocks noGrp="1"/>
          </p:cNvSpPr>
          <p:nvPr>
            <p:ph type="ftr" sz="quarter" idx="11"/>
          </p:nvPr>
        </p:nvSpPr>
        <p:spPr/>
        <p:txBody>
          <a:bodyPr/>
          <a:lstStyle/>
          <a:p>
            <a:r>
              <a:rPr lang="ar-IQ" smtClean="0"/>
              <a:t>1</a:t>
            </a:r>
            <a:endParaRPr lang="ar-IQ"/>
          </a:p>
        </p:txBody>
      </p:sp>
      <p:sp>
        <p:nvSpPr>
          <p:cNvPr id="6" name="Slide Number Placeholder 5"/>
          <p:cNvSpPr>
            <a:spLocks noGrp="1"/>
          </p:cNvSpPr>
          <p:nvPr>
            <p:ph type="sldNum" sz="quarter" idx="12"/>
          </p:nvPr>
        </p:nvSpPr>
        <p:spPr/>
        <p:txBody>
          <a:bodyPr/>
          <a:lstStyle/>
          <a:p>
            <a:fld id="{A48BAFBE-7A26-4D29-89F9-8525A321312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A37584-128D-4627-834A-47261FFC40D6}" type="datetime8">
              <a:rPr lang="ar-IQ" smtClean="0"/>
              <a:t>27 حزيران، 24</a:t>
            </a:fld>
            <a:endParaRPr lang="ar-IQ"/>
          </a:p>
        </p:txBody>
      </p:sp>
      <p:sp>
        <p:nvSpPr>
          <p:cNvPr id="5" name="Footer Placeholder 4"/>
          <p:cNvSpPr>
            <a:spLocks noGrp="1"/>
          </p:cNvSpPr>
          <p:nvPr>
            <p:ph type="ftr" sz="quarter" idx="11"/>
          </p:nvPr>
        </p:nvSpPr>
        <p:spPr/>
        <p:txBody>
          <a:bodyPr/>
          <a:lstStyle/>
          <a:p>
            <a:r>
              <a:rPr lang="ar-IQ" smtClean="0"/>
              <a:t>1</a:t>
            </a:r>
            <a:endParaRPr lang="ar-IQ"/>
          </a:p>
        </p:txBody>
      </p:sp>
      <p:sp>
        <p:nvSpPr>
          <p:cNvPr id="6" name="Slide Number Placeholder 5"/>
          <p:cNvSpPr>
            <a:spLocks noGrp="1"/>
          </p:cNvSpPr>
          <p:nvPr>
            <p:ph type="sldNum" sz="quarter" idx="12"/>
          </p:nvPr>
        </p:nvSpPr>
        <p:spPr/>
        <p:txBody>
          <a:bodyPr/>
          <a:lstStyle/>
          <a:p>
            <a:fld id="{A48BAFBE-7A26-4D29-89F9-8525A321312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A6D66C1-FB40-47C1-B6D9-D723BA1A5366}" type="datetime8">
              <a:rPr lang="ar-IQ" smtClean="0"/>
              <a:t>27 حزيران، 24</a:t>
            </a:fld>
            <a:endParaRPr lang="ar-IQ"/>
          </a:p>
        </p:txBody>
      </p:sp>
      <p:sp>
        <p:nvSpPr>
          <p:cNvPr id="5" name="Footer Placeholder 4"/>
          <p:cNvSpPr>
            <a:spLocks noGrp="1"/>
          </p:cNvSpPr>
          <p:nvPr>
            <p:ph type="ftr" sz="quarter" idx="11"/>
          </p:nvPr>
        </p:nvSpPr>
        <p:spPr/>
        <p:txBody>
          <a:bodyPr/>
          <a:lstStyle/>
          <a:p>
            <a:r>
              <a:rPr lang="ar-IQ" smtClean="0"/>
              <a:t>1</a:t>
            </a:r>
            <a:endParaRPr lang="ar-IQ"/>
          </a:p>
        </p:txBody>
      </p:sp>
      <p:sp>
        <p:nvSpPr>
          <p:cNvPr id="6" name="Slide Number Placeholder 5"/>
          <p:cNvSpPr>
            <a:spLocks noGrp="1"/>
          </p:cNvSpPr>
          <p:nvPr>
            <p:ph type="sldNum" sz="quarter" idx="12"/>
          </p:nvPr>
        </p:nvSpPr>
        <p:spPr/>
        <p:txBody>
          <a:bodyPr/>
          <a:lstStyle/>
          <a:p>
            <a:fld id="{A48BAFBE-7A26-4D29-89F9-8525A3213127}"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D68AE-D775-4057-938D-4239B1D1969A}" type="datetime8">
              <a:rPr lang="ar-IQ" smtClean="0"/>
              <a:t>27 حزيران، 24</a:t>
            </a:fld>
            <a:endParaRPr lang="ar-IQ"/>
          </a:p>
        </p:txBody>
      </p:sp>
      <p:sp>
        <p:nvSpPr>
          <p:cNvPr id="5" name="Footer Placeholder 4"/>
          <p:cNvSpPr>
            <a:spLocks noGrp="1"/>
          </p:cNvSpPr>
          <p:nvPr>
            <p:ph type="ftr" sz="quarter" idx="11"/>
          </p:nvPr>
        </p:nvSpPr>
        <p:spPr/>
        <p:txBody>
          <a:bodyPr/>
          <a:lstStyle/>
          <a:p>
            <a:r>
              <a:rPr lang="ar-IQ" smtClean="0"/>
              <a:t>1</a:t>
            </a:r>
            <a:endParaRPr lang="ar-IQ"/>
          </a:p>
        </p:txBody>
      </p:sp>
      <p:sp>
        <p:nvSpPr>
          <p:cNvPr id="6" name="Slide Number Placeholder 5"/>
          <p:cNvSpPr>
            <a:spLocks noGrp="1"/>
          </p:cNvSpPr>
          <p:nvPr>
            <p:ph type="sldNum" sz="quarter" idx="12"/>
          </p:nvPr>
        </p:nvSpPr>
        <p:spPr/>
        <p:txBody>
          <a:bodyPr/>
          <a:lstStyle/>
          <a:p>
            <a:fld id="{A48BAFBE-7A26-4D29-89F9-8525A3213127}" type="slidenum">
              <a:rPr lang="ar-IQ" smtClean="0"/>
              <a:t>‹#›</a:t>
            </a:fld>
            <a:endParaRPr lang="ar-IQ"/>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53E799-59E7-4103-90C7-AF251633DCC7}" type="datetime8">
              <a:rPr lang="ar-IQ" smtClean="0"/>
              <a:t>27 حزيران، 24</a:t>
            </a:fld>
            <a:endParaRPr lang="ar-IQ"/>
          </a:p>
        </p:txBody>
      </p:sp>
      <p:sp>
        <p:nvSpPr>
          <p:cNvPr id="5" name="Footer Placeholder 4"/>
          <p:cNvSpPr>
            <a:spLocks noGrp="1"/>
          </p:cNvSpPr>
          <p:nvPr>
            <p:ph type="ftr" sz="quarter" idx="11"/>
          </p:nvPr>
        </p:nvSpPr>
        <p:spPr/>
        <p:txBody>
          <a:bodyPr/>
          <a:lstStyle/>
          <a:p>
            <a:r>
              <a:rPr lang="ar-IQ" smtClean="0"/>
              <a:t>1</a:t>
            </a:r>
            <a:endParaRPr lang="ar-IQ"/>
          </a:p>
        </p:txBody>
      </p:sp>
      <p:sp>
        <p:nvSpPr>
          <p:cNvPr id="6" name="Slide Number Placeholder 5"/>
          <p:cNvSpPr>
            <a:spLocks noGrp="1"/>
          </p:cNvSpPr>
          <p:nvPr>
            <p:ph type="sldNum" sz="quarter" idx="12"/>
          </p:nvPr>
        </p:nvSpPr>
        <p:spPr/>
        <p:txBody>
          <a:bodyPr/>
          <a:lstStyle/>
          <a:p>
            <a:fld id="{A48BAFBE-7A26-4D29-89F9-8525A3213127}"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B1A9D76-F204-46BF-8AED-79F2BE3EA5FB}" type="datetime8">
              <a:rPr lang="ar-IQ" smtClean="0"/>
              <a:t>27 حزيران، 24</a:t>
            </a:fld>
            <a:endParaRPr lang="ar-IQ"/>
          </a:p>
        </p:txBody>
      </p:sp>
      <p:sp>
        <p:nvSpPr>
          <p:cNvPr id="6" name="Footer Placeholder 5"/>
          <p:cNvSpPr>
            <a:spLocks noGrp="1"/>
          </p:cNvSpPr>
          <p:nvPr>
            <p:ph type="ftr" sz="quarter" idx="11"/>
          </p:nvPr>
        </p:nvSpPr>
        <p:spPr/>
        <p:txBody>
          <a:bodyPr/>
          <a:lstStyle/>
          <a:p>
            <a:r>
              <a:rPr lang="ar-IQ" smtClean="0"/>
              <a:t>1</a:t>
            </a:r>
            <a:endParaRPr lang="ar-IQ"/>
          </a:p>
        </p:txBody>
      </p:sp>
      <p:sp>
        <p:nvSpPr>
          <p:cNvPr id="7" name="Slide Number Placeholder 6"/>
          <p:cNvSpPr>
            <a:spLocks noGrp="1"/>
          </p:cNvSpPr>
          <p:nvPr>
            <p:ph type="sldNum" sz="quarter" idx="12"/>
          </p:nvPr>
        </p:nvSpPr>
        <p:spPr/>
        <p:txBody>
          <a:bodyPr/>
          <a:lstStyle/>
          <a:p>
            <a:fld id="{A48BAFBE-7A26-4D29-89F9-8525A3213127}"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13236B-6336-42F8-B620-FC894F92E1F1}" type="datetime8">
              <a:rPr lang="ar-IQ" smtClean="0"/>
              <a:t>27 حزيران، 24</a:t>
            </a:fld>
            <a:endParaRPr lang="ar-IQ"/>
          </a:p>
        </p:txBody>
      </p:sp>
      <p:sp>
        <p:nvSpPr>
          <p:cNvPr id="8" name="Footer Placeholder 7"/>
          <p:cNvSpPr>
            <a:spLocks noGrp="1"/>
          </p:cNvSpPr>
          <p:nvPr>
            <p:ph type="ftr" sz="quarter" idx="11"/>
          </p:nvPr>
        </p:nvSpPr>
        <p:spPr/>
        <p:txBody>
          <a:bodyPr/>
          <a:lstStyle/>
          <a:p>
            <a:r>
              <a:rPr lang="ar-IQ" smtClean="0"/>
              <a:t>1</a:t>
            </a:r>
            <a:endParaRPr lang="ar-IQ"/>
          </a:p>
        </p:txBody>
      </p:sp>
      <p:sp>
        <p:nvSpPr>
          <p:cNvPr id="9" name="Slide Number Placeholder 8"/>
          <p:cNvSpPr>
            <a:spLocks noGrp="1"/>
          </p:cNvSpPr>
          <p:nvPr>
            <p:ph type="sldNum" sz="quarter" idx="12"/>
          </p:nvPr>
        </p:nvSpPr>
        <p:spPr/>
        <p:txBody>
          <a:bodyPr/>
          <a:lstStyle/>
          <a:p>
            <a:fld id="{A48BAFBE-7A26-4D29-89F9-8525A321312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EF0B46-8C79-40AB-AEA3-8C0311632A72}" type="datetime8">
              <a:rPr lang="ar-IQ" smtClean="0"/>
              <a:t>27 حزيران، 24</a:t>
            </a:fld>
            <a:endParaRPr lang="ar-IQ"/>
          </a:p>
        </p:txBody>
      </p:sp>
      <p:sp>
        <p:nvSpPr>
          <p:cNvPr id="4" name="Footer Placeholder 3"/>
          <p:cNvSpPr>
            <a:spLocks noGrp="1"/>
          </p:cNvSpPr>
          <p:nvPr>
            <p:ph type="ftr" sz="quarter" idx="11"/>
          </p:nvPr>
        </p:nvSpPr>
        <p:spPr/>
        <p:txBody>
          <a:bodyPr/>
          <a:lstStyle/>
          <a:p>
            <a:r>
              <a:rPr lang="ar-IQ" smtClean="0"/>
              <a:t>1</a:t>
            </a:r>
            <a:endParaRPr lang="ar-IQ"/>
          </a:p>
        </p:txBody>
      </p:sp>
      <p:sp>
        <p:nvSpPr>
          <p:cNvPr id="5" name="Slide Number Placeholder 4"/>
          <p:cNvSpPr>
            <a:spLocks noGrp="1"/>
          </p:cNvSpPr>
          <p:nvPr>
            <p:ph type="sldNum" sz="quarter" idx="12"/>
          </p:nvPr>
        </p:nvSpPr>
        <p:spPr/>
        <p:txBody>
          <a:bodyPr/>
          <a:lstStyle/>
          <a:p>
            <a:fld id="{A48BAFBE-7A26-4D29-89F9-8525A321312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4EB42EF-FF1E-4A23-A0D7-B3AE753D7878}" type="datetime8">
              <a:rPr lang="ar-IQ" smtClean="0"/>
              <a:t>27 حزيران، 24</a:t>
            </a:fld>
            <a:endParaRPr lang="ar-IQ"/>
          </a:p>
        </p:txBody>
      </p:sp>
      <p:sp>
        <p:nvSpPr>
          <p:cNvPr id="3" name="Footer Placeholder 2"/>
          <p:cNvSpPr>
            <a:spLocks noGrp="1"/>
          </p:cNvSpPr>
          <p:nvPr>
            <p:ph type="ftr" sz="quarter" idx="11"/>
          </p:nvPr>
        </p:nvSpPr>
        <p:spPr/>
        <p:txBody>
          <a:bodyPr/>
          <a:lstStyle/>
          <a:p>
            <a:r>
              <a:rPr lang="ar-IQ" smtClean="0"/>
              <a:t>1</a:t>
            </a:r>
            <a:endParaRPr lang="ar-IQ"/>
          </a:p>
        </p:txBody>
      </p:sp>
      <p:sp>
        <p:nvSpPr>
          <p:cNvPr id="4" name="Slide Number Placeholder 3"/>
          <p:cNvSpPr>
            <a:spLocks noGrp="1"/>
          </p:cNvSpPr>
          <p:nvPr>
            <p:ph type="sldNum" sz="quarter" idx="12"/>
          </p:nvPr>
        </p:nvSpPr>
        <p:spPr/>
        <p:txBody>
          <a:bodyPr/>
          <a:lstStyle/>
          <a:p>
            <a:fld id="{A48BAFBE-7A26-4D29-89F9-8525A321312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6A7D22A-E89B-4681-8757-43DE91A3B294}" type="datetime8">
              <a:rPr lang="ar-IQ" smtClean="0"/>
              <a:t>27 حزيران، 24</a:t>
            </a:fld>
            <a:endParaRPr lang="ar-IQ"/>
          </a:p>
        </p:txBody>
      </p:sp>
      <p:sp>
        <p:nvSpPr>
          <p:cNvPr id="6" name="Footer Placeholder 5"/>
          <p:cNvSpPr>
            <a:spLocks noGrp="1"/>
          </p:cNvSpPr>
          <p:nvPr>
            <p:ph type="ftr" sz="quarter" idx="11"/>
          </p:nvPr>
        </p:nvSpPr>
        <p:spPr/>
        <p:txBody>
          <a:bodyPr/>
          <a:lstStyle/>
          <a:p>
            <a:r>
              <a:rPr lang="ar-IQ" smtClean="0"/>
              <a:t>1</a:t>
            </a:r>
            <a:endParaRPr lang="ar-IQ"/>
          </a:p>
        </p:txBody>
      </p:sp>
      <p:sp>
        <p:nvSpPr>
          <p:cNvPr id="7" name="Slide Number Placeholder 6"/>
          <p:cNvSpPr>
            <a:spLocks noGrp="1"/>
          </p:cNvSpPr>
          <p:nvPr>
            <p:ph type="sldNum" sz="quarter" idx="12"/>
          </p:nvPr>
        </p:nvSpPr>
        <p:spPr/>
        <p:txBody>
          <a:bodyPr/>
          <a:lstStyle/>
          <a:p>
            <a:fld id="{A48BAFBE-7A26-4D29-89F9-8525A3213127}"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ED800A-C69B-4CC0-8051-7721A0941757}" type="datetime8">
              <a:rPr lang="ar-IQ" smtClean="0"/>
              <a:t>27 حزيران، 24</a:t>
            </a:fld>
            <a:endParaRPr lang="ar-IQ"/>
          </a:p>
        </p:txBody>
      </p:sp>
      <p:sp>
        <p:nvSpPr>
          <p:cNvPr id="6" name="Footer Placeholder 5"/>
          <p:cNvSpPr>
            <a:spLocks noGrp="1"/>
          </p:cNvSpPr>
          <p:nvPr>
            <p:ph type="ftr" sz="quarter" idx="11"/>
          </p:nvPr>
        </p:nvSpPr>
        <p:spPr/>
        <p:txBody>
          <a:bodyPr/>
          <a:lstStyle/>
          <a:p>
            <a:r>
              <a:rPr lang="ar-IQ" smtClean="0"/>
              <a:t>1</a:t>
            </a:r>
            <a:endParaRPr lang="ar-IQ"/>
          </a:p>
        </p:txBody>
      </p:sp>
      <p:sp>
        <p:nvSpPr>
          <p:cNvPr id="7" name="Slide Number Placeholder 6"/>
          <p:cNvSpPr>
            <a:spLocks noGrp="1"/>
          </p:cNvSpPr>
          <p:nvPr>
            <p:ph type="sldNum" sz="quarter" idx="12"/>
          </p:nvPr>
        </p:nvSpPr>
        <p:spPr/>
        <p:txBody>
          <a:bodyPr/>
          <a:lstStyle/>
          <a:p>
            <a:fld id="{A48BAFBE-7A26-4D29-89F9-8525A3213127}"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2D75DA2-5AF0-4F9E-90FD-0755CE07CE07}" type="datetime8">
              <a:rPr lang="ar-IQ" smtClean="0"/>
              <a:t>27 حزيران، 24</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ar-IQ" smtClean="0"/>
              <a:t>1</a:t>
            </a:r>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48BAFBE-7A26-4D29-89F9-8525A3213127}"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548680"/>
            <a:ext cx="7772400" cy="1368152"/>
          </a:xfrm>
        </p:spPr>
        <p:txBody>
          <a:bodyPr>
            <a:normAutofit fontScale="90000"/>
          </a:bodyPr>
          <a:lstStyle/>
          <a:p>
            <a:r>
              <a:rPr lang="ar-IQ" sz="4800" b="1" dirty="0" smtClean="0">
                <a:solidFill>
                  <a:prstClr val="black"/>
                </a:solidFill>
                <a:latin typeface="Calibri" panose="020F0502020204030204" pitchFamily="34" charset="0"/>
                <a:cs typeface="Calibri" panose="020F0502020204030204" pitchFamily="34" charset="0"/>
              </a:rPr>
              <a:t/>
            </a:r>
            <a:br>
              <a:rPr lang="ar-IQ" sz="4800" b="1" dirty="0" smtClean="0">
                <a:solidFill>
                  <a:prstClr val="black"/>
                </a:solidFill>
                <a:latin typeface="Calibri" panose="020F0502020204030204" pitchFamily="34" charset="0"/>
                <a:cs typeface="Calibri" panose="020F0502020204030204" pitchFamily="34" charset="0"/>
              </a:rPr>
            </a:br>
            <a:r>
              <a:rPr lang="ar-IQ" sz="4800" b="1" dirty="0" smtClean="0">
                <a:solidFill>
                  <a:prstClr val="black"/>
                </a:solidFill>
                <a:latin typeface="Calibri" panose="020F0502020204030204" pitchFamily="34" charset="0"/>
                <a:cs typeface="Calibri" panose="020F0502020204030204" pitchFamily="34" charset="0"/>
              </a:rPr>
              <a:t>ورشة عن :</a:t>
            </a:r>
            <a:br>
              <a:rPr lang="ar-IQ" sz="4800" b="1" dirty="0" smtClean="0">
                <a:solidFill>
                  <a:prstClr val="black"/>
                </a:solidFill>
                <a:latin typeface="Calibri" panose="020F0502020204030204" pitchFamily="34" charset="0"/>
                <a:cs typeface="Calibri" panose="020F0502020204030204" pitchFamily="34" charset="0"/>
              </a:rPr>
            </a:br>
            <a:r>
              <a:rPr lang="ar-AE" sz="4800" b="1" dirty="0" smtClean="0">
                <a:solidFill>
                  <a:prstClr val="black"/>
                </a:solidFill>
                <a:latin typeface="Calibri" panose="020F0502020204030204" pitchFamily="34" charset="0"/>
                <a:cs typeface="Calibri" panose="020F0502020204030204" pitchFamily="34" charset="0"/>
              </a:rPr>
              <a:t>مشاركة </a:t>
            </a:r>
            <a:r>
              <a:rPr lang="ar-AE" sz="4800" b="1" dirty="0">
                <a:solidFill>
                  <a:prstClr val="black"/>
                </a:solidFill>
                <a:latin typeface="Calibri" panose="020F0502020204030204" pitchFamily="34" charset="0"/>
                <a:cs typeface="Calibri" panose="020F0502020204030204" pitchFamily="34" charset="0"/>
              </a:rPr>
              <a:t>الشباب في صنع القرار </a:t>
            </a:r>
            <a:endParaRPr lang="ar-IQ" sz="5400" dirty="0"/>
          </a:p>
        </p:txBody>
      </p:sp>
      <p:sp>
        <p:nvSpPr>
          <p:cNvPr id="3" name="عنوان فرعي 2"/>
          <p:cNvSpPr>
            <a:spLocks noGrp="1"/>
          </p:cNvSpPr>
          <p:nvPr>
            <p:ph type="subTitle" idx="1"/>
          </p:nvPr>
        </p:nvSpPr>
        <p:spPr>
          <a:xfrm>
            <a:off x="1371600" y="2348880"/>
            <a:ext cx="6400800" cy="2680321"/>
          </a:xfrm>
        </p:spPr>
        <p:txBody>
          <a:bodyPr/>
          <a:lstStyle/>
          <a:p>
            <a:endParaRPr lang="ar-IQ" dirty="0" smtClean="0"/>
          </a:p>
          <a:p>
            <a:r>
              <a:rPr lang="ar-IQ" sz="4000" b="1" dirty="0" smtClean="0">
                <a:solidFill>
                  <a:prstClr val="black"/>
                </a:solidFill>
                <a:latin typeface="Calibri" panose="020F0502020204030204" pitchFamily="34" charset="0"/>
                <a:ea typeface="+mj-ea"/>
                <a:cs typeface="Calibri" panose="020F0502020204030204" pitchFamily="34" charset="0"/>
              </a:rPr>
              <a:t>اعداد </a:t>
            </a:r>
            <a:r>
              <a:rPr lang="ar-IQ" sz="4000" b="1" dirty="0" smtClean="0">
                <a:solidFill>
                  <a:prstClr val="black"/>
                </a:solidFill>
                <a:latin typeface="Calibri" panose="020F0502020204030204" pitchFamily="34" charset="0"/>
                <a:ea typeface="+mj-ea"/>
                <a:cs typeface="Calibri" panose="020F0502020204030204" pitchFamily="34" charset="0"/>
              </a:rPr>
              <a:t>الدكتورة</a:t>
            </a:r>
            <a:endParaRPr lang="ar-IQ" sz="4000" b="1" dirty="0" smtClean="0">
              <a:solidFill>
                <a:prstClr val="black"/>
              </a:solidFill>
              <a:latin typeface="Calibri" panose="020F0502020204030204" pitchFamily="34" charset="0"/>
              <a:ea typeface="+mj-ea"/>
              <a:cs typeface="Calibri" panose="020F0502020204030204" pitchFamily="34" charset="0"/>
            </a:endParaRPr>
          </a:p>
          <a:p>
            <a:endParaRPr lang="ar-IQ" sz="800" b="1" dirty="0">
              <a:solidFill>
                <a:prstClr val="black"/>
              </a:solidFill>
              <a:latin typeface="Calibri" panose="020F0502020204030204" pitchFamily="34" charset="0"/>
              <a:ea typeface="+mj-ea"/>
              <a:cs typeface="Calibri" panose="020F0502020204030204" pitchFamily="34" charset="0"/>
            </a:endParaRPr>
          </a:p>
          <a:p>
            <a:r>
              <a:rPr lang="ar-IQ" sz="5400" b="1" dirty="0" smtClean="0">
                <a:solidFill>
                  <a:prstClr val="black"/>
                </a:solidFill>
                <a:latin typeface="Calibri" panose="020F0502020204030204" pitchFamily="34" charset="0"/>
                <a:ea typeface="+mj-ea"/>
                <a:cs typeface="Calibri" panose="020F0502020204030204" pitchFamily="34" charset="0"/>
              </a:rPr>
              <a:t>زينة محمود احمد</a:t>
            </a:r>
            <a:endParaRPr lang="ar-IQ" sz="3200" dirty="0"/>
          </a:p>
        </p:txBody>
      </p:sp>
      <p:sp>
        <p:nvSpPr>
          <p:cNvPr id="4" name="عنصر نائب للتذييل 3"/>
          <p:cNvSpPr>
            <a:spLocks noGrp="1"/>
          </p:cNvSpPr>
          <p:nvPr>
            <p:ph type="ftr" sz="quarter" idx="11"/>
          </p:nvPr>
        </p:nvSpPr>
        <p:spPr/>
        <p:txBody>
          <a:bodyPr/>
          <a:lstStyle/>
          <a:p>
            <a:r>
              <a:rPr lang="ar-IQ" dirty="0" smtClean="0"/>
              <a:t> </a:t>
            </a:r>
            <a:endParaRPr lang="ar-IQ" dirty="0"/>
          </a:p>
        </p:txBody>
      </p:sp>
      <p:sp>
        <p:nvSpPr>
          <p:cNvPr id="5" name="عنصر نائب لرقم الشريحة 4"/>
          <p:cNvSpPr>
            <a:spLocks noGrp="1"/>
          </p:cNvSpPr>
          <p:nvPr>
            <p:ph type="sldNum" sz="quarter" idx="12"/>
          </p:nvPr>
        </p:nvSpPr>
        <p:spPr/>
        <p:txBody>
          <a:bodyPr/>
          <a:lstStyle/>
          <a:p>
            <a:fld id="{A48BAFBE-7A26-4D29-89F9-8525A3213127}" type="slidenum">
              <a:rPr lang="ar-IQ" smtClean="0"/>
              <a:t>1</a:t>
            </a:fld>
            <a:endParaRPr lang="ar-IQ"/>
          </a:p>
        </p:txBody>
      </p:sp>
    </p:spTree>
    <p:extLst>
      <p:ext uri="{BB962C8B-B14F-4D97-AF65-F5344CB8AC3E}">
        <p14:creationId xmlns:p14="http://schemas.microsoft.com/office/powerpoint/2010/main" val="3843053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spcBef>
                <a:spcPct val="20000"/>
              </a:spcBef>
            </a:pPr>
            <a:r>
              <a:rPr lang="ar-IQ" sz="3200" b="1" dirty="0">
                <a:solidFill>
                  <a:prstClr val="black"/>
                </a:solidFill>
                <a:latin typeface="Calibri" panose="020F0502020204030204" pitchFamily="34" charset="0"/>
                <a:ea typeface="+mn-ea"/>
                <a:cs typeface="Calibri" panose="020F0502020204030204" pitchFamily="34" charset="0"/>
              </a:rPr>
              <a:t>كيف يمكن للشباب المشاركة بفعالية في </a:t>
            </a:r>
            <a:r>
              <a:rPr lang="ar-IQ" sz="3200" b="1" dirty="0" smtClean="0">
                <a:solidFill>
                  <a:prstClr val="black"/>
                </a:solidFill>
                <a:latin typeface="Calibri" panose="020F0502020204030204" pitchFamily="34" charset="0"/>
                <a:ea typeface="+mn-ea"/>
                <a:cs typeface="Calibri" panose="020F0502020204030204" pitchFamily="34" charset="0"/>
              </a:rPr>
              <a:t>صنع القرارات</a:t>
            </a:r>
            <a:r>
              <a:rPr lang="ar-IQ" sz="3200" b="1" dirty="0">
                <a:solidFill>
                  <a:prstClr val="black"/>
                </a:solidFill>
                <a:latin typeface="Calibri" panose="020F0502020204030204" pitchFamily="34" charset="0"/>
                <a:ea typeface="+mn-ea"/>
                <a:cs typeface="Calibri" panose="020F0502020204030204" pitchFamily="34" charset="0"/>
              </a:rPr>
              <a:t>؟</a:t>
            </a:r>
            <a:endParaRPr lang="ar-IQ" sz="3200" dirty="0">
              <a:latin typeface="Calibri" panose="020F0502020204030204" pitchFamily="34" charset="0"/>
              <a:cs typeface="Calibri" panose="020F0502020204030204" pitchFamily="34" charset="0"/>
            </a:endParaRPr>
          </a:p>
        </p:txBody>
      </p:sp>
      <p:sp>
        <p:nvSpPr>
          <p:cNvPr id="3" name="عنصر نائب للتذييل 2"/>
          <p:cNvSpPr>
            <a:spLocks noGrp="1"/>
          </p:cNvSpPr>
          <p:nvPr>
            <p:ph type="ftr" sz="quarter" idx="11"/>
          </p:nvPr>
        </p:nvSpPr>
        <p:spPr/>
        <p:txBody>
          <a:bodyPr/>
          <a:lstStyle/>
          <a:p>
            <a:r>
              <a:rPr lang="ar-IQ" dirty="0" smtClean="0"/>
              <a:t> </a:t>
            </a:r>
            <a:endParaRPr lang="ar-IQ" dirty="0"/>
          </a:p>
        </p:txBody>
      </p:sp>
      <p:sp>
        <p:nvSpPr>
          <p:cNvPr id="4" name="عنصر نائب لرقم الشريحة 3"/>
          <p:cNvSpPr>
            <a:spLocks noGrp="1"/>
          </p:cNvSpPr>
          <p:nvPr>
            <p:ph type="sldNum" sz="quarter" idx="12"/>
          </p:nvPr>
        </p:nvSpPr>
        <p:spPr/>
        <p:txBody>
          <a:bodyPr/>
          <a:lstStyle/>
          <a:p>
            <a:fld id="{A48BAFBE-7A26-4D29-89F9-8525A3213127}" type="slidenum">
              <a:rPr lang="ar-IQ" smtClean="0"/>
              <a:t>10</a:t>
            </a:fld>
            <a:endParaRPr lang="ar-IQ" dirty="0"/>
          </a:p>
        </p:txBody>
      </p:sp>
      <p:sp>
        <p:nvSpPr>
          <p:cNvPr id="5" name="عنصر نائب للمحتوى 4"/>
          <p:cNvSpPr>
            <a:spLocks noGrp="1"/>
          </p:cNvSpPr>
          <p:nvPr>
            <p:ph idx="1"/>
          </p:nvPr>
        </p:nvSpPr>
        <p:spPr>
          <a:xfrm>
            <a:off x="251521" y="1484784"/>
            <a:ext cx="8640960" cy="4641379"/>
          </a:xfrm>
        </p:spPr>
        <p:txBody>
          <a:bodyPr>
            <a:noAutofit/>
          </a:bodyPr>
          <a:lstStyle/>
          <a:p>
            <a:pPr>
              <a:lnSpc>
                <a:spcPct val="150000"/>
              </a:lnSpc>
            </a:pPr>
            <a:r>
              <a:rPr lang="ar-IQ" b="1" dirty="0" smtClean="0">
                <a:solidFill>
                  <a:schemeClr val="tx1"/>
                </a:solidFill>
              </a:rPr>
              <a:t>1. التشجيع </a:t>
            </a:r>
            <a:r>
              <a:rPr lang="ar-IQ" b="1" dirty="0">
                <a:solidFill>
                  <a:schemeClr val="tx1"/>
                </a:solidFill>
              </a:rPr>
              <a:t>على التواصل والحوار: من خلال دعم الحوار المفتوح والصريح بين الشباب والجهات المعنية باتخاذ القرارات.</a:t>
            </a:r>
          </a:p>
          <a:p>
            <a:pPr>
              <a:lnSpc>
                <a:spcPct val="150000"/>
              </a:lnSpc>
            </a:pPr>
            <a:r>
              <a:rPr lang="ar-IQ" b="1" dirty="0">
                <a:solidFill>
                  <a:schemeClr val="tx1"/>
                </a:solidFill>
              </a:rPr>
              <a:t>2. التدريب والتثقيف: توفير برامج تدريبية لتطوير مهارات الشباب في مجالات القيادة والتفاوض وحل الأزمات.</a:t>
            </a:r>
          </a:p>
          <a:p>
            <a:pPr>
              <a:lnSpc>
                <a:spcPct val="150000"/>
              </a:lnSpc>
            </a:pPr>
            <a:r>
              <a:rPr lang="ar-IQ" b="1" dirty="0">
                <a:solidFill>
                  <a:schemeClr val="tx1"/>
                </a:solidFill>
              </a:rPr>
              <a:t>3. إنشاء منصات للمشاركة: مثل ورش العمل والمنتديات والمجالس الاستشارية التي تسمح بالتفاعل المباشر وتبادل الخبرات.</a:t>
            </a:r>
          </a:p>
          <a:p>
            <a:pPr>
              <a:lnSpc>
                <a:spcPct val="150000"/>
              </a:lnSpc>
            </a:pPr>
            <a:r>
              <a:rPr lang="ar-IQ" b="1" dirty="0">
                <a:solidFill>
                  <a:schemeClr val="tx1"/>
                </a:solidFill>
              </a:rPr>
              <a:t>4.  تشجيع الشركات والمؤسسات: تعزيز التعاون بين الجهات الحكومية وغير الحكومية لتعزيز مشاركة الشباب.</a:t>
            </a:r>
          </a:p>
          <a:p>
            <a:pPr>
              <a:lnSpc>
                <a:spcPct val="150000"/>
              </a:lnSpc>
            </a:pPr>
            <a:endParaRPr lang="ar-IQ" b="1" dirty="0">
              <a:solidFill>
                <a:schemeClr val="tx1"/>
              </a:solidFill>
            </a:endParaRPr>
          </a:p>
        </p:txBody>
      </p:sp>
    </p:spTree>
    <p:extLst>
      <p:ext uri="{BB962C8B-B14F-4D97-AF65-F5344CB8AC3E}">
        <p14:creationId xmlns:p14="http://schemas.microsoft.com/office/powerpoint/2010/main" val="1875842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76672"/>
            <a:ext cx="7772400" cy="936104"/>
          </a:xfrm>
        </p:spPr>
        <p:txBody>
          <a:bodyPr>
            <a:normAutofit/>
          </a:bodyPr>
          <a:lstStyle/>
          <a:p>
            <a:r>
              <a:rPr lang="ar-IQ" sz="3600" b="1" dirty="0">
                <a:solidFill>
                  <a:schemeClr val="tx1"/>
                </a:solidFill>
              </a:rPr>
              <a:t>لزيادة مشاركة </a:t>
            </a:r>
            <a:r>
              <a:rPr lang="ar-IQ" sz="3200" b="1" dirty="0">
                <a:solidFill>
                  <a:schemeClr val="tx1"/>
                </a:solidFill>
              </a:rPr>
              <a:t>الشباب</a:t>
            </a:r>
            <a:r>
              <a:rPr lang="ar-IQ" sz="3600" b="1" dirty="0">
                <a:solidFill>
                  <a:schemeClr val="tx1"/>
                </a:solidFill>
              </a:rPr>
              <a:t> في صنع القرار</a:t>
            </a:r>
          </a:p>
        </p:txBody>
      </p:sp>
      <p:sp>
        <p:nvSpPr>
          <p:cNvPr id="3" name="عنوان فرعي 2"/>
          <p:cNvSpPr>
            <a:spLocks noGrp="1"/>
          </p:cNvSpPr>
          <p:nvPr>
            <p:ph type="subTitle" idx="1"/>
          </p:nvPr>
        </p:nvSpPr>
        <p:spPr>
          <a:xfrm>
            <a:off x="251520" y="1412776"/>
            <a:ext cx="8640960" cy="4680520"/>
          </a:xfrm>
        </p:spPr>
        <p:txBody>
          <a:bodyPr>
            <a:noAutofit/>
          </a:bodyPr>
          <a:lstStyle/>
          <a:p>
            <a:pPr algn="just">
              <a:lnSpc>
                <a:spcPct val="200000"/>
              </a:lnSpc>
            </a:pPr>
            <a:r>
              <a:rPr lang="ar-IQ" sz="2400" b="1" dirty="0">
                <a:solidFill>
                  <a:schemeClr val="tx1"/>
                </a:solidFill>
              </a:rPr>
              <a:t>1. توفير التوجيه والتدريب: يجب توفير برامج توجيه وتدريب للشباب لتعزيز مهاراتهم في التفكير النقدي، واتخاذ القرارات، والاتصال، والقيادة.</a:t>
            </a:r>
          </a:p>
          <a:p>
            <a:pPr algn="just">
              <a:lnSpc>
                <a:spcPct val="200000"/>
              </a:lnSpc>
            </a:pPr>
            <a:r>
              <a:rPr lang="ar-IQ" sz="2400" b="1" dirty="0">
                <a:solidFill>
                  <a:schemeClr val="tx1"/>
                </a:solidFill>
              </a:rPr>
              <a:t>2. خلق فرص للمشاركة الفعالة: يجب توفير فرص للشباب للمشاركة في منتديات الحوار والنقاش، واللقاءات الجماعية، والمشاريع الاجتماعية والتطوعية.</a:t>
            </a:r>
          </a:p>
          <a:p>
            <a:pPr algn="just">
              <a:lnSpc>
                <a:spcPct val="200000"/>
              </a:lnSpc>
            </a:pPr>
            <a:r>
              <a:rPr lang="ar-IQ" sz="2400" b="1" dirty="0">
                <a:solidFill>
                  <a:schemeClr val="tx1"/>
                </a:solidFill>
              </a:rPr>
              <a:t>3. تعزيز الوعي والتثقيف: ينبغي تعزيز الوعي بأهمية مشاركة الشباب في صنع القرار من خلال الحملات التوعوية والتثقيفية، واستخدام وسائل التواصل </a:t>
            </a:r>
            <a:r>
              <a:rPr lang="ar-IQ" sz="2400" b="1" dirty="0" smtClean="0">
                <a:solidFill>
                  <a:schemeClr val="tx1"/>
                </a:solidFill>
              </a:rPr>
              <a:t>الاجتماعي .</a:t>
            </a:r>
            <a:endParaRPr lang="ar-IQ" sz="2400" b="1" dirty="0">
              <a:solidFill>
                <a:schemeClr val="tx1"/>
              </a:solidFill>
            </a:endParaRPr>
          </a:p>
          <a:p>
            <a:pPr algn="just">
              <a:lnSpc>
                <a:spcPct val="200000"/>
              </a:lnSpc>
            </a:pPr>
            <a:endParaRPr lang="ar-IQ" b="1" dirty="0">
              <a:solidFill>
                <a:schemeClr val="tx1"/>
              </a:solidFill>
            </a:endParaRPr>
          </a:p>
        </p:txBody>
      </p:sp>
      <p:sp>
        <p:nvSpPr>
          <p:cNvPr id="4" name="عنصر نائب للتذييل 3"/>
          <p:cNvSpPr>
            <a:spLocks noGrp="1"/>
          </p:cNvSpPr>
          <p:nvPr>
            <p:ph type="ftr" sz="quarter" idx="11"/>
          </p:nvPr>
        </p:nvSpPr>
        <p:spPr/>
        <p:txBody>
          <a:bodyPr/>
          <a:lstStyle/>
          <a:p>
            <a:r>
              <a:rPr lang="ar-IQ" smtClean="0"/>
              <a:t>1</a:t>
            </a:r>
            <a:endParaRPr lang="ar-IQ"/>
          </a:p>
        </p:txBody>
      </p:sp>
      <p:sp>
        <p:nvSpPr>
          <p:cNvPr id="5" name="عنصر نائب لرقم الشريحة 4"/>
          <p:cNvSpPr>
            <a:spLocks noGrp="1"/>
          </p:cNvSpPr>
          <p:nvPr>
            <p:ph type="sldNum" sz="quarter" idx="12"/>
          </p:nvPr>
        </p:nvSpPr>
        <p:spPr/>
        <p:txBody>
          <a:bodyPr/>
          <a:lstStyle/>
          <a:p>
            <a:fld id="{A48BAFBE-7A26-4D29-89F9-8525A3213127}" type="slidenum">
              <a:rPr lang="ar-IQ" smtClean="0"/>
              <a:t>11</a:t>
            </a:fld>
            <a:endParaRPr lang="ar-IQ"/>
          </a:p>
        </p:txBody>
      </p:sp>
    </p:spTree>
    <p:extLst>
      <p:ext uri="{BB962C8B-B14F-4D97-AF65-F5344CB8AC3E}">
        <p14:creationId xmlns:p14="http://schemas.microsoft.com/office/powerpoint/2010/main" val="2494351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51521" y="908720"/>
            <a:ext cx="8640960" cy="5217443"/>
          </a:xfrm>
        </p:spPr>
        <p:txBody>
          <a:bodyPr/>
          <a:lstStyle/>
          <a:p>
            <a:pPr algn="just">
              <a:lnSpc>
                <a:spcPct val="200000"/>
              </a:lnSpc>
            </a:pPr>
            <a:r>
              <a:rPr lang="ar-IQ" b="1" dirty="0">
                <a:solidFill>
                  <a:schemeClr val="tx1"/>
                </a:solidFill>
              </a:rPr>
              <a:t>4. تشجيع الشراكات والتعاون: يمكن تعزيز مشاركة الشباب من خلال تشجيع التعاون بين الحكومة، والمؤسسات الحكومية وغير الحكومية، والقطاع الخاص، والمجتمع المحلي.</a:t>
            </a:r>
          </a:p>
          <a:p>
            <a:pPr algn="just">
              <a:lnSpc>
                <a:spcPct val="200000"/>
              </a:lnSpc>
            </a:pPr>
            <a:r>
              <a:rPr lang="ar-IQ" b="1" dirty="0">
                <a:solidFill>
                  <a:schemeClr val="tx1"/>
                </a:solidFill>
              </a:rPr>
              <a:t>5. توفير الهياكل والمنصات المناسبة: يجب توفير هياكل ومنصات مناسبة لمشاركة الشباب في صنع القرار، مثل مجالس الشباب واللجان الاستشارية الشبابية.</a:t>
            </a:r>
          </a:p>
          <a:p>
            <a:pPr algn="just">
              <a:lnSpc>
                <a:spcPct val="200000"/>
              </a:lnSpc>
            </a:pPr>
            <a:endParaRPr lang="ar-IQ" b="1" dirty="0">
              <a:solidFill>
                <a:schemeClr val="tx1"/>
              </a:solidFill>
            </a:endParaRPr>
          </a:p>
        </p:txBody>
      </p:sp>
      <p:sp>
        <p:nvSpPr>
          <p:cNvPr id="3" name="عنصر نائب للتذييل 2"/>
          <p:cNvSpPr>
            <a:spLocks noGrp="1"/>
          </p:cNvSpPr>
          <p:nvPr>
            <p:ph type="ftr" sz="quarter" idx="11"/>
          </p:nvPr>
        </p:nvSpPr>
        <p:spPr/>
        <p:txBody>
          <a:bodyPr/>
          <a:lstStyle/>
          <a:p>
            <a:r>
              <a:rPr lang="ar-IQ" smtClean="0"/>
              <a:t>1</a:t>
            </a:r>
            <a:endParaRPr lang="ar-IQ"/>
          </a:p>
        </p:txBody>
      </p:sp>
      <p:sp>
        <p:nvSpPr>
          <p:cNvPr id="4" name="عنصر نائب لرقم الشريحة 3"/>
          <p:cNvSpPr>
            <a:spLocks noGrp="1"/>
          </p:cNvSpPr>
          <p:nvPr>
            <p:ph type="sldNum" sz="quarter" idx="12"/>
          </p:nvPr>
        </p:nvSpPr>
        <p:spPr/>
        <p:txBody>
          <a:bodyPr/>
          <a:lstStyle/>
          <a:p>
            <a:fld id="{A48BAFBE-7A26-4D29-89F9-8525A3213127}" type="slidenum">
              <a:rPr lang="ar-IQ" smtClean="0"/>
              <a:t>12</a:t>
            </a:fld>
            <a:endParaRPr lang="ar-IQ"/>
          </a:p>
        </p:txBody>
      </p:sp>
    </p:spTree>
    <p:extLst>
      <p:ext uri="{BB962C8B-B14F-4D97-AF65-F5344CB8AC3E}">
        <p14:creationId xmlns:p14="http://schemas.microsoft.com/office/powerpoint/2010/main" val="697852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1" y="1340768"/>
            <a:ext cx="8640960" cy="4968552"/>
          </a:xfrm>
        </p:spPr>
        <p:txBody>
          <a:bodyPr>
            <a:normAutofit fontScale="92500" lnSpcReduction="10000"/>
          </a:bodyPr>
          <a:lstStyle/>
          <a:p>
            <a:pPr marL="0" indent="0">
              <a:buNone/>
            </a:pPr>
            <a:endParaRPr lang="ar-AE" sz="1400" b="1" dirty="0">
              <a:solidFill>
                <a:schemeClr val="tx1"/>
              </a:solidFill>
              <a:latin typeface="Calibri" panose="020F0502020204030204" pitchFamily="34" charset="0"/>
              <a:cs typeface="Calibri" panose="020F0502020204030204" pitchFamily="34" charset="0"/>
            </a:endParaRPr>
          </a:p>
          <a:p>
            <a:pPr marL="0" indent="0" algn="just">
              <a:lnSpc>
                <a:spcPct val="200000"/>
              </a:lnSpc>
              <a:buNone/>
            </a:pPr>
            <a:r>
              <a:rPr lang="ar-IQ" b="1" dirty="0">
                <a:solidFill>
                  <a:schemeClr val="tx1"/>
                </a:solidFill>
                <a:latin typeface="Calibri" panose="020F0502020204030204" pitchFamily="34" charset="0"/>
                <a:cs typeface="Calibri" panose="020F0502020204030204" pitchFamily="34" charset="0"/>
              </a:rPr>
              <a:t>يشهد العراق </a:t>
            </a:r>
            <a:r>
              <a:rPr lang="ar-IQ" b="1" dirty="0" smtClean="0">
                <a:solidFill>
                  <a:schemeClr val="tx1"/>
                </a:solidFill>
                <a:latin typeface="Calibri" panose="020F0502020204030204" pitchFamily="34" charset="0"/>
                <a:cs typeface="Calibri" panose="020F0502020204030204" pitchFamily="34" charset="0"/>
              </a:rPr>
              <a:t>تحديات سياسية مختلفة ، </a:t>
            </a:r>
            <a:r>
              <a:rPr lang="ar-IQ" b="1" dirty="0">
                <a:solidFill>
                  <a:schemeClr val="tx1"/>
                </a:solidFill>
                <a:latin typeface="Calibri" panose="020F0502020204030204" pitchFamily="34" charset="0"/>
                <a:cs typeface="Calibri" panose="020F0502020204030204" pitchFamily="34" charset="0"/>
              </a:rPr>
              <a:t>ومن بين الفئات السكانية التي تأتي بحماسة وحيوية </a:t>
            </a:r>
            <a:r>
              <a:rPr lang="ar-IQ" b="1" dirty="0" smtClean="0">
                <a:solidFill>
                  <a:schemeClr val="tx1"/>
                </a:solidFill>
                <a:latin typeface="Calibri" panose="020F0502020204030204" pitchFamily="34" charset="0"/>
                <a:cs typeface="Calibri" panose="020F0502020204030204" pitchFamily="34" charset="0"/>
              </a:rPr>
              <a:t>لمواجهة هذه التحديات هم </a:t>
            </a:r>
            <a:r>
              <a:rPr lang="ar-IQ" b="1" dirty="0">
                <a:solidFill>
                  <a:schemeClr val="tx1"/>
                </a:solidFill>
                <a:latin typeface="Calibri" panose="020F0502020204030204" pitchFamily="34" charset="0"/>
                <a:cs typeface="Calibri" panose="020F0502020204030204" pitchFamily="34" charset="0"/>
              </a:rPr>
              <a:t>الشباب. إن دور الشباب في صناعة المستقبل السياسي للعراق لا يمكن تجاهله، فهم يمثلون القوة الدافعة للتحول والتغيير. يحمل الشباب تطلعات جديدة وأفكار مبتكرة قادرة على </a:t>
            </a:r>
            <a:r>
              <a:rPr lang="ar-IQ" b="1" dirty="0" smtClean="0">
                <a:solidFill>
                  <a:schemeClr val="tx1"/>
                </a:solidFill>
                <a:latin typeface="Calibri" panose="020F0502020204030204" pitchFamily="34" charset="0"/>
                <a:cs typeface="Calibri" panose="020F0502020204030204" pitchFamily="34" charset="0"/>
              </a:rPr>
              <a:t>جعل </a:t>
            </a:r>
            <a:r>
              <a:rPr lang="ar-IQ" b="1" dirty="0">
                <a:solidFill>
                  <a:schemeClr val="tx1"/>
                </a:solidFill>
                <a:latin typeface="Calibri" panose="020F0502020204030204" pitchFamily="34" charset="0"/>
                <a:cs typeface="Calibri" panose="020F0502020204030204" pitchFamily="34" charset="0"/>
              </a:rPr>
              <a:t>النظام السياسي </a:t>
            </a:r>
            <a:r>
              <a:rPr lang="ar-IQ" b="1" dirty="0" smtClean="0">
                <a:solidFill>
                  <a:schemeClr val="tx1"/>
                </a:solidFill>
                <a:latin typeface="Calibri" panose="020F0502020204030204" pitchFamily="34" charset="0"/>
                <a:cs typeface="Calibri" panose="020F0502020204030204" pitchFamily="34" charset="0"/>
              </a:rPr>
              <a:t>يلبي </a:t>
            </a:r>
            <a:r>
              <a:rPr lang="ar-IQ" b="1" dirty="0">
                <a:solidFill>
                  <a:schemeClr val="tx1"/>
                </a:solidFill>
                <a:latin typeface="Calibri" panose="020F0502020204030204" pitchFamily="34" charset="0"/>
                <a:cs typeface="Calibri" panose="020F0502020204030204" pitchFamily="34" charset="0"/>
              </a:rPr>
              <a:t>احتياجات الشعب العراقي.</a:t>
            </a:r>
          </a:p>
          <a:p>
            <a:pPr marL="0" indent="0" algn="just">
              <a:lnSpc>
                <a:spcPct val="200000"/>
              </a:lnSpc>
              <a:buNone/>
            </a:pPr>
            <a:r>
              <a:rPr lang="ar-IQ" b="1" dirty="0" smtClean="0">
                <a:solidFill>
                  <a:schemeClr val="tx1"/>
                </a:solidFill>
                <a:latin typeface="Calibri" panose="020F0502020204030204" pitchFamily="34" charset="0"/>
                <a:cs typeface="Calibri" panose="020F0502020204030204" pitchFamily="34" charset="0"/>
              </a:rPr>
              <a:t>ومن </a:t>
            </a:r>
            <a:r>
              <a:rPr lang="ar-IQ" b="1" dirty="0">
                <a:solidFill>
                  <a:schemeClr val="tx1"/>
                </a:solidFill>
                <a:latin typeface="Calibri" panose="020F0502020204030204" pitchFamily="34" charset="0"/>
                <a:cs typeface="Calibri" panose="020F0502020204030204" pitchFamily="34" charset="0"/>
              </a:rPr>
              <a:t>أجل </a:t>
            </a:r>
            <a:r>
              <a:rPr lang="ar-IQ" b="1" dirty="0" smtClean="0">
                <a:solidFill>
                  <a:schemeClr val="tx1"/>
                </a:solidFill>
                <a:latin typeface="Calibri" panose="020F0502020204030204" pitchFamily="34" charset="0"/>
                <a:cs typeface="Calibri" panose="020F0502020204030204" pitchFamily="34" charset="0"/>
              </a:rPr>
              <a:t>ذلك يجب </a:t>
            </a:r>
            <a:r>
              <a:rPr lang="ar-IQ" b="1" dirty="0">
                <a:solidFill>
                  <a:schemeClr val="tx1"/>
                </a:solidFill>
                <a:latin typeface="Calibri" panose="020F0502020204030204" pitchFamily="34" charset="0"/>
                <a:cs typeface="Calibri" panose="020F0502020204030204" pitchFamily="34" charset="0"/>
              </a:rPr>
              <a:t>تمكين الشباب من المشاركة الفعالة في صنع القرارات السياسية وتشكيل السياسات العامة، وذلك من خلال توفير الفرص والمنصات المناسبة </a:t>
            </a:r>
            <a:r>
              <a:rPr lang="ar-IQ" b="1" dirty="0" smtClean="0">
                <a:solidFill>
                  <a:schemeClr val="tx1"/>
                </a:solidFill>
                <a:latin typeface="Calibri" panose="020F0502020204030204" pitchFamily="34" charset="0"/>
                <a:cs typeface="Calibri" panose="020F0502020204030204" pitchFamily="34" charset="0"/>
              </a:rPr>
              <a:t>للتعبير </a:t>
            </a:r>
            <a:r>
              <a:rPr lang="ar-IQ" b="1" dirty="0">
                <a:solidFill>
                  <a:schemeClr val="tx1"/>
                </a:solidFill>
                <a:latin typeface="Calibri" panose="020F0502020204030204" pitchFamily="34" charset="0"/>
                <a:cs typeface="Calibri" panose="020F0502020204030204" pitchFamily="34" charset="0"/>
              </a:rPr>
              <a:t>عن آرائهم وتبادل الأفكار والابتكارات</a:t>
            </a:r>
            <a:r>
              <a:rPr lang="ar-IQ" b="1" dirty="0" smtClean="0">
                <a:solidFill>
                  <a:schemeClr val="tx1"/>
                </a:solidFill>
                <a:latin typeface="Calibri" panose="020F0502020204030204" pitchFamily="34" charset="0"/>
                <a:cs typeface="Calibri" panose="020F0502020204030204" pitchFamily="34" charset="0"/>
              </a:rPr>
              <a:t>.</a:t>
            </a:r>
          </a:p>
        </p:txBody>
      </p:sp>
      <p:sp>
        <p:nvSpPr>
          <p:cNvPr id="2" name="Title 1"/>
          <p:cNvSpPr>
            <a:spLocks noGrp="1"/>
          </p:cNvSpPr>
          <p:nvPr>
            <p:ph type="title"/>
          </p:nvPr>
        </p:nvSpPr>
        <p:spPr/>
        <p:txBody>
          <a:bodyPr>
            <a:normAutofit/>
          </a:bodyPr>
          <a:lstStyle/>
          <a:p>
            <a:pPr lvl="0">
              <a:spcBef>
                <a:spcPct val="20000"/>
              </a:spcBef>
            </a:pPr>
            <a:r>
              <a:rPr lang="ar-IQ" sz="4800" b="1" dirty="0" smtClean="0">
                <a:solidFill>
                  <a:prstClr val="black"/>
                </a:solidFill>
                <a:latin typeface="Calibri" panose="020F0502020204030204" pitchFamily="34" charset="0"/>
                <a:ea typeface="+mn-ea"/>
                <a:cs typeface="Calibri" panose="020F0502020204030204" pitchFamily="34" charset="0"/>
              </a:rPr>
              <a:t>المقدمة</a:t>
            </a:r>
            <a:endParaRPr lang="ar-IQ" sz="4800" b="1" dirty="0">
              <a:solidFill>
                <a:prstClr val="black"/>
              </a:solidFill>
              <a:latin typeface="Calibri" panose="020F0502020204030204" pitchFamily="34" charset="0"/>
              <a:ea typeface="+mn-ea"/>
              <a:cs typeface="Calibri" panose="020F0502020204030204" pitchFamily="34" charset="0"/>
            </a:endParaRPr>
          </a:p>
        </p:txBody>
      </p:sp>
      <p:sp>
        <p:nvSpPr>
          <p:cNvPr id="4" name="عنصر نائب للتذييل 3"/>
          <p:cNvSpPr>
            <a:spLocks noGrp="1"/>
          </p:cNvSpPr>
          <p:nvPr>
            <p:ph type="ftr" sz="quarter" idx="11"/>
          </p:nvPr>
        </p:nvSpPr>
        <p:spPr/>
        <p:txBody>
          <a:bodyPr/>
          <a:lstStyle/>
          <a:p>
            <a:r>
              <a:rPr lang="ar-IQ" dirty="0" smtClean="0"/>
              <a:t> </a:t>
            </a:r>
            <a:endParaRPr lang="ar-IQ" dirty="0"/>
          </a:p>
        </p:txBody>
      </p:sp>
      <p:sp>
        <p:nvSpPr>
          <p:cNvPr id="5" name="عنصر نائب لرقم الشريحة 4"/>
          <p:cNvSpPr>
            <a:spLocks noGrp="1"/>
          </p:cNvSpPr>
          <p:nvPr>
            <p:ph type="sldNum" sz="quarter" idx="12"/>
          </p:nvPr>
        </p:nvSpPr>
        <p:spPr/>
        <p:txBody>
          <a:bodyPr/>
          <a:lstStyle/>
          <a:p>
            <a:fld id="{A48BAFBE-7A26-4D29-89F9-8525A3213127}" type="slidenum">
              <a:rPr lang="ar-IQ" smtClean="0"/>
              <a:t>2</a:t>
            </a:fld>
            <a:endParaRPr lang="ar-IQ"/>
          </a:p>
        </p:txBody>
      </p:sp>
    </p:spTree>
    <p:extLst>
      <p:ext uri="{BB962C8B-B14F-4D97-AF65-F5344CB8AC3E}">
        <p14:creationId xmlns:p14="http://schemas.microsoft.com/office/powerpoint/2010/main" val="2234560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51521" y="1124744"/>
            <a:ext cx="8640960" cy="5001419"/>
          </a:xfrm>
        </p:spPr>
        <p:txBody>
          <a:bodyPr/>
          <a:lstStyle/>
          <a:p>
            <a:pPr>
              <a:lnSpc>
                <a:spcPct val="200000"/>
              </a:lnSpc>
            </a:pPr>
            <a:r>
              <a:rPr lang="ar-IQ" b="1" dirty="0">
                <a:solidFill>
                  <a:schemeClr val="tx1"/>
                </a:solidFill>
              </a:rPr>
              <a:t>وتعتبر وسائل التواصل الاجتماعي منبر هام لتعزيز دور الشباب في العملية السياسية. يمكن من خلالها التعبير عن وجهات النظر وطرح المبادرات والخطط السياسية المستقبلية. كما يمكنها نشر ثقافة الحوار والتشاور وتبادل الآراء بين أطياف الشباب المختلفة بما يخدم عملية بناء الثقة بينهم .</a:t>
            </a:r>
          </a:p>
          <a:p>
            <a:pPr>
              <a:lnSpc>
                <a:spcPct val="200000"/>
              </a:lnSpc>
            </a:pPr>
            <a:endParaRPr lang="ar-IQ" b="1" dirty="0">
              <a:solidFill>
                <a:schemeClr val="tx1"/>
              </a:solidFill>
            </a:endParaRPr>
          </a:p>
        </p:txBody>
      </p:sp>
      <p:sp>
        <p:nvSpPr>
          <p:cNvPr id="3" name="عنصر نائب للتذييل 2"/>
          <p:cNvSpPr>
            <a:spLocks noGrp="1"/>
          </p:cNvSpPr>
          <p:nvPr>
            <p:ph type="ftr" sz="quarter" idx="11"/>
          </p:nvPr>
        </p:nvSpPr>
        <p:spPr/>
        <p:txBody>
          <a:bodyPr/>
          <a:lstStyle/>
          <a:p>
            <a:r>
              <a:rPr lang="ar-IQ" smtClean="0"/>
              <a:t>1</a:t>
            </a:r>
            <a:endParaRPr lang="ar-IQ"/>
          </a:p>
        </p:txBody>
      </p:sp>
      <p:sp>
        <p:nvSpPr>
          <p:cNvPr id="4" name="عنصر نائب لرقم الشريحة 3"/>
          <p:cNvSpPr>
            <a:spLocks noGrp="1"/>
          </p:cNvSpPr>
          <p:nvPr>
            <p:ph type="sldNum" sz="quarter" idx="12"/>
          </p:nvPr>
        </p:nvSpPr>
        <p:spPr/>
        <p:txBody>
          <a:bodyPr/>
          <a:lstStyle/>
          <a:p>
            <a:fld id="{A48BAFBE-7A26-4D29-89F9-8525A3213127}" type="slidenum">
              <a:rPr lang="ar-IQ" smtClean="0"/>
              <a:t>3</a:t>
            </a:fld>
            <a:endParaRPr lang="ar-IQ"/>
          </a:p>
        </p:txBody>
      </p:sp>
    </p:spTree>
    <p:extLst>
      <p:ext uri="{BB962C8B-B14F-4D97-AF65-F5344CB8AC3E}">
        <p14:creationId xmlns:p14="http://schemas.microsoft.com/office/powerpoint/2010/main" val="223913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Autofit/>
          </a:bodyPr>
          <a:lstStyle/>
          <a:p>
            <a:r>
              <a:rPr lang="ar-IQ" sz="3200" b="1" dirty="0">
                <a:solidFill>
                  <a:schemeClr val="tx1"/>
                </a:solidFill>
                <a:latin typeface="Calibri" panose="020F0502020204030204" pitchFamily="34" charset="0"/>
                <a:cs typeface="Calibri" panose="020F0502020204030204" pitchFamily="34" charset="0"/>
              </a:rPr>
              <a:t>أهمية مشاركة الشباب في صنع </a:t>
            </a:r>
            <a:r>
              <a:rPr lang="ar-IQ" sz="3200" b="1" dirty="0" smtClean="0">
                <a:solidFill>
                  <a:schemeClr val="tx1"/>
                </a:solidFill>
                <a:latin typeface="Calibri" panose="020F0502020204030204" pitchFamily="34" charset="0"/>
                <a:cs typeface="Calibri" panose="020F0502020204030204" pitchFamily="34" charset="0"/>
              </a:rPr>
              <a:t>القرار</a:t>
            </a:r>
            <a:endParaRPr lang="ar-IQ" sz="3200" b="1" dirty="0">
              <a:solidFill>
                <a:schemeClr val="tx1"/>
              </a:solidFill>
              <a:latin typeface="Calibri" panose="020F0502020204030204" pitchFamily="34" charset="0"/>
              <a:cs typeface="Calibri" panose="020F0502020204030204" pitchFamily="34" charset="0"/>
            </a:endParaRPr>
          </a:p>
        </p:txBody>
      </p:sp>
      <p:sp>
        <p:nvSpPr>
          <p:cNvPr id="3" name="عنصر نائب للمحتوى 2"/>
          <p:cNvSpPr>
            <a:spLocks noGrp="1"/>
          </p:cNvSpPr>
          <p:nvPr>
            <p:ph idx="1"/>
          </p:nvPr>
        </p:nvSpPr>
        <p:spPr>
          <a:xfrm>
            <a:off x="323529" y="1124744"/>
            <a:ext cx="8568952" cy="5001419"/>
          </a:xfrm>
        </p:spPr>
        <p:txBody>
          <a:bodyPr>
            <a:normAutofit/>
          </a:bodyPr>
          <a:lstStyle/>
          <a:p>
            <a:pPr marL="0" indent="0" algn="just">
              <a:lnSpc>
                <a:spcPct val="150000"/>
              </a:lnSpc>
              <a:buNone/>
            </a:pPr>
            <a:r>
              <a:rPr lang="ar-IQ" b="1" dirty="0">
                <a:solidFill>
                  <a:schemeClr val="tx1"/>
                </a:solidFill>
                <a:latin typeface="Calibri" panose="020F0502020204030204" pitchFamily="34" charset="0"/>
                <a:cs typeface="Calibri" panose="020F0502020204030204" pitchFamily="34" charset="0"/>
              </a:rPr>
              <a:t>1. تمثيل الأصوات: يُعتبر الشباب جزءًا حيويًا من المجتمع، ومشاركتهم في صنع القرار يضمن تمثيل أصواتهم واحتياجاتهم في القرارات التي تؤثر على حياتهم.</a:t>
            </a:r>
          </a:p>
          <a:p>
            <a:pPr marL="0" indent="0" algn="just">
              <a:lnSpc>
                <a:spcPct val="150000"/>
              </a:lnSpc>
              <a:buNone/>
            </a:pPr>
            <a:r>
              <a:rPr lang="ar-IQ" b="1" dirty="0">
                <a:solidFill>
                  <a:schemeClr val="tx1"/>
                </a:solidFill>
                <a:latin typeface="Calibri" panose="020F0502020204030204" pitchFamily="34" charset="0"/>
                <a:cs typeface="Calibri" panose="020F0502020204030204" pitchFamily="34" charset="0"/>
              </a:rPr>
              <a:t>2. إعادة تجديد الأفكار والتفكير الإبداعي: يتمتع الشباب برؤى مختلفة وأفكار إبداعية، ومشاركتهم في صنع القرار يسهم في إعادة تجديد الأفكار والتفكير وتقديم حلول جديدة للتحديات.</a:t>
            </a:r>
          </a:p>
          <a:p>
            <a:pPr marL="0" indent="0" algn="just">
              <a:lnSpc>
                <a:spcPct val="150000"/>
              </a:lnSpc>
              <a:buNone/>
            </a:pPr>
            <a:r>
              <a:rPr lang="ar-IQ" b="1" dirty="0">
                <a:solidFill>
                  <a:schemeClr val="tx1"/>
                </a:solidFill>
                <a:latin typeface="Calibri" panose="020F0502020204030204" pitchFamily="34" charset="0"/>
                <a:cs typeface="Calibri" panose="020F0502020204030204" pitchFamily="34" charset="0"/>
              </a:rPr>
              <a:t>3. استدامة المستقبل: يُعتبر الشباب القادة القادمين ومن أهمية بالغة أن يكونوا جزءًا من صنع القرارات الحالية التي تؤثر على مستقبلهم وعلى استدامة البيئة والمجتمع.</a:t>
            </a:r>
          </a:p>
          <a:p>
            <a:pPr marL="0" indent="0" algn="just">
              <a:lnSpc>
                <a:spcPct val="150000"/>
              </a:lnSpc>
              <a:buNone/>
            </a:pPr>
            <a:endParaRPr lang="ar-IQ" b="1" dirty="0">
              <a:solidFill>
                <a:schemeClr val="tx1"/>
              </a:solidFill>
              <a:latin typeface="Calibri" panose="020F0502020204030204" pitchFamily="34" charset="0"/>
              <a:cs typeface="Calibri" panose="020F0502020204030204" pitchFamily="34" charset="0"/>
            </a:endParaRPr>
          </a:p>
        </p:txBody>
      </p:sp>
      <p:sp>
        <p:nvSpPr>
          <p:cNvPr id="4" name="عنصر نائب للتذييل 3"/>
          <p:cNvSpPr>
            <a:spLocks noGrp="1"/>
          </p:cNvSpPr>
          <p:nvPr>
            <p:ph type="ftr" sz="quarter" idx="11"/>
          </p:nvPr>
        </p:nvSpPr>
        <p:spPr/>
        <p:txBody>
          <a:bodyPr/>
          <a:lstStyle/>
          <a:p>
            <a:r>
              <a:rPr lang="ar-IQ" dirty="0" smtClean="0"/>
              <a:t> </a:t>
            </a:r>
            <a:endParaRPr lang="ar-IQ" dirty="0"/>
          </a:p>
        </p:txBody>
      </p:sp>
      <p:sp>
        <p:nvSpPr>
          <p:cNvPr id="5" name="عنصر نائب لرقم الشريحة 4"/>
          <p:cNvSpPr>
            <a:spLocks noGrp="1"/>
          </p:cNvSpPr>
          <p:nvPr>
            <p:ph type="sldNum" sz="quarter" idx="12"/>
          </p:nvPr>
        </p:nvSpPr>
        <p:spPr/>
        <p:txBody>
          <a:bodyPr/>
          <a:lstStyle/>
          <a:p>
            <a:fld id="{A48BAFBE-7A26-4D29-89F9-8525A3213127}" type="slidenum">
              <a:rPr lang="ar-IQ" smtClean="0"/>
              <a:t>4</a:t>
            </a:fld>
            <a:endParaRPr lang="ar-IQ"/>
          </a:p>
        </p:txBody>
      </p:sp>
    </p:spTree>
    <p:extLst>
      <p:ext uri="{BB962C8B-B14F-4D97-AF65-F5344CB8AC3E}">
        <p14:creationId xmlns:p14="http://schemas.microsoft.com/office/powerpoint/2010/main" val="2880225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51520" y="980728"/>
            <a:ext cx="8640960" cy="4680520"/>
          </a:xfrm>
        </p:spPr>
        <p:txBody>
          <a:bodyPr>
            <a:noAutofit/>
          </a:bodyPr>
          <a:lstStyle/>
          <a:p>
            <a:pPr algn="just">
              <a:lnSpc>
                <a:spcPct val="200000"/>
              </a:lnSpc>
            </a:pPr>
            <a:r>
              <a:rPr lang="ar-IQ" sz="2400" b="1" dirty="0">
                <a:solidFill>
                  <a:schemeClr val="tx1"/>
                </a:solidFill>
              </a:rPr>
              <a:t>4. تعزيز الديمقراطية والمشاركة المدنية: يسهم إشراك الشباب في صنع القرار في تعزيز الديمقراطية والمشاركة المدنية، وتعزيز الشعور بالانتماء إلى المجتمع والمشاركة الفعالة في الحياة السياسية.</a:t>
            </a:r>
          </a:p>
          <a:p>
            <a:pPr algn="just">
              <a:lnSpc>
                <a:spcPct val="200000"/>
              </a:lnSpc>
            </a:pPr>
            <a:r>
              <a:rPr lang="ar-IQ" sz="2400" b="1" dirty="0">
                <a:solidFill>
                  <a:schemeClr val="tx1"/>
                </a:solidFill>
              </a:rPr>
              <a:t>5. تطوير مهارات القيادة والمسؤولية: يمكن لمشاركة الشباب في صنع القرار أن تساهم في تطوير مهارات القيادة والمسؤولية لديهم، وتمكينهم من تحمل المسؤولية عن مستقبلهم ومستقبل المجتمع.</a:t>
            </a:r>
          </a:p>
          <a:p>
            <a:pPr algn="just">
              <a:lnSpc>
                <a:spcPct val="200000"/>
              </a:lnSpc>
            </a:pPr>
            <a:endParaRPr lang="ar-IQ" sz="2400" b="1" dirty="0">
              <a:solidFill>
                <a:schemeClr val="tx1"/>
              </a:solidFill>
            </a:endParaRPr>
          </a:p>
        </p:txBody>
      </p:sp>
      <p:sp>
        <p:nvSpPr>
          <p:cNvPr id="4" name="عنصر نائب للتذييل 3"/>
          <p:cNvSpPr>
            <a:spLocks noGrp="1"/>
          </p:cNvSpPr>
          <p:nvPr>
            <p:ph type="ftr" sz="quarter" idx="11"/>
          </p:nvPr>
        </p:nvSpPr>
        <p:spPr/>
        <p:txBody>
          <a:bodyPr/>
          <a:lstStyle/>
          <a:p>
            <a:r>
              <a:rPr lang="ar-IQ" smtClean="0"/>
              <a:t>1</a:t>
            </a:r>
            <a:endParaRPr lang="ar-IQ"/>
          </a:p>
        </p:txBody>
      </p:sp>
      <p:sp>
        <p:nvSpPr>
          <p:cNvPr id="5" name="عنصر نائب لرقم الشريحة 4"/>
          <p:cNvSpPr>
            <a:spLocks noGrp="1"/>
          </p:cNvSpPr>
          <p:nvPr>
            <p:ph type="sldNum" sz="quarter" idx="12"/>
          </p:nvPr>
        </p:nvSpPr>
        <p:spPr/>
        <p:txBody>
          <a:bodyPr/>
          <a:lstStyle/>
          <a:p>
            <a:fld id="{A48BAFBE-7A26-4D29-89F9-8525A3213127}" type="slidenum">
              <a:rPr lang="ar-IQ" smtClean="0"/>
              <a:t>5</a:t>
            </a:fld>
            <a:endParaRPr lang="ar-IQ"/>
          </a:p>
        </p:txBody>
      </p:sp>
    </p:spTree>
    <p:extLst>
      <p:ext uri="{BB962C8B-B14F-4D97-AF65-F5344CB8AC3E}">
        <p14:creationId xmlns:p14="http://schemas.microsoft.com/office/powerpoint/2010/main" val="691579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786416"/>
          </a:xfrm>
        </p:spPr>
        <p:txBody>
          <a:bodyPr>
            <a:noAutofit/>
          </a:bodyPr>
          <a:lstStyle/>
          <a:p>
            <a:r>
              <a:rPr lang="ar-IQ" sz="2800" b="1" dirty="0" smtClean="0">
                <a:solidFill>
                  <a:prstClr val="black"/>
                </a:solidFill>
                <a:latin typeface="Calibri" panose="020F0502020204030204" pitchFamily="34" charset="0"/>
                <a:cs typeface="Calibri" panose="020F0502020204030204" pitchFamily="34" charset="0"/>
              </a:rPr>
              <a:t>الاهداف المتحققة من مشاركة الشباب </a:t>
            </a:r>
            <a:r>
              <a:rPr lang="ar-IQ" sz="2800" b="1" dirty="0" err="1" smtClean="0">
                <a:solidFill>
                  <a:prstClr val="black"/>
                </a:solidFill>
                <a:latin typeface="Calibri" panose="020F0502020204030204" pitchFamily="34" charset="0"/>
                <a:cs typeface="Calibri" panose="020F0502020204030204" pitchFamily="34" charset="0"/>
              </a:rPr>
              <a:t>قي</a:t>
            </a:r>
            <a:r>
              <a:rPr lang="ar-IQ" sz="2800" b="1" dirty="0" smtClean="0">
                <a:solidFill>
                  <a:prstClr val="black"/>
                </a:solidFill>
                <a:latin typeface="Calibri" panose="020F0502020204030204" pitchFamily="34" charset="0"/>
                <a:cs typeface="Calibri" panose="020F0502020204030204" pitchFamily="34" charset="0"/>
              </a:rPr>
              <a:t> صنع القرار</a:t>
            </a:r>
            <a:endParaRPr lang="ar-IQ" sz="3600" dirty="0">
              <a:latin typeface="Calibri" panose="020F0502020204030204" pitchFamily="34" charset="0"/>
              <a:cs typeface="Calibri" panose="020F0502020204030204" pitchFamily="34" charset="0"/>
            </a:endParaRPr>
          </a:p>
        </p:txBody>
      </p:sp>
      <p:sp>
        <p:nvSpPr>
          <p:cNvPr id="4" name="عنصر نائب للتذييل 3"/>
          <p:cNvSpPr>
            <a:spLocks noGrp="1"/>
          </p:cNvSpPr>
          <p:nvPr>
            <p:ph type="ftr" sz="quarter" idx="11"/>
          </p:nvPr>
        </p:nvSpPr>
        <p:spPr/>
        <p:txBody>
          <a:bodyPr/>
          <a:lstStyle/>
          <a:p>
            <a:r>
              <a:rPr lang="ar-IQ" dirty="0" smtClean="0"/>
              <a:t> </a:t>
            </a:r>
            <a:endParaRPr lang="ar-IQ" dirty="0"/>
          </a:p>
        </p:txBody>
      </p:sp>
      <p:sp>
        <p:nvSpPr>
          <p:cNvPr id="5" name="عنصر نائب لرقم الشريحة 4"/>
          <p:cNvSpPr>
            <a:spLocks noGrp="1"/>
          </p:cNvSpPr>
          <p:nvPr>
            <p:ph type="sldNum" sz="quarter" idx="12"/>
          </p:nvPr>
        </p:nvSpPr>
        <p:spPr/>
        <p:txBody>
          <a:bodyPr/>
          <a:lstStyle/>
          <a:p>
            <a:fld id="{A48BAFBE-7A26-4D29-89F9-8525A3213127}" type="slidenum">
              <a:rPr lang="ar-IQ" smtClean="0"/>
              <a:t>6</a:t>
            </a:fld>
            <a:endParaRPr lang="ar-IQ"/>
          </a:p>
        </p:txBody>
      </p:sp>
      <p:sp>
        <p:nvSpPr>
          <p:cNvPr id="6" name="عنصر نائب للمحتوى 5"/>
          <p:cNvSpPr>
            <a:spLocks noGrp="1"/>
          </p:cNvSpPr>
          <p:nvPr>
            <p:ph idx="1"/>
          </p:nvPr>
        </p:nvSpPr>
        <p:spPr>
          <a:xfrm>
            <a:off x="251521" y="1340768"/>
            <a:ext cx="8640960" cy="4785395"/>
          </a:xfrm>
        </p:spPr>
        <p:txBody>
          <a:bodyPr>
            <a:normAutofit/>
          </a:bodyPr>
          <a:lstStyle/>
          <a:p>
            <a:pPr>
              <a:lnSpc>
                <a:spcPct val="200000"/>
              </a:lnSpc>
            </a:pPr>
            <a:r>
              <a:rPr lang="ar-IQ" b="1" dirty="0">
                <a:solidFill>
                  <a:schemeClr val="tx1"/>
                </a:solidFill>
              </a:rPr>
              <a:t> 1. تعزيز الوعي المجتمعي: تمكين الشباب من المشاركة في القرارات يزيد من وعيهم بالقضايا المجتمعية ويعزز مسؤوليتهم تجاه المجتمع.</a:t>
            </a:r>
          </a:p>
          <a:p>
            <a:pPr>
              <a:lnSpc>
                <a:spcPct val="200000"/>
              </a:lnSpc>
            </a:pPr>
            <a:r>
              <a:rPr lang="ar-IQ" b="1" dirty="0">
                <a:solidFill>
                  <a:schemeClr val="tx1"/>
                </a:solidFill>
              </a:rPr>
              <a:t> 2. تطوير المهارات الحياتية: يتيح للشباب المشاركة في اتخاذ القرار فرصة لتطوير مهارات الاتصال، وحل المشكلات، والقيادة، والعمل الجماعي.</a:t>
            </a:r>
          </a:p>
          <a:p>
            <a:pPr>
              <a:lnSpc>
                <a:spcPct val="200000"/>
              </a:lnSpc>
            </a:pPr>
            <a:r>
              <a:rPr lang="ar-IQ" b="1" dirty="0">
                <a:solidFill>
                  <a:schemeClr val="tx1"/>
                </a:solidFill>
              </a:rPr>
              <a:t> 3. تعزيز الانتماء الاجتماعي: من خلال المشاركة في اتخاذ القرار، يشعر الشباب بأنهم جزء من المجتمع وأن أصواتهم مهمة ومسموعة.</a:t>
            </a:r>
          </a:p>
          <a:p>
            <a:pPr marL="0" indent="0">
              <a:lnSpc>
                <a:spcPct val="200000"/>
              </a:lnSpc>
              <a:buNone/>
            </a:pPr>
            <a:endParaRPr lang="ar-IQ" b="1" dirty="0">
              <a:solidFill>
                <a:schemeClr val="tx1"/>
              </a:solidFill>
            </a:endParaRPr>
          </a:p>
        </p:txBody>
      </p:sp>
    </p:spTree>
    <p:extLst>
      <p:ext uri="{BB962C8B-B14F-4D97-AF65-F5344CB8AC3E}">
        <p14:creationId xmlns:p14="http://schemas.microsoft.com/office/powerpoint/2010/main" val="181078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23529" y="1124744"/>
            <a:ext cx="8568952" cy="5001419"/>
          </a:xfrm>
        </p:spPr>
        <p:txBody>
          <a:bodyPr/>
          <a:lstStyle/>
          <a:p>
            <a:pPr algn="just">
              <a:lnSpc>
                <a:spcPct val="200000"/>
              </a:lnSpc>
            </a:pPr>
            <a:r>
              <a:rPr lang="ar-IQ" b="1" dirty="0">
                <a:solidFill>
                  <a:schemeClr val="tx1"/>
                </a:solidFill>
              </a:rPr>
              <a:t>4. بناء الثقة بالنفس: يساعد تعزيز المشاركة في زيادة ثقة الشباب بأنفسهم وفي قدرتهم على التأثير والتغيير.</a:t>
            </a:r>
          </a:p>
          <a:p>
            <a:pPr algn="just">
              <a:lnSpc>
                <a:spcPct val="200000"/>
              </a:lnSpc>
            </a:pPr>
            <a:r>
              <a:rPr lang="ar-IQ" b="1" dirty="0">
                <a:solidFill>
                  <a:schemeClr val="tx1"/>
                </a:solidFill>
              </a:rPr>
              <a:t> 5. تعزيز الديمقراطية وحقوق الإنسان: يعتبر المشاركة في اتخاذ القرار جزءاً أساسياً من العملية الديمقراطية ويسهم في تعزيز حقوق الإنسان والعدالة الاجتماعية.</a:t>
            </a:r>
          </a:p>
          <a:p>
            <a:pPr algn="just">
              <a:lnSpc>
                <a:spcPct val="200000"/>
              </a:lnSpc>
            </a:pPr>
            <a:endParaRPr lang="ar-IQ" b="1" dirty="0">
              <a:solidFill>
                <a:schemeClr val="tx1"/>
              </a:solidFill>
            </a:endParaRPr>
          </a:p>
        </p:txBody>
      </p:sp>
      <p:sp>
        <p:nvSpPr>
          <p:cNvPr id="3" name="عنصر نائب للتذييل 2"/>
          <p:cNvSpPr>
            <a:spLocks noGrp="1"/>
          </p:cNvSpPr>
          <p:nvPr>
            <p:ph type="ftr" sz="quarter" idx="11"/>
          </p:nvPr>
        </p:nvSpPr>
        <p:spPr/>
        <p:txBody>
          <a:bodyPr/>
          <a:lstStyle/>
          <a:p>
            <a:r>
              <a:rPr lang="ar-IQ" smtClean="0"/>
              <a:t>1</a:t>
            </a:r>
            <a:endParaRPr lang="ar-IQ"/>
          </a:p>
        </p:txBody>
      </p:sp>
      <p:sp>
        <p:nvSpPr>
          <p:cNvPr id="4" name="عنصر نائب لرقم الشريحة 3"/>
          <p:cNvSpPr>
            <a:spLocks noGrp="1"/>
          </p:cNvSpPr>
          <p:nvPr>
            <p:ph type="sldNum" sz="quarter" idx="12"/>
          </p:nvPr>
        </p:nvSpPr>
        <p:spPr/>
        <p:txBody>
          <a:bodyPr/>
          <a:lstStyle/>
          <a:p>
            <a:fld id="{A48BAFBE-7A26-4D29-89F9-8525A3213127}" type="slidenum">
              <a:rPr lang="ar-IQ" smtClean="0"/>
              <a:t>7</a:t>
            </a:fld>
            <a:endParaRPr lang="ar-IQ"/>
          </a:p>
        </p:txBody>
      </p:sp>
    </p:spTree>
    <p:extLst>
      <p:ext uri="{BB962C8B-B14F-4D97-AF65-F5344CB8AC3E}">
        <p14:creationId xmlns:p14="http://schemas.microsoft.com/office/powerpoint/2010/main" val="285573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51521" y="1268760"/>
            <a:ext cx="8640960" cy="4857403"/>
          </a:xfrm>
        </p:spPr>
        <p:txBody>
          <a:bodyPr>
            <a:normAutofit/>
          </a:bodyPr>
          <a:lstStyle/>
          <a:p>
            <a:pPr marL="0" lvl="0" indent="0" algn="just">
              <a:lnSpc>
                <a:spcPct val="200000"/>
              </a:lnSpc>
              <a:buClr>
                <a:srgbClr val="31B6FD"/>
              </a:buClr>
              <a:buNone/>
            </a:pPr>
            <a:r>
              <a:rPr lang="ar-IQ" b="1" dirty="0">
                <a:solidFill>
                  <a:schemeClr val="tx1"/>
                </a:solidFill>
              </a:rPr>
              <a:t>1. الوعي والتثقيف: مستوى الوعي والتثقيف بين الشباب بشأن أهمية المشاركة في صنع القرار يلعب دورًا حاسمًا في تحفيزهم على المشاركة.</a:t>
            </a:r>
          </a:p>
          <a:p>
            <a:pPr marL="0" lvl="0" indent="0" algn="just">
              <a:lnSpc>
                <a:spcPct val="200000"/>
              </a:lnSpc>
              <a:buClr>
                <a:srgbClr val="31B6FD"/>
              </a:buClr>
              <a:buNone/>
            </a:pPr>
            <a:r>
              <a:rPr lang="ar-IQ" b="1" dirty="0">
                <a:solidFill>
                  <a:schemeClr val="tx1"/>
                </a:solidFill>
              </a:rPr>
              <a:t>2. الإمكانيات والموارد: توفر الإمكانيات والموارد المتاحة للشباب، مثل الوقت والمال والدعم الاجتماعي، تؤثر بشكل كبير على قدرتهم على المشاركة.</a:t>
            </a:r>
          </a:p>
          <a:p>
            <a:pPr marL="0" lvl="0" indent="0" algn="just">
              <a:lnSpc>
                <a:spcPct val="200000"/>
              </a:lnSpc>
              <a:buClr>
                <a:srgbClr val="31B6FD"/>
              </a:buClr>
              <a:buNone/>
            </a:pPr>
            <a:r>
              <a:rPr lang="ar-IQ" b="1" dirty="0">
                <a:solidFill>
                  <a:schemeClr val="tx1"/>
                </a:solidFill>
              </a:rPr>
              <a:t>3. المشاكل الاجتماعية والاقتصادية: الظروف الاجتماعية والاقتصادية، مثل البطالة والفقر والتمييز، قد تكون عائقًا أمام مشاركة الشباب في صنع </a:t>
            </a:r>
            <a:r>
              <a:rPr lang="ar-IQ" b="1" dirty="0" smtClean="0">
                <a:solidFill>
                  <a:schemeClr val="tx1"/>
                </a:solidFill>
              </a:rPr>
              <a:t>القرار.</a:t>
            </a:r>
            <a:endParaRPr lang="ar-IQ" b="1" dirty="0">
              <a:solidFill>
                <a:schemeClr val="tx1"/>
              </a:solidFill>
            </a:endParaRPr>
          </a:p>
          <a:p>
            <a:pPr marL="0" indent="0">
              <a:lnSpc>
                <a:spcPct val="200000"/>
              </a:lnSpc>
              <a:buNone/>
            </a:pPr>
            <a:endParaRPr lang="ar-IQ" sz="2000" dirty="0"/>
          </a:p>
        </p:txBody>
      </p:sp>
      <p:sp>
        <p:nvSpPr>
          <p:cNvPr id="3" name="عنصر نائب للتذييل 2"/>
          <p:cNvSpPr>
            <a:spLocks noGrp="1"/>
          </p:cNvSpPr>
          <p:nvPr>
            <p:ph type="ftr" sz="quarter" idx="11"/>
          </p:nvPr>
        </p:nvSpPr>
        <p:spPr>
          <a:xfrm>
            <a:off x="323528" y="6237312"/>
            <a:ext cx="3786691" cy="365125"/>
          </a:xfrm>
        </p:spPr>
        <p:txBody>
          <a:bodyPr/>
          <a:lstStyle/>
          <a:p>
            <a:r>
              <a:rPr lang="ar-IQ" dirty="0" smtClean="0"/>
              <a:t> </a:t>
            </a:r>
            <a:endParaRPr lang="ar-IQ" dirty="0"/>
          </a:p>
        </p:txBody>
      </p:sp>
      <p:sp>
        <p:nvSpPr>
          <p:cNvPr id="4" name="عنصر نائب لرقم الشريحة 3"/>
          <p:cNvSpPr>
            <a:spLocks noGrp="1"/>
          </p:cNvSpPr>
          <p:nvPr>
            <p:ph type="sldNum" sz="quarter" idx="12"/>
          </p:nvPr>
        </p:nvSpPr>
        <p:spPr/>
        <p:txBody>
          <a:bodyPr/>
          <a:lstStyle/>
          <a:p>
            <a:fld id="{A48BAFBE-7A26-4D29-89F9-8525A3213127}" type="slidenum">
              <a:rPr lang="ar-IQ" smtClean="0"/>
              <a:t>8</a:t>
            </a:fld>
            <a:endParaRPr lang="ar-IQ"/>
          </a:p>
        </p:txBody>
      </p:sp>
      <p:sp>
        <p:nvSpPr>
          <p:cNvPr id="5" name="عنوان 4"/>
          <p:cNvSpPr>
            <a:spLocks noGrp="1"/>
          </p:cNvSpPr>
          <p:nvPr>
            <p:ph type="title"/>
          </p:nvPr>
        </p:nvSpPr>
        <p:spPr>
          <a:xfrm>
            <a:off x="457200" y="338328"/>
            <a:ext cx="8229600" cy="930432"/>
          </a:xfrm>
        </p:spPr>
        <p:txBody>
          <a:bodyPr>
            <a:normAutofit/>
          </a:bodyPr>
          <a:lstStyle/>
          <a:p>
            <a:r>
              <a:rPr lang="ar-IQ" sz="3200" b="1" dirty="0" smtClean="0">
                <a:solidFill>
                  <a:schemeClr val="tx1"/>
                </a:solidFill>
                <a:latin typeface="Calibri" panose="020F0502020204030204" pitchFamily="34" charset="0"/>
                <a:cs typeface="Calibri" panose="020F0502020204030204" pitchFamily="34" charset="0"/>
              </a:rPr>
              <a:t>العوامل المؤثرة </a:t>
            </a:r>
            <a:r>
              <a:rPr lang="ar-IQ" sz="3200" b="1" dirty="0">
                <a:solidFill>
                  <a:schemeClr val="tx1"/>
                </a:solidFill>
                <a:latin typeface="Calibri" panose="020F0502020204030204" pitchFamily="34" charset="0"/>
                <a:cs typeface="Calibri" panose="020F0502020204030204" pitchFamily="34" charset="0"/>
              </a:rPr>
              <a:t>على مشاركة الشباب في صنع </a:t>
            </a:r>
            <a:r>
              <a:rPr lang="ar-IQ" sz="3200" b="1" dirty="0" smtClean="0">
                <a:solidFill>
                  <a:schemeClr val="tx1"/>
                </a:solidFill>
                <a:latin typeface="Calibri" panose="020F0502020204030204" pitchFamily="34" charset="0"/>
                <a:cs typeface="Calibri" panose="020F0502020204030204" pitchFamily="34" charset="0"/>
              </a:rPr>
              <a:t>القرار</a:t>
            </a:r>
            <a:endParaRPr lang="ar-IQ" sz="32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73004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836712"/>
            <a:ext cx="8640960" cy="5112568"/>
          </a:xfrm>
        </p:spPr>
        <p:txBody>
          <a:bodyPr>
            <a:normAutofit fontScale="90000"/>
          </a:bodyPr>
          <a:lstStyle/>
          <a:p>
            <a:pPr algn="just">
              <a:lnSpc>
                <a:spcPct val="200000"/>
              </a:lnSpc>
            </a:pPr>
            <a:r>
              <a:rPr lang="ar-IQ" sz="2800" b="1" dirty="0">
                <a:solidFill>
                  <a:schemeClr val="tx1"/>
                </a:solidFill>
              </a:rPr>
              <a:t>4. التوجيه والتشجيع: التوجيه الإيجابي والتشجيع من الأهل والمعلمين والمجتمع المحلي يمكن أن يلعب دورًا هامًا في تحفيز الشباب على المشاركة</a:t>
            </a:r>
            <a:r>
              <a:rPr lang="ar-IQ" sz="2800" b="1" dirty="0" smtClean="0">
                <a:solidFill>
                  <a:schemeClr val="tx1"/>
                </a:solidFill>
              </a:rPr>
              <a:t>.</a:t>
            </a:r>
            <a:br>
              <a:rPr lang="ar-IQ" sz="2800" b="1" dirty="0" smtClean="0">
                <a:solidFill>
                  <a:schemeClr val="tx1"/>
                </a:solidFill>
              </a:rPr>
            </a:br>
            <a:r>
              <a:rPr lang="ar-IQ" sz="2800" b="1" dirty="0" smtClean="0">
                <a:solidFill>
                  <a:schemeClr val="tx1"/>
                </a:solidFill>
              </a:rPr>
              <a:t>5</a:t>
            </a:r>
            <a:r>
              <a:rPr lang="ar-IQ" sz="2800" b="1" dirty="0">
                <a:solidFill>
                  <a:schemeClr val="tx1"/>
                </a:solidFill>
              </a:rPr>
              <a:t>. المشاركة السياسية والمدنية: توافر الفرص والبيئة المناسبة للمشاركة السياسية والمدنية يمكن أن يحفز الشباب على المشاركة في صنع القرار.</a:t>
            </a:r>
            <a:br>
              <a:rPr lang="ar-IQ" sz="2800" b="1" dirty="0">
                <a:solidFill>
                  <a:schemeClr val="tx1"/>
                </a:solidFill>
              </a:rPr>
            </a:br>
            <a:endParaRPr lang="ar-IQ" sz="2800" b="1" dirty="0">
              <a:solidFill>
                <a:schemeClr val="tx1"/>
              </a:solidFill>
            </a:endParaRPr>
          </a:p>
        </p:txBody>
      </p:sp>
      <p:sp>
        <p:nvSpPr>
          <p:cNvPr id="4" name="عنصر نائب للتذييل 3"/>
          <p:cNvSpPr>
            <a:spLocks noGrp="1"/>
          </p:cNvSpPr>
          <p:nvPr>
            <p:ph type="ftr" sz="quarter" idx="11"/>
          </p:nvPr>
        </p:nvSpPr>
        <p:spPr/>
        <p:txBody>
          <a:bodyPr/>
          <a:lstStyle/>
          <a:p>
            <a:r>
              <a:rPr lang="ar-IQ" smtClean="0"/>
              <a:t>1</a:t>
            </a:r>
            <a:endParaRPr lang="ar-IQ"/>
          </a:p>
        </p:txBody>
      </p:sp>
      <p:sp>
        <p:nvSpPr>
          <p:cNvPr id="5" name="عنصر نائب لرقم الشريحة 4"/>
          <p:cNvSpPr>
            <a:spLocks noGrp="1"/>
          </p:cNvSpPr>
          <p:nvPr>
            <p:ph type="sldNum" sz="quarter" idx="12"/>
          </p:nvPr>
        </p:nvSpPr>
        <p:spPr/>
        <p:txBody>
          <a:bodyPr/>
          <a:lstStyle/>
          <a:p>
            <a:fld id="{A48BAFBE-7A26-4D29-89F9-8525A3213127}" type="slidenum">
              <a:rPr lang="ar-IQ" smtClean="0"/>
              <a:t>9</a:t>
            </a:fld>
            <a:endParaRPr lang="ar-IQ"/>
          </a:p>
        </p:txBody>
      </p:sp>
    </p:spTree>
    <p:extLst>
      <p:ext uri="{BB962C8B-B14F-4D97-AF65-F5344CB8AC3E}">
        <p14:creationId xmlns:p14="http://schemas.microsoft.com/office/powerpoint/2010/main" val="2624167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561</TotalTime>
  <Words>764</Words>
  <Application>Microsoft Office PowerPoint</Application>
  <PresentationFormat>عرض على الشاشة (3:4)‏</PresentationFormat>
  <Paragraphs>62</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Waveform</vt:lpstr>
      <vt:lpstr> ورشة عن : مشاركة الشباب في صنع القرار </vt:lpstr>
      <vt:lpstr>المقدمة</vt:lpstr>
      <vt:lpstr>عرض تقديمي في PowerPoint</vt:lpstr>
      <vt:lpstr>أهمية مشاركة الشباب في صنع القرار</vt:lpstr>
      <vt:lpstr>عرض تقديمي في PowerPoint</vt:lpstr>
      <vt:lpstr>الاهداف المتحققة من مشاركة الشباب قي صنع القرار</vt:lpstr>
      <vt:lpstr>عرض تقديمي في PowerPoint</vt:lpstr>
      <vt:lpstr>العوامل المؤثرة على مشاركة الشباب في صنع القرار</vt:lpstr>
      <vt:lpstr>4. التوجيه والتشجيع: التوجيه الإيجابي والتشجيع من الأهل والمعلمين والمجتمع المحلي يمكن أن يلعب دورًا هامًا في تحفيز الشباب على المشاركة. 5. المشاركة السياسية والمدنية: توافر الفرص والبيئة المناسبة للمشاركة السياسية والمدنية يمكن أن يحفز الشباب على المشاركة في صنع القرار. </vt:lpstr>
      <vt:lpstr>كيف يمكن للشباب المشاركة بفعالية في صنع القرارات؟</vt:lpstr>
      <vt:lpstr>لزيادة مشاركة الشباب في صنع القرار</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العلاقات العامة</dc:title>
  <dc:creator>Windows User</dc:creator>
  <cp:lastModifiedBy>DR.Ahmed Saker 2O11</cp:lastModifiedBy>
  <cp:revision>48</cp:revision>
  <dcterms:created xsi:type="dcterms:W3CDTF">2021-05-26T21:12:14Z</dcterms:created>
  <dcterms:modified xsi:type="dcterms:W3CDTF">2024-06-26T22:31:17Z</dcterms:modified>
</cp:coreProperties>
</file>