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68" r:id="rId3"/>
    <p:sldId id="257" r:id="rId4"/>
    <p:sldId id="258" r:id="rId5"/>
    <p:sldId id="259" r:id="rId6"/>
    <p:sldId id="260" r:id="rId7"/>
    <p:sldId id="261" r:id="rId8"/>
    <p:sldId id="262" r:id="rId9"/>
    <p:sldId id="263" r:id="rId10"/>
    <p:sldId id="264" r:id="rId11"/>
    <p:sldId id="265" r:id="rId12"/>
    <p:sldId id="266" r:id="rId13"/>
    <p:sldId id="267" r:id="rId14"/>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varScale="1">
        <p:scale>
          <a:sx n="62" d="100"/>
          <a:sy n="62" d="100"/>
        </p:scale>
        <p:origin x="-1512"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B8ABB09-4A1D-463E-8065-109CC2B7EFAA}" type="datetimeFigureOut">
              <a:rPr lang="ar-SA" smtClean="0"/>
              <a:pPr/>
              <a:t>08/12/1445</a:t>
            </a:fld>
            <a:endParaRPr lang="ar-SA"/>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ar-SA"/>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B34F065-1154-456A-91E3-76DE8E75E17B}" type="slidenum">
              <a:rPr lang="ar-SA" smtClean="0"/>
              <a:pPr/>
              <a:t>‹#›</a:t>
            </a:fld>
            <a:endParaRPr lang="ar-SA"/>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pPr/>
              <a:t>08/12/1445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pPr/>
              <a:t>08/12/1445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pPr/>
              <a:t>08/12/1445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
        <p:nvSpPr>
          <p:cNvPr id="11" name="Title 10"/>
          <p:cNvSpPr>
            <a:spLocks noGrp="1"/>
          </p:cNvSpPr>
          <p:nvPr>
            <p:ph type="title"/>
          </p:nvPr>
        </p:nvSpPr>
        <p:spPr/>
        <p:txBody>
          <a:bodyPr/>
          <a:lstStyle/>
          <a:p>
            <a:r>
              <a:rPr lang="ar-SA" smtClean="0"/>
              <a:t>انقر لتحرير نمط العنوان الرئيسي</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pPr/>
              <a:t>08/12/1445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B8ABB09-4A1D-463E-8065-109CC2B7EFAA}" type="datetimeFigureOut">
              <a:rPr lang="ar-SA" smtClean="0"/>
              <a:pPr/>
              <a:t>08/12/1445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pPr/>
              <a:t>‹#›</a:t>
            </a:fld>
            <a:endParaRPr lang="ar-SA"/>
          </a:p>
        </p:txBody>
      </p:sp>
      <p:sp>
        <p:nvSpPr>
          <p:cNvPr id="12" name="Title 11"/>
          <p:cNvSpPr>
            <a:spLocks noGrp="1"/>
          </p:cNvSpPr>
          <p:nvPr>
            <p:ph type="title"/>
          </p:nvPr>
        </p:nvSpPr>
        <p:spPr/>
        <p:txBody>
          <a:bodyPr/>
          <a:lstStyle>
            <a:lvl1pPr>
              <a:defRPr>
                <a:solidFill>
                  <a:schemeClr val="tx2"/>
                </a:solidFill>
              </a:defRPr>
            </a:lvl1pPr>
          </a:lstStyle>
          <a:p>
            <a:r>
              <a:rPr lang="ar-SA" smtClean="0"/>
              <a:t>انقر لتحرير نمط العنوان الرئيسي</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1B8ABB09-4A1D-463E-8065-109CC2B7EFAA}" type="datetimeFigureOut">
              <a:rPr lang="ar-SA" smtClean="0"/>
              <a:pPr/>
              <a:t>08/12/1445</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pPr/>
              <a:t>‹#›</a:t>
            </a:fld>
            <a:endParaRPr lang="ar-SA"/>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1B8ABB09-4A1D-463E-8065-109CC2B7EFAA}" type="datetimeFigureOut">
              <a:rPr lang="ar-SA" smtClean="0"/>
              <a:pPr/>
              <a:t>08/12/1445</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pPr/>
              <a:t>‹#›</a:t>
            </a:fld>
            <a:endParaRPr lang="ar-SA"/>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pPr/>
              <a:t>08/12/1445</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ar-SA" smtClean="0"/>
              <a:t>انقر لتحرير نمط العنوان الرئيسي</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pPr/>
              <a:t>08/12/1445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ar-SA" smtClean="0"/>
              <a:t>انقر لتحرير نمط العنوان الرئيسي</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pPr/>
              <a:t>08/12/1445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1B8ABB09-4A1D-463E-8065-109CC2B7EFAA}" type="datetimeFigureOut">
              <a:rPr lang="ar-SA" smtClean="0"/>
              <a:pPr/>
              <a:t>08/12/1445</a:t>
            </a:fld>
            <a:endParaRPr lang="ar-SA"/>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ar-SA"/>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8490" y="570156"/>
            <a:ext cx="7756263" cy="4875068"/>
          </a:xfrm>
        </p:spPr>
        <p:txBody>
          <a:bodyPr/>
          <a:lstStyle/>
          <a:p>
            <a:pPr rtl="1"/>
            <a:r>
              <a:rPr lang="ar-IQ" sz="3200" dirty="0" smtClean="0"/>
              <a:t> العنف ضد المرأة العراقية في المجتمع واسبابها</a:t>
            </a:r>
            <a:br>
              <a:rPr lang="ar-IQ" sz="3200" dirty="0" smtClean="0"/>
            </a:br>
            <a:r>
              <a:rPr lang="ar-IQ" sz="3200" dirty="0"/>
              <a:t/>
            </a:r>
            <a:br>
              <a:rPr lang="ar-IQ" sz="3200" dirty="0"/>
            </a:br>
            <a:r>
              <a:rPr lang="ar-IQ" sz="2000" dirty="0" smtClean="0"/>
              <a:t/>
            </a:r>
            <a:br>
              <a:rPr lang="ar-IQ" sz="2000" dirty="0" smtClean="0"/>
            </a:br>
            <a:r>
              <a:rPr lang="ar-IQ" sz="2000" dirty="0" smtClean="0"/>
              <a:t/>
            </a:r>
            <a:br>
              <a:rPr lang="ar-IQ" sz="2000" dirty="0" smtClean="0"/>
            </a:br>
            <a:r>
              <a:rPr lang="ar-IQ" sz="2000" dirty="0"/>
              <a:t/>
            </a:r>
            <a:br>
              <a:rPr lang="ar-IQ" sz="2000" dirty="0"/>
            </a:br>
            <a:r>
              <a:rPr lang="ar-IQ" sz="2000" dirty="0" smtClean="0"/>
              <a:t/>
            </a:r>
            <a:br>
              <a:rPr lang="ar-IQ" sz="2000" dirty="0" smtClean="0"/>
            </a:br>
            <a:r>
              <a:rPr lang="ar-IQ" sz="2800" dirty="0" smtClean="0"/>
              <a:t>م.م. ساره جمال جليل</a:t>
            </a:r>
            <a:br>
              <a:rPr lang="ar-IQ" sz="2800" dirty="0" smtClean="0"/>
            </a:br>
            <a:r>
              <a:rPr lang="ar-IQ" sz="2800" dirty="0" smtClean="0"/>
              <a:t>ست ايناس عبد خليفة</a:t>
            </a:r>
            <a:br>
              <a:rPr lang="ar-IQ" sz="2800" dirty="0" smtClean="0"/>
            </a:br>
            <a:r>
              <a:rPr lang="ar-IQ" sz="2800" dirty="0"/>
              <a:t/>
            </a:r>
            <a:br>
              <a:rPr lang="ar-IQ" sz="2800" dirty="0"/>
            </a:br>
            <a:r>
              <a:rPr lang="ar-IQ" sz="2000" dirty="0" smtClean="0"/>
              <a:t/>
            </a:r>
            <a:br>
              <a:rPr lang="ar-IQ" sz="2000" dirty="0" smtClean="0"/>
            </a:br>
            <a:r>
              <a:rPr lang="ar-IQ" sz="2000" dirty="0"/>
              <a:t/>
            </a:r>
            <a:br>
              <a:rPr lang="ar-IQ" sz="2000" dirty="0"/>
            </a:br>
            <a:r>
              <a:rPr lang="ar-IQ" sz="2000" dirty="0" smtClean="0"/>
              <a:t/>
            </a:r>
            <a:br>
              <a:rPr lang="ar-IQ" sz="2000" dirty="0" smtClean="0"/>
            </a:br>
            <a:r>
              <a:rPr lang="ar-IQ" sz="2000" dirty="0"/>
              <a:t/>
            </a:r>
            <a:br>
              <a:rPr lang="ar-IQ" sz="2000" dirty="0"/>
            </a:br>
            <a:endParaRPr lang="en-US" sz="2000" dirty="0"/>
          </a:p>
        </p:txBody>
      </p:sp>
    </p:spTree>
    <p:extLst>
      <p:ext uri="{BB962C8B-B14F-4D97-AF65-F5344CB8AC3E}">
        <p14:creationId xmlns:p14="http://schemas.microsoft.com/office/powerpoint/2010/main" xmlns="" val="4139539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8490" y="1340768"/>
            <a:ext cx="7756263" cy="5400600"/>
          </a:xfrm>
        </p:spPr>
        <p:txBody>
          <a:bodyPr/>
          <a:lstStyle/>
          <a:p>
            <a:pPr algn="just" rtl="1"/>
            <a:r>
              <a:rPr lang="ar-SA" sz="2400" dirty="0"/>
              <a:t>وعليه لا </a:t>
            </a:r>
            <a:r>
              <a:rPr lang="ar-SA" sz="2400" dirty="0" smtClean="0"/>
              <a:t>بد</a:t>
            </a:r>
            <a:r>
              <a:rPr lang="en-US" sz="2400" dirty="0" smtClean="0"/>
              <a:t> </a:t>
            </a:r>
            <a:r>
              <a:rPr lang="ar-SA" sz="2400" dirty="0" smtClean="0"/>
              <a:t>أن </a:t>
            </a:r>
            <a:r>
              <a:rPr lang="ar-SA" sz="2400" dirty="0"/>
              <a:t>سماع صوت العقل وبناء مجتمع يسهم الجميع في بنائه، وليس من العيب الاعتراف بالخطأ ولكن </a:t>
            </a:r>
            <a:r>
              <a:rPr lang="ar-SA" sz="2400" dirty="0" smtClean="0"/>
              <a:t>كل </a:t>
            </a:r>
            <a:r>
              <a:rPr lang="ar-SA" sz="2400" dirty="0"/>
              <a:t>العيب في الإصرار عليه</a:t>
            </a:r>
            <a:r>
              <a:rPr lang="en-US" sz="2400" dirty="0"/>
              <a:t>.</a:t>
            </a:r>
            <a:br>
              <a:rPr lang="en-US" sz="2400" dirty="0"/>
            </a:br>
            <a:r>
              <a:rPr lang="ar-SA" sz="2400" dirty="0"/>
              <a:t>لقد ترامت مشكلات الإنسان العراقي خلال سنوات عدة وكان لا بدَّ من الانتباه الى حاجات الإنسان والعمل على تحقيقها ووضع حد لظاهرة الفساد التي نخرت كيان الدولة حتى أصبح من الصعب وضع العلاج السريع لها إلّا باتخاذ قرارات صارمة ضد الفساد وقلعه من جذوره والعمل على التخلّص من المحاصصة العرقية والطائفية، فبذلك خلاص للعراقيين جميعا، فالثقافة العراقية خلال التاريخ الطويل رفضت مثل هذه التقسيمات التي تبنى على أثرها </a:t>
            </a:r>
            <a:r>
              <a:rPr lang="ar-SA" sz="2400" dirty="0" smtClean="0"/>
              <a:t>إقطاعيات</a:t>
            </a:r>
            <a:r>
              <a:rPr lang="en-US" sz="2400" dirty="0" smtClean="0"/>
              <a:t> </a:t>
            </a:r>
            <a:r>
              <a:rPr lang="ar-IQ" sz="2400" dirty="0" smtClean="0"/>
              <a:t>.</a:t>
            </a:r>
            <a:r>
              <a:rPr lang="ar-SA" sz="2400" dirty="0" smtClean="0"/>
              <a:t> </a:t>
            </a:r>
            <a:endParaRPr lang="en-US" sz="2400" dirty="0"/>
          </a:p>
        </p:txBody>
      </p:sp>
    </p:spTree>
    <p:extLst>
      <p:ext uri="{BB962C8B-B14F-4D97-AF65-F5344CB8AC3E}">
        <p14:creationId xmlns:p14="http://schemas.microsoft.com/office/powerpoint/2010/main" xmlns="" val="139682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3251609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8490" y="570156"/>
            <a:ext cx="7756263" cy="5811172"/>
          </a:xfrm>
        </p:spPr>
        <p:txBody>
          <a:bodyPr/>
          <a:lstStyle/>
          <a:p>
            <a:pPr marL="342900" lvl="0" indent="-342900" rtl="1">
              <a:lnSpc>
                <a:spcPct val="115000"/>
              </a:lnSpc>
              <a:spcAft>
                <a:spcPts val="1000"/>
              </a:spcAft>
              <a:buFont typeface="Arial" pitchFamily="34" charset="0"/>
              <a:buChar char="•"/>
              <a:tabLst>
                <a:tab pos="457200" algn="l"/>
              </a:tabLst>
            </a:pPr>
            <a:r>
              <a:rPr lang="ar-IQ" sz="2400" dirty="0" smtClean="0">
                <a:latin typeface="Calibri"/>
                <a:ea typeface="Calibri"/>
                <a:cs typeface="Arial"/>
              </a:rPr>
              <a:t> اسباب العنف في المجتمع</a:t>
            </a:r>
            <a:r>
              <a:rPr lang="ar-IQ" sz="2400" dirty="0">
                <a:latin typeface="Calibri"/>
                <a:ea typeface="Calibri"/>
                <a:cs typeface="Arial"/>
              </a:rPr>
              <a:t/>
            </a:r>
            <a:br>
              <a:rPr lang="ar-IQ" sz="2400" dirty="0">
                <a:latin typeface="Calibri"/>
                <a:ea typeface="Calibri"/>
                <a:cs typeface="Arial"/>
              </a:rPr>
            </a:br>
            <a:r>
              <a:rPr lang="ar-IQ" sz="2400" dirty="0" smtClean="0">
                <a:latin typeface="Calibri"/>
                <a:ea typeface="Calibri"/>
                <a:cs typeface="Arial"/>
              </a:rPr>
              <a:t/>
            </a:r>
            <a:br>
              <a:rPr lang="ar-IQ" sz="2400" dirty="0" smtClean="0">
                <a:latin typeface="Calibri"/>
                <a:ea typeface="Calibri"/>
                <a:cs typeface="Arial"/>
              </a:rPr>
            </a:br>
            <a:r>
              <a:rPr lang="ar-IQ" sz="2400" dirty="0" smtClean="0">
                <a:latin typeface="Calibri"/>
                <a:ea typeface="Calibri"/>
                <a:cs typeface="Arial"/>
              </a:rPr>
              <a:t/>
            </a:r>
            <a:br>
              <a:rPr lang="ar-IQ" sz="2400" dirty="0" smtClean="0">
                <a:latin typeface="Calibri"/>
                <a:ea typeface="Calibri"/>
                <a:cs typeface="Arial"/>
              </a:rPr>
            </a:br>
            <a:r>
              <a:rPr lang="ar-IQ" sz="2400" dirty="0">
                <a:latin typeface="Calibri"/>
                <a:ea typeface="Calibri"/>
                <a:cs typeface="Arial"/>
              </a:rPr>
              <a:t> </a:t>
            </a:r>
            <a:r>
              <a:rPr lang="ar-IQ" sz="2400" dirty="0" smtClean="0">
                <a:latin typeface="Calibri"/>
                <a:ea typeface="Calibri"/>
                <a:cs typeface="Arial"/>
              </a:rPr>
              <a:t> </a:t>
            </a:r>
            <a:r>
              <a:rPr lang="ar-SA" sz="2400" dirty="0" smtClean="0">
                <a:latin typeface="Calibri"/>
                <a:ea typeface="Calibri"/>
                <a:cs typeface="Arial"/>
              </a:rPr>
              <a:t>تفشي </a:t>
            </a:r>
            <a:r>
              <a:rPr lang="ar-SA" sz="2400" dirty="0">
                <a:latin typeface="Calibri"/>
                <a:ea typeface="Calibri"/>
                <a:cs typeface="Arial"/>
              </a:rPr>
              <a:t>ظاهرة العنف الأسري</a:t>
            </a:r>
            <a:r>
              <a:rPr lang="en-US" sz="2400" dirty="0">
                <a:latin typeface="Calibri"/>
                <a:ea typeface="Calibri"/>
                <a:cs typeface="Arial"/>
              </a:rPr>
              <a:t>.</a:t>
            </a:r>
            <a:r>
              <a:rPr lang="en-US" sz="1800" dirty="0">
                <a:latin typeface="Calibri"/>
                <a:ea typeface="Calibri"/>
                <a:cs typeface="Arial"/>
              </a:rPr>
              <a:t/>
            </a:r>
            <a:br>
              <a:rPr lang="en-US" sz="1800" dirty="0">
                <a:latin typeface="Calibri"/>
                <a:ea typeface="Calibri"/>
                <a:cs typeface="Arial"/>
              </a:rPr>
            </a:br>
            <a:r>
              <a:rPr lang="ar-SA" sz="2400" dirty="0">
                <a:latin typeface="Calibri"/>
                <a:ea typeface="Calibri"/>
                <a:cs typeface="Arial"/>
              </a:rPr>
              <a:t>الإعلام السلبي ودوره في نشر ثقافة العنف في المجتمع</a:t>
            </a:r>
            <a:r>
              <a:rPr lang="en-US" sz="2400" dirty="0">
                <a:latin typeface="Calibri"/>
                <a:ea typeface="Calibri"/>
                <a:cs typeface="Arial"/>
              </a:rPr>
              <a:t>.</a:t>
            </a:r>
            <a:r>
              <a:rPr lang="en-US" sz="1800" dirty="0">
                <a:latin typeface="Calibri"/>
                <a:ea typeface="Calibri"/>
                <a:cs typeface="Arial"/>
              </a:rPr>
              <a:t/>
            </a:r>
            <a:br>
              <a:rPr lang="en-US" sz="1800" dirty="0">
                <a:latin typeface="Calibri"/>
                <a:ea typeface="Calibri"/>
                <a:cs typeface="Arial"/>
              </a:rPr>
            </a:br>
            <a:r>
              <a:rPr lang="ar-SA" sz="2400" dirty="0">
                <a:latin typeface="Calibri"/>
                <a:ea typeface="Calibri"/>
                <a:cs typeface="Arial"/>
              </a:rPr>
              <a:t>تدهور الحال الاقتصادي مما يؤثر سلباً في بروز ظاهرة البطالة بين الشباب وخاصة المثقف</a:t>
            </a:r>
            <a:r>
              <a:rPr lang="en-US" sz="2400" dirty="0">
                <a:latin typeface="Calibri"/>
                <a:ea typeface="Calibri"/>
                <a:cs typeface="Arial"/>
              </a:rPr>
              <a:t>.</a:t>
            </a:r>
            <a:r>
              <a:rPr lang="en-US" sz="1800" dirty="0">
                <a:latin typeface="Calibri"/>
                <a:ea typeface="Calibri"/>
                <a:cs typeface="Arial"/>
              </a:rPr>
              <a:t/>
            </a:r>
            <a:br>
              <a:rPr lang="en-US" sz="1800" dirty="0">
                <a:latin typeface="Calibri"/>
                <a:ea typeface="Calibri"/>
                <a:cs typeface="Arial"/>
              </a:rPr>
            </a:br>
            <a:r>
              <a:rPr lang="ar-SA" sz="2400" dirty="0">
                <a:latin typeface="Calibri"/>
                <a:ea typeface="Calibri"/>
                <a:cs typeface="Arial"/>
              </a:rPr>
              <a:t>الأسباب الدينية الذي ينشأ بسبب الفهم الخاطئ للشباب الى الجانب الديني مما يؤدي الى بروز ظاهرة التطرف</a:t>
            </a:r>
            <a:r>
              <a:rPr lang="en-US" sz="2400" dirty="0">
                <a:latin typeface="Calibri"/>
                <a:ea typeface="Calibri"/>
                <a:cs typeface="Arial"/>
              </a:rPr>
              <a:t>.</a:t>
            </a:r>
            <a:r>
              <a:rPr lang="en-US" sz="1800" dirty="0">
                <a:latin typeface="Calibri"/>
                <a:ea typeface="Calibri"/>
                <a:cs typeface="Arial"/>
              </a:rPr>
              <a:t/>
            </a:r>
            <a:br>
              <a:rPr lang="en-US" sz="1800" dirty="0">
                <a:latin typeface="Calibri"/>
                <a:ea typeface="Calibri"/>
                <a:cs typeface="Arial"/>
              </a:rPr>
            </a:br>
            <a:r>
              <a:rPr lang="ar-SA" sz="2400" dirty="0">
                <a:latin typeface="Calibri"/>
                <a:ea typeface="Calibri"/>
                <a:cs typeface="Arial"/>
              </a:rPr>
              <a:t>تفشي ظاهرة العصبية والانتصار إلى القبيلة والعشيرة</a:t>
            </a:r>
            <a:r>
              <a:rPr lang="en-US" sz="2400" dirty="0">
                <a:latin typeface="Calibri"/>
                <a:ea typeface="Calibri"/>
                <a:cs typeface="Arial"/>
              </a:rPr>
              <a:t>.</a:t>
            </a:r>
            <a:r>
              <a:rPr lang="en-US" sz="1800" dirty="0">
                <a:latin typeface="Calibri"/>
                <a:ea typeface="Calibri"/>
                <a:cs typeface="Arial"/>
              </a:rPr>
              <a:t/>
            </a:r>
            <a:br>
              <a:rPr lang="en-US" sz="1800" dirty="0">
                <a:latin typeface="Calibri"/>
                <a:ea typeface="Calibri"/>
                <a:cs typeface="Arial"/>
              </a:rPr>
            </a:br>
            <a:r>
              <a:rPr lang="ar-SA" sz="2400" dirty="0">
                <a:latin typeface="Calibri"/>
                <a:ea typeface="Calibri"/>
                <a:cs typeface="Arial"/>
              </a:rPr>
              <a:t>الأسباب السياسية</a:t>
            </a:r>
            <a:r>
              <a:rPr lang="en-US" sz="2400" dirty="0">
                <a:latin typeface="Calibri"/>
                <a:ea typeface="Calibri"/>
                <a:cs typeface="Arial"/>
              </a:rPr>
              <a:t>.</a:t>
            </a:r>
            <a:r>
              <a:rPr lang="en-US" sz="1800" dirty="0">
                <a:latin typeface="Calibri"/>
                <a:ea typeface="Calibri"/>
                <a:cs typeface="Arial"/>
              </a:rPr>
              <a:t/>
            </a:r>
            <a:br>
              <a:rPr lang="en-US" sz="1800" dirty="0">
                <a:latin typeface="Calibri"/>
                <a:ea typeface="Calibri"/>
                <a:cs typeface="Arial"/>
              </a:rPr>
            </a:br>
            <a:r>
              <a:rPr lang="ar-SA" sz="2400" dirty="0">
                <a:latin typeface="Calibri"/>
                <a:ea typeface="Calibri"/>
                <a:cs typeface="Arial"/>
              </a:rPr>
              <a:t>الغضب وفقدان العقل</a:t>
            </a:r>
            <a:r>
              <a:rPr lang="en-US" sz="1800" dirty="0">
                <a:latin typeface="Calibri"/>
                <a:ea typeface="Calibri"/>
                <a:cs typeface="Arial"/>
              </a:rPr>
              <a:t/>
            </a:r>
            <a:br>
              <a:rPr lang="en-US" sz="1800" dirty="0">
                <a:latin typeface="Calibri"/>
                <a:ea typeface="Calibri"/>
                <a:cs typeface="Arial"/>
              </a:rPr>
            </a:br>
            <a:endParaRPr lang="en-US" sz="2400" dirty="0"/>
          </a:p>
        </p:txBody>
      </p:sp>
    </p:spTree>
    <p:extLst>
      <p:ext uri="{BB962C8B-B14F-4D97-AF65-F5344CB8AC3E}">
        <p14:creationId xmlns:p14="http://schemas.microsoft.com/office/powerpoint/2010/main" xmlns="" val="1386953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8490" y="2204864"/>
            <a:ext cx="7756263" cy="3528392"/>
          </a:xfrm>
        </p:spPr>
        <p:txBody>
          <a:bodyPr/>
          <a:lstStyle/>
          <a:p>
            <a:r>
              <a:rPr lang="ar-IQ" dirty="0" smtClean="0"/>
              <a:t>شكرا لحسن اصغائكم</a:t>
            </a:r>
            <a:endParaRPr lang="en-US" dirty="0"/>
          </a:p>
        </p:txBody>
      </p:sp>
    </p:spTree>
    <p:extLst>
      <p:ext uri="{BB962C8B-B14F-4D97-AF65-F5344CB8AC3E}">
        <p14:creationId xmlns:p14="http://schemas.microsoft.com/office/powerpoint/2010/main" xmlns="" val="4136047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198753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90040" y="476672"/>
            <a:ext cx="7754713" cy="5616623"/>
          </a:xfrm>
        </p:spPr>
        <p:txBody>
          <a:bodyPr/>
          <a:lstStyle/>
          <a:p>
            <a:pPr algn="just" rtl="1"/>
            <a:r>
              <a:rPr lang="ar-IQ" sz="2400" dirty="0" smtClean="0">
                <a:solidFill>
                  <a:schemeClr val="tx1"/>
                </a:solidFill>
              </a:rPr>
              <a:t>العنف</a:t>
            </a:r>
            <a:br>
              <a:rPr lang="ar-IQ" sz="2400" dirty="0" smtClean="0">
                <a:solidFill>
                  <a:schemeClr val="tx1"/>
                </a:solidFill>
              </a:rPr>
            </a:br>
            <a:r>
              <a:rPr lang="ar-IQ" sz="2400" dirty="0">
                <a:solidFill>
                  <a:schemeClr val="tx1"/>
                </a:solidFill>
              </a:rPr>
              <a:t>من المشاكل الخطيرة التي تواجهه المجتمع وبالاخص الاسرة هي ظاهرة للاسف الشديد بدأت بالانتشار بين نواة المجتمع وهي ظاهرة العنف ضد الاسرة هذه الظاهرة الخطيرة التي تهدد كيان الاسرة هي ليست حديثة العهد وانما ترجع جذورها الى العصور القديمة لان الهدف من هذه الظاهرة هي الحاق الاذى ضد الاشخاص ولذلك يكون الاذى بصور مختلفة اما اذى لفظي او جسدي او </a:t>
            </a:r>
            <a:r>
              <a:rPr lang="ar-IQ" sz="2400" dirty="0" smtClean="0">
                <a:solidFill>
                  <a:schemeClr val="tx1"/>
                </a:solidFill>
              </a:rPr>
              <a:t>معنوي</a:t>
            </a:r>
            <a:r>
              <a:rPr lang="en-US" sz="2400" dirty="0" smtClean="0">
                <a:solidFill>
                  <a:schemeClr val="tx1"/>
                </a:solidFill>
              </a:rPr>
              <a:t/>
            </a:r>
            <a:br>
              <a:rPr lang="en-US" sz="2400" dirty="0" smtClean="0">
                <a:solidFill>
                  <a:schemeClr val="tx1"/>
                </a:solidFill>
              </a:rPr>
            </a:br>
            <a:r>
              <a:rPr lang="en-US" sz="2400" dirty="0">
                <a:solidFill>
                  <a:schemeClr val="tx1"/>
                </a:solidFill>
              </a:rPr>
              <a:t/>
            </a:r>
            <a:br>
              <a:rPr lang="en-US" sz="2400" dirty="0">
                <a:solidFill>
                  <a:schemeClr val="tx1"/>
                </a:solidFill>
              </a:rPr>
            </a:br>
            <a:r>
              <a:rPr lang="ar-IQ" sz="2400" dirty="0" smtClean="0">
                <a:solidFill>
                  <a:schemeClr val="tx1"/>
                </a:solidFill>
              </a:rPr>
              <a:t>ان </a:t>
            </a:r>
            <a:r>
              <a:rPr lang="ar-IQ" sz="2400" dirty="0">
                <a:solidFill>
                  <a:schemeClr val="tx1"/>
                </a:solidFill>
              </a:rPr>
              <a:t>العنف ضد الاسرة من المشاكل الخطيرة التي تحدث في داخل الاسرة وذلك عندما يقوم الزوج او الاب  بالاعتداء على المراءة بالضرب او القول لذلك كانت المراءة في المجتمع العربي بالذات من اكثر الاشخاص التي تواجهه هذا العنف ولانها بطبيعة الحال المراءة دائما نراها ترغب في التضحية والصبر حفاظا على اسرتها من الضياع وللاسف الشديد نلاحظ ان مجتمعنا العراقي وجد فيه هذا النوع من العنف ضد المراءة بل في بعض الحالات ربما يصل الى قتل الزوجة من قبل الزوج على اثر خلاف </a:t>
            </a:r>
            <a:r>
              <a:rPr lang="ar-IQ" sz="2400" dirty="0" smtClean="0">
                <a:solidFill>
                  <a:schemeClr val="tx1"/>
                </a:solidFill>
              </a:rPr>
              <a:t>عشائري</a:t>
            </a:r>
            <a:endParaRPr lang="en-US" sz="2400" dirty="0">
              <a:solidFill>
                <a:schemeClr val="tx1"/>
              </a:solidFill>
            </a:endParaRPr>
          </a:p>
        </p:txBody>
      </p:sp>
    </p:spTree>
    <p:extLst>
      <p:ext uri="{BB962C8B-B14F-4D97-AF65-F5344CB8AC3E}">
        <p14:creationId xmlns:p14="http://schemas.microsoft.com/office/powerpoint/2010/main" xmlns="" val="1437100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ar-IQ" sz="3200" dirty="0">
                <a:effectLst/>
              </a:rPr>
              <a:t>معنى العنف </a:t>
            </a:r>
            <a:r>
              <a:rPr lang="ar-IQ" sz="3200" dirty="0" smtClean="0">
                <a:effectLst/>
              </a:rPr>
              <a:t>هو </a:t>
            </a:r>
            <a:r>
              <a:rPr lang="ar-IQ" sz="3200" dirty="0">
                <a:effectLst/>
              </a:rPr>
              <a:t>استخدام الضغط ,او استخدام القوة استخداما يكون بشكل غير مشروع او قد يكون  بشكل ,غير مطابق القانون يكون من شانه التأثير على ارادة الشخص </a:t>
            </a:r>
            <a:endParaRPr lang="en-US" sz="3200" dirty="0"/>
          </a:p>
        </p:txBody>
      </p:sp>
      <p:sp>
        <p:nvSpPr>
          <p:cNvPr id="3" name="عنوان فرعي 2"/>
          <p:cNvSpPr>
            <a:spLocks noGrp="1"/>
          </p:cNvSpPr>
          <p:nvPr>
            <p:ph type="subTitle" idx="1"/>
          </p:nvPr>
        </p:nvSpPr>
        <p:spPr>
          <a:xfrm>
            <a:off x="395536" y="3645024"/>
            <a:ext cx="8424936" cy="2880320"/>
          </a:xfrm>
        </p:spPr>
        <p:txBody>
          <a:bodyPr>
            <a:noAutofit/>
          </a:bodyPr>
          <a:lstStyle/>
          <a:p>
            <a:pPr algn="just" rtl="1"/>
            <a:r>
              <a:rPr lang="ar-IQ" sz="2000" b="1" dirty="0" smtClean="0">
                <a:effectLst/>
              </a:rPr>
              <a:t>ف</a:t>
            </a:r>
            <a:r>
              <a:rPr lang="ar-SA" sz="2000" b="1" dirty="0" smtClean="0">
                <a:effectLst/>
              </a:rPr>
              <a:t>عرف </a:t>
            </a:r>
            <a:r>
              <a:rPr lang="ar-SA" sz="2000" b="1" dirty="0">
                <a:effectLst/>
              </a:rPr>
              <a:t>العنف الأسري بأنه كل اعتداء جسدي أو جنسي أو نفسي أو فكري أو اقتصادي يرتكب، أو يهدد بارتكابه، من قبل أي فرد من أفراد الأسرة ضد الآخر. وقد حدد القانون المدني العراقي في المادة 39 أطراف الأسرة بالأب والأم والأولاد والجد والجدة فقط. لذا فإن أي شكل من أشكال التصرفات المسيئة (كالضرب، الركل، العض، الصفع, الرمي بالأشياء, الاعتداء الجنسي، السيطرة, الاستبداد, التخويف، الملاحقة والمطاردة, الاعتداء السلبي الخفي كالإهمال، أو الحرمان الاقتصادي) الصادرة من قبل أحد أو كلا الشريكين في العلاقة الزوجية أو الاسرية عُد عنفاً أسرياً </a:t>
            </a:r>
            <a:r>
              <a:rPr lang="ar-SA" sz="2000" b="1" dirty="0" smtClean="0">
                <a:effectLst/>
              </a:rPr>
              <a:t>مباشراً</a:t>
            </a:r>
            <a:r>
              <a:rPr lang="ar-IQ" sz="2000" b="1" dirty="0" smtClean="0">
                <a:effectLst/>
              </a:rPr>
              <a:t>. </a:t>
            </a:r>
            <a:r>
              <a:rPr lang="ar-SA" sz="2000" b="1" dirty="0">
                <a:effectLst/>
              </a:rPr>
              <a:t>وهناك ما يسمى بالعنف الأسري غير المباشر عمدت الكثير من الدول الى تجريمه بقوانينها منها تجريم تعرض الأطفال إلى العنف غير المباشر، أي عندما يقوم الأب بضرب الأم بوجود الأطفال، فيصبح الجرم مضاعفاً (حتى وإن لم يكن الأطفال جزءً منه) لأنه يصيبهم بالضرر</a:t>
            </a:r>
            <a:endParaRPr lang="en-US" sz="2000" dirty="0"/>
          </a:p>
        </p:txBody>
      </p:sp>
    </p:spTree>
    <p:extLst>
      <p:ext uri="{BB962C8B-B14F-4D97-AF65-F5344CB8AC3E}">
        <p14:creationId xmlns:p14="http://schemas.microsoft.com/office/powerpoint/2010/main" xmlns="" val="415811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2912746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8490" y="570156"/>
            <a:ext cx="7756263" cy="5883180"/>
          </a:xfrm>
        </p:spPr>
        <p:txBody>
          <a:bodyPr/>
          <a:lstStyle/>
          <a:p>
            <a:pPr algn="justLow" rtl="1"/>
            <a:r>
              <a:rPr lang="en-US" sz="2800" dirty="0" smtClean="0"/>
              <a:t/>
            </a:r>
            <a:br>
              <a:rPr lang="en-US" sz="2800" dirty="0" smtClean="0"/>
            </a:br>
            <a:r>
              <a:rPr lang="en-US" sz="2800" dirty="0"/>
              <a:t/>
            </a:r>
            <a:br>
              <a:rPr lang="en-US" sz="2800" dirty="0"/>
            </a:br>
            <a:r>
              <a:rPr lang="ar-SA" sz="2800" dirty="0" smtClean="0"/>
              <a:t>إنّ ظاهرة </a:t>
            </a:r>
            <a:r>
              <a:rPr lang="ar-SA" sz="2800" dirty="0"/>
              <a:t>العنف في المجتمع العراقي تحتاج الى دراسات مستفيضة  للوقوف على جذورها وتقديم البدائل التي يمكن أن تكون بمثابة علاج لها، ولعل أهم وسيلة لعلاج هذه الظاهرة هي إشباع الحاجات الإنسانية وفرض القانون على الجميع. كما ينبغي التذكير بأنّ العنف أضحى ظاهرة عالمية، ما يتطلب تقديم دراسات في العلوم المختصة وبحيادية، لمعرفة جذور العنف في المجتمع العراقي، كما أن للعنف أسبابه السياسية، ومنها الصراع على السلطة والنفوذ والمال، ما يجعل المواطن العراقي ضحية</a:t>
            </a:r>
            <a:r>
              <a:rPr lang="en-US" sz="2000" dirty="0"/>
              <a:t> </a:t>
            </a:r>
            <a:br>
              <a:rPr lang="en-US" sz="2000" dirty="0"/>
            </a:br>
            <a:endParaRPr lang="en-US" sz="2000" dirty="0"/>
          </a:p>
        </p:txBody>
      </p:sp>
    </p:spTree>
    <p:extLst>
      <p:ext uri="{BB962C8B-B14F-4D97-AF65-F5344CB8AC3E}">
        <p14:creationId xmlns:p14="http://schemas.microsoft.com/office/powerpoint/2010/main" xmlns="" val="1900988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8490" y="1412776"/>
            <a:ext cx="7756263" cy="5256584"/>
          </a:xfrm>
        </p:spPr>
        <p:txBody>
          <a:bodyPr/>
          <a:lstStyle/>
          <a:p>
            <a:pPr algn="justLow" rtl="1"/>
            <a:r>
              <a:rPr lang="ar-SA" sz="2400" dirty="0"/>
              <a:t>نشأ العنف في المجتمعات التي ليس لها قدرة على خلق أجواء مناسبة للحوار، فكلما كانت درجة الحضرية عالية مالَ أبناء المجتمع المتحضّر الى الحوار نظراً لغياب العصبيات وابتعاد أبناء ذلك المجتمع عن الأحكام المسبقة والضيقة، لذا </a:t>
            </a:r>
            <a:r>
              <a:rPr lang="ar-SA" sz="2400" dirty="0" smtClean="0"/>
              <a:t>فإن</a:t>
            </a:r>
            <a:r>
              <a:rPr lang="ar-IQ" sz="2400" dirty="0" smtClean="0"/>
              <a:t> </a:t>
            </a:r>
            <a:r>
              <a:rPr lang="ar-SA" sz="2400" dirty="0" smtClean="0"/>
              <a:t>المجتمع </a:t>
            </a:r>
            <a:r>
              <a:rPr lang="ar-SA" sz="2400" dirty="0"/>
              <a:t>الإنساني كلما ارتقى بحضارته </a:t>
            </a:r>
            <a:r>
              <a:rPr lang="ar-SA" sz="2400" dirty="0" smtClean="0"/>
              <a:t>قلت </a:t>
            </a:r>
            <a:r>
              <a:rPr lang="ar-SA" sz="2400" dirty="0"/>
              <a:t>النعرات القبيلة والعرقية والطائفية، فإذا عبر الإنسان بوعيه الى حقوقه الإنسانية وبناء دولته المدنية خلق ذلك عصرا جديدا له، فالعنف مرتبط بضعف الوعي والنظر الى الأمور بقصر نظر، وهكذا دائما اقترن العنف بالتخلّف وعدم القدرة على الحوار من اجل إرساء دعائم حياة مليئة بالمنجزات والتواصل الايجابي مع</a:t>
            </a:r>
            <a:r>
              <a:rPr lang="en-US" sz="2400" dirty="0"/>
              <a:t/>
            </a:r>
            <a:br>
              <a:rPr lang="en-US" sz="2400" dirty="0"/>
            </a:br>
            <a:r>
              <a:rPr lang="ar-SA" sz="2400" dirty="0"/>
              <a:t>الآخرين</a:t>
            </a:r>
            <a:r>
              <a:rPr lang="en-US" sz="2400" dirty="0"/>
              <a:t>.</a:t>
            </a:r>
            <a:br>
              <a:rPr lang="en-US" sz="2400" dirty="0"/>
            </a:br>
            <a:endParaRPr lang="en-US" sz="2400" dirty="0"/>
          </a:p>
        </p:txBody>
      </p:sp>
    </p:spTree>
    <p:extLst>
      <p:ext uri="{BB962C8B-B14F-4D97-AF65-F5344CB8AC3E}">
        <p14:creationId xmlns:p14="http://schemas.microsoft.com/office/powerpoint/2010/main" xmlns="" val="2190566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108360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BEBA8EAE-BF5A-486C-A8C5-ECC9F3942E4B}">
                <a14:imgProps xmlns:a14="http://schemas.microsoft.com/office/drawing/2010/main" xmlns="">
                  <a14:imgLayer r:embed="rId3">
                    <a14:imgEffect>
                      <a14:artisticCement/>
                    </a14:imgEffect>
                  </a14:imgLayer>
                </a14:imgProps>
              </a:ext>
              <a:ext uri="{28A0092B-C50C-407E-A947-70E740481C1C}">
                <a14:useLocalDpi xmlns:a14="http://schemas.microsoft.com/office/drawing/2010/main" xmlns="" val="0"/>
              </a:ext>
            </a:extLst>
          </a:blip>
          <a:stretch>
            <a:fillRect/>
          </a:stretch>
        </p:blipFill>
        <p:spPr>
          <a:xfrm>
            <a:off x="36070" y="0"/>
            <a:ext cx="9000426" cy="6813376"/>
          </a:xfrm>
          <a:prstGeom prst="rect">
            <a:avLst/>
          </a:prstGeom>
          <a:ln>
            <a:solidFill>
              <a:schemeClr val="bg1"/>
            </a:solidFill>
          </a:ln>
        </p:spPr>
      </p:pic>
    </p:spTree>
    <p:extLst>
      <p:ext uri="{BB962C8B-B14F-4D97-AF65-F5344CB8AC3E}">
        <p14:creationId xmlns:p14="http://schemas.microsoft.com/office/powerpoint/2010/main" xmlns="" val="229104411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غلاف فني">
  <a:themeElements>
    <a:clrScheme name="غلاف فني">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غلاف فني">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غلاف فني">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65</TotalTime>
  <Words>321</Words>
  <Application>Microsoft Office PowerPoint</Application>
  <PresentationFormat>On-screen Show (4:3)</PresentationFormat>
  <Paragraphs>9</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غلاف فني</vt:lpstr>
      <vt:lpstr> العنف ضد المرأة العراقية في المجتمع واسبابها      م.م. ساره جمال جليل ست ايناس عبد خليفة      </vt:lpstr>
      <vt:lpstr>Slide 2</vt:lpstr>
      <vt:lpstr>العنف من المشاكل الخطيرة التي تواجهه المجتمع وبالاخص الاسرة هي ظاهرة للاسف الشديد بدأت بالانتشار بين نواة المجتمع وهي ظاهرة العنف ضد الاسرة هذه الظاهرة الخطيرة التي تهدد كيان الاسرة هي ليست حديثة العهد وانما ترجع جذورها الى العصور القديمة لان الهدف من هذه الظاهرة هي الحاق الاذى ضد الاشخاص ولذلك يكون الاذى بصور مختلفة اما اذى لفظي او جسدي او معنوي  ان العنف ضد الاسرة من المشاكل الخطيرة التي تحدث في داخل الاسرة وذلك عندما يقوم الزوج او الاب  بالاعتداء على المراءة بالضرب او القول لذلك كانت المراءة في المجتمع العربي بالذات من اكثر الاشخاص التي تواجهه هذا العنف ولانها بطبيعة الحال المراءة دائما نراها ترغب في التضحية والصبر حفاظا على اسرتها من الضياع وللاسف الشديد نلاحظ ان مجتمعنا العراقي وجد فيه هذا النوع من العنف ضد المراءة بل في بعض الحالات ربما يصل الى قتل الزوجة من قبل الزوج على اثر خلاف عشائري</vt:lpstr>
      <vt:lpstr>معنى العنف هو استخدام الضغط ,او استخدام القوة استخداما يكون بشكل غير مشروع او قد يكون  بشكل ,غير مطابق القانون يكون من شانه التأثير على ارادة الشخص </vt:lpstr>
      <vt:lpstr>Slide 5</vt:lpstr>
      <vt:lpstr>  إنّ ظاهرة العنف في المجتمع العراقي تحتاج الى دراسات مستفيضة  للوقوف على جذورها وتقديم البدائل التي يمكن أن تكون بمثابة علاج لها، ولعل أهم وسيلة لعلاج هذه الظاهرة هي إشباع الحاجات الإنسانية وفرض القانون على الجميع. كما ينبغي التذكير بأنّ العنف أضحى ظاهرة عالمية، ما يتطلب تقديم دراسات في العلوم المختصة وبحيادية، لمعرفة جذور العنف في المجتمع العراقي، كما أن للعنف أسبابه السياسية، ومنها الصراع على السلطة والنفوذ والمال، ما يجعل المواطن العراقي ضحية  </vt:lpstr>
      <vt:lpstr>نشأ العنف في المجتمعات التي ليس لها قدرة على خلق أجواء مناسبة للحوار، فكلما كانت درجة الحضرية عالية مالَ أبناء المجتمع المتحضّر الى الحوار نظراً لغياب العصبيات وابتعاد أبناء ذلك المجتمع عن الأحكام المسبقة والضيقة، لذا فإن المجتمع الإنساني كلما ارتقى بحضارته قلت النعرات القبيلة والعرقية والطائفية، فإذا عبر الإنسان بوعيه الى حقوقه الإنسانية وبناء دولته المدنية خلق ذلك عصرا جديدا له، فالعنف مرتبط بضعف الوعي والنظر الى الأمور بقصر نظر، وهكذا دائما اقترن العنف بالتخلّف وعدم القدرة على الحوار من اجل إرساء دعائم حياة مليئة بالمنجزات والتواصل الايجابي مع الآخرين. </vt:lpstr>
      <vt:lpstr>Slide 8</vt:lpstr>
      <vt:lpstr>Slide 9</vt:lpstr>
      <vt:lpstr>وعليه لا بد أن سماع صوت العقل وبناء مجتمع يسهم الجميع في بنائه، وليس من العيب الاعتراف بالخطأ ولكن كل العيب في الإصرار عليه. لقد ترامت مشكلات الإنسان العراقي خلال سنوات عدة وكان لا بدَّ من الانتباه الى حاجات الإنسان والعمل على تحقيقها ووضع حد لظاهرة الفساد التي نخرت كيان الدولة حتى أصبح من الصعب وضع العلاج السريع لها إلّا باتخاذ قرارات صارمة ضد الفساد وقلعه من جذوره والعمل على التخلّص من المحاصصة العرقية والطائفية، فبذلك خلاص للعراقيين جميعا، فالثقافة العراقية خلال التاريخ الطويل رفضت مثل هذه التقسيمات التي تبنى على أثرها إقطاعيات . </vt:lpstr>
      <vt:lpstr>Slide 11</vt:lpstr>
      <vt:lpstr> اسباب العنف في المجتمع     تفشي ظاهرة العنف الأسري. الإعلام السلبي ودوره في نشر ثقافة العنف في المجتمع. تدهور الحال الاقتصادي مما يؤثر سلباً في بروز ظاهرة البطالة بين الشباب وخاصة المثقف. الأسباب الدينية الذي ينشأ بسبب الفهم الخاطئ للشباب الى الجانب الديني مما يؤدي الى بروز ظاهرة التطرف. تفشي ظاهرة العصبية والانتصار إلى القبيلة والعشيرة. الأسباب السياسية. الغضب وفقدان العقل </vt:lpstr>
      <vt:lpstr>شكرا لحسن اصغائكم</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3D</dc:creator>
  <cp:lastModifiedBy>eusr</cp:lastModifiedBy>
  <cp:revision>11</cp:revision>
  <dcterms:created xsi:type="dcterms:W3CDTF">2024-06-08T17:44:26Z</dcterms:created>
  <dcterms:modified xsi:type="dcterms:W3CDTF">2024-06-14T17:55:05Z</dcterms:modified>
</cp:coreProperties>
</file>