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66" r:id="rId3"/>
    <p:sldId id="262" r:id="rId4"/>
    <p:sldId id="268" r:id="rId5"/>
    <p:sldId id="269" r:id="rId6"/>
    <p:sldId id="259" r:id="rId7"/>
    <p:sldId id="263" r:id="rId8"/>
    <p:sldId id="258" r:id="rId9"/>
    <p:sldId id="260" r:id="rId10"/>
    <p:sldId id="261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A1BF15-542E-4DD7-B718-77730AB01DAD}" type="datetimeFigureOut">
              <a:rPr lang="ar-IQ" smtClean="0"/>
              <a:t>12/12/1445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8DAF32-7107-4C76-9330-AF544AE252C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1BF15-542E-4DD7-B718-77730AB01DAD}" type="datetimeFigureOut">
              <a:rPr lang="ar-IQ" smtClean="0"/>
              <a:t>12/12/1445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DAF32-7107-4C76-9330-AF544AE252C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1BF15-542E-4DD7-B718-77730AB01DAD}" type="datetimeFigureOut">
              <a:rPr lang="ar-IQ" smtClean="0"/>
              <a:t>12/12/1445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DAF32-7107-4C76-9330-AF544AE252C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1BF15-542E-4DD7-B718-77730AB01DAD}" type="datetimeFigureOut">
              <a:rPr lang="ar-IQ" smtClean="0"/>
              <a:t>12/12/1445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DAF32-7107-4C76-9330-AF544AE252C4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1BF15-542E-4DD7-B718-77730AB01DAD}" type="datetimeFigureOut">
              <a:rPr lang="ar-IQ" smtClean="0"/>
              <a:t>12/12/1445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DAF32-7107-4C76-9330-AF544AE252C4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1BF15-542E-4DD7-B718-77730AB01DAD}" type="datetimeFigureOut">
              <a:rPr lang="ar-IQ" smtClean="0"/>
              <a:t>12/12/1445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DAF32-7107-4C76-9330-AF544AE252C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1BF15-542E-4DD7-B718-77730AB01DAD}" type="datetimeFigureOut">
              <a:rPr lang="ar-IQ" smtClean="0"/>
              <a:t>12/12/1445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DAF32-7107-4C76-9330-AF544AE252C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1BF15-542E-4DD7-B718-77730AB01DAD}" type="datetimeFigureOut">
              <a:rPr lang="ar-IQ" smtClean="0"/>
              <a:t>12/12/1445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DAF32-7107-4C76-9330-AF544AE252C4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1BF15-542E-4DD7-B718-77730AB01DAD}" type="datetimeFigureOut">
              <a:rPr lang="ar-IQ" smtClean="0"/>
              <a:t>12/12/1445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DAF32-7107-4C76-9330-AF544AE252C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A1BF15-542E-4DD7-B718-77730AB01DAD}" type="datetimeFigureOut">
              <a:rPr lang="ar-IQ" smtClean="0"/>
              <a:t>12/12/1445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DAF32-7107-4C76-9330-AF544AE252C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A1BF15-542E-4DD7-B718-77730AB01DAD}" type="datetimeFigureOut">
              <a:rPr lang="ar-IQ" smtClean="0"/>
              <a:t>12/12/1445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8DAF32-7107-4C76-9330-AF544AE252C4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A1BF15-542E-4DD7-B718-77730AB01DAD}" type="datetimeFigureOut">
              <a:rPr lang="ar-IQ" smtClean="0"/>
              <a:t>12/12/1445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8DAF32-7107-4C76-9330-AF544AE252C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340768"/>
            <a:ext cx="7128792" cy="1872208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ar-IQ" sz="9800" b="1" dirty="0">
                <a:solidFill>
                  <a:schemeClr val="accent4">
                    <a:lumMod val="75000"/>
                  </a:schemeClr>
                </a:solidFill>
              </a:rPr>
              <a:t>كيفية الاجابة عن ورقة الببل شيت للامتحان التنافسي</a:t>
            </a:r>
          </a:p>
          <a:p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56048" y="3861048"/>
            <a:ext cx="6400800" cy="187220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IQ" sz="4000" b="1" dirty="0" smtClean="0">
                <a:solidFill>
                  <a:schemeClr val="accent4">
                    <a:lumMod val="75000"/>
                  </a:schemeClr>
                </a:solidFill>
              </a:rPr>
              <a:t>المحاضر: م.م. رسل حسين</a:t>
            </a:r>
          </a:p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0880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ctr"/>
            <a:r>
              <a:rPr lang="ar-IQ" b="1" dirty="0">
                <a:solidFill>
                  <a:srgbClr val="C00000"/>
                </a:solidFill>
              </a:rPr>
              <a:t>كيفية تضليل </a:t>
            </a:r>
            <a:r>
              <a:rPr lang="ar-IQ" b="1" dirty="0" smtClean="0">
                <a:solidFill>
                  <a:srgbClr val="C00000"/>
                </a:solidFill>
              </a:rPr>
              <a:t>الاجابات</a:t>
            </a:r>
            <a:endParaRPr lang="ar-IQ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25992" r="19123" b="10041"/>
          <a:stretch/>
        </p:blipFill>
        <p:spPr bwMode="auto">
          <a:xfrm>
            <a:off x="144039" y="980728"/>
            <a:ext cx="8892457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>
            <a:spLocks/>
          </p:cNvSpPr>
          <p:nvPr/>
        </p:nvSpPr>
        <p:spPr>
          <a:xfrm>
            <a:off x="647592" y="1376800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6" name="Oval 5"/>
          <p:cNvSpPr>
            <a:spLocks/>
          </p:cNvSpPr>
          <p:nvPr/>
        </p:nvSpPr>
        <p:spPr>
          <a:xfrm>
            <a:off x="971600" y="1700808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7" name="Oval 6"/>
          <p:cNvSpPr>
            <a:spLocks/>
          </p:cNvSpPr>
          <p:nvPr/>
        </p:nvSpPr>
        <p:spPr>
          <a:xfrm>
            <a:off x="647592" y="2060848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8" name="Oval 7"/>
          <p:cNvSpPr>
            <a:spLocks/>
          </p:cNvSpPr>
          <p:nvPr/>
        </p:nvSpPr>
        <p:spPr>
          <a:xfrm>
            <a:off x="1403648" y="2373353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9" name="Oval 8"/>
          <p:cNvSpPr>
            <a:spLocks/>
          </p:cNvSpPr>
          <p:nvPr/>
        </p:nvSpPr>
        <p:spPr>
          <a:xfrm>
            <a:off x="1763688" y="2708920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10" name="Oval 9"/>
          <p:cNvSpPr>
            <a:spLocks/>
          </p:cNvSpPr>
          <p:nvPr/>
        </p:nvSpPr>
        <p:spPr>
          <a:xfrm>
            <a:off x="647592" y="2708920"/>
            <a:ext cx="252000" cy="252000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11" name="4-Point Star 10"/>
          <p:cNvSpPr/>
          <p:nvPr/>
        </p:nvSpPr>
        <p:spPr>
          <a:xfrm rot="19022576">
            <a:off x="-11413" y="2258668"/>
            <a:ext cx="1563950" cy="1235088"/>
          </a:xfrm>
          <a:prstGeom prst="star4">
            <a:avLst>
              <a:gd name="adj" fmla="val 4336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400"/>
          </a:p>
        </p:txBody>
      </p:sp>
      <p:sp>
        <p:nvSpPr>
          <p:cNvPr id="13" name="Oval 12"/>
          <p:cNvSpPr>
            <a:spLocks/>
          </p:cNvSpPr>
          <p:nvPr/>
        </p:nvSpPr>
        <p:spPr>
          <a:xfrm>
            <a:off x="647592" y="3032984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14" name="Oval 13"/>
          <p:cNvSpPr>
            <a:spLocks/>
          </p:cNvSpPr>
          <p:nvPr/>
        </p:nvSpPr>
        <p:spPr>
          <a:xfrm>
            <a:off x="1763688" y="3356992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15" name="Oval 14"/>
          <p:cNvSpPr>
            <a:spLocks/>
          </p:cNvSpPr>
          <p:nvPr/>
        </p:nvSpPr>
        <p:spPr>
          <a:xfrm>
            <a:off x="611560" y="3717032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12" name="Rectangle 11"/>
          <p:cNvSpPr/>
          <p:nvPr/>
        </p:nvSpPr>
        <p:spPr>
          <a:xfrm>
            <a:off x="2771800" y="1419222"/>
            <a:ext cx="5346608" cy="194421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5400" dirty="0" smtClean="0">
                <a:solidFill>
                  <a:schemeClr val="tx2"/>
                </a:solidFill>
              </a:rPr>
              <a:t>والاستمرار بتضليل باقي الاجوبة</a:t>
            </a:r>
            <a:endParaRPr lang="ar-IQ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93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81328"/>
            <a:ext cx="8507288" cy="4525963"/>
          </a:xfrm>
        </p:spPr>
        <p:txBody>
          <a:bodyPr/>
          <a:lstStyle/>
          <a:p>
            <a:r>
              <a:rPr lang="ar-IQ" sz="3200" b="1" dirty="0" smtClean="0">
                <a:solidFill>
                  <a:srgbClr val="C00000"/>
                </a:solidFill>
              </a:rPr>
              <a:t>ما </a:t>
            </a:r>
            <a:r>
              <a:rPr lang="ar-IQ" sz="3200" b="1" dirty="0">
                <a:solidFill>
                  <a:srgbClr val="C00000"/>
                </a:solidFill>
              </a:rPr>
              <a:t>هو </a:t>
            </a:r>
            <a:r>
              <a:rPr lang="ar-IQ" sz="3200" b="1" dirty="0" smtClean="0">
                <a:solidFill>
                  <a:srgbClr val="C00000"/>
                </a:solidFill>
              </a:rPr>
              <a:t>الببل شيت؟ </a:t>
            </a:r>
          </a:p>
          <a:p>
            <a:pPr marL="109728" indent="0" algn="just">
              <a:buNone/>
            </a:pPr>
            <a:r>
              <a:rPr lang="ar-IQ" dirty="0" smtClean="0"/>
              <a:t>الببل شيت </a:t>
            </a:r>
            <a:r>
              <a:rPr lang="ar-IQ" dirty="0"/>
              <a:t>هو أحد أساليب الامتحانات الحديثة التي تمنع تدخل العنصر البشري في تصحيحه منعا لأي أخطاء أو وقوع أي ظلم </a:t>
            </a:r>
            <a:r>
              <a:rPr lang="ar-IQ" dirty="0" smtClean="0"/>
              <a:t>على الطالب</a:t>
            </a:r>
            <a:r>
              <a:rPr lang="ar-IQ" dirty="0"/>
              <a:t>، حيث يتم تصحيحه بشكل </a:t>
            </a:r>
            <a:r>
              <a:rPr lang="ar-IQ" dirty="0" smtClean="0"/>
              <a:t>إلكتروني</a:t>
            </a:r>
          </a:p>
          <a:p>
            <a:pPr marL="109728" indent="0" algn="just">
              <a:buNone/>
            </a:pPr>
            <a:r>
              <a:rPr lang="ar-IQ" dirty="0" smtClean="0"/>
              <a:t>وهو </a:t>
            </a:r>
            <a:r>
              <a:rPr lang="ar-IQ" dirty="0"/>
              <a:t>نظام امتحانات يتضمن على مجموعة من أسئلة الاختيار من متعدد. </a:t>
            </a:r>
            <a:r>
              <a:rPr lang="ar-IQ" dirty="0" smtClean="0"/>
              <a:t>ويتم </a:t>
            </a:r>
            <a:r>
              <a:rPr lang="ar-IQ" dirty="0"/>
              <a:t>هذا الاختبار إما بشكل الكتروني أو ورقي حيث يقوم الطالب </a:t>
            </a:r>
            <a:r>
              <a:rPr lang="ar-IQ" dirty="0" smtClean="0"/>
              <a:t>بتضليل أحد </a:t>
            </a:r>
            <a:r>
              <a:rPr lang="ar-IQ" dirty="0"/>
              <a:t>الدوائر التي تشير إلى الإجابة الصحيحة.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ماهو الببل شيت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6140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31640" y="908720"/>
            <a:ext cx="6347048" cy="4810546"/>
          </a:xfrm>
        </p:spPr>
        <p:txBody>
          <a:bodyPr>
            <a:normAutofit/>
          </a:bodyPr>
          <a:lstStyle/>
          <a:p>
            <a:pPr algn="ctr"/>
            <a:r>
              <a:rPr lang="ar-IQ" sz="72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تعليمات مهمة في الإجابة عن الامتحانات بنظام الببل شيت</a:t>
            </a:r>
            <a:endParaRPr lang="ar-IQ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934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040560"/>
          </a:xfrm>
        </p:spPr>
        <p:txBody>
          <a:bodyPr>
            <a:normAutofit/>
          </a:bodyPr>
          <a:lstStyle/>
          <a:p>
            <a:pPr algn="just"/>
            <a:r>
              <a:rPr lang="ar-IQ" dirty="0" smtClean="0"/>
              <a:t>سيوزع </a:t>
            </a:r>
            <a:r>
              <a:rPr lang="ar-IQ" dirty="0"/>
              <a:t>على الطالب ورقة أسئلة و ورقة إجابة “ </a:t>
            </a:r>
            <a:r>
              <a:rPr lang="ar-IQ" dirty="0" smtClean="0"/>
              <a:t>ببل شيت </a:t>
            </a:r>
            <a:r>
              <a:rPr lang="ar-IQ" dirty="0"/>
              <a:t>”</a:t>
            </a:r>
          </a:p>
          <a:p>
            <a:pPr algn="just"/>
            <a:r>
              <a:rPr lang="ar-IQ" dirty="0" smtClean="0"/>
              <a:t>أنه </a:t>
            </a:r>
            <a:r>
              <a:rPr lang="ar-IQ" dirty="0"/>
              <a:t>ينبغي على الطلاب استعمال قلم حبر جاف عند تظليل الدوائر في ورقة </a:t>
            </a:r>
            <a:r>
              <a:rPr lang="ar-IQ" dirty="0" smtClean="0"/>
              <a:t>الإجابة التأكد </a:t>
            </a:r>
            <a:r>
              <a:rPr lang="ar-IQ" dirty="0"/>
              <a:t>من كتابة اسم الطالب وباقي البيانات كاملة فى المكان المخصص لذلك</a:t>
            </a:r>
          </a:p>
          <a:p>
            <a:pPr algn="just"/>
            <a:r>
              <a:rPr lang="ar-IQ" dirty="0" smtClean="0"/>
              <a:t>كتابة </a:t>
            </a:r>
            <a:r>
              <a:rPr lang="ar-IQ" dirty="0"/>
              <a:t>رقم الجلوس من اليسار لليمين على أن تظلل الدوائر بالكامل أسفل رقم الجلوس بقلم جاف أسود أو </a:t>
            </a:r>
            <a:r>
              <a:rPr lang="ar-IQ" dirty="0" smtClean="0"/>
              <a:t>أزرق </a:t>
            </a:r>
            <a:r>
              <a:rPr lang="ar-IQ" dirty="0"/>
              <a:t>(</a:t>
            </a:r>
            <a:r>
              <a:rPr lang="ar-IQ" sz="2400" kern="100" dirty="0">
                <a:solidFill>
                  <a:srgbClr val="FF0000"/>
                </a:solidFill>
              </a:rPr>
              <a:t>ممنوع استخدام القلم السوفت</a:t>
            </a:r>
            <a:r>
              <a:rPr lang="ar-IQ" sz="2400" kern="100" dirty="0" smtClean="0">
                <a:solidFill>
                  <a:srgbClr val="FF0000"/>
                </a:solidFill>
              </a:rPr>
              <a:t>)</a:t>
            </a:r>
            <a:endParaRPr lang="ar-IQ" dirty="0" smtClean="0"/>
          </a:p>
          <a:p>
            <a:pPr lvl="0" algn="just"/>
            <a:r>
              <a:rPr lang="ar-SA" sz="2800" kern="100" dirty="0"/>
              <a:t>الإجابة تكون بمليء </a:t>
            </a:r>
            <a:r>
              <a:rPr lang="ar-SA" sz="2800" kern="100" dirty="0" smtClean="0"/>
              <a:t>الدائر</a:t>
            </a:r>
            <a:r>
              <a:rPr lang="ar-IQ" sz="2800" kern="100" dirty="0" smtClean="0"/>
              <a:t>ة      </a:t>
            </a:r>
            <a:r>
              <a:rPr lang="ar-SA" sz="2800" kern="100" dirty="0" smtClean="0"/>
              <a:t>وليس </a:t>
            </a:r>
            <a:r>
              <a:rPr lang="ar-SA" sz="2800" kern="100" dirty="0"/>
              <a:t>بهذا </a:t>
            </a:r>
            <a:r>
              <a:rPr lang="ar-SA" sz="2800" kern="100" dirty="0" smtClean="0"/>
              <a:t>الشكل</a:t>
            </a:r>
            <a:r>
              <a:rPr lang="ar-IQ" sz="2800" kern="100" dirty="0" smtClean="0"/>
              <a:t>            عدم </a:t>
            </a:r>
            <a:r>
              <a:rPr lang="ar-IQ" sz="2800" kern="100" dirty="0"/>
              <a:t>الخروج خارج محيط الدائرة </a:t>
            </a:r>
            <a:endParaRPr lang="ar-IQ" sz="2800" kern="100" dirty="0" smtClean="0"/>
          </a:p>
          <a:p>
            <a:pPr algn="just"/>
            <a:r>
              <a:rPr lang="ar-IQ" dirty="0"/>
              <a:t>يعتبر عدم التظليل للدوائر بشكل كامل لاغيا </a:t>
            </a:r>
            <a:r>
              <a:rPr lang="ar-IQ" dirty="0" smtClean="0"/>
              <a:t>للإجابة</a:t>
            </a:r>
            <a:endParaRPr lang="ar-IQ" kern="100" dirty="0">
              <a:latin typeface="Calibri"/>
            </a:endParaRPr>
          </a:p>
          <a:p>
            <a:pPr lvl="0" algn="just"/>
            <a:r>
              <a:rPr lang="ar-IQ" dirty="0" smtClean="0"/>
              <a:t>على </a:t>
            </a:r>
            <a:r>
              <a:rPr lang="ar-IQ" dirty="0"/>
              <a:t>الطالب استخدام المسطرة لتحديد السطر الموجود فيه السؤال المراد اجابته حتى لا يظلل اجابة سؤال اخر بالخطأ</a:t>
            </a:r>
          </a:p>
          <a:p>
            <a:pPr algn="just"/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/>
              <a:t>تعليمات مهمة في الإجابة عن الامتحانات بنظام الببل شيت</a:t>
            </a:r>
            <a:endParaRPr lang="ar-IQ" dirty="0"/>
          </a:p>
        </p:txBody>
      </p:sp>
      <p:sp>
        <p:nvSpPr>
          <p:cNvPr id="4" name="Oval 3"/>
          <p:cNvSpPr>
            <a:spLocks/>
          </p:cNvSpPr>
          <p:nvPr/>
        </p:nvSpPr>
        <p:spPr>
          <a:xfrm>
            <a:off x="4932040" y="4005064"/>
            <a:ext cx="432048" cy="431241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15000"/>
              </a:sys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547664" y="4047396"/>
            <a:ext cx="1409926" cy="346575"/>
            <a:chOff x="0" y="0"/>
            <a:chExt cx="20002" cy="19999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7924" y="877"/>
              <a:ext cx="4114" cy="17719"/>
              <a:chOff x="7924" y="877"/>
              <a:chExt cx="20001" cy="20000"/>
            </a:xfrm>
          </p:grpSpPr>
          <p:sp>
            <p:nvSpPr>
              <p:cNvPr id="16" name="Oval 15"/>
              <p:cNvSpPr>
                <a:spLocks noChangeArrowheads="1"/>
              </p:cNvSpPr>
              <p:nvPr/>
            </p:nvSpPr>
            <p:spPr bwMode="auto">
              <a:xfrm>
                <a:off x="8123" y="877"/>
                <a:ext cx="19802" cy="18911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ar-SA"/>
              </a:p>
            </p:txBody>
          </p:sp>
          <p:cxnSp>
            <p:nvCxnSpPr>
              <p:cNvPr id="17" name="Line 6"/>
              <p:cNvCxnSpPr>
                <a:cxnSpLocks noChangeShapeType="1"/>
              </p:cNvCxnSpPr>
              <p:nvPr/>
            </p:nvCxnSpPr>
            <p:spPr bwMode="auto">
              <a:xfrm flipH="1">
                <a:off x="7924" y="1966"/>
                <a:ext cx="18415" cy="1891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</p:cxn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0" y="2280"/>
              <a:ext cx="5581" cy="17719"/>
              <a:chOff x="0" y="2280"/>
              <a:chExt cx="20001" cy="20000"/>
            </a:xfrm>
          </p:grpSpPr>
          <p:sp>
            <p:nvSpPr>
              <p:cNvPr id="13" name="Oval 12"/>
              <p:cNvSpPr>
                <a:spLocks noChangeArrowheads="1"/>
              </p:cNvSpPr>
              <p:nvPr/>
            </p:nvSpPr>
            <p:spPr bwMode="auto">
              <a:xfrm>
                <a:off x="4236" y="2280"/>
                <a:ext cx="12482" cy="153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ar-SA"/>
              </a:p>
            </p:txBody>
          </p:sp>
          <p:cxnSp>
            <p:nvCxnSpPr>
              <p:cNvPr id="14" name="Line 9"/>
              <p:cNvCxnSpPr>
                <a:cxnSpLocks noChangeShapeType="1"/>
              </p:cNvCxnSpPr>
              <p:nvPr/>
            </p:nvCxnSpPr>
            <p:spPr bwMode="auto">
              <a:xfrm>
                <a:off x="1315" y="2379"/>
                <a:ext cx="16206" cy="1990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" name="Line 10"/>
              <p:cNvCxnSpPr>
                <a:cxnSpLocks noChangeShapeType="1"/>
              </p:cNvCxnSpPr>
              <p:nvPr/>
            </p:nvCxnSpPr>
            <p:spPr bwMode="auto">
              <a:xfrm flipH="1">
                <a:off x="0" y="3964"/>
                <a:ext cx="20001" cy="1514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</p:cxnSp>
        </p:grp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15317" y="0"/>
              <a:ext cx="4685" cy="17718"/>
              <a:chOff x="15317" y="0"/>
              <a:chExt cx="20000" cy="20000"/>
            </a:xfrm>
          </p:grpSpPr>
          <p:sp>
            <p:nvSpPr>
              <p:cNvPr id="9" name="Oval 8"/>
              <p:cNvSpPr>
                <a:spLocks noChangeArrowheads="1"/>
              </p:cNvSpPr>
              <p:nvPr/>
            </p:nvSpPr>
            <p:spPr bwMode="auto">
              <a:xfrm>
                <a:off x="15317" y="0"/>
                <a:ext cx="20000" cy="2000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ar-SA"/>
              </a:p>
            </p:txBody>
          </p:sp>
          <p:grpSp>
            <p:nvGrpSpPr>
              <p:cNvPr id="10" name="Group 9"/>
              <p:cNvGrpSpPr>
                <a:grpSpLocks/>
              </p:cNvGrpSpPr>
              <p:nvPr/>
            </p:nvGrpSpPr>
            <p:grpSpPr bwMode="auto">
              <a:xfrm>
                <a:off x="19838" y="4356"/>
                <a:ext cx="10698" cy="10397"/>
                <a:chOff x="19838" y="4356"/>
                <a:chExt cx="20000" cy="20000"/>
              </a:xfrm>
            </p:grpSpPr>
            <p:cxnSp>
              <p:nvCxnSpPr>
                <p:cNvPr id="11" name="Line 14"/>
                <p:cNvCxnSpPr>
                  <a:cxnSpLocks noChangeShapeType="1"/>
                </p:cNvCxnSpPr>
                <p:nvPr/>
              </p:nvCxnSpPr>
              <p:spPr bwMode="auto">
                <a:xfrm>
                  <a:off x="19838" y="14451"/>
                  <a:ext cx="7964" cy="990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12" name="Line 15"/>
                <p:cNvCxnSpPr>
                  <a:cxnSpLocks noChangeShapeType="1"/>
                </p:cNvCxnSpPr>
                <p:nvPr/>
              </p:nvCxnSpPr>
              <p:spPr bwMode="auto">
                <a:xfrm flipH="1">
                  <a:off x="27316" y="4356"/>
                  <a:ext cx="12522" cy="18667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186201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81328"/>
            <a:ext cx="8856984" cy="5188032"/>
          </a:xfrm>
        </p:spPr>
        <p:txBody>
          <a:bodyPr>
            <a:normAutofit/>
          </a:bodyPr>
          <a:lstStyle/>
          <a:p>
            <a:pPr algn="just"/>
            <a:r>
              <a:rPr lang="ar-IQ" dirty="0"/>
              <a:t>استخدم "قلم رصاص خفيف" لتظليل الدائرة المناظرة لإجابتك حتى تتأكد من صحتها ولا تضطر للمسح والشطب.</a:t>
            </a:r>
          </a:p>
          <a:p>
            <a:pPr algn="just"/>
            <a:r>
              <a:rPr lang="ar-IQ" dirty="0" smtClean="0"/>
              <a:t>عند </a:t>
            </a:r>
            <a:r>
              <a:rPr lang="ar-IQ" dirty="0"/>
              <a:t>اتخاذ قرار نهائي بالإجابة الصحيحة (من وجهة نظرك) قم بتظليل الدائرة الصحيحة "بقلم جاف ازرق" مع مسح اى دوائر اخرى تم تظليلها </a:t>
            </a:r>
            <a:r>
              <a:rPr lang="ar-IQ" dirty="0" smtClean="0"/>
              <a:t>بالرصاص</a:t>
            </a:r>
          </a:p>
          <a:p>
            <a:pPr algn="just"/>
            <a:r>
              <a:rPr lang="ar-IQ" dirty="0" smtClean="0"/>
              <a:t>ترك </a:t>
            </a:r>
            <a:r>
              <a:rPr lang="ar-IQ" dirty="0"/>
              <a:t>أي سؤال بدون تظليل يعتبر السؤال لاغيًا</a:t>
            </a:r>
          </a:p>
          <a:p>
            <a:pPr algn="just"/>
            <a:r>
              <a:rPr lang="ar-IQ" dirty="0" smtClean="0"/>
              <a:t>السؤال </a:t>
            </a:r>
            <a:r>
              <a:rPr lang="ar-IQ" dirty="0"/>
              <a:t>يعتبر لاغيا في حالة تظليل على أكثر من إجابة للسؤال الواحد</a:t>
            </a:r>
          </a:p>
          <a:p>
            <a:pPr algn="just"/>
            <a:r>
              <a:rPr lang="ar-IQ" dirty="0" smtClean="0"/>
              <a:t>لا </a:t>
            </a:r>
            <a:r>
              <a:rPr lang="ar-IQ" dirty="0"/>
              <a:t>يجوز استخدام مزيل </a:t>
            </a:r>
            <a:r>
              <a:rPr lang="ar-IQ" dirty="0" smtClean="0"/>
              <a:t>الكتابة</a:t>
            </a:r>
            <a:endParaRPr lang="en-US" dirty="0"/>
          </a:p>
          <a:p>
            <a:pPr algn="just"/>
            <a:r>
              <a:rPr lang="ar-IQ" dirty="0" smtClean="0"/>
              <a:t>ثني </a:t>
            </a:r>
            <a:r>
              <a:rPr lang="ar-IQ" dirty="0"/>
              <a:t>الورقة أو طيها أو الكتابة على أي جزء غير مخصص للكتابة سيؤدي إلى تلفها ومنع جهاز التصحيح من قراءتها</a:t>
            </a:r>
          </a:p>
          <a:p>
            <a:pPr algn="just"/>
            <a:r>
              <a:rPr lang="ar-IQ" dirty="0" smtClean="0"/>
              <a:t>التأكد </a:t>
            </a:r>
            <a:r>
              <a:rPr lang="ar-IQ" dirty="0"/>
              <a:t>من أن رقم السؤال بورقة الإجابة مطابق لرقم السؤال بورقة </a:t>
            </a:r>
            <a:r>
              <a:rPr lang="ar-IQ" dirty="0" smtClean="0"/>
              <a:t>الأسئلة</a:t>
            </a:r>
            <a:endParaRPr lang="ar-IQ" dirty="0"/>
          </a:p>
          <a:p>
            <a:pPr algn="just"/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016" y="274638"/>
            <a:ext cx="9396536" cy="1143000"/>
          </a:xfrm>
        </p:spPr>
        <p:txBody>
          <a:bodyPr>
            <a:normAutofit fontScale="90000"/>
          </a:bodyPr>
          <a:lstStyle/>
          <a:p>
            <a:r>
              <a:rPr lang="ar-IQ" dirty="0"/>
              <a:t>تعليمات مهمة في الإجابة عن الامتحانات بنظام الببل </a:t>
            </a:r>
            <a:r>
              <a:rPr lang="ar-IQ" dirty="0" smtClean="0"/>
              <a:t>شيت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2620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908720"/>
            <a:ext cx="6347048" cy="4810546"/>
          </a:xfrm>
        </p:spPr>
        <p:txBody>
          <a:bodyPr>
            <a:normAutofit/>
          </a:bodyPr>
          <a:lstStyle/>
          <a:p>
            <a:pPr algn="ctr"/>
            <a:r>
              <a:rPr lang="ar-IQ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نموذج ببل شيت فارغ</a:t>
            </a:r>
            <a:endParaRPr lang="ar-IQ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972734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5497"/>
            <a:ext cx="5112568" cy="7229927"/>
          </a:xfrm>
        </p:spPr>
      </p:pic>
    </p:spTree>
    <p:extLst>
      <p:ext uri="{BB962C8B-B14F-4D97-AF65-F5344CB8AC3E}">
        <p14:creationId xmlns:p14="http://schemas.microsoft.com/office/powerpoint/2010/main" val="24199064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ar-IQ" b="1" dirty="0" smtClean="0">
                <a:solidFill>
                  <a:srgbClr val="C00000"/>
                </a:solidFill>
              </a:rPr>
              <a:t>الجزء الاول من ورقة الاجابة</a:t>
            </a:r>
            <a:endParaRPr lang="ar-IQ" b="1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86" t="20697" r="17163" b="29303"/>
          <a:stretch/>
        </p:blipFill>
        <p:spPr bwMode="auto">
          <a:xfrm>
            <a:off x="0" y="1268759"/>
            <a:ext cx="9090502" cy="40402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505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rgbClr val="C00000"/>
                </a:solidFill>
              </a:rPr>
              <a:t>كيفية تضليل الرقم الامتحاني</a:t>
            </a:r>
            <a:endParaRPr lang="ar-IQ" b="1" dirty="0">
              <a:solidFill>
                <a:srgbClr val="C0000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624334"/>
              </p:ext>
            </p:extLst>
          </p:nvPr>
        </p:nvGraphicFramePr>
        <p:xfrm>
          <a:off x="755576" y="1484784"/>
          <a:ext cx="7776864" cy="479044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972108"/>
                <a:gridCol w="972108"/>
                <a:gridCol w="972108"/>
                <a:gridCol w="972108"/>
                <a:gridCol w="972108"/>
                <a:gridCol w="972108"/>
                <a:gridCol w="972108"/>
                <a:gridCol w="9721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cs typeface="+mj-cs"/>
                        </a:rPr>
                        <a:t>9</a:t>
                      </a:r>
                      <a:endParaRPr lang="ar-IQ" sz="24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cs typeface="+mj-cs"/>
                        </a:rPr>
                        <a:t>7</a:t>
                      </a:r>
                      <a:endParaRPr lang="ar-IQ" sz="24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cs typeface="+mj-cs"/>
                        </a:rPr>
                        <a:t>1</a:t>
                      </a:r>
                      <a:endParaRPr lang="ar-IQ" sz="24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cs typeface="+mj-cs"/>
                        </a:rPr>
                        <a:t>0</a:t>
                      </a:r>
                      <a:endParaRPr lang="ar-IQ" sz="24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cs typeface="+mj-cs"/>
                        </a:rPr>
                        <a:t>5</a:t>
                      </a:r>
                      <a:endParaRPr lang="ar-IQ" sz="24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smtClean="0">
                          <a:cs typeface="+mj-cs"/>
                        </a:rPr>
                        <a:t>2</a:t>
                      </a:r>
                      <a:endParaRPr lang="ar-IQ" sz="24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cs typeface="+mj-cs"/>
                        </a:rPr>
                        <a:t>0</a:t>
                      </a:r>
                      <a:endParaRPr lang="ar-IQ" sz="24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cs typeface="+mj-cs"/>
                        </a:rPr>
                        <a:t>2</a:t>
                      </a:r>
                      <a:endParaRPr lang="ar-IQ" sz="24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0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0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0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0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0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0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0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0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1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1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1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1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1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1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1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1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2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2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2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2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2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2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2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2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3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3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3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3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3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3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3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3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4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4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4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4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4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4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4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4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5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5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5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5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5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5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5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5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6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6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6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6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6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6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6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6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7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7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7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7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7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7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7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7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8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8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8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8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8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8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8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8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9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9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9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9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9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9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9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OMR" pitchFamily="18" charset="2"/>
                        </a:rPr>
                        <a:t>9</a:t>
                      </a:r>
                      <a:endParaRPr lang="ar-IQ" sz="2000" b="1" dirty="0">
                        <a:solidFill>
                          <a:schemeClr val="tx1"/>
                        </a:solidFill>
                        <a:latin typeface="OMR" pitchFamily="18" charset="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5" name="Oval 14"/>
          <p:cNvSpPr>
            <a:spLocks/>
          </p:cNvSpPr>
          <p:nvPr/>
        </p:nvSpPr>
        <p:spPr>
          <a:xfrm>
            <a:off x="1115616" y="3140969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16" name="Oval 15"/>
          <p:cNvSpPr>
            <a:spLocks/>
          </p:cNvSpPr>
          <p:nvPr/>
        </p:nvSpPr>
        <p:spPr>
          <a:xfrm>
            <a:off x="2087752" y="2384912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17" name="Oval 16"/>
          <p:cNvSpPr>
            <a:spLocks/>
          </p:cNvSpPr>
          <p:nvPr/>
        </p:nvSpPr>
        <p:spPr>
          <a:xfrm>
            <a:off x="3059832" y="3140968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18" name="Oval 17"/>
          <p:cNvSpPr>
            <a:spLocks/>
          </p:cNvSpPr>
          <p:nvPr/>
        </p:nvSpPr>
        <p:spPr>
          <a:xfrm>
            <a:off x="4031968" y="4329128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19" name="Oval 18"/>
          <p:cNvSpPr>
            <a:spLocks/>
          </p:cNvSpPr>
          <p:nvPr/>
        </p:nvSpPr>
        <p:spPr>
          <a:xfrm>
            <a:off x="5004048" y="2384912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20" name="Oval 19"/>
          <p:cNvSpPr>
            <a:spLocks/>
          </p:cNvSpPr>
          <p:nvPr/>
        </p:nvSpPr>
        <p:spPr>
          <a:xfrm>
            <a:off x="5976184" y="2781995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21" name="Oval 20"/>
          <p:cNvSpPr>
            <a:spLocks/>
          </p:cNvSpPr>
          <p:nvPr/>
        </p:nvSpPr>
        <p:spPr>
          <a:xfrm>
            <a:off x="6948264" y="5157192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22" name="Oval 21"/>
          <p:cNvSpPr>
            <a:spLocks/>
          </p:cNvSpPr>
          <p:nvPr/>
        </p:nvSpPr>
        <p:spPr>
          <a:xfrm>
            <a:off x="7920400" y="5949280"/>
            <a:ext cx="252000" cy="2520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536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674</TotalTime>
  <Words>424</Words>
  <Application>Microsoft Office PowerPoint</Application>
  <PresentationFormat>On-screen Show (4:3)</PresentationFormat>
  <Paragraphs>117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PowerPoint Presentation</vt:lpstr>
      <vt:lpstr>ماهو الببل شيت</vt:lpstr>
      <vt:lpstr>تعليمات مهمة في الإجابة عن الامتحانات بنظام الببل شيت</vt:lpstr>
      <vt:lpstr>تعليمات مهمة في الإجابة عن الامتحانات بنظام الببل شيت</vt:lpstr>
      <vt:lpstr>تعليمات مهمة في الإجابة عن الامتحانات بنظام الببل شيت</vt:lpstr>
      <vt:lpstr>نموذج ببل شيت فارغ</vt:lpstr>
      <vt:lpstr>PowerPoint Presentation</vt:lpstr>
      <vt:lpstr>الجزء الاول من ورقة الاجابة</vt:lpstr>
      <vt:lpstr>كيفية تضليل الرقم الامتحاني</vt:lpstr>
      <vt:lpstr>كيفية تضليل الاجابات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Rssl</dc:creator>
  <cp:lastModifiedBy>Rssl</cp:lastModifiedBy>
  <cp:revision>15</cp:revision>
  <dcterms:created xsi:type="dcterms:W3CDTF">2024-05-24T06:36:42Z</dcterms:created>
  <dcterms:modified xsi:type="dcterms:W3CDTF">2024-06-18T15:10:18Z</dcterms:modified>
</cp:coreProperties>
</file>