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57" r:id="rId4"/>
    <p:sldId id="271" r:id="rId5"/>
    <p:sldId id="267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59" autoAdjust="0"/>
    <p:restoredTop sz="9466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9A320B5-CF5C-4385-9168-8CD952B686FE}" type="datetimeFigureOut">
              <a:rPr lang="ar-IQ" smtClean="0"/>
              <a:t>06/12/1445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DEDFB9-F389-44A5-AD12-17876C07A9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611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45660"/>
            <a:ext cx="7776864" cy="1527156"/>
          </a:xfrm>
        </p:spPr>
        <p:txBody>
          <a:bodyPr>
            <a:normAutofit/>
          </a:bodyPr>
          <a:lstStyle/>
          <a:p>
            <a:r>
              <a:rPr lang="ar-IQ" sz="6000" b="1" dirty="0"/>
              <a:t>دور الفرد في مكافحة الفساد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7272808" cy="4824537"/>
          </a:xfrm>
        </p:spPr>
        <p:txBody>
          <a:bodyPr/>
          <a:lstStyle/>
          <a:p>
            <a:r>
              <a:rPr lang="ar-IQ" b="1" dirty="0">
                <a:solidFill>
                  <a:schemeClr val="tx1"/>
                </a:solidFill>
              </a:rPr>
              <a:t>اعداد </a:t>
            </a:r>
          </a:p>
          <a:p>
            <a:r>
              <a:rPr lang="ar-IQ" b="1" dirty="0">
                <a:solidFill>
                  <a:schemeClr val="tx1"/>
                </a:solidFill>
              </a:rPr>
              <a:t>م.م. حسام محمد سلمان </a:t>
            </a:r>
          </a:p>
          <a:p>
            <a:r>
              <a:rPr lang="ar-IQ" b="1" dirty="0">
                <a:solidFill>
                  <a:schemeClr val="tx1"/>
                </a:solidFill>
              </a:rPr>
              <a:t>ماجستير قانون دولي </a:t>
            </a:r>
          </a:p>
          <a:p>
            <a:r>
              <a:rPr lang="ar-IQ" b="1" dirty="0">
                <a:solidFill>
                  <a:schemeClr val="tx1"/>
                </a:solidFill>
              </a:rPr>
              <a:t>معهد الهندسة الوراثية والتقنيات الاحيائية للدراسات العليا</a:t>
            </a:r>
          </a:p>
          <a:p>
            <a:endParaRPr lang="ar-IQ" b="1" dirty="0">
              <a:solidFill>
                <a:schemeClr val="tx1"/>
              </a:solidFill>
            </a:endParaRP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4581128"/>
            <a:ext cx="6624736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1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508"/>
            <a:ext cx="8229600" cy="824220"/>
          </a:xfrm>
        </p:spPr>
        <p:txBody>
          <a:bodyPr/>
          <a:lstStyle/>
          <a:p>
            <a:r>
              <a:rPr lang="ar-IQ" b="1" dirty="0"/>
              <a:t>اهداف المحاضرة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72608"/>
          </a:xfrm>
        </p:spPr>
        <p:txBody>
          <a:bodyPr>
            <a:normAutofit/>
          </a:bodyPr>
          <a:lstStyle/>
          <a:p>
            <a:pPr algn="justLow"/>
            <a:r>
              <a:rPr lang="ar-IQ" dirty="0"/>
              <a:t>ان يطلع المتلقي على مفهوم ظاهرة الفساد وسبل مكافحته .</a:t>
            </a:r>
          </a:p>
          <a:p>
            <a:pPr algn="justLow"/>
            <a:r>
              <a:rPr lang="ar-IQ" dirty="0"/>
              <a:t>ان يدرك الاثار السلبية لهذه الظاهرة وانعكاستها على الفرد والمجتمع .</a:t>
            </a:r>
          </a:p>
          <a:p>
            <a:pPr algn="justLow"/>
            <a:r>
              <a:rPr lang="ar-IQ" dirty="0"/>
              <a:t>ان يتعرف الفرد على دوره الفاعل لمكافحة ظاهرة </a:t>
            </a:r>
            <a:r>
              <a:rPr lang="ar-IQ"/>
              <a:t>الفساد وكيفية حماية </a:t>
            </a:r>
            <a:r>
              <a:rPr lang="ar-IQ" dirty="0"/>
              <a:t>المجتمع منه .</a:t>
            </a:r>
          </a:p>
          <a:p>
            <a:pPr algn="justLow"/>
            <a:endParaRPr lang="ar-IQ" dirty="0"/>
          </a:p>
          <a:p>
            <a:pPr marL="0" indent="0" algn="justLow">
              <a:buNone/>
            </a:pPr>
            <a:endParaRPr lang="ar-IQ" sz="2800" dirty="0"/>
          </a:p>
          <a:p>
            <a:endParaRPr lang="ar-IQ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24" y="4365105"/>
            <a:ext cx="748883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6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ar-IQ" b="1" dirty="0"/>
              <a:t>مفهوم الفساد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ar-SA" dirty="0"/>
              <a:t>الفساد هو</a:t>
            </a:r>
            <a:r>
              <a:rPr lang="ar-IQ" dirty="0"/>
              <a:t> : اساءة استعمال السلطة او الوظيفة العامة للكسب الخاص .</a:t>
            </a:r>
            <a:endParaRPr lang="ar-IQ" sz="400" b="1" dirty="0"/>
          </a:p>
          <a:p>
            <a:pPr marL="0" indent="0" algn="justLow">
              <a:buNone/>
            </a:pPr>
            <a:r>
              <a:rPr lang="ar-IQ" dirty="0"/>
              <a:t>كما وعرفته </a:t>
            </a:r>
            <a:r>
              <a:rPr lang="ar-IQ" b="1" dirty="0"/>
              <a:t>الاتفاقية العربية لمكافحة الفساد :</a:t>
            </a:r>
            <a:r>
              <a:rPr lang="ar-IQ" dirty="0"/>
              <a:t>أنه ظاهرة اجرامية متعددة الأشكال ، ذات سلبية على القيم الأخلاقية والحياة السياسية والنواحي الاقتصادية والاجتماعية .</a:t>
            </a:r>
          </a:p>
          <a:p>
            <a:pPr marL="0" indent="0" algn="justLow">
              <a:buNone/>
            </a:pPr>
            <a:endParaRPr lang="ar-IQ" sz="1200" dirty="0"/>
          </a:p>
          <a:p>
            <a:pPr marL="0" indent="0" algn="justLow">
              <a:buNone/>
            </a:pPr>
            <a:r>
              <a:rPr lang="ar-IQ" dirty="0"/>
              <a:t>كما</a:t>
            </a:r>
            <a:r>
              <a:rPr lang="ar-IQ" b="1" dirty="0"/>
              <a:t> </a:t>
            </a:r>
            <a:r>
              <a:rPr lang="ar-IQ" dirty="0"/>
              <a:t>يعرف بأنه " كل عمل يتضمن سوء استخدام المنصب العام لتحقيق مصلحة خاصة ذاتية لنفسه أو لجماعته ".</a:t>
            </a:r>
          </a:p>
        </p:txBody>
      </p:sp>
    </p:spTree>
    <p:extLst>
      <p:ext uri="{BB962C8B-B14F-4D97-AF65-F5344CB8AC3E}">
        <p14:creationId xmlns:p14="http://schemas.microsoft.com/office/powerpoint/2010/main" val="399056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ar-IQ" sz="4000" b="1" dirty="0"/>
              <a:t>مظاهر الفساد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472608"/>
          </a:xfrm>
        </p:spPr>
        <p:txBody>
          <a:bodyPr>
            <a:normAutofit fontScale="92500" lnSpcReduction="10000"/>
          </a:bodyPr>
          <a:lstStyle/>
          <a:p>
            <a:pPr algn="justLow"/>
            <a:r>
              <a:rPr lang="ar-IQ" sz="2800" b="1" dirty="0"/>
              <a:t>الرشوة :</a:t>
            </a:r>
            <a:r>
              <a:rPr lang="ar-IQ" sz="2800" dirty="0"/>
              <a:t> اي الحصول على اموال او اية منافع اخرى من اجل تنفيذ عمل ، او الامتناع عن تنفيذه بشكل مخالفة للقانون .</a:t>
            </a:r>
          </a:p>
          <a:p>
            <a:pPr algn="justLow"/>
            <a:r>
              <a:rPr lang="ar-IQ" sz="2800" b="1" dirty="0"/>
              <a:t>المحسوبية : </a:t>
            </a:r>
            <a:r>
              <a:rPr lang="ar-IQ" sz="2800" dirty="0"/>
              <a:t>اي تنفيذ اعمال لصالح فرد ، او جهة ينتمي لها الشخص مثل حزب او عائلة او منطقة دون ان يكونوا مستحقين لها .</a:t>
            </a:r>
          </a:p>
          <a:p>
            <a:pPr algn="justLow"/>
            <a:r>
              <a:rPr lang="ar-IQ" sz="2800" b="1" dirty="0"/>
              <a:t>المحاباة : </a:t>
            </a:r>
            <a:r>
              <a:rPr lang="ar-IQ" sz="2800" dirty="0"/>
              <a:t>اي تفضيل جهة على اخرى في الخدمة بغير حق للحصول على مصلحة معينة .</a:t>
            </a:r>
          </a:p>
          <a:p>
            <a:pPr algn="justLow"/>
            <a:r>
              <a:rPr lang="ar-IQ" sz="2800" b="1" dirty="0"/>
              <a:t>الواسطة : </a:t>
            </a:r>
            <a:r>
              <a:rPr lang="ar-IQ" sz="2800" dirty="0"/>
              <a:t>اي التدخل لصالح فرد ما ، او جماعة دون الالتزام باصول العمل والكفاءة اللازمة مثل تعيين شخص في منصب معين لا تتوافر فيه الشروط والكفاءة المطلوبة لاسباب قد تتعلق بالقرابة او الانتماء الحزبي .</a:t>
            </a:r>
          </a:p>
          <a:p>
            <a:pPr algn="justLow"/>
            <a:r>
              <a:rPr lang="ar-IQ" sz="2800" b="1" dirty="0"/>
              <a:t>نهب المال العام : </a:t>
            </a:r>
            <a:r>
              <a:rPr lang="ar-IQ" sz="2800" dirty="0"/>
              <a:t>اي الحصول على اموال الدولة والتصرف بها من دون وجه حق كالاختلاس .</a:t>
            </a:r>
          </a:p>
          <a:p>
            <a:pPr algn="justLow"/>
            <a:r>
              <a:rPr lang="ar-IQ" sz="2800" b="1" dirty="0"/>
              <a:t>الابتزاز : </a:t>
            </a:r>
            <a:r>
              <a:rPr lang="ar-IQ" sz="2800" dirty="0"/>
              <a:t>اي الحصول على اموال من طرف معين في المجتمع مقابل تنفيذ مصالح مرتبطة بوظيفة الشخص المتصف بالفساد .</a:t>
            </a:r>
          </a:p>
          <a:p>
            <a:pPr algn="justLow"/>
            <a:endParaRPr lang="ar-IQ" sz="2800" dirty="0"/>
          </a:p>
          <a:p>
            <a:pPr algn="justLow"/>
            <a:endParaRPr lang="ar-IQ" sz="2800" dirty="0"/>
          </a:p>
          <a:p>
            <a:pPr algn="justLow"/>
            <a:endParaRPr lang="ar-IQ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3166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ar-IQ" b="1" dirty="0"/>
              <a:t>دور الفرد لمكافحة ظاهرة الفساد والحد منها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7638"/>
            <a:ext cx="8445624" cy="51797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sz="3900" b="1" u="sng" dirty="0"/>
              <a:t>أولا / دور المواطن :</a:t>
            </a:r>
          </a:p>
          <a:p>
            <a:pPr marL="0" indent="0" algn="justLow">
              <a:buNone/>
            </a:pPr>
            <a:r>
              <a:rPr lang="ar-IQ" sz="2800" b="1" dirty="0"/>
              <a:t>1- الامتناع عن دفع اية مبالغ مالية غير مشروعة لانجاز معاملته .</a:t>
            </a:r>
          </a:p>
          <a:p>
            <a:pPr marL="0" indent="0" algn="justLow">
              <a:buNone/>
            </a:pPr>
            <a:r>
              <a:rPr lang="ar-IQ" sz="2800" b="1" dirty="0"/>
              <a:t>2- ابلاغ الجهات المعنية (الرقابية) باية محاولة ابتزاز يتعرض لها لانجاز   معاملته .</a:t>
            </a:r>
          </a:p>
          <a:p>
            <a:pPr marL="0" indent="0">
              <a:buNone/>
            </a:pPr>
            <a:endParaRPr lang="ar-IQ" sz="1100" b="1" u="sng" dirty="0"/>
          </a:p>
          <a:p>
            <a:pPr marL="0" indent="0">
              <a:buNone/>
            </a:pPr>
            <a:r>
              <a:rPr lang="ar-IQ" sz="4200" b="1" u="sng" dirty="0"/>
              <a:t>ثانياً / دور المكلف بخدمة عامة :</a:t>
            </a:r>
          </a:p>
          <a:p>
            <a:pPr marL="0" indent="0" algn="justLow">
              <a:buNone/>
            </a:pPr>
            <a:r>
              <a:rPr lang="ar-IQ" sz="2800" b="1" dirty="0"/>
              <a:t>1- على رئيس الدائرة متابعة تشكيلات دائرته ومدى التزامها بتسهيل انجاز المعاملات للمواطنين وفقاً لاحكام لقانون ، وضمان عدم التاخير في انجازها بغية الحصول على منافع شخصية . </a:t>
            </a:r>
          </a:p>
          <a:p>
            <a:pPr marL="0" indent="0" algn="justLow">
              <a:buNone/>
            </a:pPr>
            <a:r>
              <a:rPr lang="ar-IQ" sz="2800" b="1" dirty="0"/>
              <a:t>2- اتخاذ الاجراءات القانونية والجزائية بحق الموظف المخالف والذي يسعى لعرقلة تلك المعاملات لابتزاز الاخرين والحصول على الرشوة ، واحالته الى اللجان التحقيقية بغية معاقبته انضباطياً ، واحالته الى المحاكم المختصة في حال ثبت قيامه بتقاضي اية مبالغ مالية من المواطنين خلافاً للقانون .</a:t>
            </a:r>
          </a:p>
          <a:p>
            <a:pPr marL="0" indent="0" algn="justLow">
              <a:buNone/>
            </a:pPr>
            <a:r>
              <a:rPr lang="ar-IQ" sz="2800" b="1" dirty="0"/>
              <a:t>3- دعم الجهات الرقابية وتطبيق القوانين .</a:t>
            </a:r>
          </a:p>
          <a:p>
            <a:pPr marL="0" indent="0">
              <a:buNone/>
            </a:pPr>
            <a:endParaRPr lang="ar-IQ" sz="2800" b="1" u="sng" dirty="0"/>
          </a:p>
        </p:txBody>
      </p:sp>
    </p:spTree>
    <p:extLst>
      <p:ext uri="{BB962C8B-B14F-4D97-AF65-F5344CB8AC3E}">
        <p14:creationId xmlns:p14="http://schemas.microsoft.com/office/powerpoint/2010/main" val="293390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ar-IQ" b="1" dirty="0"/>
              <a:t>دور الفرد لمكافحة ظاهرة الفساد والحد منها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u="sng" dirty="0"/>
              <a:t>ثالثاً / دور الموظف :</a:t>
            </a:r>
          </a:p>
          <a:p>
            <a:pPr marL="0" indent="0" algn="justLow">
              <a:buNone/>
            </a:pPr>
            <a:r>
              <a:rPr lang="ar-IQ" sz="2800" b="1" dirty="0"/>
              <a:t>1- على الموظف انجاز الاعمال المكلف بها بالشكل المطلوب ، ووفقاً لما تقتضيه القوانين والتعليمات .</a:t>
            </a:r>
          </a:p>
          <a:p>
            <a:pPr marL="0" indent="0" algn="justLow">
              <a:buNone/>
            </a:pPr>
            <a:r>
              <a:rPr lang="ar-IQ" sz="2800" b="1" dirty="0"/>
              <a:t>2- ان يعمل على تكريس جميع اوقات عمله ، لغرض انجاز تلك الاعمال وبما يسهم في انجازها في الوقت المطلوب  .</a:t>
            </a:r>
          </a:p>
          <a:p>
            <a:pPr marL="0" indent="0" algn="justLow">
              <a:buNone/>
            </a:pPr>
            <a:r>
              <a:rPr lang="ar-IQ" sz="2800" b="1" dirty="0"/>
              <a:t>3- رفض اية مبالغ مالية او عينية او وعود او هدايا لانجاز اعمال وظيفته .</a:t>
            </a:r>
          </a:p>
          <a:p>
            <a:pPr marL="0" indent="0" algn="justLow">
              <a:buNone/>
            </a:pPr>
            <a:r>
              <a:rPr lang="ar-IQ" sz="2800" b="1" dirty="0"/>
              <a:t>4- عدم استغلال الوظيفة لتحقيق منافع شخصية .</a:t>
            </a:r>
          </a:p>
          <a:p>
            <a:pPr marL="0" indent="0" algn="justLow">
              <a:buNone/>
            </a:pP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67697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التوصيات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616624"/>
          </a:xfrm>
        </p:spPr>
        <p:txBody>
          <a:bodyPr>
            <a:noAutofit/>
          </a:bodyPr>
          <a:lstStyle/>
          <a:p>
            <a:pPr algn="justLow"/>
            <a:r>
              <a:rPr lang="ar-IQ" sz="2800" b="1" dirty="0"/>
              <a:t>ان الفساد افة تفتك بالفرد والمجتمع ، وتعمل على تأخر تقدمه ونشر المظاهر السلبية فيه ، لذا ينبغي معالجته والقضاء عليه ، فهو من حيث الاثر لا يقل خطورة عن الارهاب .</a:t>
            </a:r>
          </a:p>
          <a:p>
            <a:pPr marL="0" indent="0" algn="justLow">
              <a:buNone/>
            </a:pPr>
            <a:endParaRPr lang="ar-IQ" sz="1000" b="1" dirty="0"/>
          </a:p>
          <a:p>
            <a:pPr algn="justLow"/>
            <a:r>
              <a:rPr lang="ar-IQ" sz="2800" b="1" dirty="0"/>
              <a:t>ان مكافحة الفساد هو واجب مشترك على الفرد مع الدولة من خلاله مساهمته في الابلاغ عن حالات الفساد للاجهزة المختصة ، وبما يساعد في الحد من هذه الظاهرة تدريجياَ ، والقضاء عليها نهائياً .</a:t>
            </a:r>
          </a:p>
          <a:p>
            <a:pPr marL="0" indent="0" algn="justLow">
              <a:buNone/>
            </a:pPr>
            <a:endParaRPr lang="ar-IQ" sz="1600" b="1" dirty="0"/>
          </a:p>
          <a:p>
            <a:pPr algn="justLow"/>
            <a:r>
              <a:rPr lang="ar-IQ" sz="2800" b="1" dirty="0"/>
              <a:t>على الافراد ايضاً الالتزام بالقوانين ، والمساهمة في انفاذها في المجتمع ، وضرورة الامتناع عن تقديم اية مبالغ مالية غير مشروعة لانجاز معاملاتهم ، بشكل مخالف للقانون .</a:t>
            </a:r>
          </a:p>
          <a:p>
            <a:pPr marL="0" indent="0" algn="just">
              <a:buNone/>
            </a:pP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30865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الخاتمة </a:t>
            </a:r>
          </a:p>
        </p:txBody>
      </p:sp>
      <p:pic>
        <p:nvPicPr>
          <p:cNvPr id="4" name="Picture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1194"/>
            <a:ext cx="8229600" cy="4608576"/>
          </a:xfrm>
        </p:spPr>
      </p:pic>
    </p:spTree>
    <p:extLst>
      <p:ext uri="{BB962C8B-B14F-4D97-AF65-F5344CB8AC3E}">
        <p14:creationId xmlns:p14="http://schemas.microsoft.com/office/powerpoint/2010/main" val="411754093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547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سمة Office</vt:lpstr>
      <vt:lpstr>دور الفرد في مكافحة الفساد</vt:lpstr>
      <vt:lpstr>اهداف المحاضرة </vt:lpstr>
      <vt:lpstr>مفهوم الفساد</vt:lpstr>
      <vt:lpstr>مظاهر الفساد</vt:lpstr>
      <vt:lpstr>دور الفرد لمكافحة ظاهرة الفساد والحد منها</vt:lpstr>
      <vt:lpstr>دور الفرد لمكافحة ظاهرة الفساد والحد منها</vt:lpstr>
      <vt:lpstr>التوصيات </vt:lpstr>
      <vt:lpstr>الخاتمة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اليات التحقيق الاداري وكيفية اعداد محاضر اللجان التحقيقية</dc:title>
  <dc:creator>Hom-linux</dc:creator>
  <cp:lastModifiedBy>Maher</cp:lastModifiedBy>
  <cp:revision>87</cp:revision>
  <cp:lastPrinted>2024-06-08T16:43:18Z</cp:lastPrinted>
  <dcterms:created xsi:type="dcterms:W3CDTF">2022-06-09T17:26:40Z</dcterms:created>
  <dcterms:modified xsi:type="dcterms:W3CDTF">2024-06-12T09:08:34Z</dcterms:modified>
</cp:coreProperties>
</file>