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660" r:id="rId2"/>
    <p:sldMasterId id="2147483672" r:id="rId3"/>
    <p:sldMasterId id="2147483684" r:id="rId4"/>
    <p:sldMasterId id="2147483696" r:id="rId5"/>
    <p:sldMasterId id="2147483708" r:id="rId6"/>
    <p:sldMasterId id="2147483720" r:id="rId7"/>
  </p:sldMasterIdLst>
  <p:sldIdLst>
    <p:sldId id="256" r:id="rId8"/>
    <p:sldId id="303" r:id="rId9"/>
    <p:sldId id="304" r:id="rId10"/>
    <p:sldId id="257" r:id="rId11"/>
    <p:sldId id="294" r:id="rId12"/>
    <p:sldId id="295" r:id="rId13"/>
    <p:sldId id="258" r:id="rId14"/>
    <p:sldId id="259" r:id="rId15"/>
    <p:sldId id="296" r:id="rId16"/>
    <p:sldId id="297" r:id="rId17"/>
    <p:sldId id="298" r:id="rId18"/>
    <p:sldId id="299" r:id="rId19"/>
    <p:sldId id="300" r:id="rId20"/>
    <p:sldId id="301" r:id="rId21"/>
    <p:sldId id="302" r:id="rId22"/>
    <p:sldId id="276" r:id="rId23"/>
    <p:sldId id="278" r:id="rId24"/>
    <p:sldId id="290" r:id="rId25"/>
  </p:sldIdLst>
  <p:sldSz cx="12169775" cy="61214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412" autoAdjust="0"/>
    <p:restoredTop sz="94671" autoAdjust="0"/>
  </p:normalViewPr>
  <p:slideViewPr>
    <p:cSldViewPr>
      <p:cViewPr>
        <p:scale>
          <a:sx n="70" d="100"/>
          <a:sy n="70" d="100"/>
        </p:scale>
        <p:origin x="-720" y="-252"/>
      </p:cViewPr>
      <p:guideLst>
        <p:guide orient="horz" pos="1928"/>
        <p:guide pos="3833"/>
      </p:guideLst>
    </p:cSldViewPr>
  </p:slideViewPr>
  <p:notesTextViewPr>
    <p:cViewPr>
      <p:scale>
        <a:sx n="1" d="1"/>
        <a:sy n="1" d="1"/>
      </p:scale>
      <p:origin x="0" y="0"/>
    </p:cViewPr>
  </p:notesTextViewPr>
  <p:sorterViewPr>
    <p:cViewPr>
      <p:scale>
        <a:sx n="100" d="100"/>
        <a:sy n="100" d="100"/>
      </p:scale>
      <p:origin x="0" y="19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912736" y="1901605"/>
            <a:ext cx="10344309" cy="1312134"/>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825469" y="3468794"/>
            <a:ext cx="8518843" cy="15643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pPr/>
              <a:t>11/11/1445</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pPr/>
              <a:t>‹#›</a:t>
            </a:fld>
            <a:endParaRPr lang="ar-IQ"/>
          </a:p>
        </p:txBody>
      </p:sp>
    </p:spTree>
    <p:extLst>
      <p:ext uri="{BB962C8B-B14F-4D97-AF65-F5344CB8AC3E}">
        <p14:creationId xmlns:p14="http://schemas.microsoft.com/office/powerpoint/2010/main" val="3439767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pPr/>
              <a:t>11/11/1445</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pPr/>
              <a:t>‹#›</a:t>
            </a:fld>
            <a:endParaRPr lang="ar-IQ"/>
          </a:p>
        </p:txBody>
      </p:sp>
    </p:spTree>
    <p:extLst>
      <p:ext uri="{BB962C8B-B14F-4D97-AF65-F5344CB8AC3E}">
        <p14:creationId xmlns:p14="http://schemas.microsoft.com/office/powerpoint/2010/main" val="2312855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823089" y="245145"/>
            <a:ext cx="2738199" cy="522302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608492" y="245145"/>
            <a:ext cx="8011768" cy="522302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pPr/>
              <a:t>11/11/1445</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pPr/>
              <a:t>‹#›</a:t>
            </a:fld>
            <a:endParaRPr lang="ar-IQ"/>
          </a:p>
        </p:txBody>
      </p:sp>
    </p:spTree>
    <p:extLst>
      <p:ext uri="{BB962C8B-B14F-4D97-AF65-F5344CB8AC3E}">
        <p14:creationId xmlns:p14="http://schemas.microsoft.com/office/powerpoint/2010/main" val="5566488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912736" y="1901605"/>
            <a:ext cx="10344309" cy="1312134"/>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825469" y="3468794"/>
            <a:ext cx="8518843" cy="15643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1499186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708679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961333" y="3933570"/>
            <a:ext cx="10344309" cy="1215779"/>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961333" y="2594511"/>
            <a:ext cx="10344309" cy="13390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742275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608489" y="1428332"/>
            <a:ext cx="5374984" cy="40398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6186303" y="1428332"/>
            <a:ext cx="5374984" cy="40398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29927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08490" y="1370233"/>
            <a:ext cx="5377097" cy="5710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608490" y="1941278"/>
            <a:ext cx="5377097" cy="352689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6182088" y="1370233"/>
            <a:ext cx="5379209" cy="5710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82088" y="1941278"/>
            <a:ext cx="5379209" cy="352689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IQ">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6622641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IQ">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8618914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IQ">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7729377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8499" y="243724"/>
            <a:ext cx="4003773" cy="10372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4758048" y="243728"/>
            <a:ext cx="6803241" cy="52244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608499" y="1280963"/>
            <a:ext cx="4003773" cy="418720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029573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pPr/>
              <a:t>11/11/1445</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pPr/>
              <a:t>‹#›</a:t>
            </a:fld>
            <a:endParaRPr lang="ar-IQ"/>
          </a:p>
        </p:txBody>
      </p:sp>
    </p:spTree>
    <p:extLst>
      <p:ext uri="{BB962C8B-B14F-4D97-AF65-F5344CB8AC3E}">
        <p14:creationId xmlns:p14="http://schemas.microsoft.com/office/powerpoint/2010/main" val="37254301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385362" y="4284980"/>
            <a:ext cx="7301865" cy="50586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2385362" y="546959"/>
            <a:ext cx="7301865" cy="36728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2385362" y="4790852"/>
            <a:ext cx="7301865" cy="7184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873068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2702502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823089" y="245145"/>
            <a:ext cx="2738199" cy="522302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608492" y="245145"/>
            <a:ext cx="8011768" cy="522302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4298857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912736" y="1901605"/>
            <a:ext cx="10344309" cy="1312134"/>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825469" y="3468794"/>
            <a:ext cx="8518843" cy="15643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3899434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4187416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961333" y="3933570"/>
            <a:ext cx="10344309" cy="1215779"/>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961333" y="2594511"/>
            <a:ext cx="10344309" cy="13390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0893448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608489" y="1428332"/>
            <a:ext cx="5374984" cy="40398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6186303" y="1428332"/>
            <a:ext cx="5374984" cy="40398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9496036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08490" y="1370233"/>
            <a:ext cx="5377097" cy="5710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608490" y="1941278"/>
            <a:ext cx="5377097" cy="352689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6182088" y="1370233"/>
            <a:ext cx="5379209" cy="5710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82088" y="1941278"/>
            <a:ext cx="5379209" cy="352689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IQ">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0040752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IQ">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9515539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IQ">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620824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961333" y="3933570"/>
            <a:ext cx="10344309" cy="1215779"/>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961333" y="2594511"/>
            <a:ext cx="10344309" cy="13390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E3B4B00-F2B2-4BC4-9F08-5F70C6D7A5F9}" type="datetimeFigureOut">
              <a:rPr lang="ar-IQ" smtClean="0"/>
              <a:pPr/>
              <a:t>11/11/1445</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pPr/>
              <a:t>‹#›</a:t>
            </a:fld>
            <a:endParaRPr lang="ar-IQ"/>
          </a:p>
        </p:txBody>
      </p:sp>
    </p:spTree>
    <p:extLst>
      <p:ext uri="{BB962C8B-B14F-4D97-AF65-F5344CB8AC3E}">
        <p14:creationId xmlns:p14="http://schemas.microsoft.com/office/powerpoint/2010/main" val="61229024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8499" y="243724"/>
            <a:ext cx="4003773" cy="10372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4758048" y="243728"/>
            <a:ext cx="6803241" cy="52244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608499" y="1280963"/>
            <a:ext cx="4003773" cy="418720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73174870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385362" y="4284980"/>
            <a:ext cx="7301865" cy="50586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2385362" y="546959"/>
            <a:ext cx="7301865" cy="36728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2385362" y="4790852"/>
            <a:ext cx="7301865" cy="7184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3150888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6227802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823089" y="245145"/>
            <a:ext cx="2738199" cy="522302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608492" y="245145"/>
            <a:ext cx="8011768" cy="522302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74124901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912736" y="1901605"/>
            <a:ext cx="10344309" cy="1312134"/>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825469" y="3468794"/>
            <a:ext cx="8518843" cy="15643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66777868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3539805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961333" y="3933570"/>
            <a:ext cx="10344309" cy="1215779"/>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961333" y="2594511"/>
            <a:ext cx="10344309" cy="13390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8182623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608489" y="1428332"/>
            <a:ext cx="5374984" cy="40398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6186303" y="1428332"/>
            <a:ext cx="5374984" cy="40398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6427564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08490" y="1370233"/>
            <a:ext cx="5377097" cy="5710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608490" y="1941278"/>
            <a:ext cx="5377097" cy="352689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6182088" y="1370233"/>
            <a:ext cx="5379209" cy="5710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82088" y="1941278"/>
            <a:ext cx="5379209" cy="352689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IQ">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68681952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IQ">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959308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608489" y="1428332"/>
            <a:ext cx="5374984" cy="40398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6186303" y="1428332"/>
            <a:ext cx="5374984" cy="40398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2E3B4B00-F2B2-4BC4-9F08-5F70C6D7A5F9}" type="datetimeFigureOut">
              <a:rPr lang="ar-IQ" smtClean="0"/>
              <a:pPr/>
              <a:t>11/11/1445</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pPr/>
              <a:t>‹#›</a:t>
            </a:fld>
            <a:endParaRPr lang="ar-IQ"/>
          </a:p>
        </p:txBody>
      </p:sp>
    </p:spTree>
    <p:extLst>
      <p:ext uri="{BB962C8B-B14F-4D97-AF65-F5344CB8AC3E}">
        <p14:creationId xmlns:p14="http://schemas.microsoft.com/office/powerpoint/2010/main" val="309674236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IQ">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92829387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8499" y="243724"/>
            <a:ext cx="4003773" cy="10372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4758048" y="243728"/>
            <a:ext cx="6803241" cy="52244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608499" y="1280963"/>
            <a:ext cx="4003773" cy="418720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69984024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385362" y="4284980"/>
            <a:ext cx="7301865" cy="50586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2385362" y="546959"/>
            <a:ext cx="7301865" cy="36728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2385362" y="4790852"/>
            <a:ext cx="7301865" cy="7184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75923867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62290555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823089" y="245145"/>
            <a:ext cx="2738199" cy="522302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608492" y="245145"/>
            <a:ext cx="8011768" cy="522302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1088524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912736" y="1901605"/>
            <a:ext cx="10344309" cy="1312134"/>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825469" y="3468794"/>
            <a:ext cx="8518843" cy="15643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84105024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77738476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961333" y="3933570"/>
            <a:ext cx="10344309" cy="1215779"/>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961333" y="2594511"/>
            <a:ext cx="10344309" cy="13390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13794461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608489" y="1428332"/>
            <a:ext cx="5374984" cy="40398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6186303" y="1428332"/>
            <a:ext cx="5374984" cy="40398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54506876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08490" y="1370233"/>
            <a:ext cx="5377097" cy="5710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608490" y="1941278"/>
            <a:ext cx="5377097" cy="352689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6182088" y="1370233"/>
            <a:ext cx="5379209" cy="5710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82088" y="1941278"/>
            <a:ext cx="5379209" cy="352689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IQ">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754060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08490" y="1370233"/>
            <a:ext cx="5377097" cy="5710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608490" y="1941278"/>
            <a:ext cx="5377097" cy="352689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6182088" y="1370233"/>
            <a:ext cx="5379209" cy="5710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82088" y="1941278"/>
            <a:ext cx="5379209" cy="352689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2E3B4B00-F2B2-4BC4-9F08-5F70C6D7A5F9}" type="datetimeFigureOut">
              <a:rPr lang="ar-IQ" smtClean="0"/>
              <a:pPr/>
              <a:t>11/11/1445</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190A9F00-4822-4006-815A-D4CE6DC6C218}" type="slidenum">
              <a:rPr lang="ar-IQ" smtClean="0"/>
              <a:pPr/>
              <a:t>‹#›</a:t>
            </a:fld>
            <a:endParaRPr lang="ar-IQ"/>
          </a:p>
        </p:txBody>
      </p:sp>
    </p:spTree>
    <p:extLst>
      <p:ext uri="{BB962C8B-B14F-4D97-AF65-F5344CB8AC3E}">
        <p14:creationId xmlns:p14="http://schemas.microsoft.com/office/powerpoint/2010/main" val="391303475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IQ">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15358021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IQ">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41423986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8499" y="243724"/>
            <a:ext cx="4003773" cy="10372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4758048" y="243728"/>
            <a:ext cx="6803241" cy="52244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608499" y="1280963"/>
            <a:ext cx="4003773" cy="418720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78863253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385362" y="4284980"/>
            <a:ext cx="7301865" cy="50586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2385362" y="546959"/>
            <a:ext cx="7301865" cy="36728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2385362" y="4790852"/>
            <a:ext cx="7301865" cy="7184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28114083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28415206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823089" y="245145"/>
            <a:ext cx="2738199" cy="522302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608492" y="245145"/>
            <a:ext cx="8011768" cy="522302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75745773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912736" y="1901605"/>
            <a:ext cx="10344309" cy="1312134"/>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825469" y="3468794"/>
            <a:ext cx="8518843" cy="15643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19550374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01842489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961333" y="3933570"/>
            <a:ext cx="10344309" cy="1215779"/>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961333" y="2594511"/>
            <a:ext cx="10344309" cy="13390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55535733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608489" y="1428332"/>
            <a:ext cx="5374984" cy="40398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6186303" y="1428332"/>
            <a:ext cx="5374984" cy="40398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712971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2E3B4B00-F2B2-4BC4-9F08-5F70C6D7A5F9}" type="datetimeFigureOut">
              <a:rPr lang="ar-IQ" smtClean="0"/>
              <a:pPr/>
              <a:t>11/11/1445</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190A9F00-4822-4006-815A-D4CE6DC6C218}" type="slidenum">
              <a:rPr lang="ar-IQ" smtClean="0"/>
              <a:pPr/>
              <a:t>‹#›</a:t>
            </a:fld>
            <a:endParaRPr lang="ar-IQ"/>
          </a:p>
        </p:txBody>
      </p:sp>
    </p:spTree>
    <p:extLst>
      <p:ext uri="{BB962C8B-B14F-4D97-AF65-F5344CB8AC3E}">
        <p14:creationId xmlns:p14="http://schemas.microsoft.com/office/powerpoint/2010/main" val="318349997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08490" y="1370233"/>
            <a:ext cx="5377097" cy="5710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608490" y="1941278"/>
            <a:ext cx="5377097" cy="352689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6182088" y="1370233"/>
            <a:ext cx="5379209" cy="5710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82088" y="1941278"/>
            <a:ext cx="5379209" cy="352689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IQ">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499550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IQ">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32564428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IQ">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40740244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8499" y="243724"/>
            <a:ext cx="4003773" cy="10372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4758048" y="243728"/>
            <a:ext cx="6803241" cy="52244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608499" y="1280963"/>
            <a:ext cx="4003773" cy="418720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62444712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385362" y="4284980"/>
            <a:ext cx="7301865" cy="50586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2385362" y="546959"/>
            <a:ext cx="7301865" cy="36728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2385362" y="4790852"/>
            <a:ext cx="7301865" cy="7184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13603984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55974974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823089" y="245145"/>
            <a:ext cx="2738199" cy="522302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608492" y="245145"/>
            <a:ext cx="8011768" cy="522302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04762668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912736" y="1901605"/>
            <a:ext cx="10344309" cy="1312134"/>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825469" y="3468794"/>
            <a:ext cx="8518843" cy="15643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93250617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92382399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961333" y="3933570"/>
            <a:ext cx="10344309" cy="1215779"/>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961333" y="2594511"/>
            <a:ext cx="10344309" cy="13390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872308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E3B4B00-F2B2-4BC4-9F08-5F70C6D7A5F9}" type="datetimeFigureOut">
              <a:rPr lang="ar-IQ" smtClean="0"/>
              <a:pPr/>
              <a:t>11/11/1445</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190A9F00-4822-4006-815A-D4CE6DC6C218}" type="slidenum">
              <a:rPr lang="ar-IQ" smtClean="0"/>
              <a:pPr/>
              <a:t>‹#›</a:t>
            </a:fld>
            <a:endParaRPr lang="ar-IQ"/>
          </a:p>
        </p:txBody>
      </p:sp>
    </p:spTree>
    <p:extLst>
      <p:ext uri="{BB962C8B-B14F-4D97-AF65-F5344CB8AC3E}">
        <p14:creationId xmlns:p14="http://schemas.microsoft.com/office/powerpoint/2010/main" val="68676904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608489" y="1428332"/>
            <a:ext cx="5374984" cy="40398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6186303" y="1428332"/>
            <a:ext cx="5374984" cy="40398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54419511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08490" y="1370233"/>
            <a:ext cx="5377097" cy="5710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608490" y="1941278"/>
            <a:ext cx="5377097" cy="352689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6182088" y="1370233"/>
            <a:ext cx="5379209" cy="5710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82088" y="1941278"/>
            <a:ext cx="5379209" cy="352689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IQ">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371767504"/>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IQ">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32271320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IQ">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6533859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8499" y="243724"/>
            <a:ext cx="4003773" cy="10372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4758048" y="243728"/>
            <a:ext cx="6803241" cy="52244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608499" y="1280963"/>
            <a:ext cx="4003773" cy="418720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86332328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385362" y="4284980"/>
            <a:ext cx="7301865" cy="50586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2385362" y="546959"/>
            <a:ext cx="7301865" cy="36728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2385362" y="4790852"/>
            <a:ext cx="7301865" cy="7184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11806258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42667959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823089" y="245145"/>
            <a:ext cx="2738199" cy="522302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608492" y="245145"/>
            <a:ext cx="8011768" cy="522302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669103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8499" y="243724"/>
            <a:ext cx="4003773" cy="10372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4758048" y="243728"/>
            <a:ext cx="6803241" cy="52244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608499" y="1280963"/>
            <a:ext cx="4003773" cy="418720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E3B4B00-F2B2-4BC4-9F08-5F70C6D7A5F9}" type="datetimeFigureOut">
              <a:rPr lang="ar-IQ" smtClean="0"/>
              <a:pPr/>
              <a:t>11/11/1445</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pPr/>
              <a:t>‹#›</a:t>
            </a:fld>
            <a:endParaRPr lang="ar-IQ"/>
          </a:p>
        </p:txBody>
      </p:sp>
    </p:spTree>
    <p:extLst>
      <p:ext uri="{BB962C8B-B14F-4D97-AF65-F5344CB8AC3E}">
        <p14:creationId xmlns:p14="http://schemas.microsoft.com/office/powerpoint/2010/main" val="1332082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385362" y="4284980"/>
            <a:ext cx="7301865" cy="50586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2385362" y="546959"/>
            <a:ext cx="7301865" cy="36728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2385362" y="4790852"/>
            <a:ext cx="7301865" cy="7184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E3B4B00-F2B2-4BC4-9F08-5F70C6D7A5F9}" type="datetimeFigureOut">
              <a:rPr lang="ar-IQ" smtClean="0"/>
              <a:pPr/>
              <a:t>11/11/1445</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190A9F00-4822-4006-815A-D4CE6DC6C218}" type="slidenum">
              <a:rPr lang="ar-IQ" smtClean="0"/>
              <a:pPr/>
              <a:t>‹#›</a:t>
            </a:fld>
            <a:endParaRPr lang="ar-IQ"/>
          </a:p>
        </p:txBody>
      </p:sp>
    </p:spTree>
    <p:extLst>
      <p:ext uri="{BB962C8B-B14F-4D97-AF65-F5344CB8AC3E}">
        <p14:creationId xmlns:p14="http://schemas.microsoft.com/office/powerpoint/2010/main" val="3018719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08490" y="245143"/>
            <a:ext cx="10952798" cy="102023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08490" y="1428332"/>
            <a:ext cx="10952798" cy="4039841"/>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8721675" y="5673637"/>
            <a:ext cx="2839614" cy="325908"/>
          </a:xfrm>
          <a:prstGeom prst="rect">
            <a:avLst/>
          </a:prstGeom>
        </p:spPr>
        <p:txBody>
          <a:bodyPr vert="horz" lIns="91440" tIns="45720" rIns="91440" bIns="45720" rtlCol="1" anchor="ctr"/>
          <a:lstStyle>
            <a:lvl1pPr algn="r">
              <a:defRPr sz="1200">
                <a:solidFill>
                  <a:schemeClr val="tx1">
                    <a:tint val="75000"/>
                  </a:schemeClr>
                </a:solidFill>
              </a:defRPr>
            </a:lvl1pPr>
          </a:lstStyle>
          <a:p>
            <a:fld id="{2E3B4B00-F2B2-4BC4-9F08-5F70C6D7A5F9}" type="datetimeFigureOut">
              <a:rPr lang="ar-IQ" smtClean="0"/>
              <a:pPr/>
              <a:t>11/11/1445</a:t>
            </a:fld>
            <a:endParaRPr lang="ar-IQ"/>
          </a:p>
        </p:txBody>
      </p:sp>
      <p:sp>
        <p:nvSpPr>
          <p:cNvPr id="5" name="عنصر نائب للتذييل 4"/>
          <p:cNvSpPr>
            <a:spLocks noGrp="1"/>
          </p:cNvSpPr>
          <p:nvPr>
            <p:ph type="ftr" sz="quarter" idx="3"/>
          </p:nvPr>
        </p:nvSpPr>
        <p:spPr>
          <a:xfrm>
            <a:off x="4158011" y="5673637"/>
            <a:ext cx="3853763" cy="325908"/>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608492" y="5673637"/>
            <a:ext cx="2839614" cy="325908"/>
          </a:xfrm>
          <a:prstGeom prst="rect">
            <a:avLst/>
          </a:prstGeom>
        </p:spPr>
        <p:txBody>
          <a:bodyPr vert="horz" lIns="91440" tIns="45720" rIns="91440" bIns="45720" rtlCol="1" anchor="ctr"/>
          <a:lstStyle>
            <a:lvl1pPr algn="l">
              <a:defRPr sz="1200">
                <a:solidFill>
                  <a:schemeClr val="tx1">
                    <a:tint val="75000"/>
                  </a:schemeClr>
                </a:solidFill>
              </a:defRPr>
            </a:lvl1pPr>
          </a:lstStyle>
          <a:p>
            <a:fld id="{190A9F00-4822-4006-815A-D4CE6DC6C218}" type="slidenum">
              <a:rPr lang="ar-IQ" smtClean="0"/>
              <a:pPr/>
              <a:t>‹#›</a:t>
            </a:fld>
            <a:endParaRPr lang="ar-IQ"/>
          </a:p>
        </p:txBody>
      </p:sp>
    </p:spTree>
    <p:extLst>
      <p:ext uri="{BB962C8B-B14F-4D97-AF65-F5344CB8AC3E}">
        <p14:creationId xmlns:p14="http://schemas.microsoft.com/office/powerpoint/2010/main" val="2785704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08490" y="245143"/>
            <a:ext cx="10952798" cy="102023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08490" y="1428332"/>
            <a:ext cx="10952798" cy="4039841"/>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8721675" y="5673637"/>
            <a:ext cx="2839614" cy="325908"/>
          </a:xfrm>
          <a:prstGeom prst="rect">
            <a:avLst/>
          </a:prstGeom>
        </p:spPr>
        <p:txBody>
          <a:bodyPr vert="horz" lIns="91440" tIns="45720" rIns="91440" bIns="45720" rtlCol="1" anchor="ctr"/>
          <a:lstStyle>
            <a:lvl1pPr algn="r">
              <a:defRPr sz="1200">
                <a:solidFill>
                  <a:schemeClr val="tx1">
                    <a:tint val="75000"/>
                  </a:schemeClr>
                </a:solidFill>
              </a:defRPr>
            </a:lvl1p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3"/>
          </p:nvPr>
        </p:nvSpPr>
        <p:spPr>
          <a:xfrm>
            <a:off x="4158011" y="5673637"/>
            <a:ext cx="3853763" cy="325908"/>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solidFill>
                <a:prstClr val="black">
                  <a:tint val="75000"/>
                </a:prstClr>
              </a:solidFill>
            </a:endParaRPr>
          </a:p>
        </p:txBody>
      </p:sp>
      <p:sp>
        <p:nvSpPr>
          <p:cNvPr id="6" name="عنصر نائب لرقم الشريحة 5"/>
          <p:cNvSpPr>
            <a:spLocks noGrp="1"/>
          </p:cNvSpPr>
          <p:nvPr>
            <p:ph type="sldNum" sz="quarter" idx="4"/>
          </p:nvPr>
        </p:nvSpPr>
        <p:spPr>
          <a:xfrm>
            <a:off x="608492" y="5673637"/>
            <a:ext cx="2839614" cy="325908"/>
          </a:xfrm>
          <a:prstGeom prst="rect">
            <a:avLst/>
          </a:prstGeom>
        </p:spPr>
        <p:txBody>
          <a:bodyPr vert="horz" lIns="91440" tIns="45720" rIns="91440" bIns="45720" rtlCol="1" anchor="ctr"/>
          <a:lstStyle>
            <a:lvl1pPr algn="l">
              <a:defRPr sz="1200">
                <a:solidFill>
                  <a:schemeClr val="tx1">
                    <a:tint val="75000"/>
                  </a:schemeClr>
                </a:solidFill>
              </a:defRPr>
            </a:lvl1p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3127825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08490" y="245143"/>
            <a:ext cx="10952798" cy="102023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08490" y="1428332"/>
            <a:ext cx="10952798" cy="4039841"/>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8721675" y="5673637"/>
            <a:ext cx="2839614" cy="325908"/>
          </a:xfrm>
          <a:prstGeom prst="rect">
            <a:avLst/>
          </a:prstGeom>
        </p:spPr>
        <p:txBody>
          <a:bodyPr vert="horz" lIns="91440" tIns="45720" rIns="91440" bIns="45720" rtlCol="1" anchor="ctr"/>
          <a:lstStyle>
            <a:lvl1pPr algn="r">
              <a:defRPr sz="1200">
                <a:solidFill>
                  <a:schemeClr val="tx1">
                    <a:tint val="75000"/>
                  </a:schemeClr>
                </a:solidFill>
              </a:defRPr>
            </a:lvl1p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3"/>
          </p:nvPr>
        </p:nvSpPr>
        <p:spPr>
          <a:xfrm>
            <a:off x="4158011" y="5673637"/>
            <a:ext cx="3853763" cy="325908"/>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solidFill>
                <a:prstClr val="black">
                  <a:tint val="75000"/>
                </a:prstClr>
              </a:solidFill>
            </a:endParaRPr>
          </a:p>
        </p:txBody>
      </p:sp>
      <p:sp>
        <p:nvSpPr>
          <p:cNvPr id="6" name="عنصر نائب لرقم الشريحة 5"/>
          <p:cNvSpPr>
            <a:spLocks noGrp="1"/>
          </p:cNvSpPr>
          <p:nvPr>
            <p:ph type="sldNum" sz="quarter" idx="4"/>
          </p:nvPr>
        </p:nvSpPr>
        <p:spPr>
          <a:xfrm>
            <a:off x="608492" y="5673637"/>
            <a:ext cx="2839614" cy="325908"/>
          </a:xfrm>
          <a:prstGeom prst="rect">
            <a:avLst/>
          </a:prstGeom>
        </p:spPr>
        <p:txBody>
          <a:bodyPr vert="horz" lIns="91440" tIns="45720" rIns="91440" bIns="45720" rtlCol="1" anchor="ctr"/>
          <a:lstStyle>
            <a:lvl1pPr algn="l">
              <a:defRPr sz="1200">
                <a:solidFill>
                  <a:schemeClr val="tx1">
                    <a:tint val="75000"/>
                  </a:schemeClr>
                </a:solidFill>
              </a:defRPr>
            </a:lvl1p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4512060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08490" y="245143"/>
            <a:ext cx="10952798" cy="102023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08490" y="1428332"/>
            <a:ext cx="10952798" cy="4039841"/>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8721675" y="5673637"/>
            <a:ext cx="2839614" cy="325908"/>
          </a:xfrm>
          <a:prstGeom prst="rect">
            <a:avLst/>
          </a:prstGeom>
        </p:spPr>
        <p:txBody>
          <a:bodyPr vert="horz" lIns="91440" tIns="45720" rIns="91440" bIns="45720" rtlCol="1" anchor="ctr"/>
          <a:lstStyle>
            <a:lvl1pPr algn="r">
              <a:defRPr sz="1200">
                <a:solidFill>
                  <a:schemeClr val="tx1">
                    <a:tint val="75000"/>
                  </a:schemeClr>
                </a:solidFill>
              </a:defRPr>
            </a:lvl1p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3"/>
          </p:nvPr>
        </p:nvSpPr>
        <p:spPr>
          <a:xfrm>
            <a:off x="4158011" y="5673637"/>
            <a:ext cx="3853763" cy="325908"/>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solidFill>
                <a:prstClr val="black">
                  <a:tint val="75000"/>
                </a:prstClr>
              </a:solidFill>
            </a:endParaRPr>
          </a:p>
        </p:txBody>
      </p:sp>
      <p:sp>
        <p:nvSpPr>
          <p:cNvPr id="6" name="عنصر نائب لرقم الشريحة 5"/>
          <p:cNvSpPr>
            <a:spLocks noGrp="1"/>
          </p:cNvSpPr>
          <p:nvPr>
            <p:ph type="sldNum" sz="quarter" idx="4"/>
          </p:nvPr>
        </p:nvSpPr>
        <p:spPr>
          <a:xfrm>
            <a:off x="608492" y="5673637"/>
            <a:ext cx="2839614" cy="325908"/>
          </a:xfrm>
          <a:prstGeom prst="rect">
            <a:avLst/>
          </a:prstGeom>
        </p:spPr>
        <p:txBody>
          <a:bodyPr vert="horz" lIns="91440" tIns="45720" rIns="91440" bIns="45720" rtlCol="1" anchor="ctr"/>
          <a:lstStyle>
            <a:lvl1pPr algn="l">
              <a:defRPr sz="1200">
                <a:solidFill>
                  <a:schemeClr val="tx1">
                    <a:tint val="75000"/>
                  </a:schemeClr>
                </a:solidFill>
              </a:defRPr>
            </a:lvl1p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76668212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08490" y="245143"/>
            <a:ext cx="10952798" cy="102023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08490" y="1428332"/>
            <a:ext cx="10952798" cy="4039841"/>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8721675" y="5673637"/>
            <a:ext cx="2839614" cy="325908"/>
          </a:xfrm>
          <a:prstGeom prst="rect">
            <a:avLst/>
          </a:prstGeom>
        </p:spPr>
        <p:txBody>
          <a:bodyPr vert="horz" lIns="91440" tIns="45720" rIns="91440" bIns="45720" rtlCol="1" anchor="ctr"/>
          <a:lstStyle>
            <a:lvl1pPr algn="r">
              <a:defRPr sz="1200">
                <a:solidFill>
                  <a:schemeClr val="tx1">
                    <a:tint val="75000"/>
                  </a:schemeClr>
                </a:solidFill>
              </a:defRPr>
            </a:lvl1p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3"/>
          </p:nvPr>
        </p:nvSpPr>
        <p:spPr>
          <a:xfrm>
            <a:off x="4158011" y="5673637"/>
            <a:ext cx="3853763" cy="325908"/>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solidFill>
                <a:prstClr val="black">
                  <a:tint val="75000"/>
                </a:prstClr>
              </a:solidFill>
            </a:endParaRPr>
          </a:p>
        </p:txBody>
      </p:sp>
      <p:sp>
        <p:nvSpPr>
          <p:cNvPr id="6" name="عنصر نائب لرقم الشريحة 5"/>
          <p:cNvSpPr>
            <a:spLocks noGrp="1"/>
          </p:cNvSpPr>
          <p:nvPr>
            <p:ph type="sldNum" sz="quarter" idx="4"/>
          </p:nvPr>
        </p:nvSpPr>
        <p:spPr>
          <a:xfrm>
            <a:off x="608492" y="5673637"/>
            <a:ext cx="2839614" cy="325908"/>
          </a:xfrm>
          <a:prstGeom prst="rect">
            <a:avLst/>
          </a:prstGeom>
        </p:spPr>
        <p:txBody>
          <a:bodyPr vert="horz" lIns="91440" tIns="45720" rIns="91440" bIns="45720" rtlCol="1" anchor="ctr"/>
          <a:lstStyle>
            <a:lvl1pPr algn="l">
              <a:defRPr sz="1200">
                <a:solidFill>
                  <a:schemeClr val="tx1">
                    <a:tint val="75000"/>
                  </a:schemeClr>
                </a:solidFill>
              </a:defRPr>
            </a:lvl1p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98054980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08490" y="245143"/>
            <a:ext cx="10952798" cy="102023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08490" y="1428332"/>
            <a:ext cx="10952798" cy="4039841"/>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8721675" y="5673637"/>
            <a:ext cx="2839614" cy="325908"/>
          </a:xfrm>
          <a:prstGeom prst="rect">
            <a:avLst/>
          </a:prstGeom>
        </p:spPr>
        <p:txBody>
          <a:bodyPr vert="horz" lIns="91440" tIns="45720" rIns="91440" bIns="45720" rtlCol="1" anchor="ctr"/>
          <a:lstStyle>
            <a:lvl1pPr algn="r">
              <a:defRPr sz="1200">
                <a:solidFill>
                  <a:schemeClr val="tx1">
                    <a:tint val="75000"/>
                  </a:schemeClr>
                </a:solidFill>
              </a:defRPr>
            </a:lvl1p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3"/>
          </p:nvPr>
        </p:nvSpPr>
        <p:spPr>
          <a:xfrm>
            <a:off x="4158011" y="5673637"/>
            <a:ext cx="3853763" cy="325908"/>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solidFill>
                <a:prstClr val="black">
                  <a:tint val="75000"/>
                </a:prstClr>
              </a:solidFill>
            </a:endParaRPr>
          </a:p>
        </p:txBody>
      </p:sp>
      <p:sp>
        <p:nvSpPr>
          <p:cNvPr id="6" name="عنصر نائب لرقم الشريحة 5"/>
          <p:cNvSpPr>
            <a:spLocks noGrp="1"/>
          </p:cNvSpPr>
          <p:nvPr>
            <p:ph type="sldNum" sz="quarter" idx="4"/>
          </p:nvPr>
        </p:nvSpPr>
        <p:spPr>
          <a:xfrm>
            <a:off x="608492" y="5673637"/>
            <a:ext cx="2839614" cy="325908"/>
          </a:xfrm>
          <a:prstGeom prst="rect">
            <a:avLst/>
          </a:prstGeom>
        </p:spPr>
        <p:txBody>
          <a:bodyPr vert="horz" lIns="91440" tIns="45720" rIns="91440" bIns="45720" rtlCol="1" anchor="ctr"/>
          <a:lstStyle>
            <a:lvl1pPr algn="l">
              <a:defRPr sz="1200">
                <a:solidFill>
                  <a:schemeClr val="tx1">
                    <a:tint val="75000"/>
                  </a:schemeClr>
                </a:solidFill>
              </a:defRPr>
            </a:lvl1p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71466055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08490" y="245143"/>
            <a:ext cx="10952798" cy="102023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08490" y="1428332"/>
            <a:ext cx="10952798" cy="4039841"/>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8721675" y="5673637"/>
            <a:ext cx="2839614" cy="325908"/>
          </a:xfrm>
          <a:prstGeom prst="rect">
            <a:avLst/>
          </a:prstGeom>
        </p:spPr>
        <p:txBody>
          <a:bodyPr vert="horz" lIns="91440" tIns="45720" rIns="91440" bIns="45720" rtlCol="1" anchor="ctr"/>
          <a:lstStyle>
            <a:lvl1pPr algn="r">
              <a:defRPr sz="1200">
                <a:solidFill>
                  <a:schemeClr val="tx1">
                    <a:tint val="75000"/>
                  </a:schemeClr>
                </a:solidFill>
              </a:defRPr>
            </a:lvl1pPr>
          </a:lstStyle>
          <a:p>
            <a:fld id="{2E3B4B00-F2B2-4BC4-9F08-5F70C6D7A5F9}" type="datetimeFigureOut">
              <a:rPr lang="ar-IQ" smtClean="0">
                <a:solidFill>
                  <a:prstClr val="black">
                    <a:tint val="75000"/>
                  </a:prstClr>
                </a:solidFill>
              </a:rPr>
              <a:pPr/>
              <a:t>11/11/1445</a:t>
            </a:fld>
            <a:endParaRPr lang="ar-IQ">
              <a:solidFill>
                <a:prstClr val="black">
                  <a:tint val="75000"/>
                </a:prstClr>
              </a:solidFill>
            </a:endParaRPr>
          </a:p>
        </p:txBody>
      </p:sp>
      <p:sp>
        <p:nvSpPr>
          <p:cNvPr id="5" name="عنصر نائب للتذييل 4"/>
          <p:cNvSpPr>
            <a:spLocks noGrp="1"/>
          </p:cNvSpPr>
          <p:nvPr>
            <p:ph type="ftr" sz="quarter" idx="3"/>
          </p:nvPr>
        </p:nvSpPr>
        <p:spPr>
          <a:xfrm>
            <a:off x="4158011" y="5673637"/>
            <a:ext cx="3853763" cy="325908"/>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solidFill>
                <a:prstClr val="black">
                  <a:tint val="75000"/>
                </a:prstClr>
              </a:solidFill>
            </a:endParaRPr>
          </a:p>
        </p:txBody>
      </p:sp>
      <p:sp>
        <p:nvSpPr>
          <p:cNvPr id="6" name="عنصر نائب لرقم الشريحة 5"/>
          <p:cNvSpPr>
            <a:spLocks noGrp="1"/>
          </p:cNvSpPr>
          <p:nvPr>
            <p:ph type="sldNum" sz="quarter" idx="4"/>
          </p:nvPr>
        </p:nvSpPr>
        <p:spPr>
          <a:xfrm>
            <a:off x="608492" y="5673637"/>
            <a:ext cx="2839614" cy="325908"/>
          </a:xfrm>
          <a:prstGeom prst="rect">
            <a:avLst/>
          </a:prstGeom>
        </p:spPr>
        <p:txBody>
          <a:bodyPr vert="horz" lIns="91440" tIns="45720" rIns="91440" bIns="45720" rtlCol="1" anchor="ctr"/>
          <a:lstStyle>
            <a:lvl1pPr algn="l">
              <a:defRPr sz="1200">
                <a:solidFill>
                  <a:schemeClr val="tx1">
                    <a:tint val="75000"/>
                  </a:schemeClr>
                </a:solidFill>
              </a:defRPr>
            </a:lvl1pPr>
          </a:lstStyle>
          <a:p>
            <a:fld id="{190A9F00-4822-4006-815A-D4CE6DC6C218}"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22874448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8100000" scaled="0"/>
          <a:tileRect/>
        </a:gradFill>
        <a:effectLst/>
      </p:bgPr>
    </p:bg>
    <p:spTree>
      <p:nvGrpSpPr>
        <p:cNvPr id="1" name=""/>
        <p:cNvGrpSpPr/>
        <p:nvPr/>
      </p:nvGrpSpPr>
      <p:grpSpPr>
        <a:xfrm>
          <a:off x="0" y="0"/>
          <a:ext cx="0" cy="0"/>
          <a:chOff x="0" y="0"/>
          <a:chExt cx="0" cy="0"/>
        </a:xfrm>
      </p:grpSpPr>
      <p:sp>
        <p:nvSpPr>
          <p:cNvPr id="5" name="مربع نص 4"/>
          <p:cNvSpPr txBox="1"/>
          <p:nvPr/>
        </p:nvSpPr>
        <p:spPr>
          <a:xfrm>
            <a:off x="180231" y="2700660"/>
            <a:ext cx="4968552" cy="1754326"/>
          </a:xfrm>
          <a:prstGeom prst="rect">
            <a:avLst/>
          </a:prstGeom>
          <a:noFill/>
        </p:spPr>
        <p:txBody>
          <a:bodyPr wrap="square" rtlCol="1">
            <a:spAutoFit/>
          </a:bodyPr>
          <a:lstStyle/>
          <a:p>
            <a:pPr lvl="0" algn="ctr" rtl="0"/>
            <a:endParaRPr lang="ar-IQ" sz="3600" b="1" dirty="0" smtClean="0">
              <a:ln w="31550" cmpd="sng">
                <a:gradFill>
                  <a:gsLst>
                    <a:gs pos="70000">
                      <a:schemeClr val="accent6">
                        <a:shade val="50000"/>
                        <a:satMod val="190000"/>
                      </a:schemeClr>
                    </a:gs>
                    <a:gs pos="0">
                      <a:schemeClr val="accent6">
                        <a:tint val="77000"/>
                        <a:satMod val="180000"/>
                      </a:schemeClr>
                    </a:gs>
                  </a:gsLst>
                  <a:lin ang="5400000"/>
                </a:gradFill>
                <a:prstDash val="solid"/>
              </a:ln>
              <a:effectLst>
                <a:outerShdw blurRad="50800" dist="40000" dir="5400000" algn="tl" rotWithShape="0">
                  <a:srgbClr val="000000">
                    <a:shade val="5000"/>
                    <a:satMod val="120000"/>
                    <a:alpha val="33000"/>
                  </a:srgbClr>
                </a:outerShdw>
              </a:effectLst>
            </a:endParaRPr>
          </a:p>
          <a:p>
            <a:pPr lvl="0" algn="ctr" rtl="0"/>
            <a:r>
              <a:rPr lang="ar-IQ" sz="3600" b="1" dirty="0" smtClean="0">
                <a:ln w="31550" cmpd="sng">
                  <a:gradFill>
                    <a:gsLst>
                      <a:gs pos="70000">
                        <a:schemeClr val="accent6">
                          <a:shade val="50000"/>
                          <a:satMod val="190000"/>
                        </a:schemeClr>
                      </a:gs>
                      <a:gs pos="0">
                        <a:schemeClr val="accent6">
                          <a:tint val="77000"/>
                          <a:satMod val="180000"/>
                        </a:schemeClr>
                      </a:gs>
                    </a:gsLst>
                    <a:lin ang="5400000"/>
                  </a:gradFill>
                  <a:prstDash val="solid"/>
                </a:ln>
                <a:effectLst>
                  <a:outerShdw blurRad="50800" dist="40000" dir="5400000" algn="tl" rotWithShape="0">
                    <a:srgbClr val="000000">
                      <a:shade val="5000"/>
                      <a:satMod val="120000"/>
                      <a:alpha val="33000"/>
                    </a:srgbClr>
                  </a:outerShdw>
                </a:effectLst>
              </a:rPr>
              <a:t>اعداد</a:t>
            </a:r>
            <a:endParaRPr lang="ar-IQ" sz="3600" b="1" dirty="0">
              <a:ln w="31550" cmpd="sng">
                <a:gradFill>
                  <a:gsLst>
                    <a:gs pos="70000">
                      <a:schemeClr val="accent6">
                        <a:shade val="50000"/>
                        <a:satMod val="190000"/>
                      </a:schemeClr>
                    </a:gs>
                    <a:gs pos="0">
                      <a:schemeClr val="accent6">
                        <a:tint val="77000"/>
                        <a:satMod val="180000"/>
                      </a:schemeClr>
                    </a:gs>
                  </a:gsLst>
                  <a:lin ang="5400000"/>
                </a:gradFill>
                <a:prstDash val="solid"/>
              </a:ln>
              <a:effectLst>
                <a:outerShdw blurRad="50800" dist="40000" dir="5400000" algn="tl" rotWithShape="0">
                  <a:srgbClr val="000000">
                    <a:shade val="5000"/>
                    <a:satMod val="120000"/>
                    <a:alpha val="33000"/>
                  </a:srgbClr>
                </a:outerShdw>
              </a:effectLst>
            </a:endParaRPr>
          </a:p>
          <a:p>
            <a:pPr lvl="0" algn="ctr" rtl="0"/>
            <a:r>
              <a:rPr lang="ar-IQ" sz="3600" b="1" dirty="0" err="1" smtClean="0">
                <a:ln w="31550" cmpd="sng">
                  <a:gradFill>
                    <a:gsLst>
                      <a:gs pos="70000">
                        <a:schemeClr val="accent6">
                          <a:shade val="50000"/>
                          <a:satMod val="190000"/>
                        </a:schemeClr>
                      </a:gs>
                      <a:gs pos="0">
                        <a:schemeClr val="accent6">
                          <a:tint val="77000"/>
                          <a:satMod val="180000"/>
                        </a:schemeClr>
                      </a:gs>
                    </a:gsLst>
                    <a:lin ang="5400000"/>
                  </a:gradFill>
                  <a:prstDash val="solid"/>
                </a:ln>
                <a:effectLst>
                  <a:outerShdw blurRad="50800" dist="40000" dir="5400000" algn="tl" rotWithShape="0">
                    <a:srgbClr val="000000">
                      <a:shade val="5000"/>
                      <a:satMod val="120000"/>
                      <a:alpha val="33000"/>
                    </a:srgbClr>
                  </a:outerShdw>
                </a:effectLst>
              </a:rPr>
              <a:t>م.م</a:t>
            </a:r>
            <a:r>
              <a:rPr lang="ar-IQ" sz="3600" b="1" dirty="0" smtClean="0">
                <a:ln w="31550" cmpd="sng">
                  <a:gradFill>
                    <a:gsLst>
                      <a:gs pos="70000">
                        <a:schemeClr val="accent6">
                          <a:shade val="50000"/>
                          <a:satMod val="190000"/>
                        </a:schemeClr>
                      </a:gs>
                      <a:gs pos="0">
                        <a:schemeClr val="accent6">
                          <a:tint val="77000"/>
                          <a:satMod val="180000"/>
                        </a:schemeClr>
                      </a:gs>
                    </a:gsLst>
                    <a:lin ang="5400000"/>
                  </a:gradFill>
                  <a:prstDash val="solid"/>
                </a:ln>
                <a:effectLst>
                  <a:outerShdw blurRad="50800" dist="40000" dir="5400000" algn="tl" rotWithShape="0">
                    <a:srgbClr val="000000">
                      <a:shade val="5000"/>
                      <a:satMod val="120000"/>
                      <a:alpha val="33000"/>
                    </a:srgbClr>
                  </a:outerShdw>
                </a:effectLst>
              </a:rPr>
              <a:t> مصطفى </a:t>
            </a:r>
            <a:r>
              <a:rPr lang="ar-IQ" sz="3600" b="1" dirty="0">
                <a:ln w="31550" cmpd="sng">
                  <a:gradFill>
                    <a:gsLst>
                      <a:gs pos="70000">
                        <a:schemeClr val="accent6">
                          <a:shade val="50000"/>
                          <a:satMod val="190000"/>
                        </a:schemeClr>
                      </a:gs>
                      <a:gs pos="0">
                        <a:schemeClr val="accent6">
                          <a:tint val="77000"/>
                          <a:satMod val="180000"/>
                        </a:schemeClr>
                      </a:gs>
                    </a:gsLst>
                    <a:lin ang="5400000"/>
                  </a:gradFill>
                  <a:prstDash val="solid"/>
                </a:ln>
                <a:effectLst>
                  <a:outerShdw blurRad="50800" dist="40000" dir="5400000" algn="tl" rotWithShape="0">
                    <a:srgbClr val="000000">
                      <a:shade val="5000"/>
                      <a:satMod val="120000"/>
                      <a:alpha val="33000"/>
                    </a:srgbClr>
                  </a:outerShdw>
                </a:effectLst>
              </a:rPr>
              <a:t>قاسم </a:t>
            </a:r>
            <a:r>
              <a:rPr lang="ar-IQ" sz="3600" b="1" dirty="0" smtClean="0">
                <a:ln w="31550" cmpd="sng">
                  <a:gradFill>
                    <a:gsLst>
                      <a:gs pos="70000">
                        <a:schemeClr val="accent6">
                          <a:shade val="50000"/>
                          <a:satMod val="190000"/>
                        </a:schemeClr>
                      </a:gs>
                      <a:gs pos="0">
                        <a:schemeClr val="accent6">
                          <a:tint val="77000"/>
                          <a:satMod val="180000"/>
                        </a:schemeClr>
                      </a:gs>
                    </a:gsLst>
                    <a:lin ang="5400000"/>
                  </a:gradFill>
                  <a:prstDash val="solid"/>
                </a:ln>
                <a:effectLst>
                  <a:outerShdw blurRad="50800" dist="40000" dir="5400000" algn="tl" rotWithShape="0">
                    <a:srgbClr val="000000">
                      <a:shade val="5000"/>
                      <a:satMod val="120000"/>
                      <a:alpha val="33000"/>
                    </a:srgbClr>
                  </a:outerShdw>
                </a:effectLst>
              </a:rPr>
              <a:t>علوان</a:t>
            </a:r>
            <a:endParaRPr lang="ar-IQ" sz="3600" b="1" dirty="0">
              <a:ln w="31550" cmpd="sng">
                <a:gradFill>
                  <a:gsLst>
                    <a:gs pos="70000">
                      <a:schemeClr val="accent6">
                        <a:shade val="50000"/>
                        <a:satMod val="190000"/>
                      </a:schemeClr>
                    </a:gs>
                    <a:gs pos="0">
                      <a:schemeClr val="accent6">
                        <a:tint val="77000"/>
                        <a:satMod val="180000"/>
                      </a:schemeClr>
                    </a:gs>
                  </a:gsLst>
                  <a:lin ang="5400000"/>
                </a:gradFill>
                <a:prstDash val="solid"/>
              </a:ln>
              <a:effectLst>
                <a:outerShdw blurRad="50800" dist="40000" dir="5400000" algn="tl" rotWithShape="0">
                  <a:srgbClr val="000000">
                    <a:shade val="5000"/>
                    <a:satMod val="120000"/>
                    <a:alpha val="33000"/>
                  </a:srgbClr>
                </a:outerShdw>
              </a:effectLst>
            </a:endParaRPr>
          </a:p>
        </p:txBody>
      </p:sp>
      <p:sp>
        <p:nvSpPr>
          <p:cNvPr id="2" name="عنوان 1"/>
          <p:cNvSpPr>
            <a:spLocks noGrp="1"/>
          </p:cNvSpPr>
          <p:nvPr>
            <p:ph type="ctrTitle"/>
          </p:nvPr>
        </p:nvSpPr>
        <p:spPr>
          <a:xfrm>
            <a:off x="396255" y="900461"/>
            <a:ext cx="4752528" cy="1728192"/>
          </a:xfrm>
        </p:spPr>
        <p:txBody>
          <a:bodyPr>
            <a:normAutofit fontScale="90000"/>
          </a:bodyPr>
          <a:lstStyle/>
          <a:p>
            <a:r>
              <a:rPr lang="ar-IQ" dirty="0" smtClean="0"/>
              <a:t> </a:t>
            </a:r>
            <a:br>
              <a:rPr lang="ar-IQ" dirty="0" smtClean="0"/>
            </a:br>
            <a:r>
              <a:rPr lang="ar-IQ" b="1" dirty="0" smtClean="0">
                <a:ln w="31550" cmpd="sng">
                  <a:gradFill>
                    <a:gsLst>
                      <a:gs pos="70000">
                        <a:schemeClr val="accent6">
                          <a:shade val="50000"/>
                          <a:satMod val="190000"/>
                        </a:schemeClr>
                      </a:gs>
                      <a:gs pos="0">
                        <a:schemeClr val="accent6">
                          <a:tint val="77000"/>
                          <a:satMod val="180000"/>
                        </a:schemeClr>
                      </a:gs>
                    </a:gsLst>
                    <a:lin ang="5400000"/>
                  </a:gradFill>
                  <a:prstDash val="solid"/>
                </a:ln>
                <a:effectLst>
                  <a:outerShdw blurRad="50800" dist="40000" dir="5400000" algn="tl" rotWithShape="0">
                    <a:srgbClr val="000000">
                      <a:shade val="5000"/>
                      <a:satMod val="120000"/>
                      <a:alpha val="33000"/>
                    </a:srgbClr>
                  </a:outerShdw>
                </a:effectLst>
              </a:rPr>
              <a:t>دليل الترقيات العلمية في جامعة بغداد </a:t>
            </a:r>
            <a:endParaRPr lang="ar-IQ" dirty="0"/>
          </a:p>
        </p:txBody>
      </p:sp>
      <p:pic>
        <p:nvPicPr>
          <p:cNvPr id="4" name="صورة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36815" y="0"/>
            <a:ext cx="6732960" cy="6013028"/>
          </a:xfrm>
          <a:prstGeom prst="rect">
            <a:avLst/>
          </a:prstGeom>
        </p:spPr>
      </p:pic>
    </p:spTree>
    <p:custDataLst>
      <p:tags r:id="rId1"/>
    </p:custDataLst>
    <p:extLst>
      <p:ext uri="{BB962C8B-B14F-4D97-AF65-F5344CB8AC3E}">
        <p14:creationId xmlns:p14="http://schemas.microsoft.com/office/powerpoint/2010/main" val="2107508085"/>
      </p:ext>
    </p:extLst>
  </p:cSld>
  <p:clrMapOvr>
    <a:masterClrMapping/>
  </p:clrMapOvr>
  <p:transition spd="slow" advTm="38373">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40000"/>
                <a:lumOff val="60000"/>
              </a:schemeClr>
            </a:gs>
            <a:gs pos="53000">
              <a:srgbClr val="D4DEFF"/>
            </a:gs>
            <a:gs pos="83000">
              <a:srgbClr val="D4DEFF"/>
            </a:gs>
            <a:gs pos="100000">
              <a:srgbClr val="96AB94"/>
            </a:gs>
          </a:gsLst>
          <a:path path="rect">
            <a:fillToRect l="100000" t="100000"/>
          </a:path>
        </a:gradFill>
        <a:effectLst/>
      </p:bgPr>
    </p:bg>
    <p:spTree>
      <p:nvGrpSpPr>
        <p:cNvPr id="1" name=""/>
        <p:cNvGrpSpPr/>
        <p:nvPr/>
      </p:nvGrpSpPr>
      <p:grpSpPr>
        <a:xfrm>
          <a:off x="0" y="0"/>
          <a:ext cx="0" cy="0"/>
          <a:chOff x="0" y="0"/>
          <a:chExt cx="0" cy="0"/>
        </a:xfrm>
      </p:grpSpPr>
      <p:sp>
        <p:nvSpPr>
          <p:cNvPr id="2" name="مربع نص 1"/>
          <p:cNvSpPr txBox="1"/>
          <p:nvPr/>
        </p:nvSpPr>
        <p:spPr>
          <a:xfrm>
            <a:off x="1188343" y="468412"/>
            <a:ext cx="8856984" cy="1015663"/>
          </a:xfrm>
          <a:prstGeom prst="rect">
            <a:avLst/>
          </a:prstGeom>
          <a:noFill/>
        </p:spPr>
        <p:txBody>
          <a:bodyPr wrap="square" rtlCol="1">
            <a:spAutoFit/>
          </a:bodyPr>
          <a:lstStyle/>
          <a:p>
            <a:pPr algn="ctr"/>
            <a:r>
              <a:rPr lang="ar-IQ" sz="6000" u="sng" dirty="0" smtClean="0">
                <a:solidFill>
                  <a:prstClr val="black"/>
                </a:solidFill>
              </a:rPr>
              <a:t>النتاجات العلمية </a:t>
            </a:r>
            <a:endParaRPr lang="ar-IQ" sz="6000" u="sng" dirty="0">
              <a:solidFill>
                <a:prstClr val="black"/>
              </a:solidFill>
            </a:endParaRPr>
          </a:p>
        </p:txBody>
      </p:sp>
      <p:sp>
        <p:nvSpPr>
          <p:cNvPr id="5" name="مربع نص 4"/>
          <p:cNvSpPr txBox="1"/>
          <p:nvPr/>
        </p:nvSpPr>
        <p:spPr>
          <a:xfrm>
            <a:off x="1188343" y="2052588"/>
            <a:ext cx="10297144" cy="3785652"/>
          </a:xfrm>
          <a:prstGeom prst="rect">
            <a:avLst/>
          </a:prstGeom>
          <a:noFill/>
        </p:spPr>
        <p:txBody>
          <a:bodyPr wrap="square" rtlCol="1">
            <a:spAutoFit/>
          </a:bodyPr>
          <a:lstStyle/>
          <a:p>
            <a:pPr marL="285750" indent="-285750">
              <a:buFont typeface="Wingdings" pitchFamily="2" charset="2"/>
              <a:buChar char="v"/>
            </a:pPr>
            <a:r>
              <a:rPr lang="ar-IQ" sz="2400" b="1" u="sng" dirty="0" smtClean="0">
                <a:solidFill>
                  <a:prstClr val="black"/>
                </a:solidFill>
              </a:rPr>
              <a:t>ان تكون النتاجات العلمية لمرتبة مدرس </a:t>
            </a:r>
            <a:r>
              <a:rPr lang="ar-IQ" sz="2400" b="1" u="sng" dirty="0" smtClean="0">
                <a:solidFill>
                  <a:prstClr val="black"/>
                </a:solidFill>
              </a:rPr>
              <a:t> احدها منشور ، واثنان </a:t>
            </a:r>
            <a:r>
              <a:rPr lang="ar-IQ" sz="2400" b="1" u="sng" dirty="0" smtClean="0">
                <a:solidFill>
                  <a:prstClr val="black"/>
                </a:solidFill>
              </a:rPr>
              <a:t>من النتاجات منشورة لمرتبة استاذ </a:t>
            </a:r>
            <a:r>
              <a:rPr lang="ar-IQ" sz="2400" b="1" u="sng" dirty="0" smtClean="0">
                <a:solidFill>
                  <a:prstClr val="black"/>
                </a:solidFill>
              </a:rPr>
              <a:t>مساعد ، واربعة من النتاجات لمرتبة  الاستاذية .......( نتاج واحد مقبول </a:t>
            </a:r>
            <a:r>
              <a:rPr lang="ar-IQ" sz="2400" b="1" u="sng" dirty="0" smtClean="0">
                <a:solidFill>
                  <a:prstClr val="black"/>
                </a:solidFill>
              </a:rPr>
              <a:t>للنشر </a:t>
            </a:r>
            <a:r>
              <a:rPr lang="ar-IQ" sz="2400" b="1" u="sng" dirty="0" smtClean="0">
                <a:solidFill>
                  <a:prstClr val="black"/>
                </a:solidFill>
              </a:rPr>
              <a:t> في كل ترقية) . </a:t>
            </a:r>
            <a:endParaRPr lang="ar-IQ" sz="2400" b="1" u="sng" dirty="0" smtClean="0">
              <a:solidFill>
                <a:prstClr val="black"/>
              </a:solidFill>
            </a:endParaRPr>
          </a:p>
          <a:p>
            <a:pPr marL="285750" indent="-285750">
              <a:buFont typeface="Wingdings" pitchFamily="2" charset="2"/>
              <a:buChar char="v"/>
            </a:pPr>
            <a:r>
              <a:rPr lang="ar-IQ" sz="2400" b="1" u="sng" dirty="0" smtClean="0">
                <a:solidFill>
                  <a:prstClr val="black"/>
                </a:solidFill>
              </a:rPr>
              <a:t>ان تكون هذه النتاجات انجزت خلال المرتبة العلمية الحالية لترقية </a:t>
            </a:r>
            <a:r>
              <a:rPr lang="ar-IQ" sz="2400" b="1" u="sng" dirty="0" smtClean="0">
                <a:solidFill>
                  <a:prstClr val="black"/>
                </a:solidFill>
              </a:rPr>
              <a:t>.</a:t>
            </a:r>
            <a:endParaRPr lang="ar-IQ" sz="2400" b="1" u="sng" dirty="0" smtClean="0">
              <a:solidFill>
                <a:prstClr val="black"/>
              </a:solidFill>
            </a:endParaRPr>
          </a:p>
          <a:p>
            <a:pPr marL="285750" indent="-285750">
              <a:buFont typeface="Wingdings" pitchFamily="2" charset="2"/>
              <a:buChar char="v"/>
            </a:pPr>
            <a:r>
              <a:rPr lang="ar-IQ" sz="2400" b="1" u="sng" dirty="0" smtClean="0">
                <a:solidFill>
                  <a:prstClr val="black"/>
                </a:solidFill>
              </a:rPr>
              <a:t>ان تكون تواريخ النشر او قبول النشر قبل تاريخ تقديم الطلب الا في حالة البحث التعزيزي (اي البحوث التي يطالب بها صاحب الترقية عندما </a:t>
            </a:r>
            <a:r>
              <a:rPr lang="ar-IQ" sz="2400" b="1" u="sng" dirty="0" err="1" smtClean="0">
                <a:solidFill>
                  <a:prstClr val="black"/>
                </a:solidFill>
              </a:rPr>
              <a:t>لايستوفي</a:t>
            </a:r>
            <a:r>
              <a:rPr lang="ar-IQ" sz="2400" b="1" u="sng" dirty="0" smtClean="0">
                <a:solidFill>
                  <a:prstClr val="black"/>
                </a:solidFill>
              </a:rPr>
              <a:t> متطلبات الترقية عند تقديمة الحقيبة الاولى من البحوث )</a:t>
            </a:r>
          </a:p>
          <a:p>
            <a:pPr marL="285750" indent="-285750">
              <a:buFont typeface="Wingdings" pitchFamily="2" charset="2"/>
              <a:buChar char="v"/>
            </a:pPr>
            <a:r>
              <a:rPr lang="ar-IQ" sz="2400" b="1" u="sng" dirty="0" smtClean="0">
                <a:solidFill>
                  <a:prstClr val="black"/>
                </a:solidFill>
              </a:rPr>
              <a:t>يجب ان تكون جميع النتاجات المقدمة للترقية مخططا لها وقد اقرتها اللجان العلمية في الاقسام ،اذا كان البحث غير مسجل </a:t>
            </a:r>
            <a:r>
              <a:rPr lang="ar-IQ" sz="2400" b="1" u="sng" dirty="0" smtClean="0">
                <a:solidFill>
                  <a:prstClr val="black"/>
                </a:solidFill>
              </a:rPr>
              <a:t>لا يدخل </a:t>
            </a:r>
            <a:r>
              <a:rPr lang="ar-IQ" sz="2400" b="1" u="sng" dirty="0" smtClean="0">
                <a:solidFill>
                  <a:prstClr val="black"/>
                </a:solidFill>
              </a:rPr>
              <a:t>ضمن الترقيات العلمية .</a:t>
            </a:r>
          </a:p>
          <a:p>
            <a:pPr marL="285750" indent="-285750">
              <a:buFont typeface="Wingdings" pitchFamily="2" charset="2"/>
              <a:buChar char="v"/>
            </a:pPr>
            <a:r>
              <a:rPr lang="ar-IQ" sz="2400" b="1" u="sng" dirty="0" smtClean="0">
                <a:solidFill>
                  <a:prstClr val="black"/>
                </a:solidFill>
              </a:rPr>
              <a:t>يحتسب النتاج العلمي لعدد من </a:t>
            </a:r>
            <a:r>
              <a:rPr lang="ar-IQ" sz="2400" b="1" u="sng" dirty="0" smtClean="0">
                <a:solidFill>
                  <a:prstClr val="black"/>
                </a:solidFill>
              </a:rPr>
              <a:t>المشاركين </a:t>
            </a:r>
            <a:r>
              <a:rPr lang="ar-IQ" sz="2400" b="1" u="sng" dirty="0" smtClean="0">
                <a:solidFill>
                  <a:prstClr val="black"/>
                </a:solidFill>
              </a:rPr>
              <a:t>فيحتسب </a:t>
            </a:r>
            <a:r>
              <a:rPr lang="ar-IQ" sz="2400" b="1" u="sng" dirty="0" err="1" smtClean="0">
                <a:solidFill>
                  <a:prstClr val="black"/>
                </a:solidFill>
              </a:rPr>
              <a:t>لاول</a:t>
            </a:r>
            <a:r>
              <a:rPr lang="ar-IQ" sz="2400" b="1" u="sng" dirty="0" smtClean="0">
                <a:solidFill>
                  <a:prstClr val="black"/>
                </a:solidFill>
              </a:rPr>
              <a:t> 3 مشاركين في النتاج فقط </a:t>
            </a:r>
            <a:r>
              <a:rPr lang="ar-IQ" sz="2400" b="1" u="sng" dirty="0" smtClean="0">
                <a:solidFill>
                  <a:prstClr val="black"/>
                </a:solidFill>
              </a:rPr>
              <a:t>.</a:t>
            </a:r>
            <a:endParaRPr lang="ar-IQ" sz="2400" b="1" u="sng" dirty="0" smtClean="0">
              <a:solidFill>
                <a:prstClr val="black"/>
              </a:solidFill>
            </a:endParaRPr>
          </a:p>
          <a:p>
            <a:pPr marL="285750" indent="-285750">
              <a:buFont typeface="Wingdings" pitchFamily="2" charset="2"/>
              <a:buChar char="v"/>
            </a:pPr>
            <a:endParaRPr lang="ar-IQ" sz="2400" b="1" u="sng" dirty="0">
              <a:solidFill>
                <a:prstClr val="black"/>
              </a:solidFill>
            </a:endParaRPr>
          </a:p>
        </p:txBody>
      </p:sp>
    </p:spTree>
    <p:extLst>
      <p:ext uri="{BB962C8B-B14F-4D97-AF65-F5344CB8AC3E}">
        <p14:creationId xmlns:p14="http://schemas.microsoft.com/office/powerpoint/2010/main" val="844961892"/>
      </p:ext>
    </p:extLst>
  </p:cSld>
  <p:clrMapOvr>
    <a:masterClrMapping/>
  </p:clrMapOvr>
  <p:transition spd="slow" advTm="13966">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40000"/>
                <a:lumOff val="60000"/>
              </a:schemeClr>
            </a:gs>
            <a:gs pos="53000">
              <a:srgbClr val="D4DEFF"/>
            </a:gs>
            <a:gs pos="83000">
              <a:srgbClr val="D4DEFF"/>
            </a:gs>
            <a:gs pos="100000">
              <a:srgbClr val="96AB94"/>
            </a:gs>
          </a:gsLst>
          <a:path path="rect">
            <a:fillToRect l="100000" t="100000"/>
          </a:path>
        </a:gradFill>
        <a:effectLst/>
      </p:bgPr>
    </p:bg>
    <p:spTree>
      <p:nvGrpSpPr>
        <p:cNvPr id="1" name=""/>
        <p:cNvGrpSpPr/>
        <p:nvPr/>
      </p:nvGrpSpPr>
      <p:grpSpPr>
        <a:xfrm>
          <a:off x="0" y="0"/>
          <a:ext cx="0" cy="0"/>
          <a:chOff x="0" y="0"/>
          <a:chExt cx="0" cy="0"/>
        </a:xfrm>
      </p:grpSpPr>
      <p:sp>
        <p:nvSpPr>
          <p:cNvPr id="2" name="مربع نص 1"/>
          <p:cNvSpPr txBox="1"/>
          <p:nvPr/>
        </p:nvSpPr>
        <p:spPr>
          <a:xfrm>
            <a:off x="1332359" y="45331"/>
            <a:ext cx="8856984" cy="1015663"/>
          </a:xfrm>
          <a:prstGeom prst="rect">
            <a:avLst/>
          </a:prstGeom>
          <a:noFill/>
        </p:spPr>
        <p:txBody>
          <a:bodyPr wrap="square" rtlCol="1">
            <a:spAutoFit/>
          </a:bodyPr>
          <a:lstStyle/>
          <a:p>
            <a:pPr algn="ctr"/>
            <a:r>
              <a:rPr lang="ar-IQ" sz="6000" u="sng" dirty="0" smtClean="0">
                <a:solidFill>
                  <a:prstClr val="black"/>
                </a:solidFill>
              </a:rPr>
              <a:t>النتاجات العلمية </a:t>
            </a:r>
            <a:endParaRPr lang="ar-IQ" sz="6000" u="sng" dirty="0">
              <a:solidFill>
                <a:prstClr val="black"/>
              </a:solidFill>
            </a:endParaRPr>
          </a:p>
        </p:txBody>
      </p:sp>
      <p:sp>
        <p:nvSpPr>
          <p:cNvPr id="5" name="مربع نص 4"/>
          <p:cNvSpPr txBox="1"/>
          <p:nvPr/>
        </p:nvSpPr>
        <p:spPr>
          <a:xfrm>
            <a:off x="468263" y="1484075"/>
            <a:ext cx="10297144" cy="4893647"/>
          </a:xfrm>
          <a:prstGeom prst="rect">
            <a:avLst/>
          </a:prstGeom>
          <a:noFill/>
        </p:spPr>
        <p:txBody>
          <a:bodyPr wrap="square" rtlCol="1">
            <a:spAutoFit/>
          </a:bodyPr>
          <a:lstStyle/>
          <a:p>
            <a:pPr marL="285750" indent="-285750">
              <a:buFont typeface="Wingdings" pitchFamily="2" charset="2"/>
              <a:buChar char="v"/>
            </a:pPr>
            <a:r>
              <a:rPr lang="ar-IQ" sz="2400" b="1" u="sng" dirty="0" smtClean="0">
                <a:solidFill>
                  <a:prstClr val="black"/>
                </a:solidFill>
              </a:rPr>
              <a:t>يجوز اعتماد البحوث </a:t>
            </a:r>
            <a:r>
              <a:rPr lang="ar-IQ" sz="2400" b="1" u="sng" dirty="0" err="1" smtClean="0">
                <a:solidFill>
                  <a:prstClr val="black"/>
                </a:solidFill>
              </a:rPr>
              <a:t>المستله</a:t>
            </a:r>
            <a:r>
              <a:rPr lang="ar-IQ" sz="2400" b="1" u="sng" dirty="0" smtClean="0">
                <a:solidFill>
                  <a:prstClr val="black"/>
                </a:solidFill>
              </a:rPr>
              <a:t> من رسائل الدبلوم العالي </a:t>
            </a:r>
            <a:r>
              <a:rPr lang="ar-IQ" sz="2400" b="1" u="sng" dirty="0" smtClean="0">
                <a:solidFill>
                  <a:prstClr val="black"/>
                </a:solidFill>
              </a:rPr>
              <a:t>والماجستير </a:t>
            </a:r>
            <a:r>
              <a:rPr lang="ar-IQ" sz="2400" b="1" u="sng" dirty="0" err="1" smtClean="0">
                <a:solidFill>
                  <a:prstClr val="black"/>
                </a:solidFill>
              </a:rPr>
              <a:t>واطاريح</a:t>
            </a:r>
            <a:r>
              <a:rPr lang="ar-IQ" sz="2400" b="1" u="sng" dirty="0" smtClean="0">
                <a:solidFill>
                  <a:prstClr val="black"/>
                </a:solidFill>
              </a:rPr>
              <a:t> الدكتوراه التي انجزت </a:t>
            </a:r>
            <a:r>
              <a:rPr lang="ar-IQ" sz="2400" b="1" u="sng" dirty="0" err="1" smtClean="0">
                <a:solidFill>
                  <a:prstClr val="black"/>
                </a:solidFill>
              </a:rPr>
              <a:t>باشراف</a:t>
            </a:r>
            <a:r>
              <a:rPr lang="ar-IQ" sz="2400" b="1" u="sng" dirty="0" smtClean="0">
                <a:solidFill>
                  <a:prstClr val="black"/>
                </a:solidFill>
              </a:rPr>
              <a:t> طالب الترقية </a:t>
            </a:r>
            <a:r>
              <a:rPr lang="ar-IQ" sz="2400" b="1" u="sng" dirty="0" err="1" smtClean="0">
                <a:solidFill>
                  <a:prstClr val="black"/>
                </a:solidFill>
              </a:rPr>
              <a:t>لاغراض</a:t>
            </a:r>
            <a:r>
              <a:rPr lang="ar-IQ" sz="2400" b="1" u="sng" dirty="0" smtClean="0">
                <a:solidFill>
                  <a:prstClr val="black"/>
                </a:solidFill>
              </a:rPr>
              <a:t> الترقية ويستفاد من بحث واحد فقط في المعاملة .</a:t>
            </a:r>
          </a:p>
          <a:p>
            <a:pPr marL="285750" indent="-285750">
              <a:buFont typeface="Wingdings" pitchFamily="2" charset="2"/>
              <a:buChar char="v"/>
            </a:pPr>
            <a:r>
              <a:rPr lang="ar-IQ" sz="2400" b="1" u="sng" dirty="0" smtClean="0">
                <a:solidFill>
                  <a:prstClr val="black"/>
                </a:solidFill>
              </a:rPr>
              <a:t>يجوز اعتماد الكتاب ،براءة الاختراع او بحث ملقى في مؤتمر علمي دوري في الجدول (1) ويخضع للتقييم ،او بحث ملقى في مؤتمر علمي دوري في الجدول (2) </a:t>
            </a:r>
            <a:r>
              <a:rPr lang="ar-IQ" sz="2400" b="1" u="sng" dirty="0" err="1" smtClean="0">
                <a:solidFill>
                  <a:prstClr val="black"/>
                </a:solidFill>
              </a:rPr>
              <a:t>ولاتخضع</a:t>
            </a:r>
            <a:r>
              <a:rPr lang="ar-IQ" sz="2400" b="1" u="sng" dirty="0" smtClean="0">
                <a:solidFill>
                  <a:prstClr val="black"/>
                </a:solidFill>
              </a:rPr>
              <a:t> للتقييم ، شرط عدم تكرار نفس هذه النتاجات في الجدولين  على يكون منشور </a:t>
            </a:r>
            <a:r>
              <a:rPr lang="ar-IQ" sz="2400" b="1" u="sng" dirty="0" err="1" smtClean="0">
                <a:solidFill>
                  <a:prstClr val="black"/>
                </a:solidFill>
              </a:rPr>
              <a:t>باكملة</a:t>
            </a:r>
            <a:r>
              <a:rPr lang="ar-IQ" sz="2400" b="1" u="sng" dirty="0" smtClean="0">
                <a:solidFill>
                  <a:prstClr val="black"/>
                </a:solidFill>
              </a:rPr>
              <a:t> ضمن وقائع المؤتمر او المجلات العلمية ولا تقبل خلاصته </a:t>
            </a:r>
            <a:r>
              <a:rPr lang="ar-IQ" sz="2400" b="1" u="sng" dirty="0" err="1" smtClean="0">
                <a:solidFill>
                  <a:prstClr val="black"/>
                </a:solidFill>
              </a:rPr>
              <a:t>لاغراص</a:t>
            </a:r>
            <a:r>
              <a:rPr lang="ar-IQ" sz="2400" b="1" u="sng" dirty="0" smtClean="0">
                <a:solidFill>
                  <a:prstClr val="black"/>
                </a:solidFill>
              </a:rPr>
              <a:t> الترقية </a:t>
            </a:r>
          </a:p>
          <a:p>
            <a:pPr marL="285750" indent="-285750">
              <a:buFont typeface="Wingdings" pitchFamily="2" charset="2"/>
              <a:buChar char="v"/>
            </a:pPr>
            <a:r>
              <a:rPr lang="ar-IQ" sz="2400" b="1" u="sng" dirty="0" smtClean="0">
                <a:solidFill>
                  <a:prstClr val="black"/>
                </a:solidFill>
              </a:rPr>
              <a:t>تعد اطروحة الدكتوراه او </a:t>
            </a:r>
            <a:r>
              <a:rPr lang="ar-IQ" sz="2400" b="1" u="sng" dirty="0" err="1" smtClean="0">
                <a:solidFill>
                  <a:prstClr val="black"/>
                </a:solidFill>
              </a:rPr>
              <a:t>مايعادلها</a:t>
            </a:r>
            <a:r>
              <a:rPr lang="ar-IQ" sz="2400" b="1" u="sng" dirty="0" smtClean="0">
                <a:solidFill>
                  <a:prstClr val="black"/>
                </a:solidFill>
              </a:rPr>
              <a:t> بحثا واحدا  اصيلا </a:t>
            </a:r>
            <a:r>
              <a:rPr lang="ar-IQ" sz="2400" b="1" u="sng" dirty="0" smtClean="0">
                <a:solidFill>
                  <a:prstClr val="black"/>
                </a:solidFill>
              </a:rPr>
              <a:t>لعضو </a:t>
            </a:r>
            <a:r>
              <a:rPr lang="ar-IQ" sz="2400" b="1" u="sng" dirty="0" smtClean="0">
                <a:solidFill>
                  <a:prstClr val="black"/>
                </a:solidFill>
              </a:rPr>
              <a:t>هيئة التدريس (صاحب الاطروحة ) </a:t>
            </a:r>
            <a:r>
              <a:rPr lang="ar-IQ" sz="2400" b="1" u="sng" dirty="0" smtClean="0">
                <a:solidFill>
                  <a:prstClr val="black"/>
                </a:solidFill>
              </a:rPr>
              <a:t>فيما لم يستفيد من تلك الاطروحة للحصول على لقب علمي اعلى من لقبة العلمي الحالي </a:t>
            </a:r>
            <a:r>
              <a:rPr lang="ar-IQ" sz="2400" b="1" u="sng" dirty="0" err="1" smtClean="0">
                <a:solidFill>
                  <a:prstClr val="black"/>
                </a:solidFill>
              </a:rPr>
              <a:t>ولاتخضع</a:t>
            </a:r>
            <a:r>
              <a:rPr lang="ar-IQ" sz="2400" b="1" u="sng" dirty="0" smtClean="0">
                <a:solidFill>
                  <a:prstClr val="black"/>
                </a:solidFill>
              </a:rPr>
              <a:t> الاطروحة للتقييم ، واذا كانت الاطروحة منجزة داخل العراق او في بلد عربي فتعامل معاملة البحث المنشور في مجلة عراقية او عربية ، اما اذا كانت منجز خارج العراق فتعامل معاملة البحث المنشور في مجلات عالمية . وفي احتساب النقاط .</a:t>
            </a:r>
            <a:endParaRPr lang="ar-IQ" sz="2400" b="1" u="sng" dirty="0" smtClean="0">
              <a:solidFill>
                <a:prstClr val="black"/>
              </a:solidFill>
            </a:endParaRPr>
          </a:p>
          <a:p>
            <a:endParaRPr lang="ar-IQ" sz="2400" b="1" u="sng" dirty="0" smtClean="0">
              <a:solidFill>
                <a:prstClr val="black"/>
              </a:solidFill>
            </a:endParaRPr>
          </a:p>
          <a:p>
            <a:pPr marL="285750" indent="-285750">
              <a:buFont typeface="Wingdings" pitchFamily="2" charset="2"/>
              <a:buChar char="v"/>
            </a:pPr>
            <a:endParaRPr lang="ar-IQ" sz="2400" b="1" u="sng" dirty="0">
              <a:solidFill>
                <a:prstClr val="black"/>
              </a:solidFill>
            </a:endParaRPr>
          </a:p>
        </p:txBody>
      </p:sp>
    </p:spTree>
    <p:extLst>
      <p:ext uri="{BB962C8B-B14F-4D97-AF65-F5344CB8AC3E}">
        <p14:creationId xmlns:p14="http://schemas.microsoft.com/office/powerpoint/2010/main" val="382290186"/>
      </p:ext>
    </p:extLst>
  </p:cSld>
  <p:clrMapOvr>
    <a:masterClrMapping/>
  </p:clrMapOvr>
  <p:transition spd="slow" advTm="13966">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40000"/>
                <a:lumOff val="60000"/>
              </a:schemeClr>
            </a:gs>
            <a:gs pos="53000">
              <a:srgbClr val="D4DEFF"/>
            </a:gs>
            <a:gs pos="83000">
              <a:srgbClr val="D4DEFF"/>
            </a:gs>
            <a:gs pos="100000">
              <a:srgbClr val="96AB94"/>
            </a:gs>
          </a:gsLst>
          <a:path path="rect">
            <a:fillToRect l="100000" t="100000"/>
          </a:path>
        </a:gradFill>
        <a:effectLst/>
      </p:bgPr>
    </p:bg>
    <p:spTree>
      <p:nvGrpSpPr>
        <p:cNvPr id="1" name=""/>
        <p:cNvGrpSpPr/>
        <p:nvPr/>
      </p:nvGrpSpPr>
      <p:grpSpPr>
        <a:xfrm>
          <a:off x="0" y="0"/>
          <a:ext cx="0" cy="0"/>
          <a:chOff x="0" y="0"/>
          <a:chExt cx="0" cy="0"/>
        </a:xfrm>
      </p:grpSpPr>
      <p:sp>
        <p:nvSpPr>
          <p:cNvPr id="2" name="مربع نص 1"/>
          <p:cNvSpPr txBox="1"/>
          <p:nvPr/>
        </p:nvSpPr>
        <p:spPr>
          <a:xfrm>
            <a:off x="1188343" y="468412"/>
            <a:ext cx="8856984" cy="1015663"/>
          </a:xfrm>
          <a:prstGeom prst="rect">
            <a:avLst/>
          </a:prstGeom>
          <a:noFill/>
        </p:spPr>
        <p:txBody>
          <a:bodyPr wrap="square" rtlCol="1">
            <a:spAutoFit/>
          </a:bodyPr>
          <a:lstStyle/>
          <a:p>
            <a:pPr algn="ctr"/>
            <a:r>
              <a:rPr lang="ar-IQ" sz="6000" u="sng" dirty="0" smtClean="0">
                <a:solidFill>
                  <a:prstClr val="black"/>
                </a:solidFill>
              </a:rPr>
              <a:t>النتاجات العلمية </a:t>
            </a:r>
            <a:endParaRPr lang="ar-IQ" sz="6000" u="sng" dirty="0">
              <a:solidFill>
                <a:prstClr val="black"/>
              </a:solidFill>
            </a:endParaRPr>
          </a:p>
        </p:txBody>
      </p:sp>
      <p:sp>
        <p:nvSpPr>
          <p:cNvPr id="5" name="مربع نص 4"/>
          <p:cNvSpPr txBox="1"/>
          <p:nvPr/>
        </p:nvSpPr>
        <p:spPr>
          <a:xfrm>
            <a:off x="1188343" y="2052588"/>
            <a:ext cx="10297144" cy="1938992"/>
          </a:xfrm>
          <a:prstGeom prst="rect">
            <a:avLst/>
          </a:prstGeom>
          <a:noFill/>
        </p:spPr>
        <p:txBody>
          <a:bodyPr wrap="square" rtlCol="1">
            <a:spAutoFit/>
          </a:bodyPr>
          <a:lstStyle/>
          <a:p>
            <a:pPr marL="285750" indent="-285750">
              <a:buFont typeface="Wingdings" pitchFamily="2" charset="2"/>
              <a:buChar char="v"/>
            </a:pPr>
            <a:r>
              <a:rPr lang="ar-IQ" sz="2400" b="1" u="sng" dirty="0">
                <a:solidFill>
                  <a:prstClr val="black"/>
                </a:solidFill>
              </a:rPr>
              <a:t>تعد البحوث المنشورة او </a:t>
            </a:r>
            <a:r>
              <a:rPr lang="ar-IQ" sz="2400" b="1" u="sng" dirty="0" err="1">
                <a:solidFill>
                  <a:prstClr val="black"/>
                </a:solidFill>
              </a:rPr>
              <a:t>المقبوله</a:t>
            </a:r>
            <a:r>
              <a:rPr lang="ar-IQ" sz="2400" b="1" u="sng" dirty="0">
                <a:solidFill>
                  <a:prstClr val="black"/>
                </a:solidFill>
              </a:rPr>
              <a:t> للنشر المسجلة في قواعد البيانات (</a:t>
            </a:r>
            <a:r>
              <a:rPr lang="en-US" sz="2400" b="1" u="sng" dirty="0" err="1">
                <a:solidFill>
                  <a:prstClr val="black"/>
                </a:solidFill>
              </a:rPr>
              <a:t>scopus</a:t>
            </a:r>
            <a:r>
              <a:rPr lang="ar-IQ" sz="2400" b="1" u="sng" dirty="0">
                <a:solidFill>
                  <a:prstClr val="black"/>
                </a:solidFill>
              </a:rPr>
              <a:t>،</a:t>
            </a:r>
            <a:r>
              <a:rPr lang="en-US" sz="2400" b="1" u="sng" dirty="0" err="1">
                <a:solidFill>
                  <a:prstClr val="black"/>
                </a:solidFill>
              </a:rPr>
              <a:t>thomson</a:t>
            </a:r>
            <a:r>
              <a:rPr lang="en-US" sz="2400" b="1" u="sng" dirty="0">
                <a:solidFill>
                  <a:prstClr val="black"/>
                </a:solidFill>
              </a:rPr>
              <a:t> Reuters </a:t>
            </a:r>
            <a:r>
              <a:rPr lang="ar-IQ" sz="2400" b="1" u="sng" dirty="0">
                <a:solidFill>
                  <a:prstClr val="black"/>
                </a:solidFill>
              </a:rPr>
              <a:t>) بحوثا اصيلة </a:t>
            </a:r>
            <a:r>
              <a:rPr lang="ar-IQ" sz="2400" b="1" u="sng" dirty="0" err="1">
                <a:solidFill>
                  <a:prstClr val="black"/>
                </a:solidFill>
              </a:rPr>
              <a:t>ولاتخضع</a:t>
            </a:r>
            <a:r>
              <a:rPr lang="ar-IQ" sz="2400" b="1" u="sng" dirty="0">
                <a:solidFill>
                  <a:prstClr val="black"/>
                </a:solidFill>
              </a:rPr>
              <a:t> للتقييم</a:t>
            </a:r>
            <a:endParaRPr lang="ar-IQ" sz="2400" b="1" u="sng" dirty="0" smtClean="0">
              <a:solidFill>
                <a:prstClr val="black"/>
              </a:solidFill>
            </a:endParaRPr>
          </a:p>
          <a:p>
            <a:pPr marL="285750" indent="-285750">
              <a:buFont typeface="Wingdings" pitchFamily="2" charset="2"/>
              <a:buChar char="v"/>
            </a:pPr>
            <a:r>
              <a:rPr lang="ar-IQ" sz="2400" b="1" u="sng" dirty="0" smtClean="0">
                <a:solidFill>
                  <a:prstClr val="black"/>
                </a:solidFill>
              </a:rPr>
              <a:t>يمكن </a:t>
            </a:r>
            <a:r>
              <a:rPr lang="ar-IQ" sz="2400" b="1" u="sng" dirty="0" smtClean="0">
                <a:solidFill>
                  <a:prstClr val="black"/>
                </a:solidFill>
              </a:rPr>
              <a:t>اعتماد نتيجة التقييم نفسها للنتاج العلمي المشترك الذ  اكان قدمه سابقا احد المشاركين في هذا النتاج للترقية الحالية على ان يكون مقدما للترقية العلمية المطلوبة نفسها او لترقية علمية اعلى منها ويكون ضمن نفس الاختصاص لصاحب الترقية </a:t>
            </a:r>
            <a:endParaRPr lang="ar-IQ" sz="2400" b="1" u="sng" dirty="0">
              <a:solidFill>
                <a:prstClr val="black"/>
              </a:solidFill>
            </a:endParaRPr>
          </a:p>
        </p:txBody>
      </p:sp>
    </p:spTree>
    <p:extLst>
      <p:ext uri="{BB962C8B-B14F-4D97-AF65-F5344CB8AC3E}">
        <p14:creationId xmlns:p14="http://schemas.microsoft.com/office/powerpoint/2010/main" val="2558632717"/>
      </p:ext>
    </p:extLst>
  </p:cSld>
  <p:clrMapOvr>
    <a:masterClrMapping/>
  </p:clrMapOvr>
  <p:transition spd="slow" advTm="13966">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40000"/>
                <a:lumOff val="60000"/>
              </a:schemeClr>
            </a:gs>
            <a:gs pos="53000">
              <a:srgbClr val="D4DEFF"/>
            </a:gs>
            <a:gs pos="83000">
              <a:srgbClr val="D4DEFF"/>
            </a:gs>
            <a:gs pos="100000">
              <a:srgbClr val="96AB94"/>
            </a:gs>
          </a:gsLst>
          <a:path path="rect">
            <a:fillToRect l="100000" t="100000"/>
          </a:path>
        </a:gradFill>
        <a:effectLst/>
      </p:bgPr>
    </p:bg>
    <p:spTree>
      <p:nvGrpSpPr>
        <p:cNvPr id="1" name=""/>
        <p:cNvGrpSpPr/>
        <p:nvPr/>
      </p:nvGrpSpPr>
      <p:grpSpPr>
        <a:xfrm>
          <a:off x="0" y="0"/>
          <a:ext cx="0" cy="0"/>
          <a:chOff x="0" y="0"/>
          <a:chExt cx="0" cy="0"/>
        </a:xfrm>
      </p:grpSpPr>
      <p:sp>
        <p:nvSpPr>
          <p:cNvPr id="2" name="مربع نص 1"/>
          <p:cNvSpPr txBox="1"/>
          <p:nvPr/>
        </p:nvSpPr>
        <p:spPr>
          <a:xfrm>
            <a:off x="756295" y="448368"/>
            <a:ext cx="10585176" cy="923330"/>
          </a:xfrm>
          <a:prstGeom prst="rect">
            <a:avLst/>
          </a:prstGeom>
          <a:noFill/>
        </p:spPr>
        <p:txBody>
          <a:bodyPr wrap="square" rtlCol="1">
            <a:spAutoFit/>
          </a:bodyPr>
          <a:lstStyle/>
          <a:p>
            <a:r>
              <a:rPr lang="ar-IQ" sz="5400" u="sng" dirty="0" smtClean="0">
                <a:solidFill>
                  <a:prstClr val="black"/>
                </a:solidFill>
              </a:rPr>
              <a:t>تاريخ الاستحقاق الفعلي والمدة القانونية للترقية </a:t>
            </a:r>
            <a:endParaRPr lang="ar-IQ" sz="5400" u="sng" dirty="0">
              <a:solidFill>
                <a:prstClr val="black"/>
              </a:solidFill>
            </a:endParaRPr>
          </a:p>
        </p:txBody>
      </p:sp>
      <p:sp>
        <p:nvSpPr>
          <p:cNvPr id="5" name="مربع نص 4"/>
          <p:cNvSpPr txBox="1"/>
          <p:nvPr/>
        </p:nvSpPr>
        <p:spPr>
          <a:xfrm>
            <a:off x="1044327" y="1620540"/>
            <a:ext cx="10297144" cy="3539430"/>
          </a:xfrm>
          <a:prstGeom prst="rect">
            <a:avLst/>
          </a:prstGeom>
          <a:noFill/>
        </p:spPr>
        <p:txBody>
          <a:bodyPr wrap="square" rtlCol="1">
            <a:spAutoFit/>
          </a:bodyPr>
          <a:lstStyle/>
          <a:p>
            <a:r>
              <a:rPr lang="ar-IQ" sz="2800" b="1" u="sng" dirty="0" smtClean="0">
                <a:solidFill>
                  <a:prstClr val="black"/>
                </a:solidFill>
              </a:rPr>
              <a:t>يكون الاستحقاق الفعلي للترقية كالاتي</a:t>
            </a:r>
          </a:p>
          <a:p>
            <a:pPr marL="457200" indent="-457200">
              <a:buFont typeface="Wingdings" pitchFamily="2" charset="2"/>
              <a:buChar char="v"/>
            </a:pPr>
            <a:r>
              <a:rPr lang="ar-IQ" sz="2800" b="1" u="sng" dirty="0" smtClean="0">
                <a:solidFill>
                  <a:prstClr val="black"/>
                </a:solidFill>
              </a:rPr>
              <a:t>من تاريخ تقديم الطلب اذا كانت المعاملة مستوفية لكافة الشروط</a:t>
            </a:r>
          </a:p>
          <a:p>
            <a:pPr marL="457200" indent="-457200">
              <a:buFont typeface="Wingdings" pitchFamily="2" charset="2"/>
              <a:buChar char="v"/>
            </a:pPr>
            <a:r>
              <a:rPr lang="ar-IQ" sz="2800" b="1" u="sng" dirty="0" smtClean="0">
                <a:solidFill>
                  <a:prstClr val="black"/>
                </a:solidFill>
              </a:rPr>
              <a:t>من تاريخ اخر نتاج علمي اذ طولب بتقديم بحوث تعزيزية </a:t>
            </a:r>
          </a:p>
          <a:p>
            <a:pPr marL="457200" indent="-457200">
              <a:buFont typeface="Wingdings" pitchFamily="2" charset="2"/>
              <a:buChar char="v"/>
            </a:pPr>
            <a:r>
              <a:rPr lang="ar-IQ" sz="2800" b="1" u="sng" dirty="0" smtClean="0">
                <a:solidFill>
                  <a:prstClr val="black"/>
                </a:solidFill>
              </a:rPr>
              <a:t>عدم احتساب الاجازات الطويلة (ثلاثة اشهر فأكثر ) </a:t>
            </a:r>
            <a:r>
              <a:rPr lang="ar-IQ" sz="2800" b="1" u="sng" dirty="0" err="1" smtClean="0">
                <a:solidFill>
                  <a:prstClr val="black"/>
                </a:solidFill>
              </a:rPr>
              <a:t>لاغراض</a:t>
            </a:r>
            <a:r>
              <a:rPr lang="ar-IQ" sz="2800" b="1" u="sng" dirty="0" smtClean="0">
                <a:solidFill>
                  <a:prstClr val="black"/>
                </a:solidFill>
              </a:rPr>
              <a:t> الترقية العلمية وهي اجازة الامومة </a:t>
            </a:r>
          </a:p>
          <a:p>
            <a:pPr marL="342900" indent="-342900">
              <a:buFontTx/>
              <a:buChar char="-"/>
            </a:pPr>
            <a:r>
              <a:rPr lang="ar-IQ" sz="2800" b="1" u="sng" dirty="0" smtClean="0">
                <a:solidFill>
                  <a:prstClr val="black"/>
                </a:solidFill>
              </a:rPr>
              <a:t>الاجازات الدراسية ( التفرغ التام ) </a:t>
            </a:r>
          </a:p>
          <a:p>
            <a:pPr marL="342900" indent="-342900">
              <a:buFontTx/>
              <a:buChar char="-"/>
            </a:pPr>
            <a:r>
              <a:rPr lang="ar-IQ" sz="2800" b="1" u="sng" dirty="0" smtClean="0">
                <a:solidFill>
                  <a:prstClr val="black"/>
                </a:solidFill>
              </a:rPr>
              <a:t>الاجازات المرضية </a:t>
            </a:r>
          </a:p>
          <a:p>
            <a:pPr marL="342900" indent="-342900">
              <a:buFontTx/>
              <a:buChar char="-"/>
            </a:pPr>
            <a:r>
              <a:rPr lang="ar-IQ" sz="2800" b="1" u="sng" dirty="0" smtClean="0">
                <a:solidFill>
                  <a:prstClr val="black"/>
                </a:solidFill>
              </a:rPr>
              <a:t>الاجازات الاعتيادية ( براتب او من غير راتب ) </a:t>
            </a:r>
            <a:endParaRPr lang="ar-IQ" sz="2400" b="1" u="sng" dirty="0">
              <a:solidFill>
                <a:prstClr val="black"/>
              </a:solidFill>
            </a:endParaRPr>
          </a:p>
        </p:txBody>
      </p:sp>
    </p:spTree>
    <p:extLst>
      <p:ext uri="{BB962C8B-B14F-4D97-AF65-F5344CB8AC3E}">
        <p14:creationId xmlns:p14="http://schemas.microsoft.com/office/powerpoint/2010/main" val="2880751564"/>
      </p:ext>
    </p:extLst>
  </p:cSld>
  <p:clrMapOvr>
    <a:masterClrMapping/>
  </p:clrMapOvr>
  <p:transition spd="slow" advTm="13966">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40000"/>
                <a:lumOff val="60000"/>
              </a:schemeClr>
            </a:gs>
            <a:gs pos="53000">
              <a:srgbClr val="D4DEFF"/>
            </a:gs>
            <a:gs pos="83000">
              <a:srgbClr val="D4DEFF"/>
            </a:gs>
            <a:gs pos="100000">
              <a:srgbClr val="96AB94"/>
            </a:gs>
          </a:gsLst>
          <a:path path="rect">
            <a:fillToRect l="100000" t="100000"/>
          </a:path>
        </a:gradFill>
        <a:effectLst/>
      </p:bgPr>
    </p:bg>
    <p:spTree>
      <p:nvGrpSpPr>
        <p:cNvPr id="1" name=""/>
        <p:cNvGrpSpPr/>
        <p:nvPr/>
      </p:nvGrpSpPr>
      <p:grpSpPr>
        <a:xfrm>
          <a:off x="0" y="0"/>
          <a:ext cx="0" cy="0"/>
          <a:chOff x="0" y="0"/>
          <a:chExt cx="0" cy="0"/>
        </a:xfrm>
      </p:grpSpPr>
      <p:sp>
        <p:nvSpPr>
          <p:cNvPr id="2" name="مربع نص 1"/>
          <p:cNvSpPr txBox="1"/>
          <p:nvPr/>
        </p:nvSpPr>
        <p:spPr>
          <a:xfrm>
            <a:off x="756295" y="448368"/>
            <a:ext cx="10585176" cy="923330"/>
          </a:xfrm>
          <a:prstGeom prst="rect">
            <a:avLst/>
          </a:prstGeom>
          <a:noFill/>
        </p:spPr>
        <p:txBody>
          <a:bodyPr wrap="square" rtlCol="1">
            <a:spAutoFit/>
          </a:bodyPr>
          <a:lstStyle/>
          <a:p>
            <a:r>
              <a:rPr lang="ar-IQ" sz="5400" u="sng" dirty="0" smtClean="0">
                <a:solidFill>
                  <a:prstClr val="black"/>
                </a:solidFill>
              </a:rPr>
              <a:t>تاريخ الاستحقاق الفعلي والمدة القانونية للترقية </a:t>
            </a:r>
            <a:endParaRPr lang="ar-IQ" sz="5400" u="sng" dirty="0">
              <a:solidFill>
                <a:prstClr val="black"/>
              </a:solidFill>
            </a:endParaRPr>
          </a:p>
        </p:txBody>
      </p:sp>
      <p:sp>
        <p:nvSpPr>
          <p:cNvPr id="5" name="مربع نص 4"/>
          <p:cNvSpPr txBox="1"/>
          <p:nvPr/>
        </p:nvSpPr>
        <p:spPr>
          <a:xfrm>
            <a:off x="1044327" y="1684055"/>
            <a:ext cx="10297144" cy="3046988"/>
          </a:xfrm>
          <a:prstGeom prst="rect">
            <a:avLst/>
          </a:prstGeom>
          <a:noFill/>
        </p:spPr>
        <p:txBody>
          <a:bodyPr wrap="square" rtlCol="1">
            <a:spAutoFit/>
          </a:bodyPr>
          <a:lstStyle/>
          <a:p>
            <a:pPr marL="342900" indent="-342900">
              <a:buFont typeface="Wingdings" pitchFamily="2" charset="2"/>
              <a:buChar char="v"/>
            </a:pPr>
            <a:r>
              <a:rPr lang="ar-IQ" sz="2400" b="1" u="sng" dirty="0" smtClean="0">
                <a:solidFill>
                  <a:prstClr val="black"/>
                </a:solidFill>
              </a:rPr>
              <a:t>عند احتساب المدة القانونية للتدريسيين الذين يتمتعون </a:t>
            </a:r>
            <a:r>
              <a:rPr lang="ar-IQ" sz="2400" b="1" u="sng" dirty="0" err="1" smtClean="0">
                <a:solidFill>
                  <a:prstClr val="black"/>
                </a:solidFill>
              </a:rPr>
              <a:t>باجازة</a:t>
            </a:r>
            <a:r>
              <a:rPr lang="ar-IQ" sz="2400" b="1" u="sng" dirty="0" smtClean="0">
                <a:solidFill>
                  <a:prstClr val="black"/>
                </a:solidFill>
              </a:rPr>
              <a:t> دراسية خارج العراق لغرض اكمال الدكتوراه ( </a:t>
            </a:r>
            <a:r>
              <a:rPr lang="ar-IQ" sz="2400" b="1" u="sng" dirty="0" err="1" smtClean="0">
                <a:solidFill>
                  <a:prstClr val="black"/>
                </a:solidFill>
              </a:rPr>
              <a:t>لاتحتسب</a:t>
            </a:r>
            <a:r>
              <a:rPr lang="ar-IQ" sz="2400" b="1" u="sng" dirty="0" smtClean="0">
                <a:solidFill>
                  <a:prstClr val="black"/>
                </a:solidFill>
              </a:rPr>
              <a:t> مدة الاجازة المحصورة بين تاريخ الانفكاك والمباشرة ) ضمن المدة القانونية ، اما التدريسين المتفرغين </a:t>
            </a:r>
            <a:r>
              <a:rPr lang="ar-IQ" sz="2400" b="1" u="sng" dirty="0" err="1" smtClean="0">
                <a:solidFill>
                  <a:prstClr val="black"/>
                </a:solidFill>
              </a:rPr>
              <a:t>جرئيا</a:t>
            </a:r>
            <a:r>
              <a:rPr lang="ar-IQ" sz="2400" b="1" u="sng" dirty="0" smtClean="0">
                <a:solidFill>
                  <a:prstClr val="black"/>
                </a:solidFill>
              </a:rPr>
              <a:t> </a:t>
            </a:r>
            <a:r>
              <a:rPr lang="ar-IQ" sz="2400" b="1" u="sng" dirty="0" err="1" smtClean="0">
                <a:solidFill>
                  <a:prstClr val="black"/>
                </a:solidFill>
              </a:rPr>
              <a:t>لاكمال</a:t>
            </a:r>
            <a:r>
              <a:rPr lang="ar-IQ" sz="2400" b="1" u="sng" dirty="0" smtClean="0">
                <a:solidFill>
                  <a:prstClr val="black"/>
                </a:solidFill>
              </a:rPr>
              <a:t> دراسة الدكتوراه داخل العراق ، فتحسب مدة التفرغ الجزئي لهم ضمن المدة القانونية </a:t>
            </a:r>
          </a:p>
          <a:p>
            <a:pPr marL="342900" indent="-342900">
              <a:buFont typeface="Wingdings" pitchFamily="2" charset="2"/>
              <a:buChar char="v"/>
            </a:pPr>
            <a:r>
              <a:rPr lang="ar-IQ" sz="2400" b="1" u="sng" dirty="0" smtClean="0">
                <a:solidFill>
                  <a:prstClr val="black"/>
                </a:solidFill>
              </a:rPr>
              <a:t>في حال شمول طالبة الترقية باي عقوبة ادارية او انضباطية خلال المدة </a:t>
            </a:r>
            <a:r>
              <a:rPr lang="ar-IQ" sz="2400" b="1" u="sng" dirty="0" err="1" smtClean="0">
                <a:solidFill>
                  <a:prstClr val="black"/>
                </a:solidFill>
              </a:rPr>
              <a:t>لاقانونية</a:t>
            </a:r>
            <a:r>
              <a:rPr lang="ar-IQ" sz="2400" b="1" u="sng" dirty="0" smtClean="0">
                <a:solidFill>
                  <a:prstClr val="black"/>
                </a:solidFill>
              </a:rPr>
              <a:t> فان تاريخ استكمال المدة </a:t>
            </a:r>
            <a:r>
              <a:rPr lang="ar-IQ" sz="2400" b="1" u="sng" dirty="0" err="1" smtClean="0">
                <a:solidFill>
                  <a:prstClr val="black"/>
                </a:solidFill>
              </a:rPr>
              <a:t>القانوينة</a:t>
            </a:r>
            <a:r>
              <a:rPr lang="ar-IQ" sz="2400" b="1" u="sng" dirty="0" smtClean="0">
                <a:solidFill>
                  <a:prstClr val="black"/>
                </a:solidFill>
              </a:rPr>
              <a:t> الترقية </a:t>
            </a:r>
            <a:r>
              <a:rPr lang="ar-IQ" sz="2400" b="1" u="sng" dirty="0" err="1" smtClean="0">
                <a:solidFill>
                  <a:prstClr val="black"/>
                </a:solidFill>
              </a:rPr>
              <a:t>سيتاخر</a:t>
            </a:r>
            <a:r>
              <a:rPr lang="ar-IQ" sz="2400" b="1" u="sng" dirty="0" smtClean="0">
                <a:solidFill>
                  <a:prstClr val="black"/>
                </a:solidFill>
              </a:rPr>
              <a:t> بقدر المدة التي تتتبعها العقوبة الانضباطية من </a:t>
            </a:r>
            <a:r>
              <a:rPr lang="ar-IQ" sz="2400" b="1" u="sng" dirty="0" err="1" smtClean="0">
                <a:solidFill>
                  <a:prstClr val="black"/>
                </a:solidFill>
              </a:rPr>
              <a:t>تاخر</a:t>
            </a:r>
            <a:r>
              <a:rPr lang="ar-IQ" sz="2400" b="1" u="sng" dirty="0" smtClean="0">
                <a:solidFill>
                  <a:prstClr val="black"/>
                </a:solidFill>
              </a:rPr>
              <a:t> للعلاوة او الترفيه حسب قانون الخدمة الجامعية ، اما في حال صدور العقوبة بعد تقديم طلب الترقية فان ذلك </a:t>
            </a:r>
            <a:r>
              <a:rPr lang="ar-IQ" sz="2400" b="1" u="sng" dirty="0" err="1" smtClean="0">
                <a:solidFill>
                  <a:prstClr val="black"/>
                </a:solidFill>
              </a:rPr>
              <a:t>لايؤثر</a:t>
            </a:r>
            <a:r>
              <a:rPr lang="ar-IQ" sz="2400" b="1" u="sng" dirty="0" smtClean="0">
                <a:solidFill>
                  <a:prstClr val="black"/>
                </a:solidFill>
              </a:rPr>
              <a:t> على سير المعاملة وترويجها </a:t>
            </a:r>
            <a:endParaRPr lang="ar-IQ" sz="2400" b="1" u="sng" dirty="0">
              <a:solidFill>
                <a:prstClr val="black"/>
              </a:solidFill>
            </a:endParaRPr>
          </a:p>
        </p:txBody>
      </p:sp>
    </p:spTree>
    <p:extLst>
      <p:ext uri="{BB962C8B-B14F-4D97-AF65-F5344CB8AC3E}">
        <p14:creationId xmlns:p14="http://schemas.microsoft.com/office/powerpoint/2010/main" val="1465950559"/>
      </p:ext>
    </p:extLst>
  </p:cSld>
  <p:clrMapOvr>
    <a:masterClrMapping/>
  </p:clrMapOvr>
  <p:transition spd="slow" advTm="13966">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40000"/>
                <a:lumOff val="60000"/>
              </a:schemeClr>
            </a:gs>
            <a:gs pos="53000">
              <a:srgbClr val="D4DEFF"/>
            </a:gs>
            <a:gs pos="83000">
              <a:srgbClr val="D4DEFF"/>
            </a:gs>
            <a:gs pos="100000">
              <a:srgbClr val="96AB94"/>
            </a:gs>
          </a:gsLst>
          <a:path path="rect">
            <a:fillToRect l="100000" t="100000"/>
          </a:path>
        </a:gradFill>
        <a:effectLst/>
      </p:bgPr>
    </p:bg>
    <p:spTree>
      <p:nvGrpSpPr>
        <p:cNvPr id="1" name=""/>
        <p:cNvGrpSpPr/>
        <p:nvPr/>
      </p:nvGrpSpPr>
      <p:grpSpPr>
        <a:xfrm>
          <a:off x="0" y="0"/>
          <a:ext cx="0" cy="0"/>
          <a:chOff x="0" y="0"/>
          <a:chExt cx="0" cy="0"/>
        </a:xfrm>
      </p:grpSpPr>
      <p:sp>
        <p:nvSpPr>
          <p:cNvPr id="2" name="مربع نص 1"/>
          <p:cNvSpPr txBox="1"/>
          <p:nvPr/>
        </p:nvSpPr>
        <p:spPr>
          <a:xfrm>
            <a:off x="612279" y="11640"/>
            <a:ext cx="10585176" cy="923330"/>
          </a:xfrm>
          <a:prstGeom prst="rect">
            <a:avLst/>
          </a:prstGeom>
          <a:noFill/>
        </p:spPr>
        <p:txBody>
          <a:bodyPr wrap="square" rtlCol="1">
            <a:spAutoFit/>
          </a:bodyPr>
          <a:lstStyle/>
          <a:p>
            <a:pPr algn="ctr"/>
            <a:r>
              <a:rPr lang="ar-IQ" sz="5400" u="sng" dirty="0" smtClean="0">
                <a:solidFill>
                  <a:prstClr val="black"/>
                </a:solidFill>
              </a:rPr>
              <a:t>تقييمات الاداء لطالب الترقية العلمية </a:t>
            </a:r>
            <a:endParaRPr lang="ar-IQ" sz="5400" u="sng" dirty="0">
              <a:solidFill>
                <a:prstClr val="black"/>
              </a:solidFill>
            </a:endParaRPr>
          </a:p>
        </p:txBody>
      </p:sp>
      <p:sp>
        <p:nvSpPr>
          <p:cNvPr id="5" name="مربع نص 4"/>
          <p:cNvSpPr txBox="1"/>
          <p:nvPr/>
        </p:nvSpPr>
        <p:spPr>
          <a:xfrm>
            <a:off x="1044327" y="1044476"/>
            <a:ext cx="9793088" cy="4524315"/>
          </a:xfrm>
          <a:prstGeom prst="rect">
            <a:avLst/>
          </a:prstGeom>
          <a:noFill/>
        </p:spPr>
        <p:txBody>
          <a:bodyPr wrap="square" rtlCol="1">
            <a:spAutoFit/>
          </a:bodyPr>
          <a:lstStyle/>
          <a:p>
            <a:pPr marL="342900" indent="-342900">
              <a:buFont typeface="Wingdings" pitchFamily="2" charset="2"/>
              <a:buChar char="v"/>
            </a:pPr>
            <a:r>
              <a:rPr lang="ar-IQ" sz="2400" b="1" dirty="0" smtClean="0">
                <a:solidFill>
                  <a:prstClr val="black"/>
                </a:solidFill>
              </a:rPr>
              <a:t>1- تتضمن متطلبات  تقييم الاداء ما يأتي : </a:t>
            </a:r>
          </a:p>
          <a:p>
            <a:pPr marL="457200" indent="-457200">
              <a:buAutoNum type="arabic1Minus"/>
            </a:pPr>
            <a:r>
              <a:rPr lang="ar-IQ" sz="2400" b="1" u="sng" dirty="0" smtClean="0">
                <a:solidFill>
                  <a:prstClr val="black"/>
                </a:solidFill>
              </a:rPr>
              <a:t>ثلاث سنوات اكاديمية للترقية الى مرتبة مدرس </a:t>
            </a:r>
          </a:p>
          <a:p>
            <a:pPr marL="457200" indent="-457200">
              <a:buAutoNum type="arabic1Minus"/>
            </a:pPr>
            <a:r>
              <a:rPr lang="ar-IQ" sz="2400" b="1" u="sng" dirty="0" smtClean="0">
                <a:solidFill>
                  <a:prstClr val="black"/>
                </a:solidFill>
              </a:rPr>
              <a:t>اربع سنوات اكاديمية للترقية الى مرتبة استاذ مساعد ، او ثلاثة سنوات اذ كان التقديم ضمن المدة </a:t>
            </a:r>
            <a:r>
              <a:rPr lang="ar-IQ" sz="2400" b="1" u="sng" dirty="0" err="1" smtClean="0">
                <a:solidFill>
                  <a:prstClr val="black"/>
                </a:solidFill>
              </a:rPr>
              <a:t>الاصغرية</a:t>
            </a:r>
            <a:r>
              <a:rPr lang="ar-IQ" sz="2400" b="1" u="sng" dirty="0" smtClean="0">
                <a:solidFill>
                  <a:prstClr val="black"/>
                </a:solidFill>
              </a:rPr>
              <a:t> </a:t>
            </a:r>
          </a:p>
          <a:p>
            <a:pPr marL="457200" indent="-457200">
              <a:buAutoNum type="arabic1Minus"/>
            </a:pPr>
            <a:r>
              <a:rPr lang="ar-IQ" sz="2400" b="1" u="sng" dirty="0" smtClean="0">
                <a:solidFill>
                  <a:prstClr val="black"/>
                </a:solidFill>
              </a:rPr>
              <a:t>ست سنوات اكاديمية للترقية الى مرتبة استاذ ، او خمس سنوات اذا كان التقديم ضمن المدة </a:t>
            </a:r>
            <a:r>
              <a:rPr lang="ar-IQ" sz="2400" b="1" u="sng" dirty="0" err="1" smtClean="0">
                <a:solidFill>
                  <a:prstClr val="black"/>
                </a:solidFill>
              </a:rPr>
              <a:t>الاصغرية</a:t>
            </a:r>
            <a:r>
              <a:rPr lang="ar-IQ" sz="2400" b="1" u="sng" dirty="0" smtClean="0">
                <a:solidFill>
                  <a:prstClr val="black"/>
                </a:solidFill>
              </a:rPr>
              <a:t> </a:t>
            </a:r>
          </a:p>
          <a:p>
            <a:pPr marL="342900" indent="-342900">
              <a:buFont typeface="Wingdings" pitchFamily="2" charset="2"/>
              <a:buChar char="v"/>
            </a:pPr>
            <a:r>
              <a:rPr lang="ar-IQ" sz="2400" b="1" u="sng" dirty="0" smtClean="0">
                <a:solidFill>
                  <a:prstClr val="black"/>
                </a:solidFill>
              </a:rPr>
              <a:t>2- يبدا احتساب سنوات التقييم </a:t>
            </a:r>
            <a:r>
              <a:rPr lang="ar-IQ" sz="2400" b="1" u="sng" dirty="0" err="1" smtClean="0">
                <a:solidFill>
                  <a:prstClr val="black"/>
                </a:solidFill>
              </a:rPr>
              <a:t>لاداء</a:t>
            </a:r>
            <a:r>
              <a:rPr lang="ar-IQ" sz="2400" b="1" u="sng" dirty="0" smtClean="0">
                <a:solidFill>
                  <a:prstClr val="black"/>
                </a:solidFill>
              </a:rPr>
              <a:t> من السنة الاكاديمية التي تسبق تقديم طلب الترقية ، الا اذا كان تاريخ تقديم الطلب قد جاء بعد انتهاء تقييم الاداء لتلك السنة الاكاديمية </a:t>
            </a:r>
          </a:p>
          <a:p>
            <a:pPr marL="342900" indent="-342900">
              <a:buFont typeface="Wingdings" pitchFamily="2" charset="2"/>
              <a:buChar char="v"/>
            </a:pPr>
            <a:r>
              <a:rPr lang="ar-IQ" sz="2400" b="1" u="sng" dirty="0" smtClean="0">
                <a:solidFill>
                  <a:prstClr val="black"/>
                </a:solidFill>
              </a:rPr>
              <a:t>3-لا يشترط في معدل تقييم الاداء درجة محددة ، وانما تحسب نقاط الدرجة الحاصل عليها طالب الترقية على وفق </a:t>
            </a:r>
            <a:r>
              <a:rPr lang="ar-IQ" sz="2400" b="1" u="sng" dirty="0" err="1" smtClean="0">
                <a:solidFill>
                  <a:prstClr val="black"/>
                </a:solidFill>
              </a:rPr>
              <a:t>ماورد</a:t>
            </a:r>
            <a:r>
              <a:rPr lang="ar-IQ" sz="2400" b="1" u="sng" dirty="0" smtClean="0">
                <a:solidFill>
                  <a:prstClr val="black"/>
                </a:solidFill>
              </a:rPr>
              <a:t> في الفقرة الخاصة بتقييم الاداء في الجدول (2) وحتى  </a:t>
            </a:r>
            <a:r>
              <a:rPr lang="ar-IQ" sz="2400" b="1" u="sng" dirty="0" err="1" smtClean="0">
                <a:solidFill>
                  <a:prstClr val="black"/>
                </a:solidFill>
              </a:rPr>
              <a:t>اذالم</a:t>
            </a:r>
            <a:r>
              <a:rPr lang="ar-IQ" sz="2400" b="1" u="sng" dirty="0" smtClean="0">
                <a:solidFill>
                  <a:prstClr val="black"/>
                </a:solidFill>
              </a:rPr>
              <a:t> يحصل طالب الترقية على اقل درجة في الجدول (70) فان المعاملة تروج ولكن في هذه الحالة لا يحصل على نقاط في الجدول </a:t>
            </a:r>
            <a:endParaRPr lang="ar-IQ" sz="2400" b="1" u="sng" dirty="0">
              <a:solidFill>
                <a:prstClr val="black"/>
              </a:solidFill>
            </a:endParaRPr>
          </a:p>
        </p:txBody>
      </p:sp>
    </p:spTree>
    <p:extLst>
      <p:ext uri="{BB962C8B-B14F-4D97-AF65-F5344CB8AC3E}">
        <p14:creationId xmlns:p14="http://schemas.microsoft.com/office/powerpoint/2010/main" val="3494059080"/>
      </p:ext>
    </p:extLst>
  </p:cSld>
  <p:clrMapOvr>
    <a:masterClrMapping/>
  </p:clrMapOvr>
  <p:transition spd="slow" advTm="13966">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0000"/>
                <a:lumOff val="40000"/>
              </a:schemeClr>
            </a:gs>
            <a:gs pos="53000">
              <a:srgbClr val="D4DEFF"/>
            </a:gs>
            <a:gs pos="83000">
              <a:srgbClr val="D4DEFF"/>
            </a:gs>
            <a:gs pos="100000">
              <a:srgbClr val="96AB94"/>
            </a:gs>
          </a:gsLst>
          <a:path path="rect">
            <a:fillToRect l="100000" t="100000"/>
          </a:path>
        </a:gra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smtClean="0"/>
              <a:t>مراحل ترويج معاملة الترقية العلمية </a:t>
            </a:r>
            <a:endParaRPr lang="en-US" b="1" dirty="0"/>
          </a:p>
        </p:txBody>
      </p:sp>
      <p:sp>
        <p:nvSpPr>
          <p:cNvPr id="3" name="عنصر نائب للمحتوى 2"/>
          <p:cNvSpPr>
            <a:spLocks noGrp="1"/>
          </p:cNvSpPr>
          <p:nvPr>
            <p:ph idx="1"/>
          </p:nvPr>
        </p:nvSpPr>
        <p:spPr>
          <a:xfrm>
            <a:off x="612279" y="1188492"/>
            <a:ext cx="10952798" cy="4039841"/>
          </a:xfrm>
        </p:spPr>
        <p:txBody>
          <a:bodyPr>
            <a:noAutofit/>
          </a:bodyPr>
          <a:lstStyle/>
          <a:p>
            <a:r>
              <a:rPr lang="ar-IQ" sz="2800" b="1" dirty="0" smtClean="0"/>
              <a:t>يقدم التدريسي طلبا تحريريا للترقية الى رئيس القسم المختص .</a:t>
            </a:r>
          </a:p>
          <a:p>
            <a:r>
              <a:rPr lang="ar-IQ" sz="2800" b="1" dirty="0" smtClean="0"/>
              <a:t>يقوم رئيس القسم بعد تسلميه طلب الترقية بإحالة المعاملة الى لجنة الترقيات بعد ان يقوم عضو الارتباط في القسم بتدقيق المعاملة وتأكد من استيفائها كافة المتطلبات . </a:t>
            </a:r>
          </a:p>
          <a:p>
            <a:r>
              <a:rPr lang="ar-IQ" sz="2800" b="1" dirty="0" smtClean="0"/>
              <a:t>تقوم لجنة الترقيات العلمية بتدقيق المعاملة واكمال كافة الشروط المطلوبة ثم احالتها الى القسم لغرض اجراء الاستلال الورقي وتحديد المسار البحثي. </a:t>
            </a:r>
          </a:p>
          <a:p>
            <a:r>
              <a:rPr lang="ar-IQ" sz="2800" b="1" dirty="0" smtClean="0"/>
              <a:t>يقوم القسم العلمي بتشكل لجنة  خاصة لغرض النظر في البحوث واجراء الاستلال وتحديد المسار البحثي للباحث المرشح للترقية .</a:t>
            </a:r>
          </a:p>
          <a:p>
            <a:r>
              <a:rPr lang="ar-IQ" sz="2800" b="1" dirty="0" smtClean="0"/>
              <a:t>تزويد الباحث بكتاب ارسال  من قبل لجنة الترقيات الى مراكز معتمدة لغرض اجراء الاستلال الالكتروني ثم تزويد اللجنة العلمية به  لغرض الاطلاع علية وتحديد نسبة  الاستلال . </a:t>
            </a:r>
            <a:endParaRPr lang="en-US" sz="2800" b="1" dirty="0"/>
          </a:p>
        </p:txBody>
      </p:sp>
    </p:spTree>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40000"/>
                <a:lumOff val="60000"/>
              </a:schemeClr>
            </a:gs>
            <a:gs pos="53000">
              <a:srgbClr val="D4DEFF"/>
            </a:gs>
            <a:gs pos="83000">
              <a:srgbClr val="D4DEFF"/>
            </a:gs>
            <a:gs pos="100000">
              <a:srgbClr val="96AB94"/>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u="sng" dirty="0" smtClean="0"/>
              <a:t>ملف معاملة الترقية العلمية </a:t>
            </a:r>
            <a:endParaRPr lang="en-US" b="1" u="sng" dirty="0"/>
          </a:p>
        </p:txBody>
      </p:sp>
      <p:sp>
        <p:nvSpPr>
          <p:cNvPr id="3" name="عنصر نائب للمحتوى 2"/>
          <p:cNvSpPr>
            <a:spLocks noGrp="1"/>
          </p:cNvSpPr>
          <p:nvPr>
            <p:ph idx="1"/>
          </p:nvPr>
        </p:nvSpPr>
        <p:spPr/>
        <p:txBody>
          <a:bodyPr>
            <a:normAutofit fontScale="92500" lnSpcReduction="10000"/>
          </a:bodyPr>
          <a:lstStyle/>
          <a:p>
            <a:pPr>
              <a:buFont typeface="Wingdings" pitchFamily="2" charset="2"/>
              <a:buChar char="v"/>
            </a:pPr>
            <a:r>
              <a:rPr lang="ar-IQ" sz="2800" dirty="0" smtClean="0"/>
              <a:t> طلب خطي بالترقية يقدمه التدريسي الى رئيس القسم (او العميد اذا كان طالب الترقية رئيس قسم )</a:t>
            </a:r>
          </a:p>
          <a:p>
            <a:pPr>
              <a:buFont typeface="Wingdings" pitchFamily="2" charset="2"/>
              <a:buChar char="v"/>
            </a:pPr>
            <a:r>
              <a:rPr lang="ar-IQ" sz="2800" dirty="0" smtClean="0"/>
              <a:t>استمارة الترقية العلمية ، وتملأ من التدريسي .</a:t>
            </a:r>
          </a:p>
          <a:p>
            <a:pPr>
              <a:buFont typeface="Wingdings" pitchFamily="2" charset="2"/>
              <a:buChar char="v"/>
            </a:pPr>
            <a:r>
              <a:rPr lang="ar-IQ" sz="2800" dirty="0" smtClean="0"/>
              <a:t>النتاجات العلمية المقدمة للترقية ( 4 نشخ ورقية مع نسخة الكترونية من كل نتاج ، </a:t>
            </a:r>
            <a:r>
              <a:rPr lang="ar-IQ" sz="2800" dirty="0" err="1" smtClean="0"/>
              <a:t>وتأييدات</a:t>
            </a:r>
            <a:r>
              <a:rPr lang="ar-IQ" sz="2800" dirty="0" smtClean="0"/>
              <a:t> موافقة النشر وقبول النشر للبحوث ).</a:t>
            </a:r>
          </a:p>
          <a:p>
            <a:pPr>
              <a:buFont typeface="Wingdings" pitchFamily="2" charset="2"/>
              <a:buChar char="v"/>
            </a:pPr>
            <a:r>
              <a:rPr lang="ar-IQ" sz="2800" dirty="0" smtClean="0"/>
              <a:t>اقرا خطي بعدم الاستلال للنتاجات العملية .</a:t>
            </a:r>
          </a:p>
          <a:p>
            <a:pPr>
              <a:buFont typeface="Wingdings" pitchFamily="2" charset="2"/>
              <a:buChar char="v"/>
            </a:pPr>
            <a:r>
              <a:rPr lang="ar-IQ" sz="2800" dirty="0" smtClean="0"/>
              <a:t>شهادة الاشتراك بدورة طرائق التدريس والتأهيل التربوي ، للترقية الى مرتبة مدرس .</a:t>
            </a:r>
          </a:p>
          <a:p>
            <a:pPr>
              <a:buFont typeface="Wingdings" pitchFamily="2" charset="2"/>
              <a:buChar char="v"/>
            </a:pPr>
            <a:r>
              <a:rPr lang="ar-IQ" sz="2800" dirty="0" smtClean="0"/>
              <a:t>استمارتي الاشتراك في موقع الباحث العلمي ( </a:t>
            </a:r>
            <a:r>
              <a:rPr lang="ar-IQ" sz="2800" dirty="0" err="1" smtClean="0"/>
              <a:t>كوكل</a:t>
            </a:r>
            <a:r>
              <a:rPr lang="ar-IQ" sz="2800" dirty="0" smtClean="0"/>
              <a:t> </a:t>
            </a:r>
            <a:r>
              <a:rPr lang="ar-IQ" sz="2800" dirty="0" err="1" smtClean="0"/>
              <a:t>سكولر</a:t>
            </a:r>
            <a:r>
              <a:rPr lang="ar-IQ" sz="2800" dirty="0" smtClean="0"/>
              <a:t> ) وبوابة البحث ( </a:t>
            </a:r>
            <a:r>
              <a:rPr lang="ar-IQ" sz="2800" dirty="0" err="1" smtClean="0"/>
              <a:t>رسيج</a:t>
            </a:r>
            <a:r>
              <a:rPr lang="ar-IQ" sz="2800" dirty="0" smtClean="0"/>
              <a:t> كيت ) </a:t>
            </a:r>
          </a:p>
          <a:p>
            <a:pPr>
              <a:buFont typeface="Wingdings" pitchFamily="2" charset="2"/>
              <a:buChar char="v"/>
            </a:pPr>
            <a:r>
              <a:rPr lang="ar-IQ" sz="2800" dirty="0" smtClean="0"/>
              <a:t>السيرة الذاتية لطالب الترقية مصادق عليها من القسم والكلية   </a:t>
            </a:r>
          </a:p>
          <a:p>
            <a:pPr>
              <a:buNone/>
            </a:pPr>
            <a:r>
              <a:rPr lang="ar-IQ" dirty="0" smtClean="0"/>
              <a:t> </a:t>
            </a:r>
            <a:endParaRPr lang="en-US" dirty="0"/>
          </a:p>
        </p:txBody>
      </p:sp>
    </p:spTree>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0000"/>
                <a:lumOff val="40000"/>
              </a:schemeClr>
            </a:gs>
            <a:gs pos="53000">
              <a:srgbClr val="D4DEFF"/>
            </a:gs>
            <a:gs pos="83000">
              <a:srgbClr val="D4DEFF"/>
            </a:gs>
            <a:gs pos="100000">
              <a:srgbClr val="96AB94"/>
            </a:gs>
          </a:gsLst>
          <a:path path="rect">
            <a:fillToRect l="100000" t="100000"/>
          </a:path>
        </a:gra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u="sng" dirty="0" smtClean="0"/>
              <a:t>ملف معاملة الترقية العلمية </a:t>
            </a:r>
            <a:endParaRPr lang="en-US" b="1" u="sng" dirty="0"/>
          </a:p>
        </p:txBody>
      </p:sp>
      <p:sp>
        <p:nvSpPr>
          <p:cNvPr id="3" name="عنصر نائب للمحتوى 2"/>
          <p:cNvSpPr>
            <a:spLocks noGrp="1"/>
          </p:cNvSpPr>
          <p:nvPr>
            <p:ph idx="1"/>
          </p:nvPr>
        </p:nvSpPr>
        <p:spPr>
          <a:xfrm>
            <a:off x="324247" y="1428332"/>
            <a:ext cx="11237041" cy="4039841"/>
          </a:xfrm>
        </p:spPr>
        <p:txBody>
          <a:bodyPr>
            <a:normAutofit lnSpcReduction="10000"/>
          </a:bodyPr>
          <a:lstStyle/>
          <a:p>
            <a:pPr>
              <a:buFont typeface="Wingdings" pitchFamily="2" charset="2"/>
              <a:buChar char="v"/>
            </a:pPr>
            <a:r>
              <a:rPr lang="ar-IQ" dirty="0" smtClean="0"/>
              <a:t>رسائل الماجستير </a:t>
            </a:r>
            <a:r>
              <a:rPr lang="ar-IQ" smtClean="0"/>
              <a:t>وأطاريح</a:t>
            </a:r>
            <a:r>
              <a:rPr lang="ar-IQ" dirty="0" smtClean="0"/>
              <a:t> الدكتوراه التي اشرف عليها طالب الترقية والباحثون المشاركون . وبعد انجاز لجنة الاستلال عملها تعاد هذه الرسائل الى طالب الترقية </a:t>
            </a:r>
          </a:p>
          <a:p>
            <a:pPr>
              <a:buFont typeface="Wingdings" pitchFamily="2" charset="2"/>
              <a:buChar char="v"/>
            </a:pPr>
            <a:r>
              <a:rPr lang="ar-IQ" dirty="0" smtClean="0"/>
              <a:t>نسخه من الامر الجامعي الخاص باخر لقب علمي </a:t>
            </a:r>
          </a:p>
          <a:p>
            <a:pPr>
              <a:buFont typeface="Wingdings" pitchFamily="2" charset="2"/>
              <a:buChar char="v"/>
            </a:pPr>
            <a:r>
              <a:rPr lang="ar-IQ" dirty="0" smtClean="0"/>
              <a:t>نسخة من الامر الجامعي الخاص بمنج الشهادة الاولية ( البكالوريوس او ما يعدلها )</a:t>
            </a:r>
          </a:p>
          <a:p>
            <a:pPr>
              <a:buFont typeface="Wingdings" pitchFamily="2" charset="2"/>
              <a:buChar char="v"/>
            </a:pPr>
            <a:r>
              <a:rPr lang="ar-IQ" dirty="0" smtClean="0"/>
              <a:t>نسخة من الامر الجامعي الخاص بمنح اخر شهادة </a:t>
            </a:r>
          </a:p>
          <a:p>
            <a:pPr>
              <a:buFont typeface="Wingdings" pitchFamily="2" charset="2"/>
              <a:buChar char="v"/>
            </a:pPr>
            <a:r>
              <a:rPr lang="ar-IQ" dirty="0"/>
              <a:t> </a:t>
            </a:r>
            <a:r>
              <a:rPr lang="ar-IQ" dirty="0" smtClean="0"/>
              <a:t>لا تروج معاملة الترقية الجديدة مالم يتم التأكد من ان النتاجات العلمية للترقية السابقة المقبولة للنشر قد نشر منها العدد المطلوب للترقية ( 2 مدرس ، 3 استاذ مساعد ، استاذ )</a:t>
            </a:r>
          </a:p>
        </p:txBody>
      </p:sp>
    </p:spTree>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40000"/>
                <a:lumOff val="60000"/>
              </a:schemeClr>
            </a:gs>
            <a:gs pos="53000">
              <a:srgbClr val="D4DEFF"/>
            </a:gs>
            <a:gs pos="83000">
              <a:srgbClr val="D4DEFF"/>
            </a:gs>
            <a:gs pos="100000">
              <a:srgbClr val="96AB94"/>
            </a:gs>
          </a:gsLst>
          <a:path path="rect">
            <a:fillToRect l="100000" t="100000"/>
          </a:path>
        </a:gradFill>
        <a:effectLst/>
      </p:bgPr>
    </p:bg>
    <p:spTree>
      <p:nvGrpSpPr>
        <p:cNvPr id="1" name=""/>
        <p:cNvGrpSpPr/>
        <p:nvPr/>
      </p:nvGrpSpPr>
      <p:grpSpPr>
        <a:xfrm>
          <a:off x="0" y="0"/>
          <a:ext cx="0" cy="0"/>
          <a:chOff x="0" y="0"/>
          <a:chExt cx="0" cy="0"/>
        </a:xfrm>
      </p:grpSpPr>
      <p:sp>
        <p:nvSpPr>
          <p:cNvPr id="2" name="مربع نص 1"/>
          <p:cNvSpPr txBox="1"/>
          <p:nvPr/>
        </p:nvSpPr>
        <p:spPr>
          <a:xfrm>
            <a:off x="1152339" y="213479"/>
            <a:ext cx="9793088" cy="830997"/>
          </a:xfrm>
          <a:prstGeom prst="rect">
            <a:avLst/>
          </a:prstGeom>
          <a:noFill/>
        </p:spPr>
        <p:txBody>
          <a:bodyPr wrap="square" rtlCol="1">
            <a:spAutoFit/>
          </a:bodyPr>
          <a:lstStyle/>
          <a:p>
            <a:pPr algn="ctr"/>
            <a:r>
              <a:rPr lang="ar-IQ" sz="4800" b="1" u="sng" dirty="0" smtClean="0">
                <a:solidFill>
                  <a:prstClr val="black"/>
                </a:solidFill>
              </a:rPr>
              <a:t>محاور الدورة </a:t>
            </a:r>
            <a:endParaRPr lang="ar-IQ" sz="4800" b="1" u="sng" dirty="0">
              <a:solidFill>
                <a:prstClr val="black"/>
              </a:solidFill>
            </a:endParaRPr>
          </a:p>
        </p:txBody>
      </p:sp>
      <p:sp>
        <p:nvSpPr>
          <p:cNvPr id="3" name="مربع نص 2"/>
          <p:cNvSpPr txBox="1"/>
          <p:nvPr/>
        </p:nvSpPr>
        <p:spPr>
          <a:xfrm>
            <a:off x="612279" y="1260500"/>
            <a:ext cx="10585176" cy="4524315"/>
          </a:xfrm>
          <a:prstGeom prst="rect">
            <a:avLst/>
          </a:prstGeom>
          <a:noFill/>
        </p:spPr>
        <p:txBody>
          <a:bodyPr wrap="square" rtlCol="1">
            <a:spAutoFit/>
          </a:bodyPr>
          <a:lstStyle/>
          <a:p>
            <a:pPr marL="857250" indent="-857250">
              <a:buFont typeface="Wingdings" pitchFamily="2" charset="2"/>
              <a:buChar char="v"/>
            </a:pPr>
            <a:r>
              <a:rPr lang="ar-IQ" sz="4800" u="sng" dirty="0" smtClean="0">
                <a:solidFill>
                  <a:prstClr val="black"/>
                </a:solidFill>
              </a:rPr>
              <a:t>اليوم الاول </a:t>
            </a:r>
            <a:r>
              <a:rPr lang="ar-IQ" sz="4800" dirty="0" smtClean="0">
                <a:solidFill>
                  <a:prstClr val="black"/>
                </a:solidFill>
              </a:rPr>
              <a:t>: (</a:t>
            </a:r>
            <a:r>
              <a:rPr lang="ar-IQ" sz="4800" dirty="0">
                <a:solidFill>
                  <a:prstClr val="black"/>
                </a:solidFill>
              </a:rPr>
              <a:t>الركائز الاساسية </a:t>
            </a:r>
            <a:r>
              <a:rPr lang="ar-IQ" sz="4800" dirty="0" smtClean="0">
                <a:solidFill>
                  <a:prstClr val="black"/>
                </a:solidFill>
              </a:rPr>
              <a:t>، رصانة المجلات ،</a:t>
            </a:r>
            <a:r>
              <a:rPr lang="ar-IQ" sz="4800" dirty="0">
                <a:solidFill>
                  <a:prstClr val="black"/>
                </a:solidFill>
              </a:rPr>
              <a:t> النتاجات العلمية </a:t>
            </a:r>
            <a:r>
              <a:rPr lang="ar-IQ" sz="4800" dirty="0" smtClean="0">
                <a:solidFill>
                  <a:prstClr val="black"/>
                </a:solidFill>
              </a:rPr>
              <a:t>، تاريخ الاستحقاق الفعلي والمدة القانونية ، تقييمات الاداء ، مراحل ترويج المعاملة ، ملف معاملة الترقية </a:t>
            </a:r>
            <a:endParaRPr lang="ar-IQ" sz="4800" dirty="0">
              <a:solidFill>
                <a:prstClr val="black"/>
              </a:solidFill>
            </a:endParaRPr>
          </a:p>
          <a:p>
            <a:pPr marL="857250" indent="-857250">
              <a:buFont typeface="Wingdings" pitchFamily="2" charset="2"/>
              <a:buChar char="v"/>
            </a:pPr>
            <a:r>
              <a:rPr lang="ar-IQ" sz="4800" u="sng" dirty="0" smtClean="0">
                <a:solidFill>
                  <a:prstClr val="black"/>
                </a:solidFill>
              </a:rPr>
              <a:t>اليوم الثاني :</a:t>
            </a:r>
            <a:r>
              <a:rPr lang="ar-IQ" sz="4800" dirty="0" smtClean="0">
                <a:solidFill>
                  <a:prstClr val="black"/>
                </a:solidFill>
              </a:rPr>
              <a:t>( استمارة السيرة الذاتية ، واستمارة الترقية </a:t>
            </a:r>
          </a:p>
        </p:txBody>
      </p:sp>
    </p:spTree>
    <p:extLst>
      <p:ext uri="{BB962C8B-B14F-4D97-AF65-F5344CB8AC3E}">
        <p14:creationId xmlns:p14="http://schemas.microsoft.com/office/powerpoint/2010/main" val="2069823375"/>
      </p:ext>
    </p:extLst>
  </p:cSld>
  <p:clrMapOvr>
    <a:masterClrMapping/>
  </p:clrMapOvr>
  <p:transition spd="slow" advTm="28056">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40000"/>
                <a:lumOff val="60000"/>
              </a:schemeClr>
            </a:gs>
            <a:gs pos="53000">
              <a:srgbClr val="D4DEFF"/>
            </a:gs>
            <a:gs pos="83000">
              <a:srgbClr val="D4DEFF"/>
            </a:gs>
            <a:gs pos="100000">
              <a:srgbClr val="96AB94"/>
            </a:gs>
          </a:gsLst>
          <a:path path="rect">
            <a:fillToRect l="100000" t="100000"/>
          </a:path>
        </a:gradFill>
        <a:effectLst/>
      </p:bgPr>
    </p:bg>
    <p:spTree>
      <p:nvGrpSpPr>
        <p:cNvPr id="1" name=""/>
        <p:cNvGrpSpPr/>
        <p:nvPr/>
      </p:nvGrpSpPr>
      <p:grpSpPr>
        <a:xfrm>
          <a:off x="0" y="0"/>
          <a:ext cx="0" cy="0"/>
          <a:chOff x="0" y="0"/>
          <a:chExt cx="0" cy="0"/>
        </a:xfrm>
      </p:grpSpPr>
      <p:sp>
        <p:nvSpPr>
          <p:cNvPr id="2" name="مربع نص 1"/>
          <p:cNvSpPr txBox="1"/>
          <p:nvPr/>
        </p:nvSpPr>
        <p:spPr>
          <a:xfrm>
            <a:off x="1152339" y="213479"/>
            <a:ext cx="9793088" cy="830997"/>
          </a:xfrm>
          <a:prstGeom prst="rect">
            <a:avLst/>
          </a:prstGeom>
          <a:noFill/>
        </p:spPr>
        <p:txBody>
          <a:bodyPr wrap="square" rtlCol="1">
            <a:spAutoFit/>
          </a:bodyPr>
          <a:lstStyle/>
          <a:p>
            <a:pPr algn="ctr"/>
            <a:r>
              <a:rPr lang="ar-IQ" sz="4800" b="1" u="sng" dirty="0" smtClean="0">
                <a:solidFill>
                  <a:prstClr val="black"/>
                </a:solidFill>
              </a:rPr>
              <a:t>محاور الدورة </a:t>
            </a:r>
            <a:endParaRPr lang="ar-IQ" sz="4800" b="1" u="sng" dirty="0">
              <a:solidFill>
                <a:prstClr val="black"/>
              </a:solidFill>
            </a:endParaRPr>
          </a:p>
        </p:txBody>
      </p:sp>
      <p:sp>
        <p:nvSpPr>
          <p:cNvPr id="3" name="مربع نص 2"/>
          <p:cNvSpPr txBox="1"/>
          <p:nvPr/>
        </p:nvSpPr>
        <p:spPr>
          <a:xfrm>
            <a:off x="612279" y="1260500"/>
            <a:ext cx="10585176" cy="1569660"/>
          </a:xfrm>
          <a:prstGeom prst="rect">
            <a:avLst/>
          </a:prstGeom>
          <a:noFill/>
        </p:spPr>
        <p:txBody>
          <a:bodyPr wrap="square" rtlCol="1">
            <a:spAutoFit/>
          </a:bodyPr>
          <a:lstStyle/>
          <a:p>
            <a:pPr marL="857250" indent="-857250">
              <a:buFont typeface="Wingdings" pitchFamily="2" charset="2"/>
              <a:buChar char="v"/>
            </a:pPr>
            <a:r>
              <a:rPr lang="ar-IQ" sz="4800" u="sng" dirty="0" smtClean="0">
                <a:solidFill>
                  <a:prstClr val="black"/>
                </a:solidFill>
              </a:rPr>
              <a:t>اليوم الثالث</a:t>
            </a:r>
            <a:r>
              <a:rPr lang="ar-IQ" sz="4800" dirty="0" smtClean="0">
                <a:solidFill>
                  <a:prstClr val="black"/>
                </a:solidFill>
              </a:rPr>
              <a:t>: نقاشات حره حول إجراءات الترقيات العلمية .</a:t>
            </a:r>
          </a:p>
        </p:txBody>
      </p:sp>
    </p:spTree>
    <p:extLst>
      <p:ext uri="{BB962C8B-B14F-4D97-AF65-F5344CB8AC3E}">
        <p14:creationId xmlns:p14="http://schemas.microsoft.com/office/powerpoint/2010/main" val="2084520818"/>
      </p:ext>
    </p:extLst>
  </p:cSld>
  <p:clrMapOvr>
    <a:masterClrMapping/>
  </p:clrMapOvr>
  <p:transition spd="slow" advTm="28056">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40000"/>
                <a:lumOff val="60000"/>
              </a:schemeClr>
            </a:gs>
            <a:gs pos="53000">
              <a:srgbClr val="D4DEFF"/>
            </a:gs>
            <a:gs pos="83000">
              <a:srgbClr val="D4DEFF"/>
            </a:gs>
            <a:gs pos="100000">
              <a:srgbClr val="96AB94"/>
            </a:gs>
          </a:gsLst>
          <a:path path="rect">
            <a:fillToRect l="100000" t="100000"/>
          </a:path>
        </a:gradFill>
        <a:effectLst/>
      </p:bgPr>
    </p:bg>
    <p:spTree>
      <p:nvGrpSpPr>
        <p:cNvPr id="1" name=""/>
        <p:cNvGrpSpPr/>
        <p:nvPr/>
      </p:nvGrpSpPr>
      <p:grpSpPr>
        <a:xfrm>
          <a:off x="0" y="0"/>
          <a:ext cx="0" cy="0"/>
          <a:chOff x="0" y="0"/>
          <a:chExt cx="0" cy="0"/>
        </a:xfrm>
      </p:grpSpPr>
      <p:sp>
        <p:nvSpPr>
          <p:cNvPr id="2" name="مربع نص 1"/>
          <p:cNvSpPr txBox="1"/>
          <p:nvPr/>
        </p:nvSpPr>
        <p:spPr>
          <a:xfrm>
            <a:off x="1188343" y="1044476"/>
            <a:ext cx="9793088" cy="830997"/>
          </a:xfrm>
          <a:prstGeom prst="rect">
            <a:avLst/>
          </a:prstGeom>
          <a:noFill/>
        </p:spPr>
        <p:txBody>
          <a:bodyPr wrap="square" rtlCol="1">
            <a:spAutoFit/>
          </a:bodyPr>
          <a:lstStyle/>
          <a:p>
            <a:pPr algn="ctr"/>
            <a:r>
              <a:rPr lang="ar-IQ" sz="4800" b="1" u="sng" dirty="0" smtClean="0"/>
              <a:t>الركائز  الاساسية لتقديم الى الترقية المطلوبة </a:t>
            </a:r>
            <a:endParaRPr lang="ar-IQ" sz="4800" b="1" u="sng" dirty="0"/>
          </a:p>
        </p:txBody>
      </p:sp>
      <p:sp>
        <p:nvSpPr>
          <p:cNvPr id="3" name="مربع نص 2"/>
          <p:cNvSpPr txBox="1"/>
          <p:nvPr/>
        </p:nvSpPr>
        <p:spPr>
          <a:xfrm>
            <a:off x="756295" y="2111529"/>
            <a:ext cx="10585176" cy="3416320"/>
          </a:xfrm>
          <a:prstGeom prst="rect">
            <a:avLst/>
          </a:prstGeom>
          <a:noFill/>
        </p:spPr>
        <p:txBody>
          <a:bodyPr wrap="square" rtlCol="1">
            <a:spAutoFit/>
          </a:bodyPr>
          <a:lstStyle/>
          <a:p>
            <a:pPr marL="857250" indent="-857250">
              <a:buFont typeface="Wingdings" pitchFamily="2" charset="2"/>
              <a:buChar char="v"/>
            </a:pPr>
            <a:r>
              <a:rPr lang="ar-IQ" sz="4800" dirty="0" smtClean="0"/>
              <a:t>  ادراج البحوث ضمن الخطة العلمية:</a:t>
            </a:r>
          </a:p>
          <a:p>
            <a:pPr marL="685800" indent="-685800">
              <a:buFont typeface="Arial" pitchFamily="34" charset="0"/>
              <a:buChar char="•"/>
            </a:pPr>
            <a:r>
              <a:rPr lang="ar-IQ" sz="4800" dirty="0" smtClean="0"/>
              <a:t> </a:t>
            </a:r>
            <a:r>
              <a:rPr lang="ar-IQ" sz="4000" dirty="0" smtClean="0"/>
              <a:t>التأكد من مطابقة العنوان في الخطة البحثية مع العنوان المقدم الى الترقية حرفيا </a:t>
            </a:r>
            <a:r>
              <a:rPr lang="ar-IQ" sz="4000" u="sng" dirty="0" smtClean="0"/>
              <a:t>(التأكد من لجنة العلمية ان البحث يصلح للترقية وليس لغرض التقييم )</a:t>
            </a:r>
          </a:p>
          <a:p>
            <a:pPr marL="685800" indent="-685800">
              <a:buFont typeface="Arial" pitchFamily="34" charset="0"/>
              <a:buChar char="•"/>
            </a:pPr>
            <a:r>
              <a:rPr lang="ar-IQ" sz="4000" u="sng" dirty="0" smtClean="0"/>
              <a:t>يجب ادراج بحوث المؤتمر ضمن الخطة </a:t>
            </a:r>
            <a:endParaRPr lang="ar-IQ" sz="4800" dirty="0"/>
          </a:p>
        </p:txBody>
      </p:sp>
    </p:spTree>
    <p:extLst>
      <p:ext uri="{BB962C8B-B14F-4D97-AF65-F5344CB8AC3E}">
        <p14:creationId xmlns:p14="http://schemas.microsoft.com/office/powerpoint/2010/main" val="2499959662"/>
      </p:ext>
    </p:extLst>
  </p:cSld>
  <p:clrMapOvr>
    <a:masterClrMapping/>
  </p:clrMapOvr>
  <p:transition spd="slow" advTm="28056">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40000"/>
                <a:lumOff val="60000"/>
              </a:schemeClr>
            </a:gs>
            <a:gs pos="53000">
              <a:srgbClr val="D4DEFF"/>
            </a:gs>
            <a:gs pos="83000">
              <a:srgbClr val="D4DEFF"/>
            </a:gs>
            <a:gs pos="100000">
              <a:srgbClr val="96AB94"/>
            </a:gs>
          </a:gsLst>
          <a:path path="rect">
            <a:fillToRect l="100000" t="100000"/>
          </a:path>
        </a:gradFill>
        <a:effectLst/>
      </p:bgPr>
    </p:bg>
    <p:spTree>
      <p:nvGrpSpPr>
        <p:cNvPr id="1" name=""/>
        <p:cNvGrpSpPr/>
        <p:nvPr/>
      </p:nvGrpSpPr>
      <p:grpSpPr>
        <a:xfrm>
          <a:off x="0" y="0"/>
          <a:ext cx="0" cy="0"/>
          <a:chOff x="0" y="0"/>
          <a:chExt cx="0" cy="0"/>
        </a:xfrm>
      </p:grpSpPr>
      <p:sp>
        <p:nvSpPr>
          <p:cNvPr id="2" name="مربع نص 1"/>
          <p:cNvSpPr txBox="1"/>
          <p:nvPr/>
        </p:nvSpPr>
        <p:spPr>
          <a:xfrm>
            <a:off x="1188343" y="1044476"/>
            <a:ext cx="9793088" cy="830997"/>
          </a:xfrm>
          <a:prstGeom prst="rect">
            <a:avLst/>
          </a:prstGeom>
          <a:noFill/>
        </p:spPr>
        <p:txBody>
          <a:bodyPr wrap="square" rtlCol="1">
            <a:spAutoFit/>
          </a:bodyPr>
          <a:lstStyle/>
          <a:p>
            <a:pPr algn="ctr"/>
            <a:r>
              <a:rPr lang="ar-IQ" sz="4800" b="1" u="sng" dirty="0" smtClean="0">
                <a:solidFill>
                  <a:prstClr val="black"/>
                </a:solidFill>
              </a:rPr>
              <a:t>الركائز  الاساسية لتقديم الى الترقية المطلوبة </a:t>
            </a:r>
            <a:endParaRPr lang="ar-IQ" sz="4800" b="1" u="sng" dirty="0">
              <a:solidFill>
                <a:prstClr val="black"/>
              </a:solidFill>
            </a:endParaRPr>
          </a:p>
        </p:txBody>
      </p:sp>
      <p:sp>
        <p:nvSpPr>
          <p:cNvPr id="3" name="مربع نص 2"/>
          <p:cNvSpPr txBox="1"/>
          <p:nvPr/>
        </p:nvSpPr>
        <p:spPr>
          <a:xfrm>
            <a:off x="396255" y="2111529"/>
            <a:ext cx="10945216" cy="4524315"/>
          </a:xfrm>
          <a:prstGeom prst="rect">
            <a:avLst/>
          </a:prstGeom>
          <a:noFill/>
        </p:spPr>
        <p:txBody>
          <a:bodyPr wrap="square" rtlCol="1">
            <a:spAutoFit/>
          </a:bodyPr>
          <a:lstStyle/>
          <a:p>
            <a:pPr marL="857250" indent="-857250">
              <a:buFont typeface="Wingdings" pitchFamily="2" charset="2"/>
              <a:buChar char="v"/>
            </a:pPr>
            <a:r>
              <a:rPr lang="ar-IQ" sz="4800" dirty="0" smtClean="0">
                <a:solidFill>
                  <a:prstClr val="black"/>
                </a:solidFill>
              </a:rPr>
              <a:t>  ادراج البحوث ضمن الخطة العلمية:</a:t>
            </a:r>
          </a:p>
          <a:p>
            <a:pPr marL="685800" indent="-685800">
              <a:buFont typeface="Arial" pitchFamily="34" charset="0"/>
              <a:buChar char="•"/>
            </a:pPr>
            <a:r>
              <a:rPr lang="ar-IQ" sz="4800" dirty="0" smtClean="0">
                <a:solidFill>
                  <a:prstClr val="black"/>
                </a:solidFill>
              </a:rPr>
              <a:t>في حال وجود بحث تم ادراجه ضمن خطة القسم ولم يتم أدراجه ضمن خطة الجامعة اصبح بالمكان اعتماده لأغراض الترقية العلمية قبل 2023-2024(ملء استمارة خاصة من الترقيات في كلية )</a:t>
            </a:r>
          </a:p>
          <a:p>
            <a:pPr marL="685800" indent="-685800">
              <a:buFont typeface="Arial" pitchFamily="34" charset="0"/>
              <a:buChar char="•"/>
            </a:pPr>
            <a:endParaRPr lang="ar-IQ" sz="4800" dirty="0">
              <a:solidFill>
                <a:prstClr val="black"/>
              </a:solidFill>
            </a:endParaRPr>
          </a:p>
        </p:txBody>
      </p:sp>
    </p:spTree>
    <p:extLst>
      <p:ext uri="{BB962C8B-B14F-4D97-AF65-F5344CB8AC3E}">
        <p14:creationId xmlns:p14="http://schemas.microsoft.com/office/powerpoint/2010/main" val="1576039623"/>
      </p:ext>
    </p:extLst>
  </p:cSld>
  <p:clrMapOvr>
    <a:masterClrMapping/>
  </p:clrMapOvr>
  <p:transition spd="slow" advTm="28056">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40000"/>
                <a:lumOff val="60000"/>
              </a:schemeClr>
            </a:gs>
            <a:gs pos="53000">
              <a:srgbClr val="D4DEFF"/>
            </a:gs>
            <a:gs pos="83000">
              <a:srgbClr val="D4DEFF"/>
            </a:gs>
            <a:gs pos="100000">
              <a:srgbClr val="96AB94"/>
            </a:gs>
          </a:gsLst>
          <a:path path="rect">
            <a:fillToRect l="100000" t="100000"/>
          </a:path>
        </a:gradFill>
        <a:effectLst/>
      </p:bgPr>
    </p:bg>
    <p:spTree>
      <p:nvGrpSpPr>
        <p:cNvPr id="1" name=""/>
        <p:cNvGrpSpPr/>
        <p:nvPr/>
      </p:nvGrpSpPr>
      <p:grpSpPr>
        <a:xfrm>
          <a:off x="0" y="0"/>
          <a:ext cx="0" cy="0"/>
          <a:chOff x="0" y="0"/>
          <a:chExt cx="0" cy="0"/>
        </a:xfrm>
      </p:grpSpPr>
      <p:sp>
        <p:nvSpPr>
          <p:cNvPr id="2" name="مربع نص 1"/>
          <p:cNvSpPr txBox="1"/>
          <p:nvPr/>
        </p:nvSpPr>
        <p:spPr>
          <a:xfrm>
            <a:off x="1188343" y="1044476"/>
            <a:ext cx="9793088" cy="830997"/>
          </a:xfrm>
          <a:prstGeom prst="rect">
            <a:avLst/>
          </a:prstGeom>
          <a:noFill/>
        </p:spPr>
        <p:txBody>
          <a:bodyPr wrap="square" rtlCol="1">
            <a:spAutoFit/>
          </a:bodyPr>
          <a:lstStyle/>
          <a:p>
            <a:pPr algn="ctr"/>
            <a:r>
              <a:rPr lang="ar-IQ" sz="4800" b="1" u="sng" dirty="0" smtClean="0">
                <a:solidFill>
                  <a:prstClr val="black"/>
                </a:solidFill>
              </a:rPr>
              <a:t>الركائز  الاساسية لتقديم الى الترقية المطلوبة </a:t>
            </a:r>
            <a:endParaRPr lang="ar-IQ" sz="4800" b="1" u="sng" dirty="0">
              <a:solidFill>
                <a:prstClr val="black"/>
              </a:solidFill>
            </a:endParaRPr>
          </a:p>
        </p:txBody>
      </p:sp>
      <p:sp>
        <p:nvSpPr>
          <p:cNvPr id="3" name="مربع نص 2"/>
          <p:cNvSpPr txBox="1"/>
          <p:nvPr/>
        </p:nvSpPr>
        <p:spPr>
          <a:xfrm>
            <a:off x="756295" y="2111529"/>
            <a:ext cx="10585176" cy="4524315"/>
          </a:xfrm>
          <a:prstGeom prst="rect">
            <a:avLst/>
          </a:prstGeom>
          <a:noFill/>
        </p:spPr>
        <p:txBody>
          <a:bodyPr wrap="square" rtlCol="1">
            <a:spAutoFit/>
          </a:bodyPr>
          <a:lstStyle/>
          <a:p>
            <a:pPr marL="857250" indent="-857250">
              <a:buFont typeface="Wingdings" pitchFamily="2" charset="2"/>
              <a:buChar char="v"/>
            </a:pPr>
            <a:r>
              <a:rPr lang="ar-IQ" sz="4800" dirty="0" smtClean="0">
                <a:solidFill>
                  <a:prstClr val="black"/>
                </a:solidFill>
              </a:rPr>
              <a:t>  ادراج البحوث ضمن الخطة العلمية:</a:t>
            </a:r>
          </a:p>
          <a:p>
            <a:pPr marL="685800" indent="-685800">
              <a:buFont typeface="Arial" pitchFamily="34" charset="0"/>
              <a:buChar char="•"/>
            </a:pPr>
            <a:r>
              <a:rPr lang="ar-IQ" sz="4800" dirty="0" smtClean="0">
                <a:solidFill>
                  <a:prstClr val="black"/>
                </a:solidFill>
              </a:rPr>
              <a:t>اما بعد 2023-2024 يتم اعتماد ادراج البحوث الكترونيا بالدخول الى نظام ادارة الاستمارات الالكترونية ( ويتم طباعة الاستمارة وارفاقها مع البحث )</a:t>
            </a:r>
          </a:p>
          <a:p>
            <a:pPr marL="685800" indent="-685800">
              <a:buFont typeface="Arial" pitchFamily="34" charset="0"/>
              <a:buChar char="•"/>
            </a:pPr>
            <a:endParaRPr lang="ar-IQ" sz="4800" dirty="0">
              <a:solidFill>
                <a:prstClr val="black"/>
              </a:solidFill>
            </a:endParaRPr>
          </a:p>
        </p:txBody>
      </p:sp>
    </p:spTree>
    <p:extLst>
      <p:ext uri="{BB962C8B-B14F-4D97-AF65-F5344CB8AC3E}">
        <p14:creationId xmlns:p14="http://schemas.microsoft.com/office/powerpoint/2010/main" val="1307824009"/>
      </p:ext>
    </p:extLst>
  </p:cSld>
  <p:clrMapOvr>
    <a:masterClrMapping/>
  </p:clrMapOvr>
  <p:transition spd="slow" advTm="28056">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3" name="مربع نص 2"/>
          <p:cNvSpPr txBox="1"/>
          <p:nvPr/>
        </p:nvSpPr>
        <p:spPr>
          <a:xfrm>
            <a:off x="2124447" y="248865"/>
            <a:ext cx="7560840" cy="830997"/>
          </a:xfrm>
          <a:prstGeom prst="rect">
            <a:avLst/>
          </a:prstGeom>
          <a:noFill/>
        </p:spPr>
        <p:txBody>
          <a:bodyPr wrap="square" rtlCol="1">
            <a:spAutoFit/>
          </a:bodyPr>
          <a:lstStyle/>
          <a:p>
            <a:pPr algn="ctr"/>
            <a:r>
              <a:rPr lang="ar-IQ" sz="4800" b="1" dirty="0" smtClean="0"/>
              <a:t>رصانة المجلات  العلمية داخل العراق  </a:t>
            </a:r>
            <a:endParaRPr lang="ar-IQ" sz="4800" b="1" dirty="0"/>
          </a:p>
        </p:txBody>
      </p:sp>
      <p:sp>
        <p:nvSpPr>
          <p:cNvPr id="4" name="مربع نص 3"/>
          <p:cNvSpPr txBox="1"/>
          <p:nvPr/>
        </p:nvSpPr>
        <p:spPr>
          <a:xfrm>
            <a:off x="684287" y="1352251"/>
            <a:ext cx="9890108" cy="954107"/>
          </a:xfrm>
          <a:prstGeom prst="rect">
            <a:avLst/>
          </a:prstGeom>
          <a:noFill/>
        </p:spPr>
        <p:txBody>
          <a:bodyPr wrap="square" rtlCol="1">
            <a:spAutoFit/>
          </a:bodyPr>
          <a:lstStyle/>
          <a:p>
            <a:pPr marL="457200" indent="-457200">
              <a:buFont typeface="Wingdings" pitchFamily="2" charset="2"/>
              <a:buChar char="v"/>
            </a:pPr>
            <a:r>
              <a:rPr lang="ar-IQ" sz="2800" b="1" dirty="0" smtClean="0"/>
              <a:t>ان تكون صادرة من هيئات جامعية او مؤسسات علمية او جهات متخصصة معترف بها وان تكون محكمة وتصدر على </a:t>
            </a:r>
            <a:r>
              <a:rPr lang="ar-IQ" sz="2800" b="1" u="sng" dirty="0" smtClean="0"/>
              <a:t>نحو دوري </a:t>
            </a:r>
            <a:endParaRPr lang="ar-IQ" sz="2800" b="1" u="sng" dirty="0"/>
          </a:p>
        </p:txBody>
      </p:sp>
      <p:sp>
        <p:nvSpPr>
          <p:cNvPr id="5" name="مربع نص 4"/>
          <p:cNvSpPr txBox="1"/>
          <p:nvPr/>
        </p:nvSpPr>
        <p:spPr>
          <a:xfrm>
            <a:off x="1645403" y="2379396"/>
            <a:ext cx="8928992" cy="954107"/>
          </a:xfrm>
          <a:prstGeom prst="rect">
            <a:avLst/>
          </a:prstGeom>
          <a:noFill/>
        </p:spPr>
        <p:txBody>
          <a:bodyPr wrap="square" rtlCol="1">
            <a:spAutoFit/>
          </a:bodyPr>
          <a:lstStyle/>
          <a:p>
            <a:pPr marL="457200" indent="-457200">
              <a:buFont typeface="Wingdings" pitchFamily="2" charset="2"/>
              <a:buChar char="v"/>
            </a:pPr>
            <a:r>
              <a:rPr lang="ar-IQ" sz="2800" b="1" dirty="0" smtClean="0"/>
              <a:t>ان يشرف عليها متخصصون من حملة شهادة الدكتوراه او من حملة المرتبة العلمية الاستاذ المساعد او الاستاذة  وفق ما تحدده وزارة التعليم </a:t>
            </a:r>
            <a:endParaRPr lang="ar-IQ" sz="2800" b="1" dirty="0"/>
          </a:p>
        </p:txBody>
      </p:sp>
      <p:sp>
        <p:nvSpPr>
          <p:cNvPr id="6" name="مربع نص 5"/>
          <p:cNvSpPr txBox="1"/>
          <p:nvPr/>
        </p:nvSpPr>
        <p:spPr>
          <a:xfrm>
            <a:off x="2464326" y="3310808"/>
            <a:ext cx="8136904" cy="523220"/>
          </a:xfrm>
          <a:prstGeom prst="rect">
            <a:avLst/>
          </a:prstGeom>
          <a:noFill/>
        </p:spPr>
        <p:txBody>
          <a:bodyPr wrap="square" rtlCol="1">
            <a:spAutoFit/>
          </a:bodyPr>
          <a:lstStyle/>
          <a:p>
            <a:pPr marL="457200" indent="-457200">
              <a:buFont typeface="Wingdings" pitchFamily="2" charset="2"/>
              <a:buChar char="v"/>
            </a:pPr>
            <a:r>
              <a:rPr lang="ar-IQ" sz="2800" b="1" dirty="0" smtClean="0"/>
              <a:t>ان يتوفر فيها الرقم  الدولي المعياري للمجلات </a:t>
            </a:r>
            <a:r>
              <a:rPr lang="en-US" sz="2800" b="1" u="sng" dirty="0" err="1" smtClean="0"/>
              <a:t>Issn</a:t>
            </a:r>
            <a:r>
              <a:rPr lang="en-US" sz="2800" b="1" u="sng" dirty="0" smtClean="0"/>
              <a:t> </a:t>
            </a:r>
            <a:r>
              <a:rPr lang="ar-IQ" sz="2800" b="1" u="sng" dirty="0" smtClean="0"/>
              <a:t> </a:t>
            </a:r>
            <a:endParaRPr lang="ar-IQ" sz="2800" b="1" u="sng" dirty="0"/>
          </a:p>
        </p:txBody>
      </p:sp>
      <p:sp>
        <p:nvSpPr>
          <p:cNvPr id="7" name="مربع نص 6"/>
          <p:cNvSpPr txBox="1"/>
          <p:nvPr/>
        </p:nvSpPr>
        <p:spPr>
          <a:xfrm>
            <a:off x="828303" y="4044401"/>
            <a:ext cx="9772927" cy="523220"/>
          </a:xfrm>
          <a:prstGeom prst="rect">
            <a:avLst/>
          </a:prstGeom>
          <a:noFill/>
        </p:spPr>
        <p:txBody>
          <a:bodyPr wrap="square" rtlCol="1">
            <a:spAutoFit/>
          </a:bodyPr>
          <a:lstStyle/>
          <a:p>
            <a:pPr marL="457200" indent="-457200">
              <a:buFont typeface="Wingdings" pitchFamily="2" charset="2"/>
              <a:buChar char="v"/>
            </a:pPr>
            <a:r>
              <a:rPr lang="ar-IQ" sz="2800" b="1" dirty="0" smtClean="0"/>
              <a:t>ان تكون البحوث المنشورة او المقبولة في مجال تخصص المجلة </a:t>
            </a:r>
            <a:endParaRPr lang="ar-IQ" sz="2800" b="1" dirty="0"/>
          </a:p>
        </p:txBody>
      </p:sp>
      <p:sp>
        <p:nvSpPr>
          <p:cNvPr id="9" name="مربع نص 8"/>
          <p:cNvSpPr txBox="1"/>
          <p:nvPr/>
        </p:nvSpPr>
        <p:spPr>
          <a:xfrm>
            <a:off x="3132559" y="4572126"/>
            <a:ext cx="7391128" cy="461665"/>
          </a:xfrm>
          <a:prstGeom prst="rect">
            <a:avLst/>
          </a:prstGeom>
          <a:noFill/>
        </p:spPr>
        <p:txBody>
          <a:bodyPr wrap="square" rtlCol="1">
            <a:spAutoFit/>
          </a:bodyPr>
          <a:lstStyle/>
          <a:p>
            <a:pPr marL="342900" indent="-342900">
              <a:buFont typeface="Wingdings" pitchFamily="2" charset="2"/>
              <a:buChar char="v"/>
            </a:pPr>
            <a:r>
              <a:rPr lang="ar-IQ" sz="2400" b="1" dirty="0" smtClean="0"/>
              <a:t>ان تكون مستمرة في الصدور وبأعداد متسلسلة من غير انقطاع </a:t>
            </a:r>
            <a:endParaRPr lang="ar-IQ" sz="2400" b="1" dirty="0"/>
          </a:p>
        </p:txBody>
      </p:sp>
      <p:sp>
        <p:nvSpPr>
          <p:cNvPr id="10" name="مربع نص 9"/>
          <p:cNvSpPr txBox="1"/>
          <p:nvPr/>
        </p:nvSpPr>
        <p:spPr>
          <a:xfrm>
            <a:off x="564258" y="5311263"/>
            <a:ext cx="10010137" cy="830997"/>
          </a:xfrm>
          <a:prstGeom prst="rect">
            <a:avLst/>
          </a:prstGeom>
          <a:noFill/>
        </p:spPr>
        <p:txBody>
          <a:bodyPr wrap="square" rtlCol="1">
            <a:spAutoFit/>
          </a:bodyPr>
          <a:lstStyle/>
          <a:p>
            <a:pPr marL="342900" indent="-342900">
              <a:buFont typeface="Wingdings" pitchFamily="2" charset="2"/>
              <a:buChar char="v"/>
            </a:pPr>
            <a:r>
              <a:rPr lang="ar-IQ" sz="2400" b="1" u="sng" dirty="0" smtClean="0"/>
              <a:t>لا تعتمد البحوث المنشورة في النشرات او الندوات التي تصدرها الكليات والمعاهد لأغراض الترقية العلمية </a:t>
            </a:r>
            <a:endParaRPr lang="ar-IQ" sz="2400" b="1" u="sng" dirty="0"/>
          </a:p>
        </p:txBody>
      </p:sp>
    </p:spTree>
    <p:extLst>
      <p:ext uri="{BB962C8B-B14F-4D97-AF65-F5344CB8AC3E}">
        <p14:creationId xmlns:p14="http://schemas.microsoft.com/office/powerpoint/2010/main" val="1615470602"/>
      </p:ext>
    </p:extLst>
  </p:cSld>
  <p:clrMapOvr>
    <a:masterClrMapping/>
  </p:clrMapOvr>
  <p:transition spd="slow" advTm="29151">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40000"/>
                <a:lumOff val="60000"/>
              </a:schemeClr>
            </a:gs>
            <a:gs pos="53000">
              <a:srgbClr val="D4DEFF"/>
            </a:gs>
            <a:gs pos="83000">
              <a:srgbClr val="D4DEFF"/>
            </a:gs>
            <a:gs pos="100000">
              <a:srgbClr val="96AB94"/>
            </a:gs>
          </a:gsLst>
          <a:path path="rect">
            <a:fillToRect l="100000" t="100000"/>
          </a:path>
        </a:gradFill>
        <a:effectLst/>
      </p:bgPr>
    </p:bg>
    <p:spTree>
      <p:nvGrpSpPr>
        <p:cNvPr id="1" name=""/>
        <p:cNvGrpSpPr/>
        <p:nvPr/>
      </p:nvGrpSpPr>
      <p:grpSpPr>
        <a:xfrm>
          <a:off x="0" y="0"/>
          <a:ext cx="0" cy="0"/>
          <a:chOff x="0" y="0"/>
          <a:chExt cx="0" cy="0"/>
        </a:xfrm>
      </p:grpSpPr>
      <p:sp>
        <p:nvSpPr>
          <p:cNvPr id="2" name="مربع نص 1"/>
          <p:cNvSpPr txBox="1"/>
          <p:nvPr/>
        </p:nvSpPr>
        <p:spPr>
          <a:xfrm>
            <a:off x="1548383" y="468412"/>
            <a:ext cx="8856984" cy="1015663"/>
          </a:xfrm>
          <a:prstGeom prst="rect">
            <a:avLst/>
          </a:prstGeom>
          <a:noFill/>
        </p:spPr>
        <p:txBody>
          <a:bodyPr wrap="square" rtlCol="1">
            <a:spAutoFit/>
          </a:bodyPr>
          <a:lstStyle/>
          <a:p>
            <a:pPr algn="ctr"/>
            <a:r>
              <a:rPr lang="ar-IQ" sz="6000" dirty="0" smtClean="0"/>
              <a:t>رصانة المجلات خارج العراق </a:t>
            </a:r>
            <a:endParaRPr lang="ar-IQ" sz="6000" dirty="0"/>
          </a:p>
        </p:txBody>
      </p:sp>
      <p:sp>
        <p:nvSpPr>
          <p:cNvPr id="5" name="مربع نص 4"/>
          <p:cNvSpPr txBox="1"/>
          <p:nvPr/>
        </p:nvSpPr>
        <p:spPr>
          <a:xfrm>
            <a:off x="1188343" y="2052588"/>
            <a:ext cx="10297144" cy="3785652"/>
          </a:xfrm>
          <a:prstGeom prst="rect">
            <a:avLst/>
          </a:prstGeom>
          <a:noFill/>
        </p:spPr>
        <p:txBody>
          <a:bodyPr wrap="square" rtlCol="1">
            <a:spAutoFit/>
          </a:bodyPr>
          <a:lstStyle/>
          <a:p>
            <a:pPr marL="285750" indent="-285750">
              <a:buFont typeface="Wingdings" pitchFamily="2" charset="2"/>
              <a:buChar char="v"/>
            </a:pPr>
            <a:r>
              <a:rPr lang="ar-IQ" sz="2400" b="1" dirty="0" smtClean="0"/>
              <a:t>ان توافر فيها الشروط المنصوص عليها في الفقرات (1-2)</a:t>
            </a:r>
          </a:p>
          <a:p>
            <a:pPr marL="285750" indent="-285750">
              <a:buFont typeface="Wingdings" pitchFamily="2" charset="2"/>
              <a:buChar char="v"/>
            </a:pPr>
            <a:r>
              <a:rPr lang="ar-IQ" sz="2400" b="1" dirty="0" smtClean="0"/>
              <a:t>صادر من دار نشر عالمية رصينة ومسجلة في احدى الكشافات والفهارس العالمية </a:t>
            </a:r>
          </a:p>
          <a:p>
            <a:pPr marL="285750" indent="-285750">
              <a:buFont typeface="Wingdings" pitchFamily="2" charset="2"/>
              <a:buChar char="v"/>
            </a:pPr>
            <a:r>
              <a:rPr lang="ar-IQ" sz="2400" b="1" dirty="0" smtClean="0"/>
              <a:t>ان تكون ذات معامل تأثير ( </a:t>
            </a:r>
            <a:r>
              <a:rPr lang="en-US" sz="2400" b="1" dirty="0" smtClean="0"/>
              <a:t>Impact factor </a:t>
            </a:r>
            <a:r>
              <a:rPr lang="ar-IQ" sz="2400" b="1" dirty="0" smtClean="0"/>
              <a:t>) صادر عن مؤسسة ( </a:t>
            </a:r>
            <a:r>
              <a:rPr lang="en-US" sz="2400" b="1" dirty="0" smtClean="0"/>
              <a:t>Thomson </a:t>
            </a:r>
            <a:r>
              <a:rPr lang="en-US" sz="2400" b="1" dirty="0" err="1" smtClean="0"/>
              <a:t>Rueters</a:t>
            </a:r>
            <a:r>
              <a:rPr lang="en-US" sz="2400" b="1" dirty="0" smtClean="0"/>
              <a:t> </a:t>
            </a:r>
            <a:r>
              <a:rPr lang="ar-IQ" sz="2400" b="1" dirty="0" smtClean="0"/>
              <a:t>) او معامل التأثير </a:t>
            </a:r>
            <a:r>
              <a:rPr lang="en-US" sz="2400" b="1" dirty="0"/>
              <a:t>S.JR</a:t>
            </a:r>
            <a:endParaRPr lang="ar-IQ" sz="2400" b="1" dirty="0"/>
          </a:p>
          <a:p>
            <a:pPr marL="285750" indent="-285750">
              <a:buFont typeface="Wingdings" pitchFamily="2" charset="2"/>
              <a:buChar char="v"/>
            </a:pPr>
            <a:r>
              <a:rPr lang="en-US" sz="2400" b="1" dirty="0" smtClean="0"/>
              <a:t>       </a:t>
            </a:r>
            <a:r>
              <a:rPr lang="ar-IQ" sz="2400" b="1" dirty="0" smtClean="0"/>
              <a:t>الصادرة  عن دار النشر (</a:t>
            </a:r>
            <a:r>
              <a:rPr lang="en-US" sz="2400" b="1" dirty="0" smtClean="0"/>
              <a:t>Scopus</a:t>
            </a:r>
            <a:r>
              <a:rPr lang="ar-IQ" sz="2400" b="1" dirty="0" smtClean="0"/>
              <a:t>) </a:t>
            </a:r>
          </a:p>
          <a:p>
            <a:pPr marL="285750" indent="-285750">
              <a:buFont typeface="Wingdings" pitchFamily="2" charset="2"/>
              <a:buChar char="v"/>
            </a:pPr>
            <a:r>
              <a:rPr lang="ar-IQ" sz="2400" b="1" dirty="0" smtClean="0"/>
              <a:t>تعتمد المجلات الالكترونية ( </a:t>
            </a:r>
            <a:r>
              <a:rPr lang="en-US" sz="2400" b="1" dirty="0" smtClean="0"/>
              <a:t>online  Electronic Journal</a:t>
            </a:r>
            <a:r>
              <a:rPr lang="ar-IQ" sz="2400" b="1" dirty="0" smtClean="0"/>
              <a:t>) لأغراض الترقية العلمية في حال توافر الشروط المنصوص عليها في الفقرات </a:t>
            </a:r>
            <a:r>
              <a:rPr lang="en-US" sz="2400" b="1" dirty="0" smtClean="0"/>
              <a:t>1.2.3</a:t>
            </a:r>
            <a:endParaRPr lang="ar-IQ" sz="2400" b="1" dirty="0" smtClean="0"/>
          </a:p>
          <a:p>
            <a:pPr marL="285750" indent="-285750">
              <a:buFont typeface="Wingdings" pitchFamily="2" charset="2"/>
              <a:buChar char="v"/>
            </a:pPr>
            <a:endParaRPr lang="ar-IQ" sz="2400" b="1" dirty="0"/>
          </a:p>
          <a:p>
            <a:pPr marL="285750" indent="-285750">
              <a:buFont typeface="Wingdings" pitchFamily="2" charset="2"/>
              <a:buChar char="v"/>
            </a:pPr>
            <a:r>
              <a:rPr lang="ar-IQ" sz="2400" b="1" u="sng" dirty="0" smtClean="0"/>
              <a:t>ملحوظة : لغرض التأكد من كون المجلة غير تجارية او مزيفة يتم الدخول الى بوابة الالكترونية  للمجلات في وزارة التعليم العالي والبحث العلمي .دائرة البحث والتطوير . </a:t>
            </a:r>
            <a:endParaRPr lang="ar-IQ" sz="2400" b="1" u="sng" dirty="0"/>
          </a:p>
        </p:txBody>
      </p:sp>
    </p:spTree>
    <p:extLst>
      <p:ext uri="{BB962C8B-B14F-4D97-AF65-F5344CB8AC3E}">
        <p14:creationId xmlns:p14="http://schemas.microsoft.com/office/powerpoint/2010/main" val="1544938518"/>
      </p:ext>
    </p:extLst>
  </p:cSld>
  <p:clrMapOvr>
    <a:masterClrMapping/>
  </p:clrMapOvr>
  <p:transition spd="slow" advTm="13966">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40000"/>
                <a:lumOff val="60000"/>
              </a:schemeClr>
            </a:gs>
            <a:gs pos="53000">
              <a:srgbClr val="D4DEFF"/>
            </a:gs>
            <a:gs pos="83000">
              <a:srgbClr val="D4DEFF"/>
            </a:gs>
            <a:gs pos="100000">
              <a:srgbClr val="96AB94"/>
            </a:gs>
          </a:gsLst>
          <a:path path="rect">
            <a:fillToRect l="100000" t="100000"/>
          </a:path>
        </a:gradFill>
        <a:effectLst/>
      </p:bgPr>
    </p:bg>
    <p:spTree>
      <p:nvGrpSpPr>
        <p:cNvPr id="1" name=""/>
        <p:cNvGrpSpPr/>
        <p:nvPr/>
      </p:nvGrpSpPr>
      <p:grpSpPr>
        <a:xfrm>
          <a:off x="0" y="0"/>
          <a:ext cx="0" cy="0"/>
          <a:chOff x="0" y="0"/>
          <a:chExt cx="0" cy="0"/>
        </a:xfrm>
      </p:grpSpPr>
      <p:sp>
        <p:nvSpPr>
          <p:cNvPr id="2" name="مربع نص 1"/>
          <p:cNvSpPr txBox="1"/>
          <p:nvPr/>
        </p:nvSpPr>
        <p:spPr>
          <a:xfrm>
            <a:off x="1188343" y="468412"/>
            <a:ext cx="8856984" cy="1015663"/>
          </a:xfrm>
          <a:prstGeom prst="rect">
            <a:avLst/>
          </a:prstGeom>
          <a:noFill/>
        </p:spPr>
        <p:txBody>
          <a:bodyPr wrap="square" rtlCol="1">
            <a:spAutoFit/>
          </a:bodyPr>
          <a:lstStyle/>
          <a:p>
            <a:pPr algn="ctr"/>
            <a:r>
              <a:rPr lang="ar-IQ" sz="6000" u="sng" dirty="0" smtClean="0">
                <a:solidFill>
                  <a:prstClr val="black"/>
                </a:solidFill>
              </a:rPr>
              <a:t>النتاجات العلمية </a:t>
            </a:r>
            <a:endParaRPr lang="ar-IQ" sz="6000" u="sng" dirty="0">
              <a:solidFill>
                <a:prstClr val="black"/>
              </a:solidFill>
            </a:endParaRPr>
          </a:p>
        </p:txBody>
      </p:sp>
      <p:sp>
        <p:nvSpPr>
          <p:cNvPr id="5" name="مربع نص 4"/>
          <p:cNvSpPr txBox="1"/>
          <p:nvPr/>
        </p:nvSpPr>
        <p:spPr>
          <a:xfrm>
            <a:off x="1188343" y="2052588"/>
            <a:ext cx="10297144" cy="3416320"/>
          </a:xfrm>
          <a:prstGeom prst="rect">
            <a:avLst/>
          </a:prstGeom>
          <a:noFill/>
        </p:spPr>
        <p:txBody>
          <a:bodyPr wrap="square" rtlCol="1">
            <a:spAutoFit/>
          </a:bodyPr>
          <a:lstStyle/>
          <a:p>
            <a:pPr marL="285750" indent="-285750">
              <a:buFont typeface="Wingdings" pitchFamily="2" charset="2"/>
              <a:buChar char="v"/>
            </a:pPr>
            <a:r>
              <a:rPr lang="ar-IQ" sz="2400" b="1" dirty="0" smtClean="0">
                <a:solidFill>
                  <a:prstClr val="black"/>
                </a:solidFill>
              </a:rPr>
              <a:t>يعد مصطلح </a:t>
            </a:r>
            <a:r>
              <a:rPr lang="ar-IQ" sz="2400" b="1" u="sng" dirty="0" smtClean="0">
                <a:solidFill>
                  <a:prstClr val="black"/>
                </a:solidFill>
              </a:rPr>
              <a:t>(النتاجات العلمية ) </a:t>
            </a:r>
            <a:r>
              <a:rPr lang="ar-IQ" sz="2400" b="1" dirty="0" smtClean="0">
                <a:solidFill>
                  <a:prstClr val="black"/>
                </a:solidFill>
              </a:rPr>
              <a:t>اكثر شمولا من مصطلح البحوث العلمية  لكونه تشتمل على البحوث </a:t>
            </a:r>
            <a:r>
              <a:rPr lang="ar-IQ" sz="2400" b="1" dirty="0" err="1" smtClean="0">
                <a:solidFill>
                  <a:prstClr val="black"/>
                </a:solidFill>
              </a:rPr>
              <a:t>وأطاريح</a:t>
            </a:r>
            <a:r>
              <a:rPr lang="ar-IQ" sz="2400" b="1" dirty="0" smtClean="0">
                <a:solidFill>
                  <a:prstClr val="black"/>
                </a:solidFill>
              </a:rPr>
              <a:t> ورسائل والكتب وبراءة الاختراع والاعمال الفنية وغيرها </a:t>
            </a:r>
          </a:p>
          <a:p>
            <a:pPr marL="285750" indent="-285750">
              <a:buFont typeface="Wingdings" pitchFamily="2" charset="2"/>
              <a:buChar char="v"/>
            </a:pPr>
            <a:r>
              <a:rPr lang="ar-IQ" sz="2400" b="1" dirty="0" smtClean="0">
                <a:solidFill>
                  <a:prstClr val="black"/>
                </a:solidFill>
              </a:rPr>
              <a:t>يشترط في النتاجات العلمية المقدمة للترقية في الجدول رقم (1) التي </a:t>
            </a:r>
            <a:r>
              <a:rPr lang="ar-IQ" sz="2400" b="1" u="sng" dirty="0" smtClean="0">
                <a:solidFill>
                  <a:prstClr val="black"/>
                </a:solidFill>
              </a:rPr>
              <a:t>تخضع للتقييم الاتي :</a:t>
            </a:r>
          </a:p>
          <a:p>
            <a:pPr marL="285750" indent="-285750">
              <a:buFont typeface="Wingdings" pitchFamily="2" charset="2"/>
              <a:buChar char="v"/>
            </a:pPr>
            <a:r>
              <a:rPr lang="ar-IQ" sz="2400" b="1" u="sng" dirty="0" smtClean="0">
                <a:solidFill>
                  <a:prstClr val="black"/>
                </a:solidFill>
              </a:rPr>
              <a:t>ان تكون في مجال التخصص العام او الدقيق لطالب الترقية الى مرتبة مدرس .</a:t>
            </a:r>
          </a:p>
          <a:p>
            <a:pPr marL="285750" indent="-285750">
              <a:buFont typeface="Wingdings" pitchFamily="2" charset="2"/>
              <a:buChar char="v"/>
            </a:pPr>
            <a:r>
              <a:rPr lang="ar-IQ" sz="2400" b="1" u="sng" dirty="0" smtClean="0">
                <a:solidFill>
                  <a:prstClr val="black"/>
                </a:solidFill>
              </a:rPr>
              <a:t>ان </a:t>
            </a:r>
            <a:r>
              <a:rPr lang="ar-IQ" sz="2400" b="1" u="sng" dirty="0" smtClean="0">
                <a:solidFill>
                  <a:prstClr val="black"/>
                </a:solidFill>
              </a:rPr>
              <a:t>تكون في مجال التخصص الدقيق لطالب الترقية الى مرتبة استاذ مساعد( تحصل على تقييم  قيم )</a:t>
            </a:r>
          </a:p>
          <a:p>
            <a:pPr marL="285750" indent="-285750">
              <a:buFont typeface="Wingdings" pitchFamily="2" charset="2"/>
              <a:buChar char="v"/>
            </a:pPr>
            <a:r>
              <a:rPr lang="ar-IQ" sz="2400" b="1" u="sng" dirty="0" smtClean="0">
                <a:solidFill>
                  <a:prstClr val="black"/>
                </a:solidFill>
              </a:rPr>
              <a:t>ان تكون جميعها في مجال التخصص الدقيق لطالب الترقية الى مرتبة الاستاذية (تحصل على تقييم اصيل)</a:t>
            </a:r>
          </a:p>
          <a:p>
            <a:pPr marL="285750" indent="-285750">
              <a:buFont typeface="Wingdings" pitchFamily="2" charset="2"/>
              <a:buChar char="v"/>
            </a:pPr>
            <a:r>
              <a:rPr lang="ar-IQ" sz="2400" b="1" u="sng" dirty="0" smtClean="0">
                <a:solidFill>
                  <a:prstClr val="black"/>
                </a:solidFill>
              </a:rPr>
              <a:t>يقصد بالاختصاص العام الشهادة الاولية (البكالوريوس او </a:t>
            </a:r>
            <a:r>
              <a:rPr lang="ar-IQ" sz="2400" b="1" u="sng" dirty="0" err="1" smtClean="0">
                <a:solidFill>
                  <a:prstClr val="black"/>
                </a:solidFill>
              </a:rPr>
              <a:t>مايعادلها</a:t>
            </a:r>
            <a:r>
              <a:rPr lang="ar-IQ" sz="2400" b="1" u="sng" dirty="0" smtClean="0">
                <a:solidFill>
                  <a:prstClr val="black"/>
                </a:solidFill>
              </a:rPr>
              <a:t> ) ويقصد بالتخصص الدقيق هو المجال العلمي الذي بحث </a:t>
            </a:r>
            <a:r>
              <a:rPr lang="ar-IQ" sz="2400" b="1" u="sng" dirty="0" smtClean="0">
                <a:solidFill>
                  <a:prstClr val="black"/>
                </a:solidFill>
              </a:rPr>
              <a:t>فيه </a:t>
            </a:r>
            <a:r>
              <a:rPr lang="ar-IQ" sz="2400" b="1" u="sng" dirty="0" smtClean="0">
                <a:solidFill>
                  <a:prstClr val="black"/>
                </a:solidFill>
              </a:rPr>
              <a:t>عند كتابة الرسالة او الاطروحة  </a:t>
            </a:r>
            <a:endParaRPr lang="ar-IQ" sz="2400" b="1" u="sng" dirty="0">
              <a:solidFill>
                <a:prstClr val="black"/>
              </a:solidFill>
            </a:endParaRPr>
          </a:p>
        </p:txBody>
      </p:sp>
    </p:spTree>
    <p:extLst>
      <p:ext uri="{BB962C8B-B14F-4D97-AF65-F5344CB8AC3E}">
        <p14:creationId xmlns:p14="http://schemas.microsoft.com/office/powerpoint/2010/main" val="991302562"/>
      </p:ext>
    </p:extLst>
  </p:cSld>
  <p:clrMapOvr>
    <a:masterClrMapping/>
  </p:clrMapOvr>
  <p:transition spd="slow" advTm="13966">
    <p:push dir="u"/>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4.3"/>
</p:tagLst>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1918</TotalTime>
  <Words>1440</Words>
  <Application>Microsoft Office PowerPoint</Application>
  <PresentationFormat>مخصص</PresentationFormat>
  <Paragraphs>93</Paragraphs>
  <Slides>18</Slides>
  <Notes>0</Notes>
  <HiddenSlides>0</HiddenSlides>
  <MMClips>0</MMClips>
  <ScaleCrop>false</ScaleCrop>
  <HeadingPairs>
    <vt:vector size="4" baseType="variant">
      <vt:variant>
        <vt:lpstr>نسق</vt:lpstr>
      </vt:variant>
      <vt:variant>
        <vt:i4>7</vt:i4>
      </vt:variant>
      <vt:variant>
        <vt:lpstr>عناوين الشرائح</vt:lpstr>
      </vt:variant>
      <vt:variant>
        <vt:i4>18</vt:i4>
      </vt:variant>
    </vt:vector>
  </HeadingPairs>
  <TitlesOfParts>
    <vt:vector size="25" baseType="lpstr">
      <vt:lpstr>نسق Office</vt:lpstr>
      <vt:lpstr>1_نسق Office</vt:lpstr>
      <vt:lpstr>2_نسق Office</vt:lpstr>
      <vt:lpstr>3_نسق Office</vt:lpstr>
      <vt:lpstr>4_نسق Office</vt:lpstr>
      <vt:lpstr>5_نسق Office</vt:lpstr>
      <vt:lpstr>6_نسق Office</vt:lpstr>
      <vt:lpstr>  دليل الترقيات العلمية في جامعة بغداد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مراحل ترويج معاملة الترقية العلمية </vt:lpstr>
      <vt:lpstr>ملف معاملة الترقية العلمية </vt:lpstr>
      <vt:lpstr>ملف معاملة الترقية العلمية </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استراتيجيةالقبعات الست  وتنمية التفكير</dc:title>
  <dc:creator>Maher</dc:creator>
  <cp:lastModifiedBy>Maher</cp:lastModifiedBy>
  <cp:revision>240</cp:revision>
  <dcterms:created xsi:type="dcterms:W3CDTF">2024-01-04T16:23:57Z</dcterms:created>
  <dcterms:modified xsi:type="dcterms:W3CDTF">2024-05-18T20:40:25Z</dcterms:modified>
</cp:coreProperties>
</file>