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60" r:id="rId4"/>
    <p:sldId id="286" r:id="rId5"/>
    <p:sldId id="283" r:id="rId6"/>
    <p:sldId id="307" r:id="rId7"/>
    <p:sldId id="284" r:id="rId8"/>
    <p:sldId id="285" r:id="rId9"/>
    <p:sldId id="261" r:id="rId10"/>
    <p:sldId id="308" r:id="rId11"/>
    <p:sldId id="282"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0941" autoAdjust="0"/>
  </p:normalViewPr>
  <p:slideViewPr>
    <p:cSldViewPr>
      <p:cViewPr>
        <p:scale>
          <a:sx n="64" d="100"/>
          <a:sy n="64" d="100"/>
        </p:scale>
        <p:origin x="-1566"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5C6BFB-DD25-41E3-93EA-66EF1328D362}"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pPr rtl="1"/>
          <a:endParaRPr lang="ar-IQ"/>
        </a:p>
      </dgm:t>
    </dgm:pt>
    <dgm:pt modelId="{D0AA1C6C-8BB3-4B59-BE91-4B159EAE938D}">
      <dgm:prSet phldrT="[نص]" custT="1">
        <dgm:style>
          <a:lnRef idx="1">
            <a:schemeClr val="accent5"/>
          </a:lnRef>
          <a:fillRef idx="3">
            <a:schemeClr val="accent5"/>
          </a:fillRef>
          <a:effectRef idx="2">
            <a:schemeClr val="accent5"/>
          </a:effectRef>
          <a:fontRef idx="minor">
            <a:schemeClr val="lt1"/>
          </a:fontRef>
        </dgm:style>
      </dgm:prSet>
      <dgm:spPr/>
      <dgm:t>
        <a:bodyPr/>
        <a:lstStyle/>
        <a:p>
          <a:pPr rtl="1"/>
          <a:r>
            <a:rPr lang="ar-IQ" sz="3600" dirty="0"/>
            <a:t>اهداف </a:t>
          </a:r>
          <a:r>
            <a:rPr lang="ar-IQ" sz="3600" dirty="0" smtClean="0"/>
            <a:t>الورشة</a:t>
          </a:r>
          <a:endParaRPr lang="ar-IQ" sz="3600" dirty="0"/>
        </a:p>
      </dgm:t>
    </dgm:pt>
    <dgm:pt modelId="{BA8A0871-ADF6-47C4-B82F-E22E5BB2FB58}" type="parTrans" cxnId="{F0556447-0A57-478E-8971-0D7272465F67}">
      <dgm:prSet/>
      <dgm:spPr/>
      <dgm:t>
        <a:bodyPr/>
        <a:lstStyle/>
        <a:p>
          <a:pPr rtl="1"/>
          <a:endParaRPr lang="ar-IQ"/>
        </a:p>
      </dgm:t>
    </dgm:pt>
    <dgm:pt modelId="{B2910131-26FD-4D94-B249-6F1C424F0A5E}" type="sibTrans" cxnId="{F0556447-0A57-478E-8971-0D7272465F67}">
      <dgm:prSet/>
      <dgm:spPr/>
      <dgm:t>
        <a:bodyPr/>
        <a:lstStyle/>
        <a:p>
          <a:pPr rtl="1"/>
          <a:endParaRPr lang="ar-IQ"/>
        </a:p>
      </dgm:t>
    </dgm:pt>
    <dgm:pt modelId="{9FC994B7-80B0-4365-A4B8-2A77E6CBF12D}">
      <dgm:prSet phldrT="[نص]" custT="1">
        <dgm:style>
          <a:lnRef idx="1">
            <a:schemeClr val="dk1"/>
          </a:lnRef>
          <a:fillRef idx="2">
            <a:schemeClr val="dk1"/>
          </a:fillRef>
          <a:effectRef idx="1">
            <a:schemeClr val="dk1"/>
          </a:effectRef>
          <a:fontRef idx="minor">
            <a:schemeClr val="dk1"/>
          </a:fontRef>
        </dgm:style>
      </dgm:prSet>
      <dgm:spPr/>
      <dgm:t>
        <a:bodyPr/>
        <a:lstStyle/>
        <a:p>
          <a:pPr rtl="1"/>
          <a:r>
            <a:rPr lang="ar-SA" sz="3600" dirty="0" smtClean="0">
              <a:solidFill>
                <a:schemeClr val="bg1"/>
              </a:solidFill>
            </a:rPr>
            <a:t>اهمية الادارة المستدامة </a:t>
          </a:r>
          <a:endParaRPr lang="ar-IQ" sz="3600" dirty="0">
            <a:solidFill>
              <a:schemeClr val="bg1"/>
            </a:solidFill>
          </a:endParaRPr>
        </a:p>
      </dgm:t>
    </dgm:pt>
    <dgm:pt modelId="{A5A89B9E-ED95-4512-9D75-848CB3234CC2}" type="parTrans" cxnId="{2A5A94B3-74C7-44BA-B57B-4269FBC6C4CE}">
      <dgm:prSet/>
      <dgm:spPr/>
      <dgm:t>
        <a:bodyPr/>
        <a:lstStyle/>
        <a:p>
          <a:pPr rtl="1"/>
          <a:endParaRPr lang="ar-IQ"/>
        </a:p>
      </dgm:t>
    </dgm:pt>
    <dgm:pt modelId="{892A1F18-FF48-49B6-BF01-66050D2212E3}" type="sibTrans" cxnId="{2A5A94B3-74C7-44BA-B57B-4269FBC6C4CE}">
      <dgm:prSet/>
      <dgm:spPr/>
      <dgm:t>
        <a:bodyPr/>
        <a:lstStyle/>
        <a:p>
          <a:pPr rtl="1"/>
          <a:endParaRPr lang="ar-IQ"/>
        </a:p>
      </dgm:t>
    </dgm:pt>
    <dgm:pt modelId="{140B19B4-855C-4E4C-AE2F-A9DB6775E64A}">
      <dgm:prSet phldrT="[نص]" custT="1">
        <dgm:style>
          <a:lnRef idx="1">
            <a:schemeClr val="accent2"/>
          </a:lnRef>
          <a:fillRef idx="2">
            <a:schemeClr val="accent2"/>
          </a:fillRef>
          <a:effectRef idx="1">
            <a:schemeClr val="accent2"/>
          </a:effectRef>
          <a:fontRef idx="minor">
            <a:schemeClr val="dk1"/>
          </a:fontRef>
        </dgm:style>
      </dgm:prSet>
      <dgm:spPr/>
      <dgm:t>
        <a:bodyPr/>
        <a:lstStyle/>
        <a:p>
          <a:pPr rtl="1"/>
          <a:r>
            <a:rPr lang="ar-SA" sz="3600" dirty="0">
              <a:solidFill>
                <a:schemeClr val="bg1"/>
              </a:solidFill>
            </a:rPr>
            <a:t>مفهوم </a:t>
          </a:r>
          <a:r>
            <a:rPr lang="ar-IQ" sz="3600" dirty="0" smtClean="0">
              <a:solidFill>
                <a:schemeClr val="bg1"/>
              </a:solidFill>
            </a:rPr>
            <a:t>الادارة المستدامة </a:t>
          </a:r>
          <a:endParaRPr lang="ar-IQ" sz="3600" dirty="0">
            <a:solidFill>
              <a:schemeClr val="bg1"/>
            </a:solidFill>
          </a:endParaRPr>
        </a:p>
      </dgm:t>
    </dgm:pt>
    <dgm:pt modelId="{CC6172BA-2F04-4A17-862F-30C402CBD332}" type="parTrans" cxnId="{B2AAE527-BB7B-48F0-A2F6-888D73E35E85}">
      <dgm:prSet/>
      <dgm:spPr/>
      <dgm:t>
        <a:bodyPr/>
        <a:lstStyle/>
        <a:p>
          <a:pPr rtl="1"/>
          <a:endParaRPr lang="ar-IQ"/>
        </a:p>
      </dgm:t>
    </dgm:pt>
    <dgm:pt modelId="{AA936BB9-23BE-497A-825F-F22A12F67EF5}" type="sibTrans" cxnId="{B2AAE527-BB7B-48F0-A2F6-888D73E35E85}">
      <dgm:prSet/>
      <dgm:spPr/>
      <dgm:t>
        <a:bodyPr/>
        <a:lstStyle/>
        <a:p>
          <a:pPr rtl="1"/>
          <a:endParaRPr lang="ar-IQ"/>
        </a:p>
      </dgm:t>
    </dgm:pt>
    <dgm:pt modelId="{B419E7E2-1A37-40D7-BC86-F97E562DC65C}">
      <dgm:prSet phldrT="[نص]" custT="1">
        <dgm:style>
          <a:lnRef idx="0">
            <a:schemeClr val="accent2"/>
          </a:lnRef>
          <a:fillRef idx="3">
            <a:schemeClr val="accent2"/>
          </a:fillRef>
          <a:effectRef idx="3">
            <a:schemeClr val="accent2"/>
          </a:effectRef>
          <a:fontRef idx="minor">
            <a:schemeClr val="lt1"/>
          </a:fontRef>
        </dgm:style>
      </dgm:prSet>
      <dgm:spPr/>
      <dgm:t>
        <a:bodyPr/>
        <a:lstStyle/>
        <a:p>
          <a:pPr rtl="1"/>
          <a:r>
            <a:rPr lang="ar-SA" sz="3600" dirty="0">
              <a:solidFill>
                <a:schemeClr val="bg1"/>
              </a:solidFill>
            </a:rPr>
            <a:t> </a:t>
          </a:r>
          <a:r>
            <a:rPr lang="ar-SA" sz="3600" dirty="0" smtClean="0">
              <a:solidFill>
                <a:schemeClr val="bg1"/>
              </a:solidFill>
            </a:rPr>
            <a:t>مكونات الادارة المستدامة</a:t>
          </a:r>
          <a:endParaRPr lang="ar-IQ" sz="3600" dirty="0">
            <a:solidFill>
              <a:schemeClr val="bg1"/>
            </a:solidFill>
          </a:endParaRPr>
        </a:p>
      </dgm:t>
    </dgm:pt>
    <dgm:pt modelId="{3A3BC7BC-EDC2-42D3-8F5B-D8F94CA9373F}" type="parTrans" cxnId="{A460B3C3-434D-411D-9F64-93A9610C9AF5}">
      <dgm:prSet/>
      <dgm:spPr/>
      <dgm:t>
        <a:bodyPr/>
        <a:lstStyle/>
        <a:p>
          <a:pPr rtl="1"/>
          <a:endParaRPr lang="ar-IQ"/>
        </a:p>
      </dgm:t>
    </dgm:pt>
    <dgm:pt modelId="{9A5715C4-07A5-449B-87A6-AFA45BFF55B7}" type="sibTrans" cxnId="{A460B3C3-434D-411D-9F64-93A9610C9AF5}">
      <dgm:prSet/>
      <dgm:spPr/>
      <dgm:t>
        <a:bodyPr/>
        <a:lstStyle/>
        <a:p>
          <a:pPr rtl="1"/>
          <a:endParaRPr lang="ar-IQ"/>
        </a:p>
      </dgm:t>
    </dgm:pt>
    <dgm:pt modelId="{789CE0C1-AEF5-42E5-BA4A-FAA251C0E673}">
      <dgm:prSet phldrT="[نص]" custT="1">
        <dgm:style>
          <a:lnRef idx="1">
            <a:schemeClr val="accent3"/>
          </a:lnRef>
          <a:fillRef idx="3">
            <a:schemeClr val="accent3"/>
          </a:fillRef>
          <a:effectRef idx="2">
            <a:schemeClr val="accent3"/>
          </a:effectRef>
          <a:fontRef idx="minor">
            <a:schemeClr val="lt1"/>
          </a:fontRef>
        </dgm:style>
      </dgm:prSet>
      <dgm:spPr>
        <a:ln/>
      </dgm:spPr>
      <dgm:t>
        <a:bodyPr/>
        <a:lstStyle/>
        <a:p>
          <a:pPr rtl="1"/>
          <a:endParaRPr lang="ar-IQ"/>
        </a:p>
      </dgm:t>
    </dgm:pt>
    <dgm:pt modelId="{9E04C1FB-E35F-4CA3-9BD2-E2D88F0522D1}" type="parTrans" cxnId="{10246730-6920-4D5E-9743-7315538F0373}">
      <dgm:prSet/>
      <dgm:spPr/>
      <dgm:t>
        <a:bodyPr/>
        <a:lstStyle/>
        <a:p>
          <a:pPr rtl="1"/>
          <a:endParaRPr lang="ar-IQ"/>
        </a:p>
      </dgm:t>
    </dgm:pt>
    <dgm:pt modelId="{1FB49C4E-BC24-49E4-96F0-6878C4F2E0AD}" type="sibTrans" cxnId="{10246730-6920-4D5E-9743-7315538F0373}">
      <dgm:prSet/>
      <dgm:spPr/>
      <dgm:t>
        <a:bodyPr/>
        <a:lstStyle/>
        <a:p>
          <a:pPr rtl="1"/>
          <a:endParaRPr lang="ar-IQ"/>
        </a:p>
      </dgm:t>
    </dgm:pt>
    <dgm:pt modelId="{F6C1A2C9-9D40-44B0-81C3-AF679EE3D036}">
      <dgm:prSet/>
      <dgm:spPr/>
      <dgm:t>
        <a:bodyPr/>
        <a:lstStyle/>
        <a:p>
          <a:pPr rtl="1"/>
          <a:r>
            <a:rPr lang="ar-IQ" dirty="0" smtClean="0">
              <a:solidFill>
                <a:schemeClr val="bg1"/>
              </a:solidFill>
            </a:rPr>
            <a:t>اهداف الادارة المستدامة</a:t>
          </a:r>
          <a:endParaRPr lang="ar-IQ" dirty="0">
            <a:solidFill>
              <a:schemeClr val="bg1"/>
            </a:solidFill>
          </a:endParaRPr>
        </a:p>
      </dgm:t>
    </dgm:pt>
    <dgm:pt modelId="{59764974-6E09-4578-A7CC-7A6D0ECBD459}" type="parTrans" cxnId="{EE1D1631-5C46-4F46-8947-33512136E542}">
      <dgm:prSet/>
      <dgm:spPr/>
      <dgm:t>
        <a:bodyPr/>
        <a:lstStyle/>
        <a:p>
          <a:endParaRPr lang="en-US"/>
        </a:p>
      </dgm:t>
    </dgm:pt>
    <dgm:pt modelId="{C951E7F1-50D8-44C3-AC7B-AE2D27D18E6E}" type="sibTrans" cxnId="{EE1D1631-5C46-4F46-8947-33512136E542}">
      <dgm:prSet/>
      <dgm:spPr/>
      <dgm:t>
        <a:bodyPr/>
        <a:lstStyle/>
        <a:p>
          <a:endParaRPr lang="en-US"/>
        </a:p>
      </dgm:t>
    </dgm:pt>
    <dgm:pt modelId="{3A13CC50-11E0-49C1-8320-6197619C8AE1}" type="pres">
      <dgm:prSet presAssocID="{CF5C6BFB-DD25-41E3-93EA-66EF1328D362}" presName="diagram" presStyleCnt="0">
        <dgm:presLayoutVars>
          <dgm:chMax val="1"/>
          <dgm:dir/>
          <dgm:animLvl val="ctr"/>
          <dgm:resizeHandles val="exact"/>
        </dgm:presLayoutVars>
      </dgm:prSet>
      <dgm:spPr/>
      <dgm:t>
        <a:bodyPr/>
        <a:lstStyle/>
        <a:p>
          <a:pPr rtl="1"/>
          <a:endParaRPr lang="ar-IQ"/>
        </a:p>
      </dgm:t>
    </dgm:pt>
    <dgm:pt modelId="{AD9B957A-0F84-456B-996C-1D4121497669}" type="pres">
      <dgm:prSet presAssocID="{CF5C6BFB-DD25-41E3-93EA-66EF1328D362}" presName="matrix" presStyleCnt="0"/>
      <dgm:spPr/>
    </dgm:pt>
    <dgm:pt modelId="{EAC66433-F3BF-4FA7-9D0B-CF84A130F4ED}" type="pres">
      <dgm:prSet presAssocID="{CF5C6BFB-DD25-41E3-93EA-66EF1328D362}" presName="tile1" presStyleLbl="node1" presStyleIdx="0" presStyleCnt="4" custLinFactNeighborX="-3249" custLinFactNeighborY="-3115"/>
      <dgm:spPr/>
      <dgm:t>
        <a:bodyPr/>
        <a:lstStyle/>
        <a:p>
          <a:pPr rtl="1"/>
          <a:endParaRPr lang="ar-IQ"/>
        </a:p>
      </dgm:t>
    </dgm:pt>
    <dgm:pt modelId="{546A876A-1EF3-4998-8094-C244174692AE}" type="pres">
      <dgm:prSet presAssocID="{CF5C6BFB-DD25-41E3-93EA-66EF1328D362}" presName="tile1text" presStyleLbl="node1" presStyleIdx="0" presStyleCnt="4">
        <dgm:presLayoutVars>
          <dgm:chMax val="0"/>
          <dgm:chPref val="0"/>
          <dgm:bulletEnabled val="1"/>
        </dgm:presLayoutVars>
      </dgm:prSet>
      <dgm:spPr/>
      <dgm:t>
        <a:bodyPr/>
        <a:lstStyle/>
        <a:p>
          <a:pPr rtl="1"/>
          <a:endParaRPr lang="ar-IQ"/>
        </a:p>
      </dgm:t>
    </dgm:pt>
    <dgm:pt modelId="{3AC18F2E-5C76-42BD-ACF5-A3C50A90FAE3}" type="pres">
      <dgm:prSet presAssocID="{CF5C6BFB-DD25-41E3-93EA-66EF1328D362}" presName="tile2" presStyleLbl="node1" presStyleIdx="1" presStyleCnt="4"/>
      <dgm:spPr/>
      <dgm:t>
        <a:bodyPr/>
        <a:lstStyle/>
        <a:p>
          <a:pPr rtl="1"/>
          <a:endParaRPr lang="ar-IQ"/>
        </a:p>
      </dgm:t>
    </dgm:pt>
    <dgm:pt modelId="{C6152FEE-206C-4452-99F4-D6065ACFECE7}" type="pres">
      <dgm:prSet presAssocID="{CF5C6BFB-DD25-41E3-93EA-66EF1328D362}" presName="tile2text" presStyleLbl="node1" presStyleIdx="1" presStyleCnt="4">
        <dgm:presLayoutVars>
          <dgm:chMax val="0"/>
          <dgm:chPref val="0"/>
          <dgm:bulletEnabled val="1"/>
        </dgm:presLayoutVars>
      </dgm:prSet>
      <dgm:spPr/>
      <dgm:t>
        <a:bodyPr/>
        <a:lstStyle/>
        <a:p>
          <a:pPr rtl="1"/>
          <a:endParaRPr lang="ar-IQ"/>
        </a:p>
      </dgm:t>
    </dgm:pt>
    <dgm:pt modelId="{B10DB6A2-9544-45EC-B1E1-E48EA1E9D85D}" type="pres">
      <dgm:prSet presAssocID="{CF5C6BFB-DD25-41E3-93EA-66EF1328D362}" presName="tile3" presStyleLbl="node1" presStyleIdx="2" presStyleCnt="4"/>
      <dgm:spPr/>
      <dgm:t>
        <a:bodyPr/>
        <a:lstStyle/>
        <a:p>
          <a:pPr rtl="1"/>
          <a:endParaRPr lang="ar-IQ"/>
        </a:p>
      </dgm:t>
    </dgm:pt>
    <dgm:pt modelId="{C29F0FED-35B8-4DF2-9E5D-BA20EEE74FFF}" type="pres">
      <dgm:prSet presAssocID="{CF5C6BFB-DD25-41E3-93EA-66EF1328D362}" presName="tile3text" presStyleLbl="node1" presStyleIdx="2" presStyleCnt="4">
        <dgm:presLayoutVars>
          <dgm:chMax val="0"/>
          <dgm:chPref val="0"/>
          <dgm:bulletEnabled val="1"/>
        </dgm:presLayoutVars>
      </dgm:prSet>
      <dgm:spPr/>
      <dgm:t>
        <a:bodyPr/>
        <a:lstStyle/>
        <a:p>
          <a:pPr rtl="1"/>
          <a:endParaRPr lang="ar-IQ"/>
        </a:p>
      </dgm:t>
    </dgm:pt>
    <dgm:pt modelId="{A0FCC7D8-04F2-48F8-9991-73303E83F1AF}" type="pres">
      <dgm:prSet presAssocID="{CF5C6BFB-DD25-41E3-93EA-66EF1328D362}" presName="tile4" presStyleLbl="node1" presStyleIdx="3" presStyleCnt="4"/>
      <dgm:spPr/>
      <dgm:t>
        <a:bodyPr/>
        <a:lstStyle/>
        <a:p>
          <a:pPr rtl="1"/>
          <a:endParaRPr lang="ar-IQ"/>
        </a:p>
      </dgm:t>
    </dgm:pt>
    <dgm:pt modelId="{C61F9648-6E12-48BC-810F-16B6337F6857}" type="pres">
      <dgm:prSet presAssocID="{CF5C6BFB-DD25-41E3-93EA-66EF1328D362}" presName="tile4text" presStyleLbl="node1" presStyleIdx="3" presStyleCnt="4">
        <dgm:presLayoutVars>
          <dgm:chMax val="0"/>
          <dgm:chPref val="0"/>
          <dgm:bulletEnabled val="1"/>
        </dgm:presLayoutVars>
      </dgm:prSet>
      <dgm:spPr/>
      <dgm:t>
        <a:bodyPr/>
        <a:lstStyle/>
        <a:p>
          <a:pPr rtl="1"/>
          <a:endParaRPr lang="ar-IQ"/>
        </a:p>
      </dgm:t>
    </dgm:pt>
    <dgm:pt modelId="{9A3B1BF9-3EE2-4F9A-BFE9-D328B45B2E3B}" type="pres">
      <dgm:prSet presAssocID="{CF5C6BFB-DD25-41E3-93EA-66EF1328D362}" presName="centerTile" presStyleLbl="fgShp" presStyleIdx="0" presStyleCnt="1">
        <dgm:presLayoutVars>
          <dgm:chMax val="0"/>
          <dgm:chPref val="0"/>
        </dgm:presLayoutVars>
      </dgm:prSet>
      <dgm:spPr/>
      <dgm:t>
        <a:bodyPr/>
        <a:lstStyle/>
        <a:p>
          <a:pPr rtl="1"/>
          <a:endParaRPr lang="ar-IQ"/>
        </a:p>
      </dgm:t>
    </dgm:pt>
  </dgm:ptLst>
  <dgm:cxnLst>
    <dgm:cxn modelId="{5FCE347E-F16E-4538-B4EA-03A6641E6144}" type="presOf" srcId="{B419E7E2-1A37-40D7-BC86-F97E562DC65C}" destId="{B10DB6A2-9544-45EC-B1E1-E48EA1E9D85D}" srcOrd="0" destOrd="0" presId="urn:microsoft.com/office/officeart/2005/8/layout/matrix1"/>
    <dgm:cxn modelId="{FCB07A5E-042E-48AE-95C1-42861963BC62}" type="presOf" srcId="{D0AA1C6C-8BB3-4B59-BE91-4B159EAE938D}" destId="{9A3B1BF9-3EE2-4F9A-BFE9-D328B45B2E3B}" srcOrd="0" destOrd="0" presId="urn:microsoft.com/office/officeart/2005/8/layout/matrix1"/>
    <dgm:cxn modelId="{77614CF5-DA55-42D5-B446-83BAB46AD587}" type="presOf" srcId="{9FC994B7-80B0-4365-A4B8-2A77E6CBF12D}" destId="{546A876A-1EF3-4998-8094-C244174692AE}" srcOrd="1" destOrd="0" presId="urn:microsoft.com/office/officeart/2005/8/layout/matrix1"/>
    <dgm:cxn modelId="{CF5CF874-594F-4112-8945-3AB86C4B404F}" type="presOf" srcId="{F6C1A2C9-9D40-44B0-81C3-AF679EE3D036}" destId="{C61F9648-6E12-48BC-810F-16B6337F6857}" srcOrd="1" destOrd="0" presId="urn:microsoft.com/office/officeart/2005/8/layout/matrix1"/>
    <dgm:cxn modelId="{F0556447-0A57-478E-8971-0D7272465F67}" srcId="{CF5C6BFB-DD25-41E3-93EA-66EF1328D362}" destId="{D0AA1C6C-8BB3-4B59-BE91-4B159EAE938D}" srcOrd="0" destOrd="0" parTransId="{BA8A0871-ADF6-47C4-B82F-E22E5BB2FB58}" sibTransId="{B2910131-26FD-4D94-B249-6F1C424F0A5E}"/>
    <dgm:cxn modelId="{90854F18-05E5-4F53-87C9-4FB7B19FBF23}" type="presOf" srcId="{140B19B4-855C-4E4C-AE2F-A9DB6775E64A}" destId="{C6152FEE-206C-4452-99F4-D6065ACFECE7}" srcOrd="1" destOrd="0" presId="urn:microsoft.com/office/officeart/2005/8/layout/matrix1"/>
    <dgm:cxn modelId="{5A482333-8C67-4DBB-8D91-6C04978CD771}" type="presOf" srcId="{CF5C6BFB-DD25-41E3-93EA-66EF1328D362}" destId="{3A13CC50-11E0-49C1-8320-6197619C8AE1}" srcOrd="0" destOrd="0" presId="urn:microsoft.com/office/officeart/2005/8/layout/matrix1"/>
    <dgm:cxn modelId="{EE1D1631-5C46-4F46-8947-33512136E542}" srcId="{D0AA1C6C-8BB3-4B59-BE91-4B159EAE938D}" destId="{F6C1A2C9-9D40-44B0-81C3-AF679EE3D036}" srcOrd="3" destOrd="0" parTransId="{59764974-6E09-4578-A7CC-7A6D0ECBD459}" sibTransId="{C951E7F1-50D8-44C3-AC7B-AE2D27D18E6E}"/>
    <dgm:cxn modelId="{A460B3C3-434D-411D-9F64-93A9610C9AF5}" srcId="{D0AA1C6C-8BB3-4B59-BE91-4B159EAE938D}" destId="{B419E7E2-1A37-40D7-BC86-F97E562DC65C}" srcOrd="2" destOrd="0" parTransId="{3A3BC7BC-EDC2-42D3-8F5B-D8F94CA9373F}" sibTransId="{9A5715C4-07A5-449B-87A6-AFA45BFF55B7}"/>
    <dgm:cxn modelId="{D4B67F2F-92AA-41D4-9E61-91C39B27700B}" type="presOf" srcId="{B419E7E2-1A37-40D7-BC86-F97E562DC65C}" destId="{C29F0FED-35B8-4DF2-9E5D-BA20EEE74FFF}" srcOrd="1" destOrd="0" presId="urn:microsoft.com/office/officeart/2005/8/layout/matrix1"/>
    <dgm:cxn modelId="{10246730-6920-4D5E-9743-7315538F0373}" srcId="{D0AA1C6C-8BB3-4B59-BE91-4B159EAE938D}" destId="{789CE0C1-AEF5-42E5-BA4A-FAA251C0E673}" srcOrd="4" destOrd="0" parTransId="{9E04C1FB-E35F-4CA3-9BD2-E2D88F0522D1}" sibTransId="{1FB49C4E-BC24-49E4-96F0-6878C4F2E0AD}"/>
    <dgm:cxn modelId="{23F04C42-28CB-4164-BA66-A490BF6EDE5B}" type="presOf" srcId="{140B19B4-855C-4E4C-AE2F-A9DB6775E64A}" destId="{3AC18F2E-5C76-42BD-ACF5-A3C50A90FAE3}" srcOrd="0" destOrd="0" presId="urn:microsoft.com/office/officeart/2005/8/layout/matrix1"/>
    <dgm:cxn modelId="{2A5A94B3-74C7-44BA-B57B-4269FBC6C4CE}" srcId="{D0AA1C6C-8BB3-4B59-BE91-4B159EAE938D}" destId="{9FC994B7-80B0-4365-A4B8-2A77E6CBF12D}" srcOrd="0" destOrd="0" parTransId="{A5A89B9E-ED95-4512-9D75-848CB3234CC2}" sibTransId="{892A1F18-FF48-49B6-BF01-66050D2212E3}"/>
    <dgm:cxn modelId="{F81AC651-0B79-4323-92D9-CD1980A6B8B7}" type="presOf" srcId="{F6C1A2C9-9D40-44B0-81C3-AF679EE3D036}" destId="{A0FCC7D8-04F2-48F8-9991-73303E83F1AF}" srcOrd="0" destOrd="0" presId="urn:microsoft.com/office/officeart/2005/8/layout/matrix1"/>
    <dgm:cxn modelId="{B2AAE527-BB7B-48F0-A2F6-888D73E35E85}" srcId="{D0AA1C6C-8BB3-4B59-BE91-4B159EAE938D}" destId="{140B19B4-855C-4E4C-AE2F-A9DB6775E64A}" srcOrd="1" destOrd="0" parTransId="{CC6172BA-2F04-4A17-862F-30C402CBD332}" sibTransId="{AA936BB9-23BE-497A-825F-F22A12F67EF5}"/>
    <dgm:cxn modelId="{894CC66F-2AAD-4F14-907E-7CD77725BF0D}" type="presOf" srcId="{9FC994B7-80B0-4365-A4B8-2A77E6CBF12D}" destId="{EAC66433-F3BF-4FA7-9D0B-CF84A130F4ED}" srcOrd="0" destOrd="0" presId="urn:microsoft.com/office/officeart/2005/8/layout/matrix1"/>
    <dgm:cxn modelId="{47621AD1-0587-4C58-8822-D1F73006740F}" type="presParOf" srcId="{3A13CC50-11E0-49C1-8320-6197619C8AE1}" destId="{AD9B957A-0F84-456B-996C-1D4121497669}" srcOrd="0" destOrd="0" presId="urn:microsoft.com/office/officeart/2005/8/layout/matrix1"/>
    <dgm:cxn modelId="{890DA850-3C0C-464C-82C4-0F9E53BE4633}" type="presParOf" srcId="{AD9B957A-0F84-456B-996C-1D4121497669}" destId="{EAC66433-F3BF-4FA7-9D0B-CF84A130F4ED}" srcOrd="0" destOrd="0" presId="urn:microsoft.com/office/officeart/2005/8/layout/matrix1"/>
    <dgm:cxn modelId="{3D1E5D92-5CEB-46B3-898B-58A860F6CD49}" type="presParOf" srcId="{AD9B957A-0F84-456B-996C-1D4121497669}" destId="{546A876A-1EF3-4998-8094-C244174692AE}" srcOrd="1" destOrd="0" presId="urn:microsoft.com/office/officeart/2005/8/layout/matrix1"/>
    <dgm:cxn modelId="{16BC7BA1-8B01-44B0-A0DB-D758B515491D}" type="presParOf" srcId="{AD9B957A-0F84-456B-996C-1D4121497669}" destId="{3AC18F2E-5C76-42BD-ACF5-A3C50A90FAE3}" srcOrd="2" destOrd="0" presId="urn:microsoft.com/office/officeart/2005/8/layout/matrix1"/>
    <dgm:cxn modelId="{CBD36482-7233-4FEE-801B-97DBDB95293B}" type="presParOf" srcId="{AD9B957A-0F84-456B-996C-1D4121497669}" destId="{C6152FEE-206C-4452-99F4-D6065ACFECE7}" srcOrd="3" destOrd="0" presId="urn:microsoft.com/office/officeart/2005/8/layout/matrix1"/>
    <dgm:cxn modelId="{FF09ECA1-4BEE-4826-B4D1-64CB738D2426}" type="presParOf" srcId="{AD9B957A-0F84-456B-996C-1D4121497669}" destId="{B10DB6A2-9544-45EC-B1E1-E48EA1E9D85D}" srcOrd="4" destOrd="0" presId="urn:microsoft.com/office/officeart/2005/8/layout/matrix1"/>
    <dgm:cxn modelId="{D40442F8-71DD-41EC-BDD2-EA15CA6B2D73}" type="presParOf" srcId="{AD9B957A-0F84-456B-996C-1D4121497669}" destId="{C29F0FED-35B8-4DF2-9E5D-BA20EEE74FFF}" srcOrd="5" destOrd="0" presId="urn:microsoft.com/office/officeart/2005/8/layout/matrix1"/>
    <dgm:cxn modelId="{BAAB4C9D-5C8D-4443-BF01-2020CF9E1E8F}" type="presParOf" srcId="{AD9B957A-0F84-456B-996C-1D4121497669}" destId="{A0FCC7D8-04F2-48F8-9991-73303E83F1AF}" srcOrd="6" destOrd="0" presId="urn:microsoft.com/office/officeart/2005/8/layout/matrix1"/>
    <dgm:cxn modelId="{A380DE76-2484-4006-88AA-8657F3B6EC08}" type="presParOf" srcId="{AD9B957A-0F84-456B-996C-1D4121497669}" destId="{C61F9648-6E12-48BC-810F-16B6337F6857}" srcOrd="7" destOrd="0" presId="urn:microsoft.com/office/officeart/2005/8/layout/matrix1"/>
    <dgm:cxn modelId="{F0027E27-E03B-485E-A572-9064D9D7CE63}" type="presParOf" srcId="{3A13CC50-11E0-49C1-8320-6197619C8AE1}" destId="{9A3B1BF9-3EE2-4F9A-BFE9-D328B45B2E3B}"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C66433-F3BF-4FA7-9D0B-CF84A130F4ED}">
      <dsp:nvSpPr>
        <dsp:cNvPr id="0" name=""/>
        <dsp:cNvSpPr/>
      </dsp:nvSpPr>
      <dsp:spPr>
        <a:xfrm rot="16200000">
          <a:off x="901451" y="-901451"/>
          <a:ext cx="2311896" cy="4114800"/>
        </a:xfrm>
        <a:prstGeom prst="round1Rect">
          <a:avLst/>
        </a:prstGeom>
        <a:gradFill rotWithShape="1">
          <a:gsLst>
            <a:gs pos="0">
              <a:schemeClr val="dk1">
                <a:tint val="70000"/>
                <a:satMod val="130000"/>
              </a:schemeClr>
            </a:gs>
            <a:gs pos="43000">
              <a:schemeClr val="dk1">
                <a:tint val="44000"/>
                <a:satMod val="165000"/>
              </a:schemeClr>
            </a:gs>
            <a:gs pos="93000">
              <a:schemeClr val="dk1">
                <a:tint val="15000"/>
                <a:satMod val="165000"/>
              </a:schemeClr>
            </a:gs>
            <a:gs pos="100000">
              <a:schemeClr val="dk1">
                <a:tint val="5000"/>
                <a:satMod val="250000"/>
              </a:schemeClr>
            </a:gs>
          </a:gsLst>
          <a:path path="circle">
            <a:fillToRect l="50000" t="130000" r="50000" b="-30000"/>
          </a:path>
        </a:gradFill>
        <a:ln w="9525" cap="flat" cmpd="sng" algn="ctr">
          <a:solidFill>
            <a:schemeClr val="dk1">
              <a:shade val="50000"/>
              <a:satMod val="103000"/>
            </a:schemeClr>
          </a:solidFill>
          <a:prstDash val="solid"/>
        </a:ln>
        <a:effectLst>
          <a:outerShdw blurRad="57150" dist="38100" dir="5400000" algn="ctr" rotWithShape="0">
            <a:schemeClr val="dk1">
              <a:shade val="9000"/>
              <a:alpha val="48000"/>
              <a:satMod val="105000"/>
            </a:scheme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256032" tIns="256032" rIns="256032" bIns="256032" numCol="1" spcCol="1270" anchor="ctr" anchorCtr="0">
          <a:noAutofit/>
        </a:bodyPr>
        <a:lstStyle/>
        <a:p>
          <a:pPr lvl="0" algn="ctr" defTabSz="1600200" rtl="1">
            <a:lnSpc>
              <a:spcPct val="90000"/>
            </a:lnSpc>
            <a:spcBef>
              <a:spcPct val="0"/>
            </a:spcBef>
            <a:spcAft>
              <a:spcPct val="35000"/>
            </a:spcAft>
          </a:pPr>
          <a:r>
            <a:rPr lang="ar-SA" sz="3600" kern="1200" dirty="0" smtClean="0">
              <a:solidFill>
                <a:schemeClr val="bg1"/>
              </a:solidFill>
            </a:rPr>
            <a:t>اهمية الادارة المستدامة </a:t>
          </a:r>
          <a:endParaRPr lang="ar-IQ" sz="3600" kern="1200" dirty="0">
            <a:solidFill>
              <a:schemeClr val="bg1"/>
            </a:solidFill>
          </a:endParaRPr>
        </a:p>
      </dsp:txBody>
      <dsp:txXfrm rot="5400000">
        <a:off x="-1" y="1"/>
        <a:ext cx="4114800" cy="1733922"/>
      </dsp:txXfrm>
    </dsp:sp>
    <dsp:sp modelId="{3AC18F2E-5C76-42BD-ACF5-A3C50A90FAE3}">
      <dsp:nvSpPr>
        <dsp:cNvPr id="0" name=""/>
        <dsp:cNvSpPr/>
      </dsp:nvSpPr>
      <dsp:spPr>
        <a:xfrm>
          <a:off x="4114800" y="0"/>
          <a:ext cx="4114800" cy="2311896"/>
        </a:xfrm>
        <a:prstGeom prst="round1Rect">
          <a:avLst/>
        </a:prstGeom>
        <a:gradFill rotWithShape="1">
          <a:gsLst>
            <a:gs pos="0">
              <a:schemeClr val="accent2">
                <a:tint val="70000"/>
                <a:satMod val="130000"/>
              </a:schemeClr>
            </a:gs>
            <a:gs pos="43000">
              <a:schemeClr val="accent2">
                <a:tint val="44000"/>
                <a:satMod val="165000"/>
              </a:schemeClr>
            </a:gs>
            <a:gs pos="93000">
              <a:schemeClr val="accent2">
                <a:tint val="15000"/>
                <a:satMod val="165000"/>
              </a:schemeClr>
            </a:gs>
            <a:gs pos="100000">
              <a:schemeClr val="accent2">
                <a:tint val="5000"/>
                <a:satMod val="250000"/>
              </a:schemeClr>
            </a:gs>
          </a:gsLst>
          <a:path path="circle">
            <a:fillToRect l="50000" t="130000" r="50000" b="-30000"/>
          </a:path>
        </a:gradFill>
        <a:ln w="9525" cap="flat" cmpd="sng" algn="ctr">
          <a:solidFill>
            <a:schemeClr val="accent2">
              <a:shade val="50000"/>
              <a:satMod val="103000"/>
            </a:schemeClr>
          </a:solidFill>
          <a:prstDash val="solid"/>
        </a:ln>
        <a:effectLst>
          <a:outerShdw blurRad="57150" dist="38100" dir="5400000" algn="ctr" rotWithShape="0">
            <a:schemeClr val="accent2">
              <a:shade val="9000"/>
              <a:alpha val="48000"/>
              <a:satMod val="105000"/>
            </a:scheme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56032" tIns="256032" rIns="256032" bIns="256032" numCol="1" spcCol="1270" anchor="ctr" anchorCtr="0">
          <a:noAutofit/>
        </a:bodyPr>
        <a:lstStyle/>
        <a:p>
          <a:pPr lvl="0" algn="ctr" defTabSz="1600200" rtl="1">
            <a:lnSpc>
              <a:spcPct val="90000"/>
            </a:lnSpc>
            <a:spcBef>
              <a:spcPct val="0"/>
            </a:spcBef>
            <a:spcAft>
              <a:spcPct val="35000"/>
            </a:spcAft>
          </a:pPr>
          <a:r>
            <a:rPr lang="ar-SA" sz="3600" kern="1200" dirty="0">
              <a:solidFill>
                <a:schemeClr val="bg1"/>
              </a:solidFill>
            </a:rPr>
            <a:t>مفهوم </a:t>
          </a:r>
          <a:r>
            <a:rPr lang="ar-IQ" sz="3600" kern="1200" dirty="0" smtClean="0">
              <a:solidFill>
                <a:schemeClr val="bg1"/>
              </a:solidFill>
            </a:rPr>
            <a:t>الادارة المستدامة </a:t>
          </a:r>
          <a:endParaRPr lang="ar-IQ" sz="3600" kern="1200" dirty="0">
            <a:solidFill>
              <a:schemeClr val="bg1"/>
            </a:solidFill>
          </a:endParaRPr>
        </a:p>
      </dsp:txBody>
      <dsp:txXfrm>
        <a:off x="4114800" y="0"/>
        <a:ext cx="4114800" cy="1733922"/>
      </dsp:txXfrm>
    </dsp:sp>
    <dsp:sp modelId="{B10DB6A2-9544-45EC-B1E1-E48EA1E9D85D}">
      <dsp:nvSpPr>
        <dsp:cNvPr id="0" name=""/>
        <dsp:cNvSpPr/>
      </dsp:nvSpPr>
      <dsp:spPr>
        <a:xfrm rot="10800000">
          <a:off x="0" y="2311896"/>
          <a:ext cx="4114800" cy="2311896"/>
        </a:xfrm>
        <a:prstGeom prst="round1Rect">
          <a:avLst/>
        </a:prstGeom>
        <a:gradFill rotWithShape="1">
          <a:gsLst>
            <a:gs pos="0">
              <a:schemeClr val="accent2">
                <a:tint val="98000"/>
                <a:shade val="25000"/>
                <a:satMod val="250000"/>
              </a:schemeClr>
            </a:gs>
            <a:gs pos="68000">
              <a:schemeClr val="accent2">
                <a:tint val="86000"/>
                <a:satMod val="115000"/>
              </a:schemeClr>
            </a:gs>
            <a:gs pos="100000">
              <a:schemeClr val="accent2">
                <a:tint val="50000"/>
                <a:satMod val="150000"/>
              </a:schemeClr>
            </a:gs>
          </a:gsLst>
          <a:path path="circle">
            <a:fillToRect l="50000" t="130000" r="50000" b="-30000"/>
          </a:path>
        </a:gradFill>
        <a:ln>
          <a:noFill/>
        </a:ln>
        <a:effectLst>
          <a:outerShdw blurRad="57150" dist="38100" dir="5400000" algn="ctr" rotWithShape="0">
            <a:schemeClr val="accent2">
              <a:shade val="9000"/>
              <a:alpha val="48000"/>
              <a:satMod val="105000"/>
            </a:schemeClr>
          </a:outerShdw>
        </a:effectLst>
        <a:scene3d>
          <a:camera prst="orthographicFront">
            <a:rot lat="0" lon="0" rev="0"/>
          </a:camera>
          <a:lightRig rig="glow" dir="tl">
            <a:rot lat="0" lon="0" rev="900000"/>
          </a:lightRig>
        </a:scene3d>
        <a:sp3d prstMaterial="powder">
          <a:bevelT w="25400" h="38100"/>
        </a:sp3d>
      </dsp:spPr>
      <dsp:style>
        <a:lnRef idx="0">
          <a:schemeClr val="accent2"/>
        </a:lnRef>
        <a:fillRef idx="3">
          <a:schemeClr val="accent2"/>
        </a:fillRef>
        <a:effectRef idx="3">
          <a:schemeClr val="accent2"/>
        </a:effectRef>
        <a:fontRef idx="minor">
          <a:schemeClr val="lt1"/>
        </a:fontRef>
      </dsp:style>
      <dsp:txBody>
        <a:bodyPr spcFirstLastPara="0" vert="horz" wrap="square" lIns="256032" tIns="256032" rIns="256032" bIns="256032" numCol="1" spcCol="1270" anchor="ctr" anchorCtr="0">
          <a:noAutofit/>
        </a:bodyPr>
        <a:lstStyle/>
        <a:p>
          <a:pPr lvl="0" algn="ctr" defTabSz="1600200" rtl="1">
            <a:lnSpc>
              <a:spcPct val="90000"/>
            </a:lnSpc>
            <a:spcBef>
              <a:spcPct val="0"/>
            </a:spcBef>
            <a:spcAft>
              <a:spcPct val="35000"/>
            </a:spcAft>
          </a:pPr>
          <a:r>
            <a:rPr lang="ar-SA" sz="3600" kern="1200" dirty="0">
              <a:solidFill>
                <a:schemeClr val="bg1"/>
              </a:solidFill>
            </a:rPr>
            <a:t> </a:t>
          </a:r>
          <a:r>
            <a:rPr lang="ar-SA" sz="3600" kern="1200" dirty="0" smtClean="0">
              <a:solidFill>
                <a:schemeClr val="bg1"/>
              </a:solidFill>
            </a:rPr>
            <a:t>مكونات الادارة المستدامة</a:t>
          </a:r>
          <a:endParaRPr lang="ar-IQ" sz="3600" kern="1200" dirty="0">
            <a:solidFill>
              <a:schemeClr val="bg1"/>
            </a:solidFill>
          </a:endParaRPr>
        </a:p>
      </dsp:txBody>
      <dsp:txXfrm rot="10800000">
        <a:off x="0" y="2889870"/>
        <a:ext cx="4114800" cy="1733922"/>
      </dsp:txXfrm>
    </dsp:sp>
    <dsp:sp modelId="{A0FCC7D8-04F2-48F8-9991-73303E83F1AF}">
      <dsp:nvSpPr>
        <dsp:cNvPr id="0" name=""/>
        <dsp:cNvSpPr/>
      </dsp:nvSpPr>
      <dsp:spPr>
        <a:xfrm rot="5400000">
          <a:off x="5016251" y="1410444"/>
          <a:ext cx="2311896" cy="41148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8704" tIns="298704" rIns="298704" bIns="298704" numCol="1" spcCol="1270" anchor="ctr" anchorCtr="0">
          <a:noAutofit/>
        </a:bodyPr>
        <a:lstStyle/>
        <a:p>
          <a:pPr lvl="0" algn="ctr" defTabSz="1866900" rtl="1">
            <a:lnSpc>
              <a:spcPct val="90000"/>
            </a:lnSpc>
            <a:spcBef>
              <a:spcPct val="0"/>
            </a:spcBef>
            <a:spcAft>
              <a:spcPct val="35000"/>
            </a:spcAft>
          </a:pPr>
          <a:r>
            <a:rPr lang="ar-IQ" sz="4200" kern="1200" dirty="0" smtClean="0">
              <a:solidFill>
                <a:schemeClr val="bg1"/>
              </a:solidFill>
            </a:rPr>
            <a:t>اهداف الادارة المستدامة</a:t>
          </a:r>
          <a:endParaRPr lang="ar-IQ" sz="4200" kern="1200" dirty="0">
            <a:solidFill>
              <a:schemeClr val="bg1"/>
            </a:solidFill>
          </a:endParaRPr>
        </a:p>
      </dsp:txBody>
      <dsp:txXfrm rot="-5400000">
        <a:off x="4114800" y="2889870"/>
        <a:ext cx="4114800" cy="1733922"/>
      </dsp:txXfrm>
    </dsp:sp>
    <dsp:sp modelId="{9A3B1BF9-3EE2-4F9A-BFE9-D328B45B2E3B}">
      <dsp:nvSpPr>
        <dsp:cNvPr id="0" name=""/>
        <dsp:cNvSpPr/>
      </dsp:nvSpPr>
      <dsp:spPr>
        <a:xfrm>
          <a:off x="2880359" y="1733922"/>
          <a:ext cx="2468880" cy="1155948"/>
        </a:xfrm>
        <a:prstGeom prst="roundRect">
          <a:avLst/>
        </a:prstGeom>
        <a:gradFill rotWithShape="1">
          <a:gsLst>
            <a:gs pos="0">
              <a:schemeClr val="accent5">
                <a:tint val="98000"/>
                <a:shade val="25000"/>
                <a:satMod val="250000"/>
              </a:schemeClr>
            </a:gs>
            <a:gs pos="68000">
              <a:schemeClr val="accent5">
                <a:tint val="86000"/>
                <a:satMod val="115000"/>
              </a:schemeClr>
            </a:gs>
            <a:gs pos="100000">
              <a:schemeClr val="accent5">
                <a:tint val="50000"/>
                <a:satMod val="150000"/>
              </a:schemeClr>
            </a:gs>
          </a:gsLst>
          <a:path path="circle">
            <a:fillToRect l="50000" t="130000" r="50000" b="-30000"/>
          </a:path>
        </a:gradFill>
        <a:ln w="9525" cap="flat" cmpd="sng" algn="ctr">
          <a:solidFill>
            <a:schemeClr val="accent5">
              <a:shade val="50000"/>
              <a:satMod val="103000"/>
            </a:schemeClr>
          </a:solidFill>
          <a:prstDash val="solid"/>
        </a:ln>
        <a:effectLst>
          <a:outerShdw blurRad="57150" dist="38100" dir="5400000" algn="ctr" rotWithShape="0">
            <a:schemeClr val="accent5">
              <a:shade val="9000"/>
              <a:alpha val="48000"/>
              <a:satMod val="105000"/>
            </a:scheme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IQ" sz="3600" kern="1200" dirty="0"/>
            <a:t>اهداف </a:t>
          </a:r>
          <a:r>
            <a:rPr lang="ar-IQ" sz="3600" kern="1200" dirty="0" smtClean="0"/>
            <a:t>الورشة</a:t>
          </a:r>
          <a:endParaRPr lang="ar-IQ" sz="3600" kern="1200" dirty="0"/>
        </a:p>
      </dsp:txBody>
      <dsp:txXfrm>
        <a:off x="2936788" y="1790351"/>
        <a:ext cx="2356022" cy="1043090"/>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8FC315D1-484A-4F84-9EA9-AC22813B4803}" type="datetimeFigureOut">
              <a:rPr lang="ar-IQ" smtClean="0"/>
              <a:t>02/12/1445</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FA0E25DE-2954-4231-A933-1A88911903FE}"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8FC315D1-484A-4F84-9EA9-AC22813B4803}" type="datetimeFigureOut">
              <a:rPr lang="ar-IQ" smtClean="0"/>
              <a:t>02/12/1445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A0E25DE-2954-4231-A933-1A88911903FE}"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8FC315D1-484A-4F84-9EA9-AC22813B4803}" type="datetimeFigureOut">
              <a:rPr lang="ar-IQ" smtClean="0"/>
              <a:t>02/12/1445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A0E25DE-2954-4231-A933-1A88911903FE}"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8FC315D1-484A-4F84-9EA9-AC22813B4803}" type="datetimeFigureOut">
              <a:rPr lang="ar-IQ" smtClean="0"/>
              <a:t>02/12/1445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A0E25DE-2954-4231-A933-1A88911903FE}"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8FC315D1-484A-4F84-9EA9-AC22813B4803}" type="datetimeFigureOut">
              <a:rPr lang="ar-IQ" smtClean="0"/>
              <a:t>02/12/1445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A0E25DE-2954-4231-A933-1A88911903FE}"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8FC315D1-484A-4F84-9EA9-AC22813B4803}" type="datetimeFigureOut">
              <a:rPr lang="ar-IQ" smtClean="0"/>
              <a:t>02/12/1445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A0E25DE-2954-4231-A933-1A88911903FE}"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8FC315D1-484A-4F84-9EA9-AC22813B4803}" type="datetimeFigureOut">
              <a:rPr lang="ar-IQ" smtClean="0"/>
              <a:t>02/12/1445</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A0E25DE-2954-4231-A933-1A88911903FE}"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8FC315D1-484A-4F84-9EA9-AC22813B4803}" type="datetimeFigureOut">
              <a:rPr lang="ar-IQ" smtClean="0"/>
              <a:t>02/12/1445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A0E25DE-2954-4231-A933-1A88911903FE}"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C315D1-484A-4F84-9EA9-AC22813B4803}" type="datetimeFigureOut">
              <a:rPr lang="ar-IQ" smtClean="0"/>
              <a:t>02/12/1445</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A0E25DE-2954-4231-A933-1A88911903FE}"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8FC315D1-484A-4F84-9EA9-AC22813B4803}" type="datetimeFigureOut">
              <a:rPr lang="ar-IQ" smtClean="0"/>
              <a:t>02/12/1445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A0E25DE-2954-4231-A933-1A88911903FE}"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8FC315D1-484A-4F84-9EA9-AC22813B4803}" type="datetimeFigureOut">
              <a:rPr lang="ar-IQ" smtClean="0"/>
              <a:t>02/12/1445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FA0E25DE-2954-4231-A933-1A88911903FE}"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FC315D1-484A-4F84-9EA9-AC22813B4803}" type="datetimeFigureOut">
              <a:rPr lang="ar-IQ" smtClean="0"/>
              <a:t>02/12/1445</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A0E25DE-2954-4231-A933-1A88911903FE}"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3400" y="620688"/>
            <a:ext cx="7851648" cy="1440160"/>
          </a:xfrm>
        </p:spPr>
        <p:txBody>
          <a:bodyPr>
            <a:normAutofit/>
          </a:bodyPr>
          <a:lstStyle/>
          <a:p>
            <a:pPr algn="ctr"/>
            <a:r>
              <a:rPr lang="ar-SA" sz="6000" dirty="0" smtClean="0">
                <a:solidFill>
                  <a:srgbClr val="FFC000"/>
                </a:solidFill>
              </a:rPr>
              <a:t>تقنية الادارة المستدامة </a:t>
            </a:r>
            <a:endParaRPr lang="ar-IQ" sz="6000" dirty="0">
              <a:solidFill>
                <a:srgbClr val="FFC000"/>
              </a:solidFill>
            </a:endParaRPr>
          </a:p>
        </p:txBody>
      </p:sp>
      <p:sp>
        <p:nvSpPr>
          <p:cNvPr id="3" name="عنوان فرعي 2"/>
          <p:cNvSpPr>
            <a:spLocks noGrp="1"/>
          </p:cNvSpPr>
          <p:nvPr>
            <p:ph type="subTitle" idx="1"/>
          </p:nvPr>
        </p:nvSpPr>
        <p:spPr>
          <a:xfrm>
            <a:off x="467544" y="2204864"/>
            <a:ext cx="7854696" cy="3960440"/>
          </a:xfrm>
        </p:spPr>
        <p:txBody>
          <a:bodyPr>
            <a:normAutofit/>
          </a:bodyPr>
          <a:lstStyle/>
          <a:p>
            <a:endParaRPr lang="ar-IQ" sz="4000" b="1" dirty="0"/>
          </a:p>
        </p:txBody>
      </p:sp>
      <p:sp>
        <p:nvSpPr>
          <p:cNvPr id="4" name="مستطيل مستدير الزوايا 3"/>
          <p:cNvSpPr/>
          <p:nvPr/>
        </p:nvSpPr>
        <p:spPr>
          <a:xfrm>
            <a:off x="1187624" y="3212976"/>
            <a:ext cx="6912768" cy="144016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r>
              <a:rPr lang="ar-SA" sz="3600" dirty="0" smtClean="0">
                <a:solidFill>
                  <a:schemeClr val="bg1"/>
                </a:solidFill>
              </a:rPr>
              <a:t>اعداد ا.م.د </a:t>
            </a:r>
            <a:r>
              <a:rPr lang="ar-SA" sz="3600" dirty="0">
                <a:solidFill>
                  <a:schemeClr val="bg1"/>
                </a:solidFill>
              </a:rPr>
              <a:t>بشرى صبيح كاظم</a:t>
            </a:r>
            <a:endParaRPr lang="ar-IQ" sz="3600" dirty="0"/>
          </a:p>
        </p:txBody>
      </p:sp>
    </p:spTree>
    <p:extLst>
      <p:ext uri="{BB962C8B-B14F-4D97-AF65-F5344CB8AC3E}">
        <p14:creationId xmlns:p14="http://schemas.microsoft.com/office/powerpoint/2010/main" val="95637094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329208"/>
          </a:xfrm>
        </p:spPr>
        <p:txBody>
          <a:bodyPr>
            <a:noAutofit/>
          </a:bodyPr>
          <a:lstStyle/>
          <a:p>
            <a:pPr algn="r"/>
            <a:r>
              <a:rPr lang="ar-IQ" sz="8800" dirty="0" smtClean="0"/>
              <a:t>التقنيات</a:t>
            </a:r>
            <a:r>
              <a:rPr lang="ar-IQ" sz="6000" dirty="0" smtClean="0"/>
              <a:t> </a:t>
            </a:r>
            <a:r>
              <a:rPr lang="ar-IQ" sz="6000" dirty="0" smtClean="0">
                <a:cs typeface="+mn-cs"/>
              </a:rPr>
              <a:t>المستدامة</a:t>
            </a:r>
            <a:r>
              <a:rPr lang="ar-IQ" sz="6000" dirty="0" smtClean="0"/>
              <a:t> </a:t>
            </a:r>
            <a:endParaRPr lang="ar-IQ" sz="6000" dirty="0"/>
          </a:p>
        </p:txBody>
      </p:sp>
      <p:sp>
        <p:nvSpPr>
          <p:cNvPr id="3" name="Content Placeholder 2"/>
          <p:cNvSpPr>
            <a:spLocks noGrp="1"/>
          </p:cNvSpPr>
          <p:nvPr>
            <p:ph type="subTitle" idx="1"/>
          </p:nvPr>
        </p:nvSpPr>
        <p:spPr>
          <a:xfrm>
            <a:off x="533400" y="2420888"/>
            <a:ext cx="8287072" cy="3024336"/>
          </a:xfrm>
        </p:spPr>
        <p:txBody>
          <a:bodyPr>
            <a:normAutofit/>
          </a:bodyPr>
          <a:lstStyle/>
          <a:p>
            <a:r>
              <a:rPr lang="ar-IQ" sz="3200" dirty="0" smtClean="0">
                <a:solidFill>
                  <a:schemeClr val="accent4">
                    <a:lumMod val="60000"/>
                    <a:lumOff val="40000"/>
                  </a:schemeClr>
                </a:solidFill>
              </a:rPr>
              <a:t>تكنولوجيا الزراعة العمودية </a:t>
            </a:r>
          </a:p>
          <a:p>
            <a:r>
              <a:rPr lang="ar-IQ" sz="3200" dirty="0" smtClean="0">
                <a:solidFill>
                  <a:schemeClr val="accent4">
                    <a:lumMod val="60000"/>
                    <a:lumOff val="40000"/>
                  </a:schemeClr>
                </a:solidFill>
              </a:rPr>
              <a:t>تكنولوجيا الطاقة المتجددة</a:t>
            </a:r>
          </a:p>
          <a:p>
            <a:r>
              <a:rPr lang="ar-IQ" sz="3200" dirty="0" smtClean="0">
                <a:solidFill>
                  <a:schemeClr val="accent4">
                    <a:lumMod val="60000"/>
                    <a:lumOff val="40000"/>
                  </a:schemeClr>
                </a:solidFill>
              </a:rPr>
              <a:t>تقنية احتجاز الكربون واستخدامه</a:t>
            </a:r>
          </a:p>
          <a:p>
            <a:r>
              <a:rPr lang="ar-IQ" sz="3200" dirty="0" smtClean="0">
                <a:solidFill>
                  <a:schemeClr val="accent4">
                    <a:lumMod val="60000"/>
                    <a:lumOff val="40000"/>
                  </a:schemeClr>
                </a:solidFill>
              </a:rPr>
              <a:t>تكنولوجيا الشبكة الذكية</a:t>
            </a:r>
          </a:p>
          <a:p>
            <a:r>
              <a:rPr lang="ar-IQ" sz="3200" dirty="0" smtClean="0">
                <a:solidFill>
                  <a:schemeClr val="accent4">
                    <a:lumMod val="60000"/>
                    <a:lumOff val="40000"/>
                  </a:schemeClr>
                </a:solidFill>
              </a:rPr>
              <a:t>ابتكارات تنقية وتحلية المياه</a:t>
            </a:r>
          </a:p>
          <a:p>
            <a:endParaRPr lang="ar-IQ" sz="3200" dirty="0">
              <a:solidFill>
                <a:schemeClr val="accent4">
                  <a:lumMod val="60000"/>
                  <a:lumOff val="40000"/>
                </a:schemeClr>
              </a:solidFill>
            </a:endParaRPr>
          </a:p>
        </p:txBody>
      </p:sp>
    </p:spTree>
    <p:extLst>
      <p:ext uri="{BB962C8B-B14F-4D97-AF65-F5344CB8AC3E}">
        <p14:creationId xmlns:p14="http://schemas.microsoft.com/office/powerpoint/2010/main" val="3956395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505446" y="3212354"/>
            <a:ext cx="6133108" cy="1835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015949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graphicFrame>
        <p:nvGraphicFramePr>
          <p:cNvPr id="6" name="عنصر نائب للمحتوى 5"/>
          <p:cNvGraphicFramePr>
            <a:graphicFrameLocks noGrp="1"/>
          </p:cNvGraphicFramePr>
          <p:nvPr>
            <p:ph idx="1"/>
            <p:extLst>
              <p:ext uri="{D42A27DB-BD31-4B8C-83A1-F6EECF244321}">
                <p14:modId xmlns:p14="http://schemas.microsoft.com/office/powerpoint/2010/main" val="3024710239"/>
              </p:ext>
            </p:extLst>
          </p:nvPr>
        </p:nvGraphicFramePr>
        <p:xfrm>
          <a:off x="457200" y="1700809"/>
          <a:ext cx="8229600" cy="4623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73872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241376"/>
          </a:xfrm>
        </p:spPr>
        <p:style>
          <a:lnRef idx="1">
            <a:schemeClr val="dk1"/>
          </a:lnRef>
          <a:fillRef idx="3">
            <a:schemeClr val="dk1"/>
          </a:fillRef>
          <a:effectRef idx="2">
            <a:schemeClr val="dk1"/>
          </a:effectRef>
          <a:fontRef idx="minor">
            <a:schemeClr val="lt1"/>
          </a:fontRef>
        </p:style>
        <p:txBody>
          <a:bodyPr>
            <a:noAutofit/>
          </a:bodyPr>
          <a:lstStyle/>
          <a:p>
            <a:pPr algn="ctr"/>
            <a:r>
              <a:rPr lang="ar-IQ" sz="6000" dirty="0" smtClean="0">
                <a:solidFill>
                  <a:schemeClr val="tx1">
                    <a:lumMod val="95000"/>
                  </a:schemeClr>
                </a:solidFill>
              </a:rPr>
              <a:t>مفهوم </a:t>
            </a:r>
            <a:r>
              <a:rPr lang="ar-SA" sz="6000" dirty="0" smtClean="0">
                <a:solidFill>
                  <a:schemeClr val="tx1">
                    <a:lumMod val="95000"/>
                  </a:schemeClr>
                </a:solidFill>
              </a:rPr>
              <a:t>الادارة المستدامة </a:t>
            </a:r>
            <a:endParaRPr lang="ar-IQ" sz="6000" dirty="0">
              <a:solidFill>
                <a:schemeClr val="tx1">
                  <a:lumMod val="95000"/>
                </a:schemeClr>
              </a:solidFill>
            </a:endParaRPr>
          </a:p>
        </p:txBody>
      </p:sp>
      <p:sp>
        <p:nvSpPr>
          <p:cNvPr id="3" name="Content Placeholder 2"/>
          <p:cNvSpPr>
            <a:spLocks noGrp="1"/>
          </p:cNvSpPr>
          <p:nvPr>
            <p:ph idx="1"/>
          </p:nvPr>
        </p:nvSpPr>
        <p:spPr/>
        <p:txBody>
          <a:bodyPr>
            <a:normAutofit/>
          </a:bodyPr>
          <a:lstStyle/>
          <a:p>
            <a:pPr algn="just"/>
            <a:r>
              <a:rPr lang="ar-IQ" sz="2800" dirty="0"/>
              <a:t>لقد أدى الضغط المستمر على مواردنا الطبيعية إلى تكبد تكاليف إنتاج باهظة للشركات في جميع أنحاء العالم. يوسع مديرو الاستدامة تركيزهم على الحفاظ على الموارد الطبيعية والنظام البيئي</a:t>
            </a:r>
            <a:r>
              <a:rPr lang="ar-IQ" sz="2800" dirty="0" smtClean="0"/>
              <a:t>.</a:t>
            </a:r>
            <a:endParaRPr lang="ar-IQ" dirty="0"/>
          </a:p>
          <a:p>
            <a:r>
              <a:rPr lang="ar-IQ" dirty="0" smtClean="0"/>
              <a:t>تجمع </a:t>
            </a:r>
            <a:r>
              <a:rPr lang="ar-IQ" dirty="0"/>
              <a:t>إدارة الاستدامة بين مفهوم الاستدامة والإدارة. </a:t>
            </a:r>
            <a:r>
              <a:rPr lang="ar-IQ" dirty="0" smtClean="0"/>
              <a:t>تشتمل </a:t>
            </a:r>
            <a:r>
              <a:rPr lang="ar-IQ" dirty="0"/>
              <a:t>إدارة الاستدامة على الممارسات التنظيمية التي تؤدي في النهاية إلى التنمية المستدامة. وهو ينطوي على الإنتاج والاستهلاك الاقتصادي الذي يخفف من التأثير البيئي ويسهل الحفاظ على الموارد</a:t>
            </a:r>
            <a:r>
              <a:rPr lang="ar-IQ" dirty="0" smtClean="0"/>
              <a:t>.</a:t>
            </a:r>
            <a:endParaRPr lang="ar-IQ" dirty="0"/>
          </a:p>
        </p:txBody>
      </p:sp>
    </p:spTree>
    <p:extLst>
      <p:ext uri="{BB962C8B-B14F-4D97-AF65-F5344CB8AC3E}">
        <p14:creationId xmlns:p14="http://schemas.microsoft.com/office/powerpoint/2010/main" val="122941368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241376"/>
          </a:xfrm>
        </p:spPr>
        <p:style>
          <a:lnRef idx="1">
            <a:schemeClr val="dk1"/>
          </a:lnRef>
          <a:fillRef idx="3">
            <a:schemeClr val="dk1"/>
          </a:fillRef>
          <a:effectRef idx="2">
            <a:schemeClr val="dk1"/>
          </a:effectRef>
          <a:fontRef idx="minor">
            <a:schemeClr val="lt1"/>
          </a:fontRef>
        </p:style>
        <p:txBody>
          <a:bodyPr>
            <a:noAutofit/>
          </a:bodyPr>
          <a:lstStyle/>
          <a:p>
            <a:pPr algn="ctr"/>
            <a:r>
              <a:rPr lang="ar-SA" sz="6000" dirty="0">
                <a:solidFill>
                  <a:schemeClr val="tx1">
                    <a:lumMod val="95000"/>
                  </a:schemeClr>
                </a:solidFill>
              </a:rPr>
              <a:t>مفهوم </a:t>
            </a:r>
            <a:r>
              <a:rPr lang="ar-SA" sz="6000" dirty="0" smtClean="0">
                <a:solidFill>
                  <a:schemeClr val="tx1">
                    <a:lumMod val="95000"/>
                  </a:schemeClr>
                </a:solidFill>
              </a:rPr>
              <a:t>الادارة المستدامة</a:t>
            </a:r>
            <a:endParaRPr lang="ar-IQ" sz="6000" dirty="0">
              <a:solidFill>
                <a:schemeClr val="tx1">
                  <a:lumMod val="95000"/>
                </a:schemeClr>
              </a:solidFill>
            </a:endParaRPr>
          </a:p>
        </p:txBody>
      </p:sp>
      <p:sp>
        <p:nvSpPr>
          <p:cNvPr id="9" name="عنصر نائب للمحتوى 8"/>
          <p:cNvSpPr>
            <a:spLocks noGrp="1"/>
          </p:cNvSpPr>
          <p:nvPr>
            <p:ph idx="1"/>
          </p:nvPr>
        </p:nvSpPr>
        <p:spPr>
          <a:xfrm>
            <a:off x="251520" y="1268760"/>
            <a:ext cx="8640960" cy="5184576"/>
          </a:xfrm>
        </p:spPr>
        <p:txBody>
          <a:bodyPr>
            <a:noAutofit/>
          </a:bodyPr>
          <a:lstStyle/>
          <a:p>
            <a:pPr algn="just"/>
            <a:r>
              <a:rPr lang="ar-IQ" sz="3200" dirty="0"/>
              <a:t>هو نهج منظم لدمج الاعتبارات البيئية والاجتماعية والاقتصادية في عملية صنع القرار والعمليات لتحقيق الاستمرارية والمسؤولية الأخلاقية على المدى </a:t>
            </a:r>
            <a:r>
              <a:rPr lang="ar-IQ" sz="3200" dirty="0" smtClean="0"/>
              <a:t>الطويل</a:t>
            </a:r>
            <a:r>
              <a:rPr lang="ar-SA" sz="3200" dirty="0" smtClean="0"/>
              <a:t>.</a:t>
            </a:r>
          </a:p>
          <a:p>
            <a:pPr algn="just"/>
            <a:r>
              <a:rPr lang="ar-SA" sz="3200" dirty="0" smtClean="0"/>
              <a:t>. </a:t>
            </a:r>
            <a:r>
              <a:rPr lang="ar-SA" sz="3200" dirty="0"/>
              <a:t>وهو ينطوي على تحقيق التوازن بين أهداف الربح قصيرة الأجل وأهداف الاستدامة طويلة الأجل، ودمج ممارسات العمل الأخلاقية، وتعزيز كفاءة الموارد، وتعزيز المشاركة المجتمعية. ومن خلال تبني ممارسات الإدارة المستدامة، تهدف المنظمات إلى تحقيق الهدف الثلاثي: النجاح المالي، والمساهمات المجتمعية الإيجابية، والإشراف البيئي. يعزز هذا النهج المرونة والسمعة ويضمن النمو المسؤول الذي يفيد الشركة والنظام البيئي الأوسع.</a:t>
            </a:r>
            <a:endParaRPr lang="ar-SA" sz="3200" dirty="0" smtClean="0"/>
          </a:p>
          <a:p>
            <a:pPr algn="just"/>
            <a:endParaRPr lang="ar-SA" sz="3200" dirty="0">
              <a:solidFill>
                <a:schemeClr val="bg1"/>
              </a:solidFill>
            </a:endParaRPr>
          </a:p>
        </p:txBody>
      </p:sp>
    </p:spTree>
    <p:extLst>
      <p:ext uri="{BB962C8B-B14F-4D97-AF65-F5344CB8AC3E}">
        <p14:creationId xmlns:p14="http://schemas.microsoft.com/office/powerpoint/2010/main" val="344224753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241376"/>
          </a:xfrm>
        </p:spPr>
        <p:style>
          <a:lnRef idx="1">
            <a:schemeClr val="dk1"/>
          </a:lnRef>
          <a:fillRef idx="3">
            <a:schemeClr val="dk1"/>
          </a:fillRef>
          <a:effectRef idx="2">
            <a:schemeClr val="dk1"/>
          </a:effectRef>
          <a:fontRef idx="minor">
            <a:schemeClr val="lt1"/>
          </a:fontRef>
        </p:style>
        <p:txBody>
          <a:bodyPr>
            <a:noAutofit/>
          </a:bodyPr>
          <a:lstStyle/>
          <a:p>
            <a:pPr algn="ctr"/>
            <a:r>
              <a:rPr lang="ar-SA" sz="6000" dirty="0" smtClean="0">
                <a:solidFill>
                  <a:schemeClr val="tx1">
                    <a:lumMod val="95000"/>
                  </a:schemeClr>
                </a:solidFill>
              </a:rPr>
              <a:t>اهمية الادارة المستدامة </a:t>
            </a:r>
            <a:endParaRPr lang="ar-IQ" sz="6000" dirty="0">
              <a:solidFill>
                <a:schemeClr val="tx1">
                  <a:lumMod val="95000"/>
                </a:schemeClr>
              </a:solidFill>
            </a:endParaRPr>
          </a:p>
        </p:txBody>
      </p:sp>
      <p:sp>
        <p:nvSpPr>
          <p:cNvPr id="9" name="عنصر نائب للمحتوى 8"/>
          <p:cNvSpPr>
            <a:spLocks noGrp="1"/>
          </p:cNvSpPr>
          <p:nvPr>
            <p:ph idx="1"/>
          </p:nvPr>
        </p:nvSpPr>
        <p:spPr>
          <a:xfrm>
            <a:off x="251520" y="1268760"/>
            <a:ext cx="8640960" cy="5184576"/>
          </a:xfrm>
        </p:spPr>
        <p:txBody>
          <a:bodyPr>
            <a:noAutofit/>
          </a:bodyPr>
          <a:lstStyle/>
          <a:p>
            <a:pPr marL="0" indent="0">
              <a:buNone/>
            </a:pPr>
            <a:r>
              <a:rPr lang="ar-SA" sz="4400" dirty="0" smtClean="0">
                <a:solidFill>
                  <a:schemeClr val="accent3">
                    <a:lumMod val="40000"/>
                    <a:lumOff val="60000"/>
                  </a:schemeClr>
                </a:solidFill>
              </a:rPr>
              <a:t>1- </a:t>
            </a:r>
            <a:r>
              <a:rPr lang="ar-SA" sz="4400" dirty="0">
                <a:solidFill>
                  <a:schemeClr val="accent3">
                    <a:lumMod val="40000"/>
                    <a:lumOff val="60000"/>
                  </a:schemeClr>
                </a:solidFill>
              </a:rPr>
              <a:t>القدرة على البقاء والمرونة على المدى الطويل</a:t>
            </a:r>
          </a:p>
          <a:p>
            <a:pPr marL="0" indent="0">
              <a:buNone/>
            </a:pPr>
            <a:r>
              <a:rPr lang="ar-SA" sz="4400" dirty="0">
                <a:solidFill>
                  <a:schemeClr val="accent3">
                    <a:lumMod val="40000"/>
                    <a:lumOff val="60000"/>
                  </a:schemeClr>
                </a:solidFill>
              </a:rPr>
              <a:t>2-تعزيز السمعة وصورة العلامة التجارية</a:t>
            </a:r>
          </a:p>
          <a:p>
            <a:pPr marL="0" indent="0">
              <a:buNone/>
            </a:pPr>
            <a:r>
              <a:rPr lang="ar-SA" sz="4400" dirty="0" smtClean="0">
                <a:solidFill>
                  <a:schemeClr val="accent3">
                    <a:lumMod val="40000"/>
                    <a:lumOff val="60000"/>
                  </a:schemeClr>
                </a:solidFill>
              </a:rPr>
              <a:t>3-الوصول </a:t>
            </a:r>
            <a:r>
              <a:rPr lang="ar-SA" sz="4400" dirty="0">
                <a:solidFill>
                  <a:schemeClr val="accent3">
                    <a:lumMod val="40000"/>
                    <a:lumOff val="60000"/>
                  </a:schemeClr>
                </a:solidFill>
              </a:rPr>
              <a:t>إلى أسواق </a:t>
            </a:r>
            <a:r>
              <a:rPr lang="ar-SA" sz="4400" dirty="0" smtClean="0">
                <a:solidFill>
                  <a:schemeClr val="accent3">
                    <a:lumMod val="40000"/>
                    <a:lumOff val="60000"/>
                  </a:schemeClr>
                </a:solidFill>
              </a:rPr>
              <a:t>وزبائن جدد</a:t>
            </a:r>
          </a:p>
          <a:p>
            <a:pPr marL="0" indent="0">
              <a:buNone/>
            </a:pPr>
            <a:r>
              <a:rPr lang="ar-SA" sz="4400" dirty="0">
                <a:solidFill>
                  <a:schemeClr val="accent3">
                    <a:lumMod val="40000"/>
                    <a:lumOff val="60000"/>
                  </a:schemeClr>
                </a:solidFill>
              </a:rPr>
              <a:t>4-يحسن مشاركة الموظف </a:t>
            </a:r>
            <a:r>
              <a:rPr lang="ar-SA" sz="4400" dirty="0" smtClean="0">
                <a:solidFill>
                  <a:schemeClr val="accent3">
                    <a:lumMod val="40000"/>
                    <a:lumOff val="60000"/>
                  </a:schemeClr>
                </a:solidFill>
              </a:rPr>
              <a:t>وإنتاجيته</a:t>
            </a:r>
          </a:p>
          <a:p>
            <a:pPr marL="0" indent="0">
              <a:buNone/>
            </a:pPr>
            <a:r>
              <a:rPr lang="ar-SA" sz="4400" dirty="0">
                <a:solidFill>
                  <a:schemeClr val="accent3">
                    <a:lumMod val="40000"/>
                    <a:lumOff val="60000"/>
                  </a:schemeClr>
                </a:solidFill>
              </a:rPr>
              <a:t>5-توفير التكاليف من خلال </a:t>
            </a:r>
            <a:r>
              <a:rPr lang="ar-SA" sz="4400" dirty="0" smtClean="0">
                <a:solidFill>
                  <a:schemeClr val="accent3">
                    <a:lumMod val="40000"/>
                    <a:lumOff val="60000"/>
                  </a:schemeClr>
                </a:solidFill>
              </a:rPr>
              <a:t>الكفاءة</a:t>
            </a:r>
          </a:p>
          <a:p>
            <a:pPr marL="0" indent="0">
              <a:buNone/>
            </a:pPr>
            <a:endParaRPr lang="ar-SA" sz="4400" dirty="0">
              <a:solidFill>
                <a:schemeClr val="accent3">
                  <a:lumMod val="40000"/>
                  <a:lumOff val="60000"/>
                </a:schemeClr>
              </a:solidFill>
            </a:endParaRPr>
          </a:p>
          <a:p>
            <a:pPr marL="0" indent="0">
              <a:buNone/>
            </a:pPr>
            <a:endParaRPr lang="ar-SA" sz="4000" dirty="0" smtClean="0">
              <a:solidFill>
                <a:schemeClr val="accent3">
                  <a:lumMod val="40000"/>
                  <a:lumOff val="60000"/>
                </a:schemeClr>
              </a:solidFill>
            </a:endParaRPr>
          </a:p>
          <a:p>
            <a:pPr marL="0" indent="0">
              <a:buNone/>
            </a:pPr>
            <a:endParaRPr lang="ar-SA" sz="3200" dirty="0">
              <a:solidFill>
                <a:schemeClr val="bg1"/>
              </a:solidFill>
            </a:endParaRPr>
          </a:p>
          <a:p>
            <a:pPr marL="0" indent="0">
              <a:buNone/>
            </a:pPr>
            <a:endParaRPr lang="ar-SA" sz="3200" dirty="0">
              <a:solidFill>
                <a:schemeClr val="bg1"/>
              </a:solidFill>
            </a:endParaRPr>
          </a:p>
        </p:txBody>
      </p:sp>
    </p:spTree>
    <p:extLst>
      <p:ext uri="{BB962C8B-B14F-4D97-AF65-F5344CB8AC3E}">
        <p14:creationId xmlns:p14="http://schemas.microsoft.com/office/powerpoint/2010/main" val="357560355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8229600" cy="1143000"/>
          </a:xfrm>
        </p:spPr>
        <p:txBody>
          <a:bodyPr/>
          <a:lstStyle/>
          <a:p>
            <a:pPr algn="ctr"/>
            <a:r>
              <a:rPr lang="ar-IQ" b="1" dirty="0" smtClean="0"/>
              <a:t>اهداف الادارة المستدامة </a:t>
            </a:r>
            <a:endParaRPr lang="ar-IQ" b="1" dirty="0"/>
          </a:p>
        </p:txBody>
      </p:sp>
      <p:sp>
        <p:nvSpPr>
          <p:cNvPr id="3" name="Content Placeholder 2"/>
          <p:cNvSpPr>
            <a:spLocks noGrp="1"/>
          </p:cNvSpPr>
          <p:nvPr>
            <p:ph idx="1"/>
          </p:nvPr>
        </p:nvSpPr>
        <p:spPr/>
        <p:txBody>
          <a:bodyPr>
            <a:normAutofit fontScale="92500" lnSpcReduction="20000"/>
          </a:bodyPr>
          <a:lstStyle/>
          <a:p>
            <a:r>
              <a:rPr lang="ar-IQ" dirty="0" smtClean="0"/>
              <a:t>يمكن </a:t>
            </a:r>
            <a:r>
              <a:rPr lang="ar-IQ" dirty="0"/>
              <a:t>للإدارة الفعالة للاستدامة أن تساعد في تحقيق الأهداف التالية:</a:t>
            </a:r>
          </a:p>
          <a:p>
            <a:endParaRPr lang="ar-IQ" dirty="0"/>
          </a:p>
          <a:p>
            <a:r>
              <a:rPr lang="ar-IQ" dirty="0"/>
              <a:t>إدارة الاقتصاد العالمي: تسمح إدارة الاستدامة </a:t>
            </a:r>
            <a:r>
              <a:rPr lang="ar-IQ" dirty="0" smtClean="0"/>
              <a:t>للمنظمات </a:t>
            </a:r>
            <a:r>
              <a:rPr lang="ar-IQ" dirty="0"/>
              <a:t>بخفض تكاليف الوقود وتخفيف الآثار الصحية لتلوث المياه والهواء.</a:t>
            </a:r>
          </a:p>
          <a:p>
            <a:endParaRPr lang="ar-IQ" dirty="0"/>
          </a:p>
          <a:p>
            <a:r>
              <a:rPr lang="ar-IQ" dirty="0"/>
              <a:t>تأمين مستقبل مستدام: تسهل إدارة الاستدامة التنمية المستدامة، وهي بمثابة نهج بناء لتأمين مستقبل مستدام. ومع ذلك، فإن التبني على نطاق واسع في القطاعين العام والخاص أمر بالغ الأهمية لتحقيق النجاح.</a:t>
            </a:r>
          </a:p>
          <a:p>
            <a:endParaRPr lang="ar-IQ" dirty="0"/>
          </a:p>
          <a:p>
            <a:r>
              <a:rPr lang="ar-IQ" dirty="0"/>
              <a:t>ضمان النمو على المدى الطويل: أصبحت الاستدامة أولوية في مختلف القطاعات. لقد أدركت الشركات أهمية اعتماد وسائل مستدامة للبقاء على قيد الحياة في المستقبل. يمكن </a:t>
            </a:r>
            <a:r>
              <a:rPr lang="ar-IQ" dirty="0" smtClean="0"/>
              <a:t>للمنظمات </a:t>
            </a:r>
            <a:r>
              <a:rPr lang="ar-IQ" dirty="0"/>
              <a:t>في جميع أنحاء العالم الحصول على ميزة المحرك الأول والتأكد من النمو الخطي على المدى الطويل من خلال إدارة الاستدامة.</a:t>
            </a:r>
          </a:p>
        </p:txBody>
      </p:sp>
    </p:spTree>
    <p:extLst>
      <p:ext uri="{BB962C8B-B14F-4D97-AF65-F5344CB8AC3E}">
        <p14:creationId xmlns:p14="http://schemas.microsoft.com/office/powerpoint/2010/main" val="144664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241376"/>
          </a:xfrm>
        </p:spPr>
        <p:style>
          <a:lnRef idx="1">
            <a:schemeClr val="dk1"/>
          </a:lnRef>
          <a:fillRef idx="3">
            <a:schemeClr val="dk1"/>
          </a:fillRef>
          <a:effectRef idx="2">
            <a:schemeClr val="dk1"/>
          </a:effectRef>
          <a:fontRef idx="minor">
            <a:schemeClr val="lt1"/>
          </a:fontRef>
        </p:style>
        <p:txBody>
          <a:bodyPr>
            <a:noAutofit/>
          </a:bodyPr>
          <a:lstStyle/>
          <a:p>
            <a:pPr algn="ctr"/>
            <a:r>
              <a:rPr lang="ar-IQ" sz="6000" dirty="0">
                <a:solidFill>
                  <a:schemeClr val="tx1">
                    <a:lumMod val="95000"/>
                  </a:schemeClr>
                </a:solidFill>
              </a:rPr>
              <a:t>مكونات الإدارة المستدامة</a:t>
            </a:r>
          </a:p>
        </p:txBody>
      </p:sp>
      <p:sp>
        <p:nvSpPr>
          <p:cNvPr id="3" name="Content Placeholder 2"/>
          <p:cNvSpPr>
            <a:spLocks noGrp="1"/>
          </p:cNvSpPr>
          <p:nvPr>
            <p:ph idx="1"/>
          </p:nvPr>
        </p:nvSpPr>
        <p:spPr/>
        <p:txBody>
          <a:bodyPr>
            <a:normAutofit fontScale="92500" lnSpcReduction="10000"/>
          </a:bodyPr>
          <a:lstStyle/>
          <a:p>
            <a:r>
              <a:rPr lang="ar-IQ" sz="3600" b="1" dirty="0" smtClean="0">
                <a:solidFill>
                  <a:schemeClr val="bg1"/>
                </a:solidFill>
              </a:rPr>
              <a:t>.اولا: </a:t>
            </a:r>
            <a:r>
              <a:rPr lang="ar-IQ" sz="3600" b="1" dirty="0">
                <a:solidFill>
                  <a:schemeClr val="bg1"/>
                </a:solidFill>
              </a:rPr>
              <a:t>الاستدامة البيئية</a:t>
            </a:r>
          </a:p>
          <a:p>
            <a:pPr marL="0" indent="0" algn="just">
              <a:buNone/>
            </a:pPr>
            <a:r>
              <a:rPr lang="ar-IQ" sz="3200" dirty="0" smtClean="0"/>
              <a:t>الاستدامة </a:t>
            </a:r>
            <a:r>
              <a:rPr lang="ar-IQ" sz="3200" dirty="0"/>
              <a:t>البيئية يركز على تقليل التأثيرات السلبية على العالم الطبيعي والحفاظ على الموارد للأجيال القادمة. يشمل هذا المكون مجموعة من الممارسات </a:t>
            </a:r>
            <a:r>
              <a:rPr lang="ar-IQ" sz="3200" dirty="0" smtClean="0"/>
              <a:t>لتقليل </a:t>
            </a:r>
            <a:r>
              <a:rPr lang="ar-IQ" sz="3200" dirty="0"/>
              <a:t>البصمة </a:t>
            </a:r>
            <a:r>
              <a:rPr lang="ar-IQ" sz="3200" dirty="0" smtClean="0"/>
              <a:t>الكربونية والحفاظ </a:t>
            </a:r>
            <a:r>
              <a:rPr lang="ar-IQ" sz="3200" dirty="0"/>
              <a:t>على الطاقة وتعزيز الاستخدام المسؤول للموارد</a:t>
            </a:r>
            <a:r>
              <a:rPr lang="ar-IQ" sz="3200" dirty="0" smtClean="0"/>
              <a:t>.</a:t>
            </a:r>
          </a:p>
          <a:p>
            <a:pPr marL="0" indent="0" algn="just">
              <a:buNone/>
            </a:pPr>
            <a:r>
              <a:rPr lang="ar-IQ" sz="3200" dirty="0"/>
              <a:t>كفاءة الطاقة والطاقة المتجددة: </a:t>
            </a:r>
            <a:endParaRPr lang="ar-IQ" sz="3200" dirty="0" smtClean="0"/>
          </a:p>
          <a:p>
            <a:pPr marL="0" indent="0" algn="just">
              <a:buNone/>
            </a:pPr>
            <a:r>
              <a:rPr lang="ar-IQ" sz="3200" dirty="0" smtClean="0"/>
              <a:t>الحد </a:t>
            </a:r>
            <a:r>
              <a:rPr lang="ar-IQ" sz="3200" dirty="0"/>
              <a:t>من النفايات وإعادة التدوير</a:t>
            </a:r>
            <a:r>
              <a:rPr lang="ar-IQ" sz="3200" dirty="0" smtClean="0"/>
              <a:t>:</a:t>
            </a:r>
          </a:p>
          <a:p>
            <a:pPr marL="0" indent="0" algn="just">
              <a:buNone/>
            </a:pPr>
            <a:r>
              <a:rPr lang="ar-IQ" sz="3200" dirty="0"/>
              <a:t>إدارة سلسلة </a:t>
            </a:r>
            <a:r>
              <a:rPr lang="ar-IQ" sz="3200" dirty="0" smtClean="0"/>
              <a:t>التجهيز المستدامة</a:t>
            </a:r>
          </a:p>
          <a:p>
            <a:pPr marL="0" indent="0" algn="just">
              <a:buNone/>
            </a:pPr>
            <a:r>
              <a:rPr lang="ar-IQ" sz="3200" dirty="0"/>
              <a:t>حفظ التنوع البيولوجي:</a:t>
            </a:r>
          </a:p>
        </p:txBody>
      </p:sp>
    </p:spTree>
    <p:extLst>
      <p:ext uri="{BB962C8B-B14F-4D97-AF65-F5344CB8AC3E}">
        <p14:creationId xmlns:p14="http://schemas.microsoft.com/office/powerpoint/2010/main" val="127044828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241376"/>
          </a:xfrm>
        </p:spPr>
        <p:style>
          <a:lnRef idx="1">
            <a:schemeClr val="dk1"/>
          </a:lnRef>
          <a:fillRef idx="3">
            <a:schemeClr val="dk1"/>
          </a:fillRef>
          <a:effectRef idx="2">
            <a:schemeClr val="dk1"/>
          </a:effectRef>
          <a:fontRef idx="minor">
            <a:schemeClr val="lt1"/>
          </a:fontRef>
        </p:style>
        <p:txBody>
          <a:bodyPr>
            <a:noAutofit/>
          </a:bodyPr>
          <a:lstStyle/>
          <a:p>
            <a:pPr algn="ctr"/>
            <a:r>
              <a:rPr lang="ar-SA" sz="6000" dirty="0" smtClean="0">
                <a:solidFill>
                  <a:schemeClr val="tx1">
                    <a:lumMod val="95000"/>
                  </a:schemeClr>
                </a:solidFill>
              </a:rPr>
              <a:t>مكونات الادارة المستدامة </a:t>
            </a:r>
            <a:endParaRPr lang="ar-IQ" sz="6000" dirty="0">
              <a:solidFill>
                <a:schemeClr val="tx1">
                  <a:lumMod val="95000"/>
                </a:schemeClr>
              </a:solidFill>
            </a:endParaRPr>
          </a:p>
        </p:txBody>
      </p:sp>
      <p:sp>
        <p:nvSpPr>
          <p:cNvPr id="9" name="عنصر نائب للمحتوى 8"/>
          <p:cNvSpPr>
            <a:spLocks noGrp="1"/>
          </p:cNvSpPr>
          <p:nvPr>
            <p:ph idx="1"/>
          </p:nvPr>
        </p:nvSpPr>
        <p:spPr>
          <a:xfrm>
            <a:off x="251520" y="1412776"/>
            <a:ext cx="8640960" cy="5040560"/>
          </a:xfrm>
        </p:spPr>
        <p:txBody>
          <a:bodyPr>
            <a:noAutofit/>
          </a:bodyPr>
          <a:lstStyle/>
          <a:p>
            <a:pPr marL="0" indent="0">
              <a:buNone/>
            </a:pPr>
            <a:r>
              <a:rPr lang="ar-IQ" sz="3200" dirty="0">
                <a:solidFill>
                  <a:srgbClr val="FFFF00"/>
                </a:solidFill>
              </a:rPr>
              <a:t>ثانيا:. المسؤولية </a:t>
            </a:r>
            <a:r>
              <a:rPr lang="ar-IQ" sz="3200" dirty="0" smtClean="0">
                <a:solidFill>
                  <a:srgbClr val="FFFF00"/>
                </a:solidFill>
              </a:rPr>
              <a:t>الاجتماعية</a:t>
            </a:r>
            <a:endParaRPr lang="ar-IQ" sz="3200" dirty="0">
              <a:solidFill>
                <a:srgbClr val="FFFF00"/>
              </a:solidFill>
            </a:endParaRPr>
          </a:p>
          <a:p>
            <a:pPr marL="0" indent="0">
              <a:buNone/>
            </a:pPr>
            <a:r>
              <a:rPr lang="ar-IQ" sz="3200" dirty="0">
                <a:solidFill>
                  <a:srgbClr val="FFFF00"/>
                </a:solidFill>
              </a:rPr>
              <a:t>المسؤولية الاجتماعية يؤكد على رفاهية الموظفين والمجتمعات وأصحاب المصلحة. تساهم الشركات التي تعطي الأولوية للجوانب الاجتماعية بشكل إيجابي في المجتمع وتعزز الممارسات التجارية الأخلاقية</a:t>
            </a:r>
            <a:r>
              <a:rPr lang="ar-IQ" sz="3200" dirty="0" smtClean="0">
                <a:solidFill>
                  <a:srgbClr val="FFFF00"/>
                </a:solidFill>
              </a:rPr>
              <a:t>.</a:t>
            </a:r>
          </a:p>
          <a:p>
            <a:pPr marL="0" indent="0">
              <a:buNone/>
            </a:pPr>
            <a:r>
              <a:rPr lang="ar-IQ" sz="3200" dirty="0">
                <a:solidFill>
                  <a:srgbClr val="FFFF00"/>
                </a:solidFill>
              </a:rPr>
              <a:t>ممارسات العمل </a:t>
            </a:r>
            <a:r>
              <a:rPr lang="ar-IQ" sz="3200" dirty="0" smtClean="0">
                <a:solidFill>
                  <a:srgbClr val="FFFF00"/>
                </a:solidFill>
              </a:rPr>
              <a:t>الأخلاقية</a:t>
            </a:r>
          </a:p>
          <a:p>
            <a:pPr marL="0" indent="0">
              <a:buNone/>
            </a:pPr>
            <a:r>
              <a:rPr lang="ar-IQ" sz="3200" dirty="0" smtClean="0">
                <a:solidFill>
                  <a:srgbClr val="FFFF00"/>
                </a:solidFill>
              </a:rPr>
              <a:t>التنوع والتضمين</a:t>
            </a:r>
          </a:p>
          <a:p>
            <a:pPr marL="0" indent="0">
              <a:buNone/>
            </a:pPr>
            <a:r>
              <a:rPr lang="ar-IQ" sz="3200" dirty="0" smtClean="0">
                <a:solidFill>
                  <a:srgbClr val="FFFF00"/>
                </a:solidFill>
              </a:rPr>
              <a:t>المشاركة </a:t>
            </a:r>
            <a:r>
              <a:rPr lang="ar-IQ" sz="3200" dirty="0">
                <a:solidFill>
                  <a:srgbClr val="FFFF00"/>
                </a:solidFill>
              </a:rPr>
              <a:t>المجتمعية </a:t>
            </a:r>
            <a:r>
              <a:rPr lang="ar-IQ" sz="3200" dirty="0" smtClean="0">
                <a:solidFill>
                  <a:srgbClr val="FFFF00"/>
                </a:solidFill>
              </a:rPr>
              <a:t>والتنمية</a:t>
            </a:r>
          </a:p>
          <a:p>
            <a:pPr marL="0" indent="0">
              <a:buNone/>
            </a:pPr>
            <a:r>
              <a:rPr lang="ar-IQ" sz="3200" dirty="0">
                <a:solidFill>
                  <a:srgbClr val="FFFF00"/>
                </a:solidFill>
              </a:rPr>
              <a:t>حقوق الإنسان والتجارة العادلة:</a:t>
            </a:r>
          </a:p>
          <a:p>
            <a:pPr marL="0" indent="0">
              <a:buNone/>
            </a:pPr>
            <a:endParaRPr lang="ar-SA" sz="4800" dirty="0">
              <a:solidFill>
                <a:srgbClr val="FFFF00"/>
              </a:solidFill>
            </a:endParaRPr>
          </a:p>
        </p:txBody>
      </p:sp>
    </p:spTree>
    <p:extLst>
      <p:ext uri="{BB962C8B-B14F-4D97-AF65-F5344CB8AC3E}">
        <p14:creationId xmlns:p14="http://schemas.microsoft.com/office/powerpoint/2010/main" val="92418334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476672"/>
            <a:ext cx="8229600" cy="1143000"/>
          </a:xfrm>
        </p:spPr>
        <p:txBody>
          <a:bodyPr>
            <a:noAutofit/>
          </a:bodyPr>
          <a:lstStyle/>
          <a:p>
            <a:pPr algn="ctr"/>
            <a:r>
              <a:rPr lang="ar-IQ" sz="5400" b="1" dirty="0">
                <a:solidFill>
                  <a:srgbClr val="FFFF00"/>
                </a:solidFill>
              </a:rPr>
              <a:t>مكونات الادارة المستدامة </a:t>
            </a:r>
            <a:br>
              <a:rPr lang="ar-IQ" sz="5400" b="1" dirty="0">
                <a:solidFill>
                  <a:srgbClr val="FFFF00"/>
                </a:solidFill>
              </a:rPr>
            </a:br>
            <a:endParaRPr lang="ar-IQ" sz="4800" b="1" dirty="0"/>
          </a:p>
        </p:txBody>
      </p:sp>
      <p:sp>
        <p:nvSpPr>
          <p:cNvPr id="3" name="عنصر نائب للمحتوى 2"/>
          <p:cNvSpPr>
            <a:spLocks noGrp="1"/>
          </p:cNvSpPr>
          <p:nvPr>
            <p:ph idx="1"/>
          </p:nvPr>
        </p:nvSpPr>
        <p:spPr>
          <a:xfrm>
            <a:off x="827584" y="1988840"/>
            <a:ext cx="7869560" cy="4464496"/>
          </a:xfrm>
        </p:spPr>
        <p:txBody>
          <a:bodyPr>
            <a:normAutofit fontScale="92500" lnSpcReduction="10000"/>
          </a:bodyPr>
          <a:lstStyle/>
          <a:p>
            <a:pPr marL="0" indent="0">
              <a:buNone/>
            </a:pPr>
            <a:r>
              <a:rPr lang="ar-IQ" sz="4400" dirty="0" smtClean="0">
                <a:solidFill>
                  <a:srgbClr val="FFFF00"/>
                </a:solidFill>
              </a:rPr>
              <a:t>ثالثا:الرخاء الاقتصادي</a:t>
            </a:r>
            <a:endParaRPr lang="ar-IQ" sz="4400" dirty="0">
              <a:solidFill>
                <a:srgbClr val="FFFF00"/>
              </a:solidFill>
            </a:endParaRPr>
          </a:p>
          <a:p>
            <a:pPr marL="0" indent="0" algn="just">
              <a:buNone/>
            </a:pPr>
            <a:r>
              <a:rPr lang="ar-IQ" sz="4400" dirty="0">
                <a:solidFill>
                  <a:srgbClr val="FFFF00"/>
                </a:solidFill>
              </a:rPr>
              <a:t>الازدهار الاقتصادي في الإدارة المستدامة يدور حول خلق قيمة طويلة الأجل مع تعزيز النمو العادل. يركز هذا المكون على الممارسات المالية المسؤولة والاستراتيجيات المبتكرة التي تعود بالنفع على الشركة والمجتمع.</a:t>
            </a:r>
            <a:endParaRPr lang="ar-IQ" sz="4400" dirty="0" smtClean="0">
              <a:solidFill>
                <a:srgbClr val="FFFF00"/>
              </a:solidFill>
            </a:endParaRPr>
          </a:p>
        </p:txBody>
      </p:sp>
    </p:spTree>
    <p:extLst>
      <p:ext uri="{BB962C8B-B14F-4D97-AF65-F5344CB8AC3E}">
        <p14:creationId xmlns:p14="http://schemas.microsoft.com/office/powerpoint/2010/main" val="33471761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1038</TotalTime>
  <Words>379</Words>
  <Application>Microsoft Office PowerPoint</Application>
  <PresentationFormat>On-screen Show (4:3)</PresentationFormat>
  <Paragraphs>52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تدفق</vt:lpstr>
      <vt:lpstr>تقنية الادارة المستدامة </vt:lpstr>
      <vt:lpstr>PowerPoint Presentation</vt:lpstr>
      <vt:lpstr>مفهوم الادارة المستدامة </vt:lpstr>
      <vt:lpstr>مفهوم الادارة المستدامة</vt:lpstr>
      <vt:lpstr>اهمية الادارة المستدامة </vt:lpstr>
      <vt:lpstr>اهداف الادارة المستدامة </vt:lpstr>
      <vt:lpstr>مكونات الإدارة المستدامة</vt:lpstr>
      <vt:lpstr>مكونات الادارة المستدامة </vt:lpstr>
      <vt:lpstr>مكونات الادارة المستدامة  </vt:lpstr>
      <vt:lpstr>التقنيات المستدامة </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Maher</dc:creator>
  <cp:lastModifiedBy>DR.Ahmed Saker 2o1O</cp:lastModifiedBy>
  <cp:revision>89</cp:revision>
  <dcterms:created xsi:type="dcterms:W3CDTF">2019-05-11T18:34:49Z</dcterms:created>
  <dcterms:modified xsi:type="dcterms:W3CDTF">2024-06-08T12:04:29Z</dcterms:modified>
</cp:coreProperties>
</file>