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80" r:id="rId5"/>
    <p:sldId id="281" r:id="rId6"/>
    <p:sldId id="283" r:id="rId7"/>
    <p:sldId id="284" r:id="rId8"/>
    <p:sldId id="285" r:id="rId9"/>
    <p:sldId id="282" r:id="rId10"/>
    <p:sldId id="260" r:id="rId11"/>
    <p:sldId id="261" r:id="rId12"/>
    <p:sldId id="278" r:id="rId13"/>
    <p:sldId id="279" r:id="rId14"/>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ED2D-E856-4D39-9E57-CC1409D8AE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2A68EC1C-7E05-40CF-A5C4-69789E991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199672F9-1A50-4F5D-8FA4-7AB88FA42579}"/>
              </a:ext>
            </a:extLst>
          </p:cNvPr>
          <p:cNvSpPr>
            <a:spLocks noGrp="1"/>
          </p:cNvSpPr>
          <p:nvPr>
            <p:ph type="dt" sz="half" idx="10"/>
          </p:nvPr>
        </p:nvSpPr>
        <p:spPr/>
        <p:txBody>
          <a:bodyPr/>
          <a:lstStyle/>
          <a:p>
            <a:fld id="{4B189845-C9AB-4788-AD3B-7063D09F3C96}" type="datetimeFigureOut">
              <a:rPr lang="ar-IQ" smtClean="0"/>
              <a:t>29/11/1445</a:t>
            </a:fld>
            <a:endParaRPr lang="ar-IQ"/>
          </a:p>
        </p:txBody>
      </p:sp>
      <p:sp>
        <p:nvSpPr>
          <p:cNvPr id="5" name="Footer Placeholder 4">
            <a:extLst>
              <a:ext uri="{FF2B5EF4-FFF2-40B4-BE49-F238E27FC236}">
                <a16:creationId xmlns:a16="http://schemas.microsoft.com/office/drawing/2014/main" id="{08963BD8-9DF8-4C78-8B23-F0C4B94463D0}"/>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088A6E24-2C0B-414C-9EB2-1C3043A4586A}"/>
              </a:ext>
            </a:extLst>
          </p:cNvPr>
          <p:cNvSpPr>
            <a:spLocks noGrp="1"/>
          </p:cNvSpPr>
          <p:nvPr>
            <p:ph type="sldNum" sz="quarter" idx="12"/>
          </p:nvPr>
        </p:nvSpPr>
        <p:spPr/>
        <p:txBody>
          <a:bodyPr/>
          <a:lstStyle/>
          <a:p>
            <a:fld id="{996873F5-86DC-4851-8AA7-2BD4658445D2}" type="slidenum">
              <a:rPr lang="ar-IQ" smtClean="0"/>
              <a:t>‹#›</a:t>
            </a:fld>
            <a:endParaRPr lang="ar-IQ"/>
          </a:p>
        </p:txBody>
      </p:sp>
    </p:spTree>
    <p:extLst>
      <p:ext uri="{BB962C8B-B14F-4D97-AF65-F5344CB8AC3E}">
        <p14:creationId xmlns:p14="http://schemas.microsoft.com/office/powerpoint/2010/main" val="179466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CE5F-2799-4FEC-8CA5-B4CC5349A5DA}"/>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301EC05B-9380-4C92-B555-3CC64CFEF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6900AEFA-EFC1-40BF-887C-2E3EF4FDE4CC}"/>
              </a:ext>
            </a:extLst>
          </p:cNvPr>
          <p:cNvSpPr>
            <a:spLocks noGrp="1"/>
          </p:cNvSpPr>
          <p:nvPr>
            <p:ph type="dt" sz="half" idx="10"/>
          </p:nvPr>
        </p:nvSpPr>
        <p:spPr/>
        <p:txBody>
          <a:bodyPr/>
          <a:lstStyle/>
          <a:p>
            <a:fld id="{4B189845-C9AB-4788-AD3B-7063D09F3C96}" type="datetimeFigureOut">
              <a:rPr lang="ar-IQ" smtClean="0"/>
              <a:t>29/11/1445</a:t>
            </a:fld>
            <a:endParaRPr lang="ar-IQ"/>
          </a:p>
        </p:txBody>
      </p:sp>
      <p:sp>
        <p:nvSpPr>
          <p:cNvPr id="5" name="Footer Placeholder 4">
            <a:extLst>
              <a:ext uri="{FF2B5EF4-FFF2-40B4-BE49-F238E27FC236}">
                <a16:creationId xmlns:a16="http://schemas.microsoft.com/office/drawing/2014/main" id="{AD5E5AEB-E93E-4211-94D0-E7DEDB549DC7}"/>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F7E78D27-8F20-4020-BBEA-C3A2A0EA72EC}"/>
              </a:ext>
            </a:extLst>
          </p:cNvPr>
          <p:cNvSpPr>
            <a:spLocks noGrp="1"/>
          </p:cNvSpPr>
          <p:nvPr>
            <p:ph type="sldNum" sz="quarter" idx="12"/>
          </p:nvPr>
        </p:nvSpPr>
        <p:spPr/>
        <p:txBody>
          <a:bodyPr/>
          <a:lstStyle/>
          <a:p>
            <a:fld id="{996873F5-86DC-4851-8AA7-2BD4658445D2}" type="slidenum">
              <a:rPr lang="ar-IQ" smtClean="0"/>
              <a:t>‹#›</a:t>
            </a:fld>
            <a:endParaRPr lang="ar-IQ"/>
          </a:p>
        </p:txBody>
      </p:sp>
    </p:spTree>
    <p:extLst>
      <p:ext uri="{BB962C8B-B14F-4D97-AF65-F5344CB8AC3E}">
        <p14:creationId xmlns:p14="http://schemas.microsoft.com/office/powerpoint/2010/main" val="10895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ABBD9B-4A91-443C-BD05-37CB51A115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F6DBF32E-0855-4119-94E3-A18955CD01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555851EB-9821-4F69-9434-DA115AA8A52C}"/>
              </a:ext>
            </a:extLst>
          </p:cNvPr>
          <p:cNvSpPr>
            <a:spLocks noGrp="1"/>
          </p:cNvSpPr>
          <p:nvPr>
            <p:ph type="dt" sz="half" idx="10"/>
          </p:nvPr>
        </p:nvSpPr>
        <p:spPr/>
        <p:txBody>
          <a:bodyPr/>
          <a:lstStyle/>
          <a:p>
            <a:fld id="{4B189845-C9AB-4788-AD3B-7063D09F3C96}" type="datetimeFigureOut">
              <a:rPr lang="ar-IQ" smtClean="0"/>
              <a:t>29/11/1445</a:t>
            </a:fld>
            <a:endParaRPr lang="ar-IQ"/>
          </a:p>
        </p:txBody>
      </p:sp>
      <p:sp>
        <p:nvSpPr>
          <p:cNvPr id="5" name="Footer Placeholder 4">
            <a:extLst>
              <a:ext uri="{FF2B5EF4-FFF2-40B4-BE49-F238E27FC236}">
                <a16:creationId xmlns:a16="http://schemas.microsoft.com/office/drawing/2014/main" id="{E34855F7-2D1B-41F4-885E-FC8E78D3AA02}"/>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FBF36BF0-32FF-4987-8599-C4C76213D18B}"/>
              </a:ext>
            </a:extLst>
          </p:cNvPr>
          <p:cNvSpPr>
            <a:spLocks noGrp="1"/>
          </p:cNvSpPr>
          <p:nvPr>
            <p:ph type="sldNum" sz="quarter" idx="12"/>
          </p:nvPr>
        </p:nvSpPr>
        <p:spPr/>
        <p:txBody>
          <a:bodyPr/>
          <a:lstStyle/>
          <a:p>
            <a:fld id="{996873F5-86DC-4851-8AA7-2BD4658445D2}" type="slidenum">
              <a:rPr lang="ar-IQ" smtClean="0"/>
              <a:t>‹#›</a:t>
            </a:fld>
            <a:endParaRPr lang="ar-IQ"/>
          </a:p>
        </p:txBody>
      </p:sp>
    </p:spTree>
    <p:extLst>
      <p:ext uri="{BB962C8B-B14F-4D97-AF65-F5344CB8AC3E}">
        <p14:creationId xmlns:p14="http://schemas.microsoft.com/office/powerpoint/2010/main" val="2426737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en-US"/>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a:p>
        </p:txBody>
      </p:sp>
      <p:sp>
        <p:nvSpPr>
          <p:cNvPr id="4" name="Espace réservé de la date 3"/>
          <p:cNvSpPr>
            <a:spLocks noGrp="1"/>
          </p:cNvSpPr>
          <p:nvPr>
            <p:ph type="dt" sz="half" idx="10"/>
          </p:nvPr>
        </p:nvSpPr>
        <p:spPr/>
        <p:txBody>
          <a:bodyPr/>
          <a:lstStyle/>
          <a:p>
            <a:fld id="{BADC11F4-791A-4B19-9A6B-70A9A32B25FF}" type="datetimeFigureOut">
              <a:rPr lang="en-US" smtClean="0"/>
              <a:pPr/>
              <a:t>6/5/2024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58AC96A-6080-4D52-9AF7-EF79120FDA98}" type="slidenum">
              <a:rPr lang="en-US" smtClean="0"/>
              <a:pPr/>
              <a:t>‹#›</a:t>
            </a:fld>
            <a:endParaRPr lang="en-US"/>
          </a:p>
        </p:txBody>
      </p:sp>
    </p:spTree>
    <p:extLst>
      <p:ext uri="{BB962C8B-B14F-4D97-AF65-F5344CB8AC3E}">
        <p14:creationId xmlns:p14="http://schemas.microsoft.com/office/powerpoint/2010/main" val="3445987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BADC11F4-791A-4B19-9A6B-70A9A32B25FF}" type="datetimeFigureOut">
              <a:rPr lang="en-US" smtClean="0"/>
              <a:pPr/>
              <a:t>6/5/2024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58AC96A-6080-4D52-9AF7-EF79120FDA98}" type="slidenum">
              <a:rPr lang="en-US" smtClean="0"/>
              <a:pPr/>
              <a:t>‹#›</a:t>
            </a:fld>
            <a:endParaRPr lang="en-US"/>
          </a:p>
        </p:txBody>
      </p:sp>
    </p:spTree>
    <p:extLst>
      <p:ext uri="{BB962C8B-B14F-4D97-AF65-F5344CB8AC3E}">
        <p14:creationId xmlns:p14="http://schemas.microsoft.com/office/powerpoint/2010/main" val="2454113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en-US"/>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ADC11F4-791A-4B19-9A6B-70A9A32B25FF}" type="datetimeFigureOut">
              <a:rPr lang="en-US" smtClean="0"/>
              <a:pPr/>
              <a:t>6/5/2024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58AC96A-6080-4D52-9AF7-EF79120FDA98}" type="slidenum">
              <a:rPr lang="en-US" smtClean="0"/>
              <a:pPr/>
              <a:t>‹#›</a:t>
            </a:fld>
            <a:endParaRPr lang="en-US"/>
          </a:p>
        </p:txBody>
      </p:sp>
    </p:spTree>
    <p:extLst>
      <p:ext uri="{BB962C8B-B14F-4D97-AF65-F5344CB8AC3E}">
        <p14:creationId xmlns:p14="http://schemas.microsoft.com/office/powerpoint/2010/main" val="2747881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BADC11F4-791A-4B19-9A6B-70A9A32B25FF}" type="datetimeFigureOut">
              <a:rPr lang="en-US" smtClean="0"/>
              <a:pPr/>
              <a:t>6/5/2024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58AC96A-6080-4D52-9AF7-EF79120FDA98}" type="slidenum">
              <a:rPr lang="en-US" smtClean="0"/>
              <a:pPr/>
              <a:t>‹#›</a:t>
            </a:fld>
            <a:endParaRPr lang="en-US"/>
          </a:p>
        </p:txBody>
      </p:sp>
    </p:spTree>
    <p:extLst>
      <p:ext uri="{BB962C8B-B14F-4D97-AF65-F5344CB8AC3E}">
        <p14:creationId xmlns:p14="http://schemas.microsoft.com/office/powerpoint/2010/main" val="1706157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BADC11F4-791A-4B19-9A6B-70A9A32B25FF}" type="datetimeFigureOut">
              <a:rPr lang="en-US" smtClean="0"/>
              <a:pPr/>
              <a:t>6/5/2024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558AC96A-6080-4D52-9AF7-EF79120FDA98}" type="slidenum">
              <a:rPr lang="en-US" smtClean="0"/>
              <a:pPr/>
              <a:t>‹#›</a:t>
            </a:fld>
            <a:endParaRPr lang="en-US"/>
          </a:p>
        </p:txBody>
      </p:sp>
    </p:spTree>
    <p:extLst>
      <p:ext uri="{BB962C8B-B14F-4D97-AF65-F5344CB8AC3E}">
        <p14:creationId xmlns:p14="http://schemas.microsoft.com/office/powerpoint/2010/main" val="223675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e la date 2"/>
          <p:cNvSpPr>
            <a:spLocks noGrp="1"/>
          </p:cNvSpPr>
          <p:nvPr>
            <p:ph type="dt" sz="half" idx="10"/>
          </p:nvPr>
        </p:nvSpPr>
        <p:spPr/>
        <p:txBody>
          <a:bodyPr/>
          <a:lstStyle/>
          <a:p>
            <a:fld id="{BADC11F4-791A-4B19-9A6B-70A9A32B25FF}" type="datetimeFigureOut">
              <a:rPr lang="en-US" smtClean="0"/>
              <a:pPr/>
              <a:t>6/5/2024</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558AC96A-6080-4D52-9AF7-EF79120FDA98}" type="slidenum">
              <a:rPr lang="en-US" smtClean="0"/>
              <a:pPr/>
              <a:t>‹#›</a:t>
            </a:fld>
            <a:endParaRPr lang="en-US"/>
          </a:p>
        </p:txBody>
      </p:sp>
    </p:spTree>
    <p:extLst>
      <p:ext uri="{BB962C8B-B14F-4D97-AF65-F5344CB8AC3E}">
        <p14:creationId xmlns:p14="http://schemas.microsoft.com/office/powerpoint/2010/main" val="2981283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DC11F4-791A-4B19-9A6B-70A9A32B25FF}" type="datetimeFigureOut">
              <a:rPr lang="en-US" smtClean="0"/>
              <a:pPr/>
              <a:t>6/5/2024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558AC96A-6080-4D52-9AF7-EF79120FDA98}" type="slidenum">
              <a:rPr lang="en-US" smtClean="0"/>
              <a:pPr/>
              <a:t>‹#›</a:t>
            </a:fld>
            <a:endParaRPr lang="en-US"/>
          </a:p>
        </p:txBody>
      </p:sp>
    </p:spTree>
    <p:extLst>
      <p:ext uri="{BB962C8B-B14F-4D97-AF65-F5344CB8AC3E}">
        <p14:creationId xmlns:p14="http://schemas.microsoft.com/office/powerpoint/2010/main" val="3785598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endParaRPr lang="en-US"/>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ADC11F4-791A-4B19-9A6B-70A9A32B25FF}" type="datetimeFigureOut">
              <a:rPr lang="en-US" smtClean="0"/>
              <a:pPr/>
              <a:t>6/5/2024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58AC96A-6080-4D52-9AF7-EF79120FDA98}" type="slidenum">
              <a:rPr lang="en-US" smtClean="0"/>
              <a:pPr/>
              <a:t>‹#›</a:t>
            </a:fld>
            <a:endParaRPr lang="en-US"/>
          </a:p>
        </p:txBody>
      </p:sp>
    </p:spTree>
    <p:extLst>
      <p:ext uri="{BB962C8B-B14F-4D97-AF65-F5344CB8AC3E}">
        <p14:creationId xmlns:p14="http://schemas.microsoft.com/office/powerpoint/2010/main" val="78335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860A-42FF-43B2-8192-618E46865B84}"/>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C29F1EE3-B620-413A-8817-7C90DBCB1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1FEB365A-370A-4C8F-8580-E8161726F827}"/>
              </a:ext>
            </a:extLst>
          </p:cNvPr>
          <p:cNvSpPr>
            <a:spLocks noGrp="1"/>
          </p:cNvSpPr>
          <p:nvPr>
            <p:ph type="dt" sz="half" idx="10"/>
          </p:nvPr>
        </p:nvSpPr>
        <p:spPr/>
        <p:txBody>
          <a:bodyPr/>
          <a:lstStyle/>
          <a:p>
            <a:fld id="{4B189845-C9AB-4788-AD3B-7063D09F3C96}" type="datetimeFigureOut">
              <a:rPr lang="ar-IQ" smtClean="0"/>
              <a:t>29/11/1445</a:t>
            </a:fld>
            <a:endParaRPr lang="ar-IQ"/>
          </a:p>
        </p:txBody>
      </p:sp>
      <p:sp>
        <p:nvSpPr>
          <p:cNvPr id="5" name="Footer Placeholder 4">
            <a:extLst>
              <a:ext uri="{FF2B5EF4-FFF2-40B4-BE49-F238E27FC236}">
                <a16:creationId xmlns:a16="http://schemas.microsoft.com/office/drawing/2014/main" id="{44A50BFE-37B0-490D-8A56-A00FE2A2B5E6}"/>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E55D0F50-2205-43DD-B2D6-9CB5C4654673}"/>
              </a:ext>
            </a:extLst>
          </p:cNvPr>
          <p:cNvSpPr>
            <a:spLocks noGrp="1"/>
          </p:cNvSpPr>
          <p:nvPr>
            <p:ph type="sldNum" sz="quarter" idx="12"/>
          </p:nvPr>
        </p:nvSpPr>
        <p:spPr/>
        <p:txBody>
          <a:bodyPr/>
          <a:lstStyle/>
          <a:p>
            <a:fld id="{996873F5-86DC-4851-8AA7-2BD4658445D2}" type="slidenum">
              <a:rPr lang="ar-IQ" smtClean="0"/>
              <a:t>‹#›</a:t>
            </a:fld>
            <a:endParaRPr lang="ar-IQ"/>
          </a:p>
        </p:txBody>
      </p:sp>
    </p:spTree>
    <p:extLst>
      <p:ext uri="{BB962C8B-B14F-4D97-AF65-F5344CB8AC3E}">
        <p14:creationId xmlns:p14="http://schemas.microsoft.com/office/powerpoint/2010/main" val="650517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en-US"/>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ADC11F4-791A-4B19-9A6B-70A9A32B25FF}" type="datetimeFigureOut">
              <a:rPr lang="en-US" smtClean="0"/>
              <a:pPr/>
              <a:t>6/5/2024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58AC96A-6080-4D52-9AF7-EF79120FDA98}" type="slidenum">
              <a:rPr lang="en-US" smtClean="0"/>
              <a:pPr/>
              <a:t>‹#›</a:t>
            </a:fld>
            <a:endParaRPr lang="en-US"/>
          </a:p>
        </p:txBody>
      </p:sp>
    </p:spTree>
    <p:extLst>
      <p:ext uri="{BB962C8B-B14F-4D97-AF65-F5344CB8AC3E}">
        <p14:creationId xmlns:p14="http://schemas.microsoft.com/office/powerpoint/2010/main" val="2436559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BADC11F4-791A-4B19-9A6B-70A9A32B25FF}" type="datetimeFigureOut">
              <a:rPr lang="en-US" smtClean="0"/>
              <a:pPr/>
              <a:t>6/5/2024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58AC96A-6080-4D52-9AF7-EF79120FDA98}" type="slidenum">
              <a:rPr lang="en-US" smtClean="0"/>
              <a:pPr/>
              <a:t>‹#›</a:t>
            </a:fld>
            <a:endParaRPr lang="en-US"/>
          </a:p>
        </p:txBody>
      </p:sp>
    </p:spTree>
    <p:extLst>
      <p:ext uri="{BB962C8B-B14F-4D97-AF65-F5344CB8AC3E}">
        <p14:creationId xmlns:p14="http://schemas.microsoft.com/office/powerpoint/2010/main" val="2147902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BADC11F4-791A-4B19-9A6B-70A9A32B25FF}" type="datetimeFigureOut">
              <a:rPr lang="en-US" smtClean="0"/>
              <a:pPr/>
              <a:t>6/5/2024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58AC96A-6080-4D52-9AF7-EF79120FDA98}" type="slidenum">
              <a:rPr lang="en-US" smtClean="0"/>
              <a:pPr/>
              <a:t>‹#›</a:t>
            </a:fld>
            <a:endParaRPr lang="en-US"/>
          </a:p>
        </p:txBody>
      </p:sp>
    </p:spTree>
    <p:extLst>
      <p:ext uri="{BB962C8B-B14F-4D97-AF65-F5344CB8AC3E}">
        <p14:creationId xmlns:p14="http://schemas.microsoft.com/office/powerpoint/2010/main" val="157129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D62B-4378-4138-A134-F111C328BE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20179045-45B3-44C1-A101-2944B99E0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00E3C-9BA5-4E1D-8A5A-5A37EEE61234}"/>
              </a:ext>
            </a:extLst>
          </p:cNvPr>
          <p:cNvSpPr>
            <a:spLocks noGrp="1"/>
          </p:cNvSpPr>
          <p:nvPr>
            <p:ph type="dt" sz="half" idx="10"/>
          </p:nvPr>
        </p:nvSpPr>
        <p:spPr/>
        <p:txBody>
          <a:bodyPr/>
          <a:lstStyle/>
          <a:p>
            <a:fld id="{4B189845-C9AB-4788-AD3B-7063D09F3C96}" type="datetimeFigureOut">
              <a:rPr lang="ar-IQ" smtClean="0"/>
              <a:t>29/11/1445</a:t>
            </a:fld>
            <a:endParaRPr lang="ar-IQ"/>
          </a:p>
        </p:txBody>
      </p:sp>
      <p:sp>
        <p:nvSpPr>
          <p:cNvPr id="5" name="Footer Placeholder 4">
            <a:extLst>
              <a:ext uri="{FF2B5EF4-FFF2-40B4-BE49-F238E27FC236}">
                <a16:creationId xmlns:a16="http://schemas.microsoft.com/office/drawing/2014/main" id="{A3120FCD-946B-4BFF-A499-1A67E2EFE3A3}"/>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FF19CF62-FFDC-493E-9753-A2A1EB695802}"/>
              </a:ext>
            </a:extLst>
          </p:cNvPr>
          <p:cNvSpPr>
            <a:spLocks noGrp="1"/>
          </p:cNvSpPr>
          <p:nvPr>
            <p:ph type="sldNum" sz="quarter" idx="12"/>
          </p:nvPr>
        </p:nvSpPr>
        <p:spPr/>
        <p:txBody>
          <a:bodyPr/>
          <a:lstStyle/>
          <a:p>
            <a:fld id="{996873F5-86DC-4851-8AA7-2BD4658445D2}" type="slidenum">
              <a:rPr lang="ar-IQ" smtClean="0"/>
              <a:t>‹#›</a:t>
            </a:fld>
            <a:endParaRPr lang="ar-IQ"/>
          </a:p>
        </p:txBody>
      </p:sp>
    </p:spTree>
    <p:extLst>
      <p:ext uri="{BB962C8B-B14F-4D97-AF65-F5344CB8AC3E}">
        <p14:creationId xmlns:p14="http://schemas.microsoft.com/office/powerpoint/2010/main" val="146558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A244-E549-45F1-B853-CF1C27AB3853}"/>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993A674A-A54D-46F6-9490-BB2DA73C60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803E9097-2F46-43AE-80ED-F7B31095A4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A2811EA7-C49D-4276-85B9-FFB734C277AC}"/>
              </a:ext>
            </a:extLst>
          </p:cNvPr>
          <p:cNvSpPr>
            <a:spLocks noGrp="1"/>
          </p:cNvSpPr>
          <p:nvPr>
            <p:ph type="dt" sz="half" idx="10"/>
          </p:nvPr>
        </p:nvSpPr>
        <p:spPr/>
        <p:txBody>
          <a:bodyPr/>
          <a:lstStyle/>
          <a:p>
            <a:fld id="{4B189845-C9AB-4788-AD3B-7063D09F3C96}" type="datetimeFigureOut">
              <a:rPr lang="ar-IQ" smtClean="0"/>
              <a:t>29/11/1445</a:t>
            </a:fld>
            <a:endParaRPr lang="ar-IQ"/>
          </a:p>
        </p:txBody>
      </p:sp>
      <p:sp>
        <p:nvSpPr>
          <p:cNvPr id="6" name="Footer Placeholder 5">
            <a:extLst>
              <a:ext uri="{FF2B5EF4-FFF2-40B4-BE49-F238E27FC236}">
                <a16:creationId xmlns:a16="http://schemas.microsoft.com/office/drawing/2014/main" id="{0E84297D-8830-48BB-B25F-BDB9F89481BF}"/>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2C2ED4AF-82DA-4529-B17F-09367EC16E8E}"/>
              </a:ext>
            </a:extLst>
          </p:cNvPr>
          <p:cNvSpPr>
            <a:spLocks noGrp="1"/>
          </p:cNvSpPr>
          <p:nvPr>
            <p:ph type="sldNum" sz="quarter" idx="12"/>
          </p:nvPr>
        </p:nvSpPr>
        <p:spPr/>
        <p:txBody>
          <a:bodyPr/>
          <a:lstStyle/>
          <a:p>
            <a:fld id="{996873F5-86DC-4851-8AA7-2BD4658445D2}" type="slidenum">
              <a:rPr lang="ar-IQ" smtClean="0"/>
              <a:t>‹#›</a:t>
            </a:fld>
            <a:endParaRPr lang="ar-IQ"/>
          </a:p>
        </p:txBody>
      </p:sp>
    </p:spTree>
    <p:extLst>
      <p:ext uri="{BB962C8B-B14F-4D97-AF65-F5344CB8AC3E}">
        <p14:creationId xmlns:p14="http://schemas.microsoft.com/office/powerpoint/2010/main" val="171746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D59B-CC15-4C64-807C-60B40AC2D0CD}"/>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76615A47-F541-4E64-A490-5D174D698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D8AF80-007E-47A2-A818-1994E6FCC2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0DD5E004-EFF2-444A-8755-F805C6116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3A9B9C-12EB-42AD-B462-0D89B2FA15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6F36A17C-4474-40BA-8CA8-6ADA3EA3BD89}"/>
              </a:ext>
            </a:extLst>
          </p:cNvPr>
          <p:cNvSpPr>
            <a:spLocks noGrp="1"/>
          </p:cNvSpPr>
          <p:nvPr>
            <p:ph type="dt" sz="half" idx="10"/>
          </p:nvPr>
        </p:nvSpPr>
        <p:spPr/>
        <p:txBody>
          <a:bodyPr/>
          <a:lstStyle/>
          <a:p>
            <a:fld id="{4B189845-C9AB-4788-AD3B-7063D09F3C96}" type="datetimeFigureOut">
              <a:rPr lang="ar-IQ" smtClean="0"/>
              <a:t>29/11/1445</a:t>
            </a:fld>
            <a:endParaRPr lang="ar-IQ"/>
          </a:p>
        </p:txBody>
      </p:sp>
      <p:sp>
        <p:nvSpPr>
          <p:cNvPr id="8" name="Footer Placeholder 7">
            <a:extLst>
              <a:ext uri="{FF2B5EF4-FFF2-40B4-BE49-F238E27FC236}">
                <a16:creationId xmlns:a16="http://schemas.microsoft.com/office/drawing/2014/main" id="{ECC4F173-D936-44A9-A935-83C0DEA8C2CC}"/>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61E288CA-22C3-40AF-AF58-258C4D9AEA82}"/>
              </a:ext>
            </a:extLst>
          </p:cNvPr>
          <p:cNvSpPr>
            <a:spLocks noGrp="1"/>
          </p:cNvSpPr>
          <p:nvPr>
            <p:ph type="sldNum" sz="quarter" idx="12"/>
          </p:nvPr>
        </p:nvSpPr>
        <p:spPr/>
        <p:txBody>
          <a:bodyPr/>
          <a:lstStyle/>
          <a:p>
            <a:fld id="{996873F5-86DC-4851-8AA7-2BD4658445D2}" type="slidenum">
              <a:rPr lang="ar-IQ" smtClean="0"/>
              <a:t>‹#›</a:t>
            </a:fld>
            <a:endParaRPr lang="ar-IQ"/>
          </a:p>
        </p:txBody>
      </p:sp>
    </p:spTree>
    <p:extLst>
      <p:ext uri="{BB962C8B-B14F-4D97-AF65-F5344CB8AC3E}">
        <p14:creationId xmlns:p14="http://schemas.microsoft.com/office/powerpoint/2010/main" val="75761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3AD3-AA90-4BE5-9296-04CA02E24859}"/>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8445B989-E5DC-47A5-9679-5326830ABCB6}"/>
              </a:ext>
            </a:extLst>
          </p:cNvPr>
          <p:cNvSpPr>
            <a:spLocks noGrp="1"/>
          </p:cNvSpPr>
          <p:nvPr>
            <p:ph type="dt" sz="half" idx="10"/>
          </p:nvPr>
        </p:nvSpPr>
        <p:spPr/>
        <p:txBody>
          <a:bodyPr/>
          <a:lstStyle/>
          <a:p>
            <a:fld id="{4B189845-C9AB-4788-AD3B-7063D09F3C96}" type="datetimeFigureOut">
              <a:rPr lang="ar-IQ" smtClean="0"/>
              <a:t>29/11/1445</a:t>
            </a:fld>
            <a:endParaRPr lang="ar-IQ"/>
          </a:p>
        </p:txBody>
      </p:sp>
      <p:sp>
        <p:nvSpPr>
          <p:cNvPr id="4" name="Footer Placeholder 3">
            <a:extLst>
              <a:ext uri="{FF2B5EF4-FFF2-40B4-BE49-F238E27FC236}">
                <a16:creationId xmlns:a16="http://schemas.microsoft.com/office/drawing/2014/main" id="{5E8CA414-83B0-42C9-BD02-34DFAC60C959}"/>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7BF7007C-BB1D-4066-A756-1DE91F69B927}"/>
              </a:ext>
            </a:extLst>
          </p:cNvPr>
          <p:cNvSpPr>
            <a:spLocks noGrp="1"/>
          </p:cNvSpPr>
          <p:nvPr>
            <p:ph type="sldNum" sz="quarter" idx="12"/>
          </p:nvPr>
        </p:nvSpPr>
        <p:spPr/>
        <p:txBody>
          <a:bodyPr/>
          <a:lstStyle/>
          <a:p>
            <a:fld id="{996873F5-86DC-4851-8AA7-2BD4658445D2}" type="slidenum">
              <a:rPr lang="ar-IQ" smtClean="0"/>
              <a:t>‹#›</a:t>
            </a:fld>
            <a:endParaRPr lang="ar-IQ"/>
          </a:p>
        </p:txBody>
      </p:sp>
    </p:spTree>
    <p:extLst>
      <p:ext uri="{BB962C8B-B14F-4D97-AF65-F5344CB8AC3E}">
        <p14:creationId xmlns:p14="http://schemas.microsoft.com/office/powerpoint/2010/main" val="396305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3CD0D-0EFC-4DB4-97A8-8AA0269196CC}"/>
              </a:ext>
            </a:extLst>
          </p:cNvPr>
          <p:cNvSpPr>
            <a:spLocks noGrp="1"/>
          </p:cNvSpPr>
          <p:nvPr>
            <p:ph type="dt" sz="half" idx="10"/>
          </p:nvPr>
        </p:nvSpPr>
        <p:spPr/>
        <p:txBody>
          <a:bodyPr/>
          <a:lstStyle/>
          <a:p>
            <a:fld id="{4B189845-C9AB-4788-AD3B-7063D09F3C96}" type="datetimeFigureOut">
              <a:rPr lang="ar-IQ" smtClean="0"/>
              <a:t>29/11/1445</a:t>
            </a:fld>
            <a:endParaRPr lang="ar-IQ"/>
          </a:p>
        </p:txBody>
      </p:sp>
      <p:sp>
        <p:nvSpPr>
          <p:cNvPr id="3" name="Footer Placeholder 2">
            <a:extLst>
              <a:ext uri="{FF2B5EF4-FFF2-40B4-BE49-F238E27FC236}">
                <a16:creationId xmlns:a16="http://schemas.microsoft.com/office/drawing/2014/main" id="{656E4BD0-2C8A-4A2F-B441-B3E1A1BD5B24}"/>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00C803DC-AA2D-4678-946C-EA2293D6F0B6}"/>
              </a:ext>
            </a:extLst>
          </p:cNvPr>
          <p:cNvSpPr>
            <a:spLocks noGrp="1"/>
          </p:cNvSpPr>
          <p:nvPr>
            <p:ph type="sldNum" sz="quarter" idx="12"/>
          </p:nvPr>
        </p:nvSpPr>
        <p:spPr/>
        <p:txBody>
          <a:bodyPr/>
          <a:lstStyle/>
          <a:p>
            <a:fld id="{996873F5-86DC-4851-8AA7-2BD4658445D2}" type="slidenum">
              <a:rPr lang="ar-IQ" smtClean="0"/>
              <a:t>‹#›</a:t>
            </a:fld>
            <a:endParaRPr lang="ar-IQ"/>
          </a:p>
        </p:txBody>
      </p:sp>
    </p:spTree>
    <p:extLst>
      <p:ext uri="{BB962C8B-B14F-4D97-AF65-F5344CB8AC3E}">
        <p14:creationId xmlns:p14="http://schemas.microsoft.com/office/powerpoint/2010/main" val="367528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CBDC-B682-43E0-9720-605C24954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BA9DC99B-C56B-4B8E-965A-EB7C2A619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6D806370-F5EF-4265-85B1-A26E6C60C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AA6DFE-7342-45EC-B785-FF8DE2DCA058}"/>
              </a:ext>
            </a:extLst>
          </p:cNvPr>
          <p:cNvSpPr>
            <a:spLocks noGrp="1"/>
          </p:cNvSpPr>
          <p:nvPr>
            <p:ph type="dt" sz="half" idx="10"/>
          </p:nvPr>
        </p:nvSpPr>
        <p:spPr/>
        <p:txBody>
          <a:bodyPr/>
          <a:lstStyle/>
          <a:p>
            <a:fld id="{4B189845-C9AB-4788-AD3B-7063D09F3C96}" type="datetimeFigureOut">
              <a:rPr lang="ar-IQ" smtClean="0"/>
              <a:t>29/11/1445</a:t>
            </a:fld>
            <a:endParaRPr lang="ar-IQ"/>
          </a:p>
        </p:txBody>
      </p:sp>
      <p:sp>
        <p:nvSpPr>
          <p:cNvPr id="6" name="Footer Placeholder 5">
            <a:extLst>
              <a:ext uri="{FF2B5EF4-FFF2-40B4-BE49-F238E27FC236}">
                <a16:creationId xmlns:a16="http://schemas.microsoft.com/office/drawing/2014/main" id="{BA0C4671-7826-4580-9CFD-30CB79AE29B3}"/>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8B73FAE9-362D-4245-A519-1133433BF404}"/>
              </a:ext>
            </a:extLst>
          </p:cNvPr>
          <p:cNvSpPr>
            <a:spLocks noGrp="1"/>
          </p:cNvSpPr>
          <p:nvPr>
            <p:ph type="sldNum" sz="quarter" idx="12"/>
          </p:nvPr>
        </p:nvSpPr>
        <p:spPr/>
        <p:txBody>
          <a:bodyPr/>
          <a:lstStyle/>
          <a:p>
            <a:fld id="{996873F5-86DC-4851-8AA7-2BD4658445D2}" type="slidenum">
              <a:rPr lang="ar-IQ" smtClean="0"/>
              <a:t>‹#›</a:t>
            </a:fld>
            <a:endParaRPr lang="ar-IQ"/>
          </a:p>
        </p:txBody>
      </p:sp>
    </p:spTree>
    <p:extLst>
      <p:ext uri="{BB962C8B-B14F-4D97-AF65-F5344CB8AC3E}">
        <p14:creationId xmlns:p14="http://schemas.microsoft.com/office/powerpoint/2010/main" val="56722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FC8E-9D70-450D-A54A-5820ADA6D2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A52D5875-3B9B-4C34-B1F8-3DFB5CD62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7D564994-441C-4EC4-8D84-E55FDBB91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009BA-C7DC-4287-ABD7-2EF160267DA3}"/>
              </a:ext>
            </a:extLst>
          </p:cNvPr>
          <p:cNvSpPr>
            <a:spLocks noGrp="1"/>
          </p:cNvSpPr>
          <p:nvPr>
            <p:ph type="dt" sz="half" idx="10"/>
          </p:nvPr>
        </p:nvSpPr>
        <p:spPr/>
        <p:txBody>
          <a:bodyPr/>
          <a:lstStyle/>
          <a:p>
            <a:fld id="{4B189845-C9AB-4788-AD3B-7063D09F3C96}" type="datetimeFigureOut">
              <a:rPr lang="ar-IQ" smtClean="0"/>
              <a:t>29/11/1445</a:t>
            </a:fld>
            <a:endParaRPr lang="ar-IQ"/>
          </a:p>
        </p:txBody>
      </p:sp>
      <p:sp>
        <p:nvSpPr>
          <p:cNvPr id="6" name="Footer Placeholder 5">
            <a:extLst>
              <a:ext uri="{FF2B5EF4-FFF2-40B4-BE49-F238E27FC236}">
                <a16:creationId xmlns:a16="http://schemas.microsoft.com/office/drawing/2014/main" id="{6E48F000-F8AB-4622-9FC5-6ABE6A06505A}"/>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7BA08209-CC4D-4FA2-A90E-B63711DE0329}"/>
              </a:ext>
            </a:extLst>
          </p:cNvPr>
          <p:cNvSpPr>
            <a:spLocks noGrp="1"/>
          </p:cNvSpPr>
          <p:nvPr>
            <p:ph type="sldNum" sz="quarter" idx="12"/>
          </p:nvPr>
        </p:nvSpPr>
        <p:spPr/>
        <p:txBody>
          <a:bodyPr/>
          <a:lstStyle/>
          <a:p>
            <a:fld id="{996873F5-86DC-4851-8AA7-2BD4658445D2}" type="slidenum">
              <a:rPr lang="ar-IQ" smtClean="0"/>
              <a:t>‹#›</a:t>
            </a:fld>
            <a:endParaRPr lang="ar-IQ"/>
          </a:p>
        </p:txBody>
      </p:sp>
    </p:spTree>
    <p:extLst>
      <p:ext uri="{BB962C8B-B14F-4D97-AF65-F5344CB8AC3E}">
        <p14:creationId xmlns:p14="http://schemas.microsoft.com/office/powerpoint/2010/main" val="111992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568DA-11D9-4576-8357-8A8589050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911100F9-CCC8-417E-BF73-86B4CB5AD6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C9A2084C-61DC-4AC9-B5CD-A5EB6FCC3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89845-C9AB-4788-AD3B-7063D09F3C96}" type="datetimeFigureOut">
              <a:rPr lang="ar-IQ" smtClean="0"/>
              <a:t>29/11/1445</a:t>
            </a:fld>
            <a:endParaRPr lang="ar-IQ"/>
          </a:p>
        </p:txBody>
      </p:sp>
      <p:sp>
        <p:nvSpPr>
          <p:cNvPr id="5" name="Footer Placeholder 4">
            <a:extLst>
              <a:ext uri="{FF2B5EF4-FFF2-40B4-BE49-F238E27FC236}">
                <a16:creationId xmlns:a16="http://schemas.microsoft.com/office/drawing/2014/main" id="{A8B8CEA5-FAD8-4386-A381-C8E083848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E743B760-2693-4D93-86C1-B5C25837F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873F5-86DC-4851-8AA7-2BD4658445D2}" type="slidenum">
              <a:rPr lang="ar-IQ" smtClean="0"/>
              <a:t>‹#›</a:t>
            </a:fld>
            <a:endParaRPr lang="ar-IQ"/>
          </a:p>
        </p:txBody>
      </p:sp>
    </p:spTree>
    <p:extLst>
      <p:ext uri="{BB962C8B-B14F-4D97-AF65-F5344CB8AC3E}">
        <p14:creationId xmlns:p14="http://schemas.microsoft.com/office/powerpoint/2010/main" val="461262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endParaRPr lang="en-US"/>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C11F4-791A-4B19-9A6B-70A9A32B25FF}" type="datetimeFigureOut">
              <a:rPr lang="en-US" smtClean="0"/>
              <a:pPr/>
              <a:t>6/5/2024</a:t>
            </a:fld>
            <a:endParaRPr lang="en-US"/>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AC96A-6080-4D52-9AF7-EF79120FDA98}" type="slidenum">
              <a:rPr lang="en-US" smtClean="0"/>
              <a:pPr/>
              <a:t>‹#›</a:t>
            </a:fld>
            <a:endParaRPr lang="en-US"/>
          </a:p>
        </p:txBody>
      </p:sp>
    </p:spTree>
    <p:extLst>
      <p:ext uri="{BB962C8B-B14F-4D97-AF65-F5344CB8AC3E}">
        <p14:creationId xmlns:p14="http://schemas.microsoft.com/office/powerpoint/2010/main" val="2890246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spruce.com/what-does-fsc-certified-stand-for-2736657#:~:text=In%20short%2C%20a%20product%20can%20be%20certified%20by,managed%2C%20socially%20beneficial%2C%20environmentally%20conscious%2C%20and%20economically%20viable.#:~:text=In%20short%2C%20a%20product%20can%20be%20certified%20by,managed%2C%20socially%20beneficial%2C%20environmentally%20conscious%2C%20and%20economically%20viable." TargetMode="External"/><Relationship Id="rId2" Type="http://schemas.openxmlformats.org/officeDocument/2006/relationships/hyperlink" Target="https://global.brother/en/sustainability/eco/policy#p0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rother.ae/ar/products/all-scanners" TargetMode="External"/><Relationship Id="rId2" Type="http://schemas.openxmlformats.org/officeDocument/2006/relationships/hyperlink" Target="https://www.brother.ae/ar/products/all-printers" TargetMode="External"/><Relationship Id="rId1" Type="http://schemas.openxmlformats.org/officeDocument/2006/relationships/slideLayout" Target="../slideLayouts/slideLayout2.xml"/><Relationship Id="rId5" Type="http://schemas.openxmlformats.org/officeDocument/2006/relationships/hyperlink" Target="https://www.brother.ae/ar/products/all-labellers" TargetMode="External"/><Relationship Id="rId4" Type="http://schemas.openxmlformats.org/officeDocument/2006/relationships/hyperlink" Target="https://www.brother.ae/ar/products/all-sewing-machin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BF19-15AF-40A9-B653-A3FD9BE8C333}"/>
              </a:ext>
            </a:extLst>
          </p:cNvPr>
          <p:cNvSpPr>
            <a:spLocks noGrp="1"/>
          </p:cNvSpPr>
          <p:nvPr>
            <p:ph type="ctrTitle"/>
          </p:nvPr>
        </p:nvSpPr>
        <p:spPr>
          <a:xfrm>
            <a:off x="1524000" y="1122363"/>
            <a:ext cx="9144000" cy="1302785"/>
          </a:xfrm>
          <a:solidFill>
            <a:schemeClr val="tx2">
              <a:lumMod val="20000"/>
              <a:lumOff val="80000"/>
            </a:schemeClr>
          </a:solidFill>
        </p:spPr>
        <p:txBody>
          <a:bodyPr>
            <a:normAutofit/>
          </a:bodyPr>
          <a:lstStyle/>
          <a:p>
            <a:r>
              <a:rPr lang="ar-IQ" sz="4000" b="1" dirty="0"/>
              <a:t>دور الاستدامة البيئية للعمل في تحقيق رفاهية العاملين</a:t>
            </a:r>
          </a:p>
        </p:txBody>
      </p:sp>
      <p:sp>
        <p:nvSpPr>
          <p:cNvPr id="3" name="Subtitle 2">
            <a:extLst>
              <a:ext uri="{FF2B5EF4-FFF2-40B4-BE49-F238E27FC236}">
                <a16:creationId xmlns:a16="http://schemas.microsoft.com/office/drawing/2014/main" id="{2FEB6333-21B6-4562-8A1E-B109FD71C712}"/>
              </a:ext>
            </a:extLst>
          </p:cNvPr>
          <p:cNvSpPr>
            <a:spLocks noGrp="1"/>
          </p:cNvSpPr>
          <p:nvPr>
            <p:ph type="subTitle" idx="1"/>
          </p:nvPr>
        </p:nvSpPr>
        <p:spPr>
          <a:solidFill>
            <a:srgbClr val="0070C0"/>
          </a:solidFill>
        </p:spPr>
        <p:txBody>
          <a:bodyPr>
            <a:normAutofit lnSpcReduction="10000"/>
          </a:bodyPr>
          <a:lstStyle/>
          <a:p>
            <a:r>
              <a:rPr lang="ar-IQ" sz="4000" b="1" dirty="0">
                <a:solidFill>
                  <a:schemeClr val="bg1"/>
                </a:solidFill>
              </a:rPr>
              <a:t>ا.د. فضيلة سلمان داود </a:t>
            </a:r>
          </a:p>
          <a:p>
            <a:r>
              <a:rPr lang="ar-IQ" sz="4000" b="1" dirty="0">
                <a:solidFill>
                  <a:schemeClr val="bg1"/>
                </a:solidFill>
              </a:rPr>
              <a:t>ا.م.د بشرى صبيح كاظم</a:t>
            </a:r>
          </a:p>
          <a:p>
            <a:r>
              <a:rPr lang="ar-IQ" dirty="0"/>
              <a:t>جامعة بغداد كلية الإدارة والاقتصاد</a:t>
            </a:r>
          </a:p>
        </p:txBody>
      </p:sp>
    </p:spTree>
    <p:extLst>
      <p:ext uri="{BB962C8B-B14F-4D97-AF65-F5344CB8AC3E}">
        <p14:creationId xmlns:p14="http://schemas.microsoft.com/office/powerpoint/2010/main" val="254336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algn="r" fontAlgn="base"/>
            <a:r>
              <a:rPr lang="ar-AE" dirty="0"/>
              <a:t>المشاعر الإيجابية </a:t>
            </a:r>
            <a:r>
              <a:rPr lang="en-US" dirty="0"/>
              <a:t>( P) Positive Emotion  </a:t>
            </a:r>
          </a:p>
          <a:p>
            <a:pPr marL="0" indent="0" algn="justLow" rtl="1" fontAlgn="base">
              <a:buNone/>
            </a:pPr>
            <a:r>
              <a:rPr lang="ar-AE" dirty="0"/>
              <a:t>وهي القدرة على التفاؤل التي تساعد الأشخاص على التعامل مع التقلّبات التي تحدث في حياة العمل، فكرة التفاؤل تمكن الموظف من رؤية الأحداث بمنظور إيجابي حتى في الظروف </a:t>
            </a:r>
            <a:r>
              <a:rPr lang="ar-AE" dirty="0" err="1"/>
              <a:t>الصعبة .</a:t>
            </a:r>
            <a:r>
              <a:rPr lang="ar-AE" dirty="0"/>
              <a:t> ويتناسب أسلوب القيادة المبني على المشاركة والمشاورة وبث روح العمل الجماعية وفرق العمل على اكتساب صفة التفاؤل ونشرها بين الموظفين، بعكس اسلوب القيادة المسيطرة حيث يحظى الموظفون بفرصة ضئيلة للشعور بالإيجابية ونشرها فيما بينهم.</a:t>
            </a:r>
          </a:p>
          <a:p>
            <a:pPr algn="justLow" rtl="1" fontAlgn="base"/>
            <a:r>
              <a:rPr lang="ar-AE" dirty="0" err="1"/>
              <a:t>الإنخراط</a:t>
            </a:r>
            <a:r>
              <a:rPr lang="ar-AE" dirty="0"/>
              <a:t> </a:t>
            </a:r>
            <a:r>
              <a:rPr lang="en-US" dirty="0"/>
              <a:t>(E) Engagement</a:t>
            </a:r>
          </a:p>
          <a:p>
            <a:pPr marL="0" indent="0" algn="justLow" rtl="1" fontAlgn="base">
              <a:buNone/>
            </a:pPr>
            <a:r>
              <a:rPr lang="ar-AE" dirty="0"/>
              <a:t>إن الانخراط الكامل فيما نقوم بفعله لا يقتصر تأثيره على إثراء السعادة التي نشعر بها فحسب، ولكنه عامل جوهري كذلك لمساعدتنا على التطور، والتعلّم والوصول لأفضل مستوى يمكننا الوصول إليه.</a:t>
            </a:r>
          </a:p>
        </p:txBody>
      </p:sp>
      <p:pic>
        <p:nvPicPr>
          <p:cNvPr id="2" name="Picture 1">
            <a:extLst>
              <a:ext uri="{FF2B5EF4-FFF2-40B4-BE49-F238E27FC236}">
                <a16:creationId xmlns:a16="http://schemas.microsoft.com/office/drawing/2014/main" id="{62C9C280-D221-40D5-8FEE-51CCC6DAA6D7}"/>
              </a:ext>
            </a:extLst>
          </p:cNvPr>
          <p:cNvPicPr>
            <a:picLocks noChangeAspect="1"/>
          </p:cNvPicPr>
          <p:nvPr/>
        </p:nvPicPr>
        <p:blipFill>
          <a:blip r:embed="rId2"/>
          <a:stretch>
            <a:fillRect/>
          </a:stretch>
        </p:blipFill>
        <p:spPr>
          <a:xfrm>
            <a:off x="1525172" y="76200"/>
            <a:ext cx="2857500" cy="1600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3EE0E-FD7F-4707-BCC5-D42C7DEE5BFD}"/>
              </a:ext>
            </a:extLst>
          </p:cNvPr>
          <p:cNvSpPr>
            <a:spLocks noGrp="1"/>
          </p:cNvSpPr>
          <p:nvPr>
            <p:ph idx="1"/>
          </p:nvPr>
        </p:nvSpPr>
        <p:spPr/>
        <p:txBody>
          <a:bodyPr>
            <a:normAutofit/>
          </a:bodyPr>
          <a:lstStyle/>
          <a:p>
            <a:pPr algn="justLow" rtl="1" fontAlgn="base">
              <a:defRPr/>
            </a:pPr>
            <a:r>
              <a:rPr lang="ar-AE" sz="2000" dirty="0">
                <a:solidFill>
                  <a:prstClr val="black"/>
                </a:solidFill>
                <a:latin typeface="Calibri"/>
                <a:cs typeface="Arial" panose="020B0604020202020204" pitchFamily="34" charset="0"/>
              </a:rPr>
              <a:t>العلاقات </a:t>
            </a:r>
            <a:r>
              <a:rPr lang="en-US" sz="2000" dirty="0">
                <a:solidFill>
                  <a:prstClr val="black"/>
                </a:solidFill>
                <a:latin typeface="Calibri"/>
              </a:rPr>
              <a:t>(R) Relations</a:t>
            </a:r>
          </a:p>
          <a:p>
            <a:pPr marL="0" indent="0" algn="justLow" rtl="1" fontAlgn="base">
              <a:buNone/>
              <a:defRPr/>
            </a:pPr>
            <a:r>
              <a:rPr lang="ar-AE" sz="2000" dirty="0">
                <a:solidFill>
                  <a:prstClr val="black"/>
                </a:solidFill>
                <a:latin typeface="Calibri"/>
                <a:cs typeface="Arial" panose="020B0604020202020204" pitchFamily="34" charset="0"/>
              </a:rPr>
              <a:t>التواصل مع الآخرين من الصفات البشرية الأساسية في الحياة، ومما لا شك فيه أن وجود العلاقات الداعمة الجيدة تساعد الموظف عند مواجهة التغيرات والصعوبات، لذا يعتبر الاتصال الفعال والعمل الجماعي الفعال وبناء الفريق يمكن أن يقدم مساهمة حيوية في تحقيق السعادة في مكان العمل.</a:t>
            </a:r>
          </a:p>
          <a:p>
            <a:pPr algn="justLow" rtl="1" fontAlgn="base">
              <a:defRPr/>
            </a:pPr>
            <a:r>
              <a:rPr lang="ar-AE" sz="2000" dirty="0">
                <a:solidFill>
                  <a:prstClr val="black"/>
                </a:solidFill>
                <a:latin typeface="Calibri"/>
                <a:cs typeface="Arial" panose="020B0604020202020204" pitchFamily="34" charset="0"/>
              </a:rPr>
              <a:t>المعنى </a:t>
            </a:r>
            <a:r>
              <a:rPr lang="en-US" sz="2000" dirty="0">
                <a:solidFill>
                  <a:prstClr val="black"/>
                </a:solidFill>
                <a:latin typeface="Calibri"/>
              </a:rPr>
              <a:t>(M) Meaning</a:t>
            </a:r>
          </a:p>
          <a:p>
            <a:pPr marL="0" indent="0" algn="justLow" rtl="1" fontAlgn="base">
              <a:buNone/>
              <a:defRPr/>
            </a:pPr>
            <a:r>
              <a:rPr lang="ar-AE" sz="2000" dirty="0">
                <a:solidFill>
                  <a:prstClr val="black"/>
                </a:solidFill>
                <a:latin typeface="Calibri"/>
                <a:cs typeface="Arial" panose="020B0604020202020204" pitchFamily="34" charset="0"/>
              </a:rPr>
              <a:t>إن وجود هدف ومعنى لحياتك وما بفعله هو عامل رئيسي في إنجاز أي شيء يراد له أن يكون مرضياً ويمنح شعوراً بالسعادة، وبالتالي بناء رؤية مشتركة في المؤسسة وقيم قوية يلعب دور كبير في تحقيق السعادة في مكان العمل، شريطة أن يتم بناؤها وإيصالها بعناية، بحيث يشعر الجميع بالفخر بمؤسستهم وبدورهم في تحقيق أهدافها الكبرى.</a:t>
            </a:r>
          </a:p>
          <a:p>
            <a:pPr algn="justLow" rtl="1" fontAlgn="base">
              <a:defRPr/>
            </a:pPr>
            <a:r>
              <a:rPr lang="ar-AE" sz="2000" dirty="0">
                <a:solidFill>
                  <a:prstClr val="black"/>
                </a:solidFill>
                <a:latin typeface="Calibri"/>
                <a:cs typeface="Arial" panose="020B0604020202020204" pitchFamily="34" charset="0"/>
              </a:rPr>
              <a:t>الإنجازات </a:t>
            </a:r>
            <a:r>
              <a:rPr lang="en-US" sz="2000" dirty="0">
                <a:solidFill>
                  <a:prstClr val="black"/>
                </a:solidFill>
                <a:latin typeface="Calibri"/>
              </a:rPr>
              <a:t>(A) Accomplishments</a:t>
            </a:r>
          </a:p>
          <a:p>
            <a:pPr marL="0" indent="0" algn="justLow" rtl="1" fontAlgn="base">
              <a:buNone/>
              <a:defRPr/>
            </a:pPr>
            <a:r>
              <a:rPr lang="ar-AE" sz="2000" dirty="0">
                <a:solidFill>
                  <a:prstClr val="black"/>
                </a:solidFill>
                <a:latin typeface="Calibri"/>
                <a:cs typeface="Arial" panose="020B0604020202020204" pitchFamily="34" charset="0"/>
              </a:rPr>
              <a:t>دائما ما تدعمنا الأهداف والغايات في سبيل تحقيق الأشياء التي تعطينا الشعور بالإنجاز، وبالنسبة لمعظمنا لا تتعلّق تلك الأهداف بالحصول على المال والمقتنيات المادية، فهي تتمحور بشكل كبير حول القيام بفعل الأشياء التي هي جديرة باهتمامنا، والتي تجعلنا نشعر بالفخر وتكسبنا </a:t>
            </a:r>
            <a:r>
              <a:rPr lang="ar-AE" sz="2000" dirty="0" err="1">
                <a:solidFill>
                  <a:prstClr val="black"/>
                </a:solidFill>
                <a:latin typeface="Calibri"/>
                <a:cs typeface="Arial" panose="020B0604020202020204" pitchFamily="34" charset="0"/>
              </a:rPr>
              <a:t>الإحترام</a:t>
            </a:r>
            <a:r>
              <a:rPr lang="ar-AE" sz="2000" dirty="0">
                <a:solidFill>
                  <a:prstClr val="black"/>
                </a:solidFill>
                <a:latin typeface="Calibri"/>
                <a:cs typeface="Arial" panose="020B0604020202020204" pitchFamily="34" charset="0"/>
              </a:rPr>
              <a:t>.</a:t>
            </a:r>
          </a:p>
          <a:p>
            <a:endParaRPr lang="ar-IQ" dirty="0"/>
          </a:p>
        </p:txBody>
      </p:sp>
      <p:pic>
        <p:nvPicPr>
          <p:cNvPr id="2" name="Picture 1">
            <a:extLst>
              <a:ext uri="{FF2B5EF4-FFF2-40B4-BE49-F238E27FC236}">
                <a16:creationId xmlns:a16="http://schemas.microsoft.com/office/drawing/2014/main" id="{5810576D-9113-460B-9847-003C9DAF57DB}"/>
              </a:ext>
            </a:extLst>
          </p:cNvPr>
          <p:cNvPicPr>
            <a:picLocks noChangeAspect="1"/>
          </p:cNvPicPr>
          <p:nvPr/>
        </p:nvPicPr>
        <p:blipFill>
          <a:blip r:embed="rId2"/>
          <a:stretch>
            <a:fillRect/>
          </a:stretch>
        </p:blipFill>
        <p:spPr>
          <a:xfrm>
            <a:off x="1905001" y="228600"/>
            <a:ext cx="2847975" cy="1600200"/>
          </a:xfrm>
          <a:prstGeom prst="rect">
            <a:avLst/>
          </a:prstGeom>
        </p:spPr>
      </p:pic>
    </p:spTree>
    <p:extLst>
      <p:ext uri="{BB962C8B-B14F-4D97-AF65-F5344CB8AC3E}">
        <p14:creationId xmlns:p14="http://schemas.microsoft.com/office/powerpoint/2010/main" val="259965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9D0A-D921-414E-82A1-A643A718CE6E}"/>
              </a:ext>
            </a:extLst>
          </p:cNvPr>
          <p:cNvSpPr>
            <a:spLocks noGrp="1"/>
          </p:cNvSpPr>
          <p:nvPr>
            <p:ph type="title"/>
          </p:nvPr>
        </p:nvSpPr>
        <p:spPr/>
        <p:txBody>
          <a:bodyPr/>
          <a:lstStyle/>
          <a:p>
            <a:endParaRPr lang="ar-IQ"/>
          </a:p>
        </p:txBody>
      </p:sp>
      <p:pic>
        <p:nvPicPr>
          <p:cNvPr id="4" name="Content Placeholder 3">
            <a:extLst>
              <a:ext uri="{FF2B5EF4-FFF2-40B4-BE49-F238E27FC236}">
                <a16:creationId xmlns:a16="http://schemas.microsoft.com/office/drawing/2014/main" id="{D4703058-723E-49D3-BF6F-4A8CA97089B6}"/>
              </a:ext>
            </a:extLst>
          </p:cNvPr>
          <p:cNvPicPr>
            <a:picLocks noGrp="1" noChangeAspect="1"/>
          </p:cNvPicPr>
          <p:nvPr>
            <p:ph idx="1"/>
          </p:nvPr>
        </p:nvPicPr>
        <p:blipFill>
          <a:blip r:embed="rId2"/>
          <a:stretch>
            <a:fillRect/>
          </a:stretch>
        </p:blipFill>
        <p:spPr>
          <a:xfrm>
            <a:off x="808384" y="274638"/>
            <a:ext cx="10774016" cy="6006892"/>
          </a:xfrm>
          <a:prstGeom prst="rect">
            <a:avLst/>
          </a:prstGeom>
        </p:spPr>
      </p:pic>
    </p:spTree>
    <p:extLst>
      <p:ext uri="{BB962C8B-B14F-4D97-AF65-F5344CB8AC3E}">
        <p14:creationId xmlns:p14="http://schemas.microsoft.com/office/powerpoint/2010/main" val="306057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F0BA-AC4F-4512-B6C3-324ACFD91392}"/>
              </a:ext>
            </a:extLst>
          </p:cNvPr>
          <p:cNvSpPr>
            <a:spLocks noGrp="1"/>
          </p:cNvSpPr>
          <p:nvPr>
            <p:ph type="title"/>
          </p:nvPr>
        </p:nvSpPr>
        <p:spPr/>
        <p:txBody>
          <a:bodyPr/>
          <a:lstStyle/>
          <a:p>
            <a:endParaRPr lang="ar-IQ"/>
          </a:p>
        </p:txBody>
      </p:sp>
      <p:pic>
        <p:nvPicPr>
          <p:cNvPr id="4" name="Content Placeholder 3">
            <a:extLst>
              <a:ext uri="{FF2B5EF4-FFF2-40B4-BE49-F238E27FC236}">
                <a16:creationId xmlns:a16="http://schemas.microsoft.com/office/drawing/2014/main" id="{62BE4100-CEAF-4B00-8D3B-1A4B98CDC889}"/>
              </a:ext>
            </a:extLst>
          </p:cNvPr>
          <p:cNvPicPr>
            <a:picLocks noGrp="1" noChangeAspect="1"/>
          </p:cNvPicPr>
          <p:nvPr>
            <p:ph idx="1"/>
          </p:nvPr>
        </p:nvPicPr>
        <p:blipFill>
          <a:blip r:embed="rId2"/>
          <a:stretch>
            <a:fillRect/>
          </a:stretch>
        </p:blipFill>
        <p:spPr>
          <a:xfrm>
            <a:off x="569843" y="145774"/>
            <a:ext cx="10986053" cy="6506817"/>
          </a:xfrm>
          <a:prstGeom prst="rect">
            <a:avLst/>
          </a:prstGeom>
        </p:spPr>
      </p:pic>
    </p:spTree>
    <p:extLst>
      <p:ext uri="{BB962C8B-B14F-4D97-AF65-F5344CB8AC3E}">
        <p14:creationId xmlns:p14="http://schemas.microsoft.com/office/powerpoint/2010/main" val="268057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0D3E-4C6F-49CF-87B0-669612DDF4EC}"/>
              </a:ext>
            </a:extLst>
          </p:cNvPr>
          <p:cNvSpPr>
            <a:spLocks noGrp="1"/>
          </p:cNvSpPr>
          <p:nvPr>
            <p:ph type="title"/>
          </p:nvPr>
        </p:nvSpPr>
        <p:spPr>
          <a:solidFill>
            <a:schemeClr val="accent2"/>
          </a:solidFill>
        </p:spPr>
        <p:txBody>
          <a:bodyPr/>
          <a:lstStyle/>
          <a:p>
            <a:pPr algn="r"/>
            <a:r>
              <a:rPr lang="ar-IQ" b="1" dirty="0">
                <a:solidFill>
                  <a:srgbClr val="353535"/>
                </a:solidFill>
                <a:latin typeface="Helvetica" panose="020B0604020202020204" pitchFamily="34" charset="0"/>
              </a:rPr>
              <a:t>تقليل استهلاك الطاقة</a:t>
            </a:r>
            <a:endParaRPr lang="ar-IQ" dirty="0"/>
          </a:p>
        </p:txBody>
      </p:sp>
      <p:sp>
        <p:nvSpPr>
          <p:cNvPr id="3" name="Content Placeholder 2">
            <a:extLst>
              <a:ext uri="{FF2B5EF4-FFF2-40B4-BE49-F238E27FC236}">
                <a16:creationId xmlns:a16="http://schemas.microsoft.com/office/drawing/2014/main" id="{3506D9C5-E5C8-48CA-B494-82484D60FDAA}"/>
              </a:ext>
            </a:extLst>
          </p:cNvPr>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rtl="1" fontAlgn="base"/>
            <a:r>
              <a:rPr lang="ar-IQ" b="0" i="0" dirty="0">
                <a:solidFill>
                  <a:srgbClr val="212121"/>
                </a:solidFill>
                <a:effectLst/>
                <a:latin typeface="Helvetica" panose="020B0604020202020204" pitchFamily="34" charset="0"/>
              </a:rPr>
              <a:t>من أهم الطرق التي يمكن للشركات أن تعزز </a:t>
            </a:r>
            <a:r>
              <a:rPr lang="ar-IQ" b="0" i="0" dirty="0" err="1">
                <a:solidFill>
                  <a:srgbClr val="212121"/>
                </a:solidFill>
                <a:effectLst/>
                <a:latin typeface="Helvetica" panose="020B0604020202020204" pitchFamily="34" charset="0"/>
              </a:rPr>
              <a:t>الإستدامة</a:t>
            </a:r>
            <a:r>
              <a:rPr lang="ar-IQ" b="0" i="0" dirty="0">
                <a:solidFill>
                  <a:srgbClr val="212121"/>
                </a:solidFill>
                <a:effectLst/>
                <a:latin typeface="Helvetica" panose="020B0604020202020204" pitchFamily="34" charset="0"/>
              </a:rPr>
              <a:t> بها هي تقليل استهلاكها للطاقة. يمكن تحقيق ذلك من خلال مجموعة متنوعة من الأساليب، مثل تركيب أجهزة إضاءة وأدوات موفرة للطاقة، واستخدام مصادر الطاقة المتجددة مثل الطاقة الشمسية أو طاقة الرياح، وتطبيق سياسات لتشجيع الموظفين على إطفاء الأنوار وأجهزة الكمبيوتر عندما لا تكون قيد الاستخدام.</a:t>
            </a:r>
          </a:p>
          <a:p>
            <a:pPr algn="just" rtl="1" fontAlgn="base"/>
            <a:r>
              <a:rPr lang="ar-IQ" b="0" i="0" dirty="0">
                <a:solidFill>
                  <a:srgbClr val="212121"/>
                </a:solidFill>
                <a:effectLst/>
                <a:latin typeface="Helvetica" panose="020B0604020202020204" pitchFamily="34" charset="0"/>
              </a:rPr>
              <a:t>تتبنى </a:t>
            </a:r>
            <a:r>
              <a:rPr lang="en-US" b="0" i="0" dirty="0">
                <a:solidFill>
                  <a:srgbClr val="212121"/>
                </a:solidFill>
                <a:effectLst/>
                <a:latin typeface="Helvetica" panose="020B0604020202020204" pitchFamily="34" charset="0"/>
              </a:rPr>
              <a:t>Brother Gulf </a:t>
            </a:r>
            <a:r>
              <a:rPr lang="ar-IQ" b="0" i="0" dirty="0">
                <a:solidFill>
                  <a:srgbClr val="212121"/>
                </a:solidFill>
                <a:effectLst/>
                <a:latin typeface="Helvetica" panose="020B0604020202020204" pitchFamily="34" charset="0"/>
              </a:rPr>
              <a:t>هذه الممارسة بصرامة في مكان العمل من خلال اللافتات أو الملصقات المناسبة لتذكير الجميع بإغلاق أو فصل الأضواء والأجهزة الأخرى إذا لم يتم استخدامها. كما تستخدم الشركة منصاتها عبر الإنترنت للإرشاد في استهلاك الطاقة في المنزل ومكان العمل.</a:t>
            </a:r>
          </a:p>
          <a:p>
            <a:br>
              <a:rPr lang="ar-IQ" dirty="0"/>
            </a:br>
            <a:endParaRPr lang="ar-IQ" dirty="0"/>
          </a:p>
        </p:txBody>
      </p:sp>
      <p:pic>
        <p:nvPicPr>
          <p:cNvPr id="6" name="Picture 5">
            <a:extLst>
              <a:ext uri="{FF2B5EF4-FFF2-40B4-BE49-F238E27FC236}">
                <a16:creationId xmlns:a16="http://schemas.microsoft.com/office/drawing/2014/main" id="{A4EF067B-0ACE-408F-8F3C-F57FA529CFA4}"/>
              </a:ext>
            </a:extLst>
          </p:cNvPr>
          <p:cNvPicPr>
            <a:picLocks noChangeAspect="1"/>
          </p:cNvPicPr>
          <p:nvPr/>
        </p:nvPicPr>
        <p:blipFill>
          <a:blip r:embed="rId2"/>
          <a:stretch>
            <a:fillRect/>
          </a:stretch>
        </p:blipFill>
        <p:spPr>
          <a:xfrm>
            <a:off x="0" y="96941"/>
            <a:ext cx="2792895" cy="1593747"/>
          </a:xfrm>
          <a:prstGeom prst="rect">
            <a:avLst/>
          </a:prstGeom>
        </p:spPr>
      </p:pic>
    </p:spTree>
    <p:extLst>
      <p:ext uri="{BB962C8B-B14F-4D97-AF65-F5344CB8AC3E}">
        <p14:creationId xmlns:p14="http://schemas.microsoft.com/office/powerpoint/2010/main" val="424724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7510-11F2-4E11-B297-37AD393F1A28}"/>
              </a:ext>
            </a:extLst>
          </p:cNvPr>
          <p:cNvSpPr>
            <a:spLocks noGrp="1"/>
          </p:cNvSpPr>
          <p:nvPr>
            <p:ph type="title"/>
          </p:nvPr>
        </p:nvSpPr>
        <p:spPr>
          <a:xfrm>
            <a:off x="838200" y="351873"/>
            <a:ext cx="10515600" cy="1325563"/>
          </a:xfrm>
          <a:solidFill>
            <a:schemeClr val="accent2"/>
          </a:solidFill>
        </p:spPr>
        <p:txBody>
          <a:bodyPr/>
          <a:lstStyle/>
          <a:p>
            <a:pPr algn="r"/>
            <a:r>
              <a:rPr lang="ar-IQ" b="1" dirty="0">
                <a:solidFill>
                  <a:srgbClr val="353535"/>
                </a:solidFill>
                <a:latin typeface="Helvetica" panose="020B0604020202020204" pitchFamily="34" charset="0"/>
              </a:rPr>
              <a:t>تطبيق برامج إعادة التدوير</a:t>
            </a:r>
            <a:endParaRPr lang="ar-IQ" dirty="0"/>
          </a:p>
        </p:txBody>
      </p:sp>
      <p:sp>
        <p:nvSpPr>
          <p:cNvPr id="3" name="Content Placeholder 2">
            <a:extLst>
              <a:ext uri="{FF2B5EF4-FFF2-40B4-BE49-F238E27FC236}">
                <a16:creationId xmlns:a16="http://schemas.microsoft.com/office/drawing/2014/main" id="{5D378F8F-5476-4442-9DE5-F02BEEFD64E9}"/>
              </a:ext>
            </a:extLst>
          </p:cNvPr>
          <p:cNvSpPr>
            <a:spLocks noGrp="1"/>
          </p:cNvSpPr>
          <p:nvPr>
            <p:ph idx="1"/>
          </p:nvPr>
        </p:nvSpPr>
        <p:spPr/>
        <p:txBody>
          <a:bodyPr/>
          <a:lstStyle/>
          <a:p>
            <a:pPr algn="just" rtl="1" fontAlgn="base"/>
            <a:r>
              <a:rPr lang="ar-IQ" b="0" i="0" dirty="0">
                <a:solidFill>
                  <a:srgbClr val="212121"/>
                </a:solidFill>
                <a:effectLst/>
                <a:latin typeface="Helvetica" panose="020B0604020202020204" pitchFamily="34" charset="0"/>
              </a:rPr>
              <a:t>إن إعادة التدوير هو عنصر آخر هام في موضوع </a:t>
            </a:r>
            <a:r>
              <a:rPr lang="ar-IQ" b="0" i="0" dirty="0" err="1">
                <a:solidFill>
                  <a:srgbClr val="212121"/>
                </a:solidFill>
                <a:effectLst/>
                <a:latin typeface="Helvetica" panose="020B0604020202020204" pitchFamily="34" charset="0"/>
              </a:rPr>
              <a:t>الإستدامة</a:t>
            </a:r>
            <a:r>
              <a:rPr lang="ar-IQ" b="0" i="0" dirty="0">
                <a:solidFill>
                  <a:srgbClr val="212121"/>
                </a:solidFill>
                <a:effectLst/>
                <a:latin typeface="Helvetica" panose="020B0604020202020204" pitchFamily="34" charset="0"/>
              </a:rPr>
              <a:t>. يمكن للشركات تنفيذ برامج إعادة التدوير التي تشجع الموظفين على إعادة تدوير الورق والبلاستيك والمواد الأخرى. يمكن أن يساعد ذلك في تقليل الهدر والحفاظ على الموارد، مع تعزيز ثقافة </a:t>
            </a:r>
            <a:r>
              <a:rPr lang="ar-IQ" b="0" i="0" dirty="0" err="1">
                <a:solidFill>
                  <a:srgbClr val="212121"/>
                </a:solidFill>
                <a:effectLst/>
                <a:latin typeface="Helvetica" panose="020B0604020202020204" pitchFamily="34" charset="0"/>
              </a:rPr>
              <a:t>الإستدامة</a:t>
            </a:r>
            <a:r>
              <a:rPr lang="ar-IQ" b="0" i="0" dirty="0">
                <a:solidFill>
                  <a:srgbClr val="212121"/>
                </a:solidFill>
                <a:effectLst/>
                <a:latin typeface="Helvetica" panose="020B0604020202020204" pitchFamily="34" charset="0"/>
              </a:rPr>
              <a:t> في مكان العمل.</a:t>
            </a:r>
          </a:p>
          <a:p>
            <a:pPr algn="just" rtl="1" fontAlgn="base"/>
            <a:r>
              <a:rPr lang="ar-IQ" b="0" i="0" dirty="0">
                <a:solidFill>
                  <a:srgbClr val="212121"/>
                </a:solidFill>
                <a:effectLst/>
                <a:latin typeface="Helvetica" panose="020B0604020202020204" pitchFamily="34" charset="0"/>
              </a:rPr>
              <a:t>تتبنى </a:t>
            </a:r>
            <a:r>
              <a:rPr lang="en-US" b="0" i="0" dirty="0">
                <a:solidFill>
                  <a:srgbClr val="212121"/>
                </a:solidFill>
                <a:effectLst/>
                <a:latin typeface="Helvetica" panose="020B0604020202020204" pitchFamily="34" charset="0"/>
              </a:rPr>
              <a:t>Brother Gulf </a:t>
            </a:r>
            <a:r>
              <a:rPr lang="ar-IQ" b="0" i="0" dirty="0">
                <a:solidFill>
                  <a:srgbClr val="212121"/>
                </a:solidFill>
                <a:effectLst/>
                <a:latin typeface="Helvetica" panose="020B0604020202020204" pitchFamily="34" charset="0"/>
              </a:rPr>
              <a:t>برامج إعادة التدوير منذ سنوات. ومن إحدى هذه الطرق هي وضع حاويات لأنواع مختلفة من المواد التي يمكن إعادة استخدامها وتدويرها.</a:t>
            </a:r>
          </a:p>
          <a:p>
            <a:endParaRPr lang="ar-IQ" dirty="0"/>
          </a:p>
        </p:txBody>
      </p:sp>
      <p:pic>
        <p:nvPicPr>
          <p:cNvPr id="4" name="Picture 3">
            <a:extLst>
              <a:ext uri="{FF2B5EF4-FFF2-40B4-BE49-F238E27FC236}">
                <a16:creationId xmlns:a16="http://schemas.microsoft.com/office/drawing/2014/main" id="{59A59F38-706A-4764-B488-6352AEF844F3}"/>
              </a:ext>
            </a:extLst>
          </p:cNvPr>
          <p:cNvPicPr>
            <a:picLocks noChangeAspect="1"/>
          </p:cNvPicPr>
          <p:nvPr/>
        </p:nvPicPr>
        <p:blipFill>
          <a:blip r:embed="rId2"/>
          <a:stretch>
            <a:fillRect/>
          </a:stretch>
        </p:blipFill>
        <p:spPr>
          <a:xfrm>
            <a:off x="0" y="4545496"/>
            <a:ext cx="5639229" cy="2180604"/>
          </a:xfrm>
          <a:prstGeom prst="rect">
            <a:avLst/>
          </a:prstGeom>
        </p:spPr>
      </p:pic>
    </p:spTree>
    <p:extLst>
      <p:ext uri="{BB962C8B-B14F-4D97-AF65-F5344CB8AC3E}">
        <p14:creationId xmlns:p14="http://schemas.microsoft.com/office/powerpoint/2010/main" val="234583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DDA5-0993-402C-AFED-BDB088D21988}"/>
              </a:ext>
            </a:extLst>
          </p:cNvPr>
          <p:cNvSpPr>
            <a:spLocks noGrp="1"/>
          </p:cNvSpPr>
          <p:nvPr>
            <p:ph type="title"/>
          </p:nvPr>
        </p:nvSpPr>
        <p:spPr>
          <a:solidFill>
            <a:schemeClr val="accent2"/>
          </a:solidFill>
        </p:spPr>
        <p:txBody>
          <a:bodyPr/>
          <a:lstStyle/>
          <a:p>
            <a:pPr algn="r"/>
            <a:r>
              <a:rPr lang="ar-IQ" b="1" dirty="0">
                <a:solidFill>
                  <a:srgbClr val="353535"/>
                </a:solidFill>
                <a:latin typeface="Helvetica" panose="020B0604020202020204" pitchFamily="34" charset="0"/>
              </a:rPr>
              <a:t>استخدام المنتجات والمواد المستدامة</a:t>
            </a:r>
            <a:endParaRPr lang="ar-IQ" dirty="0"/>
          </a:p>
        </p:txBody>
      </p:sp>
      <p:sp>
        <p:nvSpPr>
          <p:cNvPr id="3" name="Content Placeholder 2">
            <a:extLst>
              <a:ext uri="{FF2B5EF4-FFF2-40B4-BE49-F238E27FC236}">
                <a16:creationId xmlns:a16="http://schemas.microsoft.com/office/drawing/2014/main" id="{8A9A92F2-7C61-4FFE-B25E-F77A615199BC}"/>
              </a:ext>
            </a:extLst>
          </p:cNvPr>
          <p:cNvSpPr>
            <a:spLocks noGrp="1"/>
          </p:cNvSpPr>
          <p:nvPr>
            <p:ph idx="1"/>
          </p:nvPr>
        </p:nvSpPr>
        <p:spPr/>
        <p:txBody>
          <a:bodyPr>
            <a:normAutofit/>
          </a:bodyPr>
          <a:lstStyle/>
          <a:p>
            <a:pPr algn="just" rtl="1" fontAlgn="base"/>
            <a:r>
              <a:rPr lang="ar-IQ" b="0" i="0" dirty="0">
                <a:solidFill>
                  <a:srgbClr val="212121"/>
                </a:solidFill>
                <a:effectLst/>
                <a:latin typeface="Helvetica" panose="020B0604020202020204" pitchFamily="34" charset="0"/>
              </a:rPr>
              <a:t>يعد استخدام المنتجات والمواد المستدامة طريقة أساسية أخرى يمكن للشركات من خلالها تعزيز </a:t>
            </a:r>
            <a:r>
              <a:rPr lang="ar-IQ" b="0" i="0" dirty="0" err="1">
                <a:solidFill>
                  <a:srgbClr val="212121"/>
                </a:solidFill>
                <a:effectLst/>
                <a:latin typeface="Helvetica" panose="020B0604020202020204" pitchFamily="34" charset="0"/>
              </a:rPr>
              <a:t>الإستدامة</a:t>
            </a:r>
            <a:r>
              <a:rPr lang="ar-IQ" b="0" i="0" dirty="0">
                <a:solidFill>
                  <a:srgbClr val="212121"/>
                </a:solidFill>
                <a:effectLst/>
                <a:latin typeface="Helvetica" panose="020B0604020202020204" pitchFamily="34" charset="0"/>
              </a:rPr>
              <a:t>. يتضمن ذلك استخدام المواد المعاد تدويرها، وتقليل نفايات التغليف، واختيار المنتجات المصنوعة من مواد مستدامة مثل الخيزران أو القنب.</a:t>
            </a:r>
          </a:p>
          <a:p>
            <a:pPr algn="just" rtl="1" fontAlgn="base"/>
            <a:r>
              <a:rPr lang="ar-IQ" b="0" i="0" dirty="0">
                <a:solidFill>
                  <a:srgbClr val="212121"/>
                </a:solidFill>
                <a:effectLst/>
                <a:latin typeface="Helvetica" panose="020B0604020202020204" pitchFamily="34" charset="0"/>
              </a:rPr>
              <a:t>كجزء من السياسة البيئية لمجموعة </a:t>
            </a:r>
            <a:r>
              <a:rPr lang="en-US" b="0" i="0" dirty="0">
                <a:solidFill>
                  <a:srgbClr val="212121"/>
                </a:solidFill>
                <a:effectLst/>
                <a:latin typeface="Helvetica" panose="020B0604020202020204" pitchFamily="34" charset="0"/>
              </a:rPr>
              <a:t>Brother، </a:t>
            </a:r>
            <a:r>
              <a:rPr lang="ar-IQ" b="0" i="0" dirty="0">
                <a:solidFill>
                  <a:srgbClr val="212121"/>
                </a:solidFill>
                <a:effectLst/>
                <a:latin typeface="Helvetica" panose="020B0604020202020204" pitchFamily="34" charset="0"/>
              </a:rPr>
              <a:t>تسعى </a:t>
            </a:r>
            <a:r>
              <a:rPr lang="en-US" b="0" i="0" dirty="0">
                <a:solidFill>
                  <a:srgbClr val="212121"/>
                </a:solidFill>
                <a:effectLst/>
                <a:latin typeface="Helvetica" panose="020B0604020202020204" pitchFamily="34" charset="0"/>
              </a:rPr>
              <a:t>Brother Gulf </a:t>
            </a:r>
            <a:r>
              <a:rPr lang="ar-IQ" b="0" i="0" dirty="0">
                <a:solidFill>
                  <a:srgbClr val="212121"/>
                </a:solidFill>
                <a:effectLst/>
                <a:latin typeface="Helvetica" panose="020B0604020202020204" pitchFamily="34" charset="0"/>
              </a:rPr>
              <a:t>إلى تقليل تأثيرنا على النظام البيئي والحفاظ على التنوع البيولوجي في جميع عملياتنا (</a:t>
            </a:r>
            <a:r>
              <a:rPr lang="ar-IQ" b="0" i="0" u="none" strike="noStrike" dirty="0">
                <a:solidFill>
                  <a:srgbClr val="1965E1"/>
                </a:solidFill>
                <a:effectLst/>
                <a:latin typeface="var(--font-arial-san)"/>
                <a:hlinkClick r:id="rId2"/>
              </a:rPr>
              <a:t>السياسة البيئية لمجموعة </a:t>
            </a:r>
            <a:r>
              <a:rPr lang="en-US" b="0" i="0" u="none" strike="noStrike" dirty="0">
                <a:solidFill>
                  <a:srgbClr val="1965E1"/>
                </a:solidFill>
                <a:effectLst/>
                <a:latin typeface="var(--font-arial-san)"/>
                <a:hlinkClick r:id="rId2"/>
              </a:rPr>
              <a:t>Brother | Brother (Brother </a:t>
            </a:r>
            <a:r>
              <a:rPr lang="ar-IQ" b="0" i="0" u="none" strike="noStrike" dirty="0">
                <a:solidFill>
                  <a:srgbClr val="1965E1"/>
                </a:solidFill>
                <a:effectLst/>
                <a:latin typeface="var(--font-arial-san)"/>
                <a:hlinkClick r:id="rId2"/>
              </a:rPr>
              <a:t>العالمية)</a:t>
            </a:r>
            <a:r>
              <a:rPr lang="ar-IQ" b="0" i="0" dirty="0">
                <a:solidFill>
                  <a:srgbClr val="212121"/>
                </a:solidFill>
                <a:effectLst/>
                <a:latin typeface="Helvetica" panose="020B0604020202020204" pitchFamily="34" charset="0"/>
              </a:rPr>
              <a:t>). وهذا يشمل شراء المواد الخام المراعية للتنوع البيولوجي و استخدام ورق معتمد من </a:t>
            </a:r>
            <a:r>
              <a:rPr lang="en-US" b="0" i="0" dirty="0">
                <a:solidFill>
                  <a:srgbClr val="212121"/>
                </a:solidFill>
                <a:effectLst/>
                <a:latin typeface="Helvetica" panose="020B0604020202020204" pitchFamily="34" charset="0"/>
              </a:rPr>
              <a:t>FSC (</a:t>
            </a:r>
            <a:r>
              <a:rPr lang="ar-IQ" b="0" i="0" dirty="0">
                <a:solidFill>
                  <a:srgbClr val="212121"/>
                </a:solidFill>
                <a:effectLst/>
                <a:latin typeface="Helvetica" panose="020B0604020202020204" pitchFamily="34" charset="0"/>
              </a:rPr>
              <a:t>مجلس الإشراف على الغابات)، مما يعني أن الخشب المستخدم في الإنتاج يتم حصاده من الغابات التي تدار بطريقة مسؤولة، والمفيدة </a:t>
            </a:r>
            <a:r>
              <a:rPr lang="ar-IQ" b="0" i="0" dirty="0" err="1">
                <a:solidFill>
                  <a:srgbClr val="212121"/>
                </a:solidFill>
                <a:effectLst/>
                <a:latin typeface="Helvetica" panose="020B0604020202020204" pitchFamily="34" charset="0"/>
              </a:rPr>
              <a:t>إجتماعياً</a:t>
            </a:r>
            <a:r>
              <a:rPr lang="ar-IQ" b="0" i="0" dirty="0">
                <a:solidFill>
                  <a:srgbClr val="212121"/>
                </a:solidFill>
                <a:effectLst/>
                <a:latin typeface="Helvetica" panose="020B0604020202020204" pitchFamily="34" charset="0"/>
              </a:rPr>
              <a:t>، والواعية بيئياً، والصالحة </a:t>
            </a:r>
            <a:r>
              <a:rPr lang="ar-IQ" b="0" i="0" dirty="0" err="1">
                <a:solidFill>
                  <a:srgbClr val="212121"/>
                </a:solidFill>
                <a:effectLst/>
                <a:latin typeface="Helvetica" panose="020B0604020202020204" pitchFamily="34" charset="0"/>
              </a:rPr>
              <a:t>إقتصادياً</a:t>
            </a:r>
            <a:r>
              <a:rPr lang="ar-IQ" b="0" i="0" dirty="0">
                <a:solidFill>
                  <a:srgbClr val="212121"/>
                </a:solidFill>
                <a:effectLst/>
                <a:latin typeface="Helvetica" panose="020B0604020202020204" pitchFamily="34" charset="0"/>
              </a:rPr>
              <a:t> (</a:t>
            </a:r>
            <a:r>
              <a:rPr lang="ar-IQ" b="0" i="0" u="none" strike="noStrike" dirty="0">
                <a:solidFill>
                  <a:srgbClr val="1965E1"/>
                </a:solidFill>
                <a:effectLst/>
                <a:latin typeface="var(--font-arial-san)"/>
                <a:hlinkClick r:id="rId3"/>
              </a:rPr>
              <a:t>ماذا يعني "معتمد من قِبل </a:t>
            </a:r>
            <a:r>
              <a:rPr lang="en-US" b="0" i="0" u="none" strike="noStrike" dirty="0">
                <a:solidFill>
                  <a:srgbClr val="1965E1"/>
                </a:solidFill>
                <a:effectLst/>
                <a:latin typeface="var(--font-arial-san)"/>
                <a:hlinkClick r:id="rId3"/>
              </a:rPr>
              <a:t>FSC"؟ (thespruce.com)</a:t>
            </a:r>
            <a:r>
              <a:rPr lang="en-US" b="0" i="0" dirty="0">
                <a:solidFill>
                  <a:srgbClr val="212121"/>
                </a:solidFill>
                <a:effectLst/>
                <a:latin typeface="Helvetica" panose="020B0604020202020204" pitchFamily="34" charset="0"/>
              </a:rPr>
              <a:t>).</a:t>
            </a:r>
          </a:p>
          <a:p>
            <a:endParaRPr lang="ar-IQ" dirty="0"/>
          </a:p>
        </p:txBody>
      </p:sp>
    </p:spTree>
    <p:extLst>
      <p:ext uri="{BB962C8B-B14F-4D97-AF65-F5344CB8AC3E}">
        <p14:creationId xmlns:p14="http://schemas.microsoft.com/office/powerpoint/2010/main" val="125466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82C9-86B4-45C8-8A4D-EDF47C5FB010}"/>
              </a:ext>
            </a:extLst>
          </p:cNvPr>
          <p:cNvSpPr>
            <a:spLocks noGrp="1"/>
          </p:cNvSpPr>
          <p:nvPr>
            <p:ph type="title"/>
          </p:nvPr>
        </p:nvSpPr>
        <p:spPr>
          <a:solidFill>
            <a:schemeClr val="accent2"/>
          </a:solidFill>
        </p:spPr>
        <p:txBody>
          <a:bodyPr/>
          <a:lstStyle/>
          <a:p>
            <a:pPr algn="r"/>
            <a:r>
              <a:rPr lang="ar-IQ" b="1" dirty="0">
                <a:solidFill>
                  <a:srgbClr val="353535"/>
                </a:solidFill>
                <a:latin typeface="Helvetica" panose="020B0604020202020204" pitchFamily="34" charset="0"/>
              </a:rPr>
              <a:t>تعزيز ثقافة الاستدامة</a:t>
            </a:r>
            <a:br>
              <a:rPr lang="ar-IQ" b="1" dirty="0">
                <a:solidFill>
                  <a:srgbClr val="353535"/>
                </a:solidFill>
                <a:latin typeface="Helvetica" panose="020B0604020202020204" pitchFamily="34" charset="0"/>
              </a:rPr>
            </a:br>
            <a:endParaRPr lang="ar-IQ" dirty="0"/>
          </a:p>
        </p:txBody>
      </p:sp>
      <p:sp>
        <p:nvSpPr>
          <p:cNvPr id="3" name="Content Placeholder 2">
            <a:extLst>
              <a:ext uri="{FF2B5EF4-FFF2-40B4-BE49-F238E27FC236}">
                <a16:creationId xmlns:a16="http://schemas.microsoft.com/office/drawing/2014/main" id="{E31266F9-3D82-4FEE-B1A4-79513C4882D5}"/>
              </a:ext>
            </a:extLst>
          </p:cNvPr>
          <p:cNvSpPr>
            <a:spLocks noGrp="1"/>
          </p:cNvSpPr>
          <p:nvPr>
            <p:ph idx="1"/>
          </p:nvPr>
        </p:nvSpPr>
        <p:spPr/>
        <p:txBody>
          <a:bodyPr/>
          <a:lstStyle/>
          <a:p>
            <a:pPr algn="just" rtl="1" fontAlgn="base"/>
            <a:r>
              <a:rPr lang="ar-IQ" b="0" i="0" dirty="0">
                <a:solidFill>
                  <a:srgbClr val="212121"/>
                </a:solidFill>
                <a:effectLst/>
                <a:latin typeface="Helvetica" panose="020B0604020202020204" pitchFamily="34" charset="0"/>
              </a:rPr>
              <a:t>أخيراً، يمكن للشركات تعزيز </a:t>
            </a:r>
            <a:r>
              <a:rPr lang="ar-IQ" b="0" i="0" dirty="0" err="1">
                <a:solidFill>
                  <a:srgbClr val="212121"/>
                </a:solidFill>
                <a:effectLst/>
                <a:latin typeface="Helvetica" panose="020B0604020202020204" pitchFamily="34" charset="0"/>
              </a:rPr>
              <a:t>الإستدامة</a:t>
            </a:r>
            <a:r>
              <a:rPr lang="ar-IQ" b="0" i="0" dirty="0">
                <a:solidFill>
                  <a:srgbClr val="212121"/>
                </a:solidFill>
                <a:effectLst/>
                <a:latin typeface="Helvetica" panose="020B0604020202020204" pitchFamily="34" charset="0"/>
              </a:rPr>
              <a:t> من خلال تعزيز ثقافة </a:t>
            </a:r>
            <a:r>
              <a:rPr lang="ar-IQ" b="0" i="0" dirty="0" err="1">
                <a:solidFill>
                  <a:srgbClr val="212121"/>
                </a:solidFill>
                <a:effectLst/>
                <a:latin typeface="Helvetica" panose="020B0604020202020204" pitchFamily="34" charset="0"/>
              </a:rPr>
              <a:t>الإستدامة</a:t>
            </a:r>
            <a:r>
              <a:rPr lang="ar-IQ" b="0" i="0" dirty="0">
                <a:solidFill>
                  <a:srgbClr val="212121"/>
                </a:solidFill>
                <a:effectLst/>
                <a:latin typeface="Helvetica" panose="020B0604020202020204" pitchFamily="34" charset="0"/>
              </a:rPr>
              <a:t> في مكان العمل. يمكن أن يشمل ذلك تثقيف الموظفين حول أهمية </a:t>
            </a:r>
            <a:r>
              <a:rPr lang="ar-IQ" b="0" i="0" dirty="0" err="1">
                <a:solidFill>
                  <a:srgbClr val="212121"/>
                </a:solidFill>
                <a:effectLst/>
                <a:latin typeface="Helvetica" panose="020B0604020202020204" pitchFamily="34" charset="0"/>
              </a:rPr>
              <a:t>الإستدامة</a:t>
            </a:r>
            <a:r>
              <a:rPr lang="ar-IQ" b="0" i="0" dirty="0">
                <a:solidFill>
                  <a:srgbClr val="212121"/>
                </a:solidFill>
                <a:effectLst/>
                <a:latin typeface="Helvetica" panose="020B0604020202020204" pitchFamily="34" charset="0"/>
              </a:rPr>
              <a:t>، وتوفير التدريب على الممارسات المستدامة، وتقدير ومكافأة الموظفين الذين يتخذون خيارات مستدامة.</a:t>
            </a:r>
          </a:p>
          <a:p>
            <a:pPr algn="just" rtl="1" fontAlgn="base"/>
            <a:r>
              <a:rPr lang="ar-IQ" b="0" i="0" dirty="0">
                <a:solidFill>
                  <a:srgbClr val="212121"/>
                </a:solidFill>
                <a:effectLst/>
                <a:latin typeface="Helvetica" panose="020B0604020202020204" pitchFamily="34" charset="0"/>
              </a:rPr>
              <a:t>تُجري مجموعة </a:t>
            </a:r>
            <a:r>
              <a:rPr lang="en-US" b="0" i="0" dirty="0">
                <a:solidFill>
                  <a:srgbClr val="212121"/>
                </a:solidFill>
                <a:effectLst/>
                <a:latin typeface="Helvetica" panose="020B0604020202020204" pitchFamily="34" charset="0"/>
              </a:rPr>
              <a:t>Brother </a:t>
            </a:r>
            <a:r>
              <a:rPr lang="ar-IQ" b="0" i="0" dirty="0">
                <a:solidFill>
                  <a:srgbClr val="212121"/>
                </a:solidFill>
                <a:effectLst/>
                <a:latin typeface="Helvetica" panose="020B0604020202020204" pitchFamily="34" charset="0"/>
              </a:rPr>
              <a:t>أنشطة مختلفة وتشارك في العديد منها بشكل فاعل لتعزيز فهم الموظفين ووعيهم بالبيئة والمساهمة في مستقبل أكثر استدامة.</a:t>
            </a:r>
          </a:p>
          <a:p>
            <a:endParaRPr lang="ar-IQ" dirty="0"/>
          </a:p>
        </p:txBody>
      </p:sp>
      <p:pic>
        <p:nvPicPr>
          <p:cNvPr id="4" name="Picture 3">
            <a:extLst>
              <a:ext uri="{FF2B5EF4-FFF2-40B4-BE49-F238E27FC236}">
                <a16:creationId xmlns:a16="http://schemas.microsoft.com/office/drawing/2014/main" id="{E0D365BD-4F88-4C7D-A06A-216C443E875A}"/>
              </a:ext>
            </a:extLst>
          </p:cNvPr>
          <p:cNvPicPr>
            <a:picLocks noChangeAspect="1"/>
          </p:cNvPicPr>
          <p:nvPr/>
        </p:nvPicPr>
        <p:blipFill>
          <a:blip r:embed="rId2"/>
          <a:stretch>
            <a:fillRect/>
          </a:stretch>
        </p:blipFill>
        <p:spPr>
          <a:xfrm>
            <a:off x="838200" y="3949148"/>
            <a:ext cx="3805272" cy="2227815"/>
          </a:xfrm>
          <a:prstGeom prst="rect">
            <a:avLst/>
          </a:prstGeom>
        </p:spPr>
      </p:pic>
    </p:spTree>
    <p:extLst>
      <p:ext uri="{BB962C8B-B14F-4D97-AF65-F5344CB8AC3E}">
        <p14:creationId xmlns:p14="http://schemas.microsoft.com/office/powerpoint/2010/main" val="3160270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7699-1218-47C2-B6CD-AD636F1B555B}"/>
              </a:ext>
            </a:extLst>
          </p:cNvPr>
          <p:cNvSpPr>
            <a:spLocks noGrp="1"/>
          </p:cNvSpPr>
          <p:nvPr>
            <p:ph type="title"/>
          </p:nvPr>
        </p:nvSpPr>
        <p:spPr>
          <a:solidFill>
            <a:schemeClr val="accent2"/>
          </a:solidFill>
        </p:spPr>
        <p:txBody>
          <a:bodyPr/>
          <a:lstStyle/>
          <a:p>
            <a:pPr algn="r"/>
            <a:r>
              <a:rPr lang="ar-IQ" b="1" dirty="0">
                <a:solidFill>
                  <a:srgbClr val="353535"/>
                </a:solidFill>
                <a:latin typeface="Helvetica" panose="020B0604020202020204" pitchFamily="34" charset="0"/>
              </a:rPr>
              <a:t>مساهمة فعالة لغد أكثر استدامة</a:t>
            </a:r>
            <a:br>
              <a:rPr lang="ar-IQ" b="1" dirty="0">
                <a:solidFill>
                  <a:srgbClr val="353535"/>
                </a:solidFill>
                <a:latin typeface="Helvetica" panose="020B0604020202020204" pitchFamily="34" charset="0"/>
              </a:rPr>
            </a:br>
            <a:endParaRPr lang="ar-IQ" dirty="0"/>
          </a:p>
        </p:txBody>
      </p:sp>
      <p:sp>
        <p:nvSpPr>
          <p:cNvPr id="3" name="Content Placeholder 2">
            <a:extLst>
              <a:ext uri="{FF2B5EF4-FFF2-40B4-BE49-F238E27FC236}">
                <a16:creationId xmlns:a16="http://schemas.microsoft.com/office/drawing/2014/main" id="{E188F6B6-808A-4A6D-B33A-2F4A236A231B}"/>
              </a:ext>
            </a:extLst>
          </p:cNvPr>
          <p:cNvSpPr>
            <a:spLocks noGrp="1"/>
          </p:cNvSpPr>
          <p:nvPr>
            <p:ph idx="1"/>
          </p:nvPr>
        </p:nvSpPr>
        <p:spPr/>
        <p:txBody>
          <a:bodyPr>
            <a:normAutofit/>
          </a:bodyPr>
          <a:lstStyle/>
          <a:p>
            <a:pPr algn="just" rtl="1" fontAlgn="base"/>
            <a:r>
              <a:rPr lang="ar-IQ" b="0" i="0" dirty="0">
                <a:solidFill>
                  <a:srgbClr val="212121"/>
                </a:solidFill>
                <a:effectLst/>
                <a:latin typeface="Helvetica" panose="020B0604020202020204" pitchFamily="34" charset="0"/>
              </a:rPr>
              <a:t>تطبق </a:t>
            </a:r>
            <a:r>
              <a:rPr lang="en-US" b="0" i="0" dirty="0">
                <a:solidFill>
                  <a:srgbClr val="212121"/>
                </a:solidFill>
                <a:effectLst/>
                <a:latin typeface="Helvetica" panose="020B0604020202020204" pitchFamily="34" charset="0"/>
              </a:rPr>
              <a:t>Brother </a:t>
            </a:r>
            <a:r>
              <a:rPr lang="ar-IQ" b="0" i="0" dirty="0">
                <a:solidFill>
                  <a:srgbClr val="212121"/>
                </a:solidFill>
                <a:effectLst/>
                <a:latin typeface="Helvetica" panose="020B0604020202020204" pitchFamily="34" charset="0"/>
              </a:rPr>
              <a:t>بفخر بعض هذه المبادرات لتعزيز </a:t>
            </a:r>
            <a:r>
              <a:rPr lang="ar-IQ" b="0" i="0" dirty="0" err="1">
                <a:solidFill>
                  <a:srgbClr val="212121"/>
                </a:solidFill>
                <a:effectLst/>
                <a:latin typeface="Helvetica" panose="020B0604020202020204" pitchFamily="34" charset="0"/>
              </a:rPr>
              <a:t>الإستدامة</a:t>
            </a:r>
            <a:r>
              <a:rPr lang="ar-IQ" b="0" i="0" dirty="0">
                <a:solidFill>
                  <a:srgbClr val="212121"/>
                </a:solidFill>
                <a:effectLst/>
                <a:latin typeface="Helvetica" panose="020B0604020202020204" pitchFamily="34" charset="0"/>
              </a:rPr>
              <a:t> ليس فقط في مكان العمل، ولكن في المجتمع والأسرة. مع المشكلات الحالية التي تواجهها الشركات اليوم خاصة في الصناعات التحويلية، فإن خلق الوعي والمساهمة في أعمال بسيطة لتقليل التأثير على البيئة هو أمر ضروري، ويمكن للشركات بالتأكيد أن تلعب دوراً حاسماً في جعل المستقبل أكثر استدامة.</a:t>
            </a:r>
          </a:p>
          <a:p>
            <a:pPr algn="just" rtl="1" fontAlgn="base"/>
            <a:r>
              <a:rPr lang="ar-IQ" b="0" i="0" dirty="0">
                <a:solidFill>
                  <a:srgbClr val="212121"/>
                </a:solidFill>
                <a:effectLst/>
                <a:latin typeface="Helvetica" panose="020B0604020202020204" pitchFamily="34" charset="0"/>
              </a:rPr>
              <a:t>تقدم </a:t>
            </a:r>
            <a:r>
              <a:rPr lang="en-US" b="0" i="0" dirty="0">
                <a:solidFill>
                  <a:srgbClr val="212121"/>
                </a:solidFill>
                <a:effectLst/>
                <a:latin typeface="Helvetica" panose="020B0604020202020204" pitchFamily="34" charset="0"/>
              </a:rPr>
              <a:t>Brother International Gulf FZE </a:t>
            </a:r>
            <a:r>
              <a:rPr lang="ar-IQ" b="0" i="0" dirty="0">
                <a:solidFill>
                  <a:srgbClr val="212121"/>
                </a:solidFill>
                <a:effectLst/>
                <a:latin typeface="Helvetica" panose="020B0604020202020204" pitchFamily="34" charset="0"/>
              </a:rPr>
              <a:t>مجموعة واسعة من </a:t>
            </a:r>
            <a:r>
              <a:rPr lang="ar-IQ" b="0" i="0" u="none" strike="noStrike" dirty="0">
                <a:solidFill>
                  <a:srgbClr val="1965E1"/>
                </a:solidFill>
                <a:effectLst/>
                <a:latin typeface="var(--font-arial-san)"/>
                <a:hlinkClick r:id="rId2"/>
              </a:rPr>
              <a:t>طابعات الكل في واحد</a:t>
            </a:r>
            <a:r>
              <a:rPr lang="ar-IQ" b="0" i="0" dirty="0">
                <a:solidFill>
                  <a:srgbClr val="212121"/>
                </a:solidFill>
                <a:effectLst/>
                <a:latin typeface="Helvetica" panose="020B0604020202020204" pitchFamily="34" charset="0"/>
              </a:rPr>
              <a:t> و</a:t>
            </a:r>
            <a:r>
              <a:rPr lang="ar-IQ" b="0" i="0" u="none" strike="noStrike" dirty="0">
                <a:solidFill>
                  <a:srgbClr val="1965E1"/>
                </a:solidFill>
                <a:effectLst/>
                <a:latin typeface="var(--font-arial-san)"/>
                <a:hlinkClick r:id="rId3"/>
              </a:rPr>
              <a:t>الماسحات الضوئية</a:t>
            </a:r>
            <a:r>
              <a:rPr lang="ar-IQ" b="0" i="0" dirty="0">
                <a:solidFill>
                  <a:srgbClr val="212121"/>
                </a:solidFill>
                <a:effectLst/>
                <a:latin typeface="Helvetica" panose="020B0604020202020204" pitchFamily="34" charset="0"/>
              </a:rPr>
              <a:t> و</a:t>
            </a:r>
            <a:r>
              <a:rPr lang="ar-IQ" b="0" i="0" u="none" strike="noStrike" dirty="0">
                <a:solidFill>
                  <a:srgbClr val="1965E1"/>
                </a:solidFill>
                <a:effectLst/>
                <a:latin typeface="var(--font-arial-san)"/>
                <a:hlinkClick r:id="rId4"/>
              </a:rPr>
              <a:t>آلات الخياطة</a:t>
            </a:r>
            <a:r>
              <a:rPr lang="ar-IQ" b="0" i="0" dirty="0">
                <a:solidFill>
                  <a:srgbClr val="212121"/>
                </a:solidFill>
                <a:effectLst/>
                <a:latin typeface="Helvetica" panose="020B0604020202020204" pitchFamily="34" charset="0"/>
              </a:rPr>
              <a:t> و</a:t>
            </a:r>
            <a:r>
              <a:rPr lang="ar-IQ" b="0" i="0" u="none" strike="noStrike" dirty="0">
                <a:solidFill>
                  <a:srgbClr val="1965E1"/>
                </a:solidFill>
                <a:effectLst/>
                <a:latin typeface="var(--font-arial-san)"/>
                <a:hlinkClick r:id="rId5"/>
              </a:rPr>
              <a:t>طابعات الملصقات</a:t>
            </a:r>
            <a:r>
              <a:rPr lang="ar-IQ" b="0" i="0" dirty="0">
                <a:solidFill>
                  <a:srgbClr val="212121"/>
                </a:solidFill>
                <a:effectLst/>
                <a:latin typeface="Helvetica" panose="020B0604020202020204" pitchFamily="34" charset="0"/>
              </a:rPr>
              <a:t>. باعتبارها المحور المركزي، فإنها تدير شبكة واسعة من الموزعين المعتمدين في جميع أنحاء الشرق الأوسط والمشرق العربي وأجزاء كبيرة من أفريقيا، بما في ذلك جنوب أفريقيا، مما يضمن إمكانية الوصول والتوزيع.</a:t>
            </a:r>
          </a:p>
          <a:p>
            <a:endParaRPr lang="ar-IQ" dirty="0"/>
          </a:p>
        </p:txBody>
      </p:sp>
    </p:spTree>
    <p:extLst>
      <p:ext uri="{BB962C8B-B14F-4D97-AF65-F5344CB8AC3E}">
        <p14:creationId xmlns:p14="http://schemas.microsoft.com/office/powerpoint/2010/main" val="1058678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F47E-9E3B-4240-9CBE-EE953A0CE30E}"/>
              </a:ext>
            </a:extLst>
          </p:cNvPr>
          <p:cNvSpPr>
            <a:spLocks noGrp="1"/>
          </p:cNvSpPr>
          <p:nvPr>
            <p:ph type="title"/>
          </p:nvPr>
        </p:nvSpPr>
        <p:spPr>
          <a:solidFill>
            <a:schemeClr val="accent2"/>
          </a:solidFill>
        </p:spPr>
        <p:txBody>
          <a:bodyPr/>
          <a:lstStyle/>
          <a:p>
            <a:pPr algn="r"/>
            <a:r>
              <a:rPr lang="ar-IQ" b="1" dirty="0">
                <a:solidFill>
                  <a:srgbClr val="353535"/>
                </a:solidFill>
                <a:latin typeface="Helvetica" panose="020B0604020202020204" pitchFamily="34" charset="0"/>
              </a:rPr>
              <a:t>تشجيع النقل المستدام</a:t>
            </a:r>
            <a:br>
              <a:rPr lang="ar-IQ" b="1" dirty="0">
                <a:solidFill>
                  <a:srgbClr val="353535"/>
                </a:solidFill>
                <a:latin typeface="Helvetica" panose="020B0604020202020204" pitchFamily="34" charset="0"/>
              </a:rPr>
            </a:br>
            <a:endParaRPr lang="ar-IQ" dirty="0"/>
          </a:p>
        </p:txBody>
      </p:sp>
      <p:sp>
        <p:nvSpPr>
          <p:cNvPr id="3" name="Content Placeholder 2">
            <a:extLst>
              <a:ext uri="{FF2B5EF4-FFF2-40B4-BE49-F238E27FC236}">
                <a16:creationId xmlns:a16="http://schemas.microsoft.com/office/drawing/2014/main" id="{980ECFB1-BD6D-476E-9AE5-6413F42B076C}"/>
              </a:ext>
            </a:extLst>
          </p:cNvPr>
          <p:cNvSpPr>
            <a:spLocks noGrp="1"/>
          </p:cNvSpPr>
          <p:nvPr>
            <p:ph idx="1"/>
          </p:nvPr>
        </p:nvSpPr>
        <p:spPr/>
        <p:txBody>
          <a:bodyPr/>
          <a:lstStyle/>
          <a:p>
            <a:pPr algn="just" rtl="1" fontAlgn="base"/>
            <a:r>
              <a:rPr lang="ar-IQ" b="0" i="0" dirty="0">
                <a:solidFill>
                  <a:srgbClr val="212121"/>
                </a:solidFill>
                <a:effectLst/>
                <a:latin typeface="Helvetica" panose="020B0604020202020204" pitchFamily="34" charset="0"/>
              </a:rPr>
              <a:t>يعد النقل مساهماً هاماً في انبعاثات غازات الاحتباس الحراري، لذا فإن تشجيع خيارات النقل المستدام يمكن أن يكون له تأثير كبير. يمكن للشركات تقديم حوافز للموظفين الذين يمشون أو يركبون الدراجات أو يستخدمون وسائل النقل العام للوصول إلى العمل، أو توفير مرافق للسيارات الكهربائية.</a:t>
            </a:r>
          </a:p>
          <a:p>
            <a:pPr algn="just" rtl="1" fontAlgn="base"/>
            <a:r>
              <a:rPr lang="ar-IQ" b="0" i="0" dirty="0">
                <a:solidFill>
                  <a:srgbClr val="212121"/>
                </a:solidFill>
                <a:effectLst/>
                <a:latin typeface="Helvetica" panose="020B0604020202020204" pitchFamily="34" charset="0"/>
              </a:rPr>
              <a:t>قد يبدو ذلك صعباً أو مستحيلاً بالنسبة لبعض الموظفين بالنظر إلى الموقع، والمسافة، ووسائل الوصول إلى العمل والعودة منه، ولكن بالنسبة لبعض الشركات التي يعيش معظم موظفيها في المناطق المجاورة، يمكن أن يكون هذا أمراً رائعاً (وأكثر صحة) من أجل نقل أكثر استدامة.</a:t>
            </a:r>
          </a:p>
          <a:p>
            <a:endParaRPr lang="ar-IQ" dirty="0"/>
          </a:p>
        </p:txBody>
      </p:sp>
    </p:spTree>
    <p:extLst>
      <p:ext uri="{BB962C8B-B14F-4D97-AF65-F5344CB8AC3E}">
        <p14:creationId xmlns:p14="http://schemas.microsoft.com/office/powerpoint/2010/main" val="327855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40000"/>
              <a:lumOff val="60000"/>
            </a:schemeClr>
          </a:solidFill>
        </p:spPr>
        <p:txBody>
          <a:bodyPr>
            <a:normAutofit/>
          </a:bodyPr>
          <a:lstStyle/>
          <a:p>
            <a:pPr fontAlgn="base"/>
            <a:r>
              <a:rPr lang="en-US" sz="3100" dirty="0"/>
              <a:t>PERMA</a:t>
            </a:r>
            <a:endParaRPr lang="en-US" dirty="0"/>
          </a:p>
        </p:txBody>
      </p:sp>
      <p:sp>
        <p:nvSpPr>
          <p:cNvPr id="3" name="Espace réservé du contenu 2"/>
          <p:cNvSpPr>
            <a:spLocks noGrp="1"/>
          </p:cNvSpPr>
          <p:nvPr>
            <p:ph idx="1"/>
          </p:nvPr>
        </p:nvSpPr>
        <p:spPr/>
        <p:txBody>
          <a:bodyPr/>
          <a:lstStyle/>
          <a:p>
            <a:pPr algn="justLow" rtl="1"/>
            <a:r>
              <a:rPr lang="ar-AE" dirty="0"/>
              <a:t>لمشاعر </a:t>
            </a:r>
            <a:r>
              <a:rPr lang="ar-AE" dirty="0" err="1"/>
              <a:t>الإيجابية </a:t>
            </a:r>
            <a:r>
              <a:rPr lang="ar-AE" dirty="0"/>
              <a:t>– شعور جيد </a:t>
            </a:r>
            <a:r>
              <a:rPr lang="en-US" dirty="0"/>
              <a:t>P</a:t>
            </a:r>
          </a:p>
          <a:p>
            <a:pPr algn="justLow" rtl="1"/>
            <a:r>
              <a:rPr lang="ar-AE" dirty="0" err="1"/>
              <a:t>المشاركة </a:t>
            </a:r>
            <a:r>
              <a:rPr lang="ar-AE" dirty="0"/>
              <a:t>– الانغماس التام في الأنشطة </a:t>
            </a:r>
            <a:r>
              <a:rPr lang="en-US" dirty="0"/>
              <a:t>E</a:t>
            </a:r>
          </a:p>
          <a:p>
            <a:pPr algn="justLow" rtl="1"/>
            <a:r>
              <a:rPr lang="ar-AE" dirty="0" err="1"/>
              <a:t>العلاقات </a:t>
            </a:r>
            <a:r>
              <a:rPr lang="ar-AE" dirty="0"/>
              <a:t>– التواصل بشكل جيد مع الآخرين </a:t>
            </a:r>
            <a:r>
              <a:rPr lang="en-US" dirty="0"/>
              <a:t>R</a:t>
            </a:r>
          </a:p>
          <a:p>
            <a:pPr algn="justLow" rtl="1"/>
            <a:r>
              <a:rPr lang="ar-AE" dirty="0" err="1"/>
              <a:t>المعنى </a:t>
            </a:r>
            <a:r>
              <a:rPr lang="ar-AE" dirty="0"/>
              <a:t>– الوجود الهادف </a:t>
            </a:r>
            <a:r>
              <a:rPr lang="en-US" dirty="0"/>
              <a:t>M</a:t>
            </a:r>
          </a:p>
          <a:p>
            <a:pPr algn="justLow" rtl="1"/>
            <a:r>
              <a:rPr lang="ar-AE" dirty="0" err="1"/>
              <a:t>الإنجاز </a:t>
            </a:r>
            <a:r>
              <a:rPr lang="ar-AE" dirty="0"/>
              <a:t>– الشعور بالإنجازات والنجاح </a:t>
            </a:r>
            <a:r>
              <a:rPr lang="en-US" dirty="0"/>
              <a:t>A</a:t>
            </a:r>
          </a:p>
          <a:p>
            <a:endParaRPr lang="en-US" dirty="0"/>
          </a:p>
        </p:txBody>
      </p:sp>
      <p:pic>
        <p:nvPicPr>
          <p:cNvPr id="4" name="Picture 3">
            <a:extLst>
              <a:ext uri="{FF2B5EF4-FFF2-40B4-BE49-F238E27FC236}">
                <a16:creationId xmlns:a16="http://schemas.microsoft.com/office/drawing/2014/main" id="{FCEF6C03-932B-48A2-9C89-28B042407476}"/>
              </a:ext>
            </a:extLst>
          </p:cNvPr>
          <p:cNvPicPr>
            <a:picLocks noChangeAspect="1"/>
          </p:cNvPicPr>
          <p:nvPr/>
        </p:nvPicPr>
        <p:blipFill>
          <a:blip r:embed="rId2"/>
          <a:stretch>
            <a:fillRect/>
          </a:stretch>
        </p:blipFill>
        <p:spPr>
          <a:xfrm>
            <a:off x="1524001" y="5055138"/>
            <a:ext cx="2619375" cy="17430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942</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Helvetica</vt:lpstr>
      <vt:lpstr>var(--font-arial-san)</vt:lpstr>
      <vt:lpstr>Office Theme</vt:lpstr>
      <vt:lpstr>Thème Office</vt:lpstr>
      <vt:lpstr>دور الاستدامة البيئية للعمل في تحقيق رفاهية العاملين</vt:lpstr>
      <vt:lpstr>PowerPoint Presentation</vt:lpstr>
      <vt:lpstr>تقليل استهلاك الطاقة</vt:lpstr>
      <vt:lpstr>تطبيق برامج إعادة التدوير</vt:lpstr>
      <vt:lpstr>استخدام المنتجات والمواد المستدامة</vt:lpstr>
      <vt:lpstr>تعزيز ثقافة الاستدامة </vt:lpstr>
      <vt:lpstr>مساهمة فعالة لغد أكثر استدامة </vt:lpstr>
      <vt:lpstr>تشجيع النقل المستدام </vt:lpstr>
      <vt:lpstr>PERMA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 الاستدامة البيئية للعمل في تحقيق رفاهية العاملين</dc:title>
  <dc:creator>fadhielasalman@outlook.com</dc:creator>
  <cp:lastModifiedBy>fadhielasalman@outlook.com</cp:lastModifiedBy>
  <cp:revision>8</cp:revision>
  <dcterms:created xsi:type="dcterms:W3CDTF">2024-06-05T11:19:03Z</dcterms:created>
  <dcterms:modified xsi:type="dcterms:W3CDTF">2024-06-06T08:55:45Z</dcterms:modified>
</cp:coreProperties>
</file>