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5" r:id="rId3"/>
  </p:sldMasterIdLst>
  <p:sldIdLst>
    <p:sldId id="256" r:id="rId4"/>
    <p:sldId id="312" r:id="rId5"/>
    <p:sldId id="308" r:id="rId6"/>
    <p:sldId id="307" r:id="rId7"/>
    <p:sldId id="305" r:id="rId8"/>
    <p:sldId id="309" r:id="rId9"/>
    <p:sldId id="310" r:id="rId10"/>
    <p:sldId id="311" r:id="rId11"/>
    <p:sldId id="301" r:id="rId12"/>
    <p:sldId id="257" r:id="rId13"/>
    <p:sldId id="258" r:id="rId14"/>
    <p:sldId id="302" r:id="rId15"/>
    <p:sldId id="303" r:id="rId16"/>
    <p:sldId id="261" r:id="rId17"/>
    <p:sldId id="286"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93" autoAdjust="0"/>
    <p:restoredTop sz="94103" autoAdjust="0"/>
  </p:normalViewPr>
  <p:slideViewPr>
    <p:cSldViewPr snapToGrid="0">
      <p:cViewPr varScale="1">
        <p:scale>
          <a:sx n="88" d="100"/>
          <a:sy n="88" d="100"/>
        </p:scale>
        <p:origin x="-96"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study.com/academy/lesson/green-management-cost-effectiveness-benefits.html"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mawdoo3.com/%D9%85%D8%A7_%D9%87%D9%8A_%D8%A7%D9%84%D8%A8%D9%8A%D8%A6%D8%A9_%D8%A7%D9%84%D9%85%D8%B3%D8%AA%D8%AF%D8%A7%D9%85%D8%A9"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mawdoo3.com/%D9%85%D8%A7_%D9%87%D9%8A_%D8%A7%D9%84%D8%A8%D9%8A%D8%A6%D8%A9_%D8%A7%D9%84%D9%85%D8%B3%D8%AA%D8%AF%D8%A7%D9%85%D8%A9"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study.com/academy/lesson/green-management-cost-effectiveness-benefits.htm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mawdoo3.com/%D9%85%D8%A7_%D9%87%D9%8A_%D8%A7%D9%84%D8%A8%D9%8A%D8%A6%D8%A9_%D8%A7%D9%84%D9%85%D8%B3%D8%AA%D8%AF%D8%A7%D9%85%D8%A9"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mawdoo3.com/%D9%85%D8%A7_%D9%87%D9%8A_%D8%A7%D9%84%D8%A8%D9%8A%D8%A6%D8%A9_%D8%A7%D9%84%D9%85%D8%B3%D8%AA%D8%AF%D8%A7%D9%85%D8%A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CE0DC-6362-4B02-86E6-CDF7E1A31BE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AB8B9A37-3A22-4694-96BB-C6206CA95B39}">
      <dgm:prSet phldrT="[Text]" custT="1"/>
      <dgm:spPr/>
      <dgm:t>
        <a:bodyPr/>
        <a:lstStyle/>
        <a:p>
          <a:r>
            <a:rPr lang="ar-IQ" sz="1800" b="1" i="0" dirty="0" smtClean="0">
              <a:solidFill>
                <a:schemeClr val="tx1"/>
              </a:solidFill>
              <a:latin typeface="Times New Roman" panose="02020603050405020304" pitchFamily="18" charset="0"/>
              <a:cs typeface="Times New Roman" panose="02020603050405020304" pitchFamily="18" charset="0"/>
            </a:rPr>
            <a:t>تشمل الفوائد قصيرة المدى للإدارة الخضراء تحسين الصحة، والعناصر القابلة لإعادة الاستخدام، وإعادة التدوير.</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D3CEAF2A-EA69-41DA-A740-EAF2BFE75CB8}" type="parTrans" cxnId="{54D527CA-21B5-4C39-BC30-60E1D6422284}">
      <dgm:prSet/>
      <dgm:spPr/>
      <dgm:t>
        <a:bodyPr/>
        <a:lstStyle/>
        <a:p>
          <a:endParaRPr lang="en-US"/>
        </a:p>
      </dgm:t>
    </dgm:pt>
    <dgm:pt modelId="{6B49F10D-0DEB-49CD-8A1A-68CE59E9CE12}" type="sibTrans" cxnId="{54D527CA-21B5-4C39-BC30-60E1D6422284}">
      <dgm:prSet/>
      <dgm:spPr/>
      <dgm:t>
        <a:bodyPr/>
        <a:lstStyle/>
        <a:p>
          <a:endParaRPr lang="en-US"/>
        </a:p>
      </dgm:t>
    </dgm:pt>
    <dgm:pt modelId="{04D3EE71-E2CF-4679-AAA9-8B7C2CA96C77}">
      <dgm:prSet phldrT="[Text]" custT="1"/>
      <dgm:spPr/>
      <dgm:t>
        <a:bodyPr/>
        <a:lstStyle/>
        <a:p>
          <a:pPr algn="r"/>
          <a:r>
            <a:rPr lang="ar-IQ" sz="1600" b="1" i="0" dirty="0" smtClean="0">
              <a:solidFill>
                <a:schemeClr val="tx1"/>
              </a:solidFill>
              <a:latin typeface="Times New Roman" panose="02020603050405020304" pitchFamily="18" charset="0"/>
              <a:cs typeface="Times New Roman" panose="02020603050405020304" pitchFamily="18" charset="0"/>
            </a:rPr>
            <a:t>الإدارة الخضراء هي بذل الشركة قصارى جهدها لتقليل العمليات التي تضرُّ بالبيئة، وبالإضافة إلى مساعدة البيئة يمكن للشركة أيضًا أن ترى العديد من </a:t>
          </a:r>
          <a:r>
            <a:rPr lang="ar-IQ" sz="1600" b="1" i="0" dirty="0" smtClean="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rPr>
            <a:t>الفوائد</a:t>
          </a:r>
          <a:r>
            <a:rPr lang="ar-IQ" sz="1600" b="1" i="0" dirty="0" smtClean="0">
              <a:solidFill>
                <a:schemeClr val="tx1"/>
              </a:solidFill>
              <a:latin typeface="Times New Roman" panose="02020603050405020304" pitchFamily="18" charset="0"/>
              <a:cs typeface="Times New Roman" panose="02020603050405020304" pitchFamily="18" charset="0"/>
            </a:rPr>
            <a:t> قصيرة وطويلة المدى للإدارة الخضراء.</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93DB6A85-1E64-4714-AF57-35C51B880F58}" type="parTrans" cxnId="{752C05D9-4160-429D-BB3F-07D947519ED8}">
      <dgm:prSet/>
      <dgm:spPr/>
      <dgm:t>
        <a:bodyPr/>
        <a:lstStyle/>
        <a:p>
          <a:endParaRPr lang="en-US"/>
        </a:p>
      </dgm:t>
    </dgm:pt>
    <dgm:pt modelId="{56C5A33E-1606-4B63-9F79-B8631209D84D}" type="sibTrans" cxnId="{752C05D9-4160-429D-BB3F-07D947519ED8}">
      <dgm:prSet/>
      <dgm:spPr/>
      <dgm:t>
        <a:bodyPr/>
        <a:lstStyle/>
        <a:p>
          <a:endParaRPr lang="en-US"/>
        </a:p>
      </dgm:t>
    </dgm:pt>
    <dgm:pt modelId="{9C70F9D8-3218-4F5A-9DFE-2514958AD062}">
      <dgm:prSet phldrT="[Text]" custT="1"/>
      <dgm:spPr/>
      <dgm:t>
        <a:bodyPr/>
        <a:lstStyle/>
        <a:p>
          <a:r>
            <a:rPr lang="ar-IQ" sz="1600" b="1" i="0" dirty="0" smtClean="0">
              <a:solidFill>
                <a:schemeClr val="tx1"/>
              </a:solidFill>
              <a:latin typeface="Times New Roman" panose="02020603050405020304" pitchFamily="18" charset="0"/>
              <a:cs typeface="Times New Roman" panose="02020603050405020304" pitchFamily="18" charset="0"/>
            </a:rPr>
            <a:t>غالبًا ما تعمل الشركات التي تتّجه إلى البيئة الخضراء على تحسين علاماتها التجارية وصورتها، حيث يقدِّر المجتمع الشركة التي تقوم بدورها في مساعدة البيئة، ويكون الموظفون أكثر ثقة مع الشركة التي تقدِّر مهمتها في أن تكون صديقة للبيئة.</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89822712-ADD7-4070-9AE3-2B5F518FDD32}" type="parTrans" cxnId="{6627EFB9-3AAD-4124-B077-40093574356E}">
      <dgm:prSet/>
      <dgm:spPr/>
      <dgm:t>
        <a:bodyPr/>
        <a:lstStyle/>
        <a:p>
          <a:endParaRPr lang="en-US"/>
        </a:p>
      </dgm:t>
    </dgm:pt>
    <dgm:pt modelId="{CC6B7D22-F338-45FF-B82C-BE81A3AAC65E}" type="sibTrans" cxnId="{6627EFB9-3AAD-4124-B077-40093574356E}">
      <dgm:prSet/>
      <dgm:spPr/>
      <dgm:t>
        <a:bodyPr/>
        <a:lstStyle/>
        <a:p>
          <a:endParaRPr lang="en-US"/>
        </a:p>
      </dgm:t>
    </dgm:pt>
    <dgm:pt modelId="{CF60153A-8133-4C64-A690-9280B4576190}">
      <dgm:prSet phldrT="[Text]"/>
      <dgm:spPr/>
      <dgm:t>
        <a:bodyPr/>
        <a:lstStyle/>
        <a:p>
          <a:pPr algn="r"/>
          <a:r>
            <a:rPr lang="ar-IQ" b="1" i="0" dirty="0" smtClean="0">
              <a:solidFill>
                <a:schemeClr val="tx1"/>
              </a:solidFill>
              <a:latin typeface="Times New Roman" panose="02020603050405020304" pitchFamily="18" charset="0"/>
              <a:cs typeface="Times New Roman" panose="02020603050405020304" pitchFamily="18" charset="0"/>
            </a:rPr>
            <a:t>اما الفوائد على المدى الطويل، يمكن للشركات التركيز على العلامات التجارية المحسَّنة، وترقيات التكنولوجيا، وانخفاض الطاقة، وانخفاض تكاليف النقل، وفرض رسوم أقل ومعدلات تأمين أقل.</a:t>
          </a:r>
          <a:endParaRPr lang="en-US" b="1" dirty="0">
            <a:solidFill>
              <a:schemeClr val="tx1"/>
            </a:solidFill>
            <a:latin typeface="Times New Roman" panose="02020603050405020304" pitchFamily="18" charset="0"/>
            <a:cs typeface="Times New Roman" panose="02020603050405020304" pitchFamily="18" charset="0"/>
          </a:endParaRPr>
        </a:p>
      </dgm:t>
    </dgm:pt>
    <dgm:pt modelId="{F979D05A-0840-417D-920B-5E0B7BC8C12F}" type="parTrans" cxnId="{564EACFC-D708-4506-ADD5-59C4C03B8731}">
      <dgm:prSet/>
      <dgm:spPr/>
      <dgm:t>
        <a:bodyPr/>
        <a:lstStyle/>
        <a:p>
          <a:endParaRPr lang="en-US"/>
        </a:p>
      </dgm:t>
    </dgm:pt>
    <dgm:pt modelId="{8A5BD1C9-83C1-494C-B60F-0B6DD7C06673}" type="sibTrans" cxnId="{564EACFC-D708-4506-ADD5-59C4C03B8731}">
      <dgm:prSet/>
      <dgm:spPr/>
      <dgm:t>
        <a:bodyPr/>
        <a:lstStyle/>
        <a:p>
          <a:endParaRPr lang="en-US"/>
        </a:p>
      </dgm:t>
    </dgm:pt>
    <dgm:pt modelId="{EF2AEA31-0554-4777-9F9F-1B32920296AC}" type="pres">
      <dgm:prSet presAssocID="{BC5CE0DC-6362-4B02-86E6-CDF7E1A31BEB}" presName="diagram" presStyleCnt="0">
        <dgm:presLayoutVars>
          <dgm:dir/>
          <dgm:resizeHandles val="exact"/>
        </dgm:presLayoutVars>
      </dgm:prSet>
      <dgm:spPr/>
      <dgm:t>
        <a:bodyPr/>
        <a:lstStyle/>
        <a:p>
          <a:endParaRPr lang="en-US"/>
        </a:p>
      </dgm:t>
    </dgm:pt>
    <dgm:pt modelId="{62B01939-43CB-406E-92E9-F6230893B73D}" type="pres">
      <dgm:prSet presAssocID="{AB8B9A37-3A22-4694-96BB-C6206CA95B39}" presName="node" presStyleLbl="node1" presStyleIdx="0" presStyleCnt="4" custScaleX="134901" custLinFactNeighborX="-86" custLinFactNeighborY="6234">
        <dgm:presLayoutVars>
          <dgm:bulletEnabled val="1"/>
        </dgm:presLayoutVars>
      </dgm:prSet>
      <dgm:spPr/>
      <dgm:t>
        <a:bodyPr/>
        <a:lstStyle/>
        <a:p>
          <a:endParaRPr lang="en-US"/>
        </a:p>
      </dgm:t>
    </dgm:pt>
    <dgm:pt modelId="{A4E88602-3002-49EA-93F5-67037A24CA53}" type="pres">
      <dgm:prSet presAssocID="{6B49F10D-0DEB-49CD-8A1A-68CE59E9CE12}" presName="sibTrans" presStyleCnt="0"/>
      <dgm:spPr/>
    </dgm:pt>
    <dgm:pt modelId="{FD0241CC-DC68-411F-ACE5-0A22980EE189}" type="pres">
      <dgm:prSet presAssocID="{04D3EE71-E2CF-4679-AAA9-8B7C2CA96C77}" presName="node" presStyleLbl="node1" presStyleIdx="1" presStyleCnt="4" custScaleX="168077" custLinFactNeighborX="-2597" custLinFactNeighborY="3630">
        <dgm:presLayoutVars>
          <dgm:bulletEnabled val="1"/>
        </dgm:presLayoutVars>
      </dgm:prSet>
      <dgm:spPr/>
      <dgm:t>
        <a:bodyPr/>
        <a:lstStyle/>
        <a:p>
          <a:endParaRPr lang="en-US"/>
        </a:p>
      </dgm:t>
    </dgm:pt>
    <dgm:pt modelId="{AF6407B5-46D7-48A8-82F2-C4FBECF9909A}" type="pres">
      <dgm:prSet presAssocID="{56C5A33E-1606-4B63-9F79-B8631209D84D}" presName="sibTrans" presStyleCnt="0"/>
      <dgm:spPr/>
    </dgm:pt>
    <dgm:pt modelId="{1B76E2BE-3E08-488B-B25F-E8A250E16A77}" type="pres">
      <dgm:prSet presAssocID="{9C70F9D8-3218-4F5A-9DFE-2514958AD062}" presName="node" presStyleLbl="node1" presStyleIdx="2" presStyleCnt="4" custScaleX="141801" custScaleY="97270" custLinFactNeighborX="-13625" custLinFactNeighborY="13237">
        <dgm:presLayoutVars>
          <dgm:bulletEnabled val="1"/>
        </dgm:presLayoutVars>
      </dgm:prSet>
      <dgm:spPr/>
      <dgm:t>
        <a:bodyPr/>
        <a:lstStyle/>
        <a:p>
          <a:endParaRPr lang="en-US"/>
        </a:p>
      </dgm:t>
    </dgm:pt>
    <dgm:pt modelId="{893BFA33-9129-443E-A25C-BFBC290A9F10}" type="pres">
      <dgm:prSet presAssocID="{CC6B7D22-F338-45FF-B82C-BE81A3AAC65E}" presName="sibTrans" presStyleCnt="0"/>
      <dgm:spPr/>
    </dgm:pt>
    <dgm:pt modelId="{957D2DCF-8D37-4824-9B1F-ED02D0A221CC}" type="pres">
      <dgm:prSet presAssocID="{CF60153A-8133-4C64-A690-9280B4576190}" presName="node" presStyleLbl="node1" presStyleIdx="3" presStyleCnt="4" custScaleX="120433" custLinFactNeighborX="-1452" custLinFactNeighborY="10618">
        <dgm:presLayoutVars>
          <dgm:bulletEnabled val="1"/>
        </dgm:presLayoutVars>
      </dgm:prSet>
      <dgm:spPr/>
      <dgm:t>
        <a:bodyPr/>
        <a:lstStyle/>
        <a:p>
          <a:endParaRPr lang="en-US"/>
        </a:p>
      </dgm:t>
    </dgm:pt>
  </dgm:ptLst>
  <dgm:cxnLst>
    <dgm:cxn modelId="{54D527CA-21B5-4C39-BC30-60E1D6422284}" srcId="{BC5CE0DC-6362-4B02-86E6-CDF7E1A31BEB}" destId="{AB8B9A37-3A22-4694-96BB-C6206CA95B39}" srcOrd="0" destOrd="0" parTransId="{D3CEAF2A-EA69-41DA-A740-EAF2BFE75CB8}" sibTransId="{6B49F10D-0DEB-49CD-8A1A-68CE59E9CE12}"/>
    <dgm:cxn modelId="{2940106C-4CF1-458D-91C6-9A1996109DC8}" type="presOf" srcId="{CF60153A-8133-4C64-A690-9280B4576190}" destId="{957D2DCF-8D37-4824-9B1F-ED02D0A221CC}" srcOrd="0" destOrd="0" presId="urn:microsoft.com/office/officeart/2005/8/layout/default#1"/>
    <dgm:cxn modelId="{564EACFC-D708-4506-ADD5-59C4C03B8731}" srcId="{BC5CE0DC-6362-4B02-86E6-CDF7E1A31BEB}" destId="{CF60153A-8133-4C64-A690-9280B4576190}" srcOrd="3" destOrd="0" parTransId="{F979D05A-0840-417D-920B-5E0B7BC8C12F}" sibTransId="{8A5BD1C9-83C1-494C-B60F-0B6DD7C06673}"/>
    <dgm:cxn modelId="{752C05D9-4160-429D-BB3F-07D947519ED8}" srcId="{BC5CE0DC-6362-4B02-86E6-CDF7E1A31BEB}" destId="{04D3EE71-E2CF-4679-AAA9-8B7C2CA96C77}" srcOrd="1" destOrd="0" parTransId="{93DB6A85-1E64-4714-AF57-35C51B880F58}" sibTransId="{56C5A33E-1606-4B63-9F79-B8631209D84D}"/>
    <dgm:cxn modelId="{511D1F98-D738-4A47-A7DF-B1B1A5D32504}" type="presOf" srcId="{9C70F9D8-3218-4F5A-9DFE-2514958AD062}" destId="{1B76E2BE-3E08-488B-B25F-E8A250E16A77}" srcOrd="0" destOrd="0" presId="urn:microsoft.com/office/officeart/2005/8/layout/default#1"/>
    <dgm:cxn modelId="{B3C0EADA-9A6D-4584-964C-FBA51949BACA}" type="presOf" srcId="{04D3EE71-E2CF-4679-AAA9-8B7C2CA96C77}" destId="{FD0241CC-DC68-411F-ACE5-0A22980EE189}" srcOrd="0" destOrd="0" presId="urn:microsoft.com/office/officeart/2005/8/layout/default#1"/>
    <dgm:cxn modelId="{D668D249-333B-4F06-9124-CA60C8A8CC48}" type="presOf" srcId="{BC5CE0DC-6362-4B02-86E6-CDF7E1A31BEB}" destId="{EF2AEA31-0554-4777-9F9F-1B32920296AC}" srcOrd="0" destOrd="0" presId="urn:microsoft.com/office/officeart/2005/8/layout/default#1"/>
    <dgm:cxn modelId="{6627EFB9-3AAD-4124-B077-40093574356E}" srcId="{BC5CE0DC-6362-4B02-86E6-CDF7E1A31BEB}" destId="{9C70F9D8-3218-4F5A-9DFE-2514958AD062}" srcOrd="2" destOrd="0" parTransId="{89822712-ADD7-4070-9AE3-2B5F518FDD32}" sibTransId="{CC6B7D22-F338-45FF-B82C-BE81A3AAC65E}"/>
    <dgm:cxn modelId="{09388C7B-11C8-41C0-9C54-515CDB704812}" type="presOf" srcId="{AB8B9A37-3A22-4694-96BB-C6206CA95B39}" destId="{62B01939-43CB-406E-92E9-F6230893B73D}" srcOrd="0" destOrd="0" presId="urn:microsoft.com/office/officeart/2005/8/layout/default#1"/>
    <dgm:cxn modelId="{71D82AE1-7D23-498F-85E3-75BBDD6C451E}" type="presParOf" srcId="{EF2AEA31-0554-4777-9F9F-1B32920296AC}" destId="{62B01939-43CB-406E-92E9-F6230893B73D}" srcOrd="0" destOrd="0" presId="urn:microsoft.com/office/officeart/2005/8/layout/default#1"/>
    <dgm:cxn modelId="{BB44183B-265B-4776-9323-F1AD2F48A85A}" type="presParOf" srcId="{EF2AEA31-0554-4777-9F9F-1B32920296AC}" destId="{A4E88602-3002-49EA-93F5-67037A24CA53}" srcOrd="1" destOrd="0" presId="urn:microsoft.com/office/officeart/2005/8/layout/default#1"/>
    <dgm:cxn modelId="{E9A83E7F-4CFB-4059-916E-3F24ABAFF83C}" type="presParOf" srcId="{EF2AEA31-0554-4777-9F9F-1B32920296AC}" destId="{FD0241CC-DC68-411F-ACE5-0A22980EE189}" srcOrd="2" destOrd="0" presId="urn:microsoft.com/office/officeart/2005/8/layout/default#1"/>
    <dgm:cxn modelId="{507F79A5-354E-4D3D-AD3A-68918092C2ED}" type="presParOf" srcId="{EF2AEA31-0554-4777-9F9F-1B32920296AC}" destId="{AF6407B5-46D7-48A8-82F2-C4FBECF9909A}" srcOrd="3" destOrd="0" presId="urn:microsoft.com/office/officeart/2005/8/layout/default#1"/>
    <dgm:cxn modelId="{ECA2ADBE-B545-4FB6-9039-93F1B7CA4568}" type="presParOf" srcId="{EF2AEA31-0554-4777-9F9F-1B32920296AC}" destId="{1B76E2BE-3E08-488B-B25F-E8A250E16A77}" srcOrd="4" destOrd="0" presId="urn:microsoft.com/office/officeart/2005/8/layout/default#1"/>
    <dgm:cxn modelId="{5A73C5CD-5E46-418C-99CB-A5A95F4ACB51}" type="presParOf" srcId="{EF2AEA31-0554-4777-9F9F-1B32920296AC}" destId="{893BFA33-9129-443E-A25C-BFBC290A9F10}" srcOrd="5" destOrd="0" presId="urn:microsoft.com/office/officeart/2005/8/layout/default#1"/>
    <dgm:cxn modelId="{3A55B8F1-995D-4667-B6D8-C589F7707C74}" type="presParOf" srcId="{EF2AEA31-0554-4777-9F9F-1B32920296AC}" destId="{957D2DCF-8D37-4824-9B1F-ED02D0A221CC}"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A2A24-19CE-4188-A854-6EEA1BA2A108}" type="doc">
      <dgm:prSet loTypeId="urn:microsoft.com/office/officeart/2005/8/layout/cycle7" loCatId="cycle" qsTypeId="urn:microsoft.com/office/officeart/2005/8/quickstyle/simple1" qsCatId="simple" csTypeId="urn:microsoft.com/office/officeart/2005/8/colors/accent1_2" csCatId="accent1" phldr="1"/>
      <dgm:spPr/>
    </dgm:pt>
    <dgm:pt modelId="{F420FB2F-BD42-48E1-831D-C7691DCEADF4}">
      <dgm:prSet phldrT="[Text]" custT="1"/>
      <dgm:spPr/>
      <dgm:t>
        <a:bodyPr/>
        <a:lstStyle/>
        <a:p>
          <a:r>
            <a:rPr lang="ar-IQ" sz="2400" b="0" i="0" dirty="0" smtClean="0">
              <a:cs typeface="+mj-cs"/>
            </a:rPr>
            <a:t>التعريف الأول: إن الاستدامة هي القدرة على تلبية احتياجات الحاضر دون المساس بقدرة الأجيال القادمة على تلبية احتياجاتهم الخاصة،</a:t>
          </a:r>
          <a:endParaRPr lang="en-US" sz="2400" b="0" i="0" dirty="0" smtClean="0">
            <a:cs typeface="+mj-cs"/>
          </a:endParaRPr>
        </a:p>
        <a:p>
          <a:r>
            <a:rPr lang="ar-IQ" sz="2400" b="0" i="0" dirty="0" smtClean="0">
              <a:cs typeface="+mj-cs"/>
            </a:rPr>
            <a:t> وهذا التعريف وضعته لجنة الأمم المتحدة العالمية المعنية بالبيئة والتنمية، </a:t>
          </a:r>
          <a:r>
            <a:rPr lang="ar-IQ" sz="2000" dirty="0" smtClean="0"/>
            <a:t/>
          </a:r>
          <a:br>
            <a:rPr lang="ar-IQ" sz="2000" dirty="0" smtClean="0"/>
          </a:br>
          <a:r>
            <a:rPr lang="en-US" sz="2000" b="0" i="0" dirty="0" smtClean="0">
              <a:hlinkClick xmlns:r="http://schemas.openxmlformats.org/officeDocument/2006/relationships" r:id="rId1"/>
            </a:rPr>
            <a:t>9</a:t>
          </a:r>
          <a:endParaRPr lang="en-US" sz="2000" b="1" dirty="0">
            <a:solidFill>
              <a:schemeClr val="tx1"/>
            </a:solidFill>
          </a:endParaRPr>
        </a:p>
      </dgm:t>
    </dgm:pt>
    <dgm:pt modelId="{F5BE3E8F-22AA-4D5E-8B4A-198C605D826B}" type="parTrans" cxnId="{41098E91-FADF-4365-8784-03BC27E2BF4A}">
      <dgm:prSet/>
      <dgm:spPr/>
      <dgm:t>
        <a:bodyPr/>
        <a:lstStyle/>
        <a:p>
          <a:endParaRPr lang="en-US"/>
        </a:p>
      </dgm:t>
    </dgm:pt>
    <dgm:pt modelId="{AD41509D-F63A-4128-B587-32D8982FBEA0}" type="sibTrans" cxnId="{41098E91-FADF-4365-8784-03BC27E2BF4A}">
      <dgm:prSet/>
      <dgm:spPr/>
      <dgm:t>
        <a:bodyPr/>
        <a:lstStyle/>
        <a:p>
          <a:endParaRPr lang="en-US"/>
        </a:p>
      </dgm:t>
    </dgm:pt>
    <dgm:pt modelId="{27489AD3-10E6-488A-BBE6-CDD2592FC47C}" type="pres">
      <dgm:prSet presAssocID="{263A2A24-19CE-4188-A854-6EEA1BA2A108}" presName="Name0" presStyleCnt="0">
        <dgm:presLayoutVars>
          <dgm:dir/>
          <dgm:resizeHandles val="exact"/>
        </dgm:presLayoutVars>
      </dgm:prSet>
      <dgm:spPr/>
    </dgm:pt>
    <dgm:pt modelId="{11A807C2-05E0-452B-A228-3E506B073E1C}" type="pres">
      <dgm:prSet presAssocID="{F420FB2F-BD42-48E1-831D-C7691DCEADF4}" presName="node" presStyleLbl="node1" presStyleIdx="0" presStyleCnt="1" custScaleX="84202" custScaleY="158065" custRadScaleRad="137308" custRadScaleInc="323">
        <dgm:presLayoutVars>
          <dgm:bulletEnabled val="1"/>
        </dgm:presLayoutVars>
      </dgm:prSet>
      <dgm:spPr/>
      <dgm:t>
        <a:bodyPr/>
        <a:lstStyle/>
        <a:p>
          <a:endParaRPr lang="en-US"/>
        </a:p>
      </dgm:t>
    </dgm:pt>
  </dgm:ptLst>
  <dgm:cxnLst>
    <dgm:cxn modelId="{899DC802-CA70-41CB-9766-DD2F073193CA}" type="presOf" srcId="{263A2A24-19CE-4188-A854-6EEA1BA2A108}" destId="{27489AD3-10E6-488A-BBE6-CDD2592FC47C}" srcOrd="0" destOrd="0" presId="urn:microsoft.com/office/officeart/2005/8/layout/cycle7"/>
    <dgm:cxn modelId="{9A4DF7C6-4C2E-4E5B-A549-A6E937EA937C}" type="presOf" srcId="{F420FB2F-BD42-48E1-831D-C7691DCEADF4}" destId="{11A807C2-05E0-452B-A228-3E506B073E1C}" srcOrd="0" destOrd="0" presId="urn:microsoft.com/office/officeart/2005/8/layout/cycle7"/>
    <dgm:cxn modelId="{41098E91-FADF-4365-8784-03BC27E2BF4A}" srcId="{263A2A24-19CE-4188-A854-6EEA1BA2A108}" destId="{F420FB2F-BD42-48E1-831D-C7691DCEADF4}" srcOrd="0" destOrd="0" parTransId="{F5BE3E8F-22AA-4D5E-8B4A-198C605D826B}" sibTransId="{AD41509D-F63A-4128-B587-32D8982FBEA0}"/>
    <dgm:cxn modelId="{74CA1FAC-3C52-49E7-9F99-DE406B32C8C2}" type="presParOf" srcId="{27489AD3-10E6-488A-BBE6-CDD2592FC47C}" destId="{11A807C2-05E0-452B-A228-3E506B073E1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3A2A24-19CE-4188-A854-6EEA1BA2A108}" type="doc">
      <dgm:prSet loTypeId="urn:microsoft.com/office/officeart/2005/8/layout/cycle7" loCatId="cycle" qsTypeId="urn:microsoft.com/office/officeart/2005/8/quickstyle/simple1" qsCatId="simple" csTypeId="urn:microsoft.com/office/officeart/2005/8/colors/accent1_2" csCatId="accent1" phldr="1"/>
      <dgm:spPr/>
    </dgm:pt>
    <dgm:pt modelId="{F420FB2F-BD42-48E1-831D-C7691DCEADF4}">
      <dgm:prSet phldrT="[Text]" custT="1"/>
      <dgm:spPr/>
      <dgm:t>
        <a:bodyPr/>
        <a:lstStyle/>
        <a:p>
          <a:r>
            <a:rPr lang="ar-IQ" sz="2400" b="0" i="0" dirty="0" smtClean="0"/>
            <a:t>التعريف الثاني:</a:t>
          </a:r>
        </a:p>
        <a:p>
          <a:endParaRPr lang="ar-IQ" sz="2400" b="0" i="0" dirty="0" smtClean="0"/>
        </a:p>
        <a:p>
          <a:r>
            <a:rPr lang="ar-IQ" sz="2400" b="0" i="0" dirty="0" smtClean="0"/>
            <a:t> إن الاستدامة هي القدرة على تحسين نوعية حياة الإنسان أثناء عيشه ضمن القدرة الاستيعابية للأنظمة البيئية الداعمة للأرض،  </a:t>
          </a:r>
        </a:p>
        <a:p>
          <a:r>
            <a:rPr lang="ar-IQ" sz="2400" b="0" i="0" dirty="0" smtClean="0"/>
            <a:t>وهذا التعريف تم وضعه من قبل الاتحاد الدولي لحفظ الطبيعة</a:t>
          </a:r>
          <a:r>
            <a:rPr lang="en-US" sz="2400" dirty="0" smtClean="0"/>
            <a:t/>
          </a:r>
          <a:br>
            <a:rPr lang="en-US" sz="2400" dirty="0" smtClean="0"/>
          </a:br>
          <a:r>
            <a:rPr lang="en-US" sz="2400" dirty="0" smtClean="0"/>
            <a:t/>
          </a:r>
          <a:br>
            <a:rPr lang="en-US" sz="2400" dirty="0" smtClean="0"/>
          </a:br>
          <a:endParaRPr lang="en-US" sz="2000" b="1" dirty="0">
            <a:solidFill>
              <a:schemeClr val="tx1"/>
            </a:solidFill>
          </a:endParaRPr>
        </a:p>
      </dgm:t>
    </dgm:pt>
    <dgm:pt modelId="{F5BE3E8F-22AA-4D5E-8B4A-198C605D826B}" type="parTrans" cxnId="{41098E91-FADF-4365-8784-03BC27E2BF4A}">
      <dgm:prSet/>
      <dgm:spPr/>
      <dgm:t>
        <a:bodyPr/>
        <a:lstStyle/>
        <a:p>
          <a:endParaRPr lang="en-US"/>
        </a:p>
      </dgm:t>
    </dgm:pt>
    <dgm:pt modelId="{AD41509D-F63A-4128-B587-32D8982FBEA0}" type="sibTrans" cxnId="{41098E91-FADF-4365-8784-03BC27E2BF4A}">
      <dgm:prSet/>
      <dgm:spPr/>
      <dgm:t>
        <a:bodyPr/>
        <a:lstStyle/>
        <a:p>
          <a:endParaRPr lang="en-US"/>
        </a:p>
      </dgm:t>
    </dgm:pt>
    <dgm:pt modelId="{27489AD3-10E6-488A-BBE6-CDD2592FC47C}" type="pres">
      <dgm:prSet presAssocID="{263A2A24-19CE-4188-A854-6EEA1BA2A108}" presName="Name0" presStyleCnt="0">
        <dgm:presLayoutVars>
          <dgm:dir/>
          <dgm:resizeHandles val="exact"/>
        </dgm:presLayoutVars>
      </dgm:prSet>
      <dgm:spPr/>
    </dgm:pt>
    <dgm:pt modelId="{11A807C2-05E0-452B-A228-3E506B073E1C}" type="pres">
      <dgm:prSet presAssocID="{F420FB2F-BD42-48E1-831D-C7691DCEADF4}" presName="node" presStyleLbl="node1" presStyleIdx="0" presStyleCnt="1" custScaleX="84202" custScaleY="109871" custRadScaleRad="100621" custRadScaleInc="487">
        <dgm:presLayoutVars>
          <dgm:bulletEnabled val="1"/>
        </dgm:presLayoutVars>
      </dgm:prSet>
      <dgm:spPr/>
      <dgm:t>
        <a:bodyPr/>
        <a:lstStyle/>
        <a:p>
          <a:endParaRPr lang="en-US"/>
        </a:p>
      </dgm:t>
    </dgm:pt>
  </dgm:ptLst>
  <dgm:cxnLst>
    <dgm:cxn modelId="{9D6E80DC-F1FC-4A79-B931-1C80181D4E69}" type="presOf" srcId="{263A2A24-19CE-4188-A854-6EEA1BA2A108}" destId="{27489AD3-10E6-488A-BBE6-CDD2592FC47C}" srcOrd="0" destOrd="0" presId="urn:microsoft.com/office/officeart/2005/8/layout/cycle7"/>
    <dgm:cxn modelId="{D0D3F558-6C1F-47DC-8584-67602700F84F}" type="presOf" srcId="{F420FB2F-BD42-48E1-831D-C7691DCEADF4}" destId="{11A807C2-05E0-452B-A228-3E506B073E1C}" srcOrd="0" destOrd="0" presId="urn:microsoft.com/office/officeart/2005/8/layout/cycle7"/>
    <dgm:cxn modelId="{41098E91-FADF-4365-8784-03BC27E2BF4A}" srcId="{263A2A24-19CE-4188-A854-6EEA1BA2A108}" destId="{F420FB2F-BD42-48E1-831D-C7691DCEADF4}" srcOrd="0" destOrd="0" parTransId="{F5BE3E8F-22AA-4D5E-8B4A-198C605D826B}" sibTransId="{AD41509D-F63A-4128-B587-32D8982FBEA0}"/>
    <dgm:cxn modelId="{5908DBA7-12D3-4780-915C-B337EC13FB07}" type="presParOf" srcId="{27489AD3-10E6-488A-BBE6-CDD2592FC47C}" destId="{11A807C2-05E0-452B-A228-3E506B073E1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3A2A24-19CE-4188-A854-6EEA1BA2A108}" type="doc">
      <dgm:prSet loTypeId="urn:microsoft.com/office/officeart/2005/8/layout/cycle7" loCatId="cycle" qsTypeId="urn:microsoft.com/office/officeart/2005/8/quickstyle/simple1" qsCatId="simple" csTypeId="urn:microsoft.com/office/officeart/2005/8/colors/accent1_2" csCatId="accent1" phldr="1"/>
      <dgm:spPr/>
    </dgm:pt>
    <dgm:pt modelId="{F420FB2F-BD42-48E1-831D-C7691DCEADF4}">
      <dgm:prSet phldrT="[Text]" custT="1"/>
      <dgm:spPr/>
      <dgm:t>
        <a:bodyPr/>
        <a:lstStyle/>
        <a:p>
          <a:endParaRPr lang="ar-IQ" sz="2400" b="0" i="0" dirty="0" smtClean="0"/>
        </a:p>
        <a:p>
          <a:r>
            <a:rPr lang="ar-IQ" sz="2400" b="0" i="0" dirty="0" smtClean="0"/>
            <a:t>التعريف الثالث: </a:t>
          </a:r>
        </a:p>
        <a:p>
          <a:r>
            <a:rPr lang="ar-IQ" sz="2400" b="0" i="0" dirty="0" smtClean="0"/>
            <a:t>إنّ الاستدامة هي الحفاظ على التوازن في علاقة الإنسان بعالم الكائنات الحية على الأرض، </a:t>
          </a:r>
        </a:p>
        <a:p>
          <a:r>
            <a:rPr lang="ar-IQ" sz="2400" b="0" i="0" dirty="0" smtClean="0"/>
            <a:t>وقد وضع هذا التعريف عالم البيئة بول هوكين، الذي بيّن أن الإنسان يستخدم موارد الأرض ويدمّرها بشكل يفوق قدرتها على التجدّد.</a:t>
          </a:r>
          <a:r>
            <a:rPr lang="ar-IQ" sz="2400" dirty="0" smtClean="0"/>
            <a:t/>
          </a:r>
          <a:br>
            <a:rPr lang="ar-IQ" sz="2400" dirty="0" smtClean="0"/>
          </a:br>
          <a:r>
            <a:rPr lang="ar-IQ" sz="2400" dirty="0" smtClean="0"/>
            <a:t/>
          </a:r>
          <a:br>
            <a:rPr lang="ar-IQ" sz="2400" dirty="0" smtClean="0"/>
          </a:br>
          <a:endParaRPr lang="en-US" sz="2000" b="1" dirty="0">
            <a:solidFill>
              <a:schemeClr val="tx1"/>
            </a:solidFill>
          </a:endParaRPr>
        </a:p>
      </dgm:t>
    </dgm:pt>
    <dgm:pt modelId="{F5BE3E8F-22AA-4D5E-8B4A-198C605D826B}" type="parTrans" cxnId="{41098E91-FADF-4365-8784-03BC27E2BF4A}">
      <dgm:prSet/>
      <dgm:spPr/>
      <dgm:t>
        <a:bodyPr/>
        <a:lstStyle/>
        <a:p>
          <a:endParaRPr lang="en-US"/>
        </a:p>
      </dgm:t>
    </dgm:pt>
    <dgm:pt modelId="{AD41509D-F63A-4128-B587-32D8982FBEA0}" type="sibTrans" cxnId="{41098E91-FADF-4365-8784-03BC27E2BF4A}">
      <dgm:prSet/>
      <dgm:spPr/>
      <dgm:t>
        <a:bodyPr/>
        <a:lstStyle/>
        <a:p>
          <a:endParaRPr lang="en-US"/>
        </a:p>
      </dgm:t>
    </dgm:pt>
    <dgm:pt modelId="{27489AD3-10E6-488A-BBE6-CDD2592FC47C}" type="pres">
      <dgm:prSet presAssocID="{263A2A24-19CE-4188-A854-6EEA1BA2A108}" presName="Name0" presStyleCnt="0">
        <dgm:presLayoutVars>
          <dgm:dir/>
          <dgm:resizeHandles val="exact"/>
        </dgm:presLayoutVars>
      </dgm:prSet>
      <dgm:spPr/>
    </dgm:pt>
    <dgm:pt modelId="{11A807C2-05E0-452B-A228-3E506B073E1C}" type="pres">
      <dgm:prSet presAssocID="{F420FB2F-BD42-48E1-831D-C7691DCEADF4}" presName="node" presStyleLbl="node1" presStyleIdx="0" presStyleCnt="1" custScaleX="84202" custScaleY="109871" custRadScaleRad="100621" custRadScaleInc="487">
        <dgm:presLayoutVars>
          <dgm:bulletEnabled val="1"/>
        </dgm:presLayoutVars>
      </dgm:prSet>
      <dgm:spPr/>
      <dgm:t>
        <a:bodyPr/>
        <a:lstStyle/>
        <a:p>
          <a:endParaRPr lang="en-US"/>
        </a:p>
      </dgm:t>
    </dgm:pt>
  </dgm:ptLst>
  <dgm:cxnLst>
    <dgm:cxn modelId="{67581607-3AD7-4C93-807E-B510BA098793}" type="presOf" srcId="{263A2A24-19CE-4188-A854-6EEA1BA2A108}" destId="{27489AD3-10E6-488A-BBE6-CDD2592FC47C}" srcOrd="0" destOrd="0" presId="urn:microsoft.com/office/officeart/2005/8/layout/cycle7"/>
    <dgm:cxn modelId="{41098E91-FADF-4365-8784-03BC27E2BF4A}" srcId="{263A2A24-19CE-4188-A854-6EEA1BA2A108}" destId="{F420FB2F-BD42-48E1-831D-C7691DCEADF4}" srcOrd="0" destOrd="0" parTransId="{F5BE3E8F-22AA-4D5E-8B4A-198C605D826B}" sibTransId="{AD41509D-F63A-4128-B587-32D8982FBEA0}"/>
    <dgm:cxn modelId="{552097F6-0051-41CA-AE23-3A847CF673D4}" type="presOf" srcId="{F420FB2F-BD42-48E1-831D-C7691DCEADF4}" destId="{11A807C2-05E0-452B-A228-3E506B073E1C}" srcOrd="0" destOrd="0" presId="urn:microsoft.com/office/officeart/2005/8/layout/cycle7"/>
    <dgm:cxn modelId="{1D0A4D4A-71B1-433C-9FA3-A18E62441D8D}" type="presParOf" srcId="{27489AD3-10E6-488A-BBE6-CDD2592FC47C}" destId="{11A807C2-05E0-452B-A228-3E506B073E1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8F2A6E-8C35-4DF7-B548-49BF157843FA}"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3435063A-C9EE-4DA5-AD62-1A2570CAAAC3}">
      <dgm:prSet phldrT="[Text]" custT="1"/>
      <dgm:spPr/>
      <dgm:t>
        <a:bodyPr/>
        <a:lstStyle/>
        <a:p>
          <a:r>
            <a:rPr lang="ar-IQ" sz="2000" b="1" i="0" dirty="0" smtClean="0">
              <a:solidFill>
                <a:schemeClr val="tx1"/>
              </a:solidFill>
            </a:rPr>
            <a:t>تقييد استخدام الموارد غير المتجددة وتقليل إنتاج النفايات</a:t>
          </a:r>
          <a:r>
            <a:rPr lang="ar-IQ" sz="2000" dirty="0" smtClean="0"/>
            <a:t/>
          </a:r>
          <a:br>
            <a:rPr lang="ar-IQ" sz="2000" dirty="0" smtClean="0"/>
          </a:br>
          <a:endParaRPr lang="en-US" sz="2000" b="1" dirty="0">
            <a:solidFill>
              <a:schemeClr val="tx1"/>
            </a:solidFill>
          </a:endParaRPr>
        </a:p>
      </dgm:t>
    </dgm:pt>
    <dgm:pt modelId="{9B6E7DBE-0A06-41FA-9064-7F94D14321A6}" type="parTrans" cxnId="{26F07E1B-A0B5-46C9-991A-3B4F982B0823}">
      <dgm:prSet/>
      <dgm:spPr/>
      <dgm:t>
        <a:bodyPr/>
        <a:lstStyle/>
        <a:p>
          <a:endParaRPr lang="en-US"/>
        </a:p>
      </dgm:t>
    </dgm:pt>
    <dgm:pt modelId="{7F32FC78-2437-48AA-AD56-65530E01F101}" type="sibTrans" cxnId="{26F07E1B-A0B5-46C9-991A-3B4F982B0823}">
      <dgm:prSet/>
      <dgm:spPr/>
      <dgm:t>
        <a:bodyPr/>
        <a:lstStyle/>
        <a:p>
          <a:endParaRPr lang="en-US"/>
        </a:p>
      </dgm:t>
    </dgm:pt>
    <dgm:pt modelId="{5FCE7A37-EC91-40A9-BF06-4F5DBDC402FE}">
      <dgm:prSet phldrT="[Text]" custT="1"/>
      <dgm:spPr/>
      <dgm:t>
        <a:bodyPr/>
        <a:lstStyle/>
        <a:p>
          <a:r>
            <a:rPr lang="ar-IQ" sz="2000" b="1" i="0" dirty="0" smtClean="0">
              <a:solidFill>
                <a:schemeClr val="tx1"/>
              </a:solidFill>
            </a:rPr>
            <a:t>مراعاة القدرة التجديدية</a:t>
          </a:r>
          <a:r>
            <a:rPr lang="ar-IQ" sz="2000" b="0" i="0" dirty="0" smtClean="0"/>
            <a:t/>
          </a:r>
          <a:br>
            <a:rPr lang="ar-IQ" sz="2000" b="0" i="0" dirty="0" smtClean="0"/>
          </a:br>
          <a:r>
            <a:rPr lang="ar-IQ" sz="2000" dirty="0" smtClean="0"/>
            <a:t/>
          </a:r>
          <a:br>
            <a:rPr lang="ar-IQ" sz="2000" dirty="0" smtClean="0"/>
          </a:br>
          <a:r>
            <a:rPr lang="en-US" sz="2000" b="0" i="0" dirty="0" smtClean="0">
              <a:hlinkClick xmlns:r="http://schemas.openxmlformats.org/officeDocument/2006/relationships" r:id="rId1"/>
            </a:rPr>
            <a:t>%D8%A9</a:t>
          </a:r>
          <a:endParaRPr lang="en-US" sz="2000" b="1" dirty="0">
            <a:solidFill>
              <a:schemeClr val="tx1"/>
            </a:solidFill>
          </a:endParaRPr>
        </a:p>
      </dgm:t>
    </dgm:pt>
    <dgm:pt modelId="{683ACE62-D3CA-44C8-A4D6-C186FC444B22}" type="parTrans" cxnId="{D1B3FC71-7D67-4B24-8D80-9C71144ADE87}">
      <dgm:prSet/>
      <dgm:spPr/>
      <dgm:t>
        <a:bodyPr/>
        <a:lstStyle/>
        <a:p>
          <a:endParaRPr lang="en-US"/>
        </a:p>
      </dgm:t>
    </dgm:pt>
    <dgm:pt modelId="{E9A0E36F-FA5C-4B98-9BA7-6CF1D7FE2401}" type="sibTrans" cxnId="{D1B3FC71-7D67-4B24-8D80-9C71144ADE87}">
      <dgm:prSet/>
      <dgm:spPr/>
      <dgm:t>
        <a:bodyPr/>
        <a:lstStyle/>
        <a:p>
          <a:endParaRPr lang="en-US"/>
        </a:p>
      </dgm:t>
    </dgm:pt>
    <dgm:pt modelId="{025DFB84-AA90-4852-9430-4593AFD31C2F}">
      <dgm:prSet phldrT="[Text]" custT="1"/>
      <dgm:spPr/>
      <dgm:t>
        <a:bodyPr/>
        <a:lstStyle/>
        <a:p>
          <a:endParaRPr lang="en-US" sz="2000" b="0" i="0" dirty="0" smtClean="0"/>
        </a:p>
        <a:p>
          <a:r>
            <a:rPr lang="ar-IQ" sz="2000" b="1" i="0" dirty="0" smtClean="0">
              <a:solidFill>
                <a:schemeClr val="tx1"/>
              </a:solidFill>
            </a:rPr>
            <a:t>الاحتياجات المجتمعية</a:t>
          </a:r>
          <a:r>
            <a:rPr lang="ar-IQ" sz="2000" b="0" i="0" dirty="0" smtClean="0"/>
            <a:t>:</a:t>
          </a:r>
          <a:r>
            <a:rPr lang="ar-IQ" sz="2000" dirty="0" smtClean="0"/>
            <a:t/>
          </a:r>
          <a:br>
            <a:rPr lang="ar-IQ" sz="2000" dirty="0" smtClean="0"/>
          </a:br>
          <a:r>
            <a:rPr lang="ar-IQ" sz="2000" dirty="0" smtClean="0"/>
            <a:t/>
          </a:r>
          <a:br>
            <a:rPr lang="ar-IQ" sz="2000" dirty="0" smtClean="0"/>
          </a:br>
          <a:endParaRPr lang="en-US" sz="2000" b="1" dirty="0">
            <a:solidFill>
              <a:schemeClr val="tx1"/>
            </a:solidFill>
          </a:endParaRPr>
        </a:p>
      </dgm:t>
    </dgm:pt>
    <dgm:pt modelId="{E1E7FE96-A6D4-4C7A-9E12-9EA57581E3EC}" type="parTrans" cxnId="{1DCBCDB8-4E81-4969-9B57-C2D3E2FC48E8}">
      <dgm:prSet/>
      <dgm:spPr/>
      <dgm:t>
        <a:bodyPr/>
        <a:lstStyle/>
        <a:p>
          <a:endParaRPr lang="en-US"/>
        </a:p>
      </dgm:t>
    </dgm:pt>
    <dgm:pt modelId="{A31156AC-A098-4170-A90D-3E874C3B823E}" type="sibTrans" cxnId="{1DCBCDB8-4E81-4969-9B57-C2D3E2FC48E8}">
      <dgm:prSet/>
      <dgm:spPr/>
      <dgm:t>
        <a:bodyPr/>
        <a:lstStyle/>
        <a:p>
          <a:endParaRPr lang="en-US"/>
        </a:p>
      </dgm:t>
    </dgm:pt>
    <dgm:pt modelId="{499BF139-729E-4F13-8636-13F6C0FFD549}">
      <dgm:prSet phldrT="[Text]" custT="1"/>
      <dgm:spPr/>
      <dgm:t>
        <a:bodyPr/>
        <a:lstStyle/>
        <a:p>
          <a:endParaRPr lang="en-US" sz="2000" b="1" i="0" dirty="0" smtClean="0">
            <a:solidFill>
              <a:schemeClr val="tx1"/>
            </a:solidFill>
          </a:endParaRPr>
        </a:p>
        <a:p>
          <a:r>
            <a:rPr lang="ar-IQ" sz="2000" b="1" i="0" dirty="0" smtClean="0">
              <a:solidFill>
                <a:schemeClr val="tx1"/>
              </a:solidFill>
            </a:rPr>
            <a:t>الحفاظ على التنوع البيولوجي</a:t>
          </a:r>
          <a:r>
            <a:rPr lang="ar-IQ" sz="2000" dirty="0" smtClean="0"/>
            <a:t/>
          </a:r>
          <a:br>
            <a:rPr lang="ar-IQ" sz="2000" dirty="0" smtClean="0"/>
          </a:br>
          <a:r>
            <a:rPr lang="ar-IQ" sz="2000" dirty="0" smtClean="0"/>
            <a:t/>
          </a:r>
          <a:br>
            <a:rPr lang="ar-IQ" sz="2000" dirty="0" smtClean="0"/>
          </a:br>
          <a:r>
            <a:rPr lang="en-US" sz="2000" b="0" i="0" dirty="0" smtClean="0">
              <a:hlinkClick xmlns:r="http://schemas.openxmlformats.org/officeDocument/2006/relationships" r:id="rId1"/>
            </a:rPr>
            <a:t>7%D9%85%D8%A9</a:t>
          </a:r>
          <a:endParaRPr lang="en-US" sz="2000" b="1" dirty="0">
            <a:solidFill>
              <a:schemeClr val="tx1"/>
            </a:solidFill>
          </a:endParaRPr>
        </a:p>
      </dgm:t>
    </dgm:pt>
    <dgm:pt modelId="{2AF53EB4-2DB7-42BD-863A-0CA368D29C9B}" type="parTrans" cxnId="{62C3EEBB-AA9A-4C63-8606-5683DEE99AED}">
      <dgm:prSet/>
      <dgm:spPr/>
      <dgm:t>
        <a:bodyPr/>
        <a:lstStyle/>
        <a:p>
          <a:endParaRPr lang="en-US"/>
        </a:p>
      </dgm:t>
    </dgm:pt>
    <dgm:pt modelId="{5326FA24-3AC5-4606-85EE-223E39ADC731}" type="sibTrans" cxnId="{62C3EEBB-AA9A-4C63-8606-5683DEE99AED}">
      <dgm:prSet/>
      <dgm:spPr/>
      <dgm:t>
        <a:bodyPr/>
        <a:lstStyle/>
        <a:p>
          <a:endParaRPr lang="en-US"/>
        </a:p>
      </dgm:t>
    </dgm:pt>
    <dgm:pt modelId="{D13DFBCB-8592-4F7A-9C6A-B79684D27519}">
      <dgm:prSet phldrT="[Text]" custT="1"/>
      <dgm:spPr/>
      <dgm:t>
        <a:bodyPr/>
        <a:lstStyle/>
        <a:p>
          <a:r>
            <a:rPr lang="ar-IQ" sz="2000" b="1" i="0" dirty="0" smtClean="0">
              <a:solidFill>
                <a:schemeClr val="tx1"/>
              </a:solidFill>
            </a:rPr>
            <a:t>إ</a:t>
          </a:r>
          <a:endParaRPr lang="en-US" sz="2000" b="1" i="0" dirty="0" smtClean="0">
            <a:solidFill>
              <a:schemeClr val="tx1"/>
            </a:solidFill>
          </a:endParaRPr>
        </a:p>
        <a:p>
          <a:r>
            <a:rPr lang="ar-IQ" sz="2000" b="1" i="0" dirty="0" smtClean="0">
              <a:solidFill>
                <a:schemeClr val="tx1"/>
              </a:solidFill>
            </a:rPr>
            <a:t>عادة الاستخدام واعادة التدوير</a:t>
          </a:r>
          <a:r>
            <a:rPr lang="ar-IQ" sz="2000" b="0" i="0" dirty="0" smtClean="0"/>
            <a:t>:</a:t>
          </a:r>
          <a:r>
            <a:rPr lang="ar-IQ" sz="2000" dirty="0" smtClean="0"/>
            <a:t/>
          </a:r>
          <a:br>
            <a:rPr lang="ar-IQ" sz="2000" dirty="0" smtClean="0"/>
          </a:br>
          <a:r>
            <a:rPr lang="ar-IQ" sz="2000" dirty="0" smtClean="0"/>
            <a:t/>
          </a:r>
          <a:br>
            <a:rPr lang="ar-IQ" sz="2000" dirty="0" smtClean="0"/>
          </a:br>
          <a:endParaRPr lang="en-US" sz="2000" b="1" dirty="0">
            <a:solidFill>
              <a:schemeClr val="tx1"/>
            </a:solidFill>
          </a:endParaRPr>
        </a:p>
      </dgm:t>
    </dgm:pt>
    <dgm:pt modelId="{A7FF2E1F-E9CE-4DD7-8741-14D14D8E27CE}" type="parTrans" cxnId="{D1F47EDA-DF8B-47F2-9466-0812CA00BAE4}">
      <dgm:prSet/>
      <dgm:spPr/>
      <dgm:t>
        <a:bodyPr/>
        <a:lstStyle/>
        <a:p>
          <a:endParaRPr lang="en-US"/>
        </a:p>
      </dgm:t>
    </dgm:pt>
    <dgm:pt modelId="{D338D984-CCD0-4321-81BE-9DDAC8D835B6}" type="sibTrans" cxnId="{D1F47EDA-DF8B-47F2-9466-0812CA00BAE4}">
      <dgm:prSet/>
      <dgm:spPr/>
      <dgm:t>
        <a:bodyPr/>
        <a:lstStyle/>
        <a:p>
          <a:endParaRPr lang="en-US"/>
        </a:p>
      </dgm:t>
    </dgm:pt>
    <dgm:pt modelId="{32ABBD6A-A673-4F77-A414-B67D06168268}" type="pres">
      <dgm:prSet presAssocID="{BB8F2A6E-8C35-4DF7-B548-49BF157843FA}" presName="Name0" presStyleCnt="0">
        <dgm:presLayoutVars>
          <dgm:chPref val="1"/>
          <dgm:dir/>
          <dgm:animOne val="branch"/>
          <dgm:animLvl val="lvl"/>
          <dgm:resizeHandles/>
        </dgm:presLayoutVars>
      </dgm:prSet>
      <dgm:spPr/>
      <dgm:t>
        <a:bodyPr/>
        <a:lstStyle/>
        <a:p>
          <a:endParaRPr lang="en-US"/>
        </a:p>
      </dgm:t>
    </dgm:pt>
    <dgm:pt modelId="{267A3B7D-6091-46F5-8D44-CE9B8D274750}" type="pres">
      <dgm:prSet presAssocID="{3435063A-C9EE-4DA5-AD62-1A2570CAAAC3}" presName="vertOne" presStyleCnt="0"/>
      <dgm:spPr/>
    </dgm:pt>
    <dgm:pt modelId="{B41CC2BB-B94E-460A-AB75-668ED76244A0}" type="pres">
      <dgm:prSet presAssocID="{3435063A-C9EE-4DA5-AD62-1A2570CAAAC3}" presName="txOne" presStyleLbl="node0" presStyleIdx="0" presStyleCnt="1" custLinFactNeighborX="261" custLinFactNeighborY="10080">
        <dgm:presLayoutVars>
          <dgm:chPref val="3"/>
        </dgm:presLayoutVars>
      </dgm:prSet>
      <dgm:spPr/>
      <dgm:t>
        <a:bodyPr/>
        <a:lstStyle/>
        <a:p>
          <a:endParaRPr lang="en-US"/>
        </a:p>
      </dgm:t>
    </dgm:pt>
    <dgm:pt modelId="{E69630AA-D140-417B-90C6-B6EA5273274C}" type="pres">
      <dgm:prSet presAssocID="{3435063A-C9EE-4DA5-AD62-1A2570CAAAC3}" presName="parTransOne" presStyleCnt="0"/>
      <dgm:spPr/>
    </dgm:pt>
    <dgm:pt modelId="{F440F0A9-D982-4A2D-B3B9-EDAEC3ED4A99}" type="pres">
      <dgm:prSet presAssocID="{3435063A-C9EE-4DA5-AD62-1A2570CAAAC3}" presName="horzOne" presStyleCnt="0"/>
      <dgm:spPr/>
    </dgm:pt>
    <dgm:pt modelId="{BE93D4B9-103C-4B21-9686-95D04A3B1E7E}" type="pres">
      <dgm:prSet presAssocID="{5FCE7A37-EC91-40A9-BF06-4F5DBDC402FE}" presName="vertTwo" presStyleCnt="0"/>
      <dgm:spPr/>
    </dgm:pt>
    <dgm:pt modelId="{7B63F9C8-3355-4549-952C-B9EEAA3BD533}" type="pres">
      <dgm:prSet presAssocID="{5FCE7A37-EC91-40A9-BF06-4F5DBDC402FE}" presName="txTwo" presStyleLbl="node2" presStyleIdx="0" presStyleCnt="2" custLinFactNeighborX="1234" custLinFactNeighborY="-35279">
        <dgm:presLayoutVars>
          <dgm:chPref val="3"/>
        </dgm:presLayoutVars>
      </dgm:prSet>
      <dgm:spPr/>
      <dgm:t>
        <a:bodyPr/>
        <a:lstStyle/>
        <a:p>
          <a:endParaRPr lang="en-US"/>
        </a:p>
      </dgm:t>
    </dgm:pt>
    <dgm:pt modelId="{553A77FA-910F-476B-A19C-4FE6C6D7A2D1}" type="pres">
      <dgm:prSet presAssocID="{5FCE7A37-EC91-40A9-BF06-4F5DBDC402FE}" presName="parTransTwo" presStyleCnt="0"/>
      <dgm:spPr/>
    </dgm:pt>
    <dgm:pt modelId="{A23FC950-4E4C-412D-B787-A0DDA1DE8D00}" type="pres">
      <dgm:prSet presAssocID="{5FCE7A37-EC91-40A9-BF06-4F5DBDC402FE}" presName="horzTwo" presStyleCnt="0"/>
      <dgm:spPr/>
    </dgm:pt>
    <dgm:pt modelId="{B70D341F-7E17-41C7-AEF8-94C1F696D4B6}" type="pres">
      <dgm:prSet presAssocID="{025DFB84-AA90-4852-9430-4593AFD31C2F}" presName="vertThree" presStyleCnt="0"/>
      <dgm:spPr/>
    </dgm:pt>
    <dgm:pt modelId="{01D99F47-DD05-45FB-9666-B78948B62FBB}" type="pres">
      <dgm:prSet presAssocID="{025DFB84-AA90-4852-9430-4593AFD31C2F}" presName="txThree" presStyleLbl="node3" presStyleIdx="0" presStyleCnt="2" custLinFactNeighborX="42686" custLinFactNeighborY="-2531">
        <dgm:presLayoutVars>
          <dgm:chPref val="3"/>
        </dgm:presLayoutVars>
      </dgm:prSet>
      <dgm:spPr/>
      <dgm:t>
        <a:bodyPr/>
        <a:lstStyle/>
        <a:p>
          <a:endParaRPr lang="en-US"/>
        </a:p>
      </dgm:t>
    </dgm:pt>
    <dgm:pt modelId="{16CF4185-CEED-4A43-AA3C-DD0EEE992D25}" type="pres">
      <dgm:prSet presAssocID="{025DFB84-AA90-4852-9430-4593AFD31C2F}" presName="horzThree" presStyleCnt="0"/>
      <dgm:spPr/>
    </dgm:pt>
    <dgm:pt modelId="{C6C2604B-8ABC-4CB4-8529-A88CDB121D64}" type="pres">
      <dgm:prSet presAssocID="{A31156AC-A098-4170-A90D-3E874C3B823E}" presName="sibSpaceThree" presStyleCnt="0"/>
      <dgm:spPr/>
    </dgm:pt>
    <dgm:pt modelId="{769A428C-267F-4FFB-B594-FD3705ABFC8F}" type="pres">
      <dgm:prSet presAssocID="{499BF139-729E-4F13-8636-13F6C0FFD549}" presName="vertThree" presStyleCnt="0"/>
      <dgm:spPr/>
    </dgm:pt>
    <dgm:pt modelId="{A81BBC48-D78F-4776-82D6-E5F1D4495095}" type="pres">
      <dgm:prSet presAssocID="{499BF139-729E-4F13-8636-13F6C0FFD549}" presName="txThree" presStyleLbl="node3" presStyleIdx="1" presStyleCnt="2" custLinFactNeighborX="72097" custLinFactNeighborY="1832">
        <dgm:presLayoutVars>
          <dgm:chPref val="3"/>
        </dgm:presLayoutVars>
      </dgm:prSet>
      <dgm:spPr/>
      <dgm:t>
        <a:bodyPr/>
        <a:lstStyle/>
        <a:p>
          <a:endParaRPr lang="en-US"/>
        </a:p>
      </dgm:t>
    </dgm:pt>
    <dgm:pt modelId="{F8D12004-EE40-4192-9BE7-65924D2F8A2D}" type="pres">
      <dgm:prSet presAssocID="{499BF139-729E-4F13-8636-13F6C0FFD549}" presName="horzThree" presStyleCnt="0"/>
      <dgm:spPr/>
    </dgm:pt>
    <dgm:pt modelId="{249BFE5A-2C0F-4852-B8CB-4BB00DD63DB5}" type="pres">
      <dgm:prSet presAssocID="{E9A0E36F-FA5C-4B98-9BA7-6CF1D7FE2401}" presName="sibSpaceTwo" presStyleCnt="0"/>
      <dgm:spPr/>
    </dgm:pt>
    <dgm:pt modelId="{88F27CD7-7C3B-4FF9-8EB0-0FD967162B89}" type="pres">
      <dgm:prSet presAssocID="{D13DFBCB-8592-4F7A-9C6A-B79684D27519}" presName="vertTwo" presStyleCnt="0"/>
      <dgm:spPr/>
    </dgm:pt>
    <dgm:pt modelId="{BA3F0E6F-6EDC-4E91-95CF-81BA28067E47}" type="pres">
      <dgm:prSet presAssocID="{D13DFBCB-8592-4F7A-9C6A-B79684D27519}" presName="txTwo" presStyleLbl="node2" presStyleIdx="1" presStyleCnt="2">
        <dgm:presLayoutVars>
          <dgm:chPref val="3"/>
        </dgm:presLayoutVars>
      </dgm:prSet>
      <dgm:spPr/>
      <dgm:t>
        <a:bodyPr/>
        <a:lstStyle/>
        <a:p>
          <a:endParaRPr lang="en-US"/>
        </a:p>
      </dgm:t>
    </dgm:pt>
    <dgm:pt modelId="{85695E88-2F5A-4A04-ACB9-F6CA3F379FEE}" type="pres">
      <dgm:prSet presAssocID="{D13DFBCB-8592-4F7A-9C6A-B79684D27519}" presName="horzTwo" presStyleCnt="0"/>
      <dgm:spPr/>
    </dgm:pt>
  </dgm:ptLst>
  <dgm:cxnLst>
    <dgm:cxn modelId="{D1F47EDA-DF8B-47F2-9466-0812CA00BAE4}" srcId="{3435063A-C9EE-4DA5-AD62-1A2570CAAAC3}" destId="{D13DFBCB-8592-4F7A-9C6A-B79684D27519}" srcOrd="1" destOrd="0" parTransId="{A7FF2E1F-E9CE-4DD7-8741-14D14D8E27CE}" sibTransId="{D338D984-CCD0-4321-81BE-9DDAC8D835B6}"/>
    <dgm:cxn modelId="{26F07E1B-A0B5-46C9-991A-3B4F982B0823}" srcId="{BB8F2A6E-8C35-4DF7-B548-49BF157843FA}" destId="{3435063A-C9EE-4DA5-AD62-1A2570CAAAC3}" srcOrd="0" destOrd="0" parTransId="{9B6E7DBE-0A06-41FA-9064-7F94D14321A6}" sibTransId="{7F32FC78-2437-48AA-AD56-65530E01F101}"/>
    <dgm:cxn modelId="{62C3EEBB-AA9A-4C63-8606-5683DEE99AED}" srcId="{5FCE7A37-EC91-40A9-BF06-4F5DBDC402FE}" destId="{499BF139-729E-4F13-8636-13F6C0FFD549}" srcOrd="1" destOrd="0" parTransId="{2AF53EB4-2DB7-42BD-863A-0CA368D29C9B}" sibTransId="{5326FA24-3AC5-4606-85EE-223E39ADC731}"/>
    <dgm:cxn modelId="{1DCBCDB8-4E81-4969-9B57-C2D3E2FC48E8}" srcId="{5FCE7A37-EC91-40A9-BF06-4F5DBDC402FE}" destId="{025DFB84-AA90-4852-9430-4593AFD31C2F}" srcOrd="0" destOrd="0" parTransId="{E1E7FE96-A6D4-4C7A-9E12-9EA57581E3EC}" sibTransId="{A31156AC-A098-4170-A90D-3E874C3B823E}"/>
    <dgm:cxn modelId="{F6BD1C1F-1B59-4501-9751-CBFDC7150081}" type="presOf" srcId="{025DFB84-AA90-4852-9430-4593AFD31C2F}" destId="{01D99F47-DD05-45FB-9666-B78948B62FBB}" srcOrd="0" destOrd="0" presId="urn:microsoft.com/office/officeart/2005/8/layout/architecture"/>
    <dgm:cxn modelId="{EBFA1FDE-AAE0-4D82-874B-1C1D18BB7558}" type="presOf" srcId="{3435063A-C9EE-4DA5-AD62-1A2570CAAAC3}" destId="{B41CC2BB-B94E-460A-AB75-668ED76244A0}" srcOrd="0" destOrd="0" presId="urn:microsoft.com/office/officeart/2005/8/layout/architecture"/>
    <dgm:cxn modelId="{AE3D58B9-7519-4C7B-9A5E-A5F783EE8758}" type="presOf" srcId="{499BF139-729E-4F13-8636-13F6C0FFD549}" destId="{A81BBC48-D78F-4776-82D6-E5F1D4495095}" srcOrd="0" destOrd="0" presId="urn:microsoft.com/office/officeart/2005/8/layout/architecture"/>
    <dgm:cxn modelId="{7521B31A-D9E0-4361-A63B-2D6872F3E9C8}" type="presOf" srcId="{5FCE7A37-EC91-40A9-BF06-4F5DBDC402FE}" destId="{7B63F9C8-3355-4549-952C-B9EEAA3BD533}" srcOrd="0" destOrd="0" presId="urn:microsoft.com/office/officeart/2005/8/layout/architecture"/>
    <dgm:cxn modelId="{D1B3FC71-7D67-4B24-8D80-9C71144ADE87}" srcId="{3435063A-C9EE-4DA5-AD62-1A2570CAAAC3}" destId="{5FCE7A37-EC91-40A9-BF06-4F5DBDC402FE}" srcOrd="0" destOrd="0" parTransId="{683ACE62-D3CA-44C8-A4D6-C186FC444B22}" sibTransId="{E9A0E36F-FA5C-4B98-9BA7-6CF1D7FE2401}"/>
    <dgm:cxn modelId="{BC49E416-6F76-4627-A5A4-00A5B10CCEE1}" type="presOf" srcId="{BB8F2A6E-8C35-4DF7-B548-49BF157843FA}" destId="{32ABBD6A-A673-4F77-A414-B67D06168268}" srcOrd="0" destOrd="0" presId="urn:microsoft.com/office/officeart/2005/8/layout/architecture"/>
    <dgm:cxn modelId="{00404CE4-A532-4E1F-B3FC-F9F67328500F}" type="presOf" srcId="{D13DFBCB-8592-4F7A-9C6A-B79684D27519}" destId="{BA3F0E6F-6EDC-4E91-95CF-81BA28067E47}" srcOrd="0" destOrd="0" presId="urn:microsoft.com/office/officeart/2005/8/layout/architecture"/>
    <dgm:cxn modelId="{C8C35025-488F-405E-88CF-F46683239EC7}" type="presParOf" srcId="{32ABBD6A-A673-4F77-A414-B67D06168268}" destId="{267A3B7D-6091-46F5-8D44-CE9B8D274750}" srcOrd="0" destOrd="0" presId="urn:microsoft.com/office/officeart/2005/8/layout/architecture"/>
    <dgm:cxn modelId="{EBFA27DF-82F0-43F7-832D-C7B27A3E558D}" type="presParOf" srcId="{267A3B7D-6091-46F5-8D44-CE9B8D274750}" destId="{B41CC2BB-B94E-460A-AB75-668ED76244A0}" srcOrd="0" destOrd="0" presId="urn:microsoft.com/office/officeart/2005/8/layout/architecture"/>
    <dgm:cxn modelId="{5A8186DC-9561-4ACB-AE96-BEC65B41215A}" type="presParOf" srcId="{267A3B7D-6091-46F5-8D44-CE9B8D274750}" destId="{E69630AA-D140-417B-90C6-B6EA5273274C}" srcOrd="1" destOrd="0" presId="urn:microsoft.com/office/officeart/2005/8/layout/architecture"/>
    <dgm:cxn modelId="{90DFA4E9-37B7-4185-938B-E88AC72F5125}" type="presParOf" srcId="{267A3B7D-6091-46F5-8D44-CE9B8D274750}" destId="{F440F0A9-D982-4A2D-B3B9-EDAEC3ED4A99}" srcOrd="2" destOrd="0" presId="urn:microsoft.com/office/officeart/2005/8/layout/architecture"/>
    <dgm:cxn modelId="{E98FD3D8-67FB-403A-95B6-7F7AA9391FCA}" type="presParOf" srcId="{F440F0A9-D982-4A2D-B3B9-EDAEC3ED4A99}" destId="{BE93D4B9-103C-4B21-9686-95D04A3B1E7E}" srcOrd="0" destOrd="0" presId="urn:microsoft.com/office/officeart/2005/8/layout/architecture"/>
    <dgm:cxn modelId="{6D91B6CD-0664-4ACA-B155-467D1FACFF68}" type="presParOf" srcId="{BE93D4B9-103C-4B21-9686-95D04A3B1E7E}" destId="{7B63F9C8-3355-4549-952C-B9EEAA3BD533}" srcOrd="0" destOrd="0" presId="urn:microsoft.com/office/officeart/2005/8/layout/architecture"/>
    <dgm:cxn modelId="{E54B3BDB-2E18-4F17-A36F-70E1B66A5411}" type="presParOf" srcId="{BE93D4B9-103C-4B21-9686-95D04A3B1E7E}" destId="{553A77FA-910F-476B-A19C-4FE6C6D7A2D1}" srcOrd="1" destOrd="0" presId="urn:microsoft.com/office/officeart/2005/8/layout/architecture"/>
    <dgm:cxn modelId="{E5C0D2F9-72CB-4E46-A457-1A9BAF728184}" type="presParOf" srcId="{BE93D4B9-103C-4B21-9686-95D04A3B1E7E}" destId="{A23FC950-4E4C-412D-B787-A0DDA1DE8D00}" srcOrd="2" destOrd="0" presId="urn:microsoft.com/office/officeart/2005/8/layout/architecture"/>
    <dgm:cxn modelId="{0BD4936C-B4C1-4F66-A231-CD850364E1B1}" type="presParOf" srcId="{A23FC950-4E4C-412D-B787-A0DDA1DE8D00}" destId="{B70D341F-7E17-41C7-AEF8-94C1F696D4B6}" srcOrd="0" destOrd="0" presId="urn:microsoft.com/office/officeart/2005/8/layout/architecture"/>
    <dgm:cxn modelId="{9D1E585D-2927-4E67-A0E1-58DED17F1E71}" type="presParOf" srcId="{B70D341F-7E17-41C7-AEF8-94C1F696D4B6}" destId="{01D99F47-DD05-45FB-9666-B78948B62FBB}" srcOrd="0" destOrd="0" presId="urn:microsoft.com/office/officeart/2005/8/layout/architecture"/>
    <dgm:cxn modelId="{04B70B9D-571D-4718-B8C8-012919EB7E31}" type="presParOf" srcId="{B70D341F-7E17-41C7-AEF8-94C1F696D4B6}" destId="{16CF4185-CEED-4A43-AA3C-DD0EEE992D25}" srcOrd="1" destOrd="0" presId="urn:microsoft.com/office/officeart/2005/8/layout/architecture"/>
    <dgm:cxn modelId="{4B78D06E-FED9-4091-97C9-E640ECCA1A5F}" type="presParOf" srcId="{A23FC950-4E4C-412D-B787-A0DDA1DE8D00}" destId="{C6C2604B-8ABC-4CB4-8529-A88CDB121D64}" srcOrd="1" destOrd="0" presId="urn:microsoft.com/office/officeart/2005/8/layout/architecture"/>
    <dgm:cxn modelId="{674EA3E9-0E6A-4E39-AFA7-4ACBA863C938}" type="presParOf" srcId="{A23FC950-4E4C-412D-B787-A0DDA1DE8D00}" destId="{769A428C-267F-4FFB-B594-FD3705ABFC8F}" srcOrd="2" destOrd="0" presId="urn:microsoft.com/office/officeart/2005/8/layout/architecture"/>
    <dgm:cxn modelId="{14F64DC7-0F98-409E-B391-BBA24B9ECFDC}" type="presParOf" srcId="{769A428C-267F-4FFB-B594-FD3705ABFC8F}" destId="{A81BBC48-D78F-4776-82D6-E5F1D4495095}" srcOrd="0" destOrd="0" presId="urn:microsoft.com/office/officeart/2005/8/layout/architecture"/>
    <dgm:cxn modelId="{8D49DC1E-5E99-41F6-8C8E-2FDB4008DB77}" type="presParOf" srcId="{769A428C-267F-4FFB-B594-FD3705ABFC8F}" destId="{F8D12004-EE40-4192-9BE7-65924D2F8A2D}" srcOrd="1" destOrd="0" presId="urn:microsoft.com/office/officeart/2005/8/layout/architecture"/>
    <dgm:cxn modelId="{1530B1FD-7236-4A10-A5F8-B0156EB210A8}" type="presParOf" srcId="{F440F0A9-D982-4A2D-B3B9-EDAEC3ED4A99}" destId="{249BFE5A-2C0F-4852-B8CB-4BB00DD63DB5}" srcOrd="1" destOrd="0" presId="urn:microsoft.com/office/officeart/2005/8/layout/architecture"/>
    <dgm:cxn modelId="{D9BD480F-2D12-4FF7-8BC5-D6AA3C24D884}" type="presParOf" srcId="{F440F0A9-D982-4A2D-B3B9-EDAEC3ED4A99}" destId="{88F27CD7-7C3B-4FF9-8EB0-0FD967162B89}" srcOrd="2" destOrd="0" presId="urn:microsoft.com/office/officeart/2005/8/layout/architecture"/>
    <dgm:cxn modelId="{D3F1E0B2-6F20-4C07-B99F-565C0032E328}" type="presParOf" srcId="{88F27CD7-7C3B-4FF9-8EB0-0FD967162B89}" destId="{BA3F0E6F-6EDC-4E91-95CF-81BA28067E47}" srcOrd="0" destOrd="0" presId="urn:microsoft.com/office/officeart/2005/8/layout/architecture"/>
    <dgm:cxn modelId="{43FC9392-32D7-402E-B3E1-43A43F602CAC}" type="presParOf" srcId="{88F27CD7-7C3B-4FF9-8EB0-0FD967162B89}" destId="{85695E88-2F5A-4A04-ACB9-F6CA3F379FEE}"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CE0DC-6362-4B02-86E6-CDF7E1A31BE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AB8B9A37-3A22-4694-96BB-C6206CA95B39}">
      <dgm:prSet phldrT="[Text]" custT="1"/>
      <dgm:spPr/>
      <dgm:t>
        <a:bodyPr/>
        <a:lstStyle/>
        <a:p>
          <a:r>
            <a:rPr lang="ar-IQ" sz="2400" dirty="0" smtClean="0">
              <a:solidFill>
                <a:srgbClr val="000000"/>
              </a:solidFill>
              <a:latin typeface="HelveticaNeueLTW20-Ligh"/>
            </a:rPr>
            <a:t>بناء الوعي ببرامج الاستدامة داخل المنظمة</a:t>
          </a:r>
          <a:endParaRPr lang="en-US" sz="2400" b="1" dirty="0">
            <a:solidFill>
              <a:schemeClr val="tx1"/>
            </a:solidFill>
          </a:endParaRPr>
        </a:p>
      </dgm:t>
    </dgm:pt>
    <dgm:pt modelId="{D3CEAF2A-EA69-41DA-A740-EAF2BFE75CB8}" type="parTrans" cxnId="{54D527CA-21B5-4C39-BC30-60E1D6422284}">
      <dgm:prSet/>
      <dgm:spPr/>
      <dgm:t>
        <a:bodyPr/>
        <a:lstStyle/>
        <a:p>
          <a:endParaRPr lang="en-US"/>
        </a:p>
      </dgm:t>
    </dgm:pt>
    <dgm:pt modelId="{6B49F10D-0DEB-49CD-8A1A-68CE59E9CE12}" type="sibTrans" cxnId="{54D527CA-21B5-4C39-BC30-60E1D6422284}">
      <dgm:prSet/>
      <dgm:spPr/>
      <dgm:t>
        <a:bodyPr/>
        <a:lstStyle/>
        <a:p>
          <a:endParaRPr lang="en-US"/>
        </a:p>
      </dgm:t>
    </dgm:pt>
    <dgm:pt modelId="{04D3EE71-E2CF-4679-AAA9-8B7C2CA96C77}">
      <dgm:prSet phldrT="[Text]" custT="1"/>
      <dgm:spPr/>
      <dgm:t>
        <a:bodyPr/>
        <a:lstStyle/>
        <a:p>
          <a:r>
            <a:rPr lang="ar-IQ" sz="2400" b="0" i="0" dirty="0" smtClean="0">
              <a:solidFill>
                <a:schemeClr val="tx1"/>
              </a:solidFill>
            </a:rPr>
            <a:t>ضمان الامتثال (الالتزام) للقوانين البيئية</a:t>
          </a:r>
          <a:endParaRPr lang="en-US" sz="3300" dirty="0">
            <a:solidFill>
              <a:schemeClr val="tx1"/>
            </a:solidFill>
          </a:endParaRPr>
        </a:p>
      </dgm:t>
    </dgm:pt>
    <dgm:pt modelId="{93DB6A85-1E64-4714-AF57-35C51B880F58}" type="parTrans" cxnId="{752C05D9-4160-429D-BB3F-07D947519ED8}">
      <dgm:prSet/>
      <dgm:spPr/>
      <dgm:t>
        <a:bodyPr/>
        <a:lstStyle/>
        <a:p>
          <a:endParaRPr lang="en-US"/>
        </a:p>
      </dgm:t>
    </dgm:pt>
    <dgm:pt modelId="{56C5A33E-1606-4B63-9F79-B8631209D84D}" type="sibTrans" cxnId="{752C05D9-4160-429D-BB3F-07D947519ED8}">
      <dgm:prSet/>
      <dgm:spPr/>
      <dgm:t>
        <a:bodyPr/>
        <a:lstStyle/>
        <a:p>
          <a:endParaRPr lang="en-US"/>
        </a:p>
      </dgm:t>
    </dgm:pt>
    <dgm:pt modelId="{9C70F9D8-3218-4F5A-9DFE-2514958AD062}">
      <dgm:prSet phldrT="[Text]" custT="1"/>
      <dgm:spPr/>
      <dgm:t>
        <a:bodyPr/>
        <a:lstStyle/>
        <a:p>
          <a:r>
            <a:rPr lang="ar-IQ" sz="2400" b="0" i="0" dirty="0" smtClean="0">
              <a:solidFill>
                <a:schemeClr val="tx1"/>
              </a:solidFill>
            </a:rPr>
            <a:t>اقتراح المبادرات وكذلك حالة الأعمال من أجل الاستدامة للقيادة العليا</a:t>
          </a:r>
          <a:endParaRPr lang="en-US" sz="3300" dirty="0">
            <a:solidFill>
              <a:schemeClr val="tx1"/>
            </a:solidFill>
          </a:endParaRPr>
        </a:p>
      </dgm:t>
    </dgm:pt>
    <dgm:pt modelId="{89822712-ADD7-4070-9AE3-2B5F518FDD32}" type="parTrans" cxnId="{6627EFB9-3AAD-4124-B077-40093574356E}">
      <dgm:prSet/>
      <dgm:spPr/>
      <dgm:t>
        <a:bodyPr/>
        <a:lstStyle/>
        <a:p>
          <a:endParaRPr lang="en-US"/>
        </a:p>
      </dgm:t>
    </dgm:pt>
    <dgm:pt modelId="{CC6B7D22-F338-45FF-B82C-BE81A3AAC65E}" type="sibTrans" cxnId="{6627EFB9-3AAD-4124-B077-40093574356E}">
      <dgm:prSet/>
      <dgm:spPr/>
      <dgm:t>
        <a:bodyPr/>
        <a:lstStyle/>
        <a:p>
          <a:endParaRPr lang="en-US"/>
        </a:p>
      </dgm:t>
    </dgm:pt>
    <dgm:pt modelId="{CF60153A-8133-4C64-A690-9280B4576190}">
      <dgm:prSet phldrT="[Text]"/>
      <dgm:spPr/>
      <dgm:t>
        <a:bodyPr/>
        <a:lstStyle/>
        <a:p>
          <a:r>
            <a:rPr lang="ar-IQ" b="0" i="0" dirty="0" smtClean="0">
              <a:solidFill>
                <a:schemeClr val="tx1"/>
              </a:solidFill>
            </a:rPr>
            <a:t>تحديد أهداف أداء الاستدامة الاستراتيجية والطموحة</a:t>
          </a:r>
          <a:endParaRPr lang="en-US" dirty="0">
            <a:solidFill>
              <a:schemeClr val="tx1"/>
            </a:solidFill>
          </a:endParaRPr>
        </a:p>
      </dgm:t>
    </dgm:pt>
    <dgm:pt modelId="{F979D05A-0840-417D-920B-5E0B7BC8C12F}" type="parTrans" cxnId="{564EACFC-D708-4506-ADD5-59C4C03B8731}">
      <dgm:prSet/>
      <dgm:spPr/>
      <dgm:t>
        <a:bodyPr/>
        <a:lstStyle/>
        <a:p>
          <a:endParaRPr lang="en-US"/>
        </a:p>
      </dgm:t>
    </dgm:pt>
    <dgm:pt modelId="{8A5BD1C9-83C1-494C-B60F-0B6DD7C06673}" type="sibTrans" cxnId="{564EACFC-D708-4506-ADD5-59C4C03B8731}">
      <dgm:prSet/>
      <dgm:spPr/>
      <dgm:t>
        <a:bodyPr/>
        <a:lstStyle/>
        <a:p>
          <a:endParaRPr lang="en-US"/>
        </a:p>
      </dgm:t>
    </dgm:pt>
    <dgm:pt modelId="{EF2AEA31-0554-4777-9F9F-1B32920296AC}" type="pres">
      <dgm:prSet presAssocID="{BC5CE0DC-6362-4B02-86E6-CDF7E1A31BEB}" presName="diagram" presStyleCnt="0">
        <dgm:presLayoutVars>
          <dgm:dir/>
          <dgm:resizeHandles val="exact"/>
        </dgm:presLayoutVars>
      </dgm:prSet>
      <dgm:spPr/>
      <dgm:t>
        <a:bodyPr/>
        <a:lstStyle/>
        <a:p>
          <a:endParaRPr lang="en-US"/>
        </a:p>
      </dgm:t>
    </dgm:pt>
    <dgm:pt modelId="{62B01939-43CB-406E-92E9-F6230893B73D}" type="pres">
      <dgm:prSet presAssocID="{AB8B9A37-3A22-4694-96BB-C6206CA95B39}" presName="node" presStyleLbl="node1" presStyleIdx="0" presStyleCnt="4" custLinFactNeighborX="-53658" custLinFactNeighborY="2122">
        <dgm:presLayoutVars>
          <dgm:bulletEnabled val="1"/>
        </dgm:presLayoutVars>
      </dgm:prSet>
      <dgm:spPr/>
      <dgm:t>
        <a:bodyPr/>
        <a:lstStyle/>
        <a:p>
          <a:endParaRPr lang="en-US"/>
        </a:p>
      </dgm:t>
    </dgm:pt>
    <dgm:pt modelId="{A4E88602-3002-49EA-93F5-67037A24CA53}" type="pres">
      <dgm:prSet presAssocID="{6B49F10D-0DEB-49CD-8A1A-68CE59E9CE12}" presName="sibTrans" presStyleCnt="0"/>
      <dgm:spPr/>
    </dgm:pt>
    <dgm:pt modelId="{FD0241CC-DC68-411F-ACE5-0A22980EE189}" type="pres">
      <dgm:prSet presAssocID="{04D3EE71-E2CF-4679-AAA9-8B7C2CA96C77}" presName="node" presStyleLbl="node1" presStyleIdx="1" presStyleCnt="4" custLinFactNeighborX="-55083" custLinFactNeighborY="1795">
        <dgm:presLayoutVars>
          <dgm:bulletEnabled val="1"/>
        </dgm:presLayoutVars>
      </dgm:prSet>
      <dgm:spPr/>
      <dgm:t>
        <a:bodyPr/>
        <a:lstStyle/>
        <a:p>
          <a:endParaRPr lang="en-US"/>
        </a:p>
      </dgm:t>
    </dgm:pt>
    <dgm:pt modelId="{AF6407B5-46D7-48A8-82F2-C4FBECF9909A}" type="pres">
      <dgm:prSet presAssocID="{56C5A33E-1606-4B63-9F79-B8631209D84D}" presName="sibTrans" presStyleCnt="0"/>
      <dgm:spPr/>
    </dgm:pt>
    <dgm:pt modelId="{1B76E2BE-3E08-488B-B25F-E8A250E16A77}" type="pres">
      <dgm:prSet presAssocID="{9C70F9D8-3218-4F5A-9DFE-2514958AD062}" presName="node" presStyleLbl="node1" presStyleIdx="2" presStyleCnt="4" custScaleX="175223" custScaleY="97270" custLinFactNeighborX="140" custLinFactNeighborY="-11629">
        <dgm:presLayoutVars>
          <dgm:bulletEnabled val="1"/>
        </dgm:presLayoutVars>
      </dgm:prSet>
      <dgm:spPr/>
      <dgm:t>
        <a:bodyPr/>
        <a:lstStyle/>
        <a:p>
          <a:endParaRPr lang="en-US"/>
        </a:p>
      </dgm:t>
    </dgm:pt>
    <dgm:pt modelId="{893BFA33-9129-443E-A25C-BFBC290A9F10}" type="pres">
      <dgm:prSet presAssocID="{CC6B7D22-F338-45FF-B82C-BE81A3AAC65E}" presName="sibTrans" presStyleCnt="0"/>
      <dgm:spPr/>
    </dgm:pt>
    <dgm:pt modelId="{957D2DCF-8D37-4824-9B1F-ED02D0A221CC}" type="pres">
      <dgm:prSet presAssocID="{CF60153A-8133-4C64-A690-9280B4576190}" presName="node" presStyleLbl="node1" presStyleIdx="3" presStyleCnt="4" custLinFactNeighborX="310" custLinFactNeighborY="-13465">
        <dgm:presLayoutVars>
          <dgm:bulletEnabled val="1"/>
        </dgm:presLayoutVars>
      </dgm:prSet>
      <dgm:spPr/>
      <dgm:t>
        <a:bodyPr/>
        <a:lstStyle/>
        <a:p>
          <a:endParaRPr lang="en-US"/>
        </a:p>
      </dgm:t>
    </dgm:pt>
  </dgm:ptLst>
  <dgm:cxnLst>
    <dgm:cxn modelId="{54D527CA-21B5-4C39-BC30-60E1D6422284}" srcId="{BC5CE0DC-6362-4B02-86E6-CDF7E1A31BEB}" destId="{AB8B9A37-3A22-4694-96BB-C6206CA95B39}" srcOrd="0" destOrd="0" parTransId="{D3CEAF2A-EA69-41DA-A740-EAF2BFE75CB8}" sibTransId="{6B49F10D-0DEB-49CD-8A1A-68CE59E9CE12}"/>
    <dgm:cxn modelId="{564EACFC-D708-4506-ADD5-59C4C03B8731}" srcId="{BC5CE0DC-6362-4B02-86E6-CDF7E1A31BEB}" destId="{CF60153A-8133-4C64-A690-9280B4576190}" srcOrd="3" destOrd="0" parTransId="{F979D05A-0840-417D-920B-5E0B7BC8C12F}" sibTransId="{8A5BD1C9-83C1-494C-B60F-0B6DD7C06673}"/>
    <dgm:cxn modelId="{752C05D9-4160-429D-BB3F-07D947519ED8}" srcId="{BC5CE0DC-6362-4B02-86E6-CDF7E1A31BEB}" destId="{04D3EE71-E2CF-4679-AAA9-8B7C2CA96C77}" srcOrd="1" destOrd="0" parTransId="{93DB6A85-1E64-4714-AF57-35C51B880F58}" sibTransId="{56C5A33E-1606-4B63-9F79-B8631209D84D}"/>
    <dgm:cxn modelId="{B536005E-21AF-47B0-BC3E-4A8BEFBA5754}" type="presOf" srcId="{04D3EE71-E2CF-4679-AAA9-8B7C2CA96C77}" destId="{FD0241CC-DC68-411F-ACE5-0A22980EE189}" srcOrd="0" destOrd="0" presId="urn:microsoft.com/office/officeart/2005/8/layout/default#1"/>
    <dgm:cxn modelId="{45AE8C20-0217-43E2-8ADA-FF698FC832FF}" type="presOf" srcId="{AB8B9A37-3A22-4694-96BB-C6206CA95B39}" destId="{62B01939-43CB-406E-92E9-F6230893B73D}" srcOrd="0" destOrd="0" presId="urn:microsoft.com/office/officeart/2005/8/layout/default#1"/>
    <dgm:cxn modelId="{4976DAE6-A6FF-446F-8F2E-76B637B04352}" type="presOf" srcId="{CF60153A-8133-4C64-A690-9280B4576190}" destId="{957D2DCF-8D37-4824-9B1F-ED02D0A221CC}" srcOrd="0" destOrd="0" presId="urn:microsoft.com/office/officeart/2005/8/layout/default#1"/>
    <dgm:cxn modelId="{6627EFB9-3AAD-4124-B077-40093574356E}" srcId="{BC5CE0DC-6362-4B02-86E6-CDF7E1A31BEB}" destId="{9C70F9D8-3218-4F5A-9DFE-2514958AD062}" srcOrd="2" destOrd="0" parTransId="{89822712-ADD7-4070-9AE3-2B5F518FDD32}" sibTransId="{CC6B7D22-F338-45FF-B82C-BE81A3AAC65E}"/>
    <dgm:cxn modelId="{7C0758BD-282A-4932-B198-7DB1207A2D81}" type="presOf" srcId="{9C70F9D8-3218-4F5A-9DFE-2514958AD062}" destId="{1B76E2BE-3E08-488B-B25F-E8A250E16A77}" srcOrd="0" destOrd="0" presId="urn:microsoft.com/office/officeart/2005/8/layout/default#1"/>
    <dgm:cxn modelId="{B60C3734-7343-478C-92C7-FEB40E6505CE}" type="presOf" srcId="{BC5CE0DC-6362-4B02-86E6-CDF7E1A31BEB}" destId="{EF2AEA31-0554-4777-9F9F-1B32920296AC}" srcOrd="0" destOrd="0" presId="urn:microsoft.com/office/officeart/2005/8/layout/default#1"/>
    <dgm:cxn modelId="{FBA5D34C-5C03-4C2A-904F-6B44DBA392DA}" type="presParOf" srcId="{EF2AEA31-0554-4777-9F9F-1B32920296AC}" destId="{62B01939-43CB-406E-92E9-F6230893B73D}" srcOrd="0" destOrd="0" presId="urn:microsoft.com/office/officeart/2005/8/layout/default#1"/>
    <dgm:cxn modelId="{5AD22FBB-241A-4362-B230-AAF6A89B0885}" type="presParOf" srcId="{EF2AEA31-0554-4777-9F9F-1B32920296AC}" destId="{A4E88602-3002-49EA-93F5-67037A24CA53}" srcOrd="1" destOrd="0" presId="urn:microsoft.com/office/officeart/2005/8/layout/default#1"/>
    <dgm:cxn modelId="{7566FD78-09FD-4E90-8DCA-29E8138B0482}" type="presParOf" srcId="{EF2AEA31-0554-4777-9F9F-1B32920296AC}" destId="{FD0241CC-DC68-411F-ACE5-0A22980EE189}" srcOrd="2" destOrd="0" presId="urn:microsoft.com/office/officeart/2005/8/layout/default#1"/>
    <dgm:cxn modelId="{286959B4-F296-4305-A51E-B83D393C0824}" type="presParOf" srcId="{EF2AEA31-0554-4777-9F9F-1B32920296AC}" destId="{AF6407B5-46D7-48A8-82F2-C4FBECF9909A}" srcOrd="3" destOrd="0" presId="urn:microsoft.com/office/officeart/2005/8/layout/default#1"/>
    <dgm:cxn modelId="{2BA6952C-C917-4943-BD4C-770E42AB88AF}" type="presParOf" srcId="{EF2AEA31-0554-4777-9F9F-1B32920296AC}" destId="{1B76E2BE-3E08-488B-B25F-E8A250E16A77}" srcOrd="4" destOrd="0" presId="urn:microsoft.com/office/officeart/2005/8/layout/default#1"/>
    <dgm:cxn modelId="{A8B9D58F-C4E6-4489-A0C7-84E9BAB80BA1}" type="presParOf" srcId="{EF2AEA31-0554-4777-9F9F-1B32920296AC}" destId="{893BFA33-9129-443E-A25C-BFBC290A9F10}" srcOrd="5" destOrd="0" presId="urn:microsoft.com/office/officeart/2005/8/layout/default#1"/>
    <dgm:cxn modelId="{FD0B3F06-9642-41EA-8ADF-B78DC630CE0B}" type="presParOf" srcId="{EF2AEA31-0554-4777-9F9F-1B32920296AC}" destId="{957D2DCF-8D37-4824-9B1F-ED02D0A221CC}"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01939-43CB-406E-92E9-F6230893B73D}">
      <dsp:nvSpPr>
        <dsp:cNvPr id="0" name=""/>
        <dsp:cNvSpPr/>
      </dsp:nvSpPr>
      <dsp:spPr>
        <a:xfrm>
          <a:off x="0" y="403752"/>
          <a:ext cx="3499972" cy="155668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IQ" sz="1800" b="1" i="0" kern="1200" dirty="0" smtClean="0">
              <a:solidFill>
                <a:schemeClr val="tx1"/>
              </a:solidFill>
              <a:latin typeface="Times New Roman" panose="02020603050405020304" pitchFamily="18" charset="0"/>
              <a:cs typeface="Times New Roman" panose="02020603050405020304" pitchFamily="18" charset="0"/>
            </a:rPr>
            <a:t>تشمل الفوائد قصيرة المدى للإدارة الخضراء تحسين الصحة، والعناصر القابلة لإعادة الاستخدام، وإعادة التدوير.</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a:off x="0" y="403752"/>
        <a:ext cx="3499972" cy="1556685"/>
      </dsp:txXfrm>
    </dsp:sp>
    <dsp:sp modelId="{FD0241CC-DC68-411F-ACE5-0A22980EE189}">
      <dsp:nvSpPr>
        <dsp:cNvPr id="0" name=""/>
        <dsp:cNvSpPr/>
      </dsp:nvSpPr>
      <dsp:spPr>
        <a:xfrm>
          <a:off x="3694271" y="363216"/>
          <a:ext cx="4360716" cy="155668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ar-IQ" sz="1600" b="1" i="0" kern="1200" dirty="0" smtClean="0">
              <a:solidFill>
                <a:schemeClr val="tx1"/>
              </a:solidFill>
              <a:latin typeface="Times New Roman" panose="02020603050405020304" pitchFamily="18" charset="0"/>
              <a:cs typeface="Times New Roman" panose="02020603050405020304" pitchFamily="18" charset="0"/>
            </a:rPr>
            <a:t>الإدارة الخضراء هي بذل الشركة قصارى جهدها لتقليل العمليات التي تضرُّ بالبيئة، وبالإضافة إلى مساعدة البيئة يمكن للشركة أيضًا أن ترى العديد من </a:t>
          </a:r>
          <a:r>
            <a:rPr lang="ar-IQ" sz="1600" b="1" i="0" kern="1200" dirty="0" smtClean="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rPr>
            <a:t>الفوائد</a:t>
          </a:r>
          <a:r>
            <a:rPr lang="ar-IQ" sz="1600" b="1" i="0" kern="1200" dirty="0" smtClean="0">
              <a:solidFill>
                <a:schemeClr val="tx1"/>
              </a:solidFill>
              <a:latin typeface="Times New Roman" panose="02020603050405020304" pitchFamily="18" charset="0"/>
              <a:cs typeface="Times New Roman" panose="02020603050405020304" pitchFamily="18" charset="0"/>
            </a:rPr>
            <a:t> قصيرة وطويلة المدى للإدارة الخضراء.</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3694271" y="363216"/>
        <a:ext cx="4360716" cy="1556685"/>
      </dsp:txXfrm>
    </dsp:sp>
    <dsp:sp modelId="{1B76E2BE-3E08-488B-B25F-E8A250E16A77}">
      <dsp:nvSpPr>
        <dsp:cNvPr id="0" name=""/>
        <dsp:cNvSpPr/>
      </dsp:nvSpPr>
      <dsp:spPr>
        <a:xfrm>
          <a:off x="177278" y="2350148"/>
          <a:ext cx="3678991" cy="15141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IQ" sz="1600" b="1" i="0" kern="1200" dirty="0" smtClean="0">
              <a:solidFill>
                <a:schemeClr val="tx1"/>
              </a:solidFill>
              <a:latin typeface="Times New Roman" panose="02020603050405020304" pitchFamily="18" charset="0"/>
              <a:cs typeface="Times New Roman" panose="02020603050405020304" pitchFamily="18" charset="0"/>
            </a:rPr>
            <a:t>غالبًا ما تعمل الشركات التي تتّجه إلى البيئة الخضراء على تحسين علاماتها التجارية وصورتها، حيث يقدِّر المجتمع الشركة التي تقوم بدورها في مساعدة البيئة، ويكون الموظفون أكثر ثقة مع الشركة التي تقدِّر مهمتها في أن تكون صديقة للبيئة.</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177278" y="2350148"/>
        <a:ext cx="3678991" cy="1514187"/>
      </dsp:txXfrm>
    </dsp:sp>
    <dsp:sp modelId="{957D2DCF-8D37-4824-9B1F-ED02D0A221CC}">
      <dsp:nvSpPr>
        <dsp:cNvPr id="0" name=""/>
        <dsp:cNvSpPr/>
      </dsp:nvSpPr>
      <dsp:spPr>
        <a:xfrm>
          <a:off x="4431543" y="2288130"/>
          <a:ext cx="3124604" cy="155668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ar-IQ" sz="1700" b="1" i="0" kern="1200" dirty="0" smtClean="0">
              <a:solidFill>
                <a:schemeClr val="tx1"/>
              </a:solidFill>
              <a:latin typeface="Times New Roman" panose="02020603050405020304" pitchFamily="18" charset="0"/>
              <a:cs typeface="Times New Roman" panose="02020603050405020304" pitchFamily="18" charset="0"/>
            </a:rPr>
            <a:t>اما الفوائد على المدى الطويل، يمكن للشركات التركيز على العلامات التجارية المحسَّنة، وترقيات التكنولوجيا، وانخفاض الطاقة، وانخفاض تكاليف النقل، وفرض رسوم أقل ومعدلات تأمين أقل.</a:t>
          </a:r>
          <a:endParaRPr lang="en-US" sz="1700" b="1" kern="1200" dirty="0">
            <a:solidFill>
              <a:schemeClr val="tx1"/>
            </a:solidFill>
            <a:latin typeface="Times New Roman" panose="02020603050405020304" pitchFamily="18" charset="0"/>
            <a:cs typeface="Times New Roman" panose="02020603050405020304" pitchFamily="18" charset="0"/>
          </a:endParaRPr>
        </a:p>
      </dsp:txBody>
      <dsp:txXfrm>
        <a:off x="4431543" y="2288130"/>
        <a:ext cx="3124604" cy="1556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807C2-05E0-452B-A228-3E506B073E1C}">
      <dsp:nvSpPr>
        <dsp:cNvPr id="0" name=""/>
        <dsp:cNvSpPr/>
      </dsp:nvSpPr>
      <dsp:spPr>
        <a:xfrm>
          <a:off x="592382" y="-5"/>
          <a:ext cx="5367912" cy="50383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IQ" sz="2400" b="0" i="0" kern="1200" dirty="0" smtClean="0">
              <a:cs typeface="+mj-cs"/>
            </a:rPr>
            <a:t>التعريف الأول: إن الاستدامة هي القدرة على تلبية احتياجات الحاضر دون المساس بقدرة الأجيال القادمة على تلبية احتياجاتهم الخاصة،</a:t>
          </a:r>
          <a:endParaRPr lang="en-US" sz="2400" b="0" i="0" kern="1200" dirty="0" smtClean="0">
            <a:cs typeface="+mj-cs"/>
          </a:endParaRPr>
        </a:p>
        <a:p>
          <a:pPr lvl="0" algn="ctr" defTabSz="1066800">
            <a:lnSpc>
              <a:spcPct val="90000"/>
            </a:lnSpc>
            <a:spcBef>
              <a:spcPct val="0"/>
            </a:spcBef>
            <a:spcAft>
              <a:spcPct val="35000"/>
            </a:spcAft>
          </a:pPr>
          <a:r>
            <a:rPr lang="ar-IQ" sz="2400" b="0" i="0" kern="1200" dirty="0" smtClean="0">
              <a:cs typeface="+mj-cs"/>
            </a:rPr>
            <a:t> وهذا التعريف وضعته لجنة الأمم المتحدة العالمية المعنية بالبيئة والتنمية، </a:t>
          </a:r>
          <a:r>
            <a:rPr lang="ar-IQ" sz="2000" kern="1200" dirty="0" smtClean="0"/>
            <a:t/>
          </a:r>
          <a:br>
            <a:rPr lang="ar-IQ" sz="2000" kern="1200" dirty="0" smtClean="0"/>
          </a:br>
          <a:r>
            <a:rPr lang="en-US" sz="2000" b="0" i="0" kern="1200" dirty="0" smtClean="0">
              <a:hlinkClick xmlns:r="http://schemas.openxmlformats.org/officeDocument/2006/relationships" r:id="rId1"/>
            </a:rPr>
            <a:t>9</a:t>
          </a:r>
          <a:endParaRPr lang="en-US" sz="2000" b="1" kern="1200" dirty="0">
            <a:solidFill>
              <a:schemeClr val="tx1"/>
            </a:solidFill>
          </a:endParaRPr>
        </a:p>
      </dsp:txBody>
      <dsp:txXfrm>
        <a:off x="739950" y="147563"/>
        <a:ext cx="5072776" cy="4743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807C2-05E0-452B-A228-3E506B073E1C}">
      <dsp:nvSpPr>
        <dsp:cNvPr id="0" name=""/>
        <dsp:cNvSpPr/>
      </dsp:nvSpPr>
      <dsp:spPr>
        <a:xfrm>
          <a:off x="601594" y="292615"/>
          <a:ext cx="5367912" cy="35021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IQ" sz="2400" b="0" i="0" kern="1200" dirty="0" smtClean="0"/>
            <a:t>التعريف الثاني:</a:t>
          </a:r>
        </a:p>
        <a:p>
          <a:pPr lvl="0" algn="ctr" defTabSz="1066800">
            <a:lnSpc>
              <a:spcPct val="90000"/>
            </a:lnSpc>
            <a:spcBef>
              <a:spcPct val="0"/>
            </a:spcBef>
            <a:spcAft>
              <a:spcPct val="35000"/>
            </a:spcAft>
          </a:pPr>
          <a:endParaRPr lang="ar-IQ" sz="2400" b="0" i="0" kern="1200" dirty="0" smtClean="0"/>
        </a:p>
        <a:p>
          <a:pPr lvl="0" algn="ctr" defTabSz="1066800">
            <a:lnSpc>
              <a:spcPct val="90000"/>
            </a:lnSpc>
            <a:spcBef>
              <a:spcPct val="0"/>
            </a:spcBef>
            <a:spcAft>
              <a:spcPct val="35000"/>
            </a:spcAft>
          </a:pPr>
          <a:r>
            <a:rPr lang="ar-IQ" sz="2400" b="0" i="0" kern="1200" dirty="0" smtClean="0"/>
            <a:t> إن الاستدامة هي القدرة على تحسين نوعية حياة الإنسان أثناء عيشه ضمن القدرة الاستيعابية للأنظمة البيئية الداعمة للأرض،  </a:t>
          </a:r>
        </a:p>
        <a:p>
          <a:pPr lvl="0" algn="ctr" defTabSz="1066800">
            <a:lnSpc>
              <a:spcPct val="90000"/>
            </a:lnSpc>
            <a:spcBef>
              <a:spcPct val="0"/>
            </a:spcBef>
            <a:spcAft>
              <a:spcPct val="35000"/>
            </a:spcAft>
          </a:pPr>
          <a:r>
            <a:rPr lang="ar-IQ" sz="2400" b="0" i="0" kern="1200" dirty="0" smtClean="0"/>
            <a:t>وهذا التعريف تم وضعه من قبل الاتحاد الدولي لحفظ الطبيعة</a:t>
          </a:r>
          <a:r>
            <a:rPr lang="en-US" sz="2400" kern="1200" dirty="0" smtClean="0"/>
            <a:t/>
          </a:r>
          <a:br>
            <a:rPr lang="en-US" sz="2400" kern="1200" dirty="0" smtClean="0"/>
          </a:br>
          <a:r>
            <a:rPr lang="en-US" sz="2400" kern="1200" dirty="0" smtClean="0"/>
            <a:t/>
          </a:r>
          <a:br>
            <a:rPr lang="en-US" sz="2400" kern="1200" dirty="0" smtClean="0"/>
          </a:br>
          <a:endParaRPr lang="en-US" sz="2000" b="1" kern="1200" dirty="0">
            <a:solidFill>
              <a:schemeClr val="tx1"/>
            </a:solidFill>
          </a:endParaRPr>
        </a:p>
      </dsp:txBody>
      <dsp:txXfrm>
        <a:off x="704169" y="395190"/>
        <a:ext cx="5162762" cy="32970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807C2-05E0-452B-A228-3E506B073E1C}">
      <dsp:nvSpPr>
        <dsp:cNvPr id="0" name=""/>
        <dsp:cNvSpPr/>
      </dsp:nvSpPr>
      <dsp:spPr>
        <a:xfrm>
          <a:off x="601594" y="292615"/>
          <a:ext cx="5367912" cy="35021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ar-IQ" sz="2400" b="0" i="0" kern="1200" dirty="0" smtClean="0"/>
        </a:p>
        <a:p>
          <a:pPr lvl="0" algn="ctr" defTabSz="1066800">
            <a:lnSpc>
              <a:spcPct val="90000"/>
            </a:lnSpc>
            <a:spcBef>
              <a:spcPct val="0"/>
            </a:spcBef>
            <a:spcAft>
              <a:spcPct val="35000"/>
            </a:spcAft>
          </a:pPr>
          <a:r>
            <a:rPr lang="ar-IQ" sz="2400" b="0" i="0" kern="1200" dirty="0" smtClean="0"/>
            <a:t>التعريف الثالث: </a:t>
          </a:r>
        </a:p>
        <a:p>
          <a:pPr lvl="0" algn="ctr" defTabSz="1066800">
            <a:lnSpc>
              <a:spcPct val="90000"/>
            </a:lnSpc>
            <a:spcBef>
              <a:spcPct val="0"/>
            </a:spcBef>
            <a:spcAft>
              <a:spcPct val="35000"/>
            </a:spcAft>
          </a:pPr>
          <a:r>
            <a:rPr lang="ar-IQ" sz="2400" b="0" i="0" kern="1200" dirty="0" smtClean="0"/>
            <a:t>إنّ الاستدامة هي الحفاظ على التوازن في علاقة الإنسان بعالم الكائنات الحية على الأرض، </a:t>
          </a:r>
        </a:p>
        <a:p>
          <a:pPr lvl="0" algn="ctr" defTabSz="1066800">
            <a:lnSpc>
              <a:spcPct val="90000"/>
            </a:lnSpc>
            <a:spcBef>
              <a:spcPct val="0"/>
            </a:spcBef>
            <a:spcAft>
              <a:spcPct val="35000"/>
            </a:spcAft>
          </a:pPr>
          <a:r>
            <a:rPr lang="ar-IQ" sz="2400" b="0" i="0" kern="1200" dirty="0" smtClean="0"/>
            <a:t>وقد وضع هذا التعريف عالم البيئة بول هوكين، الذي بيّن أن الإنسان يستخدم موارد الأرض ويدمّرها بشكل يفوق قدرتها على التجدّد.</a:t>
          </a:r>
          <a:r>
            <a:rPr lang="ar-IQ" sz="2400" kern="1200" dirty="0" smtClean="0"/>
            <a:t/>
          </a:r>
          <a:br>
            <a:rPr lang="ar-IQ" sz="2400" kern="1200" dirty="0" smtClean="0"/>
          </a:br>
          <a:r>
            <a:rPr lang="ar-IQ" sz="2400" kern="1200" dirty="0" smtClean="0"/>
            <a:t/>
          </a:r>
          <a:br>
            <a:rPr lang="ar-IQ" sz="2400" kern="1200" dirty="0" smtClean="0"/>
          </a:br>
          <a:endParaRPr lang="en-US" sz="2000" b="1" kern="1200" dirty="0">
            <a:solidFill>
              <a:schemeClr val="tx1"/>
            </a:solidFill>
          </a:endParaRPr>
        </a:p>
      </dsp:txBody>
      <dsp:txXfrm>
        <a:off x="704169" y="395190"/>
        <a:ext cx="5162762" cy="32970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CC2BB-B94E-460A-AB75-668ED76244A0}">
      <dsp:nvSpPr>
        <dsp:cNvPr id="0" name=""/>
        <dsp:cNvSpPr/>
      </dsp:nvSpPr>
      <dsp:spPr>
        <a:xfrm>
          <a:off x="2088" y="3344970"/>
          <a:ext cx="9099239" cy="1513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i="0" kern="1200" dirty="0" smtClean="0">
              <a:solidFill>
                <a:schemeClr val="tx1"/>
              </a:solidFill>
            </a:rPr>
            <a:t>تقييد استخدام الموارد غير المتجددة وتقليل إنتاج النفايات</a:t>
          </a:r>
          <a:r>
            <a:rPr lang="ar-IQ" sz="2000" kern="1200" dirty="0" smtClean="0"/>
            <a:t/>
          </a:r>
          <a:br>
            <a:rPr lang="ar-IQ" sz="2000" kern="1200" dirty="0" smtClean="0"/>
          </a:br>
          <a:endParaRPr lang="en-US" sz="2000" b="1" kern="1200" dirty="0">
            <a:solidFill>
              <a:schemeClr val="tx1"/>
            </a:solidFill>
          </a:endParaRPr>
        </a:p>
      </dsp:txBody>
      <dsp:txXfrm>
        <a:off x="46418" y="3389300"/>
        <a:ext cx="9010579" cy="1424879"/>
      </dsp:txXfrm>
    </dsp:sp>
    <dsp:sp modelId="{7B63F9C8-3355-4549-952C-B9EEAA3BD533}">
      <dsp:nvSpPr>
        <dsp:cNvPr id="0" name=""/>
        <dsp:cNvSpPr/>
      </dsp:nvSpPr>
      <dsp:spPr>
        <a:xfrm>
          <a:off x="74392" y="1616470"/>
          <a:ext cx="5943904" cy="1513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i="0" kern="1200" dirty="0" smtClean="0">
              <a:solidFill>
                <a:schemeClr val="tx1"/>
              </a:solidFill>
            </a:rPr>
            <a:t>مراعاة القدرة التجديدية</a:t>
          </a:r>
          <a:r>
            <a:rPr lang="ar-IQ" sz="2000" b="0" i="0" kern="1200" dirty="0" smtClean="0"/>
            <a:t/>
          </a:r>
          <a:br>
            <a:rPr lang="ar-IQ" sz="2000" b="0" i="0" kern="1200" dirty="0" smtClean="0"/>
          </a:br>
          <a:r>
            <a:rPr lang="ar-IQ" sz="2000" kern="1200" dirty="0" smtClean="0"/>
            <a:t/>
          </a:r>
          <a:br>
            <a:rPr lang="ar-IQ" sz="2000" kern="1200" dirty="0" smtClean="0"/>
          </a:br>
          <a:r>
            <a:rPr lang="en-US" sz="2000" b="0" i="0" kern="1200" dirty="0" smtClean="0">
              <a:hlinkClick xmlns:r="http://schemas.openxmlformats.org/officeDocument/2006/relationships" r:id="rId1"/>
            </a:rPr>
            <a:t>%D8%A9</a:t>
          </a:r>
          <a:endParaRPr lang="en-US" sz="2000" b="1" kern="1200" dirty="0">
            <a:solidFill>
              <a:schemeClr val="tx1"/>
            </a:solidFill>
          </a:endParaRPr>
        </a:p>
      </dsp:txBody>
      <dsp:txXfrm>
        <a:off x="118722" y="1660800"/>
        <a:ext cx="5855244" cy="1424879"/>
      </dsp:txXfrm>
    </dsp:sp>
    <dsp:sp modelId="{01D99F47-DD05-45FB-9666-B78948B62FBB}">
      <dsp:nvSpPr>
        <dsp:cNvPr id="0" name=""/>
        <dsp:cNvSpPr/>
      </dsp:nvSpPr>
      <dsp:spPr>
        <a:xfrm>
          <a:off x="1243559" y="0"/>
          <a:ext cx="2910825" cy="1513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0" i="0" kern="1200" dirty="0" smtClean="0"/>
        </a:p>
        <a:p>
          <a:pPr lvl="0" algn="ctr" defTabSz="889000">
            <a:lnSpc>
              <a:spcPct val="90000"/>
            </a:lnSpc>
            <a:spcBef>
              <a:spcPct val="0"/>
            </a:spcBef>
            <a:spcAft>
              <a:spcPct val="35000"/>
            </a:spcAft>
          </a:pPr>
          <a:r>
            <a:rPr lang="ar-IQ" sz="2000" b="1" i="0" kern="1200" dirty="0" smtClean="0">
              <a:solidFill>
                <a:schemeClr val="tx1"/>
              </a:solidFill>
            </a:rPr>
            <a:t>الاحتياجات المجتمعية</a:t>
          </a:r>
          <a:r>
            <a:rPr lang="ar-IQ" sz="2000" b="0" i="0" kern="1200" dirty="0" smtClean="0"/>
            <a:t>:</a:t>
          </a:r>
          <a:r>
            <a:rPr lang="ar-IQ" sz="2000" kern="1200" dirty="0" smtClean="0"/>
            <a:t/>
          </a:r>
          <a:br>
            <a:rPr lang="ar-IQ" sz="2000" kern="1200" dirty="0" smtClean="0"/>
          </a:br>
          <a:r>
            <a:rPr lang="ar-IQ" sz="2000" kern="1200" dirty="0" smtClean="0"/>
            <a:t/>
          </a:r>
          <a:br>
            <a:rPr lang="ar-IQ" sz="2000" kern="1200" dirty="0" smtClean="0"/>
          </a:br>
          <a:endParaRPr lang="en-US" sz="2000" b="1" kern="1200" dirty="0">
            <a:solidFill>
              <a:schemeClr val="tx1"/>
            </a:solidFill>
          </a:endParaRPr>
        </a:p>
      </dsp:txBody>
      <dsp:txXfrm>
        <a:off x="1287889" y="44330"/>
        <a:ext cx="2822165" cy="1424879"/>
      </dsp:txXfrm>
    </dsp:sp>
    <dsp:sp modelId="{A81BBC48-D78F-4776-82D6-E5F1D4495095}">
      <dsp:nvSpPr>
        <dsp:cNvPr id="0" name=""/>
        <dsp:cNvSpPr/>
      </dsp:nvSpPr>
      <dsp:spPr>
        <a:xfrm>
          <a:off x="5132741" y="27897"/>
          <a:ext cx="2910825" cy="1513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i="0" kern="1200" dirty="0" smtClean="0">
            <a:solidFill>
              <a:schemeClr val="tx1"/>
            </a:solidFill>
          </a:endParaRPr>
        </a:p>
        <a:p>
          <a:pPr lvl="0" algn="ctr" defTabSz="889000">
            <a:lnSpc>
              <a:spcPct val="90000"/>
            </a:lnSpc>
            <a:spcBef>
              <a:spcPct val="0"/>
            </a:spcBef>
            <a:spcAft>
              <a:spcPct val="35000"/>
            </a:spcAft>
          </a:pPr>
          <a:r>
            <a:rPr lang="ar-IQ" sz="2000" b="1" i="0" kern="1200" dirty="0" smtClean="0">
              <a:solidFill>
                <a:schemeClr val="tx1"/>
              </a:solidFill>
            </a:rPr>
            <a:t>الحفاظ على التنوع البيولوجي</a:t>
          </a:r>
          <a:r>
            <a:rPr lang="ar-IQ" sz="2000" kern="1200" dirty="0" smtClean="0"/>
            <a:t/>
          </a:r>
          <a:br>
            <a:rPr lang="ar-IQ" sz="2000" kern="1200" dirty="0" smtClean="0"/>
          </a:br>
          <a:r>
            <a:rPr lang="ar-IQ" sz="2000" kern="1200" dirty="0" smtClean="0"/>
            <a:t/>
          </a:r>
          <a:br>
            <a:rPr lang="ar-IQ" sz="2000" kern="1200" dirty="0" smtClean="0"/>
          </a:br>
          <a:r>
            <a:rPr lang="en-US" sz="2000" b="0" i="0" kern="1200" dirty="0" smtClean="0">
              <a:hlinkClick xmlns:r="http://schemas.openxmlformats.org/officeDocument/2006/relationships" r:id="rId1"/>
            </a:rPr>
            <a:t>7%D9%85%D8%A9</a:t>
          </a:r>
          <a:endParaRPr lang="en-US" sz="2000" b="1" kern="1200" dirty="0">
            <a:solidFill>
              <a:schemeClr val="tx1"/>
            </a:solidFill>
          </a:endParaRPr>
        </a:p>
      </dsp:txBody>
      <dsp:txXfrm>
        <a:off x="5177071" y="72227"/>
        <a:ext cx="2822165" cy="1424879"/>
      </dsp:txXfrm>
    </dsp:sp>
    <dsp:sp modelId="{BA3F0E6F-6EDC-4E91-95CF-81BA28067E47}">
      <dsp:nvSpPr>
        <dsp:cNvPr id="0" name=""/>
        <dsp:cNvSpPr/>
      </dsp:nvSpPr>
      <dsp:spPr>
        <a:xfrm>
          <a:off x="6189458" y="1672485"/>
          <a:ext cx="2910825" cy="1513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i="0" kern="1200" dirty="0" smtClean="0">
              <a:solidFill>
                <a:schemeClr val="tx1"/>
              </a:solidFill>
            </a:rPr>
            <a:t>إ</a:t>
          </a:r>
          <a:endParaRPr lang="en-US" sz="2000" b="1" i="0" kern="1200" dirty="0" smtClean="0">
            <a:solidFill>
              <a:schemeClr val="tx1"/>
            </a:solidFill>
          </a:endParaRPr>
        </a:p>
        <a:p>
          <a:pPr lvl="0" algn="ctr" defTabSz="889000">
            <a:lnSpc>
              <a:spcPct val="90000"/>
            </a:lnSpc>
            <a:spcBef>
              <a:spcPct val="0"/>
            </a:spcBef>
            <a:spcAft>
              <a:spcPct val="35000"/>
            </a:spcAft>
          </a:pPr>
          <a:r>
            <a:rPr lang="ar-IQ" sz="2000" b="1" i="0" kern="1200" dirty="0" smtClean="0">
              <a:solidFill>
                <a:schemeClr val="tx1"/>
              </a:solidFill>
            </a:rPr>
            <a:t>عادة الاستخدام واعادة التدوير</a:t>
          </a:r>
          <a:r>
            <a:rPr lang="ar-IQ" sz="2000" b="0" i="0" kern="1200" dirty="0" smtClean="0"/>
            <a:t>:</a:t>
          </a:r>
          <a:r>
            <a:rPr lang="ar-IQ" sz="2000" kern="1200" dirty="0" smtClean="0"/>
            <a:t/>
          </a:r>
          <a:br>
            <a:rPr lang="ar-IQ" sz="2000" kern="1200" dirty="0" smtClean="0"/>
          </a:br>
          <a:r>
            <a:rPr lang="ar-IQ" sz="2000" kern="1200" dirty="0" smtClean="0"/>
            <a:t/>
          </a:r>
          <a:br>
            <a:rPr lang="ar-IQ" sz="2000" kern="1200" dirty="0" smtClean="0"/>
          </a:br>
          <a:endParaRPr lang="en-US" sz="2000" b="1" kern="1200" dirty="0">
            <a:solidFill>
              <a:schemeClr val="tx1"/>
            </a:solidFill>
          </a:endParaRPr>
        </a:p>
      </dsp:txBody>
      <dsp:txXfrm>
        <a:off x="6233788" y="1716815"/>
        <a:ext cx="2822165" cy="1424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01939-43CB-406E-92E9-F6230893B73D}">
      <dsp:nvSpPr>
        <dsp:cNvPr id="0" name=""/>
        <dsp:cNvSpPr/>
      </dsp:nvSpPr>
      <dsp:spPr>
        <a:xfrm>
          <a:off x="109601" y="32648"/>
          <a:ext cx="2491330" cy="14947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IQ" sz="2400" kern="1200" dirty="0" smtClean="0">
              <a:solidFill>
                <a:srgbClr val="000000"/>
              </a:solidFill>
              <a:latin typeface="HelveticaNeueLTW20-Ligh"/>
            </a:rPr>
            <a:t>بناء الوعي ببرامج الاستدامة داخل المنظمة</a:t>
          </a:r>
          <a:endParaRPr lang="en-US" sz="2400" b="1" kern="1200" dirty="0">
            <a:solidFill>
              <a:schemeClr val="tx1"/>
            </a:solidFill>
          </a:endParaRPr>
        </a:p>
      </dsp:txBody>
      <dsp:txXfrm>
        <a:off x="109601" y="32648"/>
        <a:ext cx="2491330" cy="1494798"/>
      </dsp:txXfrm>
    </dsp:sp>
    <dsp:sp modelId="{FD0241CC-DC68-411F-ACE5-0A22980EE189}">
      <dsp:nvSpPr>
        <dsp:cNvPr id="0" name=""/>
        <dsp:cNvSpPr/>
      </dsp:nvSpPr>
      <dsp:spPr>
        <a:xfrm>
          <a:off x="2814564" y="27760"/>
          <a:ext cx="2491330" cy="14947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IQ" sz="2400" b="0" i="0" kern="1200" dirty="0" smtClean="0">
              <a:solidFill>
                <a:schemeClr val="tx1"/>
              </a:solidFill>
            </a:rPr>
            <a:t>ضمان الامتثال (الالتزام) للقوانين البيئية</a:t>
          </a:r>
          <a:endParaRPr lang="en-US" sz="3300" kern="1200" dirty="0">
            <a:solidFill>
              <a:schemeClr val="tx1"/>
            </a:solidFill>
          </a:endParaRPr>
        </a:p>
      </dsp:txBody>
      <dsp:txXfrm>
        <a:off x="2814564" y="27760"/>
        <a:ext cx="2491330" cy="1494798"/>
      </dsp:txXfrm>
    </dsp:sp>
    <dsp:sp modelId="{1B76E2BE-3E08-488B-B25F-E8A250E16A77}">
      <dsp:nvSpPr>
        <dsp:cNvPr id="0" name=""/>
        <dsp:cNvSpPr/>
      </dsp:nvSpPr>
      <dsp:spPr>
        <a:xfrm>
          <a:off x="512861" y="1591433"/>
          <a:ext cx="4365384" cy="145399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IQ" sz="2400" b="0" i="0" kern="1200" dirty="0" smtClean="0">
              <a:solidFill>
                <a:schemeClr val="tx1"/>
              </a:solidFill>
            </a:rPr>
            <a:t>اقتراح المبادرات وكذلك حالة الأعمال من أجل الاستدامة للقيادة العليا</a:t>
          </a:r>
          <a:endParaRPr lang="en-US" sz="3300" kern="1200" dirty="0">
            <a:solidFill>
              <a:schemeClr val="tx1"/>
            </a:solidFill>
          </a:endParaRPr>
        </a:p>
      </dsp:txBody>
      <dsp:txXfrm>
        <a:off x="512861" y="1591433"/>
        <a:ext cx="4365384" cy="1453990"/>
      </dsp:txXfrm>
    </dsp:sp>
    <dsp:sp modelId="{957D2DCF-8D37-4824-9B1F-ED02D0A221CC}">
      <dsp:nvSpPr>
        <dsp:cNvPr id="0" name=""/>
        <dsp:cNvSpPr/>
      </dsp:nvSpPr>
      <dsp:spPr>
        <a:xfrm>
          <a:off x="5131614" y="1543585"/>
          <a:ext cx="2491330" cy="14947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IQ" sz="2300" b="0" i="0" kern="1200" dirty="0" smtClean="0">
              <a:solidFill>
                <a:schemeClr val="tx1"/>
              </a:solidFill>
            </a:rPr>
            <a:t>تحديد أهداف أداء الاستدامة الاستراتيجية والطموحة</a:t>
          </a:r>
          <a:endParaRPr lang="en-US" sz="2300" kern="1200" dirty="0">
            <a:solidFill>
              <a:schemeClr val="tx1"/>
            </a:solidFill>
          </a:endParaRPr>
        </a:p>
      </dsp:txBody>
      <dsp:txXfrm>
        <a:off x="5131614" y="1543585"/>
        <a:ext cx="2491330" cy="14947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9CE5F5-82B4-43A9-88A9-EA7984456F51}"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177818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CE5F5-82B4-43A9-88A9-EA7984456F51}"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133223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CE5F5-82B4-43A9-88A9-EA7984456F51}"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4494-77ED-477E-9BF3-A06B9201FCF6}"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6516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CE5F5-82B4-43A9-88A9-EA7984456F51}"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201627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CE5F5-82B4-43A9-88A9-EA7984456F51}"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4494-77ED-477E-9BF3-A06B9201FCF6}"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089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CE5F5-82B4-43A9-88A9-EA7984456F51}"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3753289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9CE5F5-82B4-43A9-88A9-EA7984456F51}"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4172364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9CE5F5-82B4-43A9-88A9-EA7984456F51}"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2505206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312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292066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280177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9CE5F5-82B4-43A9-88A9-EA7984456F51}"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3923430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7535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537D0B">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712380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537D0B">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06467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537D0B">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8676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324428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a:t>انقر لتحرير نمط العنوان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943112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537D0B">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2088946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084539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591318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59886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CE5F5-82B4-43A9-88A9-EA7984456F51}"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2512930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654739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800124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238883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4020591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033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937651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267309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2784204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537D0B">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576945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537D0B">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206429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9CE5F5-82B4-43A9-88A9-EA7984456F51}"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2688166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537D0B">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766477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2846460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a:t>انقر لتحرير نمط العنوان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749300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537D0B">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89631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212776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232359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528549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685179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576923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58186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9CE5F5-82B4-43A9-88A9-EA7984456F51}" type="datetimeFigureOut">
              <a:rPr lang="en-US" smtClean="0"/>
              <a:pPr/>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17879050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37D0B">
                    <a:lumMod val="50000"/>
                  </a:srgbClr>
                </a:solidFill>
              </a:rPr>
              <a:pPr/>
              <a:t>6/3/2024</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410919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9CE5F5-82B4-43A9-88A9-EA7984456F51}" type="datetimeFigureOut">
              <a:rPr lang="en-US" smtClean="0"/>
              <a:pPr/>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99885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CE5F5-82B4-43A9-88A9-EA7984456F51}" type="datetimeFigureOut">
              <a:rPr lang="en-US" smtClean="0"/>
              <a:pPr/>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330790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CE5F5-82B4-43A9-88A9-EA7984456F51}"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195736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CE5F5-82B4-43A9-88A9-EA7984456F51}"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04494-77ED-477E-9BF3-A06B9201FCF6}" type="slidenum">
              <a:rPr lang="en-US" smtClean="0"/>
              <a:pPr/>
              <a:t>‹#›</a:t>
            </a:fld>
            <a:endParaRPr lang="en-US"/>
          </a:p>
        </p:txBody>
      </p:sp>
    </p:spTree>
    <p:extLst>
      <p:ext uri="{BB962C8B-B14F-4D97-AF65-F5344CB8AC3E}">
        <p14:creationId xmlns:p14="http://schemas.microsoft.com/office/powerpoint/2010/main" val="235948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9CE5F5-82B4-43A9-88A9-EA7984456F51}" type="datetimeFigureOut">
              <a:rPr lang="en-US" smtClean="0"/>
              <a:pPr/>
              <a:t>6/3/2024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1704494-77ED-477E-9BF3-A06B9201FCF6}" type="slidenum">
              <a:rPr lang="en-US" smtClean="0"/>
              <a:pPr/>
              <a:t>‹#›</a:t>
            </a:fld>
            <a:endParaRPr lang="en-US"/>
          </a:p>
        </p:txBody>
      </p:sp>
    </p:spTree>
    <p:extLst>
      <p:ext uri="{BB962C8B-B14F-4D97-AF65-F5344CB8AC3E}">
        <p14:creationId xmlns:p14="http://schemas.microsoft.com/office/powerpoint/2010/main" val="3655145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B61BEF0D-F0BB-DE4B-95CE-6DB70DBA9567}" type="datetimeFigureOut">
              <a:rPr lang="en-US" smtClean="0">
                <a:solidFill>
                  <a:srgbClr val="537D0B">
                    <a:lumMod val="50000"/>
                  </a:srgbClr>
                </a:solidFill>
              </a:rPr>
              <a:pPr defTabSz="457200"/>
              <a:t>6/3/2024</a:t>
            </a:fld>
            <a:endParaRPr lang="en-US" dirty="0">
              <a:solidFill>
                <a:srgbClr val="537D0B">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537D0B">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smtClean="0">
                <a:solidFill>
                  <a:srgbClr val="537D0B">
                    <a:lumMod val="50000"/>
                  </a:srgbClr>
                </a:solidFill>
              </a:rPr>
              <a:pPr defTabSz="457200"/>
              <a:t>‹#›</a:t>
            </a:fld>
            <a:endParaRPr lang="en-US" dirty="0">
              <a:solidFill>
                <a:srgbClr val="537D0B">
                  <a:lumMod val="50000"/>
                </a:srgbClr>
              </a:solidFill>
            </a:endParaRPr>
          </a:p>
        </p:txBody>
      </p:sp>
    </p:spTree>
    <p:extLst>
      <p:ext uri="{BB962C8B-B14F-4D97-AF65-F5344CB8AC3E}">
        <p14:creationId xmlns:p14="http://schemas.microsoft.com/office/powerpoint/2010/main" val="326602311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B61BEF0D-F0BB-DE4B-95CE-6DB70DBA9567}" type="datetimeFigureOut">
              <a:rPr lang="en-US" smtClean="0">
                <a:solidFill>
                  <a:srgbClr val="537D0B">
                    <a:lumMod val="50000"/>
                  </a:srgbClr>
                </a:solidFill>
              </a:rPr>
              <a:pPr defTabSz="457200"/>
              <a:t>6/3/2024</a:t>
            </a:fld>
            <a:endParaRPr lang="en-US" dirty="0">
              <a:solidFill>
                <a:srgbClr val="537D0B">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537D0B">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smtClean="0">
                <a:solidFill>
                  <a:srgbClr val="537D0B">
                    <a:lumMod val="50000"/>
                  </a:srgbClr>
                </a:solidFill>
              </a:rPr>
              <a:pPr defTabSz="457200"/>
              <a:t>‹#›</a:t>
            </a:fld>
            <a:endParaRPr lang="en-US" dirty="0">
              <a:solidFill>
                <a:srgbClr val="537D0B">
                  <a:lumMod val="50000"/>
                </a:srgbClr>
              </a:solidFill>
            </a:endParaRPr>
          </a:p>
        </p:txBody>
      </p:sp>
    </p:spTree>
    <p:extLst>
      <p:ext uri="{BB962C8B-B14F-4D97-AF65-F5344CB8AC3E}">
        <p14:creationId xmlns:p14="http://schemas.microsoft.com/office/powerpoint/2010/main" val="3231192588"/>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hyperlink" Target="https://www.mindtools.com/pages/article/green-management-tips.htm" TargetMode="Externa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2337"/>
            <a:ext cx="9414444" cy="2002536"/>
          </a:xfrm>
        </p:spPr>
        <p:txBody>
          <a:bodyPr>
            <a:noAutofit/>
          </a:bodyPr>
          <a:lstStyle/>
          <a:p>
            <a:r>
              <a:rPr lang="ar-IQ" sz="4400" b="1" dirty="0" smtClean="0">
                <a:solidFill>
                  <a:srgbClr val="C00000"/>
                </a:solidFill>
                <a:latin typeface="Times New Roman" panose="02020603050405020304" pitchFamily="18" charset="0"/>
                <a:cs typeface="Times New Roman" panose="02020603050405020304" pitchFamily="18" charset="0"/>
              </a:rPr>
              <a:t/>
            </a:r>
            <a:br>
              <a:rPr lang="ar-IQ" sz="4400" b="1" dirty="0" smtClean="0">
                <a:solidFill>
                  <a:srgbClr val="C00000"/>
                </a:solidFill>
                <a:latin typeface="Times New Roman" panose="02020603050405020304" pitchFamily="18" charset="0"/>
                <a:cs typeface="Times New Roman" panose="02020603050405020304" pitchFamily="18" charset="0"/>
              </a:rPr>
            </a:br>
            <a:r>
              <a:rPr lang="ar-IQ" sz="4400" b="1" dirty="0">
                <a:solidFill>
                  <a:srgbClr val="C00000"/>
                </a:solidFill>
                <a:latin typeface="Times New Roman" panose="02020603050405020304" pitchFamily="18" charset="0"/>
                <a:cs typeface="Times New Roman" panose="02020603050405020304" pitchFamily="18" charset="0"/>
              </a:rPr>
              <a:t/>
            </a:r>
            <a:br>
              <a:rPr lang="ar-IQ" sz="4400" b="1" dirty="0">
                <a:solidFill>
                  <a:srgbClr val="C00000"/>
                </a:solidFill>
                <a:latin typeface="Times New Roman" panose="02020603050405020304" pitchFamily="18" charset="0"/>
                <a:cs typeface="Times New Roman" panose="02020603050405020304" pitchFamily="18" charset="0"/>
              </a:rPr>
            </a:br>
            <a:r>
              <a:rPr lang="ar-IQ" sz="4400" b="1" dirty="0" smtClean="0">
                <a:solidFill>
                  <a:srgbClr val="C00000"/>
                </a:solidFill>
                <a:latin typeface="Times New Roman" panose="02020603050405020304" pitchFamily="18" charset="0"/>
                <a:cs typeface="Times New Roman" panose="02020603050405020304" pitchFamily="18" charset="0"/>
              </a:rPr>
              <a:t/>
            </a:r>
            <a:br>
              <a:rPr lang="ar-IQ" sz="4400" b="1" dirty="0" smtClean="0">
                <a:solidFill>
                  <a:srgbClr val="C00000"/>
                </a:solidFill>
                <a:latin typeface="Times New Roman" panose="02020603050405020304" pitchFamily="18" charset="0"/>
                <a:cs typeface="Times New Roman" panose="02020603050405020304" pitchFamily="18" charset="0"/>
              </a:rPr>
            </a:br>
            <a:r>
              <a:rPr lang="ar-IQ" sz="4400" b="1" dirty="0" smtClean="0">
                <a:solidFill>
                  <a:srgbClr val="C00000"/>
                </a:solidFill>
                <a:latin typeface="Times New Roman" panose="02020603050405020304" pitchFamily="18" charset="0"/>
                <a:cs typeface="Times New Roman" panose="02020603050405020304" pitchFamily="18" charset="0"/>
              </a:rPr>
              <a:t/>
            </a:r>
            <a:br>
              <a:rPr lang="ar-IQ" sz="4400" b="1" dirty="0" smtClean="0">
                <a:solidFill>
                  <a:srgbClr val="C00000"/>
                </a:solidFill>
                <a:latin typeface="Times New Roman" panose="02020603050405020304" pitchFamily="18" charset="0"/>
                <a:cs typeface="Times New Roman" panose="02020603050405020304" pitchFamily="18" charset="0"/>
              </a:rPr>
            </a:br>
            <a:r>
              <a:rPr lang="ar-IQ" sz="4400" b="1" dirty="0" smtClean="0">
                <a:solidFill>
                  <a:srgbClr val="C00000"/>
                </a:solidFill>
                <a:latin typeface="Times New Roman" panose="02020603050405020304" pitchFamily="18" charset="0"/>
                <a:cs typeface="Times New Roman" panose="02020603050405020304" pitchFamily="18" charset="0"/>
              </a:rPr>
              <a:t>الاداره </a:t>
            </a:r>
            <a:r>
              <a:rPr lang="ar-IQ" sz="4400" b="1" dirty="0" smtClean="0">
                <a:solidFill>
                  <a:srgbClr val="C00000"/>
                </a:solidFill>
                <a:latin typeface="Times New Roman" panose="02020603050405020304" pitchFamily="18" charset="0"/>
                <a:cs typeface="Times New Roman" panose="02020603050405020304" pitchFamily="18" charset="0"/>
              </a:rPr>
              <a:t>الصناعيه </a:t>
            </a:r>
            <a:r>
              <a:rPr lang="ar-IQ" sz="4400" b="1" dirty="0" smtClean="0">
                <a:solidFill>
                  <a:srgbClr val="C00000"/>
                </a:solidFill>
                <a:latin typeface="Times New Roman" panose="02020603050405020304" pitchFamily="18" charset="0"/>
                <a:cs typeface="Times New Roman" panose="02020603050405020304" pitchFamily="18" charset="0"/>
              </a:rPr>
              <a:t>ودورها في تحقيق الاستدامةالبيئية</a:t>
            </a:r>
            <a:r>
              <a:rPr lang="ar-IQ" sz="4400" b="1" dirty="0" smtClean="0">
                <a:solidFill>
                  <a:srgbClr val="C00000"/>
                </a:solidFill>
                <a:latin typeface="Times New Roman" panose="02020603050405020304" pitchFamily="18" charset="0"/>
                <a:cs typeface="Times New Roman" panose="02020603050405020304" pitchFamily="18" charset="0"/>
              </a:rPr>
              <a:t/>
            </a:r>
            <a:br>
              <a:rPr lang="ar-IQ" sz="4400" b="1" dirty="0" smtClean="0">
                <a:solidFill>
                  <a:srgbClr val="C00000"/>
                </a:solidFill>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Sustainable environment</a:t>
            </a:r>
            <a:r>
              <a:rPr lang="ar-IQ" sz="2400" b="1" dirty="0" smtClean="0">
                <a:latin typeface="Times New Roman" panose="02020603050405020304" pitchFamily="18" charset="0"/>
                <a:cs typeface="Times New Roman" panose="02020603050405020304" pitchFamily="18" charset="0"/>
              </a:rPr>
              <a:t> &amp; </a:t>
            </a:r>
            <a:r>
              <a:rPr lang="en-US" sz="2400" b="1" dirty="0" smtClean="0">
                <a:latin typeface="Times New Roman" panose="02020603050405020304" pitchFamily="18" charset="0"/>
                <a:cs typeface="Times New Roman" panose="02020603050405020304" pitchFamily="18" charset="0"/>
              </a:rPr>
              <a:t>Green </a:t>
            </a:r>
            <a:r>
              <a:rPr lang="en-US" sz="2400" b="1" dirty="0">
                <a:latin typeface="Times New Roman" panose="02020603050405020304" pitchFamily="18" charset="0"/>
                <a:cs typeface="Times New Roman" panose="02020603050405020304" pitchFamily="18" charset="0"/>
              </a:rPr>
              <a:t>industrial </a:t>
            </a:r>
            <a:r>
              <a:rPr lang="en-US" sz="2400" b="1" dirty="0" smtClean="0">
                <a:latin typeface="Times New Roman" panose="02020603050405020304" pitchFamily="18" charset="0"/>
                <a:cs typeface="Times New Roman" panose="02020603050405020304" pitchFamily="18" charset="0"/>
              </a:rPr>
              <a:t>management</a:t>
            </a:r>
            <a:r>
              <a:rPr lang="ar-IQ" sz="2400" b="1" dirty="0" smtClean="0">
                <a:latin typeface="Times New Roman" panose="02020603050405020304" pitchFamily="18" charset="0"/>
                <a:cs typeface="Times New Roman" panose="02020603050405020304" pitchFamily="18" charset="0"/>
              </a:rPr>
              <a:t/>
            </a:r>
            <a:br>
              <a:rPr lang="ar-IQ" sz="2400" b="1" dirty="0" smtClean="0">
                <a:latin typeface="Times New Roman" panose="02020603050405020304" pitchFamily="18" charset="0"/>
                <a:cs typeface="Times New Roman" panose="02020603050405020304" pitchFamily="18" charset="0"/>
              </a:rPr>
            </a:br>
            <a:r>
              <a:rPr lang="ar-IQ" sz="2400" b="1" dirty="0" smtClean="0">
                <a:solidFill>
                  <a:srgbClr val="C00000"/>
                </a:solidFill>
                <a:latin typeface="Times New Roman" panose="02020603050405020304" pitchFamily="18" charset="0"/>
                <a:cs typeface="Times New Roman" panose="02020603050405020304" pitchFamily="18" charset="0"/>
              </a:rPr>
              <a:t>   اعداد : </a:t>
            </a:r>
            <a:r>
              <a:rPr lang="ar-IQ" sz="2400" b="1" dirty="0" smtClean="0">
                <a:solidFill>
                  <a:srgbClr val="C00000"/>
                </a:solidFill>
                <a:latin typeface="Times New Roman" panose="02020603050405020304" pitchFamily="18" charset="0"/>
                <a:cs typeface="Times New Roman" panose="02020603050405020304" pitchFamily="18" charset="0"/>
              </a:rPr>
              <a:t>ا.م. د بشرى صبيح كاظم و أ.د</a:t>
            </a:r>
            <a:r>
              <a:rPr lang="ar-IQ" sz="2400" b="1" dirty="0" smtClean="0">
                <a:solidFill>
                  <a:srgbClr val="C00000"/>
                </a:solidFill>
                <a:latin typeface="Times New Roman" panose="02020603050405020304" pitchFamily="18" charset="0"/>
                <a:cs typeface="Times New Roman" panose="02020603050405020304" pitchFamily="18" charset="0"/>
              </a:rPr>
              <a:t>. نغم يوسف عبدالرضا الغزالي</a:t>
            </a:r>
            <a:r>
              <a:rPr lang="en-US" sz="4400" b="1" dirty="0">
                <a:solidFill>
                  <a:srgbClr val="C00000"/>
                </a:solidFill>
                <a:latin typeface="Times New Roman" panose="02020603050405020304" pitchFamily="18" charset="0"/>
                <a:cs typeface="Times New Roman" panose="02020603050405020304" pitchFamily="18" charset="0"/>
              </a:rPr>
              <a:t>	</a:t>
            </a:r>
          </a:p>
        </p:txBody>
      </p:sp>
      <p:sp>
        <p:nvSpPr>
          <p:cNvPr id="6" name="Subtitle 5"/>
          <p:cNvSpPr>
            <a:spLocks noGrp="1"/>
          </p:cNvSpPr>
          <p:nvPr>
            <p:ph type="subTitle" idx="1"/>
          </p:nvPr>
        </p:nvSpPr>
        <p:spPr>
          <a:xfrm>
            <a:off x="1524000" y="3602038"/>
            <a:ext cx="8851043" cy="3277902"/>
          </a:xfrm>
        </p:spPr>
        <p:txBody>
          <a:bodyPr/>
          <a:lstStyle/>
          <a:p>
            <a:endParaRPr lang="en-US" dirty="0"/>
          </a:p>
        </p:txBody>
      </p:sp>
      <p:pic>
        <p:nvPicPr>
          <p:cNvPr id="1026" name="Picture 2" descr="ما هي البيئة المستدام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82112"/>
            <a:ext cx="9101327" cy="369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76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893" y="184821"/>
            <a:ext cx="5168163" cy="1000035"/>
          </a:xfrm>
        </p:spPr>
        <p:txBody>
          <a:bodyPr>
            <a:normAutofit fontScale="90000"/>
          </a:bodyPr>
          <a:lstStyle/>
          <a:p>
            <a:pPr algn="ctr"/>
            <a:r>
              <a:rPr lang="en-US" sz="3200" dirty="0" smtClean="0"/>
              <a:t/>
            </a:r>
            <a:br>
              <a:rPr lang="en-US" sz="3200" dirty="0" smtClean="0"/>
            </a:br>
            <a:r>
              <a:rPr lang="en-US" sz="3200" dirty="0"/>
              <a:t/>
            </a:r>
            <a:br>
              <a:rPr lang="en-US" sz="3200" dirty="0"/>
            </a:br>
            <a:r>
              <a:rPr lang="ar-IQ" sz="3200" dirty="0" smtClean="0"/>
              <a:t>تعريف </a:t>
            </a:r>
            <a:r>
              <a:rPr lang="ar-IQ" sz="3200" dirty="0"/>
              <a:t>الاستدامة </a:t>
            </a:r>
            <a:r>
              <a:rPr lang="ar-IQ" sz="3200" dirty="0" smtClean="0"/>
              <a:t>البيئية</a:t>
            </a:r>
            <a:r>
              <a:rPr lang="en-US" sz="3200" dirty="0" smtClean="0"/>
              <a:t/>
            </a:r>
            <a:br>
              <a:rPr lang="en-US" sz="3200" dirty="0" smtClean="0"/>
            </a:br>
            <a:r>
              <a:rPr lang="en-US" sz="2800" dirty="0"/>
              <a:t>Environmental Sustainability</a:t>
            </a:r>
            <a:r>
              <a:rPr lang="en-US" sz="3200" dirty="0" smtClean="0"/>
              <a:t> </a:t>
            </a:r>
            <a:r>
              <a:rPr lang="en-US" sz="3200" dirty="0"/>
              <a:t/>
            </a:r>
            <a:br>
              <a:rPr lang="en-US" sz="3200" dirty="0"/>
            </a:br>
            <a:r>
              <a:rPr lang="en-US" dirty="0"/>
              <a:t/>
            </a:r>
            <a:br>
              <a:rPr lang="en-US" dirty="0"/>
            </a:br>
            <a:endParaRPr lang="en-US" sz="3200" b="1" dirty="0"/>
          </a:p>
        </p:txBody>
      </p:sp>
      <p:sp>
        <p:nvSpPr>
          <p:cNvPr id="3" name="Content Placeholder 2"/>
          <p:cNvSpPr>
            <a:spLocks noGrp="1"/>
          </p:cNvSpPr>
          <p:nvPr>
            <p:ph idx="1"/>
          </p:nvPr>
        </p:nvSpPr>
        <p:spPr>
          <a:xfrm>
            <a:off x="303940" y="3095951"/>
            <a:ext cx="6310649" cy="1996226"/>
          </a:xfrm>
        </p:spPr>
        <p:txBody>
          <a:bodyPr>
            <a:noAutofit/>
          </a:bodyPr>
          <a:lstStyle/>
          <a:p>
            <a:pPr marL="0" indent="0" algn="r" rtl="1">
              <a:buNone/>
            </a:pPr>
            <a:r>
              <a:rPr lang="ar-IQ" sz="2800" dirty="0" smtClean="0">
                <a:solidFill>
                  <a:srgbClr val="FF0000"/>
                </a:solidFill>
                <a:latin typeface="Times New Roman" panose="02020603050405020304" pitchFamily="18" charset="0"/>
                <a:cs typeface="Times New Roman" panose="02020603050405020304" pitchFamily="18" charset="0"/>
              </a:rPr>
              <a:t>بشكل </a:t>
            </a:r>
            <a:r>
              <a:rPr lang="ar-IQ" sz="2800" dirty="0">
                <a:solidFill>
                  <a:srgbClr val="FF0000"/>
                </a:solidFill>
                <a:latin typeface="Times New Roman" panose="02020603050405020304" pitchFamily="18" charset="0"/>
                <a:cs typeface="Times New Roman" panose="02020603050405020304" pitchFamily="18" charset="0"/>
              </a:rPr>
              <a:t>عام </a:t>
            </a:r>
            <a:r>
              <a:rPr lang="en-US" sz="2800" dirty="0" smtClean="0">
                <a:solidFill>
                  <a:srgbClr val="FF0000"/>
                </a:solidFill>
                <a:latin typeface="Times New Roman" panose="02020603050405020304" pitchFamily="18" charset="0"/>
                <a:cs typeface="Times New Roman" panose="02020603050405020304" pitchFamily="18" charset="0"/>
              </a:rPr>
              <a:t>:-</a:t>
            </a:r>
          </a:p>
          <a:p>
            <a:pPr marL="0" indent="0" algn="r" rtl="1">
              <a:buNone/>
            </a:pPr>
            <a:r>
              <a:rPr lang="ar-IQ" sz="2800" dirty="0" smtClean="0">
                <a:solidFill>
                  <a:srgbClr val="FF0000"/>
                </a:solidFill>
                <a:latin typeface="Times New Roman" panose="02020603050405020304" pitchFamily="18" charset="0"/>
                <a:cs typeface="Times New Roman" panose="02020603050405020304" pitchFamily="18" charset="0"/>
              </a:rPr>
              <a:t>تفاعل </a:t>
            </a:r>
            <a:r>
              <a:rPr lang="ar-IQ" sz="2800" dirty="0">
                <a:solidFill>
                  <a:srgbClr val="FF0000"/>
                </a:solidFill>
                <a:latin typeface="Times New Roman" panose="02020603050405020304" pitchFamily="18" charset="0"/>
                <a:cs typeface="Times New Roman" panose="02020603050405020304" pitchFamily="18" charset="0"/>
              </a:rPr>
              <a:t>الإنسان المسؤول مع البيئة لتجنب استنزاف الموارد الطبيعية أو تدهورها، والحفاظ على جودة البيئة لأمد طويل</a:t>
            </a:r>
            <a:br>
              <a:rPr lang="ar-IQ" sz="2800" dirty="0">
                <a:solidFill>
                  <a:srgbClr val="FF0000"/>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291" y="1918951"/>
            <a:ext cx="4857750" cy="2857500"/>
          </a:xfrm>
          <a:prstGeom prst="rect">
            <a:avLst/>
          </a:prstGeom>
        </p:spPr>
      </p:pic>
    </p:spTree>
    <p:extLst>
      <p:ext uri="{BB962C8B-B14F-4D97-AF65-F5344CB8AC3E}">
        <p14:creationId xmlns:p14="http://schemas.microsoft.com/office/powerpoint/2010/main" val="936336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115" y="365125"/>
            <a:ext cx="6027314" cy="1325563"/>
          </a:xfrm>
        </p:spPr>
        <p:txBody>
          <a:bodyPr/>
          <a:lstStyle/>
          <a:p>
            <a:pPr algn="r" rtl="1"/>
            <a:r>
              <a:rPr lang="ar-JO" dirty="0"/>
              <a:t>مفهوم </a:t>
            </a:r>
            <a:r>
              <a:rPr lang="ar-IQ" dirty="0" smtClean="0"/>
              <a:t>الاستدامه البيئيه</a:t>
            </a:r>
            <a:endParaRPr lang="en-US" dirty="0"/>
          </a:p>
        </p:txBody>
      </p:sp>
      <p:graphicFrame>
        <p:nvGraphicFramePr>
          <p:cNvPr id="4" name="Diagram 3"/>
          <p:cNvGraphicFramePr/>
          <p:nvPr>
            <p:extLst>
              <p:ext uri="{D42A27DB-BD31-4B8C-83A1-F6EECF244321}">
                <p14:modId xmlns:p14="http://schemas.microsoft.com/office/powerpoint/2010/main" val="1055845158"/>
              </p:ext>
            </p:extLst>
          </p:nvPr>
        </p:nvGraphicFramePr>
        <p:xfrm>
          <a:off x="597407" y="1207009"/>
          <a:ext cx="6375042" cy="503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1026" y="1690688"/>
            <a:ext cx="2590805" cy="2353278"/>
          </a:xfrm>
          <a:prstGeom prst="rect">
            <a:avLst/>
          </a:prstGeom>
        </p:spPr>
      </p:pic>
    </p:spTree>
    <p:extLst>
      <p:ext uri="{BB962C8B-B14F-4D97-AF65-F5344CB8AC3E}">
        <p14:creationId xmlns:p14="http://schemas.microsoft.com/office/powerpoint/2010/main" val="1497289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115" y="365125"/>
            <a:ext cx="6027314" cy="1325563"/>
          </a:xfrm>
        </p:spPr>
        <p:txBody>
          <a:bodyPr/>
          <a:lstStyle/>
          <a:p>
            <a:pPr algn="r" rtl="1"/>
            <a:r>
              <a:rPr lang="ar-JO" dirty="0"/>
              <a:t>مفهوم </a:t>
            </a:r>
            <a:r>
              <a:rPr lang="ar-IQ" dirty="0" smtClean="0"/>
              <a:t>الاستدامه البيئيه</a:t>
            </a:r>
            <a:endParaRPr lang="en-US" dirty="0"/>
          </a:p>
        </p:txBody>
      </p:sp>
      <p:graphicFrame>
        <p:nvGraphicFramePr>
          <p:cNvPr id="4" name="Diagram 3"/>
          <p:cNvGraphicFramePr/>
          <p:nvPr>
            <p:extLst>
              <p:ext uri="{D42A27DB-BD31-4B8C-83A1-F6EECF244321}">
                <p14:modId xmlns:p14="http://schemas.microsoft.com/office/powerpoint/2010/main" val="1542378756"/>
              </p:ext>
            </p:extLst>
          </p:nvPr>
        </p:nvGraphicFramePr>
        <p:xfrm>
          <a:off x="880871" y="1252729"/>
          <a:ext cx="6375042" cy="4123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1026" y="1690688"/>
            <a:ext cx="2590805" cy="2353278"/>
          </a:xfrm>
          <a:prstGeom prst="rect">
            <a:avLst/>
          </a:prstGeom>
        </p:spPr>
      </p:pic>
    </p:spTree>
    <p:extLst>
      <p:ext uri="{BB962C8B-B14F-4D97-AF65-F5344CB8AC3E}">
        <p14:creationId xmlns:p14="http://schemas.microsoft.com/office/powerpoint/2010/main" val="87545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115" y="365125"/>
            <a:ext cx="6027314" cy="1325563"/>
          </a:xfrm>
        </p:spPr>
        <p:txBody>
          <a:bodyPr/>
          <a:lstStyle/>
          <a:p>
            <a:pPr algn="r" rtl="1"/>
            <a:r>
              <a:rPr lang="ar-JO" dirty="0"/>
              <a:t>مفهوم </a:t>
            </a:r>
            <a:r>
              <a:rPr lang="ar-IQ" dirty="0" smtClean="0"/>
              <a:t>الاستدامه البيئيه</a:t>
            </a:r>
            <a:endParaRPr lang="en-US" dirty="0"/>
          </a:p>
        </p:txBody>
      </p:sp>
      <p:graphicFrame>
        <p:nvGraphicFramePr>
          <p:cNvPr id="4" name="Diagram 3"/>
          <p:cNvGraphicFramePr/>
          <p:nvPr>
            <p:extLst>
              <p:ext uri="{D42A27DB-BD31-4B8C-83A1-F6EECF244321}">
                <p14:modId xmlns:p14="http://schemas.microsoft.com/office/powerpoint/2010/main" val="2135908496"/>
              </p:ext>
            </p:extLst>
          </p:nvPr>
        </p:nvGraphicFramePr>
        <p:xfrm>
          <a:off x="880871" y="1252729"/>
          <a:ext cx="6375042" cy="4123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1026" y="1690688"/>
            <a:ext cx="2590805" cy="2353278"/>
          </a:xfrm>
          <a:prstGeom prst="rect">
            <a:avLst/>
          </a:prstGeom>
        </p:spPr>
      </p:pic>
    </p:spTree>
    <p:extLst>
      <p:ext uri="{BB962C8B-B14F-4D97-AF65-F5344CB8AC3E}">
        <p14:creationId xmlns:p14="http://schemas.microsoft.com/office/powerpoint/2010/main" val="3526574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251" y="326488"/>
            <a:ext cx="4713667" cy="1325563"/>
          </a:xfrm>
        </p:spPr>
        <p:txBody>
          <a:bodyPr>
            <a:normAutofit/>
          </a:bodyPr>
          <a:lstStyle/>
          <a:p>
            <a:pPr algn="ctr"/>
            <a:r>
              <a:rPr lang="ar-IQ" sz="2400" dirty="0"/>
              <a:t>أهداف ومبادئ البيئة المستدامة</a:t>
            </a:r>
            <a:br>
              <a:rPr lang="ar-IQ" sz="2400" dirty="0"/>
            </a:br>
            <a:r>
              <a:rPr lang="en-US" sz="2400" dirty="0" smtClean="0"/>
              <a:t>Objectives </a:t>
            </a:r>
            <a:r>
              <a:rPr lang="en-US" sz="2400" dirty="0"/>
              <a:t>and principles of sustainable environment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0901070"/>
              </p:ext>
            </p:extLst>
          </p:nvPr>
        </p:nvGraphicFramePr>
        <p:xfrm>
          <a:off x="271272" y="1935353"/>
          <a:ext cx="9101328" cy="4858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1718" y="159063"/>
            <a:ext cx="3865808" cy="1631100"/>
          </a:xfrm>
          <a:prstGeom prst="rect">
            <a:avLst/>
          </a:prstGeom>
        </p:spPr>
      </p:pic>
    </p:spTree>
    <p:extLst>
      <p:ext uri="{BB962C8B-B14F-4D97-AF65-F5344CB8AC3E}">
        <p14:creationId xmlns:p14="http://schemas.microsoft.com/office/powerpoint/2010/main" val="2832641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511"/>
            <a:ext cx="3306136" cy="1325563"/>
          </a:xfrm>
        </p:spPr>
        <p:txBody>
          <a:bodyPr>
            <a:normAutofit fontScale="90000"/>
          </a:bodyPr>
          <a:lstStyle/>
          <a:p>
            <a:pPr algn="r" rtl="1"/>
            <a:r>
              <a:rPr lang="ar-IQ" b="1" dirty="0">
                <a:solidFill>
                  <a:schemeClr val="tx1"/>
                </a:solidFill>
              </a:rPr>
              <a:t>ماذا يفعل مدراء الاستدامة؟</a:t>
            </a:r>
            <a:r>
              <a:rPr lang="ar-IQ" dirty="0">
                <a:solidFill>
                  <a:schemeClr val="tx1"/>
                </a:solidFill>
              </a:rPr>
              <a:t/>
            </a:r>
            <a:br>
              <a:rPr lang="ar-IQ" dirty="0">
                <a:solidFill>
                  <a:schemeClr val="tx1"/>
                </a:solidFill>
              </a:rPr>
            </a:br>
            <a:endParaRPr lang="en-US" sz="3600" b="1" dirty="0">
              <a:solidFill>
                <a:schemeClr val="tx1"/>
              </a:solidFill>
            </a:endParaRPr>
          </a:p>
        </p:txBody>
      </p:sp>
      <p:sp>
        <p:nvSpPr>
          <p:cNvPr id="3" name="Content Placeholder 2"/>
          <p:cNvSpPr>
            <a:spLocks noGrp="1"/>
          </p:cNvSpPr>
          <p:nvPr>
            <p:ph idx="1"/>
          </p:nvPr>
        </p:nvSpPr>
        <p:spPr>
          <a:xfrm>
            <a:off x="639436" y="2409848"/>
            <a:ext cx="8463567" cy="1110592"/>
          </a:xfrm>
        </p:spPr>
        <p:txBody>
          <a:bodyPr>
            <a:normAutofit lnSpcReduction="10000"/>
          </a:bodyPr>
          <a:lstStyle/>
          <a:p>
            <a:pPr marL="0" indent="0" algn="ctr">
              <a:buNone/>
            </a:pPr>
            <a:r>
              <a:rPr lang="ar-IQ" dirty="0">
                <a:solidFill>
                  <a:schemeClr val="tx1"/>
                </a:solidFill>
              </a:rPr>
              <a:t>مدراء الاستدامة يقومون بقيادة جهود الأعمال المستدامة في مؤسساتهم، هؤلاء الخبراء مفكرون على المدى الطويل، وهم من عوامل التغيير، وسفراء لديهم رؤية، وبالاعتماد على حجم المنظمة والمناصب الموكلة إليهم، يمكنهم أن يكونوا مسؤولين عن ما يلي:</a:t>
            </a:r>
            <a:br>
              <a:rPr lang="ar-IQ" dirty="0">
                <a:solidFill>
                  <a:schemeClr val="tx1"/>
                </a:solidFill>
              </a:rPr>
            </a:br>
            <a:endParaRPr lang="en-US" b="1" dirty="0">
              <a:solidFill>
                <a:schemeClr val="tx1"/>
              </a:solidFill>
            </a:endParaRPr>
          </a:p>
        </p:txBody>
      </p:sp>
      <p:graphicFrame>
        <p:nvGraphicFramePr>
          <p:cNvPr id="4" name="Diagram 3"/>
          <p:cNvGraphicFramePr/>
          <p:nvPr>
            <p:extLst>
              <p:ext uri="{D42A27DB-BD31-4B8C-83A1-F6EECF244321}">
                <p14:modId xmlns:p14="http://schemas.microsoft.com/office/powerpoint/2010/main" val="3883717942"/>
              </p:ext>
            </p:extLst>
          </p:nvPr>
        </p:nvGraphicFramePr>
        <p:xfrm>
          <a:off x="978408" y="3617413"/>
          <a:ext cx="8124595" cy="324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3995928" y="106511"/>
            <a:ext cx="5321807" cy="2179068"/>
          </a:xfrm>
          <a:prstGeom prst="rect">
            <a:avLst/>
          </a:prstGeom>
        </p:spPr>
      </p:pic>
      <p:pic>
        <p:nvPicPr>
          <p:cNvPr id="8" name="Picture 7"/>
          <p:cNvPicPr>
            <a:picLocks noChangeAspect="1"/>
          </p:cNvPicPr>
          <p:nvPr/>
        </p:nvPicPr>
        <p:blipFill>
          <a:blip r:embed="rId8"/>
          <a:stretch>
            <a:fillRect/>
          </a:stretch>
        </p:blipFill>
        <p:spPr>
          <a:xfrm>
            <a:off x="6489706" y="3626886"/>
            <a:ext cx="2493480" cy="1499746"/>
          </a:xfrm>
          <a:prstGeom prst="rect">
            <a:avLst/>
          </a:prstGeom>
        </p:spPr>
      </p:pic>
    </p:spTree>
    <p:extLst>
      <p:ext uri="{BB962C8B-B14F-4D97-AF65-F5344CB8AC3E}">
        <p14:creationId xmlns:p14="http://schemas.microsoft.com/office/powerpoint/2010/main" val="3538474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rtl="1">
              <a:buNone/>
            </a:pPr>
            <a:r>
              <a:rPr lang="ar-IQ" sz="11500" b="1" dirty="0" smtClean="0">
                <a:solidFill>
                  <a:schemeClr val="accent2">
                    <a:lumMod val="60000"/>
                    <a:lumOff val="40000"/>
                  </a:schemeClr>
                </a:solidFill>
                <a:latin typeface="Aldhabi" pitchFamily="2" charset="-78"/>
                <a:cs typeface="Aldhabi" pitchFamily="2" charset="-78"/>
              </a:rPr>
              <a:t>شكرااا لحسن اصغائكم </a:t>
            </a:r>
            <a:endParaRPr lang="en-US" sz="11500" b="1" dirty="0">
              <a:solidFill>
                <a:schemeClr val="accent2">
                  <a:lumMod val="60000"/>
                  <a:lumOff val="40000"/>
                </a:schemeClr>
              </a:solidFill>
              <a:latin typeface="Aldhabi" pitchFamily="2" charset="-78"/>
              <a:cs typeface="Aldhabi" pitchFamily="2" charset="-78"/>
            </a:endParaRPr>
          </a:p>
        </p:txBody>
      </p:sp>
    </p:spTree>
    <p:extLst>
      <p:ext uri="{BB962C8B-B14F-4D97-AF65-F5344CB8AC3E}">
        <p14:creationId xmlns:p14="http://schemas.microsoft.com/office/powerpoint/2010/main" val="3044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مفهوم الادارة الصناعية:</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IQ" dirty="0"/>
              <a:t>تعريف </a:t>
            </a:r>
            <a:r>
              <a:rPr lang="ar-IQ" dirty="0" smtClean="0"/>
              <a:t>الادارة</a:t>
            </a:r>
            <a:r>
              <a:rPr lang="ar-IQ" dirty="0"/>
              <a:t>: هي مجموعة المبادئ </a:t>
            </a:r>
            <a:r>
              <a:rPr lang="ar-IQ" dirty="0" smtClean="0"/>
              <a:t>والاسس </a:t>
            </a:r>
            <a:r>
              <a:rPr lang="ar-IQ" dirty="0"/>
              <a:t>العلمية التي تتولى تخطيط ورقابة وتحفيز مجموعة </a:t>
            </a:r>
            <a:r>
              <a:rPr lang="ar-IQ" dirty="0" smtClean="0"/>
              <a:t>من الافرادلتحقيق الاهداف </a:t>
            </a:r>
            <a:r>
              <a:rPr lang="ar-IQ" dirty="0"/>
              <a:t>المشتركة </a:t>
            </a:r>
            <a:r>
              <a:rPr lang="ar-IQ" dirty="0" smtClean="0"/>
              <a:t>للمنظمة. </a:t>
            </a:r>
          </a:p>
          <a:p>
            <a:pPr algn="r" rtl="1"/>
            <a:r>
              <a:rPr lang="ar-IQ" dirty="0" smtClean="0"/>
              <a:t>1 </a:t>
            </a:r>
            <a:r>
              <a:rPr lang="ar-IQ" dirty="0"/>
              <a:t>مبدأ تقسيم العمل: أي ان كل فرد يتخصص بأداة عمل معين داخل </a:t>
            </a:r>
            <a:r>
              <a:rPr lang="ar-IQ" dirty="0" smtClean="0"/>
              <a:t>المنظمة</a:t>
            </a:r>
          </a:p>
          <a:p>
            <a:pPr algn="r" rtl="1"/>
            <a:r>
              <a:rPr lang="ar-IQ" dirty="0" smtClean="0"/>
              <a:t> </a:t>
            </a:r>
            <a:r>
              <a:rPr lang="ar-IQ" dirty="0"/>
              <a:t>.2 </a:t>
            </a:r>
            <a:r>
              <a:rPr lang="ar-IQ" dirty="0" smtClean="0"/>
              <a:t>السلطات والمسؤلية</a:t>
            </a:r>
          </a:p>
          <a:p>
            <a:pPr algn="r" rtl="1"/>
            <a:r>
              <a:rPr lang="ar-IQ" dirty="0" smtClean="0"/>
              <a:t>3. الانضباط</a:t>
            </a:r>
            <a:r>
              <a:rPr lang="ar-IQ" dirty="0"/>
              <a:t>: وهي إطاعة </a:t>
            </a:r>
            <a:r>
              <a:rPr lang="ar-IQ" dirty="0" smtClean="0"/>
              <a:t>وتنفيذ الاوامر والتعليمات </a:t>
            </a:r>
            <a:r>
              <a:rPr lang="ar-IQ" dirty="0"/>
              <a:t>الصادرة. </a:t>
            </a:r>
            <a:endParaRPr lang="ar-IQ" dirty="0" smtClean="0"/>
          </a:p>
          <a:p>
            <a:pPr algn="r" rtl="1"/>
            <a:r>
              <a:rPr lang="ar-IQ" dirty="0" smtClean="0"/>
              <a:t>.</a:t>
            </a:r>
            <a:r>
              <a:rPr lang="ar-IQ" dirty="0"/>
              <a:t>4 </a:t>
            </a:r>
            <a:r>
              <a:rPr lang="ar-IQ" dirty="0" smtClean="0"/>
              <a:t>وحدةالاوامر: </a:t>
            </a:r>
            <a:r>
              <a:rPr lang="ar-IQ" dirty="0"/>
              <a:t>وهي ان يتلقى المرؤوس التعليمات </a:t>
            </a:r>
            <a:r>
              <a:rPr lang="ar-IQ" dirty="0" smtClean="0"/>
              <a:t>ووالاوامر </a:t>
            </a:r>
            <a:r>
              <a:rPr lang="ar-IQ" dirty="0"/>
              <a:t>من رئيسه المباشر. </a:t>
            </a:r>
            <a:endParaRPr lang="ar-IQ" dirty="0" smtClean="0"/>
          </a:p>
          <a:p>
            <a:pPr algn="r" rtl="1"/>
            <a:r>
              <a:rPr lang="ar-IQ" dirty="0" smtClean="0"/>
              <a:t>.</a:t>
            </a:r>
            <a:r>
              <a:rPr lang="ar-IQ" dirty="0"/>
              <a:t>5 أسبقية المصلحة العامة</a:t>
            </a:r>
            <a:r>
              <a:rPr lang="ar-IQ" dirty="0" smtClean="0"/>
              <a:t>.</a:t>
            </a:r>
          </a:p>
          <a:p>
            <a:pPr algn="r" rtl="1"/>
            <a:r>
              <a:rPr lang="ar-IQ" dirty="0" smtClean="0"/>
              <a:t> </a:t>
            </a:r>
            <a:r>
              <a:rPr lang="ar-IQ" dirty="0"/>
              <a:t>.6 العدالة في المكافأة</a:t>
            </a:r>
            <a:r>
              <a:rPr lang="ar-IQ" dirty="0" smtClean="0"/>
              <a:t>.</a:t>
            </a:r>
          </a:p>
          <a:p>
            <a:pPr algn="r" rtl="1"/>
            <a:r>
              <a:rPr lang="ar-IQ" dirty="0" smtClean="0"/>
              <a:t> </a:t>
            </a:r>
            <a:r>
              <a:rPr lang="ar-IQ" dirty="0"/>
              <a:t>.7 المركزية. .</a:t>
            </a:r>
            <a:r>
              <a:rPr lang="ar-IQ" dirty="0" smtClean="0"/>
              <a:t>8</a:t>
            </a:r>
          </a:p>
          <a:p>
            <a:pPr algn="r" rtl="1"/>
            <a:r>
              <a:rPr lang="ar-IQ" dirty="0" smtClean="0"/>
              <a:t> </a:t>
            </a:r>
            <a:r>
              <a:rPr lang="ar-IQ" dirty="0"/>
              <a:t>تدريج السلطة. </a:t>
            </a:r>
            <a:endParaRPr lang="ar-IQ" dirty="0" smtClean="0"/>
          </a:p>
          <a:p>
            <a:pPr algn="r" rtl="1"/>
            <a:r>
              <a:rPr lang="ar-IQ" dirty="0" smtClean="0"/>
              <a:t>.</a:t>
            </a:r>
            <a:r>
              <a:rPr lang="ar-IQ" dirty="0"/>
              <a:t>9 النظام </a:t>
            </a:r>
            <a:r>
              <a:rPr lang="ar-IQ" dirty="0" smtClean="0"/>
              <a:t>والترتيب </a:t>
            </a:r>
            <a:r>
              <a:rPr lang="ar-IQ" dirty="0"/>
              <a:t>. .10 المساواة. .11 استقرار العاملين. .12 المبادرة </a:t>
            </a:r>
            <a:r>
              <a:rPr lang="ar-IQ" dirty="0" smtClean="0"/>
              <a:t>والابتكار 13-روح الفريق</a:t>
            </a:r>
          </a:p>
          <a:p>
            <a:pPr algn="r" rtl="1"/>
            <a:endParaRPr lang="en-US" dirty="0"/>
          </a:p>
        </p:txBody>
      </p:sp>
    </p:spTree>
    <p:extLst>
      <p:ext uri="{BB962C8B-B14F-4D97-AF65-F5344CB8AC3E}">
        <p14:creationId xmlns:p14="http://schemas.microsoft.com/office/powerpoint/2010/main" val="293074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3331"/>
            <a:ext cx="3661915" cy="5472752"/>
          </a:xfrm>
          <a:prstGeom prst="rect">
            <a:avLst/>
          </a:prstGeom>
        </p:spPr>
      </p:pic>
      <p:sp>
        <p:nvSpPr>
          <p:cNvPr id="6" name="Rectangle 5"/>
          <p:cNvSpPr/>
          <p:nvPr/>
        </p:nvSpPr>
        <p:spPr>
          <a:xfrm>
            <a:off x="5157216" y="2944530"/>
            <a:ext cx="3858768" cy="3046988"/>
          </a:xfrm>
          <a:prstGeom prst="rect">
            <a:avLst/>
          </a:prstGeom>
        </p:spPr>
        <p:txBody>
          <a:bodyPr wrap="square">
            <a:spAutoFit/>
          </a:bodyPr>
          <a:lstStyle/>
          <a:p>
            <a:pPr algn="r"/>
            <a:endParaRPr lang="ar-IQ" sz="3200" b="1" dirty="0" smtClean="0">
              <a:solidFill>
                <a:schemeClr val="bg1"/>
              </a:solidFill>
              <a:latin typeface="Times New Roman" panose="02020603050405020304" pitchFamily="18" charset="0"/>
              <a:cs typeface="Times New Roman" panose="02020603050405020304" pitchFamily="18" charset="0"/>
            </a:endParaRPr>
          </a:p>
          <a:p>
            <a:pPr algn="r"/>
            <a:r>
              <a:rPr lang="ar-IQ" sz="3200" b="1" dirty="0" smtClean="0">
                <a:solidFill>
                  <a:schemeClr val="bg1"/>
                </a:solidFill>
                <a:latin typeface="Times New Roman" panose="02020603050405020304" pitchFamily="18" charset="0"/>
                <a:cs typeface="Times New Roman" panose="02020603050405020304" pitchFamily="18" charset="0"/>
              </a:rPr>
              <a:t>المو </a:t>
            </a:r>
            <a:r>
              <a:rPr lang="ar-IQ" sz="3200" b="1" dirty="0">
                <a:solidFill>
                  <a:schemeClr val="bg1"/>
                </a:solidFill>
                <a:latin typeface="Times New Roman" panose="02020603050405020304" pitchFamily="18" charset="0"/>
                <a:cs typeface="Times New Roman" panose="02020603050405020304" pitchFamily="18" charset="0"/>
              </a:rPr>
              <a:t>ارد </a:t>
            </a:r>
            <a:r>
              <a:rPr lang="ar-IQ" sz="3200" b="1" dirty="0" smtClean="0">
                <a:solidFill>
                  <a:schemeClr val="bg1"/>
                </a:solidFill>
                <a:latin typeface="Times New Roman" panose="02020603050405020304" pitchFamily="18" charset="0"/>
                <a:cs typeface="Times New Roman" panose="02020603050405020304" pitchFamily="18" charset="0"/>
              </a:rPr>
              <a:t>البشريه</a:t>
            </a:r>
          </a:p>
          <a:p>
            <a:pPr algn="r"/>
            <a:r>
              <a:rPr lang="ar-IQ" sz="3200" b="1" dirty="0" smtClean="0">
                <a:solidFill>
                  <a:schemeClr val="bg1"/>
                </a:solidFill>
                <a:latin typeface="Times New Roman" panose="02020603050405020304" pitchFamily="18" charset="0"/>
                <a:cs typeface="Times New Roman" panose="02020603050405020304" pitchFamily="18" charset="0"/>
              </a:rPr>
              <a:t> </a:t>
            </a:r>
            <a:r>
              <a:rPr lang="ar-IQ" sz="3200" b="1" dirty="0">
                <a:solidFill>
                  <a:schemeClr val="bg1"/>
                </a:solidFill>
                <a:latin typeface="Times New Roman" panose="02020603050405020304" pitchFamily="18" charset="0"/>
                <a:cs typeface="Times New Roman" panose="02020603050405020304" pitchFamily="18" charset="0"/>
              </a:rPr>
              <a:t>الاستراتيجيه الخضراء </a:t>
            </a:r>
          </a:p>
          <a:p>
            <a:pPr algn="r"/>
            <a:r>
              <a:rPr lang="ar-IQ" sz="3200" b="1" dirty="0" smtClean="0">
                <a:solidFill>
                  <a:schemeClr val="bg1"/>
                </a:solidFill>
                <a:latin typeface="Times New Roman" panose="02020603050405020304" pitchFamily="18" charset="0"/>
                <a:cs typeface="Times New Roman" panose="02020603050405020304" pitchFamily="18" charset="0"/>
              </a:rPr>
              <a:t> والانتاجيه الخضراء </a:t>
            </a:r>
          </a:p>
          <a:p>
            <a:pPr algn="r"/>
            <a:r>
              <a:rPr lang="ar-IQ" sz="3200" b="1" dirty="0" smtClean="0">
                <a:solidFill>
                  <a:schemeClr val="bg1"/>
                </a:solidFill>
                <a:latin typeface="Times New Roman" panose="02020603050405020304" pitchFamily="18" charset="0"/>
                <a:cs typeface="Times New Roman" panose="02020603050405020304" pitchFamily="18" charset="0"/>
              </a:rPr>
              <a:t>سلسلة التوريد الخضراء</a:t>
            </a:r>
          </a:p>
          <a:p>
            <a:pPr algn="r"/>
            <a:r>
              <a:rPr lang="ar-IQ" sz="3200" b="1" dirty="0" smtClean="0">
                <a:solidFill>
                  <a:schemeClr val="bg1"/>
                </a:solidFill>
                <a:latin typeface="Times New Roman" panose="02020603050405020304" pitchFamily="18" charset="0"/>
                <a:cs typeface="Times New Roman" panose="02020603050405020304" pitchFamily="18" charset="0"/>
              </a:rPr>
              <a:t> والتسويق الاخضر</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9" name="Teardrop 8"/>
          <p:cNvSpPr/>
          <p:nvPr/>
        </p:nvSpPr>
        <p:spPr>
          <a:xfrm>
            <a:off x="6565392" y="1179576"/>
            <a:ext cx="4818888" cy="1764954"/>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sz="28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ماهي الاداره الصناعيه الخضراء</a:t>
            </a:r>
            <a:endParaRPr lang="en-US"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444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799"/>
            <a:ext cx="3306136" cy="1575985"/>
          </a:xfrm>
        </p:spPr>
        <p:txBody>
          <a:bodyPr>
            <a:normAutofit fontScale="90000"/>
          </a:bodyPr>
          <a:lstStyle/>
          <a:p>
            <a:pPr algn="r" rtl="1"/>
            <a:r>
              <a:rPr lang="ar-IQ" b="1" dirty="0" smtClean="0"/>
              <a:t>ماهي  </a:t>
            </a:r>
            <a:r>
              <a:rPr lang="ar-IQ" b="1" dirty="0"/>
              <a:t>الإدارة </a:t>
            </a:r>
            <a:r>
              <a:rPr lang="ar-IQ" b="1" dirty="0" smtClean="0"/>
              <a:t>الخضراء ومافوائدها</a:t>
            </a:r>
            <a:r>
              <a:rPr lang="ar-IQ" b="1" dirty="0"/>
              <a:t/>
            </a:r>
            <a:br>
              <a:rPr lang="ar-IQ" b="1" dirty="0"/>
            </a:br>
            <a:endParaRPr lang="en-US" sz="3600" b="1" dirty="0">
              <a:solidFill>
                <a:schemeClr val="tx1"/>
              </a:solidFill>
            </a:endParaRPr>
          </a:p>
        </p:txBody>
      </p:sp>
      <p:graphicFrame>
        <p:nvGraphicFramePr>
          <p:cNvPr id="4" name="Diagram 3"/>
          <p:cNvGraphicFramePr/>
          <p:nvPr>
            <p:extLst>
              <p:ext uri="{D42A27DB-BD31-4B8C-83A1-F6EECF244321}">
                <p14:modId xmlns:p14="http://schemas.microsoft.com/office/powerpoint/2010/main" val="85462461"/>
              </p:ext>
            </p:extLst>
          </p:nvPr>
        </p:nvGraphicFramePr>
        <p:xfrm>
          <a:off x="978408" y="2871765"/>
          <a:ext cx="8124595" cy="3986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3995928" y="42503"/>
            <a:ext cx="5321807" cy="1639993"/>
          </a:xfrm>
          <a:prstGeom prst="rect">
            <a:avLst/>
          </a:prstGeom>
        </p:spPr>
      </p:pic>
      <p:sp>
        <p:nvSpPr>
          <p:cNvPr id="10" name="Content Placeholder 9"/>
          <p:cNvSpPr>
            <a:spLocks noGrp="1"/>
          </p:cNvSpPr>
          <p:nvPr>
            <p:ph idx="1"/>
          </p:nvPr>
        </p:nvSpPr>
        <p:spPr>
          <a:xfrm>
            <a:off x="603187" y="1788033"/>
            <a:ext cx="8462962" cy="923330"/>
          </a:xfrm>
          <a:prstGeom prst="rect">
            <a:avLst/>
          </a:prstGeom>
        </p:spPr>
        <p:txBody>
          <a:bodyPr>
            <a:spAutoFit/>
          </a:bodyPr>
          <a:lstStyle/>
          <a:p>
            <a:pPr algn="r"/>
            <a:r>
              <a:rPr lang="ar-IQ" b="1" dirty="0">
                <a:latin typeface="Times New Roman" panose="02020603050405020304" pitchFamily="18" charset="0"/>
                <a:cs typeface="Times New Roman" panose="02020603050405020304" pitchFamily="18" charset="0"/>
              </a:rPr>
              <a:t>و</a:t>
            </a:r>
            <a:r>
              <a:rPr lang="ar-IQ" b="1" dirty="0">
                <a:latin typeface="Times New Roman" panose="02020603050405020304" pitchFamily="18" charset="0"/>
                <a:cs typeface="Times New Roman" panose="02020603050405020304" pitchFamily="18" charset="0"/>
                <a:hlinkClick r:id="rId8"/>
              </a:rPr>
              <a:t>الإدارة الخضراء</a:t>
            </a:r>
            <a:r>
              <a:rPr lang="ar-IQ" b="1" dirty="0">
                <a:latin typeface="Times New Roman" panose="02020603050405020304" pitchFamily="18" charset="0"/>
                <a:cs typeface="Times New Roman" panose="02020603050405020304" pitchFamily="18" charset="0"/>
              </a:rPr>
              <a:t>، في جوهرها، تدور حول إدراك كيفية تأثير سلوك المستهلك أو ممارسات العمل أو أساليب الإنتاج على البيئة، وإجراء تغييرات تقلِّل "بصمتك" البيئية وتجعل عملك أكثر استدامة، ويتضمن هذا غالبًا تدابير لتقليل المواد الخام والمياه والطاقة التي تستخدمها وتقليل النفايات التي تنتجها.</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97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68355" y="-54864"/>
            <a:ext cx="8534400" cy="4954137"/>
          </a:xfrm>
        </p:spPr>
        <p:txBody>
          <a:bodyPr>
            <a:normAutofit/>
          </a:bodyPr>
          <a:lstStyle/>
          <a:p>
            <a:pPr algn="r" rtl="1"/>
            <a:r>
              <a:rPr lang="ar-IQ" sz="2400" b="1" smtClean="0">
                <a:solidFill>
                  <a:srgbClr val="FF0000"/>
                </a:solidFill>
                <a:ea typeface="Calibri" panose="020F0502020204030204" pitchFamily="34" charset="0"/>
                <a:cs typeface="Simplified Arabic" panose="02020603050405020304" pitchFamily="18" charset="-78"/>
              </a:rPr>
              <a:t>مفهوم إدارة الموارد البشرية الخضراء </a:t>
            </a:r>
            <a:endParaRPr lang="ar-SA" sz="2400" b="1" smtClean="0">
              <a:solidFill>
                <a:srgbClr val="FF0000"/>
              </a:solidFill>
              <a:ea typeface="Calibri" panose="020F0502020204030204" pitchFamily="34" charset="0"/>
              <a:cs typeface="Simplified Arabic" panose="02020603050405020304" pitchFamily="18" charset="-78"/>
            </a:endParaRPr>
          </a:p>
          <a:p>
            <a:pPr algn="r" rtl="1"/>
            <a:r>
              <a:rPr lang="ar-SA" sz="2400" b="1" smtClean="0">
                <a:solidFill>
                  <a:schemeClr val="bg1"/>
                </a:solidFill>
                <a:ea typeface="Calibri" panose="020F0502020204030204" pitchFamily="34" charset="0"/>
                <a:cs typeface="Simplified Arabic" panose="02020603050405020304" pitchFamily="18" charset="-78"/>
              </a:rPr>
              <a:t>جميع الأنشطة المتعلقة بالتطوير والتنفيذ والصيانة المستمرة </a:t>
            </a:r>
            <a:r>
              <a:rPr lang="ar-IQ" sz="2400" b="1" smtClean="0">
                <a:solidFill>
                  <a:schemeClr val="bg1"/>
                </a:solidFill>
                <a:ea typeface="Calibri" panose="020F0502020204030204" pitchFamily="34" charset="0"/>
                <a:cs typeface="Simplified Arabic" panose="02020603050405020304" pitchFamily="18" charset="-78"/>
              </a:rPr>
              <a:t>ل</a:t>
            </a:r>
            <a:r>
              <a:rPr lang="ar-SA" sz="2400" b="1" smtClean="0">
                <a:solidFill>
                  <a:schemeClr val="bg1"/>
                </a:solidFill>
                <a:ea typeface="Calibri" panose="020F0502020204030204" pitchFamily="34" charset="0"/>
                <a:cs typeface="Simplified Arabic" panose="02020603050405020304" pitchFamily="18" charset="-78"/>
              </a:rPr>
              <a:t>لنظام بهدف جعل موظفي المنظمة أخضر والتي تسعى الى تحويل سلوك الموظف العادي إلى سلوك صديق للبيئة لتحقيق الأهداف البيئية المطلوبة.</a:t>
            </a:r>
          </a:p>
          <a:p>
            <a:pPr algn="r" rtl="1"/>
            <a:r>
              <a:rPr lang="ar-IQ" sz="2400" b="1" smtClean="0">
                <a:solidFill>
                  <a:schemeClr val="bg1"/>
                </a:solidFill>
                <a:ea typeface="Calibri" panose="020F0502020204030204" pitchFamily="34" charset="0"/>
                <a:cs typeface="Simplified Arabic" panose="02020603050405020304" pitchFamily="18" charset="-78"/>
              </a:rPr>
              <a:t>هي </a:t>
            </a:r>
            <a:r>
              <a:rPr lang="ar-SA" sz="2400" b="1" smtClean="0">
                <a:solidFill>
                  <a:schemeClr val="bg1"/>
                </a:solidFill>
                <a:ea typeface="Calibri" panose="020F0502020204030204" pitchFamily="34" charset="0"/>
                <a:cs typeface="Simplified Arabic" panose="02020603050405020304" pitchFamily="18" charset="-78"/>
              </a:rPr>
              <a:t>خطوة حاسمة من اجل بناء ميزة تنافسية من خلال تعيين لموظفيها واجبات للوفاء بمسؤولياتهم البيئية وزيادة وعيهم بالقضايا البيئية.</a:t>
            </a:r>
            <a:endParaRPr lang="en-US" sz="2400" b="1" dirty="0">
              <a:solidFill>
                <a:schemeClr val="bg1"/>
              </a:solidFill>
              <a:ea typeface="Calibri" panose="020F0502020204030204" pitchFamily="34" charset="0"/>
              <a:cs typeface="Simplified Arabic" panose="02020603050405020304" pitchFamily="18"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3331"/>
            <a:ext cx="3661915" cy="5472752"/>
          </a:xfrm>
          <a:prstGeom prst="rect">
            <a:avLst/>
          </a:prstGeom>
        </p:spPr>
      </p:pic>
    </p:spTree>
    <p:extLst>
      <p:ext uri="{BB962C8B-B14F-4D97-AF65-F5344CB8AC3E}">
        <p14:creationId xmlns:p14="http://schemas.microsoft.com/office/powerpoint/2010/main" val="15923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443621"/>
            <a:ext cx="11347844" cy="5767056"/>
          </a:xfrm>
        </p:spPr>
        <p:txBody>
          <a:bodyPr>
            <a:normAutofit/>
          </a:bodyPr>
          <a:lstStyle/>
          <a:p>
            <a:pPr marL="0" lvl="0" indent="0" algn="r" defTabSz="914400" rtl="1">
              <a:lnSpc>
                <a:spcPct val="150000"/>
              </a:lnSpc>
              <a:spcBef>
                <a:spcPts val="1000"/>
              </a:spcBef>
              <a:spcAft>
                <a:spcPts val="0"/>
              </a:spcAft>
              <a:buClrTx/>
              <a:buSzTx/>
              <a:buNone/>
            </a:pPr>
            <a:r>
              <a:rPr lang="ar-IQ" sz="2600" b="1" dirty="0" smtClean="0">
                <a:solidFill>
                  <a:srgbClr val="FF0000"/>
                </a:solidFill>
                <a:latin typeface="Calibri" panose="020F0502020204030204"/>
                <a:cs typeface="Arial"/>
              </a:rPr>
              <a:t>اولآ: المهام </a:t>
            </a:r>
            <a:r>
              <a:rPr lang="ar-IQ" sz="2600" b="1" dirty="0">
                <a:solidFill>
                  <a:srgbClr val="FF0000"/>
                </a:solidFill>
                <a:latin typeface="Calibri" panose="020F0502020204030204"/>
                <a:cs typeface="Arial"/>
              </a:rPr>
              <a:t>الاساسية لادارة الموارد البشرية الخضراء </a:t>
            </a:r>
          </a:p>
          <a:p>
            <a:pPr marL="0" lvl="0" indent="0" algn="r" defTabSz="914400" rtl="1">
              <a:lnSpc>
                <a:spcPct val="150000"/>
              </a:lnSpc>
              <a:spcBef>
                <a:spcPts val="1000"/>
              </a:spcBef>
              <a:spcAft>
                <a:spcPts val="0"/>
              </a:spcAft>
              <a:buClrTx/>
              <a:buSzTx/>
              <a:buNone/>
            </a:pPr>
            <a:r>
              <a:rPr lang="ar-IQ" sz="2200" b="1" dirty="0">
                <a:solidFill>
                  <a:prstClr val="black"/>
                </a:solidFill>
                <a:latin typeface="Calibri" panose="020F0502020204030204"/>
                <a:cs typeface="Arial"/>
              </a:rPr>
              <a:t>• </a:t>
            </a:r>
            <a:r>
              <a:rPr lang="ar-IQ" sz="2600" b="1" dirty="0">
                <a:solidFill>
                  <a:prstClr val="black"/>
                </a:solidFill>
                <a:latin typeface="Calibri" panose="020F0502020204030204"/>
                <a:cs typeface="Arial"/>
              </a:rPr>
              <a:t>حماية الموارد الطبيعية: </a:t>
            </a:r>
            <a:r>
              <a:rPr lang="ar-IQ" sz="2600" dirty="0">
                <a:solidFill>
                  <a:prstClr val="black"/>
                </a:solidFill>
                <a:latin typeface="Calibri" panose="020F0502020204030204"/>
                <a:cs typeface="Arial"/>
              </a:rPr>
              <a:t>بالحفاظ على شكلها الاصلي وحمايتها من الضررو الضياع أو التغيير السلبي. </a:t>
            </a:r>
          </a:p>
          <a:p>
            <a:pPr marL="0" lvl="0" indent="0" algn="r" defTabSz="914400" rtl="1">
              <a:lnSpc>
                <a:spcPct val="150000"/>
              </a:lnSpc>
              <a:spcBef>
                <a:spcPts val="1000"/>
              </a:spcBef>
              <a:spcAft>
                <a:spcPts val="0"/>
              </a:spcAft>
              <a:buClrTx/>
              <a:buSzTx/>
              <a:buNone/>
            </a:pPr>
            <a:r>
              <a:rPr lang="ar-IQ" sz="2600" dirty="0">
                <a:solidFill>
                  <a:prstClr val="black"/>
                </a:solidFill>
                <a:latin typeface="Calibri" panose="020F0502020204030204"/>
                <a:cs typeface="Arial"/>
              </a:rPr>
              <a:t>• </a:t>
            </a:r>
            <a:r>
              <a:rPr lang="ar-IQ" sz="2600" b="1" dirty="0">
                <a:solidFill>
                  <a:prstClr val="black"/>
                </a:solidFill>
                <a:latin typeface="Calibri" panose="020F0502020204030204"/>
                <a:cs typeface="Arial"/>
              </a:rPr>
              <a:t>الحفاظ على البيئة الطبيعية: </a:t>
            </a:r>
            <a:r>
              <a:rPr lang="ar-IQ" sz="2600" dirty="0">
                <a:solidFill>
                  <a:prstClr val="black"/>
                </a:solidFill>
                <a:latin typeface="Calibri" panose="020F0502020204030204"/>
                <a:cs typeface="Arial"/>
              </a:rPr>
              <a:t>بإعادة استخدام الموارد "ما يأتي من الارض يجب أو يعود إلى الارض" و "ما يأتي من الصناعة يجب أو يعود إلى الصناعة". </a:t>
            </a:r>
          </a:p>
          <a:p>
            <a:pPr marL="0" lvl="0" indent="0" algn="r" defTabSz="914400" rtl="1">
              <a:lnSpc>
                <a:spcPct val="150000"/>
              </a:lnSpc>
              <a:spcBef>
                <a:spcPts val="1000"/>
              </a:spcBef>
              <a:spcAft>
                <a:spcPts val="0"/>
              </a:spcAft>
              <a:buClrTx/>
              <a:buSzTx/>
              <a:buNone/>
            </a:pPr>
            <a:r>
              <a:rPr lang="ar-IQ" sz="2600" dirty="0">
                <a:solidFill>
                  <a:prstClr val="black"/>
                </a:solidFill>
                <a:latin typeface="Calibri" panose="020F0502020204030204"/>
                <a:cs typeface="Arial"/>
              </a:rPr>
              <a:t>• </a:t>
            </a:r>
            <a:r>
              <a:rPr lang="ar-IQ" sz="2600" b="1" dirty="0">
                <a:solidFill>
                  <a:prstClr val="black"/>
                </a:solidFill>
                <a:latin typeface="Calibri" panose="020F0502020204030204"/>
                <a:cs typeface="Arial"/>
              </a:rPr>
              <a:t>تقليل التلوث البيئي</a:t>
            </a:r>
            <a:r>
              <a:rPr lang="ar-IQ" sz="2600" dirty="0">
                <a:solidFill>
                  <a:prstClr val="black"/>
                </a:solidFill>
                <a:latin typeface="Calibri" panose="020F0502020204030204"/>
                <a:cs typeface="Arial"/>
              </a:rPr>
              <a:t>: بإعادة التدوير، والتخلص السليم من الموارد.</a:t>
            </a:r>
          </a:p>
          <a:p>
            <a:pPr marL="0" lvl="0" indent="0" algn="r" defTabSz="914400" rtl="1">
              <a:lnSpc>
                <a:spcPct val="150000"/>
              </a:lnSpc>
              <a:spcBef>
                <a:spcPts val="1000"/>
              </a:spcBef>
              <a:spcAft>
                <a:spcPts val="0"/>
              </a:spcAft>
              <a:buClrTx/>
              <a:buSzTx/>
              <a:buNone/>
            </a:pPr>
            <a:r>
              <a:rPr lang="ar-IQ" sz="2600" dirty="0">
                <a:solidFill>
                  <a:prstClr val="black"/>
                </a:solidFill>
                <a:latin typeface="Calibri" panose="020F0502020204030204"/>
                <a:cs typeface="Arial"/>
              </a:rPr>
              <a:t> </a:t>
            </a:r>
            <a:r>
              <a:rPr lang="ar-IQ" sz="2600" b="1" dirty="0">
                <a:solidFill>
                  <a:prstClr val="black"/>
                </a:solidFill>
                <a:latin typeface="Calibri" panose="020F0502020204030204"/>
                <a:cs typeface="Arial"/>
              </a:rPr>
              <a:t>• تخضـير النـاس </a:t>
            </a:r>
            <a:r>
              <a:rPr lang="ar-IQ" sz="2600" dirty="0">
                <a:solidFill>
                  <a:prstClr val="black"/>
                </a:solidFill>
                <a:latin typeface="Calibri" panose="020F0502020204030204"/>
                <a:cs typeface="Arial"/>
              </a:rPr>
              <a:t>: بخلـق الـوعي حـول مفهـوم </a:t>
            </a:r>
            <a:r>
              <a:rPr lang="en-US" sz="2600" dirty="0">
                <a:solidFill>
                  <a:prstClr val="black"/>
                </a:solidFill>
                <a:latin typeface="Calibri" panose="020F0502020204030204"/>
              </a:rPr>
              <a:t> </a:t>
            </a:r>
            <a:endParaRPr lang="ar-IQ" sz="2600" dirty="0" smtClean="0">
              <a:solidFill>
                <a:prstClr val="black"/>
              </a:solidFill>
              <a:latin typeface="Calibri" panose="020F0502020204030204"/>
            </a:endParaRPr>
          </a:p>
          <a:p>
            <a:pPr marL="0" lvl="0" indent="0" algn="r" defTabSz="914400" rtl="1">
              <a:lnSpc>
                <a:spcPct val="150000"/>
              </a:lnSpc>
              <a:spcBef>
                <a:spcPts val="1000"/>
              </a:spcBef>
              <a:spcAft>
                <a:spcPts val="0"/>
              </a:spcAft>
              <a:buClrTx/>
              <a:buSzTx/>
              <a:buNone/>
            </a:pPr>
            <a:r>
              <a:rPr lang="en-US" sz="2600" dirty="0" smtClean="0">
                <a:solidFill>
                  <a:prstClr val="black"/>
                </a:solidFill>
                <a:latin typeface="Calibri" panose="020F0502020204030204"/>
              </a:rPr>
              <a:t>Go </a:t>
            </a:r>
            <a:r>
              <a:rPr lang="en-US" sz="2600" dirty="0">
                <a:solidFill>
                  <a:prstClr val="black"/>
                </a:solidFill>
                <a:latin typeface="Calibri" panose="020F0502020204030204"/>
              </a:rPr>
              <a:t>Green</a:t>
            </a:r>
            <a:r>
              <a:rPr lang="ar-IQ" sz="2600" dirty="0">
                <a:solidFill>
                  <a:prstClr val="black"/>
                </a:solidFill>
                <a:latin typeface="Calibri" panose="020F0502020204030204"/>
                <a:cs typeface="Arial"/>
              </a:rPr>
              <a:t>ونشـر ذلك فـي البيئـة المحيطة. </a:t>
            </a:r>
            <a:endParaRPr lang="en-US" sz="2600" dirty="0">
              <a:solidFill>
                <a:prstClr val="black"/>
              </a:solidFill>
              <a:latin typeface="Calibri" panose="020F0502020204030204"/>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6" y="2860896"/>
            <a:ext cx="4734962" cy="341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432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18872"/>
            <a:ext cx="9350502" cy="3054096"/>
          </a:xfrm>
          <a:prstGeom prst="rect">
            <a:avLst/>
          </a:prstGeom>
        </p:spPr>
      </p:pic>
      <p:sp>
        <p:nvSpPr>
          <p:cNvPr id="4" name="Teardrop 3"/>
          <p:cNvSpPr/>
          <p:nvPr/>
        </p:nvSpPr>
        <p:spPr>
          <a:xfrm>
            <a:off x="2944368" y="100503"/>
            <a:ext cx="4818888" cy="1764954"/>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sz="28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استراتيجة الانتاجية الخضراء</a:t>
            </a:r>
            <a:endParaRPr lang="en-US"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79740" y="2871216"/>
            <a:ext cx="8534400" cy="3615267"/>
          </a:xfrm>
        </p:spPr>
        <p:txBody>
          <a:bodyPr>
            <a:normAutofit/>
          </a:bodyPr>
          <a:lstStyle/>
          <a:p>
            <a:pPr algn="r"/>
            <a:r>
              <a:rPr lang="en-US" sz="2400" b="1" dirty="0" smtClean="0">
                <a:solidFill>
                  <a:schemeClr val="bg1"/>
                </a:solidFill>
                <a:latin typeface="Times New Roman" panose="02020603050405020304" pitchFamily="18" charset="0"/>
                <a:cs typeface="Times New Roman" panose="02020603050405020304" pitchFamily="18" charset="0"/>
              </a:rPr>
              <a:t> </a:t>
            </a:r>
            <a:r>
              <a:rPr lang="ar-IQ" sz="2400" b="1" dirty="0" smtClean="0">
                <a:solidFill>
                  <a:schemeClr val="bg1"/>
                </a:solidFill>
                <a:latin typeface="Times New Roman" panose="02020603050405020304" pitchFamily="18" charset="0"/>
                <a:cs typeface="Times New Roman" panose="02020603050405020304" pitchFamily="18" charset="0"/>
              </a:rPr>
              <a:t>   </a:t>
            </a:r>
            <a:r>
              <a:rPr lang="ar-IQ" sz="2400" b="1" dirty="0">
                <a:solidFill>
                  <a:schemeClr val="bg1"/>
                </a:solidFill>
                <a:latin typeface="Times New Roman" panose="02020603050405020304" pitchFamily="18" charset="0"/>
                <a:cs typeface="Times New Roman" panose="02020603050405020304" pitchFamily="18" charset="0"/>
              </a:rPr>
              <a:t>(هي الطـريقة التي تمكٍّن المنظمة الصناعية سواء كانت كبيرة أو صغيرة من فهم ما يجب ان تتصرف حيال التأثيرات على البيئة و التي تٌسبب التقليل من كفاءة المنظمة الصناعية  و زيادة الكلف ، والحد من إنتاجيتها) </a:t>
            </a:r>
            <a:r>
              <a:rPr lang="ar-IQ" sz="2400" b="1" dirty="0" smtClean="0">
                <a:solidFill>
                  <a:schemeClr val="bg1"/>
                </a:solidFill>
                <a:latin typeface="Times New Roman" panose="02020603050405020304" pitchFamily="18" charset="0"/>
                <a:cs typeface="Times New Roman" panose="02020603050405020304" pitchFamily="18" charset="0"/>
              </a:rPr>
              <a:t>.</a:t>
            </a:r>
          </a:p>
          <a:p>
            <a:pPr algn="r"/>
            <a:r>
              <a:rPr lang="ar-IQ" sz="2400" b="1" dirty="0" smtClean="0">
                <a:solidFill>
                  <a:schemeClr val="bg1"/>
                </a:solidFill>
                <a:latin typeface="Times New Roman" panose="02020603050405020304" pitchFamily="18" charset="0"/>
                <a:cs typeface="Times New Roman" panose="02020603050405020304" pitchFamily="18" charset="0"/>
              </a:rPr>
              <a:t> </a:t>
            </a:r>
            <a:r>
              <a:rPr lang="ar-SA" sz="2400" b="1" dirty="0">
                <a:solidFill>
                  <a:schemeClr val="bg1"/>
                </a:solidFill>
                <a:latin typeface="Times New Roman" panose="02020603050405020304" pitchFamily="18" charset="0"/>
                <a:cs typeface="Times New Roman" panose="02020603050405020304" pitchFamily="18" charset="0"/>
              </a:rPr>
              <a:t>لذا تتميز الإنتاجية الخضراء </a:t>
            </a:r>
            <a:r>
              <a:rPr lang="ar-IQ" sz="2400" b="1" dirty="0">
                <a:solidFill>
                  <a:schemeClr val="bg1"/>
                </a:solidFill>
                <a:latin typeface="Times New Roman" panose="02020603050405020304" pitchFamily="18" charset="0"/>
                <a:cs typeface="Times New Roman" panose="02020603050405020304" pitchFamily="18" charset="0"/>
              </a:rPr>
              <a:t>بانه مدخل يتكامل مع العاملين  والذي يعد واحد من نقاط قوة الإنتاجية الخضراء هي تمكين العاملين و العمل بـروح الفريق الواحد لكونه يمتد الى بيئة العمل و الصحة  و السلامة للعمال، و عدم التمييز فيما يتعلق بقضايا الرعاية الاجتماعية</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343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483" y="2117436"/>
            <a:ext cx="11563207" cy="3295073"/>
          </a:xfrm>
        </p:spPr>
        <p:txBody>
          <a:bodyPr>
            <a:noAutofit/>
          </a:bodyPr>
          <a:lstStyle/>
          <a:p>
            <a:pPr algn="r" rtl="1"/>
            <a:r>
              <a:rPr lang="ar-IQ" dirty="0">
                <a:latin typeface="Times New Roman" panose="02020603050405020304" pitchFamily="18" charset="0"/>
                <a:cs typeface="Times New Roman" panose="02020603050405020304" pitchFamily="18" charset="0"/>
              </a:rPr>
              <a:t>معايير الإنتاجية الخضراء:</a:t>
            </a:r>
            <a:endParaRPr lang="en-US" dirty="0">
              <a:latin typeface="Times New Roman" panose="02020603050405020304" pitchFamily="18" charset="0"/>
              <a:cs typeface="Times New Roman" panose="02020603050405020304" pitchFamily="18" charset="0"/>
            </a:endParaRPr>
          </a:p>
          <a:p>
            <a:pPr algn="r" rtl="1"/>
            <a:r>
              <a:rPr lang="ar-IQ" dirty="0">
                <a:latin typeface="Times New Roman" panose="02020603050405020304" pitchFamily="18" charset="0"/>
                <a:cs typeface="Times New Roman" panose="02020603050405020304" pitchFamily="18" charset="0"/>
              </a:rPr>
              <a:t>1 ـ منع التلوث</a:t>
            </a:r>
            <a:r>
              <a:rPr lang="en-US" dirty="0">
                <a:latin typeface="Times New Roman" panose="02020603050405020304" pitchFamily="18" charset="0"/>
                <a:cs typeface="Times New Roman" panose="02020603050405020304" pitchFamily="18" charset="0"/>
              </a:rPr>
              <a:t>pollution prevention)</a:t>
            </a:r>
            <a:r>
              <a:rPr lang="ar-IQ" dirty="0">
                <a:latin typeface="Times New Roman" panose="02020603050405020304" pitchFamily="18" charset="0"/>
                <a:cs typeface="Times New Roman" panose="02020603050405020304" pitchFamily="18" charset="0"/>
              </a:rPr>
              <a:t>): اشار (كرم :2014) بانه </a:t>
            </a:r>
            <a:r>
              <a:rPr lang="ar-SA" dirty="0">
                <a:latin typeface="Times New Roman" panose="02020603050405020304" pitchFamily="18" charset="0"/>
                <a:cs typeface="Times New Roman" panose="02020603050405020304" pitchFamily="18" charset="0"/>
              </a:rPr>
              <a:t>يمكن الحد من التلوث عن طريق استخدام تقنيات تكنولوجية وبشرية تسهم في منع التلوث او التقليل من تأثيراته على الإنسان والمجتمع والبيئة.</a:t>
            </a:r>
            <a:endParaRPr lang="en-US" dirty="0">
              <a:latin typeface="Times New Roman" panose="02020603050405020304" pitchFamily="18" charset="0"/>
              <a:cs typeface="Times New Roman" panose="02020603050405020304" pitchFamily="18" charset="0"/>
            </a:endParaRPr>
          </a:p>
          <a:p>
            <a:pPr algn="r" rtl="1"/>
            <a:r>
              <a:rPr lang="ar-IQ" dirty="0">
                <a:latin typeface="Times New Roman" panose="02020603050405020304" pitchFamily="18" charset="0"/>
                <a:cs typeface="Times New Roman" panose="02020603050405020304" pitchFamily="18" charset="0"/>
              </a:rPr>
              <a:t>2 ـ الإنتاج  الأخضر </a:t>
            </a:r>
            <a:r>
              <a:rPr lang="en-US" dirty="0">
                <a:latin typeface="Times New Roman" panose="02020603050405020304" pitchFamily="18" charset="0"/>
                <a:cs typeface="Times New Roman" panose="02020603050405020304" pitchFamily="18" charset="0"/>
              </a:rPr>
              <a:t>(Green Production)</a:t>
            </a:r>
            <a:r>
              <a:rPr lang="ar-IQ" dirty="0">
                <a:latin typeface="Times New Roman" panose="02020603050405020304" pitchFamily="18" charset="0"/>
                <a:cs typeface="Times New Roman" panose="02020603050405020304" pitchFamily="18" charset="0"/>
              </a:rPr>
              <a:t>:</a:t>
            </a:r>
            <a:r>
              <a:rPr lang="ar-DZ" dirty="0">
                <a:latin typeface="Times New Roman" panose="02020603050405020304" pitchFamily="18" charset="0"/>
                <a:cs typeface="Times New Roman" panose="02020603050405020304" pitchFamily="18" charset="0"/>
              </a:rPr>
              <a:t> يشير الإنتاج الأخضر بأنه التطبيق المستمر لإستراتيجية وقاية بيئية متكاملة في العمليات والمنتجات وخدمات معالجة أسباب التلوث بهدف الزيادة من نجاعتها البيئية والحد من أخطارها على الإنسان والبيئة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Pnuma</a:t>
            </a:r>
            <a:r>
              <a:rPr lang="en-US" dirty="0">
                <a:latin typeface="Times New Roman" panose="02020603050405020304" pitchFamily="18" charset="0"/>
                <a:cs typeface="Times New Roman" panose="02020603050405020304" pitchFamily="18" charset="0"/>
              </a:rPr>
              <a:t>, 2001 :1</a:t>
            </a:r>
            <a:r>
              <a:rPr lang="ar-DZ" dirty="0">
                <a:latin typeface="Times New Roman" panose="02020603050405020304" pitchFamily="18" charset="0"/>
                <a:cs typeface="Times New Roman" panose="02020603050405020304" pitchFamily="18" charset="0"/>
              </a:rPr>
              <a:t>) يهدف النهج الى منع التلوث من مصدره ، و ان هذا النهج يتماشى مع مفهوم التنمية المستدامة والاستدامة للاداء البيئي والاجتماعي  و الذي يحاول القضاء نهائياً على التلوث لمنفعة الأجيال القادمة. اذ حدد برنامج الأمم المتحدة للبيئة</a:t>
            </a:r>
            <a:r>
              <a:rPr lang="en-US" dirty="0">
                <a:latin typeface="Times New Roman" panose="02020603050405020304" pitchFamily="18" charset="0"/>
                <a:cs typeface="Times New Roman" panose="02020603050405020304" pitchFamily="18" charset="0"/>
              </a:rPr>
              <a:t>(UNEP)</a:t>
            </a:r>
            <a:r>
              <a:rPr lang="ar-DZ"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r" rtl="1"/>
            <a:r>
              <a:rPr lang="ar-IQ" dirty="0">
                <a:latin typeface="Times New Roman" panose="02020603050405020304" pitchFamily="18" charset="0"/>
                <a:cs typeface="Times New Roman" panose="02020603050405020304" pitchFamily="18" charset="0"/>
              </a:rPr>
              <a:t>3ـ التكامل مع المجهز</a:t>
            </a:r>
            <a:r>
              <a:rPr lang="en-US" dirty="0">
                <a:latin typeface="Times New Roman" panose="02020603050405020304" pitchFamily="18" charset="0"/>
                <a:cs typeface="Times New Roman" panose="02020603050405020304" pitchFamily="18" charset="0"/>
              </a:rPr>
              <a:t>Supplier Integration)</a:t>
            </a:r>
            <a:r>
              <a:rPr lang="ar-IQ" dirty="0">
                <a:latin typeface="Times New Roman" panose="02020603050405020304" pitchFamily="18" charset="0"/>
                <a:cs typeface="Times New Roman" panose="02020603050405020304" pitchFamily="18" charset="0"/>
              </a:rPr>
              <a:t>): </a:t>
            </a:r>
            <a:r>
              <a:rPr lang="ar-DZ" dirty="0">
                <a:latin typeface="Times New Roman" panose="02020603050405020304" pitchFamily="18" charset="0"/>
                <a:cs typeface="Times New Roman" panose="02020603050405020304" pitchFamily="18" charset="0"/>
              </a:rPr>
              <a:t>تعتمد المنظمة و المجهزون كلاً على الآخر، اذ تـربطهم علاقة مصلحة مشتركة ، تؤدي عند ادارتها بكفاءة الى تعـزيز قدرتها على خلق قيمة مضاعفة لكل منها (العزاوي،2002 :71) . </a:t>
            </a:r>
            <a:endParaRPr lang="en-US" dirty="0">
              <a:latin typeface="Times New Roman" panose="02020603050405020304" pitchFamily="18" charset="0"/>
              <a:cs typeface="Times New Roman" panose="02020603050405020304" pitchFamily="18" charset="0"/>
            </a:endParaRPr>
          </a:p>
          <a:p>
            <a:pPr algn="r" rtl="1"/>
            <a:r>
              <a:rPr lang="ar-IQ" dirty="0">
                <a:latin typeface="Times New Roman" panose="02020603050405020304" pitchFamily="18" charset="0"/>
                <a:cs typeface="Times New Roman" panose="02020603050405020304" pitchFamily="18" charset="0"/>
              </a:rPr>
              <a:t>4 ـ إبداع المنتج الأخضر </a:t>
            </a:r>
            <a:r>
              <a:rPr lang="en-US" dirty="0">
                <a:latin typeface="Times New Roman" panose="02020603050405020304" pitchFamily="18" charset="0"/>
                <a:cs typeface="Times New Roman" panose="02020603050405020304" pitchFamily="18" charset="0"/>
              </a:rPr>
              <a:t>(Green Product Innovation)</a:t>
            </a:r>
            <a:r>
              <a:rPr lang="ar-IQ" dirty="0">
                <a:latin typeface="Times New Roman" panose="02020603050405020304" pitchFamily="18" charset="0"/>
                <a:cs typeface="Times New Roman" panose="02020603050405020304" pitchFamily="18" charset="0"/>
              </a:rPr>
              <a:t> :- </a:t>
            </a:r>
            <a:r>
              <a:rPr lang="ar-DZ" dirty="0">
                <a:latin typeface="Times New Roman" panose="02020603050405020304" pitchFamily="18" charset="0"/>
                <a:cs typeface="Times New Roman" panose="02020603050405020304" pitchFamily="18" charset="0"/>
              </a:rPr>
              <a:t>عرف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Kam</a:t>
            </a:r>
            <a:r>
              <a:rPr lang="en-US" dirty="0">
                <a:latin typeface="Times New Roman" panose="02020603050405020304" pitchFamily="18" charset="0"/>
                <a:cs typeface="Times New Roman" panose="02020603050405020304" pitchFamily="18" charset="0"/>
              </a:rPr>
              <a:t> &amp; Wong</a:t>
            </a:r>
            <a:r>
              <a:rPr lang="ar-DZ" dirty="0">
                <a:latin typeface="Times New Roman" panose="02020603050405020304" pitchFamily="18" charset="0"/>
                <a:cs typeface="Times New Roman" panose="02020603050405020304" pitchFamily="18" charset="0"/>
              </a:rPr>
              <a:t> المنتج الأخضر المبدع </a:t>
            </a:r>
            <a:r>
              <a:rPr lang="en-US" dirty="0">
                <a:latin typeface="Times New Roman" panose="02020603050405020304" pitchFamily="18" charset="0"/>
                <a:cs typeface="Times New Roman" panose="02020603050405020304" pitchFamily="18" charset="0"/>
              </a:rPr>
              <a:t>(A Green Innovative Product)</a:t>
            </a:r>
            <a:r>
              <a:rPr lang="ar-DZ" dirty="0">
                <a:latin typeface="Times New Roman" panose="02020603050405020304" pitchFamily="18" charset="0"/>
                <a:cs typeface="Times New Roman" panose="02020603050405020304" pitchFamily="18" charset="0"/>
              </a:rPr>
              <a:t> بانه منتج يتميز بأخذه بعين الاعتبار لقضايا اعادة التدوير، و التخلص من المنتج بعد انتهاء عمره، استخدام المواد التي اعيد تدويرها مرة اخرى و التي تكون أقل تلويثاً للبيئة، تأثير سمية المواد على الإنسان، الاثر البيئي، و قضايا الاستدامة في كل مرحلة من مراحل دورة حياة المنتج، و دمج تقييم التأثير المستمر و آلية التحسين في دورة تحسين المنتج </a:t>
            </a:r>
            <a:r>
              <a:rPr lang="en-US" dirty="0">
                <a:latin typeface="Times New Roman" panose="02020603050405020304" pitchFamily="18" charset="0"/>
                <a:cs typeface="Times New Roman" panose="02020603050405020304" pitchFamily="18" charset="0"/>
              </a:rPr>
              <a:t>(Kam&amp;Wong,2011:472)</a:t>
            </a:r>
            <a:r>
              <a:rPr lang="ar-DZ" dirty="0">
                <a:latin typeface="Times New Roman" panose="02020603050405020304" pitchFamily="18" charset="0"/>
                <a:cs typeface="Times New Roman" panose="02020603050405020304" pitchFamily="18" charset="0"/>
              </a:rPr>
              <a:t>. وهو يشير الى تطبيق الأفكار المبدعة و التي تؤدي الى تصميم ، تصنيع ، و تسويق المنتجات الجديدة ، و التي تكون ذات حداثة و اخضرار " اكثر صداقة للبيئة " بتفوق ملحوظ عن المنتجات التقليدية و المنافسة . لكون الاخضرار يفرض عبئاً أقل على البيئة من حيث الطاقة و متطلبات المواد الخام، الهواء، الانبعاثات و النفايات السائلة المنقولة عن طريق المياه، النفايات الصلبة و الانبعاثات البيئية الاخرى التي تتولد طول فترة حياة المنتج </a:t>
            </a:r>
            <a:r>
              <a:rPr lang="en-US" dirty="0">
                <a:latin typeface="Times New Roman" panose="02020603050405020304" pitchFamily="18" charset="0"/>
                <a:cs typeface="Times New Roman" panose="02020603050405020304" pitchFamily="18" charset="0"/>
              </a:rPr>
              <a:t>(Kam&amp;Wong,2011:471)</a:t>
            </a:r>
            <a:r>
              <a:rPr lang="ar-DZ"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r" rtl="1"/>
            <a:r>
              <a:rPr lang="ar-IQ" dirty="0">
                <a:latin typeface="Times New Roman" panose="02020603050405020304" pitchFamily="18" charset="0"/>
                <a:cs typeface="Times New Roman" panose="02020603050405020304" pitchFamily="18" charset="0"/>
              </a:rPr>
              <a:t>5ـ ابداع العملية الخضراء </a:t>
            </a:r>
            <a:r>
              <a:rPr lang="en-US" dirty="0">
                <a:latin typeface="Times New Roman" panose="02020603050405020304" pitchFamily="18" charset="0"/>
                <a:cs typeface="Times New Roman" panose="02020603050405020304" pitchFamily="18" charset="0"/>
              </a:rPr>
              <a:t>(Green Process Innovation)</a:t>
            </a:r>
            <a:r>
              <a:rPr lang="ar-IQ" dirty="0">
                <a:latin typeface="Times New Roman" panose="02020603050405020304" pitchFamily="18" charset="0"/>
                <a:cs typeface="Times New Roman" panose="02020603050405020304" pitchFamily="18" charset="0"/>
              </a:rPr>
              <a:t>  : </a:t>
            </a:r>
            <a:endParaRPr lang="ar-IQ" dirty="0" smtClean="0">
              <a:latin typeface="Times New Roman" panose="02020603050405020304" pitchFamily="18" charset="0"/>
              <a:cs typeface="Times New Roman" panose="02020603050405020304" pitchFamily="18" charset="0"/>
            </a:endParaRPr>
          </a:p>
          <a:p>
            <a:pPr algn="r" rtl="1"/>
            <a:r>
              <a:rPr lang="ar-DZ" dirty="0" smtClean="0">
                <a:latin typeface="Times New Roman" panose="02020603050405020304" pitchFamily="18" charset="0"/>
                <a:cs typeface="Times New Roman" panose="02020603050405020304" pitchFamily="18" charset="0"/>
              </a:rPr>
              <a:t>العملية </a:t>
            </a:r>
            <a:r>
              <a:rPr lang="ar-DZ" dirty="0">
                <a:latin typeface="Times New Roman" panose="02020603050405020304" pitchFamily="18" charset="0"/>
                <a:cs typeface="Times New Roman" panose="02020603050405020304" pitchFamily="18" charset="0"/>
              </a:rPr>
              <a:t>الخضراء والمبدعة </a:t>
            </a:r>
            <a:r>
              <a:rPr lang="en-US" dirty="0" smtClean="0">
                <a:latin typeface="Times New Roman" panose="02020603050405020304" pitchFamily="18" charset="0"/>
                <a:cs typeface="Times New Roman" panose="02020603050405020304" pitchFamily="18" charset="0"/>
              </a:rPr>
              <a:t>(A Green and </a:t>
            </a:r>
            <a:r>
              <a:rPr lang="en-US" dirty="0">
                <a:latin typeface="Times New Roman" panose="02020603050405020304" pitchFamily="18" charset="0"/>
                <a:cs typeface="Times New Roman" panose="02020603050405020304" pitchFamily="18" charset="0"/>
              </a:rPr>
              <a:t>Innovative Process)</a:t>
            </a:r>
            <a:r>
              <a:rPr lang="ar-DZ" dirty="0">
                <a:latin typeface="Times New Roman" panose="02020603050405020304" pitchFamily="18" charset="0"/>
                <a:cs typeface="Times New Roman" panose="02020603050405020304" pitchFamily="18" charset="0"/>
              </a:rPr>
              <a:t> بأنها عملية أو نشاط تميزت بالتقائها مع المعايير البيئية التي حددتها الصناعة و المعايير الاجتماعية في المنظمة بالإضافة الى ذلك التقاءها مع متطلبات الاسواق و </a:t>
            </a:r>
            <a:r>
              <a:rPr lang="ar-DZ" dirty="0" smtClean="0">
                <a:latin typeface="Times New Roman" panose="02020603050405020304" pitchFamily="18" charset="0"/>
                <a:cs typeface="Times New Roman" panose="02020603050405020304" pitchFamily="18" charset="0"/>
              </a:rPr>
              <a:t>الزبائن</a:t>
            </a:r>
            <a:endParaRPr lang="en-US" dirty="0">
              <a:latin typeface="Times New Roman" panose="02020603050405020304" pitchFamily="18" charset="0"/>
              <a:cs typeface="Times New Roman" panose="02020603050405020304" pitchFamily="18" charset="0"/>
            </a:endParaRPr>
          </a:p>
          <a:p>
            <a:pPr algn="r" rt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361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almrsal.com/wp-content/uploads/2020/05/7-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 y="111452"/>
            <a:ext cx="11981688" cy="35461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 y="340032"/>
            <a:ext cx="4797036" cy="1198647"/>
          </a:xfrm>
        </p:spPr>
        <p:txBody>
          <a:bodyPr>
            <a:noAutofit/>
          </a:bodyPr>
          <a:lstStyle/>
          <a:p>
            <a:r>
              <a:rPr lang="ar-IQ" sz="4000" b="1" dirty="0" smtClean="0">
                <a:solidFill>
                  <a:srgbClr val="C00000"/>
                </a:solidFill>
              </a:rPr>
              <a:t>البيئه المستدامه</a:t>
            </a:r>
            <a:r>
              <a:rPr lang="ar-JO" sz="2000" b="1" dirty="0">
                <a:solidFill>
                  <a:srgbClr val="C00000"/>
                </a:solidFill>
              </a:rPr>
              <a:t/>
            </a:r>
            <a:br>
              <a:rPr lang="ar-JO" sz="2000" b="1" dirty="0">
                <a:solidFill>
                  <a:srgbClr val="C00000"/>
                </a:solidFill>
              </a:rPr>
            </a:br>
            <a:r>
              <a:rPr lang="en-US" sz="2000" b="1" dirty="0"/>
              <a:t>Sustainable environment and ethics </a:t>
            </a:r>
            <a:r>
              <a:rPr lang="en-US" sz="2000" dirty="0">
                <a:solidFill>
                  <a:srgbClr val="C00000"/>
                </a:solidFill>
              </a:rPr>
              <a:t>	</a:t>
            </a:r>
          </a:p>
        </p:txBody>
      </p:sp>
      <p:sp>
        <p:nvSpPr>
          <p:cNvPr id="3" name="Subtitle 2"/>
          <p:cNvSpPr>
            <a:spLocks noGrp="1"/>
          </p:cNvSpPr>
          <p:nvPr>
            <p:ph type="subTitle" idx="1"/>
          </p:nvPr>
        </p:nvSpPr>
        <p:spPr>
          <a:xfrm>
            <a:off x="484846" y="4244123"/>
            <a:ext cx="3906592" cy="2385811"/>
          </a:xfrm>
        </p:spPr>
        <p:txBody>
          <a:bodyPr>
            <a:normAutofit fontScale="92500" lnSpcReduction="20000"/>
          </a:bodyPr>
          <a:lstStyle/>
          <a:p>
            <a:r>
              <a:rPr lang="ar-IQ" sz="4000" dirty="0" smtClean="0">
                <a:cs typeface="+mj-cs"/>
              </a:rPr>
              <a:t>نظرة </a:t>
            </a:r>
            <a:r>
              <a:rPr lang="ar-IQ" sz="4000" dirty="0">
                <a:cs typeface="+mj-cs"/>
              </a:rPr>
              <a:t>عامة حول مفهوم البيئة المستدامة</a:t>
            </a:r>
            <a:br>
              <a:rPr lang="ar-IQ" sz="4000" dirty="0">
                <a:cs typeface="+mj-cs"/>
              </a:rPr>
            </a:br>
            <a:r>
              <a:rPr lang="ar-IQ" sz="4000" dirty="0">
                <a:cs typeface="+mj-cs"/>
              </a:rPr>
              <a:t/>
            </a:r>
            <a:br>
              <a:rPr lang="ar-IQ" sz="4000" dirty="0">
                <a:cs typeface="+mj-cs"/>
              </a:rPr>
            </a:br>
            <a:endParaRPr lang="en-US" sz="3600" dirty="0">
              <a:cs typeface="+mj-cs"/>
            </a:endParaRPr>
          </a:p>
        </p:txBody>
      </p:sp>
      <p:sp>
        <p:nvSpPr>
          <p:cNvPr id="6" name="Rounded Rectangle 5"/>
          <p:cNvSpPr/>
          <p:nvPr/>
        </p:nvSpPr>
        <p:spPr>
          <a:xfrm>
            <a:off x="5184648" y="4098354"/>
            <a:ext cx="6876288" cy="26773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sz="2400" dirty="0">
                <a:cs typeface="+mj-cs"/>
              </a:rPr>
              <a:t>الاستدامة البيئية هي معدلات حصاد الموارد المتجددة ، وخلق التلوث ، واستنفاد الموارد غير المتجددة التي يمكن أن تستمر إلى أجل غير مسمى ، إذا كانت لا يمكن أن تستمر إلى أجل غير مسمى فهي غير مستدامة.</a:t>
            </a:r>
            <a:endParaRPr lang="en-US" sz="2400" dirty="0">
              <a:cs typeface="+mj-cs"/>
            </a:endParaRPr>
          </a:p>
        </p:txBody>
      </p:sp>
    </p:spTree>
    <p:extLst>
      <p:ext uri="{BB962C8B-B14F-4D97-AF65-F5344CB8AC3E}">
        <p14:creationId xmlns:p14="http://schemas.microsoft.com/office/powerpoint/2010/main" val="2689776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شريحة">
  <a:themeElements>
    <a:clrScheme name="شريحة">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شريح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9759155-7935-4C61-A06C-C04380D1B16E}"/>
    </a:ext>
  </a:extLst>
</a:theme>
</file>

<file path=ppt/theme/theme3.xml><?xml version="1.0" encoding="utf-8"?>
<a:theme xmlns:a="http://schemas.openxmlformats.org/drawingml/2006/main" name="1_شريحة">
  <a:themeElements>
    <a:clrScheme name="شريحة">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شريح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Facet</Template>
  <TotalTime>4001</TotalTime>
  <Words>1203</Words>
  <Application>Microsoft Office PowerPoint</Application>
  <PresentationFormat>Custom</PresentationFormat>
  <Paragraphs>79</Paragraphs>
  <Slides>16</Slides>
  <Notes>0</Notes>
  <HiddenSlides>1</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Facet</vt:lpstr>
      <vt:lpstr>شريحة</vt:lpstr>
      <vt:lpstr>1_شريحة</vt:lpstr>
      <vt:lpstr>    الاداره الصناعيه ودورها في تحقيق الاستدامةالبيئية Sustainable environment &amp; Green industrial management    اعداد : ا.م. د بشرى صبيح كاظم و أ.د. نغم يوسف عبدالرضا الغزالي </vt:lpstr>
      <vt:lpstr>مفهوم الادارة الصناعية:</vt:lpstr>
      <vt:lpstr>PowerPoint Presentation</vt:lpstr>
      <vt:lpstr>ماهي  الإدارة الخضراء ومافوائدها </vt:lpstr>
      <vt:lpstr>PowerPoint Presentation</vt:lpstr>
      <vt:lpstr>PowerPoint Presentation</vt:lpstr>
      <vt:lpstr>PowerPoint Presentation</vt:lpstr>
      <vt:lpstr>PowerPoint Presentation</vt:lpstr>
      <vt:lpstr>البيئه المستدامه Sustainable environment and ethics  </vt:lpstr>
      <vt:lpstr>  تعريف الاستدامة البيئية Environmental Sustainability   </vt:lpstr>
      <vt:lpstr>مفهوم الاستدامه البيئيه</vt:lpstr>
      <vt:lpstr>مفهوم الاستدامه البيئيه</vt:lpstr>
      <vt:lpstr>مفهوم الاستدامه البيئيه</vt:lpstr>
      <vt:lpstr>أهداف ومبادئ البيئة المستدامة Objectives and principles of sustainable environment</vt:lpstr>
      <vt:lpstr>ماذا يفعل مدراء الاستدامة؟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القيادة الاستراتيجية الفاعلة</dc:title>
  <dc:creator>DELL</dc:creator>
  <cp:lastModifiedBy>dalia</cp:lastModifiedBy>
  <cp:revision>191</cp:revision>
  <dcterms:created xsi:type="dcterms:W3CDTF">2021-11-12T11:40:00Z</dcterms:created>
  <dcterms:modified xsi:type="dcterms:W3CDTF">2024-06-03T09:14:44Z</dcterms:modified>
</cp:coreProperties>
</file>