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1" r:id="rId2"/>
    <p:sldId id="312" r:id="rId3"/>
    <p:sldId id="294" r:id="rId4"/>
    <p:sldId id="295" r:id="rId5"/>
    <p:sldId id="296" r:id="rId6"/>
    <p:sldId id="297" r:id="rId7"/>
    <p:sldId id="298" r:id="rId8"/>
    <p:sldId id="299" r:id="rId9"/>
    <p:sldId id="303" r:id="rId10"/>
    <p:sldId id="308" r:id="rId11"/>
    <p:sldId id="304" r:id="rId12"/>
    <p:sldId id="309" r:id="rId13"/>
    <p:sldId id="306" r:id="rId14"/>
    <p:sldId id="310" r:id="rId15"/>
    <p:sldId id="307" r:id="rId16"/>
    <p:sldId id="257" r:id="rId17"/>
    <p:sldId id="258" r:id="rId18"/>
    <p:sldId id="259" r:id="rId19"/>
    <p:sldId id="260" r:id="rId20"/>
    <p:sldId id="261" r:id="rId21"/>
    <p:sldId id="262" r:id="rId22"/>
    <p:sldId id="281" r:id="rId23"/>
    <p:sldId id="263" r:id="rId24"/>
    <p:sldId id="264" r:id="rId25"/>
    <p:sldId id="265" r:id="rId26"/>
    <p:sldId id="266" r:id="rId27"/>
    <p:sldId id="282" r:id="rId28"/>
    <p:sldId id="268" r:id="rId29"/>
    <p:sldId id="287" r:id="rId30"/>
    <p:sldId id="286" r:id="rId31"/>
    <p:sldId id="285" r:id="rId32"/>
    <p:sldId id="270" r:id="rId33"/>
    <p:sldId id="271" r:id="rId34"/>
    <p:sldId id="272" r:id="rId35"/>
    <p:sldId id="273" r:id="rId36"/>
    <p:sldId id="275" r:id="rId37"/>
    <p:sldId id="276" r:id="rId38"/>
    <p:sldId id="288" r:id="rId39"/>
    <p:sldId id="289" r:id="rId4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4" d="100"/>
          <a:sy n="104" d="100"/>
        </p:scale>
        <p:origin x="-826" y="30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t>27/11/1445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34069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t>27/11/1445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12388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t>27/11/1445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69101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D3E4CE8-39E5-440C-A779-02C45E00BD11}" type="datetimeFigureOut">
              <a:rPr lang="ar-IQ" smtClean="0"/>
              <a:t>27/11/1445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202326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E4CE8-39E5-440C-A779-02C45E00BD11}" type="datetimeFigureOut">
              <a:rPr lang="ar-IQ" smtClean="0"/>
              <a:t>27/11/1445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98329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D3E4CE8-39E5-440C-A779-02C45E00BD11}" type="datetimeFigureOut">
              <a:rPr lang="ar-IQ" smtClean="0"/>
              <a:t>27/11/1445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94450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D3E4CE8-39E5-440C-A779-02C45E00BD11}" type="datetimeFigureOut">
              <a:rPr lang="ar-IQ" smtClean="0"/>
              <a:t>27/11/1445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72187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D3E4CE8-39E5-440C-A779-02C45E00BD11}" type="datetimeFigureOut">
              <a:rPr lang="ar-IQ" smtClean="0"/>
              <a:t>27/11/1445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3305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4CE8-39E5-440C-A779-02C45E00BD11}" type="datetimeFigureOut">
              <a:rPr lang="ar-IQ" smtClean="0"/>
              <a:t>27/11/1445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226715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t>27/11/1445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117658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E4CE8-39E5-440C-A779-02C45E00BD11}" type="datetimeFigureOut">
              <a:rPr lang="ar-IQ" smtClean="0"/>
              <a:t>27/11/1445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4BCFE5D-35B6-4E51-8E1A-B7C810EB00C9}" type="slidenum">
              <a:rPr lang="ar-IQ" smtClean="0"/>
              <a:t>‹#›</a:t>
            </a:fld>
            <a:endParaRPr lang="ar-IQ"/>
          </a:p>
        </p:txBody>
      </p:sp>
    </p:spTree>
    <p:extLst>
      <p:ext uri="{BB962C8B-B14F-4D97-AF65-F5344CB8AC3E}">
        <p14:creationId xmlns:p14="http://schemas.microsoft.com/office/powerpoint/2010/main" val="6308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3E4CE8-39E5-440C-A779-02C45E00BD11}" type="datetimeFigureOut">
              <a:rPr lang="ar-IQ" smtClean="0"/>
              <a:t>27/11/1445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CFE5D-35B6-4E51-8E1A-B7C810EB00C9}" type="slidenum">
              <a:rPr lang="ar-IQ" smtClean="0"/>
              <a:t>‹#›</a:t>
            </a:fld>
            <a:endParaRPr lang="ar-IQ"/>
          </a:p>
        </p:txBody>
      </p:sp>
    </p:spTree>
    <p:extLst>
      <p:ext uri="{BB962C8B-B14F-4D97-AF65-F5344CB8AC3E}">
        <p14:creationId xmlns:p14="http://schemas.microsoft.com/office/powerpoint/2010/main" val="104472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mage2.slideserve.com/4831456/slide16-l.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571480"/>
            <a:ext cx="7406640" cy="1472184"/>
          </a:xfrm>
        </p:spPr>
        <p:txBody>
          <a:bodyPr>
            <a:normAutofit fontScale="90000"/>
          </a:bodyPr>
          <a:lstStyle/>
          <a:p>
            <a:pPr algn="r"/>
            <a:r>
              <a:rPr lang="ar-IQ" dirty="0" smtClean="0"/>
              <a:t>جامعه بغداد </a:t>
            </a:r>
            <a:br>
              <a:rPr lang="ar-IQ" dirty="0" smtClean="0"/>
            </a:br>
            <a:r>
              <a:rPr lang="ar-IQ" dirty="0" smtClean="0"/>
              <a:t>كلية الاداره واقتصاد </a:t>
            </a:r>
            <a:br>
              <a:rPr lang="ar-IQ" dirty="0" smtClean="0"/>
            </a:br>
            <a:r>
              <a:rPr lang="ar-IQ" dirty="0" smtClean="0"/>
              <a:t>قسم الاداره الصناعية </a:t>
            </a:r>
            <a:endParaRPr lang="ar-IQ" dirty="0"/>
          </a:p>
        </p:txBody>
      </p:sp>
      <p:sp>
        <p:nvSpPr>
          <p:cNvPr id="6" name="عنوان فرعي 5"/>
          <p:cNvSpPr>
            <a:spLocks noGrp="1"/>
          </p:cNvSpPr>
          <p:nvPr>
            <p:ph type="subTitle" idx="1"/>
          </p:nvPr>
        </p:nvSpPr>
        <p:spPr>
          <a:xfrm>
            <a:off x="395536" y="2276872"/>
            <a:ext cx="8443664" cy="4295400"/>
          </a:xfrm>
        </p:spPr>
        <p:txBody>
          <a:bodyPr>
            <a:normAutofit/>
          </a:bodyPr>
          <a:lstStyle/>
          <a:p>
            <a:pPr algn="r" rtl="0"/>
            <a:endParaRPr lang="en-US" sz="4800" b="1" dirty="0" smtClean="0">
              <a:solidFill>
                <a:schemeClr val="tx1"/>
              </a:solidFill>
              <a:effectLst>
                <a:outerShdw blurRad="38100" dist="38100" dir="2700000" algn="tl">
                  <a:srgbClr val="000000">
                    <a:alpha val="43137"/>
                  </a:srgbClr>
                </a:outerShdw>
              </a:effectLst>
            </a:endParaRPr>
          </a:p>
          <a:p>
            <a:pPr rtl="0"/>
            <a:r>
              <a:rPr lang="ar-IQ" sz="4800" b="1" dirty="0" smtClean="0">
                <a:solidFill>
                  <a:schemeClr val="tx1"/>
                </a:solidFill>
                <a:effectLst>
                  <a:outerShdw blurRad="38100" dist="38100" dir="2700000" algn="tl">
                    <a:srgbClr val="000000">
                      <a:alpha val="43137"/>
                    </a:srgbClr>
                  </a:outerShdw>
                </a:effectLst>
              </a:rPr>
              <a:t>واقع ادارة الصحة والبيئة والتحديات</a:t>
            </a:r>
            <a:endParaRPr lang="en-US" sz="3200" b="1" dirty="0" smtClean="0">
              <a:solidFill>
                <a:schemeClr val="tx1"/>
              </a:solidFill>
              <a:effectLst>
                <a:outerShdw blurRad="38100" dist="38100" dir="2700000" algn="tl">
                  <a:srgbClr val="000000">
                    <a:alpha val="43137"/>
                  </a:srgbClr>
                </a:outerShdw>
              </a:effectLst>
            </a:endParaRPr>
          </a:p>
          <a:p>
            <a:pPr rtl="0"/>
            <a:r>
              <a:rPr lang="ar-IQ" sz="3200" b="1" dirty="0" smtClean="0">
                <a:solidFill>
                  <a:schemeClr val="tx1"/>
                </a:solidFill>
                <a:effectLst>
                  <a:outerShdw blurRad="38100" dist="38100" dir="2700000" algn="tl">
                    <a:srgbClr val="000000">
                      <a:alpha val="43137"/>
                    </a:srgbClr>
                  </a:outerShdw>
                </a:effectLst>
              </a:rPr>
              <a:t>  </a:t>
            </a:r>
            <a:r>
              <a:rPr lang="ar-IQ" sz="2800" b="1" dirty="0" smtClean="0">
                <a:solidFill>
                  <a:schemeClr val="tx1"/>
                </a:solidFill>
                <a:effectLst>
                  <a:outerShdw blurRad="38100" dist="38100" dir="2700000" algn="tl">
                    <a:srgbClr val="000000">
                      <a:alpha val="43137"/>
                    </a:srgbClr>
                  </a:outerShdw>
                </a:effectLst>
              </a:rPr>
              <a:t> اعداد ا.م.د بشرى صبيح ا. بتول عطية خلف</a:t>
            </a:r>
            <a:r>
              <a:rPr lang="ar-IQ" sz="3200" b="1" dirty="0" smtClean="0">
                <a:solidFill>
                  <a:schemeClr val="tx1"/>
                </a:solidFill>
                <a:effectLst>
                  <a:outerShdw blurRad="38100" dist="38100" dir="2700000" algn="tl">
                    <a:srgbClr val="000000">
                      <a:alpha val="43137"/>
                    </a:srgbClr>
                  </a:outerShdw>
                </a:effectLst>
              </a:rPr>
              <a:t> </a:t>
            </a:r>
            <a:endParaRPr lang="ar-IQ"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690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r>
              <a:rPr lang="ar-IQ" dirty="0"/>
              <a:t>3-انتاج كم هائل من المركبات الكيميائيه الخطره التي لا نظير لها في الطبيعه والتي لاتتحلل بسهوله مما يؤدي بالتالي لدخولها في السلسله الغذائيه</a:t>
            </a:r>
          </a:p>
          <a:p>
            <a:r>
              <a:rPr lang="ar-IQ" dirty="0"/>
              <a:t>4-سوء الممارسات الزراعيه والافراط في استخدام المخصبات الكيميائيه والمبيدات الحشريه مما ادى إلى تدهور نوعيه التربه وفقدها لخصوبتها</a:t>
            </a:r>
          </a:p>
          <a:p>
            <a:r>
              <a:rPr lang="ar-IQ" dirty="0"/>
              <a:t>5-انتاج كم هائل من النفايات يصعب التخلص منه مما يسبب في تلوث المياه السطحيه والجوفيه </a:t>
            </a:r>
          </a:p>
          <a:p>
            <a:r>
              <a:rPr lang="ar-IQ" dirty="0"/>
              <a:t>6-الاستخدام المفرط للمواد السامه على نطاق واسع وزياده احتمال وقوع حوادث ضاره بالبيئه مثل انسكاب الكيماويات الضاره والنفط كما في البحار </a:t>
            </a:r>
          </a:p>
          <a:p>
            <a:endParaRPr lang="ar-IQ" dirty="0"/>
          </a:p>
        </p:txBody>
      </p:sp>
    </p:spTree>
    <p:extLst>
      <p:ext uri="{BB962C8B-B14F-4D97-AF65-F5344CB8AC3E}">
        <p14:creationId xmlns:p14="http://schemas.microsoft.com/office/powerpoint/2010/main" val="259507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اتزان النظام البيئي </a:t>
            </a:r>
            <a:endParaRPr lang="ar-IQ" dirty="0"/>
          </a:p>
        </p:txBody>
      </p:sp>
      <p:sp>
        <p:nvSpPr>
          <p:cNvPr id="3" name="عنصر نائب للمحتوى 2"/>
          <p:cNvSpPr>
            <a:spLocks noGrp="1"/>
          </p:cNvSpPr>
          <p:nvPr>
            <p:ph idx="1"/>
          </p:nvPr>
        </p:nvSpPr>
        <p:spPr>
          <a:xfrm>
            <a:off x="0" y="1071546"/>
            <a:ext cx="9144000" cy="5786454"/>
          </a:xfrm>
        </p:spPr>
        <p:txBody>
          <a:bodyPr>
            <a:normAutofit/>
          </a:bodyPr>
          <a:lstStyle/>
          <a:p>
            <a:r>
              <a:rPr lang="ar-IQ" dirty="0" smtClean="0"/>
              <a:t>اتزان النظام البيئي : يعني التوازن في مجمل الدورات الغذائيه الاساسيه والمسالك المتداخله للطاقة داخل نظام بيئي ما وهذا يتطلب ان تكون جميع نواحي عمل النظام البيئي في اتزان ولذا لابد ان يكون هناك توازنا بين الانتاج والاستهلاك والتحلل داخل النظام ويوجد الاتزان في جميع مستويات التنظيم الحيوي</a:t>
            </a:r>
            <a:endParaRPr lang="ar-IQ" dirty="0"/>
          </a:p>
        </p:txBody>
      </p:sp>
    </p:spTree>
    <p:extLst>
      <p:ext uri="{BB962C8B-B14F-4D97-AF65-F5344CB8AC3E}">
        <p14:creationId xmlns:p14="http://schemas.microsoft.com/office/powerpoint/2010/main" val="418842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r>
              <a:rPr lang="ar-IQ" dirty="0"/>
              <a:t>فلو اخذنا الاتزان داخل الفرد فنلاحظ ان هناك انتظاما للعمليات الجسديه والوعائيه والايضيه عن طريق تنظيم نبضات القلب والتنفس ودرجه الحراره الجسم لذا فالفرد قادر على مقاومه التغيرات البيئيه الناتجه عن الوسط المحيط ,اذا اخذنا مفهوم الاتزان على المستوى النظام البيئي فاننا نبحث في مدخلات بيئيه تاتي من الوسط المحيط كالطاقه الشمسيه وثاني اوكسيد الكاربون والاوكسجين والماء والعناصر الغذائيه ومخرجات البيئيه تطرح في الوسط المحيط وتشمل الاوكسجين وثاني اوكسيد الكاربون والماء وعناصر غذائيه وطاقه حراريه مفقوده من عمليه تنفس وحتى يتحقق الاتزان يجب ان يتوفر شرط التعادل في معدل دخول المدخلات وخروج المخرجات </a:t>
            </a:r>
          </a:p>
          <a:p>
            <a:endParaRPr lang="ar-IQ" dirty="0"/>
          </a:p>
        </p:txBody>
      </p:sp>
    </p:spTree>
    <p:extLst>
      <p:ext uri="{BB962C8B-B14F-4D97-AF65-F5344CB8AC3E}">
        <p14:creationId xmlns:p14="http://schemas.microsoft.com/office/powerpoint/2010/main" val="287442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IQ" dirty="0" smtClean="0"/>
              <a:t>اهم مسببات اختلال التوازن البيئي :</a:t>
            </a:r>
          </a:p>
          <a:p>
            <a:endParaRPr lang="ar-IQ" dirty="0"/>
          </a:p>
          <a:p>
            <a:endParaRPr lang="ar-IQ" dirty="0" smtClean="0"/>
          </a:p>
          <a:p>
            <a:r>
              <a:rPr lang="ar-IQ" dirty="0" smtClean="0"/>
              <a:t>1-تغير الظروف </a:t>
            </a:r>
            <a:r>
              <a:rPr lang="ar-IQ" dirty="0" err="1" smtClean="0"/>
              <a:t>الطبيعه</a:t>
            </a:r>
            <a:r>
              <a:rPr lang="ar-IQ" dirty="0" smtClean="0"/>
              <a:t> :</a:t>
            </a:r>
          </a:p>
          <a:p>
            <a:r>
              <a:rPr lang="ar-IQ" dirty="0" smtClean="0"/>
              <a:t>عندما تصاب مناطق معينه بالجفاف فان توازن بيئتها يختل نتيجة للدمار الذي يؤثر بالكساء الاخضر الذي يغطى هذه المساحات وما يتبع ذلك من اثار ضاره على حيوانات البيئه </a:t>
            </a:r>
          </a:p>
        </p:txBody>
      </p:sp>
    </p:spTree>
    <p:extLst>
      <p:ext uri="{BB962C8B-B14F-4D97-AF65-F5344CB8AC3E}">
        <p14:creationId xmlns:p14="http://schemas.microsoft.com/office/powerpoint/2010/main" val="319693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2-ادخال كائن حي في بيئه جديده :</a:t>
            </a:r>
            <a:br>
              <a:rPr lang="ar-IQ" dirty="0"/>
            </a:br>
            <a:endParaRPr lang="ar-IQ" dirty="0"/>
          </a:p>
        </p:txBody>
      </p:sp>
      <p:sp>
        <p:nvSpPr>
          <p:cNvPr id="3" name="Content Placeholder 2"/>
          <p:cNvSpPr>
            <a:spLocks noGrp="1"/>
          </p:cNvSpPr>
          <p:nvPr>
            <p:ph idx="1"/>
          </p:nvPr>
        </p:nvSpPr>
        <p:spPr/>
        <p:txBody>
          <a:bodyPr>
            <a:normAutofit/>
          </a:bodyPr>
          <a:lstStyle/>
          <a:p>
            <a:r>
              <a:rPr lang="ar-IQ" dirty="0" smtClean="0"/>
              <a:t>فمثلا </a:t>
            </a:r>
            <a:r>
              <a:rPr lang="ar-IQ" dirty="0"/>
              <a:t>عندما قام احد سكان جزيره هاواي باحضار عده ازواج من الارانب فلما وجدت غذاء كافيا ومناخا ملائما </a:t>
            </a:r>
            <a:r>
              <a:rPr lang="ar-IQ" dirty="0" smtClean="0"/>
              <a:t>توالدت </a:t>
            </a:r>
            <a:r>
              <a:rPr lang="ar-IQ" dirty="0"/>
              <a:t>بكثره وانتشرت واتلفت النباتات بسرعه تفوق نمو النباتات جديده واصبحت لا تجد الغذاء الكافي فهلكت وهلك معها </a:t>
            </a:r>
            <a:r>
              <a:rPr lang="ar-IQ" dirty="0" smtClean="0"/>
              <a:t>عدد </a:t>
            </a:r>
            <a:r>
              <a:rPr lang="ar-IQ" dirty="0"/>
              <a:t>كبير من الكائنات الحيه الاخرى</a:t>
            </a:r>
          </a:p>
          <a:p>
            <a:endParaRPr lang="ar-IQ" dirty="0"/>
          </a:p>
        </p:txBody>
      </p:sp>
    </p:spTree>
    <p:extLst>
      <p:ext uri="{BB962C8B-B14F-4D97-AF65-F5344CB8AC3E}">
        <p14:creationId xmlns:p14="http://schemas.microsoft.com/office/powerpoint/2010/main" val="56712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IQ" dirty="0" smtClean="0"/>
              <a:t>3- تدخل الانسان المباشره </a:t>
            </a:r>
          </a:p>
          <a:p>
            <a:r>
              <a:rPr lang="ar-IQ" dirty="0" smtClean="0"/>
              <a:t>يؤدي التدخل الانسان في البيئه إلى الاخلال بتوازنها فتجفيف البحيرات واقتلاع الغابات وردم البرك والمستنقعات كل هذا يؤدي إلى اختلال التوازن البيئي الذي يستمر اثره إلى ان تستعيد البيئه اتزانها مره اخرى في ضوء الظروف الجديده</a:t>
            </a:r>
            <a:endParaRPr lang="ar-IQ" dirty="0"/>
          </a:p>
        </p:txBody>
      </p:sp>
    </p:spTree>
    <p:extLst>
      <p:ext uri="{BB962C8B-B14F-4D97-AF65-F5344CB8AC3E}">
        <p14:creationId xmlns:p14="http://schemas.microsoft.com/office/powerpoint/2010/main" val="253456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ظاهرة التلوث البيئي</a:t>
            </a:r>
            <a:endParaRPr lang="ar-IQ" dirty="0"/>
          </a:p>
        </p:txBody>
      </p:sp>
      <p:sp>
        <p:nvSpPr>
          <p:cNvPr id="3" name="Content Placeholder 2"/>
          <p:cNvSpPr>
            <a:spLocks noGrp="1"/>
          </p:cNvSpPr>
          <p:nvPr>
            <p:ph idx="1"/>
          </p:nvPr>
        </p:nvSpPr>
        <p:spPr/>
        <p:txBody>
          <a:bodyPr/>
          <a:lstStyle/>
          <a:p>
            <a:r>
              <a:rPr lang="ar-IQ" dirty="0" smtClean="0"/>
              <a:t>١ ظاهرة التلوث البيئي</a:t>
            </a:r>
          </a:p>
          <a:p>
            <a:r>
              <a:rPr lang="ar-IQ" dirty="0" smtClean="0"/>
              <a:t> ٢ أسباب التلوث البيئي</a:t>
            </a:r>
          </a:p>
          <a:p>
            <a:r>
              <a:rPr lang="ar-IQ" dirty="0" smtClean="0"/>
              <a:t> ٣ أضرار التلوث البيئي</a:t>
            </a:r>
          </a:p>
          <a:p>
            <a:endParaRPr lang="ar-IQ" dirty="0"/>
          </a:p>
        </p:txBody>
      </p:sp>
    </p:spTree>
    <p:extLst>
      <p:ext uri="{BB962C8B-B14F-4D97-AF65-F5344CB8AC3E}">
        <p14:creationId xmlns:p14="http://schemas.microsoft.com/office/powerpoint/2010/main" val="405920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تعريف ظاهرة التلوث البيئي</a:t>
            </a:r>
            <a:endParaRPr lang="ar-IQ" dirty="0"/>
          </a:p>
        </p:txBody>
      </p:sp>
      <p:sp>
        <p:nvSpPr>
          <p:cNvPr id="3" name="Content Placeholder 2"/>
          <p:cNvSpPr>
            <a:spLocks noGrp="1"/>
          </p:cNvSpPr>
          <p:nvPr>
            <p:ph idx="1"/>
          </p:nvPr>
        </p:nvSpPr>
        <p:spPr/>
        <p:txBody>
          <a:bodyPr/>
          <a:lstStyle/>
          <a:p>
            <a:r>
              <a:rPr lang="ar-IQ" dirty="0" smtClean="0"/>
              <a:t>يمكن تعريف ظاهرة التلوث البيئي بأنّها اختلاط واحدة أو أكثر من المواد التي لها القدرة على إلحاق الضرر بالأواسط البيئية المختلفة كالماء والهواء والتربة والتأثير على كافة أشكال الحياة فيها، ما يميز ظاهرة التلوث البيئي هو انتشارها السريع والواسع، فلا يقتصر تأثيرها على الأماكن المسئولة عن التلوث كالمصانع والأراضي الزراعية الملوثة، بل يطال الأماكن النظيفة، الأمر الذي يجعل هذه الظاهرة مشكلة عالمية، تؤرق المجتمعات بكافة أطيافها.</a:t>
            </a:r>
            <a:endParaRPr lang="ar-IQ" dirty="0"/>
          </a:p>
        </p:txBody>
      </p:sp>
    </p:spTree>
    <p:extLst>
      <p:ext uri="{BB962C8B-B14F-4D97-AF65-F5344CB8AC3E}">
        <p14:creationId xmlns:p14="http://schemas.microsoft.com/office/powerpoint/2010/main" val="329125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584176"/>
          </a:xfrm>
        </p:spPr>
        <p:txBody>
          <a:bodyPr>
            <a:noAutofit/>
          </a:bodyPr>
          <a:lstStyle/>
          <a:p>
            <a:r>
              <a:rPr lang="ar-IQ" sz="2800" b="1" dirty="0" smtClean="0"/>
              <a:t> أسباب التلوث البيئي</a:t>
            </a:r>
            <a:br>
              <a:rPr lang="ar-IQ" sz="2800" b="1" dirty="0" smtClean="0"/>
            </a:br>
            <a:r>
              <a:rPr lang="ar-IQ" sz="2800" b="1" dirty="0" smtClean="0"/>
              <a:t> تذكر النقاط التالية أسباب التلوث البيئي، مع شرح مبسط عن كل واحد من هذه الأسباب:</a:t>
            </a:r>
            <a:br>
              <a:rPr lang="ar-IQ" sz="2800" b="1" dirty="0" smtClean="0"/>
            </a:br>
            <a:endParaRPr lang="ar-IQ" sz="2800" b="1" dirty="0"/>
          </a:p>
        </p:txBody>
      </p:sp>
      <p:sp>
        <p:nvSpPr>
          <p:cNvPr id="3" name="Content Placeholder 2"/>
          <p:cNvSpPr>
            <a:spLocks noGrp="1"/>
          </p:cNvSpPr>
          <p:nvPr>
            <p:ph idx="1"/>
          </p:nvPr>
        </p:nvSpPr>
        <p:spPr/>
        <p:txBody>
          <a:bodyPr>
            <a:normAutofit fontScale="77500" lnSpcReduction="20000"/>
          </a:bodyPr>
          <a:lstStyle/>
          <a:p>
            <a:pPr lvl="0"/>
            <a:r>
              <a:rPr lang="ar-SA" b="1" dirty="0"/>
              <a:t>الزراعة: تعتبر المبيدات الحشرية والأسمدة الزراعية عنصراً مساهماً عن مشكلة التلوث، فعلى سبيل المثال، يُخلف الاستعمال غير المقيد للأسمدة، كميات غير طبيعية من المغذيات التي تسبب نمواً مفرطاً للنباتات. </a:t>
            </a:r>
            <a:endParaRPr lang="en-US" b="1" dirty="0"/>
          </a:p>
          <a:p>
            <a:pPr lvl="0"/>
            <a:r>
              <a:rPr lang="ar-SA" b="1" dirty="0"/>
              <a:t>المصادر المحلية: يقصد بالمصادر المحلية كافة الملوثات التي تنتجها الأنشطة البشرية داخل حدود المنازل أو المتاجر كالقمامة ومواد التعبئة والغازات الناتجة عن عمليات الطهي والتدفئة، بالإضافة إلى مياه الصرف الصحي. </a:t>
            </a:r>
            <a:endParaRPr lang="en-US" b="1" dirty="0"/>
          </a:p>
          <a:p>
            <a:pPr lvl="0"/>
            <a:r>
              <a:rPr lang="ar-SA" b="1" dirty="0"/>
              <a:t>الصناعة: تطلق المصانع مخلفاتها الملوثة التي نادراً ما تتم معالجتها إلى المجاري النهرية، ناهيك عن الغازات المنتشرة من المداخن، ويعتبر قطاع الصناعات الغذائية والجلدية أكثر أنواع الصناعات تلويثاً للبيئة. النقل والمواصلات: تسهم عوادم المركبات باختلاف أنوعها على تفاقم مشكلة التلوث البيئي، وإن كان بالإمكان التخفيف من حدة هذه المشكلة بالالتزام بالصيانة الدورية للمركبات، والتخلص من المتهالك منها.</a:t>
            </a:r>
            <a:endParaRPr lang="ar-IQ" dirty="0"/>
          </a:p>
        </p:txBody>
      </p:sp>
    </p:spTree>
    <p:extLst>
      <p:ext uri="{BB962C8B-B14F-4D97-AF65-F5344CB8AC3E}">
        <p14:creationId xmlns:p14="http://schemas.microsoft.com/office/powerpoint/2010/main" val="202608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3600" b="1" dirty="0"/>
              <a:t>أضرار التلوث البيئي </a:t>
            </a:r>
            <a:r>
              <a:rPr lang="en-US" sz="3600" b="1" dirty="0"/>
              <a:t/>
            </a:r>
            <a:br>
              <a:rPr lang="en-US" sz="3600" b="1" dirty="0"/>
            </a:br>
            <a:r>
              <a:rPr lang="ar-SA" sz="3600" b="1" dirty="0"/>
              <a:t>تتطرق النقاط التالية إلى بعض أضرار التلوث البيئي:</a:t>
            </a:r>
            <a:endParaRPr lang="ar-IQ" sz="3600" dirty="0"/>
          </a:p>
        </p:txBody>
      </p:sp>
      <p:sp>
        <p:nvSpPr>
          <p:cNvPr id="3" name="Content Placeholder 2"/>
          <p:cNvSpPr>
            <a:spLocks noGrp="1"/>
          </p:cNvSpPr>
          <p:nvPr>
            <p:ph idx="1"/>
          </p:nvPr>
        </p:nvSpPr>
        <p:spPr/>
        <p:txBody>
          <a:bodyPr>
            <a:normAutofit fontScale="92500" lnSpcReduction="20000"/>
          </a:bodyPr>
          <a:lstStyle/>
          <a:p>
            <a:pPr lvl="0"/>
            <a:r>
              <a:rPr lang="ar-SA" b="1" dirty="0"/>
              <a:t>الأمراض البشرية: يرتبط التزايد المطرد بكمية الملوثات التي يتعرض لها الإنسان، برفع فرص إصابته ببعض الأمراض، هذا ما نوهت له وكالة حماية البيئة التي أشارت إلى ارتباط التلوث بأمراض القلب والسرطان. </a:t>
            </a:r>
            <a:endParaRPr lang="en-US" b="1" dirty="0"/>
          </a:p>
          <a:p>
            <a:pPr lvl="0"/>
            <a:r>
              <a:rPr lang="ar-SA" b="1" dirty="0"/>
              <a:t>الخسائر المادية: تسبب التبعات الصحية الناجمة عن التلوث البيئي تناقصاً في القوى العاملة في كافة القطاعات الداعمة للاقتصاد القومي للبلدان. </a:t>
            </a:r>
            <a:endParaRPr lang="en-US" b="1" dirty="0"/>
          </a:p>
          <a:p>
            <a:r>
              <a:rPr lang="ar-SA" b="1" dirty="0"/>
              <a:t>ظاهرة الاحتباس الحراري: إنّ لمركب ثاني أكسيد الكربون الذي بات يتواجد بكميات زائدة عن الحد الطبيعي في الجو، القدرة على حبس الأشعة المنعكسة عن الأرض، الأمر الذي يرفع من متوسط درجة حرارتها.</a:t>
            </a:r>
            <a:endParaRPr lang="ar-IQ" b="1" dirty="0"/>
          </a:p>
        </p:txBody>
      </p:sp>
    </p:spTree>
    <p:extLst>
      <p:ext uri="{BB962C8B-B14F-4D97-AF65-F5344CB8AC3E}">
        <p14:creationId xmlns:p14="http://schemas.microsoft.com/office/powerpoint/2010/main" val="369986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ar-SA" dirty="0"/>
              <a:t>البيئة وكيفية الحفاظ عليها</a:t>
            </a:r>
            <a:r>
              <a:rPr lang="en-US" dirty="0"/>
              <a:t/>
            </a:r>
            <a:br>
              <a:rPr lang="en-US" dirty="0"/>
            </a:br>
            <a:r>
              <a:rPr lang="ar-SA" dirty="0"/>
              <a:t> </a:t>
            </a:r>
            <a:endParaRPr lang="en-US" dirty="0"/>
          </a:p>
        </p:txBody>
      </p:sp>
      <p:sp>
        <p:nvSpPr>
          <p:cNvPr id="3" name="Subtitle 2"/>
          <p:cNvSpPr>
            <a:spLocks noGrp="1"/>
          </p:cNvSpPr>
          <p:nvPr>
            <p:ph type="subTitle" idx="1"/>
          </p:nvPr>
        </p:nvSpPr>
        <p:spPr>
          <a:xfrm>
            <a:off x="1371600" y="1988840"/>
            <a:ext cx="6400800" cy="3649960"/>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151063"/>
            <a:ext cx="6319540" cy="35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1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أضرار التلوث البيئي</a:t>
            </a:r>
            <a:r>
              <a:rPr lang="en-US" b="1" dirty="0"/>
              <a:t/>
            </a:r>
            <a:br>
              <a:rPr lang="en-US" b="1" dirty="0"/>
            </a:br>
            <a:endParaRPr lang="ar-IQ" dirty="0"/>
          </a:p>
        </p:txBody>
      </p:sp>
      <p:sp>
        <p:nvSpPr>
          <p:cNvPr id="3" name="Content Placeholder 2"/>
          <p:cNvSpPr>
            <a:spLocks noGrp="1"/>
          </p:cNvSpPr>
          <p:nvPr>
            <p:ph idx="1"/>
          </p:nvPr>
        </p:nvSpPr>
        <p:spPr/>
        <p:txBody>
          <a:bodyPr>
            <a:normAutofit fontScale="92500" lnSpcReduction="20000"/>
          </a:bodyPr>
          <a:lstStyle/>
          <a:p>
            <a:r>
              <a:rPr lang="ar-SA" dirty="0"/>
              <a:t>أثر التلوث البيئي على الإنسان</a:t>
            </a:r>
            <a:endParaRPr lang="en-US" dirty="0"/>
          </a:p>
          <a:p>
            <a:r>
              <a:rPr lang="ar-SA" dirty="0"/>
              <a:t> استنشاق الهواء الملوث يُشكّل تنفس الهواء الملوث خطراً على حياة الإنسان، فقد كشفت بيانات أنّ 9 من أصل 10 أشخاص في جميع أنحاء العالم يتنفسون الهواء الملوث الذي يحتوي على مستويات عالية من الملوثات، كالكربون الأسود الذي يتوغل عميقاً في الرئتين والجهاز القلبي الوعائي، كما أنّ التعرض للجسيمات الدقيقة في الهواء الملوث يؤدي إلى أمراض السّكتة الدّماغية، وسرطان الرئة، وأمراض الانسداد المزمن والتهابات الجهاز التنفسي، بما في ذلك الالتهاب الرئوي، وتشير تقديرات منظمة الصحة العالمية إلى وفاة ما يقارب 7 ملايين شخص سنويّاً بسبب هذه الجسيمات </a:t>
            </a:r>
            <a:endParaRPr lang="en-US" dirty="0"/>
          </a:p>
          <a:p>
            <a:endParaRPr lang="ar-IQ" dirty="0"/>
          </a:p>
        </p:txBody>
      </p:sp>
    </p:spTree>
    <p:extLst>
      <p:ext uri="{BB962C8B-B14F-4D97-AF65-F5344CB8AC3E}">
        <p14:creationId xmlns:p14="http://schemas.microsoft.com/office/powerpoint/2010/main" val="312392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آثار تلوث التربة</a:t>
            </a:r>
            <a:endParaRPr lang="ar-IQ" dirty="0"/>
          </a:p>
        </p:txBody>
      </p:sp>
      <p:sp>
        <p:nvSpPr>
          <p:cNvPr id="3" name="Content Placeholder 2"/>
          <p:cNvSpPr>
            <a:spLocks noGrp="1"/>
          </p:cNvSpPr>
          <p:nvPr>
            <p:ph idx="1"/>
          </p:nvPr>
        </p:nvSpPr>
        <p:spPr/>
        <p:txBody>
          <a:bodyPr>
            <a:normAutofit/>
          </a:bodyPr>
          <a:lstStyle/>
          <a:p>
            <a:r>
              <a:rPr lang="ar-SA" dirty="0"/>
              <a:t>يؤدّي تلوّث التربة إلى الإضرار بالإنسان وعناصر البيئة الأخرى على حدّ سواء، وقد يتسبّب هذا النوع من التلوّث في تشكيل خطر حقيقي على حياة الإنسان نظراً لارتباطه في وجود الكثير من الملوّثات الناتجة عن عمليات التصنيع المُختلفة والتعدين وغير ذلك من العمليات التي تنتج الكيماويّات والّتي تحمل خصائص سميّة بطبيعتها.</a:t>
            </a:r>
            <a:endParaRPr lang="en-US" dirty="0"/>
          </a:p>
          <a:p>
            <a:pPr marL="0" indent="0">
              <a:buNone/>
            </a:pPr>
            <a:endParaRPr lang="ar-IQ" dirty="0"/>
          </a:p>
        </p:txBody>
      </p:sp>
    </p:spTree>
    <p:extLst>
      <p:ext uri="{BB962C8B-B14F-4D97-AF65-F5344CB8AC3E}">
        <p14:creationId xmlns:p14="http://schemas.microsoft.com/office/powerpoint/2010/main" val="2084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أثر التلوث البيئي على الحيوانات </a:t>
            </a:r>
            <a:br>
              <a:rPr lang="ar-IQ" dirty="0"/>
            </a:br>
            <a:endParaRPr lang="ar-IQ" dirty="0"/>
          </a:p>
        </p:txBody>
      </p:sp>
      <p:sp>
        <p:nvSpPr>
          <p:cNvPr id="3" name="Content Placeholder 2"/>
          <p:cNvSpPr>
            <a:spLocks noGrp="1"/>
          </p:cNvSpPr>
          <p:nvPr>
            <p:ph idx="1"/>
          </p:nvPr>
        </p:nvSpPr>
        <p:spPr/>
        <p:txBody>
          <a:bodyPr/>
          <a:lstStyle/>
          <a:p>
            <a:r>
              <a:rPr lang="ar-IQ" dirty="0" smtClean="0"/>
              <a:t>تتأثر </a:t>
            </a:r>
            <a:r>
              <a:rPr lang="ar-IQ" dirty="0"/>
              <a:t>الحياة البرية بالتلوث البيئي بصورة مُشابهة لتأثيره على الإنسان، فتتعرض الحياة البرية إلى مستويات كبيرة من الملوثات المختلفة الّتي يُعتبر الكلورين العضوي والمعادن الثقيلة من أكثرها شيوعاً، فتؤدي بدورها إلى إضعاف مناعة وصحة الحيوانات، فيجعل من المحتمل أن يزيد هذا التأثير من القابلية للإصابة بالأمراض المعدية وغير المعدية، ممّا قد يُشكّل سبباً في إعاقة تنوع الحياة البرية</a:t>
            </a:r>
          </a:p>
        </p:txBody>
      </p:sp>
    </p:spTree>
    <p:extLst>
      <p:ext uri="{BB962C8B-B14F-4D97-AF65-F5344CB8AC3E}">
        <p14:creationId xmlns:p14="http://schemas.microsoft.com/office/powerpoint/2010/main" val="262149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أثر التلوث البيئي على الغطاء النباتي</a:t>
            </a:r>
            <a:endParaRPr lang="ar-IQ" dirty="0"/>
          </a:p>
        </p:txBody>
      </p:sp>
      <p:sp>
        <p:nvSpPr>
          <p:cNvPr id="3" name="Content Placeholder 2"/>
          <p:cNvSpPr>
            <a:spLocks noGrp="1"/>
          </p:cNvSpPr>
          <p:nvPr>
            <p:ph idx="1"/>
          </p:nvPr>
        </p:nvSpPr>
        <p:spPr/>
        <p:txBody>
          <a:bodyPr>
            <a:normAutofit/>
          </a:bodyPr>
          <a:lstStyle/>
          <a:p>
            <a:r>
              <a:rPr lang="ar-SA" dirty="0" smtClean="0"/>
              <a:t>تؤثّر </a:t>
            </a:r>
            <a:r>
              <a:rPr lang="ar-SA" dirty="0"/>
              <a:t>المواد الملوّثة بشكل عميق على الحالة الشكليّة والبيوكيميائيّة والفسيولوجيّة للنباتات، ومن هذه الملوّثات الرئيسيّة المعادن الثّقيلة والهيدروكربونات العطريّة بأنواعها المُتعدّدة، والّتي يمتد تأثيرها ليشمل تغيّر الصّفات الشكليّة للنباتات، بالإضافة لحالتها البيوكيميائيّة التي تتعلّق بمحتواها من الأصباغ والإنزيمات والسّكر وما إلى ذلك، وذلك دون إغفال التأثير على الجانب الفسيولوجي للنبات المتعلّق بالرقم الهيدروجيني ونسبة محتوى الماء فيها، فيكون مجموع هذا التأثير ساماً على النباتات</a:t>
            </a:r>
            <a:endParaRPr lang="ar-IQ" dirty="0"/>
          </a:p>
        </p:txBody>
      </p:sp>
    </p:spTree>
    <p:extLst>
      <p:ext uri="{BB962C8B-B14F-4D97-AF65-F5344CB8AC3E}">
        <p14:creationId xmlns:p14="http://schemas.microsoft.com/office/powerpoint/2010/main" val="158949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الملوثات</a:t>
            </a:r>
            <a:endParaRPr lang="ar-IQ" dirty="0"/>
          </a:p>
        </p:txBody>
      </p:sp>
      <p:sp>
        <p:nvSpPr>
          <p:cNvPr id="3" name="Content Placeholder 2"/>
          <p:cNvSpPr>
            <a:spLocks noGrp="1"/>
          </p:cNvSpPr>
          <p:nvPr>
            <p:ph idx="1"/>
          </p:nvPr>
        </p:nvSpPr>
        <p:spPr/>
        <p:txBody>
          <a:bodyPr/>
          <a:lstStyle/>
          <a:p>
            <a:r>
              <a:rPr lang="ar-SA" dirty="0"/>
              <a:t>إنّ الملوّثات هي مواد لم تضف عمداً إلى الأغذية. ويمكن لعمليات إنتاج الأغذية أن تؤدي إلى دخول مواد إلى الأغذية في أية لحظة من اللحظات: أي خلال التصنيع أو المناولة أو التخزين أو التجهيز أو التوزيع. ويمكن للملوثات دخول الأغذية من البيئة المحيطة. وينبغي لوجود هكذا مواد في الأغذية أن يرصد بحذر تفادياً للتلوث الذي يؤثر في جودة الأغذية أو الذي يجعل الأغذية غير مأمونة</a:t>
            </a:r>
            <a:r>
              <a:rPr lang="en-US" dirty="0"/>
              <a:t>.</a:t>
            </a:r>
          </a:p>
          <a:p>
            <a:r>
              <a:rPr lang="ar-SA" dirty="0"/>
              <a:t> </a:t>
            </a:r>
            <a:endParaRPr lang="en-US" dirty="0"/>
          </a:p>
          <a:p>
            <a:endParaRPr lang="ar-IQ" dirty="0"/>
          </a:p>
        </p:txBody>
      </p:sp>
    </p:spTree>
    <p:extLst>
      <p:ext uri="{BB962C8B-B14F-4D97-AF65-F5344CB8AC3E}">
        <p14:creationId xmlns:p14="http://schemas.microsoft.com/office/powerpoint/2010/main" val="124011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ملوثات الاغذية</a:t>
            </a:r>
            <a:r>
              <a:rPr lang="en-US" dirty="0"/>
              <a:t/>
            </a:r>
            <a:br>
              <a:rPr lang="en-US" dirty="0"/>
            </a:br>
            <a:endParaRPr lang="ar-IQ" dirty="0"/>
          </a:p>
        </p:txBody>
      </p:sp>
      <p:sp>
        <p:nvSpPr>
          <p:cNvPr id="3" name="Content Placeholder 2"/>
          <p:cNvSpPr>
            <a:spLocks noGrp="1"/>
          </p:cNvSpPr>
          <p:nvPr>
            <p:ph idx="1"/>
          </p:nvPr>
        </p:nvSpPr>
        <p:spPr/>
        <p:txBody>
          <a:bodyPr>
            <a:normAutofit fontScale="92500" lnSpcReduction="20000"/>
          </a:bodyPr>
          <a:lstStyle/>
          <a:p>
            <a:r>
              <a:rPr lang="ar-SA" dirty="0"/>
              <a:t>يُعدُّ ضمان سلامة الأغذية وجودتها شاغلاً رئيسيًّا في ميدان الصحة العامة.</a:t>
            </a:r>
            <a:endParaRPr lang="en-US" dirty="0"/>
          </a:p>
          <a:p>
            <a:r>
              <a:rPr lang="ar-SA" dirty="0"/>
              <a:t> ويمكن أن يتلوث الغذاء</a:t>
            </a:r>
            <a:endParaRPr lang="en-US" dirty="0"/>
          </a:p>
          <a:p>
            <a:r>
              <a:rPr lang="ar-SA" dirty="0"/>
              <a:t> بالفلزات السامة، ومخلفات مبيدات الآفات والعقاقير البيطرية، فضلاً عن الملوثات العضوية والنويدات المشعة والسموم الفطرية. </a:t>
            </a:r>
            <a:r>
              <a:rPr lang="en-US" dirty="0"/>
              <a:t> </a:t>
            </a:r>
          </a:p>
          <a:p>
            <a:r>
              <a:rPr lang="ar-SA" dirty="0"/>
              <a:t>يمكن أن تنشأ مخاطر التلوث في السلسلة الغذائية الزراعية </a:t>
            </a:r>
            <a:endParaRPr lang="en-US" dirty="0"/>
          </a:p>
          <a:p>
            <a:r>
              <a:rPr lang="ar-SA" dirty="0"/>
              <a:t> بما في ذلك مخلفات المواد الكيميائية الزراعية والسموم الطبيعية. وبصرف النظر عن الاعتبارات المهمة المتعلقة بالصحة العامة، يمكن أن يكون لتلوث الغذاء تأثير اقتصادي كبير قد يعود بالضرر على التجارة الدولية</a:t>
            </a:r>
            <a:r>
              <a:rPr lang="en-US" dirty="0"/>
              <a:t>.</a:t>
            </a:r>
          </a:p>
          <a:p>
            <a:endParaRPr lang="ar-IQ" dirty="0"/>
          </a:p>
        </p:txBody>
      </p:sp>
    </p:spTree>
    <p:extLst>
      <p:ext uri="{BB962C8B-B14F-4D97-AF65-F5344CB8AC3E}">
        <p14:creationId xmlns:p14="http://schemas.microsoft.com/office/powerpoint/2010/main" val="3990255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ملوثات الأغذية واستخدام التقنيات النووية</a:t>
            </a:r>
            <a:r>
              <a:rPr lang="en-US" dirty="0"/>
              <a:t/>
            </a:r>
            <a:br>
              <a:rPr lang="en-US" dirty="0"/>
            </a:br>
            <a:endParaRPr lang="ar-IQ" dirty="0"/>
          </a:p>
        </p:txBody>
      </p:sp>
      <p:sp>
        <p:nvSpPr>
          <p:cNvPr id="3" name="Content Placeholder 2"/>
          <p:cNvSpPr>
            <a:spLocks noGrp="1"/>
          </p:cNvSpPr>
          <p:nvPr>
            <p:ph idx="1"/>
          </p:nvPr>
        </p:nvSpPr>
        <p:spPr>
          <a:xfrm>
            <a:off x="107504" y="980728"/>
            <a:ext cx="8784976" cy="5688632"/>
          </a:xfrm>
        </p:spPr>
        <p:txBody>
          <a:bodyPr>
            <a:normAutofit/>
          </a:bodyPr>
          <a:lstStyle/>
          <a:p>
            <a:pPr lvl="0"/>
            <a:r>
              <a:rPr lang="ar-SA" dirty="0"/>
              <a:t>تُعدُّ</a:t>
            </a:r>
            <a:r>
              <a:rPr lang="en-US" dirty="0"/>
              <a:t> </a:t>
            </a:r>
            <a:r>
              <a:rPr lang="ar-SA" b="1" dirty="0"/>
              <a:t>مبيدات الآفات</a:t>
            </a:r>
            <a:r>
              <a:rPr lang="en-US" dirty="0"/>
              <a:t> </a:t>
            </a:r>
            <a:r>
              <a:rPr lang="ar-SA" dirty="0"/>
              <a:t>وغيرها من المواد الكيميائية الزراعية أدوات لا غنى للمزارعين عنها من أجل التقليل من خسائر المحاصيل وزيادة الغلة، بيد أنَّه لا بدَّ من إخضاعها للتنظيم الرقابي واستخدامها على النحو الصحيح لتجنُّب تعريض الصحة البشرية والبيئة للخطر. وتؤدي المختبرات التحليلية دوراً بالغ الأهمية في رصد مخلفات مبيدات الآفات والتثقيف بشأن كيفية استخدام مبيدات الآفات بطريقة مأمونة وفعالة. </a:t>
            </a:r>
            <a:endParaRPr lang="en-US" dirty="0"/>
          </a:p>
          <a:p>
            <a:r>
              <a:rPr lang="ar-SA" dirty="0"/>
              <a:t>وقد وضعت معظم البلدان المتقدِّمة النمو حدوداً قصوى لمستويات مخلفات مبيدات الآفات في الأغذية</a:t>
            </a:r>
            <a:r>
              <a:rPr lang="en-US" dirty="0" smtClean="0"/>
              <a:t>.</a:t>
            </a:r>
            <a:endParaRPr lang="en-US" dirty="0"/>
          </a:p>
        </p:txBody>
      </p:sp>
    </p:spTree>
    <p:extLst>
      <p:ext uri="{BB962C8B-B14F-4D97-AF65-F5344CB8AC3E}">
        <p14:creationId xmlns:p14="http://schemas.microsoft.com/office/powerpoint/2010/main" val="1714697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ar-SA" b="1" dirty="0"/>
              <a:t>لمخلفات العقاقير البيطرية</a:t>
            </a:r>
            <a:r>
              <a:rPr lang="ar-SA" dirty="0"/>
              <a:t>، </a:t>
            </a:r>
            <a:endParaRPr lang="ar-IQ" dirty="0"/>
          </a:p>
        </p:txBody>
      </p:sp>
      <p:sp>
        <p:nvSpPr>
          <p:cNvPr id="3" name="Content Placeholder 2"/>
          <p:cNvSpPr>
            <a:spLocks noGrp="1"/>
          </p:cNvSpPr>
          <p:nvPr>
            <p:ph idx="1"/>
          </p:nvPr>
        </p:nvSpPr>
        <p:spPr/>
        <p:txBody>
          <a:bodyPr/>
          <a:lstStyle/>
          <a:p>
            <a:pPr marL="0" indent="0">
              <a:buNone/>
            </a:pPr>
            <a:r>
              <a:rPr lang="ar-SA" dirty="0" smtClean="0"/>
              <a:t>التي </a:t>
            </a:r>
            <a:r>
              <a:rPr lang="ar-SA" dirty="0"/>
              <a:t>تُستخدم لمكافحة الأمراض الحيوانية وتحسين الإنتاج، أن تشكِّل مخاطر صحية. ويجب إخضاع تلك المخلفات للمراقبة من خلال برامج رصد وطنية توجِّهها مختبرات تتمتع بالكفاءة من أجل طمأنة المستهلكين على الصعيدين المحلي والدولي. وثمة أدوات، مثل اختبارات ارتباط اللجينات الموسومة إشعاعيًّا بالمستقبلات والقياس المناعي الإشعاعي، أن تدعم بصورة أفضل رصد مخلفات العقاقير البيطرية والملوثات المرتبطة بها في الأغذية والعينات البيئية</a:t>
            </a:r>
            <a:endParaRPr lang="ar-IQ" dirty="0"/>
          </a:p>
          <a:p>
            <a:endParaRPr lang="ar-IQ" dirty="0"/>
          </a:p>
        </p:txBody>
      </p:sp>
    </p:spTree>
    <p:extLst>
      <p:ext uri="{BB962C8B-B14F-4D97-AF65-F5344CB8AC3E}">
        <p14:creationId xmlns:p14="http://schemas.microsoft.com/office/powerpoint/2010/main" val="49944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تغير المناخ</a:t>
            </a:r>
            <a:endParaRPr lang="ar-IQ" dirty="0"/>
          </a:p>
        </p:txBody>
      </p:sp>
      <p:sp>
        <p:nvSpPr>
          <p:cNvPr id="3" name="Content Placeholder 2"/>
          <p:cNvSpPr>
            <a:spLocks noGrp="1"/>
          </p:cNvSpPr>
          <p:nvPr>
            <p:ph idx="1"/>
          </p:nvPr>
        </p:nvSpPr>
        <p:spPr/>
        <p:txBody>
          <a:bodyPr/>
          <a:lstStyle/>
          <a:p>
            <a:r>
              <a:rPr lang="ar-SA" dirty="0"/>
              <a:t>مع تغير المناخ تزيد درجات الحرارة ومستويات ثاني أكسيد الكربون مما يلائم نمو حبوب اللقاح والتي تصاحبها زيادة في معدلات الإصابة بالربو لدى الأطفال. ففي جميع أنحاء العالم، يبلغ الآن ما بين 11 و14٪ من الأطفال الذين يبلغون 5 سنوات فأكثر وكبار السن عن أعراض الربو والتي يرتبط نحو 44٪ من هذه الأعراض بالتعرض للمخاطر البيئية. والحاصل أن تلوث الهواء، ودخان التبغ غير المباشر، والعفن والرطوبة في الأماكن المغلقة تجعل الربو أشد وخامة لدى الأطفال</a:t>
            </a:r>
            <a:r>
              <a:rPr lang="en-US" dirty="0"/>
              <a:t>.</a:t>
            </a:r>
          </a:p>
          <a:p>
            <a:endParaRPr lang="ar-IQ" dirty="0"/>
          </a:p>
        </p:txBody>
      </p:sp>
    </p:spTree>
    <p:extLst>
      <p:ext uri="{BB962C8B-B14F-4D97-AF65-F5344CB8AC3E}">
        <p14:creationId xmlns:p14="http://schemas.microsoft.com/office/powerpoint/2010/main" val="998485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	طرق الوقاية من التلوث </a:t>
            </a:r>
          </a:p>
        </p:txBody>
      </p:sp>
      <p:sp>
        <p:nvSpPr>
          <p:cNvPr id="3" name="Content Placeholder 2"/>
          <p:cNvSpPr>
            <a:spLocks noGrp="1"/>
          </p:cNvSpPr>
          <p:nvPr>
            <p:ph idx="1"/>
          </p:nvPr>
        </p:nvSpPr>
        <p:spPr/>
        <p:txBody>
          <a:bodyPr>
            <a:normAutofit fontScale="70000" lnSpcReduction="20000"/>
          </a:bodyPr>
          <a:lstStyle/>
          <a:p>
            <a:pPr marL="0" indent="0">
              <a:buNone/>
            </a:pPr>
            <a:r>
              <a:rPr lang="ar-IQ" dirty="0" smtClean="0"/>
              <a:t> • </a:t>
            </a:r>
            <a:r>
              <a:rPr lang="ar-IQ" dirty="0"/>
              <a:t>على صعيد الفرد: • المحافظة على نظافة البيئة المحيطة بالفرد كالبيت والمدرسة والشارع والحديقة • الإقلاع عن التدخين كعامل من عوامل التلوث الضار بصحة الفرد والمجتمع </a:t>
            </a:r>
            <a:endParaRPr lang="ar-IQ" dirty="0" smtClean="0"/>
          </a:p>
          <a:p>
            <a:pPr marL="0" indent="0">
              <a:buNone/>
            </a:pPr>
            <a:r>
              <a:rPr lang="ar-IQ" dirty="0" smtClean="0"/>
              <a:t>• </a:t>
            </a:r>
            <a:r>
              <a:rPr lang="ar-IQ" dirty="0"/>
              <a:t>عدم رمي الفضلات إلا في الأماكن المخصصة لها </a:t>
            </a:r>
            <a:endParaRPr lang="ar-IQ" dirty="0" smtClean="0"/>
          </a:p>
          <a:p>
            <a:pPr marL="0" indent="0">
              <a:buNone/>
            </a:pPr>
            <a:r>
              <a:rPr lang="ar-IQ" dirty="0" smtClean="0"/>
              <a:t>• </a:t>
            </a:r>
            <a:r>
              <a:rPr lang="ar-IQ" dirty="0"/>
              <a:t>تخفيض صوت التلفاز والمذياع والحذر عند استخدام سماعات الأذن أثناء سماع الموسيقى </a:t>
            </a:r>
            <a:endParaRPr lang="ar-IQ" dirty="0" smtClean="0"/>
          </a:p>
          <a:p>
            <a:pPr marL="0" indent="0">
              <a:buNone/>
            </a:pPr>
            <a:r>
              <a:rPr lang="ar-IQ" dirty="0" smtClean="0"/>
              <a:t>• </a:t>
            </a:r>
            <a:r>
              <a:rPr lang="ar-IQ" dirty="0"/>
              <a:t>الاستفادة من الطاقة الشمسية لتسخين المياه واستخدام السيارات صديقة البيئة • على صعيد المجتمع</a:t>
            </a:r>
            <a:r>
              <a:rPr lang="ar-IQ" dirty="0" smtClean="0"/>
              <a:t>:</a:t>
            </a:r>
          </a:p>
          <a:p>
            <a:pPr marL="0" indent="0">
              <a:buNone/>
            </a:pPr>
            <a:r>
              <a:rPr lang="ar-IQ" dirty="0" smtClean="0"/>
              <a:t> </a:t>
            </a:r>
            <a:r>
              <a:rPr lang="ar-IQ" dirty="0"/>
              <a:t>• حماية الغابة من الحرائق والتدمير • مكافحة ظاهرة التصحر :يتم بتوسيع مساحات التشجير المثمر والحراجي والرعوي والمحافظة على البادية والنباتات الرعوية لحماية الثروة الحيوانية </a:t>
            </a:r>
            <a:endParaRPr lang="ar-IQ" dirty="0" smtClean="0"/>
          </a:p>
          <a:p>
            <a:pPr marL="0" indent="0">
              <a:buNone/>
            </a:pPr>
            <a:r>
              <a:rPr lang="ar-IQ" dirty="0" smtClean="0"/>
              <a:t>• </a:t>
            </a:r>
            <a:r>
              <a:rPr lang="ar-IQ" dirty="0"/>
              <a:t>تشجير المدن لامتصاص الضجيج وجعل المطارات بعيدة عن المجمعات السكنية • تشجيع المصانع التي تقوم بعملية إعادة التدوير </a:t>
            </a:r>
            <a:endParaRPr lang="ar-IQ" dirty="0" smtClean="0"/>
          </a:p>
          <a:p>
            <a:pPr marL="0" indent="0">
              <a:buNone/>
            </a:pPr>
            <a:r>
              <a:rPr lang="ar-IQ" dirty="0" smtClean="0"/>
              <a:t>• </a:t>
            </a:r>
            <a:r>
              <a:rPr lang="ar-IQ" dirty="0"/>
              <a:t>نشر الوعي البيئي لدى مختلف شرائح المجتمع • توسيع انتشار الحاويات المخصصة لإعادة التصنيع</a:t>
            </a:r>
          </a:p>
        </p:txBody>
      </p:sp>
    </p:spTree>
    <p:extLst>
      <p:ext uri="{BB962C8B-B14F-4D97-AF65-F5344CB8AC3E}">
        <p14:creationId xmlns:p14="http://schemas.microsoft.com/office/powerpoint/2010/main" val="261361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285776"/>
            <a:ext cx="7494110" cy="1417638"/>
          </a:xfrm>
        </p:spPr>
        <p:txBody>
          <a:bodyPr/>
          <a:lstStyle/>
          <a:p>
            <a:pPr algn="r"/>
            <a:r>
              <a:rPr lang="ar-IQ" dirty="0" smtClean="0"/>
              <a:t>مفهوم البيئة </a:t>
            </a:r>
            <a:endParaRPr lang="ar-IQ" dirty="0"/>
          </a:p>
        </p:txBody>
      </p:sp>
      <p:sp>
        <p:nvSpPr>
          <p:cNvPr id="3" name="عنصر نائب للمحتوى 2"/>
          <p:cNvSpPr>
            <a:spLocks noGrp="1"/>
          </p:cNvSpPr>
          <p:nvPr>
            <p:ph idx="1"/>
          </p:nvPr>
        </p:nvSpPr>
        <p:spPr>
          <a:xfrm>
            <a:off x="539552" y="1785926"/>
            <a:ext cx="8604448" cy="4800600"/>
          </a:xfrm>
        </p:spPr>
        <p:txBody>
          <a:bodyPr>
            <a:normAutofit fontScale="70000" lnSpcReduction="20000"/>
          </a:bodyPr>
          <a:lstStyle/>
          <a:p>
            <a:r>
              <a:rPr lang="ar-AE" sz="4200" dirty="0" smtClean="0"/>
              <a:t>نتناول مصطلح البيئة في جميع جوانب الحياة ونتطرق لة في جميع امور حياتنا اليومية </a:t>
            </a:r>
          </a:p>
          <a:p>
            <a:r>
              <a:rPr lang="ar-IQ" sz="4200" dirty="0" smtClean="0"/>
              <a:t>البيئه بمفهومها العام هي الوسط او المجال المكاني الذي يعيش فيه الانسان يتأثر به ويؤثر فيه </a:t>
            </a:r>
          </a:p>
          <a:p>
            <a:r>
              <a:rPr lang="ar-IQ" sz="4200" dirty="0" smtClean="0"/>
              <a:t>وعليه فان كلمه البيئه تعني كل العناصر الطبيعيه التي تتواجد حول وعلى سطح وداخل الكره الارضيه</a:t>
            </a:r>
          </a:p>
          <a:p>
            <a:r>
              <a:rPr lang="ar-IQ" sz="4200" dirty="0" smtClean="0"/>
              <a:t> فالغلاف الغازي ومكوناته المختلفه والمصادر الطبيعيه والطاقه ومصادرها </a:t>
            </a:r>
            <a:endParaRPr lang="ar-AE" sz="4200" dirty="0" smtClean="0"/>
          </a:p>
          <a:p>
            <a:r>
              <a:rPr lang="ar-IQ" sz="4200" dirty="0" smtClean="0"/>
              <a:t>و</a:t>
            </a:r>
            <a:r>
              <a:rPr lang="ar-AE" sz="4200" dirty="0" smtClean="0"/>
              <a:t>كذلك </a:t>
            </a:r>
            <a:r>
              <a:rPr lang="ar-IQ" sz="4200" dirty="0" smtClean="0"/>
              <a:t>الغلاف المائي ما بداخله وسطح الارض وما يعيش عليه من نباتات وحيوانات والانسان في تجمعاته المختلفه</a:t>
            </a:r>
            <a:endParaRPr lang="ar-AE" sz="4200" dirty="0" smtClean="0"/>
          </a:p>
          <a:p>
            <a:r>
              <a:rPr lang="ar-IQ" sz="4200" dirty="0" smtClean="0"/>
              <a:t> .كل هذه العناصر هي مكونات البيئه </a:t>
            </a:r>
          </a:p>
        </p:txBody>
      </p:sp>
    </p:spTree>
    <p:extLst>
      <p:ext uri="{BB962C8B-B14F-4D97-AF65-F5344CB8AC3E}">
        <p14:creationId xmlns:p14="http://schemas.microsoft.com/office/powerpoint/2010/main" val="87711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طرق أخرى للتقليل من خطر التلوث</a:t>
            </a:r>
          </a:p>
        </p:txBody>
      </p:sp>
      <p:sp>
        <p:nvSpPr>
          <p:cNvPr id="3" name="Content Placeholder 2"/>
          <p:cNvSpPr>
            <a:spLocks noGrp="1"/>
          </p:cNvSpPr>
          <p:nvPr>
            <p:ph idx="1"/>
          </p:nvPr>
        </p:nvSpPr>
        <p:spPr/>
        <p:txBody>
          <a:bodyPr/>
          <a:lstStyle/>
          <a:p>
            <a:pPr marL="0" indent="0">
              <a:buNone/>
            </a:pPr>
            <a:r>
              <a:rPr lang="ar-IQ" dirty="0"/>
              <a:t>	</a:t>
            </a:r>
            <a:r>
              <a:rPr lang="ar-IQ" dirty="0" smtClean="0"/>
              <a:t>• </a:t>
            </a:r>
            <a:r>
              <a:rPr lang="ar-IQ" dirty="0"/>
              <a:t>فرز النفايات حتى يعاد تصنيعها باستخدام حاويات فضلات خاصة مثل حاوية أغذية وأخشاب ، حاوية قطع معدنية ، حاوية زجاج ، حاوية ورق وتلك العملية يطلق عليها إعادة التصنيع بغرض الاستفادة منها مرة أخرى</a:t>
            </a:r>
          </a:p>
        </p:txBody>
      </p:sp>
    </p:spTree>
    <p:extLst>
      <p:ext uri="{BB962C8B-B14F-4D97-AF65-F5344CB8AC3E}">
        <p14:creationId xmlns:p14="http://schemas.microsoft.com/office/powerpoint/2010/main" val="221007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hlinkClick r:id="rId2" tooltip="slide16"/>
              </a:rPr>
              <a:t>لماذا نعيد التدوير لهذه الإعادة</a:t>
            </a:r>
            <a:endParaRPr lang="ar-IQ" dirty="0"/>
          </a:p>
        </p:txBody>
      </p:sp>
      <p:sp>
        <p:nvSpPr>
          <p:cNvPr id="3" name="Content Placeholder 2"/>
          <p:cNvSpPr>
            <a:spLocks noGrp="1"/>
          </p:cNvSpPr>
          <p:nvPr>
            <p:ph idx="1"/>
          </p:nvPr>
        </p:nvSpPr>
        <p:spPr/>
        <p:txBody>
          <a:bodyPr>
            <a:normAutofit fontScale="92500" lnSpcReduction="10000"/>
          </a:bodyPr>
          <a:lstStyle/>
          <a:p>
            <a:pPr lvl="0"/>
            <a:r>
              <a:rPr lang="en-US" dirty="0"/>
              <a:t> </a:t>
            </a:r>
            <a:r>
              <a:rPr lang="ar-SA" dirty="0"/>
              <a:t>فائدة كبيرة في مجتمعنا تتمثل في أهمية: اقتصادية: تعتبر عملية اقتصادية من الدرجة الأولى حيث : ـ تساعد في تقليل الواردات من المواد الخام اللازمة لصناعة المواد المختلفة (كالورق.....إلخ)ـ تقليل البطالة وهذا من خلال توفير فرص عمل للشباب. ـ توفير الطاقة</a:t>
            </a:r>
            <a:r>
              <a:rPr lang="ar-SA" dirty="0" smtClean="0"/>
              <a:t>.</a:t>
            </a:r>
          </a:p>
          <a:p>
            <a:pPr lvl="0"/>
            <a:r>
              <a:rPr lang="ar-SA" dirty="0" smtClean="0"/>
              <a:t> </a:t>
            </a:r>
            <a:r>
              <a:rPr lang="ar-SA" dirty="0"/>
              <a:t>بيئية: ـ تساعد في التخلص من النفايات بطريقة بيئية سليمة بدلا من حرقها أو دفنها مما يؤدي إلى زيادة التلوث. ـ خفض الطلب على الخشب والألياف والسماح للغابات بزيادة قدرتها على استيعاب الكربون في الغلاف الجوي . ـ حماية الأراضي الزراعية وأماكن رمي المخلفات المختلفة</a:t>
            </a:r>
            <a:endParaRPr lang="en-US" dirty="0"/>
          </a:p>
          <a:p>
            <a:endParaRPr lang="ar-IQ" dirty="0"/>
          </a:p>
        </p:txBody>
      </p:sp>
    </p:spTree>
    <p:extLst>
      <p:ext uri="{BB962C8B-B14F-4D97-AF65-F5344CB8AC3E}">
        <p14:creationId xmlns:p14="http://schemas.microsoft.com/office/powerpoint/2010/main" val="95496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كيف يمكن الحفاظ على صحة الغذاء وسلامته</a:t>
            </a:r>
            <a:r>
              <a:rPr lang="en-US" b="1" dirty="0"/>
              <a:t/>
            </a:r>
            <a:br>
              <a:rPr lang="en-US" b="1" dirty="0"/>
            </a:b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7025500" cy="33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صحة الغذاء وسلامته</a:t>
            </a:r>
            <a:r>
              <a:rPr lang="en-US" dirty="0"/>
              <a:t/>
            </a:r>
            <a:br>
              <a:rPr lang="en-US" dirty="0"/>
            </a:br>
            <a:endParaRPr lang="ar-IQ" dirty="0"/>
          </a:p>
        </p:txBody>
      </p:sp>
      <p:sp>
        <p:nvSpPr>
          <p:cNvPr id="3" name="Content Placeholder 2"/>
          <p:cNvSpPr>
            <a:spLocks noGrp="1"/>
          </p:cNvSpPr>
          <p:nvPr>
            <p:ph idx="1"/>
          </p:nvPr>
        </p:nvSpPr>
        <p:spPr/>
        <p:txBody>
          <a:bodyPr>
            <a:normAutofit fontScale="92500"/>
          </a:bodyPr>
          <a:lstStyle/>
          <a:p>
            <a:r>
              <a:rPr lang="ar-SA" dirty="0"/>
              <a:t>تُعرّف صحة وسلامة الغذاء بأنّها مجموعةً من الشروط والمقاييس الضرورية والواجب توفرها بدءاً من عمليات إنتاج الغذاء حتى وصوله إلى المستهلك؛ وذلك لضمان صحة وسلامة الغذاء،</a:t>
            </a:r>
            <a:endParaRPr lang="en-US" dirty="0"/>
          </a:p>
          <a:p>
            <a:r>
              <a:rPr lang="ar-SA" b="1" dirty="0"/>
              <a:t> وتجدر الإشارة إلى أنَّ تلوث الغذاء قد يحدث خلال </a:t>
            </a:r>
            <a:endParaRPr lang="en-US" dirty="0"/>
          </a:p>
          <a:p>
            <a:r>
              <a:rPr lang="ar-SA" dirty="0"/>
              <a:t>عمليات ذبح الحيوانات، وحصاد النباتات، وعمليات المعالجة، وتصنيع الغذاء، والتخزين، والتوزيع، والنقل، والتحضير؛</a:t>
            </a:r>
            <a:endParaRPr lang="en-US" dirty="0"/>
          </a:p>
          <a:p>
            <a:r>
              <a:rPr lang="ar-SA" dirty="0"/>
              <a:t> حيثُ إنَّ قلة إجراءات سلامة وصحة الغذاء تؤدي إلى الإصابة بالتسمم الغذائي كما قد تؤدي أحياناً إلى موت المستهلك، </a:t>
            </a:r>
            <a:endParaRPr lang="ar-IQ" dirty="0"/>
          </a:p>
        </p:txBody>
      </p:sp>
    </p:spTree>
    <p:extLst>
      <p:ext uri="{BB962C8B-B14F-4D97-AF65-F5344CB8AC3E}">
        <p14:creationId xmlns:p14="http://schemas.microsoft.com/office/powerpoint/2010/main" val="368130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طرق الحفاظ على صحة الغذاء وسلامته</a:t>
            </a:r>
            <a:r>
              <a:rPr lang="en-US" dirty="0"/>
              <a:t/>
            </a:r>
            <a:br>
              <a:rPr lang="en-US" dirty="0"/>
            </a:br>
            <a:endParaRPr lang="ar-IQ" dirty="0"/>
          </a:p>
        </p:txBody>
      </p:sp>
      <p:sp>
        <p:nvSpPr>
          <p:cNvPr id="3" name="Content Placeholder 2"/>
          <p:cNvSpPr>
            <a:spLocks noGrp="1"/>
          </p:cNvSpPr>
          <p:nvPr>
            <p:ph idx="1"/>
          </p:nvPr>
        </p:nvSpPr>
        <p:spPr/>
        <p:txBody>
          <a:bodyPr/>
          <a:lstStyle/>
          <a:p>
            <a:r>
              <a:rPr lang="ar-SA" dirty="0"/>
              <a:t>يجب المحافظة على نظافة وصحة الغذاء في جميع المراحل التي يتم التعامل فيها مع الطعام وتشمل هذه المراحل: النظافة الشخصية، والتخزين، والتحضير، والطبخ،</a:t>
            </a:r>
            <a:endParaRPr lang="ar-IQ" dirty="0"/>
          </a:p>
        </p:txBody>
      </p:sp>
    </p:spTree>
    <p:extLst>
      <p:ext uri="{BB962C8B-B14F-4D97-AF65-F5344CB8AC3E}">
        <p14:creationId xmlns:p14="http://schemas.microsoft.com/office/powerpoint/2010/main" val="3013822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وفيما يأتي بعض الطرق للحفاظ على سلامة الغذاء</a:t>
            </a:r>
            <a:endParaRPr lang="ar-IQ" dirty="0"/>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r>
              <a:rPr lang="ar-SA" dirty="0"/>
              <a:t>النظافة الشخصية: إذ إنّ البكتيريا التي تسبب تسمم الغذاء تنتشر في كل مكان، ويمكن للبكتيريا أن تنتقل من الأشخاص إلى الطعام بسهولة؛ وذلك بلمس الأنف، والعين، والشعر، أو الملابس، ثم لمس الطعام؛ </a:t>
            </a:r>
            <a:endParaRPr lang="en-US" dirty="0"/>
          </a:p>
          <a:p>
            <a:r>
              <a:rPr lang="ar-SA" dirty="0"/>
              <a:t>وللوقاية من الإصابة بتسمم الغذاء يُنصح الأشخاص الذين يتعاملون مع الطعام باتباع ما يأتي</a:t>
            </a:r>
            <a:r>
              <a:rPr lang="en-US" dirty="0"/>
              <a:t>: </a:t>
            </a:r>
          </a:p>
          <a:p>
            <a:r>
              <a:rPr lang="ar-SA" dirty="0" smtClean="0"/>
              <a:t>ارتداء </a:t>
            </a:r>
            <a:r>
              <a:rPr lang="ar-SA" dirty="0"/>
              <a:t>ملابس خاصة لتحضير الطعام</a:t>
            </a:r>
            <a:r>
              <a:rPr lang="en-US" dirty="0"/>
              <a:t>. </a:t>
            </a:r>
            <a:endParaRPr lang="en-US" dirty="0" smtClean="0"/>
          </a:p>
          <a:p>
            <a:r>
              <a:rPr lang="ar-SA" dirty="0" smtClean="0"/>
              <a:t>استخدام </a:t>
            </a:r>
            <a:r>
              <a:rPr lang="ar-SA" dirty="0"/>
              <a:t>القفازات التي يمكن التخلص منها، وتغيرها باستمرار</a:t>
            </a:r>
            <a:r>
              <a:rPr lang="en-US" dirty="0"/>
              <a:t>. </a:t>
            </a:r>
            <a:r>
              <a:rPr lang="ar-SA" dirty="0" smtClean="0"/>
              <a:t>عدم </a:t>
            </a:r>
            <a:r>
              <a:rPr lang="ar-SA" dirty="0"/>
              <a:t>التعامل مع الطعام في حال إصابة الشخص بالمرض أو التعب</a:t>
            </a:r>
            <a:r>
              <a:rPr lang="en-US" dirty="0"/>
              <a:t>. </a:t>
            </a:r>
            <a:r>
              <a:rPr lang="ar-SA" dirty="0"/>
              <a:t>إبعاد الأغراض الشخصية؛ كالهاتف المحمول عن مكان تحضير وتخزين الأطعمة</a:t>
            </a:r>
            <a:r>
              <a:rPr lang="en-US" dirty="0"/>
              <a:t>. </a:t>
            </a:r>
            <a:r>
              <a:rPr lang="ar-SA" dirty="0"/>
              <a:t>تجنب العطس، والسعال على الطعام أو في مكان تحضير الطعام</a:t>
            </a:r>
            <a:r>
              <a:rPr lang="en-US" dirty="0"/>
              <a:t>. </a:t>
            </a:r>
            <a:r>
              <a:rPr lang="ar-SA" dirty="0"/>
              <a:t>تجفيف الأيدي باستخدام منشفةٍ نظيفةٍ، أو منشفةٍ ورقيةٍ يمكن التخلص منها، أو باستخدام مجفف الهواء</a:t>
            </a:r>
            <a:r>
              <a:rPr lang="en-US" dirty="0"/>
              <a:t>. </a:t>
            </a:r>
            <a:r>
              <a:rPr lang="ar-SA" dirty="0"/>
              <a:t>تغطية جميع الجروح باستخدام ضمادة خاصة؛ إذ يُنصح بأن تكون مضادة للماء</a:t>
            </a:r>
            <a:r>
              <a:rPr lang="en-US" dirty="0"/>
              <a:t>. </a:t>
            </a:r>
            <a:r>
              <a:rPr lang="ar-SA" dirty="0"/>
              <a:t>تجنب التدخين</a:t>
            </a:r>
            <a:r>
              <a:rPr lang="ar-SA" dirty="0" smtClean="0"/>
              <a:t>، </a:t>
            </a:r>
            <a:r>
              <a:rPr lang="en-US" dirty="0" smtClean="0"/>
              <a:t> </a:t>
            </a:r>
            <a:r>
              <a:rPr lang="ar-SA" dirty="0"/>
              <a:t>غسل الأيدي وتجفيفهما مباشرةً قبل البدء بالتعامل مع الطعام، </a:t>
            </a:r>
            <a:endParaRPr lang="ar-IQ" dirty="0"/>
          </a:p>
        </p:txBody>
      </p:sp>
    </p:spTree>
    <p:extLst>
      <p:ext uri="{BB962C8B-B14F-4D97-AF65-F5344CB8AC3E}">
        <p14:creationId xmlns:p14="http://schemas.microsoft.com/office/powerpoint/2010/main" val="377258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تخزين الطعام:</a:t>
            </a:r>
            <a:r>
              <a:rPr lang="en-US" dirty="0"/>
              <a:t/>
            </a:r>
            <a:br>
              <a:rPr lang="en-US" dirty="0"/>
            </a:br>
            <a:endParaRPr lang="ar-IQ" dirty="0"/>
          </a:p>
        </p:txBody>
      </p:sp>
      <p:sp>
        <p:nvSpPr>
          <p:cNvPr id="3" name="Content Placeholder 2"/>
          <p:cNvSpPr>
            <a:spLocks noGrp="1"/>
          </p:cNvSpPr>
          <p:nvPr>
            <p:ph idx="1"/>
          </p:nvPr>
        </p:nvSpPr>
        <p:spPr/>
        <p:txBody>
          <a:bodyPr>
            <a:normAutofit lnSpcReduction="10000"/>
          </a:bodyPr>
          <a:lstStyle/>
          <a:p>
            <a:r>
              <a:rPr lang="ar-SA" dirty="0"/>
              <a:t>حيث يتغير منظر، ورائحة، ومذاق الطعام الملوث بالبكتيريا المسببة للتسمم الغذائي؛ إذ تنمو هذه البكتيريا في حال لم يتم تخزين الطعام بالشكل الصحيح، </a:t>
            </a:r>
            <a:endParaRPr lang="en-US" dirty="0"/>
          </a:p>
          <a:p>
            <a:r>
              <a:rPr lang="ar-SA" dirty="0"/>
              <a:t>وفيما يأتي أهم أسس تخزين وحفظ الأطعمة:</a:t>
            </a:r>
            <a:endParaRPr lang="en-US" dirty="0"/>
          </a:p>
          <a:p>
            <a:r>
              <a:rPr lang="ar-SA" dirty="0"/>
              <a:t> الابتعاد عن منطقة الخطر؛ وهي المنطقة التي تكون فيها درجات الحرارة بين </a:t>
            </a:r>
            <a:r>
              <a:rPr lang="ar-SA" dirty="0" smtClean="0"/>
              <a:t>50-60 </a:t>
            </a:r>
            <a:r>
              <a:rPr lang="ar-SA" dirty="0"/>
              <a:t>درجة مئوية؛ إذ تتكاثر البكتيريا في هذه المنطقة بشكلٍ كبير وأسرع مما يمكن؛ لذلك من الضروري تجنب درجات الحرارة تلك عند حفظ الأطعمة</a:t>
            </a:r>
            <a:r>
              <a:rPr lang="en-US" dirty="0"/>
              <a:t>. </a:t>
            </a:r>
            <a:endParaRPr lang="ar-IQ" dirty="0"/>
          </a:p>
        </p:txBody>
      </p:sp>
    </p:spTree>
    <p:extLst>
      <p:ext uri="{BB962C8B-B14F-4D97-AF65-F5344CB8AC3E}">
        <p14:creationId xmlns:p14="http://schemas.microsoft.com/office/powerpoint/2010/main" val="2924015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ar-SA" dirty="0"/>
              <a:t>العناية بالأطعمة عالية الخطورة؛ وهي الأطعمة التي قد يكون فيها تكاثر البكتيريا أسرع من غيرها؛ لذلك تجب معاملة هذه الأطعمة بشكلٍ خاص، وتشمل هذه الأطعمة:</a:t>
            </a:r>
            <a:endParaRPr lang="en-US" dirty="0"/>
          </a:p>
          <a:p>
            <a:r>
              <a:rPr lang="ar-SA" dirty="0"/>
              <a:t> اللحوم بجميع أنواعها مطبوخة كانت أو طازجة، ومنتجات الألبان، والبيض، والمأكولات البحرية، والأرز، والمعكرونة المطبوخة، والسلطات، والأطعمة الجاهزة للأكل؛ كالساندويتشات، والبيتزا، وغيرها، بالإضافة إلى الأطعمة التي تم فتحها بعد تعبئتها، مثل: المُعلبات</a:t>
            </a:r>
            <a:r>
              <a:rPr lang="en-US" dirty="0"/>
              <a:t>. </a:t>
            </a:r>
            <a:endParaRPr lang="ar-IQ" dirty="0"/>
          </a:p>
        </p:txBody>
      </p:sp>
    </p:spTree>
    <p:extLst>
      <p:ext uri="{BB962C8B-B14F-4D97-AF65-F5344CB8AC3E}">
        <p14:creationId xmlns:p14="http://schemas.microsoft.com/office/powerpoint/2010/main" val="2863984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تخزين الطعام:</a:t>
            </a:r>
            <a:r>
              <a:rPr lang="en-US" dirty="0"/>
              <a:t/>
            </a:r>
            <a:br>
              <a:rPr lang="en-US" dirty="0"/>
            </a:br>
            <a:endParaRPr lang="ar-IQ" dirty="0"/>
          </a:p>
        </p:txBody>
      </p:sp>
      <p:sp>
        <p:nvSpPr>
          <p:cNvPr id="3" name="Content Placeholder 2"/>
          <p:cNvSpPr>
            <a:spLocks noGrp="1"/>
          </p:cNvSpPr>
          <p:nvPr>
            <p:ph idx="1"/>
          </p:nvPr>
        </p:nvSpPr>
        <p:spPr/>
        <p:txBody>
          <a:bodyPr>
            <a:normAutofit fontScale="92500" lnSpcReduction="10000"/>
          </a:bodyPr>
          <a:lstStyle/>
          <a:p>
            <a:r>
              <a:rPr lang="ar-SA" dirty="0"/>
              <a:t>تخزين الطعام المطبوخ؛ وذلك بوضع الطعام بأواني صغيرة الحجم للمساعدة على تسريع عملية التبريد، كما يجدر التنبيه إلى عدم وضع الطعام الساخن في الثلاجة مباشرة</a:t>
            </a:r>
            <a:r>
              <a:rPr lang="en-US" dirty="0"/>
              <a:t>. </a:t>
            </a:r>
            <a:r>
              <a:rPr lang="ar-SA" dirty="0"/>
              <a:t>التخزين في الثلاجة؛ إذ يجب أن تكون درجة حرارة الثلاجة 5 درجات مئوية أو أقل، ومن الضروري التأكد من هذه الحرارة بشكلٍ مستمر</a:t>
            </a:r>
            <a:r>
              <a:rPr lang="en-US" dirty="0"/>
              <a:t>. </a:t>
            </a:r>
            <a:r>
              <a:rPr lang="ar-SA" dirty="0"/>
              <a:t>التخزين في الفريزر؛ إذ يجب أن تكون درجة حرارته أقل من 18 درجة مئوية تحت الصفر، كما يُنصح خلال عملية التسوق أن يتم وضع الطعام المُفرّز بصندوق بارد في حال كان الجو دافئاً، كما يُوصى وضع الطعام في الثلاجة أو الفريزر خلال ساعتين بعد التسوق، وخلال ساعة في الأيام الحارة.</a:t>
            </a:r>
            <a:endParaRPr lang="en-US" dirty="0"/>
          </a:p>
          <a:p>
            <a:endParaRPr lang="ar-IQ" dirty="0"/>
          </a:p>
        </p:txBody>
      </p:sp>
    </p:spTree>
    <p:extLst>
      <p:ext uri="{BB962C8B-B14F-4D97-AF65-F5344CB8AC3E}">
        <p14:creationId xmlns:p14="http://schemas.microsoft.com/office/powerpoint/2010/main" val="19875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ctr"/>
            <a:r>
              <a:rPr lang="ar-IQ" sz="5400" dirty="0" smtClean="0">
                <a:solidFill>
                  <a:schemeClr val="accent2">
                    <a:lumMod val="60000"/>
                    <a:lumOff val="40000"/>
                  </a:schemeClr>
                </a:solidFill>
              </a:rPr>
              <a:t>شكراا لحسن اصغائكم </a:t>
            </a:r>
            <a:endParaRPr lang="ar-IQ" sz="5400" dirty="0">
              <a:solidFill>
                <a:schemeClr val="accent2">
                  <a:lumMod val="60000"/>
                  <a:lumOff val="40000"/>
                </a:schemeClr>
              </a:solidFill>
            </a:endParaRPr>
          </a:p>
        </p:txBody>
      </p:sp>
    </p:spTree>
    <p:extLst>
      <p:ext uri="{BB962C8B-B14F-4D97-AF65-F5344CB8AC3E}">
        <p14:creationId xmlns:p14="http://schemas.microsoft.com/office/powerpoint/2010/main" val="5136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AE" dirty="0" smtClean="0"/>
              <a:t>ما المقصود </a:t>
            </a:r>
            <a:r>
              <a:rPr lang="ar-IQ" dirty="0" smtClean="0"/>
              <a:t>تعريف البيئة</a:t>
            </a:r>
            <a:endParaRPr lang="ar-IQ" dirty="0"/>
          </a:p>
        </p:txBody>
      </p:sp>
      <p:sp>
        <p:nvSpPr>
          <p:cNvPr id="3" name="عنصر نائب للمحتوى 2"/>
          <p:cNvSpPr>
            <a:spLocks noGrp="1"/>
          </p:cNvSpPr>
          <p:nvPr>
            <p:ph idx="1"/>
          </p:nvPr>
        </p:nvSpPr>
        <p:spPr>
          <a:xfrm>
            <a:off x="1071538" y="1447800"/>
            <a:ext cx="7862150" cy="5410200"/>
          </a:xfrm>
        </p:spPr>
        <p:txBody>
          <a:bodyPr>
            <a:normAutofit/>
          </a:bodyPr>
          <a:lstStyle/>
          <a:p>
            <a:r>
              <a:rPr lang="ar-IQ" sz="3600" dirty="0" smtClean="0"/>
              <a:t>هي </a:t>
            </a:r>
            <a:r>
              <a:rPr lang="ar-IQ" sz="3600" dirty="0" err="1" smtClean="0"/>
              <a:t>الاطار</a:t>
            </a:r>
            <a:r>
              <a:rPr lang="ar-IQ" sz="3600" dirty="0" smtClean="0"/>
              <a:t> الذي يعيش فيه </a:t>
            </a:r>
            <a:r>
              <a:rPr lang="ar-IQ" sz="3600" dirty="0" err="1" smtClean="0"/>
              <a:t>الانسان</a:t>
            </a:r>
            <a:r>
              <a:rPr lang="ar-IQ" sz="3600" dirty="0" smtClean="0"/>
              <a:t> ويحصل منه على مقومات حياته من غذاء وكساء ودواء </a:t>
            </a:r>
            <a:r>
              <a:rPr lang="ar-IQ" sz="3600" dirty="0" err="1" smtClean="0"/>
              <a:t>وماؤى</a:t>
            </a:r>
            <a:r>
              <a:rPr lang="ar-IQ" sz="3600" dirty="0" smtClean="0"/>
              <a:t> ويمارس فيه علاقاته مع </a:t>
            </a:r>
            <a:r>
              <a:rPr lang="ar-IQ" sz="3600" dirty="0" err="1" smtClean="0"/>
              <a:t>اقرانه</a:t>
            </a:r>
            <a:r>
              <a:rPr lang="ar-IQ" sz="3600" dirty="0" smtClean="0"/>
              <a:t> من بني البشر </a:t>
            </a:r>
          </a:p>
          <a:p>
            <a:r>
              <a:rPr lang="ar-IQ" sz="3600" dirty="0" smtClean="0"/>
              <a:t>وفق هذا التعريف يتبين ان البيئة ليست مجرد موارد يتجه اليها الانسان ليعتمد فيها على مقومات حياته</a:t>
            </a:r>
            <a:endParaRPr lang="ar-AE" sz="3600" dirty="0" smtClean="0"/>
          </a:p>
          <a:p>
            <a:r>
              <a:rPr lang="ar-IQ" sz="3600" dirty="0" smtClean="0"/>
              <a:t> وانما تشمل البيئة ايضا علاقه الانسان بالانسان التي تنظمها المؤسسات الاجتماعيه والعادات والاخلاق والقيمه والاديان</a:t>
            </a:r>
          </a:p>
        </p:txBody>
      </p:sp>
    </p:spTree>
    <p:extLst>
      <p:ext uri="{BB962C8B-B14F-4D97-AF65-F5344CB8AC3E}">
        <p14:creationId xmlns:p14="http://schemas.microsoft.com/office/powerpoint/2010/main" val="303489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مكونات </a:t>
            </a:r>
            <a:r>
              <a:rPr lang="ar-IQ" dirty="0" err="1" smtClean="0"/>
              <a:t>البيئه</a:t>
            </a:r>
            <a:r>
              <a:rPr lang="ar-IQ" dirty="0" smtClean="0"/>
              <a:t> وتقسيماتها</a:t>
            </a:r>
            <a:endParaRPr lang="ar-IQ" dirty="0"/>
          </a:p>
        </p:txBody>
      </p:sp>
      <p:sp>
        <p:nvSpPr>
          <p:cNvPr id="3" name="عنصر نائب للمحتوى 2"/>
          <p:cNvSpPr>
            <a:spLocks noGrp="1"/>
          </p:cNvSpPr>
          <p:nvPr>
            <p:ph idx="1"/>
          </p:nvPr>
        </p:nvSpPr>
        <p:spPr/>
        <p:txBody>
          <a:bodyPr>
            <a:normAutofit fontScale="92500"/>
          </a:bodyPr>
          <a:lstStyle/>
          <a:p>
            <a:r>
              <a:rPr lang="ar-IQ" sz="3600" dirty="0" smtClean="0"/>
              <a:t>تنقسم </a:t>
            </a:r>
            <a:r>
              <a:rPr lang="ar-IQ" sz="3600" dirty="0" err="1" smtClean="0"/>
              <a:t>البيئه</a:t>
            </a:r>
            <a:r>
              <a:rPr lang="ar-IQ" sz="3600" dirty="0" smtClean="0"/>
              <a:t> إلى قسمين :</a:t>
            </a:r>
          </a:p>
          <a:p>
            <a:r>
              <a:rPr lang="ar-IQ" sz="3600" dirty="0" smtClean="0"/>
              <a:t>1-</a:t>
            </a:r>
            <a:r>
              <a:rPr lang="ar-IQ" sz="3600" dirty="0" err="1" smtClean="0"/>
              <a:t>البيئه</a:t>
            </a:r>
            <a:r>
              <a:rPr lang="ar-IQ" sz="3600" dirty="0" smtClean="0"/>
              <a:t> </a:t>
            </a:r>
            <a:r>
              <a:rPr lang="ar-IQ" sz="3600" dirty="0" err="1" smtClean="0"/>
              <a:t>الطبيعيه</a:t>
            </a:r>
            <a:r>
              <a:rPr lang="ar-IQ" sz="3600" dirty="0" smtClean="0"/>
              <a:t> </a:t>
            </a:r>
          </a:p>
          <a:p>
            <a:r>
              <a:rPr lang="ar-IQ" sz="3600" dirty="0" smtClean="0"/>
              <a:t>وتتالف من الارض وما عليها وما حولها من الماء والهواء وما ينمو عليها من النباتات والحيوانات</a:t>
            </a:r>
            <a:endParaRPr lang="ar-AE" sz="3600" dirty="0" smtClean="0"/>
          </a:p>
          <a:p>
            <a:r>
              <a:rPr lang="ar-IQ" sz="3600" dirty="0" smtClean="0"/>
              <a:t> كما تقع ضمن نطاق البيئه الطبيعيه التربه والمعادن ومصادر الطاقه والاحياء (بما فيها الانسان ) بكافه صورها </a:t>
            </a:r>
            <a:endParaRPr lang="ar-AE" sz="3600" dirty="0" smtClean="0"/>
          </a:p>
          <a:p>
            <a:r>
              <a:rPr lang="ar-IQ" sz="3600" dirty="0" smtClean="0"/>
              <a:t>وهذه جميعها تمثل الموارد التي اتاحها الله للانسان ليحصل منها على مقومات حياته</a:t>
            </a:r>
          </a:p>
          <a:p>
            <a:endParaRPr lang="ar-IQ" sz="3600" dirty="0"/>
          </a:p>
        </p:txBody>
      </p:sp>
    </p:spTree>
    <p:extLst>
      <p:ext uri="{BB962C8B-B14F-4D97-AF65-F5344CB8AC3E}">
        <p14:creationId xmlns:p14="http://schemas.microsoft.com/office/powerpoint/2010/main" val="53387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2-</a:t>
            </a:r>
            <a:r>
              <a:rPr lang="ar-AE" dirty="0" smtClean="0"/>
              <a:t>ما بالنسبة لل</a:t>
            </a:r>
            <a:r>
              <a:rPr lang="ar-IQ" dirty="0" smtClean="0"/>
              <a:t>بيئه </a:t>
            </a:r>
            <a:r>
              <a:rPr lang="ar-IQ" dirty="0"/>
              <a:t>المشيده </a:t>
            </a:r>
            <a:br>
              <a:rPr lang="ar-IQ" dirty="0"/>
            </a:br>
            <a:endParaRPr lang="ar-IQ" dirty="0"/>
          </a:p>
        </p:txBody>
      </p:sp>
      <p:sp>
        <p:nvSpPr>
          <p:cNvPr id="3" name="عنصر نائب للمحتوى 2"/>
          <p:cNvSpPr>
            <a:spLocks noGrp="1"/>
          </p:cNvSpPr>
          <p:nvPr>
            <p:ph idx="1"/>
          </p:nvPr>
        </p:nvSpPr>
        <p:spPr>
          <a:xfrm>
            <a:off x="1142976" y="1285860"/>
            <a:ext cx="7790712" cy="5410200"/>
          </a:xfrm>
        </p:spPr>
        <p:txBody>
          <a:bodyPr>
            <a:normAutofit lnSpcReduction="10000"/>
          </a:bodyPr>
          <a:lstStyle/>
          <a:p>
            <a:r>
              <a:rPr lang="ar-IQ" sz="3600" dirty="0" smtClean="0"/>
              <a:t>هي البنيه الاساسيه الماديه التي شيدها الانسان</a:t>
            </a:r>
            <a:endParaRPr lang="ar-AE" sz="3600" dirty="0" smtClean="0"/>
          </a:p>
          <a:p>
            <a:r>
              <a:rPr lang="ar-AE" sz="3600" dirty="0" smtClean="0"/>
              <a:t>ممن تتكون  او تت</a:t>
            </a:r>
            <a:r>
              <a:rPr lang="ar-IQ" sz="3600" dirty="0" smtClean="0"/>
              <a:t>الف من المكونات التي انشاها ساكنوا البيئه الطبيعيه </a:t>
            </a:r>
            <a:r>
              <a:rPr lang="ar-AE" sz="3600" dirty="0" smtClean="0"/>
              <a:t>وهو </a:t>
            </a:r>
            <a:r>
              <a:rPr lang="ar-IQ" sz="3600" dirty="0" smtClean="0"/>
              <a:t>(الناس)</a:t>
            </a:r>
            <a:r>
              <a:rPr lang="ar-AE" sz="3600" dirty="0" smtClean="0"/>
              <a:t> بالتاكيد</a:t>
            </a:r>
          </a:p>
          <a:p>
            <a:r>
              <a:rPr lang="ar-IQ" sz="3600" dirty="0" smtClean="0"/>
              <a:t>و</a:t>
            </a:r>
            <a:r>
              <a:rPr lang="ar-AE" sz="3600" dirty="0" smtClean="0"/>
              <a:t>كذلك </a:t>
            </a:r>
            <a:r>
              <a:rPr lang="ar-IQ" sz="3600" dirty="0" smtClean="0"/>
              <a:t>تشمل كل المباني والتجهيزات والمزارع والمشاريع الصناعية والطرق والمواصلات والمطارات والموانى </a:t>
            </a:r>
            <a:endParaRPr lang="ar-AE" sz="3600" dirty="0" smtClean="0"/>
          </a:p>
          <a:p>
            <a:r>
              <a:rPr lang="ar-AE" sz="3600" dirty="0" smtClean="0"/>
              <a:t>وكذلك هناك اشكال م</a:t>
            </a:r>
            <a:r>
              <a:rPr lang="ar-IQ" sz="3600" dirty="0" smtClean="0"/>
              <a:t>ختلف </a:t>
            </a:r>
            <a:r>
              <a:rPr lang="ar-AE" sz="3600" smtClean="0"/>
              <a:t>وهي </a:t>
            </a:r>
            <a:r>
              <a:rPr lang="ar-IQ" sz="3600" smtClean="0"/>
              <a:t>النظم </a:t>
            </a:r>
            <a:r>
              <a:rPr lang="ar-IQ" sz="3600" dirty="0" smtClean="0"/>
              <a:t>الاجتماعيه من عادات وتقاليد واعراف وانماط سلوكيه وثقافيه ومعتقدات تنظم العلاقه بين الناس .(بظاظو ,</a:t>
            </a:r>
            <a:r>
              <a:rPr lang="en-US" sz="3600" dirty="0" smtClean="0"/>
              <a:t>2010</a:t>
            </a:r>
            <a:r>
              <a:rPr lang="ar-IQ" sz="3600" dirty="0" smtClean="0"/>
              <a:t> :</a:t>
            </a:r>
            <a:r>
              <a:rPr lang="en-US" sz="3600" dirty="0" smtClean="0"/>
              <a:t>45-55</a:t>
            </a:r>
            <a:r>
              <a:rPr lang="ar-IQ" sz="3600" dirty="0" smtClean="0"/>
              <a:t> )</a:t>
            </a:r>
          </a:p>
          <a:p>
            <a:endParaRPr lang="ar-IQ" sz="3600" dirty="0"/>
          </a:p>
        </p:txBody>
      </p:sp>
    </p:spTree>
    <p:extLst>
      <p:ext uri="{BB962C8B-B14F-4D97-AF65-F5344CB8AC3E}">
        <p14:creationId xmlns:p14="http://schemas.microsoft.com/office/powerpoint/2010/main" val="152238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err="1" smtClean="0"/>
              <a:t>وللبيئه</a:t>
            </a:r>
            <a:r>
              <a:rPr lang="ar-IQ" dirty="0" smtClean="0"/>
              <a:t> ثلاث مكونات هي </a:t>
            </a:r>
            <a:r>
              <a:rPr lang="ar-IQ" dirty="0" err="1" smtClean="0"/>
              <a:t>كالاتي</a:t>
            </a:r>
            <a:r>
              <a:rPr lang="ar-IQ" dirty="0" smtClean="0"/>
              <a:t> :</a:t>
            </a:r>
            <a:endParaRPr lang="ar-IQ" dirty="0"/>
          </a:p>
        </p:txBody>
      </p:sp>
      <p:sp>
        <p:nvSpPr>
          <p:cNvPr id="3" name="عنصر نائب للمحتوى 2"/>
          <p:cNvSpPr>
            <a:spLocks noGrp="1"/>
          </p:cNvSpPr>
          <p:nvPr>
            <p:ph idx="1"/>
          </p:nvPr>
        </p:nvSpPr>
        <p:spPr>
          <a:xfrm>
            <a:off x="323528" y="1428736"/>
            <a:ext cx="8820472" cy="5429264"/>
          </a:xfrm>
        </p:spPr>
        <p:txBody>
          <a:bodyPr>
            <a:normAutofit fontScale="92500"/>
          </a:bodyPr>
          <a:lstStyle/>
          <a:p>
            <a:r>
              <a:rPr lang="ar-IQ" dirty="0" smtClean="0"/>
              <a:t>1</a:t>
            </a:r>
            <a:r>
              <a:rPr lang="ar-IQ" sz="3600" dirty="0" smtClean="0"/>
              <a:t>-محيط الحيوي :والذي يمثل بيئه الحياة الاصلية او الفطرية </a:t>
            </a:r>
          </a:p>
          <a:p>
            <a:r>
              <a:rPr lang="ar-IQ" sz="3600" dirty="0" smtClean="0"/>
              <a:t>2-المحيط المصنوع او التكنولوجي : ويتالف من كافه ما انشاه الانسان في البيئة الطبيعية باستخدام مكوناتها سواء مستوطنات البشريه والمراكز الصناعية والطرق والمواصلات والمشاريع الزراعيه والالات وغير ذلك</a:t>
            </a:r>
          </a:p>
          <a:p>
            <a:r>
              <a:rPr lang="ar-IQ" sz="3600" dirty="0" smtClean="0"/>
              <a:t>3-المحيط الاجتماعي :ويقصد به المنظومة التي تدير في اطارها الجماعة البشريه شؤون حياتها الاجتماعيه والاقتصاديه والسياسيه والثقافيه وهذه المنظومات الثلاث تتفاعل في ما بينها مؤثره ومتاثره.(المقدادي ,</a:t>
            </a:r>
            <a:r>
              <a:rPr lang="en-US" sz="3600" dirty="0" smtClean="0"/>
              <a:t>2006</a:t>
            </a:r>
            <a:r>
              <a:rPr lang="ar-IQ" sz="3600" dirty="0" smtClean="0"/>
              <a:t> :</a:t>
            </a:r>
            <a:r>
              <a:rPr lang="en-US" sz="3600" dirty="0" smtClean="0"/>
              <a:t> (17  </a:t>
            </a:r>
            <a:endParaRPr lang="ar-IQ" sz="3600" dirty="0"/>
          </a:p>
        </p:txBody>
      </p:sp>
    </p:spTree>
    <p:extLst>
      <p:ext uri="{BB962C8B-B14F-4D97-AF65-F5344CB8AC3E}">
        <p14:creationId xmlns:p14="http://schemas.microsoft.com/office/powerpoint/2010/main" val="387424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النظام البيئي </a:t>
            </a:r>
            <a:endParaRPr lang="ar-IQ" dirty="0"/>
          </a:p>
        </p:txBody>
      </p:sp>
      <p:sp>
        <p:nvSpPr>
          <p:cNvPr id="3" name="عنصر نائب للمحتوى 2"/>
          <p:cNvSpPr>
            <a:spLocks noGrp="1"/>
          </p:cNvSpPr>
          <p:nvPr>
            <p:ph idx="1"/>
          </p:nvPr>
        </p:nvSpPr>
        <p:spPr/>
        <p:txBody>
          <a:bodyPr>
            <a:normAutofit/>
          </a:bodyPr>
          <a:lstStyle/>
          <a:p>
            <a:r>
              <a:rPr lang="ar-IQ" sz="3600" dirty="0" smtClean="0"/>
              <a:t>النظام البيئي :هو عبارة عن وحده تنظيمية في حيز معين تحتوي على عناصر حيه وغير حيه تتفاعل مع بعضها وتؤدي إلى تبادل للمواد بين عناصرها الحيه وغير الحيه . فالنظام البيئي بما يشمل من جماعات ومجتمعات ومواطن بيئة مختلفة يعني بصوره عامه التفاعل الديناميكي لجميع اجزاء البيئه مع التركيز بصوره خاصه على تبادل المواد بين الاجزاءالحيه وغير الحيه </a:t>
            </a:r>
          </a:p>
          <a:p>
            <a:pPr marL="0" indent="0">
              <a:buNone/>
            </a:pPr>
            <a:endParaRPr lang="ar-IQ" sz="3600" dirty="0"/>
          </a:p>
        </p:txBody>
      </p:sp>
    </p:spTree>
    <p:extLst>
      <p:ext uri="{BB962C8B-B14F-4D97-AF65-F5344CB8AC3E}">
        <p14:creationId xmlns:p14="http://schemas.microsoft.com/office/powerpoint/2010/main" val="12088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r>
              <a:rPr lang="ar-IQ" dirty="0" smtClean="0"/>
              <a:t>اسباب المشكلات البيئيه بشكل عام تكمن في مجموعه من العوامل المتداخله التي تجمع بين التطور في المجال الصناعي والزيادة السكانيه ومن ثم اختلال التوازن البيئي بسب سوء استعمال الموارد المتاحه وقد جسدت في مجموعها مفهوم المشكلات البيئية ولهذا نجد انه توجد مجموعه من الاسباب التي أدت إلى ظهور المشكلات البيئيه والتي تتمثل فيما يلي</a:t>
            </a:r>
          </a:p>
          <a:p>
            <a:r>
              <a:rPr lang="ar-IQ" dirty="0" smtClean="0"/>
              <a:t>1- محدودية الثروات وزيادة السكان </a:t>
            </a:r>
          </a:p>
          <a:p>
            <a:r>
              <a:rPr lang="ar-IQ" dirty="0" smtClean="0"/>
              <a:t>2-استنزاف الثروات المعدنيه وما ينتج عن ذلك من تلوث خلال عمليات استخراج المعادن ومعالجتها</a:t>
            </a:r>
          </a:p>
        </p:txBody>
      </p:sp>
    </p:spTree>
    <p:extLst>
      <p:ext uri="{BB962C8B-B14F-4D97-AF65-F5344CB8AC3E}">
        <p14:creationId xmlns:p14="http://schemas.microsoft.com/office/powerpoint/2010/main" val="279731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2436</Words>
  <Application>Microsoft Office PowerPoint</Application>
  <PresentationFormat>On-screen Show (4:3)</PresentationFormat>
  <Paragraphs>126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جامعه بغداد  كلية الاداره واقتصاد  قسم الاداره الصناعية </vt:lpstr>
      <vt:lpstr>البيئة وكيفية الحفاظ عليها  </vt:lpstr>
      <vt:lpstr>مفهوم البيئة </vt:lpstr>
      <vt:lpstr>ما المقصود تعريف البيئة</vt:lpstr>
      <vt:lpstr>مكونات البيئه وتقسيماتها</vt:lpstr>
      <vt:lpstr>2-ما بالنسبة للبيئه المشيده  </vt:lpstr>
      <vt:lpstr>وللبيئه ثلاث مكونات هي كالاتي :</vt:lpstr>
      <vt:lpstr>النظام البيئي </vt:lpstr>
      <vt:lpstr>PowerPoint Presentation</vt:lpstr>
      <vt:lpstr>PowerPoint Presentation</vt:lpstr>
      <vt:lpstr>اتزان النظام البيئي </vt:lpstr>
      <vt:lpstr>PowerPoint Presentation</vt:lpstr>
      <vt:lpstr>PowerPoint Presentation</vt:lpstr>
      <vt:lpstr>2-ادخال كائن حي في بيئه جديده : </vt:lpstr>
      <vt:lpstr>PowerPoint Presentation</vt:lpstr>
      <vt:lpstr>ظاهرة التلوث البيئي</vt:lpstr>
      <vt:lpstr>تعريف ظاهرة التلوث البيئي</vt:lpstr>
      <vt:lpstr> أسباب التلوث البيئي  تذكر النقاط التالية أسباب التلوث البيئي، مع شرح مبسط عن كل واحد من هذه الأسباب: </vt:lpstr>
      <vt:lpstr>أضرار التلوث البيئي  تتطرق النقاط التالية إلى بعض أضرار التلوث البيئي:</vt:lpstr>
      <vt:lpstr>أضرار التلوث البيئي </vt:lpstr>
      <vt:lpstr>آثار تلوث التربة</vt:lpstr>
      <vt:lpstr>أثر التلوث البيئي على الحيوانات  </vt:lpstr>
      <vt:lpstr>أثر التلوث البيئي على الغطاء النباتي</vt:lpstr>
      <vt:lpstr>الملوثات</vt:lpstr>
      <vt:lpstr>ملوثات الاغذية </vt:lpstr>
      <vt:lpstr>ملوثات الأغذية واستخدام التقنيات النووية </vt:lpstr>
      <vt:lpstr> لمخلفات العقاقير البيطرية، </vt:lpstr>
      <vt:lpstr>تغير المناخ</vt:lpstr>
      <vt:lpstr> طرق الوقاية من التلوث </vt:lpstr>
      <vt:lpstr>طرق أخرى للتقليل من خطر التلوث</vt:lpstr>
      <vt:lpstr>لماذا نعيد التدوير لهذه الإعادة</vt:lpstr>
      <vt:lpstr>كيف يمكن الحفاظ على صحة الغذاء وسلامته </vt:lpstr>
      <vt:lpstr>صحة الغذاء وسلامته </vt:lpstr>
      <vt:lpstr>طرق الحفاظ على صحة الغذاء وسلامته </vt:lpstr>
      <vt:lpstr>وفيما يأتي بعض الطرق للحفاظ على سلامة الغذاء</vt:lpstr>
      <vt:lpstr>تخزين الطعام: </vt:lpstr>
      <vt:lpstr>PowerPoint Presentation</vt:lpstr>
      <vt:lpstr>تخزين الطعام: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Spider</dc:creator>
  <cp:lastModifiedBy>dalia</cp:lastModifiedBy>
  <cp:revision>24</cp:revision>
  <dcterms:created xsi:type="dcterms:W3CDTF">2019-03-09T17:48:15Z</dcterms:created>
  <dcterms:modified xsi:type="dcterms:W3CDTF">2024-06-03T09:18:00Z</dcterms:modified>
</cp:coreProperties>
</file>