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7"/>
  </p:notesMasterIdLst>
  <p:sldIdLst>
    <p:sldId id="256" r:id="rId2"/>
    <p:sldId id="260" r:id="rId3"/>
    <p:sldId id="299" r:id="rId4"/>
    <p:sldId id="298" r:id="rId5"/>
    <p:sldId id="297" r:id="rId6"/>
    <p:sldId id="285" r:id="rId7"/>
    <p:sldId id="289" r:id="rId8"/>
    <p:sldId id="295" r:id="rId9"/>
    <p:sldId id="258" r:id="rId10"/>
    <p:sldId id="288" r:id="rId11"/>
    <p:sldId id="272" r:id="rId12"/>
    <p:sldId id="259" r:id="rId13"/>
    <p:sldId id="294" r:id="rId14"/>
    <p:sldId id="292" r:id="rId15"/>
    <p:sldId id="283"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d hamza" initials="sh" lastIdx="2" clrIdx="0">
    <p:extLst>
      <p:ext uri="{19B8F6BF-5375-455C-9EA6-DF929625EA0E}">
        <p15:presenceInfo xmlns:p15="http://schemas.microsoft.com/office/powerpoint/2012/main" xmlns="" userId="4963af717452b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6B6B"/>
    <a:srgbClr val="A02048"/>
    <a:srgbClr val="B10F2A"/>
    <a:srgbClr val="FFFBEE"/>
    <a:srgbClr val="FFEECC"/>
    <a:srgbClr val="FC04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96A1DC-9781-40CB-BCF1-DBCF6FB18FD1}">
  <a:tblStyle styleId="{7296A1DC-9781-40CB-BCF1-DBCF6FB18F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14" autoAdjust="0"/>
    <p:restoredTop sz="94660"/>
  </p:normalViewPr>
  <p:slideViewPr>
    <p:cSldViewPr snapToGrid="0">
      <p:cViewPr>
        <p:scale>
          <a:sx n="100" d="100"/>
          <a:sy n="100" d="100"/>
        </p:scale>
        <p:origin x="-456" y="18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272525"/>
                </a:solidFill>
                <a:latin typeface="Eudoxus Sans" pitchFamily="34" charset="0"/>
                <a:ea typeface="Eudoxus Sans" pitchFamily="34" charset="-122"/>
                <a:cs typeface="Eudoxus Sans" pitchFamily="34" charset="-120"/>
              </a:rPr>
              <a:t>تعد</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الأطعمة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المعلبة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من</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المنتجات</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الرئيسية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المتوفرة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في</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الأسواق</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اليوم</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ومتنوعة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بحيث</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تشمل</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اللحوم</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الخضروات</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الفواكه</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والأسماك</a:t>
            </a:r>
            <a:r>
              <a:rPr lang="ar-AE" sz="1100" baseline="0" dirty="0">
                <a:solidFill>
                  <a:srgbClr val="272525"/>
                </a:solidFill>
                <a:latin typeface="Eudoxus Sans" pitchFamily="34" charset="0"/>
                <a:ea typeface="Eudoxus Sans" pitchFamily="34" charset="-122"/>
                <a:cs typeface="Eudoxus Sans" pitchFamily="34" charset="-120"/>
              </a:rPr>
              <a:t> . راح نتعرف</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على</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مزاياها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وسلبياتها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وتأثيرها</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على</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الصحة</a:t>
            </a:r>
            <a:r>
              <a:rPr lang="en-US" sz="1100" dirty="0">
                <a:solidFill>
                  <a:srgbClr val="272525"/>
                </a:solidFill>
                <a:latin typeface="Eudoxus Sans" pitchFamily="34" charset="0"/>
                <a:ea typeface="Eudoxus Sans" pitchFamily="34" charset="-122"/>
                <a:cs typeface="Eudoxus Sans" pitchFamily="34" charset="-120"/>
              </a:rPr>
              <a:t> </a:t>
            </a:r>
            <a:r>
              <a:rPr lang="en-US" sz="1100" dirty="0" err="1">
                <a:solidFill>
                  <a:srgbClr val="272525"/>
                </a:solidFill>
                <a:latin typeface="Eudoxus Sans" pitchFamily="34" charset="0"/>
                <a:ea typeface="Eudoxus Sans" pitchFamily="34" charset="-122"/>
                <a:cs typeface="Eudoxus Sans" pitchFamily="34" charset="-120"/>
              </a:rPr>
              <a:t>العامة</a:t>
            </a:r>
            <a:r>
              <a:rPr lang="en-US" sz="1100" dirty="0">
                <a:solidFill>
                  <a:srgbClr val="272525"/>
                </a:solidFill>
                <a:latin typeface="Eudoxus Sans" pitchFamily="34" charset="0"/>
                <a:ea typeface="Eudoxus Sans" pitchFamily="34" charset="-122"/>
                <a:cs typeface="Eudoxus Sans" pitchFamily="34" charset="-120"/>
              </a:rPr>
              <a:t>.</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IQ" sz="1100" b="1" dirty="0">
                <a:solidFill>
                  <a:schemeClr val="accent3">
                    <a:lumMod val="75000"/>
                  </a:schemeClr>
                </a:solidFill>
                <a:latin typeface="Arial"/>
              </a:rPr>
              <a:t>قسم منها يستخدم بعض المواد الحافظة في طلاء العلب المعدنية لتحاشي تفاعل المادة الغذائية المعلبة مع جدار العلبة المعدنية , والقسم الأخر من المواد الحافظة يستخدم أما لمنع تفسخ المواد الغذائية المعلبة لأطول فترة زمنية أو لإعطاء طعم ولون ورائحة خاصة ترضي المستهلك أو لإزالة لون المادة الغذائية</a:t>
            </a:r>
            <a:endParaRPr dirty="0"/>
          </a:p>
        </p:txBody>
      </p:sp>
    </p:spTree>
    <p:extLst>
      <p:ext uri="{BB962C8B-B14F-4D97-AF65-F5344CB8AC3E}">
        <p14:creationId xmlns:p14="http://schemas.microsoft.com/office/powerpoint/2010/main" xmlns="" val="425523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3ecff88d7a_0_27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3ecff88d7a_0_27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ecff88d7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ecff88d7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1254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ecff88d7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ecff88d7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209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3ecff88d7a_0_28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3ecff88d7a_0_28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ec3755a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ec3755a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ecff88d7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ecff88d7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5064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ecff88d7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ecff88d7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9792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ecff88d7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ecff88d7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1432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ecff88d7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ecff88d7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5427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9560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ecff88d7a_0_28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ecff88d7a_0_28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5060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3ec3755a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3ec3755a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r-IQ" sz="1100" b="1" dirty="0">
                <a:solidFill>
                  <a:schemeClr val="accent3">
                    <a:lumMod val="75000"/>
                  </a:schemeClr>
                </a:solidFill>
                <a:latin typeface="Arial"/>
              </a:rPr>
              <a:t>تفقد الكثير من المواد الغذائية قيمتها الغذائية عند التعليب وذلك بسبب الحرارة العالية المستخدمة في التعقيم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905600" y="981575"/>
            <a:ext cx="4782600" cy="2942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905600" y="3924275"/>
            <a:ext cx="4782600" cy="32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3" name="Google Shape;13;p2"/>
          <p:cNvSpPr txBox="1">
            <a:spLocks noGrp="1"/>
          </p:cNvSpPr>
          <p:nvPr>
            <p:ph type="subTitle" idx="3"/>
          </p:nvPr>
        </p:nvSpPr>
        <p:spPr>
          <a:xfrm rot="5400000">
            <a:off x="6289125" y="2357623"/>
            <a:ext cx="43470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 name="Google Shape;14;p2"/>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185"/>
        <p:cNvGrpSpPr/>
        <p:nvPr/>
      </p:nvGrpSpPr>
      <p:grpSpPr>
        <a:xfrm>
          <a:off x="0" y="0"/>
          <a:ext cx="0" cy="0"/>
          <a:chOff x="0" y="0"/>
          <a:chExt cx="0" cy="0"/>
        </a:xfrm>
      </p:grpSpPr>
      <p:sp>
        <p:nvSpPr>
          <p:cNvPr id="186" name="Google Shape;186;p21"/>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txBox="1"/>
          <p:nvPr/>
        </p:nvSpPr>
        <p:spPr>
          <a:xfrm>
            <a:off x="550" y="-98509"/>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88" name="Google Shape;188;p21"/>
          <p:cNvSpPr txBox="1"/>
          <p:nvPr/>
        </p:nvSpPr>
        <p:spPr>
          <a:xfrm>
            <a:off x="550" y="4664378"/>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89" name="Google Shape;189;p21"/>
          <p:cNvSpPr/>
          <p:nvPr/>
        </p:nvSpPr>
        <p:spPr>
          <a:xfrm>
            <a:off x="86141" y="92866"/>
            <a:ext cx="1123200" cy="112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190"/>
        <p:cNvGrpSpPr/>
        <p:nvPr/>
      </p:nvGrpSpPr>
      <p:grpSpPr>
        <a:xfrm>
          <a:off x="0" y="0"/>
          <a:ext cx="0" cy="0"/>
          <a:chOff x="0" y="0"/>
          <a:chExt cx="0" cy="0"/>
        </a:xfrm>
      </p:grpSpPr>
      <p:sp>
        <p:nvSpPr>
          <p:cNvPr id="191" name="Google Shape;191;p22"/>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txBox="1"/>
          <p:nvPr/>
        </p:nvSpPr>
        <p:spPr>
          <a:xfrm>
            <a:off x="550" y="-98509"/>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93" name="Google Shape;193;p22"/>
          <p:cNvSpPr txBox="1"/>
          <p:nvPr/>
        </p:nvSpPr>
        <p:spPr>
          <a:xfrm>
            <a:off x="550" y="4664378"/>
            <a:ext cx="91440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__ _ _ _ _ _ _ _ _ _ _ _ _ _ _ _ _ _ _ _ _ _</a:t>
            </a:r>
            <a:endParaRPr sz="1600">
              <a:solidFill>
                <a:schemeClr val="lt1"/>
              </a:solidFill>
              <a:latin typeface="Long Cang"/>
              <a:ea typeface="Long Cang"/>
              <a:cs typeface="Long Cang"/>
              <a:sym typeface="Long Cang"/>
            </a:endParaRPr>
          </a:p>
          <a:p>
            <a:pPr marL="0" lvl="0" indent="0" algn="l" rtl="0">
              <a:spcBef>
                <a:spcPts val="0"/>
              </a:spcBef>
              <a:spcAft>
                <a:spcPts val="0"/>
              </a:spcAft>
              <a:buNone/>
            </a:pPr>
            <a:endParaRPr sz="1600">
              <a:solidFill>
                <a:schemeClr val="lt1"/>
              </a:solidFill>
              <a:latin typeface="Long Cang"/>
              <a:ea typeface="Long Cang"/>
              <a:cs typeface="Long Cang"/>
              <a:sym typeface="Long Cang"/>
            </a:endParaRPr>
          </a:p>
        </p:txBody>
      </p:sp>
      <p:sp>
        <p:nvSpPr>
          <p:cNvPr id="194" name="Google Shape;194;p22"/>
          <p:cNvSpPr/>
          <p:nvPr/>
        </p:nvSpPr>
        <p:spPr>
          <a:xfrm>
            <a:off x="7924766" y="3906591"/>
            <a:ext cx="1123200" cy="1123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subTitle" idx="1"/>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ubTitle" idx="2"/>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ubTitle" idx="3"/>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title" hasCustomPrompt="1"/>
          </p:nvPr>
        </p:nvSpPr>
        <p:spPr>
          <a:xfrm>
            <a:off x="1843950" y="1257625"/>
            <a:ext cx="2033100" cy="11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2" name="Google Shape;22;p3"/>
          <p:cNvSpPr txBox="1">
            <a:spLocks noGrp="1"/>
          </p:cNvSpPr>
          <p:nvPr>
            <p:ph type="subTitle" idx="4"/>
          </p:nvPr>
        </p:nvSpPr>
        <p:spPr>
          <a:xfrm>
            <a:off x="719988" y="3875000"/>
            <a:ext cx="4281000" cy="619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 name="Google Shape;23;p3"/>
          <p:cNvSpPr txBox="1">
            <a:spLocks noGrp="1"/>
          </p:cNvSpPr>
          <p:nvPr>
            <p:ph type="title" idx="5"/>
          </p:nvPr>
        </p:nvSpPr>
        <p:spPr>
          <a:xfrm>
            <a:off x="719988" y="2913250"/>
            <a:ext cx="42810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6"/>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6" name="Google Shape;46;p6"/>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48" name="Google Shape;48;p6"/>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title"/>
          </p:nvPr>
        </p:nvSpPr>
        <p:spPr>
          <a:xfrm>
            <a:off x="4424325" y="1177288"/>
            <a:ext cx="3738000" cy="811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4200"/>
              <a:buNone/>
              <a:defRPr sz="5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4424325" y="2076663"/>
            <a:ext cx="3738000" cy="1890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Google Shape;69;p9"/>
          <p:cNvSpPr txBox="1">
            <a:spLocks noGrp="1"/>
          </p:cNvSpPr>
          <p:nvPr>
            <p:ph type="subTitle" idx="3"/>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9"/>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82"/>
        <p:cNvGrpSpPr/>
        <p:nvPr/>
      </p:nvGrpSpPr>
      <p:grpSpPr>
        <a:xfrm>
          <a:off x="0" y="0"/>
          <a:ext cx="0" cy="0"/>
          <a:chOff x="0" y="0"/>
          <a:chExt cx="0" cy="0"/>
        </a:xfrm>
      </p:grpSpPr>
      <p:sp>
        <p:nvSpPr>
          <p:cNvPr id="83" name="Google Shape;83;p13"/>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endParaRPr/>
          </a:p>
        </p:txBody>
      </p:sp>
      <p:sp>
        <p:nvSpPr>
          <p:cNvPr id="85" name="Google Shape;85;p13"/>
          <p:cNvSpPr txBox="1">
            <a:spLocks noGrp="1"/>
          </p:cNvSpPr>
          <p:nvPr>
            <p:ph type="title" idx="2" hasCustomPrompt="1"/>
          </p:nvPr>
        </p:nvSpPr>
        <p:spPr>
          <a:xfrm>
            <a:off x="720000"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
          </p:nvPr>
        </p:nvSpPr>
        <p:spPr>
          <a:xfrm>
            <a:off x="720000" y="1947611"/>
            <a:ext cx="2459400" cy="364500"/>
          </a:xfrm>
          <a:prstGeom prst="rect">
            <a:avLst/>
          </a:prstGeom>
        </p:spPr>
        <p:txBody>
          <a:bodyPr spcFirstLastPara="1" wrap="square" lIns="91425" tIns="91425" rIns="91425" bIns="91425" anchor="b" anchorCtr="0">
            <a:noAutofit/>
          </a:bodyPr>
          <a:lstStyle>
            <a:lvl1pPr lvl="0">
              <a:spcBef>
                <a:spcPts val="0"/>
              </a:spcBef>
              <a:spcAft>
                <a:spcPts val="0"/>
              </a:spcAft>
              <a:buSzPts val="2800"/>
              <a:buFont typeface="Long Cang"/>
              <a:buNone/>
              <a:defRPr sz="2800">
                <a:latin typeface="Long Cang"/>
                <a:ea typeface="Long Cang"/>
                <a:cs typeface="Long Cang"/>
                <a:sym typeface="Long Cang"/>
              </a:defRPr>
            </a:lvl1pPr>
            <a:lvl2pPr lvl="1">
              <a:spcBef>
                <a:spcPts val="0"/>
              </a:spcBef>
              <a:spcAft>
                <a:spcPts val="0"/>
              </a:spcAft>
              <a:buSzPts val="3000"/>
              <a:buFont typeface="Long Cang"/>
              <a:buNone/>
              <a:defRPr sz="3000">
                <a:latin typeface="Long Cang"/>
                <a:ea typeface="Long Cang"/>
                <a:cs typeface="Long Cang"/>
                <a:sym typeface="Long Cang"/>
              </a:defRPr>
            </a:lvl2pPr>
            <a:lvl3pPr lvl="2">
              <a:spcBef>
                <a:spcPts val="0"/>
              </a:spcBef>
              <a:spcAft>
                <a:spcPts val="0"/>
              </a:spcAft>
              <a:buSzPts val="3000"/>
              <a:buFont typeface="Long Cang"/>
              <a:buNone/>
              <a:defRPr sz="3000">
                <a:latin typeface="Long Cang"/>
                <a:ea typeface="Long Cang"/>
                <a:cs typeface="Long Cang"/>
                <a:sym typeface="Long Cang"/>
              </a:defRPr>
            </a:lvl3pPr>
            <a:lvl4pPr lvl="3">
              <a:spcBef>
                <a:spcPts val="0"/>
              </a:spcBef>
              <a:spcAft>
                <a:spcPts val="0"/>
              </a:spcAft>
              <a:buSzPts val="3000"/>
              <a:buFont typeface="Long Cang"/>
              <a:buNone/>
              <a:defRPr sz="3000">
                <a:latin typeface="Long Cang"/>
                <a:ea typeface="Long Cang"/>
                <a:cs typeface="Long Cang"/>
                <a:sym typeface="Long Cang"/>
              </a:defRPr>
            </a:lvl4pPr>
            <a:lvl5pPr lvl="4">
              <a:spcBef>
                <a:spcPts val="0"/>
              </a:spcBef>
              <a:spcAft>
                <a:spcPts val="0"/>
              </a:spcAft>
              <a:buSzPts val="3000"/>
              <a:buFont typeface="Long Cang"/>
              <a:buNone/>
              <a:defRPr sz="3000">
                <a:latin typeface="Long Cang"/>
                <a:ea typeface="Long Cang"/>
                <a:cs typeface="Long Cang"/>
                <a:sym typeface="Long Cang"/>
              </a:defRPr>
            </a:lvl5pPr>
            <a:lvl6pPr lvl="5">
              <a:spcBef>
                <a:spcPts val="0"/>
              </a:spcBef>
              <a:spcAft>
                <a:spcPts val="0"/>
              </a:spcAft>
              <a:buSzPts val="3000"/>
              <a:buFont typeface="Long Cang"/>
              <a:buNone/>
              <a:defRPr sz="3000">
                <a:latin typeface="Long Cang"/>
                <a:ea typeface="Long Cang"/>
                <a:cs typeface="Long Cang"/>
                <a:sym typeface="Long Cang"/>
              </a:defRPr>
            </a:lvl6pPr>
            <a:lvl7pPr lvl="6">
              <a:spcBef>
                <a:spcPts val="0"/>
              </a:spcBef>
              <a:spcAft>
                <a:spcPts val="0"/>
              </a:spcAft>
              <a:buSzPts val="3000"/>
              <a:buFont typeface="Long Cang"/>
              <a:buNone/>
              <a:defRPr sz="3000">
                <a:latin typeface="Long Cang"/>
                <a:ea typeface="Long Cang"/>
                <a:cs typeface="Long Cang"/>
                <a:sym typeface="Long Cang"/>
              </a:defRPr>
            </a:lvl7pPr>
            <a:lvl8pPr lvl="7">
              <a:spcBef>
                <a:spcPts val="0"/>
              </a:spcBef>
              <a:spcAft>
                <a:spcPts val="0"/>
              </a:spcAft>
              <a:buSzPts val="3000"/>
              <a:buFont typeface="Long Cang"/>
              <a:buNone/>
              <a:defRPr sz="3000">
                <a:latin typeface="Long Cang"/>
                <a:ea typeface="Long Cang"/>
                <a:cs typeface="Long Cang"/>
                <a:sym typeface="Long Cang"/>
              </a:defRPr>
            </a:lvl8pPr>
            <a:lvl9pPr lvl="8">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87" name="Google Shape;87;p13"/>
          <p:cNvSpPr txBox="1">
            <a:spLocks noGrp="1"/>
          </p:cNvSpPr>
          <p:nvPr>
            <p:ph type="subTitle" idx="3"/>
          </p:nvPr>
        </p:nvSpPr>
        <p:spPr>
          <a:xfrm>
            <a:off x="720000"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3"/>
          <p:cNvSpPr txBox="1">
            <a:spLocks noGrp="1"/>
          </p:cNvSpPr>
          <p:nvPr>
            <p:ph type="title" idx="4" hasCustomPrompt="1"/>
          </p:nvPr>
        </p:nvSpPr>
        <p:spPr>
          <a:xfrm>
            <a:off x="720000"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9" name="Google Shape;89;p13"/>
          <p:cNvSpPr txBox="1">
            <a:spLocks noGrp="1"/>
          </p:cNvSpPr>
          <p:nvPr>
            <p:ph type="subTitle" idx="5"/>
          </p:nvPr>
        </p:nvSpPr>
        <p:spPr>
          <a:xfrm>
            <a:off x="720000"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0" name="Google Shape;90;p13"/>
          <p:cNvSpPr txBox="1">
            <a:spLocks noGrp="1"/>
          </p:cNvSpPr>
          <p:nvPr>
            <p:ph type="title" idx="6" hasCustomPrompt="1"/>
          </p:nvPr>
        </p:nvSpPr>
        <p:spPr>
          <a:xfrm>
            <a:off x="3342300"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1" name="Google Shape;91;p13"/>
          <p:cNvSpPr txBox="1">
            <a:spLocks noGrp="1"/>
          </p:cNvSpPr>
          <p:nvPr>
            <p:ph type="subTitle" idx="7"/>
          </p:nvPr>
        </p:nvSpPr>
        <p:spPr>
          <a:xfrm>
            <a:off x="3320500" y="1947611"/>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2" name="Google Shape;92;p13"/>
          <p:cNvSpPr txBox="1">
            <a:spLocks noGrp="1"/>
          </p:cNvSpPr>
          <p:nvPr>
            <p:ph type="subTitle" idx="8"/>
          </p:nvPr>
        </p:nvSpPr>
        <p:spPr>
          <a:xfrm>
            <a:off x="3342300"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3" name="Google Shape;93;p13"/>
          <p:cNvSpPr txBox="1">
            <a:spLocks noGrp="1"/>
          </p:cNvSpPr>
          <p:nvPr>
            <p:ph type="title" idx="9" hasCustomPrompt="1"/>
          </p:nvPr>
        </p:nvSpPr>
        <p:spPr>
          <a:xfrm>
            <a:off x="3342300"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4" name="Google Shape;94;p13"/>
          <p:cNvSpPr txBox="1">
            <a:spLocks noGrp="1"/>
          </p:cNvSpPr>
          <p:nvPr>
            <p:ph type="subTitle" idx="13"/>
          </p:nvPr>
        </p:nvSpPr>
        <p:spPr>
          <a:xfrm>
            <a:off x="3342300"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5" name="Google Shape;95;p13"/>
          <p:cNvSpPr txBox="1">
            <a:spLocks noGrp="1"/>
          </p:cNvSpPr>
          <p:nvPr>
            <p:ph type="subTitle" idx="14"/>
          </p:nvPr>
        </p:nvSpPr>
        <p:spPr>
          <a:xfrm>
            <a:off x="3342300" y="3870339"/>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6" name="Google Shape;96;p13"/>
          <p:cNvSpPr txBox="1">
            <a:spLocks noGrp="1"/>
          </p:cNvSpPr>
          <p:nvPr>
            <p:ph type="title" idx="15" hasCustomPrompt="1"/>
          </p:nvPr>
        </p:nvSpPr>
        <p:spPr>
          <a:xfrm>
            <a:off x="5964475" y="1245075"/>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7" name="Google Shape;97;p13"/>
          <p:cNvSpPr txBox="1">
            <a:spLocks noGrp="1"/>
          </p:cNvSpPr>
          <p:nvPr>
            <p:ph type="subTitle" idx="16"/>
          </p:nvPr>
        </p:nvSpPr>
        <p:spPr>
          <a:xfrm>
            <a:off x="5942675" y="1947611"/>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98" name="Google Shape;98;p13"/>
          <p:cNvSpPr txBox="1">
            <a:spLocks noGrp="1"/>
          </p:cNvSpPr>
          <p:nvPr>
            <p:ph type="subTitle" idx="17"/>
          </p:nvPr>
        </p:nvSpPr>
        <p:spPr>
          <a:xfrm>
            <a:off x="5964475" y="2117146"/>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9" name="Google Shape;99;p13"/>
          <p:cNvSpPr txBox="1">
            <a:spLocks noGrp="1"/>
          </p:cNvSpPr>
          <p:nvPr>
            <p:ph type="title" idx="18" hasCustomPrompt="1"/>
          </p:nvPr>
        </p:nvSpPr>
        <p:spPr>
          <a:xfrm>
            <a:off x="5964475" y="2998273"/>
            <a:ext cx="2459400" cy="45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0" name="Google Shape;100;p13"/>
          <p:cNvSpPr txBox="1">
            <a:spLocks noGrp="1"/>
          </p:cNvSpPr>
          <p:nvPr>
            <p:ph type="subTitle" idx="19"/>
          </p:nvPr>
        </p:nvSpPr>
        <p:spPr>
          <a:xfrm>
            <a:off x="5964475" y="3700804"/>
            <a:ext cx="2459400" cy="36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01" name="Google Shape;101;p13"/>
          <p:cNvSpPr txBox="1">
            <a:spLocks noGrp="1"/>
          </p:cNvSpPr>
          <p:nvPr>
            <p:ph type="subTitle" idx="20"/>
          </p:nvPr>
        </p:nvSpPr>
        <p:spPr>
          <a:xfrm>
            <a:off x="5964475" y="3870339"/>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 name="Google Shape;102;p13"/>
          <p:cNvSpPr txBox="1">
            <a:spLocks noGrp="1"/>
          </p:cNvSpPr>
          <p:nvPr>
            <p:ph type="subTitle" idx="21"/>
          </p:nvPr>
        </p:nvSpPr>
        <p:spPr>
          <a:xfrm>
            <a:off x="720000" y="3870337"/>
            <a:ext cx="2459400" cy="6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3" name="Google Shape;103;p13"/>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05" name="Google Shape;105;p13"/>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
    <p:spTree>
      <p:nvGrpSpPr>
        <p:cNvPr id="1" name="Shape 106"/>
        <p:cNvGrpSpPr/>
        <p:nvPr/>
      </p:nvGrpSpPr>
      <p:grpSpPr>
        <a:xfrm>
          <a:off x="0" y="0"/>
          <a:ext cx="0" cy="0"/>
          <a:chOff x="0" y="0"/>
          <a:chExt cx="0" cy="0"/>
        </a:xfrm>
      </p:grpSpPr>
      <p:sp>
        <p:nvSpPr>
          <p:cNvPr id="107" name="Google Shape;107;p14"/>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txBox="1">
            <a:spLocks noGrp="1"/>
          </p:cNvSpPr>
          <p:nvPr>
            <p:ph type="title"/>
          </p:nvPr>
        </p:nvSpPr>
        <p:spPr>
          <a:xfrm>
            <a:off x="977925" y="3439368"/>
            <a:ext cx="4346100" cy="528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sz="3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9" name="Google Shape;109;p14"/>
          <p:cNvSpPr txBox="1">
            <a:spLocks noGrp="1"/>
          </p:cNvSpPr>
          <p:nvPr>
            <p:ph type="subTitle" idx="1"/>
          </p:nvPr>
        </p:nvSpPr>
        <p:spPr>
          <a:xfrm>
            <a:off x="977925" y="1077800"/>
            <a:ext cx="4346100" cy="239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0" name="Google Shape;110;p14"/>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4"/>
          <p:cNvSpPr txBox="1">
            <a:spLocks noGrp="1"/>
          </p:cNvSpPr>
          <p:nvPr>
            <p:ph type="subTitle" idx="3"/>
          </p:nvPr>
        </p:nvSpPr>
        <p:spPr>
          <a:xfrm rot="5400000">
            <a:off x="6428475" y="2358025"/>
            <a:ext cx="40683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14"/>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TITLE_ONLY_1_1_1">
    <p:spTree>
      <p:nvGrpSpPr>
        <p:cNvPr id="1" name="Shape 132"/>
        <p:cNvGrpSpPr/>
        <p:nvPr/>
      </p:nvGrpSpPr>
      <p:grpSpPr>
        <a:xfrm>
          <a:off x="0" y="0"/>
          <a:ext cx="0" cy="0"/>
          <a:chOff x="0" y="0"/>
          <a:chExt cx="0" cy="0"/>
        </a:xfrm>
      </p:grpSpPr>
      <p:sp>
        <p:nvSpPr>
          <p:cNvPr id="133" name="Google Shape;133;p17"/>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5" name="Google Shape;135;p17"/>
          <p:cNvSpPr txBox="1">
            <a:spLocks noGrp="1"/>
          </p:cNvSpPr>
          <p:nvPr>
            <p:ph type="subTitle" idx="1"/>
          </p:nvPr>
        </p:nvSpPr>
        <p:spPr>
          <a:xfrm>
            <a:off x="897150" y="3058962"/>
            <a:ext cx="2315400" cy="621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36" name="Google Shape;136;p17"/>
          <p:cNvSpPr txBox="1">
            <a:spLocks noGrp="1"/>
          </p:cNvSpPr>
          <p:nvPr>
            <p:ph type="subTitle" idx="2"/>
          </p:nvPr>
        </p:nvSpPr>
        <p:spPr>
          <a:xfrm>
            <a:off x="897150" y="3589600"/>
            <a:ext cx="23154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7" name="Google Shape;137;p17"/>
          <p:cNvSpPr txBox="1">
            <a:spLocks noGrp="1"/>
          </p:cNvSpPr>
          <p:nvPr>
            <p:ph type="subTitle" idx="3"/>
          </p:nvPr>
        </p:nvSpPr>
        <p:spPr>
          <a:xfrm>
            <a:off x="5956200" y="3058962"/>
            <a:ext cx="2315400" cy="62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38" name="Google Shape;138;p17"/>
          <p:cNvSpPr txBox="1">
            <a:spLocks noGrp="1"/>
          </p:cNvSpPr>
          <p:nvPr>
            <p:ph type="subTitle" idx="4"/>
          </p:nvPr>
        </p:nvSpPr>
        <p:spPr>
          <a:xfrm>
            <a:off x="5956200" y="3589600"/>
            <a:ext cx="2315400" cy="6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9" name="Google Shape;139;p17"/>
          <p:cNvSpPr txBox="1">
            <a:spLocks noGrp="1"/>
          </p:cNvSpPr>
          <p:nvPr>
            <p:ph type="subTitle" idx="5"/>
          </p:nvPr>
        </p:nvSpPr>
        <p:spPr>
          <a:xfrm>
            <a:off x="897150" y="1577999"/>
            <a:ext cx="2315400" cy="621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40" name="Google Shape;140;p17"/>
          <p:cNvSpPr txBox="1">
            <a:spLocks noGrp="1"/>
          </p:cNvSpPr>
          <p:nvPr>
            <p:ph type="subTitle" idx="6"/>
          </p:nvPr>
        </p:nvSpPr>
        <p:spPr>
          <a:xfrm>
            <a:off x="897150" y="2103550"/>
            <a:ext cx="23154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1" name="Google Shape;141;p17"/>
          <p:cNvSpPr txBox="1">
            <a:spLocks noGrp="1"/>
          </p:cNvSpPr>
          <p:nvPr>
            <p:ph type="subTitle" idx="7"/>
          </p:nvPr>
        </p:nvSpPr>
        <p:spPr>
          <a:xfrm>
            <a:off x="5956200" y="1572912"/>
            <a:ext cx="2315400" cy="62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42" name="Google Shape;142;p17"/>
          <p:cNvSpPr txBox="1">
            <a:spLocks noGrp="1"/>
          </p:cNvSpPr>
          <p:nvPr>
            <p:ph type="subTitle" idx="8"/>
          </p:nvPr>
        </p:nvSpPr>
        <p:spPr>
          <a:xfrm>
            <a:off x="5956200" y="2103550"/>
            <a:ext cx="2315400" cy="6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3" name="Google Shape;143;p17"/>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45" name="Google Shape;145;p17"/>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_ONLY_1_1_1_1">
    <p:spTree>
      <p:nvGrpSpPr>
        <p:cNvPr id="1" name="Shape 146"/>
        <p:cNvGrpSpPr/>
        <p:nvPr/>
      </p:nvGrpSpPr>
      <p:grpSpPr>
        <a:xfrm>
          <a:off x="0" y="0"/>
          <a:ext cx="0" cy="0"/>
          <a:chOff x="0" y="0"/>
          <a:chExt cx="0" cy="0"/>
        </a:xfrm>
      </p:grpSpPr>
      <p:sp>
        <p:nvSpPr>
          <p:cNvPr id="147" name="Google Shape;147;p18"/>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a:spLocks noGrp="1"/>
          </p:cNvSpPr>
          <p:nvPr>
            <p:ph type="title"/>
          </p:nvPr>
        </p:nvSpPr>
        <p:spPr>
          <a:xfrm>
            <a:off x="879050" y="521225"/>
            <a:ext cx="75450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endParaRPr/>
          </a:p>
        </p:txBody>
      </p:sp>
      <p:sp>
        <p:nvSpPr>
          <p:cNvPr id="149" name="Google Shape;149;p18"/>
          <p:cNvSpPr txBox="1">
            <a:spLocks noGrp="1"/>
          </p:cNvSpPr>
          <p:nvPr>
            <p:ph type="subTitle" idx="1"/>
          </p:nvPr>
        </p:nvSpPr>
        <p:spPr>
          <a:xfrm>
            <a:off x="7200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0" name="Google Shape;150;p18"/>
          <p:cNvSpPr txBox="1">
            <a:spLocks noGrp="1"/>
          </p:cNvSpPr>
          <p:nvPr>
            <p:ph type="subTitle" idx="2"/>
          </p:nvPr>
        </p:nvSpPr>
        <p:spPr>
          <a:xfrm>
            <a:off x="7200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1" name="Google Shape;151;p18"/>
          <p:cNvSpPr txBox="1">
            <a:spLocks noGrp="1"/>
          </p:cNvSpPr>
          <p:nvPr>
            <p:ph type="subTitle" idx="3"/>
          </p:nvPr>
        </p:nvSpPr>
        <p:spPr>
          <a:xfrm>
            <a:off x="61086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2" name="Google Shape;152;p18"/>
          <p:cNvSpPr txBox="1">
            <a:spLocks noGrp="1"/>
          </p:cNvSpPr>
          <p:nvPr>
            <p:ph type="subTitle" idx="4"/>
          </p:nvPr>
        </p:nvSpPr>
        <p:spPr>
          <a:xfrm>
            <a:off x="61086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3" name="Google Shape;153;p18"/>
          <p:cNvSpPr txBox="1">
            <a:spLocks noGrp="1"/>
          </p:cNvSpPr>
          <p:nvPr>
            <p:ph type="subTitle" idx="5"/>
          </p:nvPr>
        </p:nvSpPr>
        <p:spPr>
          <a:xfrm>
            <a:off x="7200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4" name="Google Shape;154;p18"/>
          <p:cNvSpPr txBox="1">
            <a:spLocks noGrp="1"/>
          </p:cNvSpPr>
          <p:nvPr>
            <p:ph type="subTitle" idx="6"/>
          </p:nvPr>
        </p:nvSpPr>
        <p:spPr>
          <a:xfrm>
            <a:off x="7200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5" name="Google Shape;155;p18"/>
          <p:cNvSpPr txBox="1">
            <a:spLocks noGrp="1"/>
          </p:cNvSpPr>
          <p:nvPr>
            <p:ph type="subTitle" idx="7"/>
          </p:nvPr>
        </p:nvSpPr>
        <p:spPr>
          <a:xfrm>
            <a:off x="61086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6" name="Google Shape;156;p18"/>
          <p:cNvSpPr txBox="1">
            <a:spLocks noGrp="1"/>
          </p:cNvSpPr>
          <p:nvPr>
            <p:ph type="subTitle" idx="8"/>
          </p:nvPr>
        </p:nvSpPr>
        <p:spPr>
          <a:xfrm>
            <a:off x="61086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7" name="Google Shape;157;p18"/>
          <p:cNvSpPr/>
          <p:nvPr/>
        </p:nvSpPr>
        <p:spPr>
          <a:xfrm>
            <a:off x="755056" y="499431"/>
            <a:ext cx="412500" cy="41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txBox="1">
            <a:spLocks noGrp="1"/>
          </p:cNvSpPr>
          <p:nvPr>
            <p:ph type="subTitle" idx="9"/>
          </p:nvPr>
        </p:nvSpPr>
        <p:spPr>
          <a:xfrm>
            <a:off x="3414300" y="3386289"/>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59" name="Google Shape;159;p18"/>
          <p:cNvSpPr txBox="1">
            <a:spLocks noGrp="1"/>
          </p:cNvSpPr>
          <p:nvPr>
            <p:ph type="subTitle" idx="13"/>
          </p:nvPr>
        </p:nvSpPr>
        <p:spPr>
          <a:xfrm>
            <a:off x="3414300" y="3768550"/>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0" name="Google Shape;160;p18"/>
          <p:cNvSpPr txBox="1">
            <a:spLocks noGrp="1"/>
          </p:cNvSpPr>
          <p:nvPr>
            <p:ph type="subTitle" idx="14"/>
          </p:nvPr>
        </p:nvSpPr>
        <p:spPr>
          <a:xfrm>
            <a:off x="3414300" y="1806151"/>
            <a:ext cx="2315400" cy="47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ng Cang"/>
              <a:buNone/>
              <a:defRPr sz="2800">
                <a:latin typeface="Long Cang"/>
                <a:ea typeface="Long Cang"/>
                <a:cs typeface="Long Cang"/>
                <a:sym typeface="Long Cang"/>
              </a:defRPr>
            </a:lvl1pPr>
            <a:lvl2pPr lvl="1" rtl="0">
              <a:spcBef>
                <a:spcPts val="0"/>
              </a:spcBef>
              <a:spcAft>
                <a:spcPts val="0"/>
              </a:spcAft>
              <a:buSzPts val="3000"/>
              <a:buFont typeface="Long Cang"/>
              <a:buNone/>
              <a:defRPr sz="3000">
                <a:latin typeface="Long Cang"/>
                <a:ea typeface="Long Cang"/>
                <a:cs typeface="Long Cang"/>
                <a:sym typeface="Long Cang"/>
              </a:defRPr>
            </a:lvl2pPr>
            <a:lvl3pPr lvl="2" rtl="0">
              <a:spcBef>
                <a:spcPts val="0"/>
              </a:spcBef>
              <a:spcAft>
                <a:spcPts val="0"/>
              </a:spcAft>
              <a:buSzPts val="3000"/>
              <a:buFont typeface="Long Cang"/>
              <a:buNone/>
              <a:defRPr sz="3000">
                <a:latin typeface="Long Cang"/>
                <a:ea typeface="Long Cang"/>
                <a:cs typeface="Long Cang"/>
                <a:sym typeface="Long Cang"/>
              </a:defRPr>
            </a:lvl3pPr>
            <a:lvl4pPr lvl="3" rtl="0">
              <a:spcBef>
                <a:spcPts val="0"/>
              </a:spcBef>
              <a:spcAft>
                <a:spcPts val="0"/>
              </a:spcAft>
              <a:buSzPts val="3000"/>
              <a:buFont typeface="Long Cang"/>
              <a:buNone/>
              <a:defRPr sz="3000">
                <a:latin typeface="Long Cang"/>
                <a:ea typeface="Long Cang"/>
                <a:cs typeface="Long Cang"/>
                <a:sym typeface="Long Cang"/>
              </a:defRPr>
            </a:lvl4pPr>
            <a:lvl5pPr lvl="4" rtl="0">
              <a:spcBef>
                <a:spcPts val="0"/>
              </a:spcBef>
              <a:spcAft>
                <a:spcPts val="0"/>
              </a:spcAft>
              <a:buSzPts val="3000"/>
              <a:buFont typeface="Long Cang"/>
              <a:buNone/>
              <a:defRPr sz="3000">
                <a:latin typeface="Long Cang"/>
                <a:ea typeface="Long Cang"/>
                <a:cs typeface="Long Cang"/>
                <a:sym typeface="Long Cang"/>
              </a:defRPr>
            </a:lvl5pPr>
            <a:lvl6pPr lvl="5" rtl="0">
              <a:spcBef>
                <a:spcPts val="0"/>
              </a:spcBef>
              <a:spcAft>
                <a:spcPts val="0"/>
              </a:spcAft>
              <a:buSzPts val="3000"/>
              <a:buFont typeface="Long Cang"/>
              <a:buNone/>
              <a:defRPr sz="3000">
                <a:latin typeface="Long Cang"/>
                <a:ea typeface="Long Cang"/>
                <a:cs typeface="Long Cang"/>
                <a:sym typeface="Long Cang"/>
              </a:defRPr>
            </a:lvl6pPr>
            <a:lvl7pPr lvl="6" rtl="0">
              <a:spcBef>
                <a:spcPts val="0"/>
              </a:spcBef>
              <a:spcAft>
                <a:spcPts val="0"/>
              </a:spcAft>
              <a:buSzPts val="3000"/>
              <a:buFont typeface="Long Cang"/>
              <a:buNone/>
              <a:defRPr sz="3000">
                <a:latin typeface="Long Cang"/>
                <a:ea typeface="Long Cang"/>
                <a:cs typeface="Long Cang"/>
                <a:sym typeface="Long Cang"/>
              </a:defRPr>
            </a:lvl7pPr>
            <a:lvl8pPr lvl="7" rtl="0">
              <a:spcBef>
                <a:spcPts val="0"/>
              </a:spcBef>
              <a:spcAft>
                <a:spcPts val="0"/>
              </a:spcAft>
              <a:buSzPts val="3000"/>
              <a:buFont typeface="Long Cang"/>
              <a:buNone/>
              <a:defRPr sz="3000">
                <a:latin typeface="Long Cang"/>
                <a:ea typeface="Long Cang"/>
                <a:cs typeface="Long Cang"/>
                <a:sym typeface="Long Cang"/>
              </a:defRPr>
            </a:lvl8pPr>
            <a:lvl9pPr lvl="8" rtl="0">
              <a:spcBef>
                <a:spcPts val="0"/>
              </a:spcBef>
              <a:spcAft>
                <a:spcPts val="0"/>
              </a:spcAft>
              <a:buSzPts val="3000"/>
              <a:buFont typeface="Long Cang"/>
              <a:buNone/>
              <a:defRPr sz="3000">
                <a:latin typeface="Long Cang"/>
                <a:ea typeface="Long Cang"/>
                <a:cs typeface="Long Cang"/>
                <a:sym typeface="Long Cang"/>
              </a:defRPr>
            </a:lvl9pPr>
          </a:lstStyle>
          <a:p>
            <a:endParaRPr/>
          </a:p>
        </p:txBody>
      </p:sp>
      <p:sp>
        <p:nvSpPr>
          <p:cNvPr id="161" name="Google Shape;161;p18"/>
          <p:cNvSpPr txBox="1">
            <a:spLocks noGrp="1"/>
          </p:cNvSpPr>
          <p:nvPr>
            <p:ph type="subTitle" idx="15"/>
          </p:nvPr>
        </p:nvSpPr>
        <p:spPr>
          <a:xfrm>
            <a:off x="3414300" y="2188475"/>
            <a:ext cx="23154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2" name="Google Shape;162;p18"/>
          <p:cNvSpPr txBox="1"/>
          <p:nvPr/>
        </p:nvSpPr>
        <p:spPr>
          <a:xfrm rot="5400000" flipH="1">
            <a:off x="62520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
        <p:nvSpPr>
          <p:cNvPr id="163" name="Google Shape;163;p18"/>
          <p:cNvSpPr txBox="1"/>
          <p:nvPr/>
        </p:nvSpPr>
        <p:spPr>
          <a:xfrm rot="-5400000">
            <a:off x="-2586175" y="2350294"/>
            <a:ext cx="5479200" cy="4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Long Cang"/>
                <a:ea typeface="Long Cang"/>
                <a:cs typeface="Long Cang"/>
                <a:sym typeface="Long Cang"/>
              </a:rPr>
              <a:t>_ _ _ _ _ _ _ _ _ _ _ _ _ _ _ _ _ _ _ _ _ _ _ _ _ _ _</a:t>
            </a:r>
            <a:endParaRPr sz="1600">
              <a:solidFill>
                <a:schemeClr val="lt1"/>
              </a:solidFill>
              <a:latin typeface="Long Cang"/>
              <a:ea typeface="Long Cang"/>
              <a:cs typeface="Long Cang"/>
              <a:sym typeface="Long Cang"/>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176"/>
        <p:cNvGrpSpPr/>
        <p:nvPr/>
      </p:nvGrpSpPr>
      <p:grpSpPr>
        <a:xfrm>
          <a:off x="0" y="0"/>
          <a:ext cx="0" cy="0"/>
          <a:chOff x="0" y="0"/>
          <a:chExt cx="0" cy="0"/>
        </a:xfrm>
      </p:grpSpPr>
      <p:sp>
        <p:nvSpPr>
          <p:cNvPr id="177" name="Google Shape;177;p20"/>
          <p:cNvSpPr/>
          <p:nvPr/>
        </p:nvSpPr>
        <p:spPr>
          <a:xfrm>
            <a:off x="0" y="0"/>
            <a:ext cx="9144266" cy="5150674"/>
          </a:xfrm>
          <a:custGeom>
            <a:avLst/>
            <a:gdLst/>
            <a:ahLst/>
            <a:cxnLst/>
            <a:rect l="l" t="t" r="r" b="b"/>
            <a:pathLst>
              <a:path w="285736" h="160946" extrusionOk="0">
                <a:moveTo>
                  <a:pt x="253872" y="11541"/>
                </a:moveTo>
                <a:cubicBezTo>
                  <a:pt x="263188" y="11541"/>
                  <a:pt x="270749" y="19102"/>
                  <a:pt x="270749" y="28418"/>
                </a:cubicBezTo>
                <a:lnTo>
                  <a:pt x="270749" y="132551"/>
                </a:lnTo>
                <a:cubicBezTo>
                  <a:pt x="270749" y="141867"/>
                  <a:pt x="263188" y="149406"/>
                  <a:pt x="253872" y="149406"/>
                </a:cubicBezTo>
                <a:lnTo>
                  <a:pt x="31865" y="149406"/>
                </a:lnTo>
                <a:cubicBezTo>
                  <a:pt x="22548" y="149406"/>
                  <a:pt x="14987" y="141867"/>
                  <a:pt x="14987" y="132551"/>
                </a:cubicBezTo>
                <a:lnTo>
                  <a:pt x="14987" y="28418"/>
                </a:lnTo>
                <a:cubicBezTo>
                  <a:pt x="14987" y="19102"/>
                  <a:pt x="22548" y="11541"/>
                  <a:pt x="31865" y="11541"/>
                </a:cubicBezTo>
                <a:close/>
                <a:moveTo>
                  <a:pt x="0" y="0"/>
                </a:moveTo>
                <a:lnTo>
                  <a:pt x="0" y="160946"/>
                </a:lnTo>
                <a:lnTo>
                  <a:pt x="285736" y="160946"/>
                </a:lnTo>
                <a:lnTo>
                  <a:pt x="285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txBox="1">
            <a:spLocks noGrp="1"/>
          </p:cNvSpPr>
          <p:nvPr>
            <p:ph type="ctrTitle"/>
          </p:nvPr>
        </p:nvSpPr>
        <p:spPr>
          <a:xfrm>
            <a:off x="905600" y="888800"/>
            <a:ext cx="4782600" cy="1135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8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9" name="Google Shape;179;p20"/>
          <p:cNvSpPr txBox="1">
            <a:spLocks noGrp="1"/>
          </p:cNvSpPr>
          <p:nvPr>
            <p:ph type="subTitle" idx="1"/>
          </p:nvPr>
        </p:nvSpPr>
        <p:spPr>
          <a:xfrm>
            <a:off x="905600" y="1942025"/>
            <a:ext cx="4782600" cy="12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0" name="Google Shape;1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81" name="Google Shape;181;p20"/>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2" name="Google Shape;182;p20"/>
          <p:cNvSpPr txBox="1">
            <a:spLocks noGrp="1"/>
          </p:cNvSpPr>
          <p:nvPr>
            <p:ph type="subTitle" idx="3"/>
          </p:nvPr>
        </p:nvSpPr>
        <p:spPr>
          <a:xfrm rot="5400000">
            <a:off x="6289125" y="2357623"/>
            <a:ext cx="43470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3" name="Google Shape;183;p20"/>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latin typeface="Long Cang"/>
                <a:ea typeface="Long Cang"/>
                <a:cs typeface="Long Cang"/>
                <a:sym typeface="Long Cang"/>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4" name="Google Shape;184;p20"/>
          <p:cNvSpPr txBox="1"/>
          <p:nvPr/>
        </p:nvSpPr>
        <p:spPr>
          <a:xfrm>
            <a:off x="905600" y="3681357"/>
            <a:ext cx="4782600" cy="49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Nunito"/>
                <a:ea typeface="Nunito"/>
                <a:cs typeface="Nunito"/>
                <a:sym typeface="Nunito"/>
              </a:rPr>
              <a:t>CREDITS: This presentation template was created by </a:t>
            </a:r>
            <a:r>
              <a:rPr lang="en" sz="10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en" sz="1000">
                <a:solidFill>
                  <a:schemeClr val="dk1"/>
                </a:solidFill>
                <a:latin typeface="Nunito"/>
                <a:ea typeface="Nunito"/>
                <a:cs typeface="Nunito"/>
                <a:sym typeface="Nunito"/>
              </a:rPr>
              <a:t>, and includes icons by </a:t>
            </a:r>
            <a:r>
              <a:rPr lang="en" sz="10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000" b="1">
                <a:solidFill>
                  <a:schemeClr val="dk1"/>
                </a:solidFill>
                <a:latin typeface="Nunito"/>
                <a:ea typeface="Nunito"/>
                <a:cs typeface="Nunito"/>
                <a:sym typeface="Nunito"/>
              </a:rPr>
              <a:t> </a:t>
            </a:r>
            <a:r>
              <a:rPr lang="en" sz="1000">
                <a:solidFill>
                  <a:schemeClr val="dk1"/>
                </a:solidFill>
                <a:latin typeface="Nunito"/>
                <a:ea typeface="Nunito"/>
                <a:cs typeface="Nunito"/>
                <a:sym typeface="Nunito"/>
              </a:rPr>
              <a:t>and infographics &amp; images by </a:t>
            </a:r>
            <a:r>
              <a:rPr lang="en" sz="10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endParaRPr sz="1000" b="1">
              <a:solidFill>
                <a:schemeClr val="dk1"/>
              </a:solidFill>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79050" y="521225"/>
            <a:ext cx="7545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1pPr>
            <a:lvl2pPr lvl="1">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2pPr>
            <a:lvl3pPr lvl="2">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3pPr>
            <a:lvl4pPr lvl="3">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4pPr>
            <a:lvl5pPr lvl="4">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5pPr>
            <a:lvl6pPr lvl="5">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6pPr>
            <a:lvl7pPr lvl="6">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7pPr>
            <a:lvl8pPr lvl="7">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8pPr>
            <a:lvl9pPr lvl="8">
              <a:lnSpc>
                <a:spcPct val="80000"/>
              </a:lnSpc>
              <a:spcBef>
                <a:spcPts val="0"/>
              </a:spcBef>
              <a:spcAft>
                <a:spcPts val="0"/>
              </a:spcAft>
              <a:buClr>
                <a:schemeClr val="dk1"/>
              </a:buClr>
              <a:buSzPts val="3800"/>
              <a:buFont typeface="Long Cang"/>
              <a:buNone/>
              <a:defRPr sz="3800">
                <a:solidFill>
                  <a:schemeClr val="dk1"/>
                </a:solidFill>
                <a:latin typeface="Long Cang"/>
                <a:ea typeface="Long Cang"/>
                <a:cs typeface="Long Cang"/>
                <a:sym typeface="Long Ca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9" r:id="rId5"/>
    <p:sldLayoutId id="2147483660" r:id="rId6"/>
    <p:sldLayoutId id="2147483663" r:id="rId7"/>
    <p:sldLayoutId id="2147483664"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p:nvPr/>
        </p:nvSpPr>
        <p:spPr>
          <a:xfrm>
            <a:off x="758350" y="719875"/>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a:spLocks noGrp="1"/>
          </p:cNvSpPr>
          <p:nvPr>
            <p:ph type="ctrTitle"/>
          </p:nvPr>
        </p:nvSpPr>
        <p:spPr>
          <a:xfrm>
            <a:off x="770744" y="905724"/>
            <a:ext cx="4782600" cy="1666026"/>
          </a:xfrm>
          <a:prstGeom prst="rect">
            <a:avLst/>
          </a:prstGeom>
        </p:spPr>
        <p:txBody>
          <a:bodyPr spcFirstLastPara="1" wrap="square" lIns="91425" tIns="91425" rIns="91425" bIns="91425" anchor="b" anchorCtr="0">
            <a:noAutofit/>
          </a:bodyPr>
          <a:lstStyle/>
          <a:p>
            <a:pPr lvl="0" algn="ctr"/>
            <a:r>
              <a:rPr lang="ar-AE" sz="6000" dirty="0">
                <a:solidFill>
                  <a:schemeClr val="tx1">
                    <a:lumMod val="95000"/>
                    <a:lumOff val="5000"/>
                  </a:schemeClr>
                </a:solidFill>
                <a:latin typeface="Urdu Typesetting" panose="03020402040406030203" pitchFamily="66" charset="-78"/>
                <a:cs typeface="Urdu Typesetting" panose="03020402040406030203" pitchFamily="66" charset="-78"/>
              </a:rPr>
              <a:t>الاغذية المعلبة وتأثيرها على الصحة العامة</a:t>
            </a:r>
            <a:endParaRPr sz="6000" dirty="0">
              <a:solidFill>
                <a:schemeClr val="tx1">
                  <a:lumMod val="95000"/>
                  <a:lumOff val="5000"/>
                </a:schemeClr>
              </a:solidFill>
              <a:latin typeface="Urdu Typesetting" panose="03020402040406030203" pitchFamily="66" charset="-78"/>
              <a:cs typeface="Urdu Typesetting" panose="03020402040406030203" pitchFamily="66" charset="-78"/>
            </a:endParaRPr>
          </a:p>
        </p:txBody>
      </p:sp>
      <p:sp>
        <p:nvSpPr>
          <p:cNvPr id="207" name="Google Shape;207;p26"/>
          <p:cNvSpPr txBox="1">
            <a:spLocks noGrp="1"/>
          </p:cNvSpPr>
          <p:nvPr>
            <p:ph type="subTitle" idx="1"/>
          </p:nvPr>
        </p:nvSpPr>
        <p:spPr>
          <a:xfrm>
            <a:off x="2203057" y="3117400"/>
            <a:ext cx="2083975" cy="9938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م.م. سهاد حمزه محمدعلي</a:t>
            </a:r>
          </a:p>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م.م. مآب رياض ساجت</a:t>
            </a:r>
          </a:p>
          <a:p>
            <a:pPr marL="0" lvl="0" indent="0" algn="ctr" rtl="0">
              <a:spcBef>
                <a:spcPts val="0"/>
              </a:spcBef>
              <a:spcAft>
                <a:spcPts val="0"/>
              </a:spcAft>
              <a:buNone/>
            </a:pPr>
            <a:r>
              <a:rPr lang="ar-AE" sz="2000" b="1" dirty="0">
                <a:latin typeface="Traditional Arabic" panose="02020603050405020304" pitchFamily="18" charset="-78"/>
                <a:cs typeface="Traditional Arabic" panose="02020603050405020304" pitchFamily="18" charset="-78"/>
              </a:rPr>
              <a:t>قسم الاسماك</a:t>
            </a:r>
            <a:endParaRPr sz="2000" b="1" dirty="0">
              <a:latin typeface="Traditional Arabic" panose="02020603050405020304" pitchFamily="18" charset="-78"/>
              <a:cs typeface="Traditional Arabic" panose="02020603050405020304" pitchFamily="18" charset="-78"/>
            </a:endParaRPr>
          </a:p>
        </p:txBody>
      </p:sp>
      <p:pic>
        <p:nvPicPr>
          <p:cNvPr id="208" name="Google Shape;208;p26"/>
          <p:cNvPicPr preferRelativeResize="0"/>
          <p:nvPr/>
        </p:nvPicPr>
        <p:blipFill rotWithShape="1">
          <a:blip r:embed="rId3">
            <a:alphaModFix/>
          </a:blip>
          <a:srcRect l="51160" r="11414" b="13262"/>
          <a:stretch/>
        </p:blipFill>
        <p:spPr>
          <a:xfrm>
            <a:off x="5758544" y="661425"/>
            <a:ext cx="2472600" cy="3820800"/>
          </a:xfrm>
          <a:prstGeom prst="roundRect">
            <a:avLst>
              <a:gd name="adj" fmla="val 16849"/>
            </a:avLst>
          </a:prstGeom>
          <a:noFill/>
          <a:ln>
            <a:noFill/>
          </a:ln>
        </p:spPr>
      </p:pic>
      <p:sp>
        <p:nvSpPr>
          <p:cNvPr id="209" name="Google Shape;209;p26"/>
          <p:cNvSpPr/>
          <p:nvPr/>
        </p:nvSpPr>
        <p:spPr>
          <a:xfrm>
            <a:off x="4899494" y="3117400"/>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Canned food  · Canned food  · Canned food  </a:t>
            </a:r>
            <a:endParaRPr sz="1400" dirty="0"/>
          </a:p>
        </p:txBody>
      </p:sp>
      <p:sp>
        <p:nvSpPr>
          <p:cNvPr id="212" name="Google Shape;212;p26"/>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Canned food  · Canned food  · Canned food </a:t>
            </a:r>
            <a:endParaRPr sz="1400"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29"/>
          <p:cNvSpPr txBox="1">
            <a:spLocks noGrp="1"/>
          </p:cNvSpPr>
          <p:nvPr>
            <p:ph type="title" idx="5"/>
          </p:nvPr>
        </p:nvSpPr>
        <p:spPr>
          <a:xfrm>
            <a:off x="719988" y="661426"/>
            <a:ext cx="4281000" cy="2190632"/>
          </a:xfrm>
          <a:prstGeom prst="rect">
            <a:avLst/>
          </a:prstGeom>
        </p:spPr>
        <p:txBody>
          <a:bodyPr spcFirstLastPara="1" wrap="square" lIns="91425" tIns="91425" rIns="91425" bIns="91425" anchor="ctr" anchorCtr="0">
            <a:noAutofit/>
          </a:bodyPr>
          <a:lstStyle/>
          <a:p>
            <a:pPr lvl="0" rtl="1"/>
            <a:r>
              <a:rPr lang="ar-IQ" sz="4400" b="1" dirty="0">
                <a:solidFill>
                  <a:schemeClr val="tx1"/>
                </a:solidFill>
                <a:latin typeface="Urdu Typesetting" panose="03020402040406030203" pitchFamily="66" charset="-78"/>
                <a:cs typeface="Urdu Typesetting" panose="03020402040406030203" pitchFamily="66" charset="-78"/>
              </a:rPr>
              <a:t>الأضرار الصحية الناتجة من المواد الحافظة المستخدمة </a:t>
            </a:r>
            <a:r>
              <a:rPr lang="ar-IQ" sz="4000" b="1" dirty="0">
                <a:solidFill>
                  <a:schemeClr val="tx1"/>
                </a:solidFill>
                <a:latin typeface="Urdu Typesetting" panose="03020402040406030203" pitchFamily="66" charset="-78"/>
                <a:cs typeface="Urdu Typesetting" panose="03020402040406030203" pitchFamily="66" charset="-78"/>
              </a:rPr>
              <a:t>في</a:t>
            </a:r>
            <a:r>
              <a:rPr lang="ar-IQ" sz="4400" b="1" dirty="0">
                <a:solidFill>
                  <a:schemeClr val="tx1"/>
                </a:solidFill>
                <a:latin typeface="Urdu Typesetting" panose="03020402040406030203" pitchFamily="66" charset="-78"/>
                <a:cs typeface="Urdu Typesetting" panose="03020402040406030203" pitchFamily="66" charset="-78"/>
              </a:rPr>
              <a:t> الأغذية المعلبة</a:t>
            </a:r>
            <a:endParaRPr sz="4400" dirty="0">
              <a:solidFill>
                <a:schemeClr val="tx1"/>
              </a:solidFill>
              <a:latin typeface="Urdu Typesetting" panose="03020402040406030203" pitchFamily="66" charset="-78"/>
              <a:cs typeface="Urdu Typesetting" panose="03020402040406030203" pitchFamily="66" charset="-78"/>
            </a:endParaRPr>
          </a:p>
        </p:txBody>
      </p:sp>
      <p:sp>
        <p:nvSpPr>
          <p:cNvPr id="259" name="Google Shape;259;p29"/>
          <p:cNvSpPr txBox="1">
            <a:spLocks noGrp="1"/>
          </p:cNvSpPr>
          <p:nvPr>
            <p:ph type="subTitle" idx="1"/>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262" name="Google Shape;262;p29"/>
          <p:cNvSpPr txBox="1">
            <a:spLocks noGrp="1"/>
          </p:cNvSpPr>
          <p:nvPr>
            <p:ph type="subTitle" idx="3"/>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pic>
        <p:nvPicPr>
          <p:cNvPr id="264" name="Google Shape;264;p29"/>
          <p:cNvPicPr preferRelativeResize="0"/>
          <p:nvPr/>
        </p:nvPicPr>
        <p:blipFill rotWithShape="1">
          <a:blip r:embed="rId3">
            <a:alphaModFix/>
          </a:blip>
          <a:srcRect l="27555" r="27559"/>
          <a:stretch/>
        </p:blipFill>
        <p:spPr>
          <a:xfrm>
            <a:off x="5658625" y="661425"/>
            <a:ext cx="2572500" cy="3820800"/>
          </a:xfrm>
          <a:prstGeom prst="roundRect">
            <a:avLst>
              <a:gd name="adj" fmla="val 16849"/>
            </a:avLst>
          </a:prstGeom>
          <a:noFill/>
          <a:ln>
            <a:noFill/>
          </a:ln>
        </p:spPr>
      </p:pic>
      <p:sp>
        <p:nvSpPr>
          <p:cNvPr id="265" name="Google Shape;265;p29"/>
          <p:cNvSpPr/>
          <p:nvPr/>
        </p:nvSpPr>
        <p:spPr>
          <a:xfrm>
            <a:off x="2177676" y="3030911"/>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2097696" y="3998711"/>
            <a:ext cx="339900" cy="33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extLst>
      <p:ext uri="{BB962C8B-B14F-4D97-AF65-F5344CB8AC3E}">
        <p14:creationId xmlns:p14="http://schemas.microsoft.com/office/powerpoint/2010/main" xmlns="" val="35932854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3" name="Google Shape;573;p42"/>
          <p:cNvSpPr txBox="1">
            <a:spLocks noGrp="1"/>
          </p:cNvSpPr>
          <p:nvPr>
            <p:ph type="subTitle" idx="4"/>
          </p:nvPr>
        </p:nvSpPr>
        <p:spPr>
          <a:xfrm>
            <a:off x="4927296" y="3490212"/>
            <a:ext cx="2484120" cy="1490511"/>
          </a:xfrm>
          <a:prstGeom prst="rect">
            <a:avLst/>
          </a:prstGeom>
        </p:spPr>
        <p:txBody>
          <a:bodyPr spcFirstLastPara="1" wrap="square" lIns="91425" tIns="91425" rIns="91425" bIns="91425" anchor="t" anchorCtr="0">
            <a:noAutofit/>
          </a:bodyPr>
          <a:lstStyle/>
          <a:p>
            <a:r>
              <a:rPr lang="ar-IQ" b="1" dirty="0">
                <a:solidFill>
                  <a:schemeClr val="tx1"/>
                </a:solidFill>
                <a:latin typeface="Arial"/>
                <a:cs typeface="+mj-cs"/>
              </a:rPr>
              <a:t>أن المواد الملونة والحافظة لها أضرار كبيرة وكثيرة بعضها يسبب السرطان وبعضها يسبب طفح جلدي وبعضها يسبب مشاكل صحية</a:t>
            </a:r>
            <a:endParaRPr lang="en-US" dirty="0">
              <a:solidFill>
                <a:schemeClr val="tx1"/>
              </a:solidFill>
              <a:cs typeface="+mj-cs"/>
            </a:endParaRPr>
          </a:p>
        </p:txBody>
      </p:sp>
      <p:sp>
        <p:nvSpPr>
          <p:cNvPr id="575" name="Google Shape;575;p42"/>
          <p:cNvSpPr txBox="1">
            <a:spLocks noGrp="1"/>
          </p:cNvSpPr>
          <p:nvPr>
            <p:ph type="subTitle" idx="6"/>
          </p:nvPr>
        </p:nvSpPr>
        <p:spPr>
          <a:xfrm>
            <a:off x="719926" y="1798838"/>
            <a:ext cx="2315400" cy="965143"/>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أن المعلبات تؤدى إلى تكوين الحصوات في المرارة كما تسبب الإمساك المزمن.</a:t>
            </a:r>
            <a:r>
              <a:rPr lang="ar-IQ" dirty="0">
                <a:solidFill>
                  <a:schemeClr val="tx1"/>
                </a:solidFill>
                <a:cs typeface="+mj-cs"/>
              </a:rPr>
              <a:t/>
            </a:r>
            <a:br>
              <a:rPr lang="ar-IQ" dirty="0">
                <a:solidFill>
                  <a:schemeClr val="tx1"/>
                </a:solidFill>
                <a:cs typeface="+mj-cs"/>
              </a:rPr>
            </a:br>
            <a:endParaRPr dirty="0">
              <a:solidFill>
                <a:schemeClr val="tx1"/>
              </a:solidFill>
              <a:cs typeface="+mj-cs"/>
            </a:endParaRPr>
          </a:p>
        </p:txBody>
      </p:sp>
      <p:sp>
        <p:nvSpPr>
          <p:cNvPr id="577" name="Google Shape;577;p42"/>
          <p:cNvSpPr txBox="1">
            <a:spLocks noGrp="1"/>
          </p:cNvSpPr>
          <p:nvPr>
            <p:ph type="subTitle" idx="8"/>
          </p:nvPr>
        </p:nvSpPr>
        <p:spPr>
          <a:xfrm>
            <a:off x="6177576" y="1738576"/>
            <a:ext cx="2315400" cy="860327"/>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 تسبب التهابات حادة او مزمنة في المعدة وتؤدي إلى الإصابة بقرحة المعدة</a:t>
            </a:r>
            <a:r>
              <a:rPr lang="ar-IQ" b="1" dirty="0">
                <a:solidFill>
                  <a:schemeClr val="tx1"/>
                </a:solidFill>
                <a:latin typeface="Arial"/>
              </a:rPr>
              <a:t>.</a:t>
            </a:r>
            <a:endParaRPr dirty="0">
              <a:solidFill>
                <a:schemeClr val="tx1"/>
              </a:solidFill>
            </a:endParaRPr>
          </a:p>
        </p:txBody>
      </p:sp>
      <p:sp>
        <p:nvSpPr>
          <p:cNvPr id="579" name="Google Shape;579;p42"/>
          <p:cNvSpPr txBox="1">
            <a:spLocks noGrp="1"/>
          </p:cNvSpPr>
          <p:nvPr>
            <p:ph type="subTitle" idx="13"/>
          </p:nvPr>
        </p:nvSpPr>
        <p:spPr>
          <a:xfrm>
            <a:off x="1877626" y="3460734"/>
            <a:ext cx="2315400" cy="1148277"/>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يؤدي إلى السمنة أو البدانة بكل مضاعفتها مثل الإصابة بمرض السكر والقلب والأوعية الدموية.</a:t>
            </a:r>
            <a:r>
              <a:rPr lang="ar-IQ" dirty="0">
                <a:solidFill>
                  <a:schemeClr val="tx1"/>
                </a:solidFill>
                <a:cs typeface="+mj-cs"/>
              </a:rPr>
              <a:t/>
            </a:r>
            <a:br>
              <a:rPr lang="ar-IQ" dirty="0">
                <a:solidFill>
                  <a:schemeClr val="tx1"/>
                </a:solidFill>
                <a:cs typeface="+mj-cs"/>
              </a:rPr>
            </a:br>
            <a:endParaRPr dirty="0">
              <a:solidFill>
                <a:schemeClr val="tx1"/>
              </a:solidFill>
              <a:cs typeface="+mj-cs"/>
            </a:endParaRPr>
          </a:p>
        </p:txBody>
      </p:sp>
      <p:sp>
        <p:nvSpPr>
          <p:cNvPr id="581" name="Google Shape;581;p42"/>
          <p:cNvSpPr txBox="1">
            <a:spLocks noGrp="1"/>
          </p:cNvSpPr>
          <p:nvPr>
            <p:ph type="subTitle" idx="15"/>
          </p:nvPr>
        </p:nvSpPr>
        <p:spPr>
          <a:xfrm>
            <a:off x="3414300" y="1837689"/>
            <a:ext cx="2315400" cy="1085620"/>
          </a:xfrm>
          <a:prstGeom prst="rect">
            <a:avLst/>
          </a:prstGeom>
        </p:spPr>
        <p:txBody>
          <a:bodyPr spcFirstLastPara="1" wrap="square" lIns="91425" tIns="91425" rIns="91425" bIns="91425" anchor="t" anchorCtr="0">
            <a:noAutofit/>
          </a:bodyPr>
          <a:lstStyle/>
          <a:p>
            <a:pPr marL="0" lvl="0" indent="0"/>
            <a:r>
              <a:rPr lang="ar-IQ" b="1" dirty="0">
                <a:solidFill>
                  <a:schemeClr val="tx1"/>
                </a:solidFill>
                <a:latin typeface="Arial"/>
                <a:cs typeface="+mj-cs"/>
              </a:rPr>
              <a:t>هذه المعلبات قليلة الألياف وتحتوي على سعرات حرارية كبيرة وهذا يسبب الإصابة بسرطان القولون والمستقيم .</a:t>
            </a:r>
            <a:endParaRPr dirty="0">
              <a:solidFill>
                <a:schemeClr val="tx1"/>
              </a:solidFill>
              <a:cs typeface="+mj-cs"/>
            </a:endParaRPr>
          </a:p>
        </p:txBody>
      </p:sp>
      <p:grpSp>
        <p:nvGrpSpPr>
          <p:cNvPr id="582" name="Google Shape;582;p42"/>
          <p:cNvGrpSpPr/>
          <p:nvPr/>
        </p:nvGrpSpPr>
        <p:grpSpPr>
          <a:xfrm>
            <a:off x="1622451" y="1528477"/>
            <a:ext cx="510350" cy="135600"/>
            <a:chOff x="1622451" y="1406527"/>
            <a:chExt cx="510350" cy="135600"/>
          </a:xfrm>
        </p:grpSpPr>
        <p:sp>
          <p:nvSpPr>
            <p:cNvPr id="583" name="Google Shape;583;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2"/>
          <p:cNvGrpSpPr/>
          <p:nvPr/>
        </p:nvGrpSpPr>
        <p:grpSpPr>
          <a:xfrm>
            <a:off x="4317376" y="1528477"/>
            <a:ext cx="510350" cy="135600"/>
            <a:chOff x="1622451" y="1406527"/>
            <a:chExt cx="510350" cy="135600"/>
          </a:xfrm>
        </p:grpSpPr>
        <p:sp>
          <p:nvSpPr>
            <p:cNvPr id="587" name="Google Shape;587;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2"/>
          <p:cNvGrpSpPr/>
          <p:nvPr/>
        </p:nvGrpSpPr>
        <p:grpSpPr>
          <a:xfrm>
            <a:off x="7012301" y="1528477"/>
            <a:ext cx="510350" cy="135600"/>
            <a:chOff x="1622451" y="1406527"/>
            <a:chExt cx="510350" cy="135600"/>
          </a:xfrm>
        </p:grpSpPr>
        <p:sp>
          <p:nvSpPr>
            <p:cNvPr id="591" name="Google Shape;591;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42"/>
          <p:cNvGrpSpPr/>
          <p:nvPr/>
        </p:nvGrpSpPr>
        <p:grpSpPr>
          <a:xfrm>
            <a:off x="2906846" y="3165806"/>
            <a:ext cx="510350" cy="135600"/>
            <a:chOff x="1622451" y="1406527"/>
            <a:chExt cx="510350" cy="135600"/>
          </a:xfrm>
        </p:grpSpPr>
        <p:sp>
          <p:nvSpPr>
            <p:cNvPr id="599" name="Google Shape;599;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2"/>
          <p:cNvGrpSpPr/>
          <p:nvPr/>
        </p:nvGrpSpPr>
        <p:grpSpPr>
          <a:xfrm>
            <a:off x="5914181" y="3165806"/>
            <a:ext cx="510350" cy="135600"/>
            <a:chOff x="1622451" y="1406527"/>
            <a:chExt cx="510350" cy="135600"/>
          </a:xfrm>
        </p:grpSpPr>
        <p:sp>
          <p:nvSpPr>
            <p:cNvPr id="603" name="Google Shape;603;p42"/>
            <p:cNvSpPr/>
            <p:nvPr/>
          </p:nvSpPr>
          <p:spPr>
            <a:xfrm>
              <a:off x="1809826" y="1406527"/>
              <a:ext cx="135600" cy="13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p:nvPr/>
          </p:nvSpPr>
          <p:spPr>
            <a:xfrm>
              <a:off x="199720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1622451" y="1406527"/>
              <a:ext cx="135600" cy="135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Effect transition="in" filter="wheel(1)">
                                      <p:cBhvr>
                                        <p:cTn id="7" dur="2000"/>
                                        <p:tgtEl>
                                          <p:spTgt spid="57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5">
                                            <p:txEl>
                                              <p:pRg st="0" end="0"/>
                                            </p:txEl>
                                          </p:spTgt>
                                        </p:tgtEl>
                                        <p:attrNameLst>
                                          <p:attrName>style.visibility</p:attrName>
                                        </p:attrNameLst>
                                      </p:cBhvr>
                                      <p:to>
                                        <p:strVal val="visible"/>
                                      </p:to>
                                    </p:set>
                                    <p:animEffect transition="in" filter="wheel(1)">
                                      <p:cBhvr>
                                        <p:cTn id="10" dur="2000"/>
                                        <p:tgtEl>
                                          <p:spTgt spid="575">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77">
                                            <p:txEl>
                                              <p:pRg st="0" end="0"/>
                                            </p:txEl>
                                          </p:spTgt>
                                        </p:tgtEl>
                                        <p:attrNameLst>
                                          <p:attrName>style.visibility</p:attrName>
                                        </p:attrNameLst>
                                      </p:cBhvr>
                                      <p:to>
                                        <p:strVal val="visible"/>
                                      </p:to>
                                    </p:set>
                                    <p:animEffect transition="in" filter="wheel(1)">
                                      <p:cBhvr>
                                        <p:cTn id="13" dur="2000"/>
                                        <p:tgtEl>
                                          <p:spTgt spid="577">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79">
                                            <p:txEl>
                                              <p:pRg st="0" end="0"/>
                                            </p:txEl>
                                          </p:spTgt>
                                        </p:tgtEl>
                                        <p:attrNameLst>
                                          <p:attrName>style.visibility</p:attrName>
                                        </p:attrNameLst>
                                      </p:cBhvr>
                                      <p:to>
                                        <p:strVal val="visible"/>
                                      </p:to>
                                    </p:set>
                                    <p:animEffect transition="in" filter="wheel(1)">
                                      <p:cBhvr>
                                        <p:cTn id="16" dur="2000"/>
                                        <p:tgtEl>
                                          <p:spTgt spid="579">
                                            <p:txEl>
                                              <p:pRg st="0" end="0"/>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81">
                                            <p:txEl>
                                              <p:pRg st="0" end="0"/>
                                            </p:txEl>
                                          </p:spTgt>
                                        </p:tgtEl>
                                        <p:attrNameLst>
                                          <p:attrName>style.visibility</p:attrName>
                                        </p:attrNameLst>
                                      </p:cBhvr>
                                      <p:to>
                                        <p:strVal val="visible"/>
                                      </p:to>
                                    </p:set>
                                    <p:animEffect transition="in" filter="wheel(1)">
                                      <p:cBhvr>
                                        <p:cTn id="19" dur="2000"/>
                                        <p:tgtEl>
                                          <p:spTgt spid="581">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82"/>
                                        </p:tgtEl>
                                        <p:attrNameLst>
                                          <p:attrName>style.visibility</p:attrName>
                                        </p:attrNameLst>
                                      </p:cBhvr>
                                      <p:to>
                                        <p:strVal val="visible"/>
                                      </p:to>
                                    </p:set>
                                    <p:animEffect transition="in" filter="wheel(1)">
                                      <p:cBhvr>
                                        <p:cTn id="22" dur="2000"/>
                                        <p:tgtEl>
                                          <p:spTgt spid="582"/>
                                        </p:tgtEl>
                                      </p:cBhvr>
                                    </p:animEffect>
                                  </p:childTnLst>
                                </p:cTn>
                              </p:par>
                              <p:par>
                                <p:cTn id="23" presetID="21" presetClass="entr" presetSubtype="1" fill="hold" nodeType="withEffect">
                                  <p:stCondLst>
                                    <p:cond delay="0"/>
                                  </p:stCondLst>
                                  <p:childTnLst>
                                    <p:set>
                                      <p:cBhvr>
                                        <p:cTn id="24" dur="1" fill="hold">
                                          <p:stCondLst>
                                            <p:cond delay="0"/>
                                          </p:stCondLst>
                                        </p:cTn>
                                        <p:tgtEl>
                                          <p:spTgt spid="586"/>
                                        </p:tgtEl>
                                        <p:attrNameLst>
                                          <p:attrName>style.visibility</p:attrName>
                                        </p:attrNameLst>
                                      </p:cBhvr>
                                      <p:to>
                                        <p:strVal val="visible"/>
                                      </p:to>
                                    </p:set>
                                    <p:animEffect transition="in" filter="wheel(1)">
                                      <p:cBhvr>
                                        <p:cTn id="25" dur="2000"/>
                                        <p:tgtEl>
                                          <p:spTgt spid="586"/>
                                        </p:tgtEl>
                                      </p:cBhvr>
                                    </p:animEffect>
                                  </p:childTnLst>
                                </p:cTn>
                              </p:par>
                              <p:par>
                                <p:cTn id="26" presetID="21" presetClass="entr" presetSubtype="1" fill="hold" nodeType="withEffect">
                                  <p:stCondLst>
                                    <p:cond delay="0"/>
                                  </p:stCondLst>
                                  <p:childTnLst>
                                    <p:set>
                                      <p:cBhvr>
                                        <p:cTn id="27" dur="1" fill="hold">
                                          <p:stCondLst>
                                            <p:cond delay="0"/>
                                          </p:stCondLst>
                                        </p:cTn>
                                        <p:tgtEl>
                                          <p:spTgt spid="590"/>
                                        </p:tgtEl>
                                        <p:attrNameLst>
                                          <p:attrName>style.visibility</p:attrName>
                                        </p:attrNameLst>
                                      </p:cBhvr>
                                      <p:to>
                                        <p:strVal val="visible"/>
                                      </p:to>
                                    </p:set>
                                    <p:animEffect transition="in" filter="wheel(1)">
                                      <p:cBhvr>
                                        <p:cTn id="28" dur="2000"/>
                                        <p:tgtEl>
                                          <p:spTgt spid="590"/>
                                        </p:tgtEl>
                                      </p:cBhvr>
                                    </p:animEffect>
                                  </p:childTnLst>
                                </p:cTn>
                              </p:par>
                              <p:par>
                                <p:cTn id="29" presetID="21" presetClass="entr" presetSubtype="1" fill="hold" nodeType="withEffect">
                                  <p:stCondLst>
                                    <p:cond delay="0"/>
                                  </p:stCondLst>
                                  <p:childTnLst>
                                    <p:set>
                                      <p:cBhvr>
                                        <p:cTn id="30" dur="1" fill="hold">
                                          <p:stCondLst>
                                            <p:cond delay="0"/>
                                          </p:stCondLst>
                                        </p:cTn>
                                        <p:tgtEl>
                                          <p:spTgt spid="598"/>
                                        </p:tgtEl>
                                        <p:attrNameLst>
                                          <p:attrName>style.visibility</p:attrName>
                                        </p:attrNameLst>
                                      </p:cBhvr>
                                      <p:to>
                                        <p:strVal val="visible"/>
                                      </p:to>
                                    </p:set>
                                    <p:animEffect transition="in" filter="wheel(1)">
                                      <p:cBhvr>
                                        <p:cTn id="31" dur="2000"/>
                                        <p:tgtEl>
                                          <p:spTgt spid="598"/>
                                        </p:tgtEl>
                                      </p:cBhvr>
                                    </p:animEffect>
                                  </p:childTnLst>
                                </p:cTn>
                              </p:par>
                              <p:par>
                                <p:cTn id="32" presetID="21" presetClass="entr" presetSubtype="1" fill="hold" nodeType="withEffect">
                                  <p:stCondLst>
                                    <p:cond delay="0"/>
                                  </p:stCondLst>
                                  <p:childTnLst>
                                    <p:set>
                                      <p:cBhvr>
                                        <p:cTn id="33" dur="1" fill="hold">
                                          <p:stCondLst>
                                            <p:cond delay="0"/>
                                          </p:stCondLst>
                                        </p:cTn>
                                        <p:tgtEl>
                                          <p:spTgt spid="602"/>
                                        </p:tgtEl>
                                        <p:attrNameLst>
                                          <p:attrName>style.visibility</p:attrName>
                                        </p:attrNameLst>
                                      </p:cBhvr>
                                      <p:to>
                                        <p:strVal val="visible"/>
                                      </p:to>
                                    </p:set>
                                    <p:animEffect transition="in" filter="wheel(1)">
                                      <p:cBhvr>
                                        <p:cTn id="34" dur="2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build="p"/>
      <p:bldP spid="575" grpId="0" build="p"/>
      <p:bldP spid="577" grpId="0" build="p"/>
      <p:bldP spid="579" grpId="0" build="p"/>
      <p:bldP spid="58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9BE07847-C0B1-F159-A002-C96E0AB19977}"/>
              </a:ext>
            </a:extLst>
          </p:cNvPr>
          <p:cNvSpPr/>
          <p:nvPr/>
        </p:nvSpPr>
        <p:spPr>
          <a:xfrm>
            <a:off x="2586136" y="399919"/>
            <a:ext cx="4945380" cy="1108046"/>
          </a:xfrm>
          <a:prstGeom prst="round2Same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Rectangle: Rounded Corners 1">
            <a:extLst>
              <a:ext uri="{FF2B5EF4-FFF2-40B4-BE49-F238E27FC236}">
                <a16:creationId xmlns:a16="http://schemas.microsoft.com/office/drawing/2014/main" xmlns="" id="{34870369-DB9B-373E-C908-BE71832B3932}"/>
              </a:ext>
            </a:extLst>
          </p:cNvPr>
          <p:cNvSpPr/>
          <p:nvPr/>
        </p:nvSpPr>
        <p:spPr>
          <a:xfrm>
            <a:off x="60960" y="95794"/>
            <a:ext cx="9022080" cy="5047706"/>
          </a:xfrm>
          <a:prstGeom prst="roundRect">
            <a:avLst/>
          </a:prstGeom>
          <a:blipFill dpi="0" rotWithShape="1">
            <a:blip r:embed="rId3">
              <a:alphaModFix amt="98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FAEED96B-B636-80E5-A557-A52B1F4961C7}"/>
              </a:ext>
            </a:extLst>
          </p:cNvPr>
          <p:cNvGrpSpPr/>
          <p:nvPr/>
        </p:nvGrpSpPr>
        <p:grpSpPr>
          <a:xfrm>
            <a:off x="4998720" y="95794"/>
            <a:ext cx="4083310" cy="4965747"/>
            <a:chOff x="4998720" y="95794"/>
            <a:chExt cx="4083310" cy="4965747"/>
          </a:xfrm>
        </p:grpSpPr>
        <p:sp>
          <p:nvSpPr>
            <p:cNvPr id="31" name="Rectangle: Rounded Corners 30">
              <a:extLst>
                <a:ext uri="{FF2B5EF4-FFF2-40B4-BE49-F238E27FC236}">
                  <a16:creationId xmlns:a16="http://schemas.microsoft.com/office/drawing/2014/main" xmlns="" id="{9292290E-15A3-9036-8B6D-53A8A0CBAE04}"/>
                </a:ext>
              </a:extLst>
            </p:cNvPr>
            <p:cNvSpPr/>
            <p:nvPr/>
          </p:nvSpPr>
          <p:spPr>
            <a:xfrm>
              <a:off x="4998720" y="95794"/>
              <a:ext cx="4083310" cy="49657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xmlns="" id="{46BBA563-C8CF-D919-8C23-791547953E4E}"/>
                </a:ext>
              </a:extLst>
            </p:cNvPr>
            <p:cNvSpPr txBox="1"/>
            <p:nvPr/>
          </p:nvSpPr>
          <p:spPr>
            <a:xfrm>
              <a:off x="5571467" y="304800"/>
              <a:ext cx="3206773" cy="4216539"/>
            </a:xfrm>
            <a:prstGeom prst="rect">
              <a:avLst/>
            </a:prstGeom>
            <a:noFill/>
          </p:spPr>
          <p:txBody>
            <a:bodyPr wrap="square" rtlCol="0">
              <a:spAutoFit/>
            </a:bodyPr>
            <a:lstStyle/>
            <a:p>
              <a:pPr algn="ctr"/>
              <a:endParaRPr lang="ar-AE" sz="3600" b="1" dirty="0">
                <a:latin typeface="Urdu Typesetting" panose="03020402040406030203" pitchFamily="66" charset="-78"/>
                <a:cs typeface="Urdu Typesetting" panose="03020402040406030203" pitchFamily="66" charset="-78"/>
              </a:endParaRPr>
            </a:p>
            <a:p>
              <a:pPr algn="ctr"/>
              <a:r>
                <a:rPr lang="ar-AE" sz="3600" b="1" dirty="0">
                  <a:latin typeface="Urdu Typesetting" panose="03020402040406030203" pitchFamily="66" charset="-78"/>
                  <a:cs typeface="Urdu Typesetting" panose="03020402040406030203" pitchFamily="66" charset="-78"/>
                </a:rPr>
                <a:t>امراض التسمم الناتجة من تناول الاغذية المعلبة</a:t>
              </a:r>
            </a:p>
            <a:p>
              <a:pPr algn="ctr"/>
              <a:endParaRPr lang="ar-AE" sz="2000" b="1" dirty="0"/>
            </a:p>
            <a:p>
              <a:pPr algn="ctr"/>
              <a:r>
                <a:rPr lang="ar-AE" sz="2000" b="1" dirty="0"/>
                <a:t>وفقًا لـ مراكز السيطرة على الأمراض والوقاية منها، يتعرض حوالي 48 مليون شخص للتسمم الغذائي في الولايات المتحدة الأمريكية سنويًا، ويتم نقل حوالي 128,000 شخص إلى المستشفى، ويتوفى حوالي 3,000 شخص بسبب هذا المرض</a:t>
              </a:r>
              <a:endParaRPr lang="en-US" sz="2000" b="1" dirty="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p:nvPr/>
        </p:nvSpPr>
        <p:spPr>
          <a:xfrm>
            <a:off x="175728" y="4662956"/>
            <a:ext cx="463800" cy="46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7995097" y="-64135"/>
            <a:ext cx="882814" cy="76114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422" name="Google Shape;422;p35"/>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423" name="Google Shape;423;p35"/>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424" name="Google Shape;424;p35"/>
          <p:cNvSpPr/>
          <p:nvPr/>
        </p:nvSpPr>
        <p:spPr>
          <a:xfrm>
            <a:off x="5761664" y="3895570"/>
            <a:ext cx="857710" cy="84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lowchart: Card 3">
            <a:extLst>
              <a:ext uri="{FF2B5EF4-FFF2-40B4-BE49-F238E27FC236}">
                <a16:creationId xmlns:a16="http://schemas.microsoft.com/office/drawing/2014/main" xmlns="" id="{7471C84B-186F-E6E6-FFB8-D8DE6FBCB829}"/>
              </a:ext>
            </a:extLst>
          </p:cNvPr>
          <p:cNvSpPr/>
          <p:nvPr/>
        </p:nvSpPr>
        <p:spPr>
          <a:xfrm>
            <a:off x="3079704" y="2025957"/>
            <a:ext cx="2378262" cy="146639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يعتبر التسمم الجرثومي من أهم وأخطر أنواع التسمم الغذائي , وأهما </a:t>
            </a:r>
          </a:p>
          <a:p>
            <a:pPr algn="ctr"/>
            <a:r>
              <a:rPr lang="ar-AE" b="1" dirty="0">
                <a:solidFill>
                  <a:schemeClr val="tx2">
                    <a:lumMod val="75000"/>
                  </a:schemeClr>
                </a:solidFill>
                <a:cs typeface="+mj-cs"/>
              </a:rPr>
              <a:t>  </a:t>
            </a:r>
            <a:r>
              <a:rPr lang="en-US" b="1" dirty="0">
                <a:solidFill>
                  <a:schemeClr val="tx2">
                    <a:lumMod val="75000"/>
                  </a:schemeClr>
                </a:solidFill>
                <a:cs typeface="+mj-cs"/>
              </a:rPr>
              <a:t>Clostridium botulinum.</a:t>
            </a:r>
          </a:p>
          <a:p>
            <a:pPr algn="ctr"/>
            <a:r>
              <a:rPr lang="en-US" b="1" dirty="0">
                <a:solidFill>
                  <a:schemeClr val="tx2">
                    <a:lumMod val="75000"/>
                  </a:schemeClr>
                </a:solidFill>
                <a:cs typeface="+mj-cs"/>
              </a:rPr>
              <a:t>  salmonella </a:t>
            </a:r>
          </a:p>
          <a:p>
            <a:pPr algn="ctr"/>
            <a:r>
              <a:rPr lang="en-US" b="1" dirty="0">
                <a:solidFill>
                  <a:schemeClr val="tx2">
                    <a:lumMod val="75000"/>
                  </a:schemeClr>
                </a:solidFill>
                <a:cs typeface="+mj-cs"/>
              </a:rPr>
              <a:t>Bacillus cereus </a:t>
            </a:r>
          </a:p>
        </p:txBody>
      </p:sp>
      <p:sp>
        <p:nvSpPr>
          <p:cNvPr id="8" name="Flowchart: Card 7">
            <a:extLst>
              <a:ext uri="{FF2B5EF4-FFF2-40B4-BE49-F238E27FC236}">
                <a16:creationId xmlns:a16="http://schemas.microsoft.com/office/drawing/2014/main" xmlns="" id="{7BC51E18-3FA7-B011-B00A-C18CB27D792D}"/>
              </a:ext>
            </a:extLst>
          </p:cNvPr>
          <p:cNvSpPr/>
          <p:nvPr/>
        </p:nvSpPr>
        <p:spPr>
          <a:xfrm>
            <a:off x="3013206" y="3471212"/>
            <a:ext cx="2502960" cy="133237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AE" b="1" dirty="0">
                <a:solidFill>
                  <a:schemeClr val="tx2">
                    <a:lumMod val="75000"/>
                  </a:schemeClr>
                </a:solidFill>
                <a:latin typeface="Arial"/>
                <a:cs typeface="+mj-cs"/>
              </a:rPr>
              <a:t>ت</a:t>
            </a:r>
            <a:r>
              <a:rPr lang="ar-IQ" sz="1400" b="1" dirty="0">
                <a:solidFill>
                  <a:schemeClr val="tx2">
                    <a:lumMod val="75000"/>
                  </a:schemeClr>
                </a:solidFill>
                <a:latin typeface="Arial"/>
                <a:cs typeface="+mj-cs"/>
              </a:rPr>
              <a:t>تمثل الأعراض السريرية بشكل عام بالتقيء , الإسهال , صداع , الغيثان , وقد يحدث جفاف في الجسم خصوصا في الأطفال والشيوخ مع حدوث ارتفاع في درجة حرارة الجسم .</a:t>
            </a:r>
            <a:endParaRPr lang="en-US" sz="1400" b="1" dirty="0">
              <a:solidFill>
                <a:schemeClr val="tx2">
                  <a:lumMod val="75000"/>
                </a:schemeClr>
              </a:solidFill>
              <a:latin typeface="Arial"/>
              <a:cs typeface="+mj-cs"/>
            </a:endParaRPr>
          </a:p>
        </p:txBody>
      </p:sp>
      <p:sp>
        <p:nvSpPr>
          <p:cNvPr id="9" name="Flowchart: Card 8">
            <a:extLst>
              <a:ext uri="{FF2B5EF4-FFF2-40B4-BE49-F238E27FC236}">
                <a16:creationId xmlns:a16="http://schemas.microsoft.com/office/drawing/2014/main" xmlns="" id="{006D61F3-5BCC-6B99-2896-9C686200DC6A}"/>
              </a:ext>
            </a:extLst>
          </p:cNvPr>
          <p:cNvSpPr/>
          <p:nvPr/>
        </p:nvSpPr>
        <p:spPr>
          <a:xfrm>
            <a:off x="507512" y="697013"/>
            <a:ext cx="2355405"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 وجميعها هذه المكروبات تفرز سموما داخل المواد الغذائية المعلبة تسبب أضرار خطره على صحة الإنسان </a:t>
            </a:r>
          </a:p>
        </p:txBody>
      </p:sp>
      <p:sp>
        <p:nvSpPr>
          <p:cNvPr id="10" name="Flowchart: Card 9">
            <a:extLst>
              <a:ext uri="{FF2B5EF4-FFF2-40B4-BE49-F238E27FC236}">
                <a16:creationId xmlns:a16="http://schemas.microsoft.com/office/drawing/2014/main" xmlns="" id="{480F365F-B849-8B11-E409-FF4D3D97985F}"/>
              </a:ext>
            </a:extLst>
          </p:cNvPr>
          <p:cNvSpPr/>
          <p:nvPr/>
        </p:nvSpPr>
        <p:spPr>
          <a:xfrm>
            <a:off x="484058" y="2122882"/>
            <a:ext cx="2472600"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2">
                    <a:lumMod val="75000"/>
                  </a:schemeClr>
                </a:solidFill>
                <a:latin typeface="Arial"/>
                <a:cs typeface="+mj-cs"/>
              </a:rPr>
              <a:t>كما أن لهذه السموم القابلية على مقاومة درجات الحرارة العالية عند التعقيم</a:t>
            </a:r>
            <a:endParaRPr lang="en-US" b="1" dirty="0">
              <a:solidFill>
                <a:schemeClr val="tx2">
                  <a:lumMod val="75000"/>
                </a:schemeClr>
              </a:solidFill>
            </a:endParaRPr>
          </a:p>
        </p:txBody>
      </p:sp>
      <p:sp>
        <p:nvSpPr>
          <p:cNvPr id="11" name="Flowchart: Card 10">
            <a:extLst>
              <a:ext uri="{FF2B5EF4-FFF2-40B4-BE49-F238E27FC236}">
                <a16:creationId xmlns:a16="http://schemas.microsoft.com/office/drawing/2014/main" xmlns="" id="{3B57B88A-5050-A832-DC37-42827A14F61A}"/>
              </a:ext>
            </a:extLst>
          </p:cNvPr>
          <p:cNvSpPr/>
          <p:nvPr/>
        </p:nvSpPr>
        <p:spPr>
          <a:xfrm>
            <a:off x="572299" y="3330587"/>
            <a:ext cx="2290618" cy="133236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عادة تبدأ أعراض التسمم بالظهور بعد فترة زمنية تتراوح من 1- 36 ساعة من تناول المواد الغذائية الملوثة وذلك حسب المسبب المرضي </a:t>
            </a:r>
          </a:p>
        </p:txBody>
      </p:sp>
      <p:sp>
        <p:nvSpPr>
          <p:cNvPr id="12" name="Flowchart: Card 11">
            <a:extLst>
              <a:ext uri="{FF2B5EF4-FFF2-40B4-BE49-F238E27FC236}">
                <a16:creationId xmlns:a16="http://schemas.microsoft.com/office/drawing/2014/main" xmlns="" id="{6F6C8787-4DFE-05A3-DE38-BDD5A1B32CAB}"/>
              </a:ext>
            </a:extLst>
          </p:cNvPr>
          <p:cNvSpPr/>
          <p:nvPr/>
        </p:nvSpPr>
        <p:spPr>
          <a:xfrm>
            <a:off x="2934378" y="519506"/>
            <a:ext cx="2523588" cy="1506451"/>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75000"/>
                  </a:schemeClr>
                </a:solidFill>
                <a:cs typeface="+mj-cs"/>
              </a:rPr>
              <a:t>Clostridium botulinum</a:t>
            </a:r>
            <a:r>
              <a:rPr lang="ar-AE" b="1" dirty="0">
                <a:solidFill>
                  <a:schemeClr val="tx2">
                    <a:lumMod val="75000"/>
                  </a:schemeClr>
                </a:solidFill>
                <a:cs typeface="+mj-cs"/>
              </a:rPr>
              <a:t>كما تسبب </a:t>
            </a:r>
          </a:p>
          <a:p>
            <a:pPr algn="ctr"/>
            <a:r>
              <a:rPr lang="ar-AE" b="1" dirty="0">
                <a:solidFill>
                  <a:schemeClr val="tx2">
                    <a:lumMod val="75000"/>
                  </a:schemeClr>
                </a:solidFill>
                <a:cs typeface="+mj-cs"/>
              </a:rPr>
              <a:t>تعطيل للجهاز العصبي المركزي , وبتالي حدوث الوفاة نتيجة لشلل في</a:t>
            </a:r>
          </a:p>
          <a:p>
            <a:pPr algn="ctr"/>
            <a:r>
              <a:rPr lang="ar-AE" b="1" dirty="0">
                <a:solidFill>
                  <a:schemeClr val="tx2">
                    <a:lumMod val="75000"/>
                  </a:schemeClr>
                </a:solidFill>
                <a:cs typeface="+mj-cs"/>
              </a:rPr>
              <a:t> عضلات التنفس , حيث يكفي مليغرام واحد من هذه السموم لقتل ستة عشر ألف شخص .</a:t>
            </a:r>
          </a:p>
        </p:txBody>
      </p:sp>
    </p:spTree>
    <p:extLst>
      <p:ext uri="{BB962C8B-B14F-4D97-AF65-F5344CB8AC3E}">
        <p14:creationId xmlns:p14="http://schemas.microsoft.com/office/powerpoint/2010/main" xmlns="" val="21860621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p:nvPr/>
        </p:nvSpPr>
        <p:spPr>
          <a:xfrm>
            <a:off x="175728" y="4662956"/>
            <a:ext cx="463800" cy="46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7995097" y="-64135"/>
            <a:ext cx="882814" cy="76114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Canned food brand · Canned food brand · Canned food brand</a:t>
            </a:r>
            <a:endParaRPr dirty="0"/>
          </a:p>
        </p:txBody>
      </p:sp>
      <p:sp>
        <p:nvSpPr>
          <p:cNvPr id="422" name="Google Shape;422;p35"/>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423" name="Google Shape;423;p35"/>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424" name="Google Shape;424;p35"/>
          <p:cNvSpPr/>
          <p:nvPr/>
        </p:nvSpPr>
        <p:spPr>
          <a:xfrm>
            <a:off x="5761664" y="3895570"/>
            <a:ext cx="857710" cy="84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lowchart: Card 3">
            <a:extLst>
              <a:ext uri="{FF2B5EF4-FFF2-40B4-BE49-F238E27FC236}">
                <a16:creationId xmlns:a16="http://schemas.microsoft.com/office/drawing/2014/main" xmlns="" id="{7471C84B-186F-E6E6-FFB8-D8DE6FBCB829}"/>
              </a:ext>
            </a:extLst>
          </p:cNvPr>
          <p:cNvSpPr/>
          <p:nvPr/>
        </p:nvSpPr>
        <p:spPr>
          <a:xfrm>
            <a:off x="3172694" y="416829"/>
            <a:ext cx="2378262" cy="146639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يعتبر التسمم الجرثومي من أهم وأخطر أنواع التسمم الغذائي , وأهما </a:t>
            </a:r>
          </a:p>
          <a:p>
            <a:pPr algn="ctr"/>
            <a:r>
              <a:rPr lang="ar-AE" b="1" dirty="0">
                <a:solidFill>
                  <a:schemeClr val="tx2">
                    <a:lumMod val="75000"/>
                  </a:schemeClr>
                </a:solidFill>
                <a:cs typeface="+mj-cs"/>
              </a:rPr>
              <a:t>  </a:t>
            </a:r>
            <a:r>
              <a:rPr lang="en-US" b="1" i="1" dirty="0">
                <a:solidFill>
                  <a:schemeClr val="tx2">
                    <a:lumMod val="75000"/>
                  </a:schemeClr>
                </a:solidFill>
                <a:cs typeface="+mj-cs"/>
              </a:rPr>
              <a:t>Clostridium botulinum</a:t>
            </a:r>
            <a:r>
              <a:rPr lang="en-US" b="1" dirty="0">
                <a:solidFill>
                  <a:schemeClr val="tx2">
                    <a:lumMod val="75000"/>
                  </a:schemeClr>
                </a:solidFill>
                <a:cs typeface="+mj-cs"/>
              </a:rPr>
              <a:t>.</a:t>
            </a:r>
          </a:p>
          <a:p>
            <a:pPr algn="ctr"/>
            <a:r>
              <a:rPr lang="en-US" b="1" dirty="0">
                <a:solidFill>
                  <a:schemeClr val="tx2">
                    <a:lumMod val="75000"/>
                  </a:schemeClr>
                </a:solidFill>
                <a:cs typeface="+mj-cs"/>
              </a:rPr>
              <a:t>  </a:t>
            </a:r>
            <a:r>
              <a:rPr lang="en-US" b="1" i="1" dirty="0">
                <a:solidFill>
                  <a:schemeClr val="tx2">
                    <a:lumMod val="75000"/>
                  </a:schemeClr>
                </a:solidFill>
                <a:cs typeface="+mj-cs"/>
              </a:rPr>
              <a:t>salmonella </a:t>
            </a:r>
          </a:p>
          <a:p>
            <a:pPr algn="ctr"/>
            <a:r>
              <a:rPr lang="en-US" b="1" i="1" dirty="0">
                <a:solidFill>
                  <a:schemeClr val="tx2">
                    <a:lumMod val="75000"/>
                  </a:schemeClr>
                </a:solidFill>
                <a:cs typeface="+mj-cs"/>
              </a:rPr>
              <a:t>Bacillus cereus </a:t>
            </a:r>
          </a:p>
        </p:txBody>
      </p:sp>
      <p:sp>
        <p:nvSpPr>
          <p:cNvPr id="8" name="Flowchart: Card 7">
            <a:extLst>
              <a:ext uri="{FF2B5EF4-FFF2-40B4-BE49-F238E27FC236}">
                <a16:creationId xmlns:a16="http://schemas.microsoft.com/office/drawing/2014/main" xmlns="" id="{7BC51E18-3FA7-B011-B00A-C18CB27D792D}"/>
              </a:ext>
            </a:extLst>
          </p:cNvPr>
          <p:cNvSpPr/>
          <p:nvPr/>
        </p:nvSpPr>
        <p:spPr>
          <a:xfrm>
            <a:off x="484058" y="3394302"/>
            <a:ext cx="2502960" cy="1332370"/>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AE" b="1" dirty="0">
                <a:solidFill>
                  <a:schemeClr val="tx2">
                    <a:lumMod val="75000"/>
                  </a:schemeClr>
                </a:solidFill>
                <a:latin typeface="Arial"/>
                <a:cs typeface="+mj-cs"/>
              </a:rPr>
              <a:t>ت</a:t>
            </a:r>
            <a:r>
              <a:rPr lang="ar-IQ" sz="1400" b="1" dirty="0">
                <a:solidFill>
                  <a:schemeClr val="tx2">
                    <a:lumMod val="75000"/>
                  </a:schemeClr>
                </a:solidFill>
                <a:latin typeface="Arial"/>
                <a:cs typeface="+mj-cs"/>
              </a:rPr>
              <a:t>تمثل الأعراض السريرية بشكل عام بالتقيء , الإسهال , صداع , الغيثان , وقد يحدث جفاف في الجسم خصوصا في الأطفال والشيوخ مع حدوث ارتفاع في درجة حرارة الجسم .</a:t>
            </a:r>
            <a:endParaRPr lang="en-US" sz="1400" b="1" dirty="0">
              <a:solidFill>
                <a:schemeClr val="tx2">
                  <a:lumMod val="75000"/>
                </a:schemeClr>
              </a:solidFill>
              <a:latin typeface="Arial"/>
              <a:cs typeface="+mj-cs"/>
            </a:endParaRPr>
          </a:p>
        </p:txBody>
      </p:sp>
      <p:sp>
        <p:nvSpPr>
          <p:cNvPr id="9" name="Flowchart: Card 8">
            <a:extLst>
              <a:ext uri="{FF2B5EF4-FFF2-40B4-BE49-F238E27FC236}">
                <a16:creationId xmlns:a16="http://schemas.microsoft.com/office/drawing/2014/main" xmlns="" id="{006D61F3-5BCC-6B99-2896-9C686200DC6A}"/>
              </a:ext>
            </a:extLst>
          </p:cNvPr>
          <p:cNvSpPr/>
          <p:nvPr/>
        </p:nvSpPr>
        <p:spPr>
          <a:xfrm>
            <a:off x="3195550" y="2022521"/>
            <a:ext cx="2355405"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 وجميعها هذه المكروبات تفرز سموما داخل المواد الغذائية المعلبة تسبب أضرار خطره على صحة الإنسان </a:t>
            </a:r>
          </a:p>
        </p:txBody>
      </p:sp>
      <p:sp>
        <p:nvSpPr>
          <p:cNvPr id="10" name="Flowchart: Card 9">
            <a:extLst>
              <a:ext uri="{FF2B5EF4-FFF2-40B4-BE49-F238E27FC236}">
                <a16:creationId xmlns:a16="http://schemas.microsoft.com/office/drawing/2014/main" xmlns="" id="{480F365F-B849-8B11-E409-FF4D3D97985F}"/>
              </a:ext>
            </a:extLst>
          </p:cNvPr>
          <p:cNvSpPr/>
          <p:nvPr/>
        </p:nvSpPr>
        <p:spPr>
          <a:xfrm>
            <a:off x="514418" y="2022521"/>
            <a:ext cx="2472600" cy="127253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2">
                    <a:lumMod val="75000"/>
                  </a:schemeClr>
                </a:solidFill>
                <a:latin typeface="Arial"/>
                <a:cs typeface="+mj-cs"/>
              </a:rPr>
              <a:t>كما أن لهذه السموم القابلية على مقاومة درجات الحرارة العالية عند التعقيم</a:t>
            </a:r>
            <a:endParaRPr lang="en-US" b="1" dirty="0">
              <a:solidFill>
                <a:schemeClr val="tx2">
                  <a:lumMod val="75000"/>
                </a:schemeClr>
              </a:solidFill>
            </a:endParaRPr>
          </a:p>
        </p:txBody>
      </p:sp>
      <p:sp>
        <p:nvSpPr>
          <p:cNvPr id="11" name="Flowchart: Card 10">
            <a:extLst>
              <a:ext uri="{FF2B5EF4-FFF2-40B4-BE49-F238E27FC236}">
                <a16:creationId xmlns:a16="http://schemas.microsoft.com/office/drawing/2014/main" xmlns="" id="{3B57B88A-5050-A832-DC37-42827A14F61A}"/>
              </a:ext>
            </a:extLst>
          </p:cNvPr>
          <p:cNvSpPr/>
          <p:nvPr/>
        </p:nvSpPr>
        <p:spPr>
          <a:xfrm>
            <a:off x="3225548" y="3394301"/>
            <a:ext cx="2290618" cy="1332369"/>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tx2">
                    <a:lumMod val="75000"/>
                  </a:schemeClr>
                </a:solidFill>
                <a:cs typeface="+mj-cs"/>
              </a:rPr>
              <a:t>عادة تبدأ أعراض التسمم بالظهور بعد فترة زمنية تتراوح من 1- 36 ساعة من تناول المواد الغذائية الملوثة وذلك حسب المسبب المرضي </a:t>
            </a:r>
          </a:p>
        </p:txBody>
      </p:sp>
      <p:sp>
        <p:nvSpPr>
          <p:cNvPr id="12" name="Flowchart: Card 11">
            <a:extLst>
              <a:ext uri="{FF2B5EF4-FFF2-40B4-BE49-F238E27FC236}">
                <a16:creationId xmlns:a16="http://schemas.microsoft.com/office/drawing/2014/main" xmlns="" id="{6F6C8787-4DFE-05A3-DE38-BDD5A1B32CAB}"/>
              </a:ext>
            </a:extLst>
          </p:cNvPr>
          <p:cNvSpPr/>
          <p:nvPr/>
        </p:nvSpPr>
        <p:spPr>
          <a:xfrm>
            <a:off x="527917" y="634969"/>
            <a:ext cx="2523588" cy="1506451"/>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2">
                    <a:lumMod val="75000"/>
                  </a:schemeClr>
                </a:solidFill>
                <a:cs typeface="+mj-cs"/>
              </a:rPr>
              <a:t>Clostridium botulinum</a:t>
            </a:r>
            <a:r>
              <a:rPr lang="ar-AE" b="1" dirty="0">
                <a:solidFill>
                  <a:schemeClr val="tx2">
                    <a:lumMod val="75000"/>
                  </a:schemeClr>
                </a:solidFill>
                <a:cs typeface="+mj-cs"/>
              </a:rPr>
              <a:t>كما تسبب </a:t>
            </a:r>
          </a:p>
          <a:p>
            <a:pPr algn="ctr"/>
            <a:r>
              <a:rPr lang="ar-AE" b="1" dirty="0">
                <a:solidFill>
                  <a:schemeClr val="tx2">
                    <a:lumMod val="75000"/>
                  </a:schemeClr>
                </a:solidFill>
                <a:cs typeface="+mj-cs"/>
              </a:rPr>
              <a:t>تعطيل للجهاز العصبي المركزي , وبتالي حدوث الوفاة نتيجة لشلل في</a:t>
            </a:r>
          </a:p>
          <a:p>
            <a:pPr algn="ctr"/>
            <a:r>
              <a:rPr lang="ar-AE" b="1" dirty="0">
                <a:solidFill>
                  <a:schemeClr val="tx2">
                    <a:lumMod val="75000"/>
                  </a:schemeClr>
                </a:solidFill>
                <a:cs typeface="+mj-cs"/>
              </a:rPr>
              <a:t> عضلات التنفس , حيث يكفي مليغرام واحد من هذه السموم لقتل ستة عشر ألف شخص .</a:t>
            </a:r>
          </a:p>
        </p:txBody>
      </p:sp>
    </p:spTree>
    <p:extLst>
      <p:ext uri="{BB962C8B-B14F-4D97-AF65-F5344CB8AC3E}">
        <p14:creationId xmlns:p14="http://schemas.microsoft.com/office/powerpoint/2010/main" xmlns="" val="29169620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53"/>
          <p:cNvSpPr/>
          <p:nvPr/>
        </p:nvSpPr>
        <p:spPr>
          <a:xfrm>
            <a:off x="758350" y="2031400"/>
            <a:ext cx="336300" cy="33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758350" y="540000"/>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8" name="Google Shape;878;p53"/>
          <p:cNvPicPr preferRelativeResize="0"/>
          <p:nvPr/>
        </p:nvPicPr>
        <p:blipFill rotWithShape="1">
          <a:blip r:embed="rId3">
            <a:alphaModFix/>
          </a:blip>
          <a:srcRect l="28426" r="28430"/>
          <a:stretch/>
        </p:blipFill>
        <p:spPr>
          <a:xfrm>
            <a:off x="5758544" y="661425"/>
            <a:ext cx="2472600" cy="3820800"/>
          </a:xfrm>
          <a:prstGeom prst="roundRect">
            <a:avLst>
              <a:gd name="adj" fmla="val 16849"/>
            </a:avLst>
          </a:prstGeom>
          <a:noFill/>
          <a:ln>
            <a:noFill/>
          </a:ln>
        </p:spPr>
      </p:pic>
      <p:sp>
        <p:nvSpPr>
          <p:cNvPr id="879" name="Google Shape;879;p53"/>
          <p:cNvSpPr/>
          <p:nvPr/>
        </p:nvSpPr>
        <p:spPr>
          <a:xfrm>
            <a:off x="4899494" y="2343750"/>
            <a:ext cx="1307700" cy="130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3"/>
          <p:cNvSpPr txBox="1">
            <a:spLocks noGrp="1"/>
          </p:cNvSpPr>
          <p:nvPr>
            <p:ph type="ctrTitle"/>
          </p:nvPr>
        </p:nvSpPr>
        <p:spPr>
          <a:xfrm>
            <a:off x="905600" y="888800"/>
            <a:ext cx="4782600" cy="113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Harlow Solid Italic" panose="04030604020F02020D02" pitchFamily="82" charset="0"/>
              </a:rPr>
              <a:t>Thanks!</a:t>
            </a:r>
            <a:endParaRPr dirty="0">
              <a:latin typeface="Harlow Solid Italic" panose="04030604020F02020D02" pitchFamily="82" charset="0"/>
            </a:endParaRPr>
          </a:p>
        </p:txBody>
      </p:sp>
      <p:sp>
        <p:nvSpPr>
          <p:cNvPr id="881" name="Google Shape;881;p53"/>
          <p:cNvSpPr txBox="1">
            <a:spLocks noGrp="1"/>
          </p:cNvSpPr>
          <p:nvPr>
            <p:ph type="subTitle" idx="4"/>
          </p:nvPr>
        </p:nvSpPr>
        <p:spPr>
          <a:xfrm rot="-5400000" flipH="1">
            <a:off x="-2525200" y="2357775"/>
            <a:ext cx="5480700" cy="42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Canned food brand · Canned food brand · Canned food brand</a:t>
            </a:r>
            <a:endParaRPr/>
          </a:p>
        </p:txBody>
      </p:sp>
      <p:sp>
        <p:nvSpPr>
          <p:cNvPr id="882" name="Google Shape;882;p53"/>
          <p:cNvSpPr txBox="1">
            <a:spLocks noGrp="1"/>
          </p:cNvSpPr>
          <p:nvPr>
            <p:ph type="subTitle" idx="2"/>
          </p:nvPr>
        </p:nvSpPr>
        <p:spPr>
          <a:xfrm rot="5400000">
            <a:off x="6189600" y="2357775"/>
            <a:ext cx="5480700" cy="42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Canned food brand · Canned food brand · Canned food brand</a:t>
            </a:r>
            <a:endParaRPr/>
          </a:p>
        </p:txBody>
      </p:sp>
      <p:sp>
        <p:nvSpPr>
          <p:cNvPr id="885" name="Google Shape;885;p53"/>
          <p:cNvSpPr/>
          <p:nvPr/>
        </p:nvSpPr>
        <p:spPr>
          <a:xfrm>
            <a:off x="994155" y="3313461"/>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53"/>
          <p:cNvGrpSpPr/>
          <p:nvPr/>
        </p:nvGrpSpPr>
        <p:grpSpPr>
          <a:xfrm>
            <a:off x="1443627" y="3313652"/>
            <a:ext cx="346056" cy="345674"/>
            <a:chOff x="3303268" y="3817349"/>
            <a:chExt cx="346056" cy="345674"/>
          </a:xfrm>
        </p:grpSpPr>
        <p:sp>
          <p:nvSpPr>
            <p:cNvPr id="887" name="Google Shape;887;p53"/>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53"/>
          <p:cNvGrpSpPr/>
          <p:nvPr/>
        </p:nvGrpSpPr>
        <p:grpSpPr>
          <a:xfrm>
            <a:off x="1892716" y="3313652"/>
            <a:ext cx="346056" cy="345674"/>
            <a:chOff x="3752358" y="3817349"/>
            <a:chExt cx="346056" cy="345674"/>
          </a:xfrm>
        </p:grpSpPr>
        <p:sp>
          <p:nvSpPr>
            <p:cNvPr id="892" name="Google Shape;892;p5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53"/>
          <p:cNvGrpSpPr/>
          <p:nvPr/>
        </p:nvGrpSpPr>
        <p:grpSpPr>
          <a:xfrm>
            <a:off x="2341806" y="3313652"/>
            <a:ext cx="346024" cy="345674"/>
            <a:chOff x="4201447" y="3817349"/>
            <a:chExt cx="346024" cy="345674"/>
          </a:xfrm>
        </p:grpSpPr>
        <p:sp>
          <p:nvSpPr>
            <p:cNvPr id="897" name="Google Shape;897;p53"/>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53"/>
          <p:cNvGrpSpPr/>
          <p:nvPr/>
        </p:nvGrpSpPr>
        <p:grpSpPr>
          <a:xfrm>
            <a:off x="2790839" y="3313652"/>
            <a:ext cx="346056" cy="345674"/>
            <a:chOff x="2238181" y="4120624"/>
            <a:chExt cx="346056" cy="345674"/>
          </a:xfrm>
        </p:grpSpPr>
        <p:grpSp>
          <p:nvGrpSpPr>
            <p:cNvPr id="900" name="Google Shape;900;p53"/>
            <p:cNvGrpSpPr/>
            <p:nvPr/>
          </p:nvGrpSpPr>
          <p:grpSpPr>
            <a:xfrm>
              <a:off x="2309155" y="4177413"/>
              <a:ext cx="203862" cy="231903"/>
              <a:chOff x="1512725" y="258500"/>
              <a:chExt cx="4570900" cy="5199625"/>
            </a:xfrm>
          </p:grpSpPr>
          <p:sp>
            <p:nvSpPr>
              <p:cNvPr id="901" name="Google Shape;901;p53"/>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53"/>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wheel(1)">
                                      <p:cBhvr>
                                        <p:cTn id="7" dur="2000"/>
                                        <p:tgtEl>
                                          <p:spTgt spid="87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77"/>
                                        </p:tgtEl>
                                        <p:attrNameLst>
                                          <p:attrName>style.visibility</p:attrName>
                                        </p:attrNameLst>
                                      </p:cBhvr>
                                      <p:to>
                                        <p:strVal val="visible"/>
                                      </p:to>
                                    </p:set>
                                    <p:animEffect transition="in" filter="wheel(1)">
                                      <p:cBhvr>
                                        <p:cTn id="10" dur="2000"/>
                                        <p:tgtEl>
                                          <p:spTgt spid="877"/>
                                        </p:tgtEl>
                                      </p:cBhvr>
                                    </p:animEffect>
                                  </p:childTnLst>
                                </p:cTn>
                              </p:par>
                              <p:par>
                                <p:cTn id="11" presetID="21" presetClass="entr" presetSubtype="1" fill="hold" nodeType="withEffect">
                                  <p:stCondLst>
                                    <p:cond delay="0"/>
                                  </p:stCondLst>
                                  <p:childTnLst>
                                    <p:set>
                                      <p:cBhvr>
                                        <p:cTn id="12" dur="1" fill="hold">
                                          <p:stCondLst>
                                            <p:cond delay="0"/>
                                          </p:stCondLst>
                                        </p:cTn>
                                        <p:tgtEl>
                                          <p:spTgt spid="878"/>
                                        </p:tgtEl>
                                        <p:attrNameLst>
                                          <p:attrName>style.visibility</p:attrName>
                                        </p:attrNameLst>
                                      </p:cBhvr>
                                      <p:to>
                                        <p:strVal val="visible"/>
                                      </p:to>
                                    </p:set>
                                    <p:animEffect transition="in" filter="wheel(1)">
                                      <p:cBhvr>
                                        <p:cTn id="13" dur="2000"/>
                                        <p:tgtEl>
                                          <p:spTgt spid="87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79"/>
                                        </p:tgtEl>
                                        <p:attrNameLst>
                                          <p:attrName>style.visibility</p:attrName>
                                        </p:attrNameLst>
                                      </p:cBhvr>
                                      <p:to>
                                        <p:strVal val="visible"/>
                                      </p:to>
                                    </p:set>
                                    <p:animEffect transition="in" filter="wheel(1)">
                                      <p:cBhvr>
                                        <p:cTn id="16" dur="2000"/>
                                        <p:tgtEl>
                                          <p:spTgt spid="87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80"/>
                                        </p:tgtEl>
                                        <p:attrNameLst>
                                          <p:attrName>style.visibility</p:attrName>
                                        </p:attrNameLst>
                                      </p:cBhvr>
                                      <p:to>
                                        <p:strVal val="visible"/>
                                      </p:to>
                                    </p:set>
                                    <p:animEffect transition="in" filter="wheel(1)">
                                      <p:cBhvr>
                                        <p:cTn id="19" dur="2000"/>
                                        <p:tgtEl>
                                          <p:spTgt spid="88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81">
                                            <p:txEl>
                                              <p:pRg st="0" end="0"/>
                                            </p:txEl>
                                          </p:spTgt>
                                        </p:tgtEl>
                                        <p:attrNameLst>
                                          <p:attrName>style.visibility</p:attrName>
                                        </p:attrNameLst>
                                      </p:cBhvr>
                                      <p:to>
                                        <p:strVal val="visible"/>
                                      </p:to>
                                    </p:set>
                                    <p:animEffect transition="in" filter="wheel(1)">
                                      <p:cBhvr>
                                        <p:cTn id="22" dur="2000"/>
                                        <p:tgtEl>
                                          <p:spTgt spid="881">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82">
                                            <p:txEl>
                                              <p:pRg st="0" end="0"/>
                                            </p:txEl>
                                          </p:spTgt>
                                        </p:tgtEl>
                                        <p:attrNameLst>
                                          <p:attrName>style.visibility</p:attrName>
                                        </p:attrNameLst>
                                      </p:cBhvr>
                                      <p:to>
                                        <p:strVal val="visible"/>
                                      </p:to>
                                    </p:set>
                                    <p:animEffect transition="in" filter="wheel(1)">
                                      <p:cBhvr>
                                        <p:cTn id="25" dur="2000"/>
                                        <p:tgtEl>
                                          <p:spTgt spid="882">
                                            <p:txEl>
                                              <p:pRg st="0" end="0"/>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85"/>
                                        </p:tgtEl>
                                        <p:attrNameLst>
                                          <p:attrName>style.visibility</p:attrName>
                                        </p:attrNameLst>
                                      </p:cBhvr>
                                      <p:to>
                                        <p:strVal val="visible"/>
                                      </p:to>
                                    </p:set>
                                    <p:animEffect transition="in" filter="wheel(1)">
                                      <p:cBhvr>
                                        <p:cTn id="28" dur="2000"/>
                                        <p:tgtEl>
                                          <p:spTgt spid="885"/>
                                        </p:tgtEl>
                                      </p:cBhvr>
                                    </p:animEffect>
                                  </p:childTnLst>
                                </p:cTn>
                              </p:par>
                              <p:par>
                                <p:cTn id="29" presetID="21" presetClass="entr" presetSubtype="1" fill="hold" nodeType="withEffect">
                                  <p:stCondLst>
                                    <p:cond delay="0"/>
                                  </p:stCondLst>
                                  <p:childTnLst>
                                    <p:set>
                                      <p:cBhvr>
                                        <p:cTn id="30" dur="1" fill="hold">
                                          <p:stCondLst>
                                            <p:cond delay="0"/>
                                          </p:stCondLst>
                                        </p:cTn>
                                        <p:tgtEl>
                                          <p:spTgt spid="886"/>
                                        </p:tgtEl>
                                        <p:attrNameLst>
                                          <p:attrName>style.visibility</p:attrName>
                                        </p:attrNameLst>
                                      </p:cBhvr>
                                      <p:to>
                                        <p:strVal val="visible"/>
                                      </p:to>
                                    </p:set>
                                    <p:animEffect transition="in" filter="wheel(1)">
                                      <p:cBhvr>
                                        <p:cTn id="31" dur="2000"/>
                                        <p:tgtEl>
                                          <p:spTgt spid="886"/>
                                        </p:tgtEl>
                                      </p:cBhvr>
                                    </p:animEffect>
                                  </p:childTnLst>
                                </p:cTn>
                              </p:par>
                              <p:par>
                                <p:cTn id="32" presetID="21" presetClass="entr" presetSubtype="1" fill="hold" nodeType="withEffect">
                                  <p:stCondLst>
                                    <p:cond delay="0"/>
                                  </p:stCondLst>
                                  <p:childTnLst>
                                    <p:set>
                                      <p:cBhvr>
                                        <p:cTn id="33" dur="1" fill="hold">
                                          <p:stCondLst>
                                            <p:cond delay="0"/>
                                          </p:stCondLst>
                                        </p:cTn>
                                        <p:tgtEl>
                                          <p:spTgt spid="891"/>
                                        </p:tgtEl>
                                        <p:attrNameLst>
                                          <p:attrName>style.visibility</p:attrName>
                                        </p:attrNameLst>
                                      </p:cBhvr>
                                      <p:to>
                                        <p:strVal val="visible"/>
                                      </p:to>
                                    </p:set>
                                    <p:animEffect transition="in" filter="wheel(1)">
                                      <p:cBhvr>
                                        <p:cTn id="34" dur="2000"/>
                                        <p:tgtEl>
                                          <p:spTgt spid="891"/>
                                        </p:tgtEl>
                                      </p:cBhvr>
                                    </p:animEffect>
                                  </p:childTnLst>
                                </p:cTn>
                              </p:par>
                              <p:par>
                                <p:cTn id="35" presetID="21" presetClass="entr" presetSubtype="1" fill="hold" nodeType="withEffect">
                                  <p:stCondLst>
                                    <p:cond delay="0"/>
                                  </p:stCondLst>
                                  <p:childTnLst>
                                    <p:set>
                                      <p:cBhvr>
                                        <p:cTn id="36" dur="1" fill="hold">
                                          <p:stCondLst>
                                            <p:cond delay="0"/>
                                          </p:stCondLst>
                                        </p:cTn>
                                        <p:tgtEl>
                                          <p:spTgt spid="896"/>
                                        </p:tgtEl>
                                        <p:attrNameLst>
                                          <p:attrName>style.visibility</p:attrName>
                                        </p:attrNameLst>
                                      </p:cBhvr>
                                      <p:to>
                                        <p:strVal val="visible"/>
                                      </p:to>
                                    </p:set>
                                    <p:animEffect transition="in" filter="wheel(1)">
                                      <p:cBhvr>
                                        <p:cTn id="37" dur="2000"/>
                                        <p:tgtEl>
                                          <p:spTgt spid="896"/>
                                        </p:tgtEl>
                                      </p:cBhvr>
                                    </p:animEffect>
                                  </p:childTnLst>
                                </p:cTn>
                              </p:par>
                              <p:par>
                                <p:cTn id="38" presetID="21" presetClass="entr" presetSubtype="1" fill="hold" nodeType="withEffect">
                                  <p:stCondLst>
                                    <p:cond delay="0"/>
                                  </p:stCondLst>
                                  <p:childTnLst>
                                    <p:set>
                                      <p:cBhvr>
                                        <p:cTn id="39" dur="1" fill="hold">
                                          <p:stCondLst>
                                            <p:cond delay="0"/>
                                          </p:stCondLst>
                                        </p:cTn>
                                        <p:tgtEl>
                                          <p:spTgt spid="899"/>
                                        </p:tgtEl>
                                        <p:attrNameLst>
                                          <p:attrName>style.visibility</p:attrName>
                                        </p:attrNameLst>
                                      </p:cBhvr>
                                      <p:to>
                                        <p:strVal val="visible"/>
                                      </p:to>
                                    </p:set>
                                    <p:animEffect transition="in" filter="wheel(1)">
                                      <p:cBhvr>
                                        <p:cTn id="40" dur="2000"/>
                                        <p:tgtEl>
                                          <p:spTgt spid="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animBg="1"/>
      <p:bldP spid="877" grpId="0" animBg="1"/>
      <p:bldP spid="879" grpId="0" animBg="1"/>
      <p:bldP spid="880" grpId="0"/>
      <p:bldP spid="881" grpId="0" build="p"/>
      <p:bldP spid="882" grpId="0" build="p"/>
      <p:bldP spid="8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p:nvPr/>
        </p:nvSpPr>
        <p:spPr>
          <a:xfrm>
            <a:off x="3838625" y="681400"/>
            <a:ext cx="1307700" cy="130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txBox="1">
            <a:spLocks noGrp="1"/>
          </p:cNvSpPr>
          <p:nvPr>
            <p:ph type="subTitle" idx="2"/>
          </p:nvPr>
        </p:nvSpPr>
        <p:spPr>
          <a:xfrm rot="5400000">
            <a:off x="6365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sp>
        <p:nvSpPr>
          <p:cNvPr id="275" name="Google Shape;275;p30"/>
          <p:cNvSpPr txBox="1">
            <a:spLocks noGrp="1"/>
          </p:cNvSpPr>
          <p:nvPr>
            <p:ph type="subTitle" idx="4"/>
          </p:nvPr>
        </p:nvSpPr>
        <p:spPr>
          <a:xfrm rot="-5400000" flipH="1">
            <a:off x="-2349400" y="2358075"/>
            <a:ext cx="51291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Canned food brand · Canned food brand · Canned food brand</a:t>
            </a:r>
            <a:endParaRPr/>
          </a:p>
        </p:txBody>
      </p:sp>
      <p:pic>
        <p:nvPicPr>
          <p:cNvPr id="276" name="Google Shape;276;p30"/>
          <p:cNvPicPr preferRelativeResize="0"/>
          <p:nvPr/>
        </p:nvPicPr>
        <p:blipFill rotWithShape="1">
          <a:blip r:embed="rId3">
            <a:alphaModFix/>
          </a:blip>
          <a:srcRect l="49765" r="8694"/>
          <a:stretch/>
        </p:blipFill>
        <p:spPr>
          <a:xfrm>
            <a:off x="789401" y="661425"/>
            <a:ext cx="2821200" cy="3820800"/>
          </a:xfrm>
          <a:prstGeom prst="roundRect">
            <a:avLst>
              <a:gd name="adj" fmla="val 16849"/>
            </a:avLst>
          </a:prstGeom>
          <a:noFill/>
          <a:ln>
            <a:noFill/>
          </a:ln>
        </p:spPr>
      </p:pic>
      <p:sp>
        <p:nvSpPr>
          <p:cNvPr id="277" name="Google Shape;277;p30"/>
          <p:cNvSpPr/>
          <p:nvPr/>
        </p:nvSpPr>
        <p:spPr>
          <a:xfrm>
            <a:off x="3140923" y="3291300"/>
            <a:ext cx="901800" cy="901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xmlns="" id="{0322310D-82AC-B8FE-D54F-A8D7C6985FF7}"/>
              </a:ext>
            </a:extLst>
          </p:cNvPr>
          <p:cNvGrpSpPr/>
          <p:nvPr/>
        </p:nvGrpSpPr>
        <p:grpSpPr>
          <a:xfrm>
            <a:off x="4430234" y="485881"/>
            <a:ext cx="4089990" cy="4213710"/>
            <a:chOff x="4685414" y="485881"/>
            <a:chExt cx="3834809" cy="4213710"/>
          </a:xfrm>
        </p:grpSpPr>
        <p:sp>
          <p:nvSpPr>
            <p:cNvPr id="2" name="Rectangle: Rounded Corners 1">
              <a:extLst>
                <a:ext uri="{FF2B5EF4-FFF2-40B4-BE49-F238E27FC236}">
                  <a16:creationId xmlns:a16="http://schemas.microsoft.com/office/drawing/2014/main" xmlns="" id="{847786B1-9230-8004-CC41-C0B584304D9B}"/>
                </a:ext>
              </a:extLst>
            </p:cNvPr>
            <p:cNvSpPr/>
            <p:nvPr/>
          </p:nvSpPr>
          <p:spPr>
            <a:xfrm>
              <a:off x="4685414" y="485881"/>
              <a:ext cx="3834809" cy="4213710"/>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EFCF90E-B60E-49A8-18AE-7ED18B963D14}"/>
                </a:ext>
              </a:extLst>
            </p:cNvPr>
            <p:cNvSpPr txBox="1"/>
            <p:nvPr/>
          </p:nvSpPr>
          <p:spPr>
            <a:xfrm>
              <a:off x="4859852" y="681400"/>
              <a:ext cx="3485932" cy="3662541"/>
            </a:xfrm>
            <a:prstGeom prst="rect">
              <a:avLst/>
            </a:prstGeom>
            <a:noFill/>
          </p:spPr>
          <p:txBody>
            <a:bodyPr wrap="square" rtlCol="0">
              <a:spAutoFit/>
            </a:bodyPr>
            <a:lstStyle/>
            <a:p>
              <a:pPr algn="ctr"/>
              <a:r>
                <a:rPr lang="ar-AE" sz="3200" b="1" dirty="0">
                  <a:latin typeface="Urdu Typesetting" panose="03020402040406030203" pitchFamily="66" charset="-78"/>
                  <a:cs typeface="Urdu Typesetting" panose="03020402040406030203" pitchFamily="66" charset="-78"/>
                </a:rPr>
                <a:t>الأغذية المعلبة</a:t>
              </a:r>
            </a:p>
            <a:p>
              <a:pPr algn="r"/>
              <a:r>
                <a:rPr lang="ar-IQ" sz="2000" b="1" dirty="0">
                  <a:solidFill>
                    <a:schemeClr val="tx1"/>
                  </a:solidFill>
                  <a:latin typeface="Arial"/>
                  <a:cs typeface="+mj-cs"/>
                </a:rPr>
                <a:t>هي عبارة عن أغذية أضيفت لها مادة حافظة او مواد ملونة أو مواد منكهه بقصد إطالة عمر الأغذية لفترة أطول</a:t>
              </a:r>
              <a:r>
                <a:rPr lang="ar-AE" sz="2000" b="1" dirty="0">
                  <a:solidFill>
                    <a:schemeClr val="tx1"/>
                  </a:solidFill>
                  <a:latin typeface="Arial"/>
                  <a:cs typeface="+mj-cs"/>
                </a:rPr>
                <a:t> بواسطة تعليبها و</a:t>
              </a:r>
              <a:r>
                <a:rPr lang="ar-IQ" sz="2000" b="1" dirty="0">
                  <a:solidFill>
                    <a:schemeClr val="tx1"/>
                  </a:solidFill>
                  <a:cs typeface="+mj-cs"/>
                </a:rPr>
                <a:t>هي طريقة تُستخدم لحفظ الأطعمة لفترة طويلة من الزمن، عن طريق تغليفها ضمن أوعية خاصة محكمة الإغلاق.</a:t>
              </a:r>
            </a:p>
            <a:p>
              <a:pPr algn="r"/>
              <a:r>
                <a:rPr lang="ar-IQ" sz="2000" b="1" dirty="0">
                  <a:solidFill>
                    <a:schemeClr val="tx1"/>
                  </a:solidFill>
                  <a:cs typeface="+mj-cs"/>
                </a:rPr>
                <a:t>تم تطوير طريقة حفظ الأطعمة بواسطة المعلبات في أواخر القرن الثامن عشر، كطريقة جيدة لتامين الطعام للمحاربين و الجيش أثناء الحروب.</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2"/>
          <p:cNvSpPr txBox="1">
            <a:spLocks noGrp="1"/>
          </p:cNvSpPr>
          <p:nvPr>
            <p:ph type="subTitle" idx="4294967295"/>
          </p:nvPr>
        </p:nvSpPr>
        <p:spPr>
          <a:xfrm rot="5400000" flipH="1">
            <a:off x="62520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_ _ _ _ _ _ _ _ _ _ _ _ _ _ _ _ _ _ _ _ _ _ _ _ _ _ _</a:t>
            </a:r>
            <a:endParaRPr dirty="0"/>
          </a:p>
        </p:txBody>
      </p:sp>
      <p:sp>
        <p:nvSpPr>
          <p:cNvPr id="316" name="Google Shape;316;p32"/>
          <p:cNvSpPr txBox="1">
            <a:spLocks noGrp="1"/>
          </p:cNvSpPr>
          <p:nvPr>
            <p:ph type="subTitle" idx="4294967295"/>
          </p:nvPr>
        </p:nvSpPr>
        <p:spPr>
          <a:xfrm rot="-5400000">
            <a:off x="-25861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_ _ _ _ _ _ _ _ _ _ _ _ _ _ _ _ _ _ _ _ _ _ _ _ _ _ _</a:t>
            </a:r>
            <a:endParaRPr/>
          </a:p>
        </p:txBody>
      </p:sp>
      <p:sp>
        <p:nvSpPr>
          <p:cNvPr id="5" name="Rectangle: Diagonal Corners Rounded 4">
            <a:extLst>
              <a:ext uri="{FF2B5EF4-FFF2-40B4-BE49-F238E27FC236}">
                <a16:creationId xmlns:a16="http://schemas.microsoft.com/office/drawing/2014/main" xmlns="" id="{8EA8050D-A951-9CC6-94D2-4128695D6B99}"/>
              </a:ext>
            </a:extLst>
          </p:cNvPr>
          <p:cNvSpPr/>
          <p:nvPr/>
        </p:nvSpPr>
        <p:spPr>
          <a:xfrm>
            <a:off x="3054713" y="656403"/>
            <a:ext cx="3035673" cy="548196"/>
          </a:xfrm>
          <a:prstGeom prst="round2Diag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latin typeface="Urdu Typesetting" panose="03020402040406030203" pitchFamily="66" charset="-78"/>
                <a:cs typeface="Urdu Typesetting" panose="03020402040406030203" pitchFamily="66" charset="-78"/>
              </a:rPr>
              <a:t>مزايا الغذاء المعلب</a:t>
            </a:r>
            <a:endParaRPr lang="en-US" sz="4000" b="1" dirty="0">
              <a:solidFill>
                <a:schemeClr val="tx1"/>
              </a:solidFill>
              <a:latin typeface="Urdu Typesetting" panose="03020402040406030203" pitchFamily="66" charset="-78"/>
              <a:cs typeface="Urdu Typesetting" panose="03020402040406030203" pitchFamily="66" charset="-78"/>
            </a:endParaRPr>
          </a:p>
        </p:txBody>
      </p:sp>
      <p:grpSp>
        <p:nvGrpSpPr>
          <p:cNvPr id="14" name="Group 13">
            <a:extLst>
              <a:ext uri="{FF2B5EF4-FFF2-40B4-BE49-F238E27FC236}">
                <a16:creationId xmlns:a16="http://schemas.microsoft.com/office/drawing/2014/main" xmlns="" id="{4F6F3553-01D7-4110-91CD-A43AEECF9D0C}"/>
              </a:ext>
            </a:extLst>
          </p:cNvPr>
          <p:cNvGrpSpPr/>
          <p:nvPr/>
        </p:nvGrpSpPr>
        <p:grpSpPr>
          <a:xfrm>
            <a:off x="768927" y="5570638"/>
            <a:ext cx="1393028" cy="2291595"/>
            <a:chOff x="885188" y="1325411"/>
            <a:chExt cx="1393028" cy="2291595"/>
          </a:xfrm>
        </p:grpSpPr>
        <p:grpSp>
          <p:nvGrpSpPr>
            <p:cNvPr id="21" name="Group 20">
              <a:extLst>
                <a:ext uri="{FF2B5EF4-FFF2-40B4-BE49-F238E27FC236}">
                  <a16:creationId xmlns:a16="http://schemas.microsoft.com/office/drawing/2014/main" xmlns="" id="{67A7304A-B5BA-2B2C-12CB-08E549BC89C8}"/>
                </a:ext>
              </a:extLst>
            </p:cNvPr>
            <p:cNvGrpSpPr/>
            <p:nvPr/>
          </p:nvGrpSpPr>
          <p:grpSpPr>
            <a:xfrm>
              <a:off x="906616" y="1325411"/>
              <a:ext cx="1371600" cy="1143412"/>
              <a:chOff x="907940" y="1232741"/>
              <a:chExt cx="1445347" cy="1378345"/>
            </a:xfrm>
          </p:grpSpPr>
          <p:grpSp>
            <p:nvGrpSpPr>
              <p:cNvPr id="8" name="Group 7">
                <a:extLst>
                  <a:ext uri="{FF2B5EF4-FFF2-40B4-BE49-F238E27FC236}">
                    <a16:creationId xmlns:a16="http://schemas.microsoft.com/office/drawing/2014/main" xmlns="" id="{C49EBD5A-9656-D072-34BE-86A1076189A5}"/>
                  </a:ext>
                </a:extLst>
              </p:cNvPr>
              <p:cNvGrpSpPr/>
              <p:nvPr/>
            </p:nvGrpSpPr>
            <p:grpSpPr>
              <a:xfrm>
                <a:off x="907940" y="1239486"/>
                <a:ext cx="1445347" cy="1371600"/>
                <a:chOff x="3319856" y="1136619"/>
                <a:chExt cx="978396" cy="903016"/>
              </a:xfrm>
            </p:grpSpPr>
            <p:sp>
              <p:nvSpPr>
                <p:cNvPr id="324" name="Google Shape;324;p32"/>
                <p:cNvSpPr/>
                <p:nvPr/>
              </p:nvSpPr>
              <p:spPr>
                <a:xfrm>
                  <a:off x="3369778" y="1136619"/>
                  <a:ext cx="928474" cy="90301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19856" y="1713065"/>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7769DAF4-7A4E-370E-056A-6E15A7A6DFE9}"/>
                  </a:ext>
                </a:extLst>
              </p:cNvPr>
              <p:cNvSpPr txBox="1"/>
              <p:nvPr/>
            </p:nvSpPr>
            <p:spPr>
              <a:xfrm>
                <a:off x="1073986" y="1232741"/>
                <a:ext cx="1153323" cy="1113043"/>
              </a:xfrm>
              <a:prstGeom prst="rect">
                <a:avLst/>
              </a:prstGeom>
              <a:noFill/>
            </p:spPr>
            <p:txBody>
              <a:bodyPr wrap="square">
                <a:spAutoFit/>
              </a:bodyPr>
              <a:lstStyle/>
              <a:p>
                <a:pPr algn="ctr"/>
                <a:r>
                  <a:rPr lang="ar-AE" sz="1800" b="1" dirty="0">
                    <a:solidFill>
                      <a:srgbClr val="FFC000"/>
                    </a:solidFill>
                  </a:rPr>
                  <a:t>طول العمري</a:t>
                </a:r>
              </a:p>
              <a:p>
                <a:pPr algn="ctr"/>
                <a:r>
                  <a:rPr lang="ar-AE" sz="1800" b="1" dirty="0">
                    <a:solidFill>
                      <a:srgbClr val="FFC000"/>
                    </a:solidFill>
                  </a:rPr>
                  <a:t> الافتراضي</a:t>
                </a:r>
                <a:endParaRPr lang="en-US" sz="1800" b="1" dirty="0">
                  <a:solidFill>
                    <a:srgbClr val="FFC000"/>
                  </a:solidFill>
                </a:endParaRPr>
              </a:p>
            </p:txBody>
          </p:sp>
        </p:grpSp>
        <p:sp>
          <p:nvSpPr>
            <p:cNvPr id="19" name="TextBox 18">
              <a:extLst>
                <a:ext uri="{FF2B5EF4-FFF2-40B4-BE49-F238E27FC236}">
                  <a16:creationId xmlns:a16="http://schemas.microsoft.com/office/drawing/2014/main" xmlns="" id="{55FFA3A2-F795-896D-6EF3-8D62B96633A8}"/>
                </a:ext>
              </a:extLst>
            </p:cNvPr>
            <p:cNvSpPr txBox="1"/>
            <p:nvPr/>
          </p:nvSpPr>
          <p:spPr>
            <a:xfrm>
              <a:off x="885188" y="2588395"/>
              <a:ext cx="1338007" cy="1028611"/>
            </a:xfrm>
            <a:prstGeom prst="rect">
              <a:avLst/>
            </a:prstGeom>
            <a:noFill/>
          </p:spPr>
          <p:txBody>
            <a:bodyPr wrap="square" rtlCol="0">
              <a:spAutoFit/>
            </a:bodyPr>
            <a:lstStyle/>
            <a:p>
              <a:pPr algn="ctr"/>
              <a:r>
                <a:rPr lang="ar-AE" sz="1800" b="1" dirty="0"/>
                <a:t>تصميم التعبئة والمواد الحافظة تمدد عمر الاطعمة</a:t>
              </a:r>
              <a:endParaRPr lang="en-US" sz="1800" b="1" dirty="0"/>
            </a:p>
          </p:txBody>
        </p:sp>
      </p:grpSp>
      <p:grpSp>
        <p:nvGrpSpPr>
          <p:cNvPr id="13" name="Group 12">
            <a:extLst>
              <a:ext uri="{FF2B5EF4-FFF2-40B4-BE49-F238E27FC236}">
                <a16:creationId xmlns:a16="http://schemas.microsoft.com/office/drawing/2014/main" xmlns="" id="{8422DB6C-9D74-CD30-EF32-C19D43C71043}"/>
              </a:ext>
            </a:extLst>
          </p:cNvPr>
          <p:cNvGrpSpPr/>
          <p:nvPr/>
        </p:nvGrpSpPr>
        <p:grpSpPr>
          <a:xfrm>
            <a:off x="6753441" y="5542610"/>
            <a:ext cx="1851481" cy="2145873"/>
            <a:chOff x="6707721" y="1382090"/>
            <a:chExt cx="1851481" cy="2145873"/>
          </a:xfrm>
        </p:grpSpPr>
        <p:grpSp>
          <p:nvGrpSpPr>
            <p:cNvPr id="2" name="Group 1">
              <a:extLst>
                <a:ext uri="{FF2B5EF4-FFF2-40B4-BE49-F238E27FC236}">
                  <a16:creationId xmlns:a16="http://schemas.microsoft.com/office/drawing/2014/main" xmlns="" id="{9B758C58-77BD-94F1-ED1B-CF0DC3B53117}"/>
                </a:ext>
              </a:extLst>
            </p:cNvPr>
            <p:cNvGrpSpPr/>
            <p:nvPr/>
          </p:nvGrpSpPr>
          <p:grpSpPr>
            <a:xfrm>
              <a:off x="6998697" y="1382090"/>
              <a:ext cx="1371600" cy="1143000"/>
              <a:chOff x="3908400" y="3271676"/>
              <a:chExt cx="1401764" cy="1371600"/>
            </a:xfrm>
          </p:grpSpPr>
          <p:grpSp>
            <p:nvGrpSpPr>
              <p:cNvPr id="7" name="Group 6">
                <a:extLst>
                  <a:ext uri="{FF2B5EF4-FFF2-40B4-BE49-F238E27FC236}">
                    <a16:creationId xmlns:a16="http://schemas.microsoft.com/office/drawing/2014/main" xmlns="" id="{0B533339-BC3B-2994-1611-55685548D607}"/>
                  </a:ext>
                </a:extLst>
              </p:cNvPr>
              <p:cNvGrpSpPr/>
              <p:nvPr/>
            </p:nvGrpSpPr>
            <p:grpSpPr>
              <a:xfrm>
                <a:off x="3908400" y="3271676"/>
                <a:ext cx="1371597" cy="1371600"/>
                <a:chOff x="6976526" y="3175258"/>
                <a:chExt cx="1046346" cy="976002"/>
              </a:xfrm>
            </p:grpSpPr>
            <p:sp>
              <p:nvSpPr>
                <p:cNvPr id="323" name="Google Shape;323;p32"/>
                <p:cNvSpPr/>
                <p:nvPr/>
              </p:nvSpPr>
              <p:spPr>
                <a:xfrm>
                  <a:off x="7047367" y="3175258"/>
                  <a:ext cx="975505" cy="97600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6976526" y="3748526"/>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xmlns="" id="{15789695-76C4-937F-D359-12FE4EC7E8B7}"/>
                  </a:ext>
                </a:extLst>
              </p:cNvPr>
              <p:cNvSpPr txBox="1"/>
              <p:nvPr/>
            </p:nvSpPr>
            <p:spPr>
              <a:xfrm>
                <a:off x="4063976" y="3720838"/>
                <a:ext cx="1246188" cy="443198"/>
              </a:xfrm>
              <a:prstGeom prst="rect">
                <a:avLst/>
              </a:prstGeom>
              <a:noFill/>
            </p:spPr>
            <p:txBody>
              <a:bodyPr wrap="square">
                <a:spAutoFit/>
              </a:bodyPr>
              <a:lstStyle/>
              <a:p>
                <a:r>
                  <a:rPr lang="ar-AE" sz="1800" b="1" dirty="0">
                    <a:solidFill>
                      <a:srgbClr val="FFC000"/>
                    </a:solidFill>
                  </a:rPr>
                  <a:t>متوفر وعملي</a:t>
                </a:r>
              </a:p>
            </p:txBody>
          </p:sp>
        </p:grpSp>
        <p:sp>
          <p:nvSpPr>
            <p:cNvPr id="3" name="TextBox 2">
              <a:extLst>
                <a:ext uri="{FF2B5EF4-FFF2-40B4-BE49-F238E27FC236}">
                  <a16:creationId xmlns:a16="http://schemas.microsoft.com/office/drawing/2014/main" xmlns="" id="{51819D8C-F14F-EC6D-E4FE-8C46D429B685}"/>
                </a:ext>
              </a:extLst>
            </p:cNvPr>
            <p:cNvSpPr txBox="1"/>
            <p:nvPr/>
          </p:nvSpPr>
          <p:spPr>
            <a:xfrm>
              <a:off x="6707721" y="2604633"/>
              <a:ext cx="1851481" cy="923330"/>
            </a:xfrm>
            <a:prstGeom prst="rect">
              <a:avLst/>
            </a:prstGeom>
            <a:noFill/>
          </p:spPr>
          <p:txBody>
            <a:bodyPr wrap="square" rtlCol="0">
              <a:spAutoFit/>
            </a:bodyPr>
            <a:lstStyle/>
            <a:p>
              <a:pPr algn="ctr"/>
              <a:r>
                <a:rPr lang="ar-AE" sz="1800" b="1" dirty="0"/>
                <a:t>مناسب للاستخدام المنزلي , التخييم او المسافرين</a:t>
              </a:r>
            </a:p>
          </p:txBody>
        </p:sp>
      </p:grpSp>
      <p:grpSp>
        <p:nvGrpSpPr>
          <p:cNvPr id="9" name="Group 8">
            <a:extLst>
              <a:ext uri="{FF2B5EF4-FFF2-40B4-BE49-F238E27FC236}">
                <a16:creationId xmlns:a16="http://schemas.microsoft.com/office/drawing/2014/main" xmlns="" id="{AF280046-D5B9-D8F0-3847-ACD62862D7A1}"/>
              </a:ext>
            </a:extLst>
          </p:cNvPr>
          <p:cNvGrpSpPr/>
          <p:nvPr/>
        </p:nvGrpSpPr>
        <p:grpSpPr>
          <a:xfrm>
            <a:off x="3899314" y="5461660"/>
            <a:ext cx="1772094" cy="2713649"/>
            <a:chOff x="3685954" y="1382090"/>
            <a:chExt cx="1772094" cy="2713649"/>
          </a:xfrm>
        </p:grpSpPr>
        <p:sp>
          <p:nvSpPr>
            <p:cNvPr id="325" name="Google Shape;325;p32"/>
            <p:cNvSpPr/>
            <p:nvPr/>
          </p:nvSpPr>
          <p:spPr>
            <a:xfrm>
              <a:off x="3981027" y="1382090"/>
              <a:ext cx="1268605" cy="11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xmlns="" id="{26DE5BBE-255A-89E1-FF51-ACAF95C5094F}"/>
                </a:ext>
              </a:extLst>
            </p:cNvPr>
            <p:cNvGrpSpPr/>
            <p:nvPr/>
          </p:nvGrpSpPr>
          <p:grpSpPr>
            <a:xfrm>
              <a:off x="3685954" y="1593495"/>
              <a:ext cx="1772094" cy="2502244"/>
              <a:chOff x="3685954" y="1593495"/>
              <a:chExt cx="1772094" cy="2502244"/>
            </a:xfrm>
          </p:grpSpPr>
          <p:grpSp>
            <p:nvGrpSpPr>
              <p:cNvPr id="10" name="Group 9">
                <a:extLst>
                  <a:ext uri="{FF2B5EF4-FFF2-40B4-BE49-F238E27FC236}">
                    <a16:creationId xmlns:a16="http://schemas.microsoft.com/office/drawing/2014/main" xmlns="" id="{D2202FA3-510B-5C1D-95AC-8E59CC579CC1}"/>
                  </a:ext>
                </a:extLst>
              </p:cNvPr>
              <p:cNvGrpSpPr/>
              <p:nvPr/>
            </p:nvGrpSpPr>
            <p:grpSpPr>
              <a:xfrm>
                <a:off x="3685954" y="1593495"/>
                <a:ext cx="1772094" cy="2502244"/>
                <a:chOff x="3685954" y="1593495"/>
                <a:chExt cx="1772094" cy="2502244"/>
              </a:xfrm>
            </p:grpSpPr>
            <p:sp>
              <p:nvSpPr>
                <p:cNvPr id="11" name="TextBox 10">
                  <a:extLst>
                    <a:ext uri="{FF2B5EF4-FFF2-40B4-BE49-F238E27FC236}">
                      <a16:creationId xmlns:a16="http://schemas.microsoft.com/office/drawing/2014/main" xmlns="" id="{E5C4EBE4-044F-35FE-E0D3-67534B5641A1}"/>
                    </a:ext>
                  </a:extLst>
                </p:cNvPr>
                <p:cNvSpPr txBox="1"/>
                <p:nvPr/>
              </p:nvSpPr>
              <p:spPr>
                <a:xfrm>
                  <a:off x="4092441" y="1593495"/>
                  <a:ext cx="1123200" cy="646331"/>
                </a:xfrm>
                <a:prstGeom prst="rect">
                  <a:avLst/>
                </a:prstGeom>
                <a:noFill/>
              </p:spPr>
              <p:txBody>
                <a:bodyPr wrap="square">
                  <a:spAutoFit/>
                </a:bodyPr>
                <a:lstStyle/>
                <a:p>
                  <a:pPr algn="ctr"/>
                  <a:r>
                    <a:rPr lang="ar-AE" sz="1800" b="1" dirty="0">
                      <a:solidFill>
                        <a:srgbClr val="FFC000"/>
                      </a:solidFill>
                    </a:rPr>
                    <a:t>سهولة الاستخدام</a:t>
                  </a:r>
                  <a:endParaRPr lang="en-US" sz="1800" b="1" dirty="0">
                    <a:solidFill>
                      <a:srgbClr val="FFC000"/>
                    </a:solidFill>
                  </a:endParaRPr>
                </a:p>
              </p:txBody>
            </p:sp>
            <p:sp>
              <p:nvSpPr>
                <p:cNvPr id="12" name="TextBox 11">
                  <a:extLst>
                    <a:ext uri="{FF2B5EF4-FFF2-40B4-BE49-F238E27FC236}">
                      <a16:creationId xmlns:a16="http://schemas.microsoft.com/office/drawing/2014/main" xmlns="" id="{44F9E6C4-8E27-8C81-4B85-7B556473092C}"/>
                    </a:ext>
                  </a:extLst>
                </p:cNvPr>
                <p:cNvSpPr txBox="1"/>
                <p:nvPr/>
              </p:nvSpPr>
              <p:spPr>
                <a:xfrm>
                  <a:off x="3685954" y="2618411"/>
                  <a:ext cx="1772094" cy="1477328"/>
                </a:xfrm>
                <a:prstGeom prst="rect">
                  <a:avLst/>
                </a:prstGeom>
                <a:noFill/>
              </p:spPr>
              <p:txBody>
                <a:bodyPr wrap="square" rtlCol="0">
                  <a:spAutoFit/>
                </a:bodyPr>
                <a:lstStyle/>
                <a:p>
                  <a:pPr algn="ctr"/>
                  <a:r>
                    <a:rPr lang="ar-AE" sz="1800" b="1" dirty="0"/>
                    <a:t>تعد الاطعمة المعلبة جاهزة للاستخدام دون اي اعدادات مسبقة حتى في حالة انعدام الكهرباء</a:t>
                  </a:r>
                  <a:endParaRPr lang="en-US" sz="1800" b="1" dirty="0"/>
                </a:p>
              </p:txBody>
            </p:sp>
          </p:grpSp>
          <p:sp>
            <p:nvSpPr>
              <p:cNvPr id="334" name="Google Shape;334;p32"/>
              <p:cNvSpPr/>
              <p:nvPr/>
            </p:nvSpPr>
            <p:spPr>
              <a:xfrm>
                <a:off x="3880476" y="2108941"/>
                <a:ext cx="374904" cy="3383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257475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2"/>
          <p:cNvSpPr txBox="1">
            <a:spLocks noGrp="1"/>
          </p:cNvSpPr>
          <p:nvPr>
            <p:ph type="subTitle" idx="4294967295"/>
          </p:nvPr>
        </p:nvSpPr>
        <p:spPr>
          <a:xfrm rot="5400000" flipH="1">
            <a:off x="62520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_ _ _ _ _ _ _ _ _ _ _ _ _ _ _ _ _ _ _ _ _ _ _ _ _ _ _</a:t>
            </a:r>
            <a:endParaRPr dirty="0"/>
          </a:p>
        </p:txBody>
      </p:sp>
      <p:sp>
        <p:nvSpPr>
          <p:cNvPr id="316" name="Google Shape;316;p32"/>
          <p:cNvSpPr txBox="1">
            <a:spLocks noGrp="1"/>
          </p:cNvSpPr>
          <p:nvPr>
            <p:ph type="subTitle" idx="4294967295"/>
          </p:nvPr>
        </p:nvSpPr>
        <p:spPr>
          <a:xfrm rot="-5400000">
            <a:off x="-2586175" y="2357700"/>
            <a:ext cx="54792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_ _ _ _ _ _ _ _ _ _ _ _ _ _ _ _ _ _ _ _ _ _ _ _ _ _ _</a:t>
            </a:r>
            <a:endParaRPr/>
          </a:p>
        </p:txBody>
      </p:sp>
      <p:sp>
        <p:nvSpPr>
          <p:cNvPr id="5" name="Rectangle: Diagonal Corners Rounded 4">
            <a:extLst>
              <a:ext uri="{FF2B5EF4-FFF2-40B4-BE49-F238E27FC236}">
                <a16:creationId xmlns:a16="http://schemas.microsoft.com/office/drawing/2014/main" xmlns="" id="{8EA8050D-A951-9CC6-94D2-4128695D6B99}"/>
              </a:ext>
            </a:extLst>
          </p:cNvPr>
          <p:cNvSpPr/>
          <p:nvPr/>
        </p:nvSpPr>
        <p:spPr>
          <a:xfrm>
            <a:off x="3054713" y="656403"/>
            <a:ext cx="3035673" cy="548196"/>
          </a:xfrm>
          <a:prstGeom prst="round2Diag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latin typeface="Urdu Typesetting" panose="03020402040406030203" pitchFamily="66" charset="-78"/>
                <a:cs typeface="Urdu Typesetting" panose="03020402040406030203" pitchFamily="66" charset="-78"/>
              </a:rPr>
              <a:t>مزايا الغذاء المعلب</a:t>
            </a:r>
            <a:endParaRPr lang="en-US" sz="4000" b="1" dirty="0">
              <a:solidFill>
                <a:schemeClr val="tx1"/>
              </a:solidFill>
              <a:latin typeface="Urdu Typesetting" panose="03020402040406030203" pitchFamily="66" charset="-78"/>
              <a:cs typeface="Urdu Typesetting" panose="03020402040406030203" pitchFamily="66" charset="-78"/>
            </a:endParaRPr>
          </a:p>
        </p:txBody>
      </p:sp>
      <p:grpSp>
        <p:nvGrpSpPr>
          <p:cNvPr id="14" name="Group 13">
            <a:extLst>
              <a:ext uri="{FF2B5EF4-FFF2-40B4-BE49-F238E27FC236}">
                <a16:creationId xmlns:a16="http://schemas.microsoft.com/office/drawing/2014/main" xmlns="" id="{4F6F3553-01D7-4110-91CD-A43AEECF9D0C}"/>
              </a:ext>
            </a:extLst>
          </p:cNvPr>
          <p:cNvGrpSpPr/>
          <p:nvPr/>
        </p:nvGrpSpPr>
        <p:grpSpPr>
          <a:xfrm>
            <a:off x="856308" y="1382090"/>
            <a:ext cx="1393028" cy="2291595"/>
            <a:chOff x="885188" y="1325411"/>
            <a:chExt cx="1393028" cy="2291595"/>
          </a:xfrm>
        </p:grpSpPr>
        <p:grpSp>
          <p:nvGrpSpPr>
            <p:cNvPr id="21" name="Group 20">
              <a:extLst>
                <a:ext uri="{FF2B5EF4-FFF2-40B4-BE49-F238E27FC236}">
                  <a16:creationId xmlns:a16="http://schemas.microsoft.com/office/drawing/2014/main" xmlns="" id="{67A7304A-B5BA-2B2C-12CB-08E549BC89C8}"/>
                </a:ext>
              </a:extLst>
            </p:cNvPr>
            <p:cNvGrpSpPr/>
            <p:nvPr/>
          </p:nvGrpSpPr>
          <p:grpSpPr>
            <a:xfrm>
              <a:off x="906616" y="1325411"/>
              <a:ext cx="1371600" cy="1143412"/>
              <a:chOff x="907940" y="1232741"/>
              <a:chExt cx="1445347" cy="1378345"/>
            </a:xfrm>
          </p:grpSpPr>
          <p:grpSp>
            <p:nvGrpSpPr>
              <p:cNvPr id="8" name="Group 7">
                <a:extLst>
                  <a:ext uri="{FF2B5EF4-FFF2-40B4-BE49-F238E27FC236}">
                    <a16:creationId xmlns:a16="http://schemas.microsoft.com/office/drawing/2014/main" xmlns="" id="{C49EBD5A-9656-D072-34BE-86A1076189A5}"/>
                  </a:ext>
                </a:extLst>
              </p:cNvPr>
              <p:cNvGrpSpPr/>
              <p:nvPr/>
            </p:nvGrpSpPr>
            <p:grpSpPr>
              <a:xfrm>
                <a:off x="907940" y="1239486"/>
                <a:ext cx="1445347" cy="1371600"/>
                <a:chOff x="3319856" y="1136619"/>
                <a:chExt cx="978396" cy="903016"/>
              </a:xfrm>
            </p:grpSpPr>
            <p:sp>
              <p:nvSpPr>
                <p:cNvPr id="324" name="Google Shape;324;p32"/>
                <p:cNvSpPr/>
                <p:nvPr/>
              </p:nvSpPr>
              <p:spPr>
                <a:xfrm>
                  <a:off x="3369778" y="1136619"/>
                  <a:ext cx="928474" cy="90301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19856" y="1713065"/>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7769DAF4-7A4E-370E-056A-6E15A7A6DFE9}"/>
                  </a:ext>
                </a:extLst>
              </p:cNvPr>
              <p:cNvSpPr txBox="1"/>
              <p:nvPr/>
            </p:nvSpPr>
            <p:spPr>
              <a:xfrm>
                <a:off x="1073986" y="1232741"/>
                <a:ext cx="1153323" cy="1113043"/>
              </a:xfrm>
              <a:prstGeom prst="rect">
                <a:avLst/>
              </a:prstGeom>
              <a:noFill/>
            </p:spPr>
            <p:txBody>
              <a:bodyPr wrap="square">
                <a:spAutoFit/>
              </a:bodyPr>
              <a:lstStyle/>
              <a:p>
                <a:pPr algn="ctr"/>
                <a:r>
                  <a:rPr lang="ar-AE" sz="1800" b="1" dirty="0">
                    <a:solidFill>
                      <a:srgbClr val="FFC000"/>
                    </a:solidFill>
                  </a:rPr>
                  <a:t>طول العمري</a:t>
                </a:r>
              </a:p>
              <a:p>
                <a:pPr algn="ctr"/>
                <a:r>
                  <a:rPr lang="ar-AE" sz="1800" b="1" dirty="0">
                    <a:solidFill>
                      <a:srgbClr val="FFC000"/>
                    </a:solidFill>
                  </a:rPr>
                  <a:t> الافتراضي</a:t>
                </a:r>
                <a:endParaRPr lang="en-US" sz="1800" b="1" dirty="0">
                  <a:solidFill>
                    <a:srgbClr val="FFC000"/>
                  </a:solidFill>
                </a:endParaRPr>
              </a:p>
            </p:txBody>
          </p:sp>
        </p:grpSp>
        <p:sp>
          <p:nvSpPr>
            <p:cNvPr id="19" name="TextBox 18">
              <a:extLst>
                <a:ext uri="{FF2B5EF4-FFF2-40B4-BE49-F238E27FC236}">
                  <a16:creationId xmlns:a16="http://schemas.microsoft.com/office/drawing/2014/main" xmlns="" id="{55FFA3A2-F795-896D-6EF3-8D62B96633A8}"/>
                </a:ext>
              </a:extLst>
            </p:cNvPr>
            <p:cNvSpPr txBox="1"/>
            <p:nvPr/>
          </p:nvSpPr>
          <p:spPr>
            <a:xfrm>
              <a:off x="885188" y="2588395"/>
              <a:ext cx="1338007" cy="1028611"/>
            </a:xfrm>
            <a:prstGeom prst="rect">
              <a:avLst/>
            </a:prstGeom>
            <a:noFill/>
          </p:spPr>
          <p:txBody>
            <a:bodyPr wrap="square" rtlCol="0">
              <a:spAutoFit/>
            </a:bodyPr>
            <a:lstStyle/>
            <a:p>
              <a:pPr algn="ctr"/>
              <a:r>
                <a:rPr lang="ar-AE" sz="1800" b="1" dirty="0"/>
                <a:t>تصميم التعبئة والمواد الحافظة تمدد عمر الاطعمة</a:t>
              </a:r>
              <a:endParaRPr lang="en-US" sz="1800" b="1" dirty="0"/>
            </a:p>
          </p:txBody>
        </p:sp>
      </p:grpSp>
      <p:grpSp>
        <p:nvGrpSpPr>
          <p:cNvPr id="13" name="Group 12">
            <a:extLst>
              <a:ext uri="{FF2B5EF4-FFF2-40B4-BE49-F238E27FC236}">
                <a16:creationId xmlns:a16="http://schemas.microsoft.com/office/drawing/2014/main" xmlns="" id="{8422DB6C-9D74-CD30-EF32-C19D43C71043}"/>
              </a:ext>
            </a:extLst>
          </p:cNvPr>
          <p:cNvGrpSpPr/>
          <p:nvPr/>
        </p:nvGrpSpPr>
        <p:grpSpPr>
          <a:xfrm>
            <a:off x="6707721" y="1382090"/>
            <a:ext cx="1851481" cy="2145873"/>
            <a:chOff x="6707721" y="1382090"/>
            <a:chExt cx="1851481" cy="2145873"/>
          </a:xfrm>
        </p:grpSpPr>
        <p:grpSp>
          <p:nvGrpSpPr>
            <p:cNvPr id="2" name="Group 1">
              <a:extLst>
                <a:ext uri="{FF2B5EF4-FFF2-40B4-BE49-F238E27FC236}">
                  <a16:creationId xmlns:a16="http://schemas.microsoft.com/office/drawing/2014/main" xmlns="" id="{9B758C58-77BD-94F1-ED1B-CF0DC3B53117}"/>
                </a:ext>
              </a:extLst>
            </p:cNvPr>
            <p:cNvGrpSpPr/>
            <p:nvPr/>
          </p:nvGrpSpPr>
          <p:grpSpPr>
            <a:xfrm>
              <a:off x="6998697" y="1382090"/>
              <a:ext cx="1371600" cy="1143000"/>
              <a:chOff x="3908400" y="3271676"/>
              <a:chExt cx="1401764" cy="1371600"/>
            </a:xfrm>
          </p:grpSpPr>
          <p:grpSp>
            <p:nvGrpSpPr>
              <p:cNvPr id="7" name="Group 6">
                <a:extLst>
                  <a:ext uri="{FF2B5EF4-FFF2-40B4-BE49-F238E27FC236}">
                    <a16:creationId xmlns:a16="http://schemas.microsoft.com/office/drawing/2014/main" xmlns="" id="{0B533339-BC3B-2994-1611-55685548D607}"/>
                  </a:ext>
                </a:extLst>
              </p:cNvPr>
              <p:cNvGrpSpPr/>
              <p:nvPr/>
            </p:nvGrpSpPr>
            <p:grpSpPr>
              <a:xfrm>
                <a:off x="3908400" y="3271676"/>
                <a:ext cx="1371597" cy="1371600"/>
                <a:chOff x="6976526" y="3175258"/>
                <a:chExt cx="1046346" cy="976002"/>
              </a:xfrm>
            </p:grpSpPr>
            <p:sp>
              <p:nvSpPr>
                <p:cNvPr id="323" name="Google Shape;323;p32"/>
                <p:cNvSpPr/>
                <p:nvPr/>
              </p:nvSpPr>
              <p:spPr>
                <a:xfrm>
                  <a:off x="7047367" y="3175258"/>
                  <a:ext cx="975505" cy="97600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6976526" y="3748526"/>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xmlns="" id="{15789695-76C4-937F-D359-12FE4EC7E8B7}"/>
                  </a:ext>
                </a:extLst>
              </p:cNvPr>
              <p:cNvSpPr txBox="1"/>
              <p:nvPr/>
            </p:nvSpPr>
            <p:spPr>
              <a:xfrm>
                <a:off x="4063976" y="3720838"/>
                <a:ext cx="1246188" cy="443198"/>
              </a:xfrm>
              <a:prstGeom prst="rect">
                <a:avLst/>
              </a:prstGeom>
              <a:noFill/>
            </p:spPr>
            <p:txBody>
              <a:bodyPr wrap="square">
                <a:spAutoFit/>
              </a:bodyPr>
              <a:lstStyle/>
              <a:p>
                <a:r>
                  <a:rPr lang="ar-AE" sz="1800" b="1" dirty="0">
                    <a:solidFill>
                      <a:srgbClr val="FFC000"/>
                    </a:solidFill>
                  </a:rPr>
                  <a:t>متوفر وعملي</a:t>
                </a:r>
              </a:p>
            </p:txBody>
          </p:sp>
        </p:grpSp>
        <p:sp>
          <p:nvSpPr>
            <p:cNvPr id="3" name="TextBox 2">
              <a:extLst>
                <a:ext uri="{FF2B5EF4-FFF2-40B4-BE49-F238E27FC236}">
                  <a16:creationId xmlns:a16="http://schemas.microsoft.com/office/drawing/2014/main" xmlns="" id="{51819D8C-F14F-EC6D-E4FE-8C46D429B685}"/>
                </a:ext>
              </a:extLst>
            </p:cNvPr>
            <p:cNvSpPr txBox="1"/>
            <p:nvPr/>
          </p:nvSpPr>
          <p:spPr>
            <a:xfrm>
              <a:off x="6707721" y="2604633"/>
              <a:ext cx="1851481" cy="923330"/>
            </a:xfrm>
            <a:prstGeom prst="rect">
              <a:avLst/>
            </a:prstGeom>
            <a:noFill/>
          </p:spPr>
          <p:txBody>
            <a:bodyPr wrap="square" rtlCol="0">
              <a:spAutoFit/>
            </a:bodyPr>
            <a:lstStyle/>
            <a:p>
              <a:pPr algn="ctr"/>
              <a:r>
                <a:rPr lang="ar-AE" sz="1800" b="1" dirty="0"/>
                <a:t>مناسب للاستخدام المنزلي , التخييم او المسافرين</a:t>
              </a:r>
            </a:p>
          </p:txBody>
        </p:sp>
      </p:grpSp>
      <p:grpSp>
        <p:nvGrpSpPr>
          <p:cNvPr id="9" name="Group 8">
            <a:extLst>
              <a:ext uri="{FF2B5EF4-FFF2-40B4-BE49-F238E27FC236}">
                <a16:creationId xmlns:a16="http://schemas.microsoft.com/office/drawing/2014/main" xmlns="" id="{AF280046-D5B9-D8F0-3847-ACD62862D7A1}"/>
              </a:ext>
            </a:extLst>
          </p:cNvPr>
          <p:cNvGrpSpPr/>
          <p:nvPr/>
        </p:nvGrpSpPr>
        <p:grpSpPr>
          <a:xfrm>
            <a:off x="3685954" y="1382090"/>
            <a:ext cx="1772094" cy="2713649"/>
            <a:chOff x="3685954" y="1382090"/>
            <a:chExt cx="1772094" cy="2713649"/>
          </a:xfrm>
        </p:grpSpPr>
        <p:sp>
          <p:nvSpPr>
            <p:cNvPr id="325" name="Google Shape;325;p32"/>
            <p:cNvSpPr/>
            <p:nvPr/>
          </p:nvSpPr>
          <p:spPr>
            <a:xfrm>
              <a:off x="3981027" y="1382090"/>
              <a:ext cx="1268605" cy="11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xmlns="" id="{26DE5BBE-255A-89E1-FF51-ACAF95C5094F}"/>
                </a:ext>
              </a:extLst>
            </p:cNvPr>
            <p:cNvGrpSpPr/>
            <p:nvPr/>
          </p:nvGrpSpPr>
          <p:grpSpPr>
            <a:xfrm>
              <a:off x="3685954" y="1593495"/>
              <a:ext cx="1772094" cy="2502244"/>
              <a:chOff x="3685954" y="1593495"/>
              <a:chExt cx="1772094" cy="2502244"/>
            </a:xfrm>
          </p:grpSpPr>
          <p:grpSp>
            <p:nvGrpSpPr>
              <p:cNvPr id="10" name="Group 9">
                <a:extLst>
                  <a:ext uri="{FF2B5EF4-FFF2-40B4-BE49-F238E27FC236}">
                    <a16:creationId xmlns:a16="http://schemas.microsoft.com/office/drawing/2014/main" xmlns="" id="{D2202FA3-510B-5C1D-95AC-8E59CC579CC1}"/>
                  </a:ext>
                </a:extLst>
              </p:cNvPr>
              <p:cNvGrpSpPr/>
              <p:nvPr/>
            </p:nvGrpSpPr>
            <p:grpSpPr>
              <a:xfrm>
                <a:off x="3685954" y="1593495"/>
                <a:ext cx="1772094" cy="2502244"/>
                <a:chOff x="3685954" y="1593495"/>
                <a:chExt cx="1772094" cy="2502244"/>
              </a:xfrm>
            </p:grpSpPr>
            <p:sp>
              <p:nvSpPr>
                <p:cNvPr id="11" name="TextBox 10">
                  <a:extLst>
                    <a:ext uri="{FF2B5EF4-FFF2-40B4-BE49-F238E27FC236}">
                      <a16:creationId xmlns:a16="http://schemas.microsoft.com/office/drawing/2014/main" xmlns="" id="{E5C4EBE4-044F-35FE-E0D3-67534B5641A1}"/>
                    </a:ext>
                  </a:extLst>
                </p:cNvPr>
                <p:cNvSpPr txBox="1"/>
                <p:nvPr/>
              </p:nvSpPr>
              <p:spPr>
                <a:xfrm>
                  <a:off x="4092441" y="1593495"/>
                  <a:ext cx="1123200" cy="646331"/>
                </a:xfrm>
                <a:prstGeom prst="rect">
                  <a:avLst/>
                </a:prstGeom>
                <a:noFill/>
              </p:spPr>
              <p:txBody>
                <a:bodyPr wrap="square">
                  <a:spAutoFit/>
                </a:bodyPr>
                <a:lstStyle/>
                <a:p>
                  <a:pPr algn="ctr"/>
                  <a:r>
                    <a:rPr lang="ar-AE" sz="1800" b="1" dirty="0">
                      <a:solidFill>
                        <a:srgbClr val="FFC000"/>
                      </a:solidFill>
                    </a:rPr>
                    <a:t>سهولة الاستخدام</a:t>
                  </a:r>
                  <a:endParaRPr lang="en-US" sz="1800" b="1" dirty="0">
                    <a:solidFill>
                      <a:srgbClr val="FFC000"/>
                    </a:solidFill>
                  </a:endParaRPr>
                </a:p>
              </p:txBody>
            </p:sp>
            <p:sp>
              <p:nvSpPr>
                <p:cNvPr id="12" name="TextBox 11">
                  <a:extLst>
                    <a:ext uri="{FF2B5EF4-FFF2-40B4-BE49-F238E27FC236}">
                      <a16:creationId xmlns:a16="http://schemas.microsoft.com/office/drawing/2014/main" xmlns="" id="{44F9E6C4-8E27-8C81-4B85-7B556473092C}"/>
                    </a:ext>
                  </a:extLst>
                </p:cNvPr>
                <p:cNvSpPr txBox="1"/>
                <p:nvPr/>
              </p:nvSpPr>
              <p:spPr>
                <a:xfrm>
                  <a:off x="3685954" y="2618411"/>
                  <a:ext cx="1772094" cy="1477328"/>
                </a:xfrm>
                <a:prstGeom prst="rect">
                  <a:avLst/>
                </a:prstGeom>
                <a:noFill/>
              </p:spPr>
              <p:txBody>
                <a:bodyPr wrap="square" rtlCol="0">
                  <a:spAutoFit/>
                </a:bodyPr>
                <a:lstStyle/>
                <a:p>
                  <a:pPr algn="ctr"/>
                  <a:r>
                    <a:rPr lang="ar-AE" sz="1800" b="1" dirty="0"/>
                    <a:t>تعد الاطعمة المعلبة جاهزة للاستخدام دون اي اعدادات مسبقة حتى في حالة انعدام الكهرباء</a:t>
                  </a:r>
                  <a:endParaRPr lang="en-US" sz="1800" b="1" dirty="0"/>
                </a:p>
              </p:txBody>
            </p:sp>
          </p:grpSp>
          <p:sp>
            <p:nvSpPr>
              <p:cNvPr id="334" name="Google Shape;334;p32"/>
              <p:cNvSpPr/>
              <p:nvPr/>
            </p:nvSpPr>
            <p:spPr>
              <a:xfrm>
                <a:off x="3880476" y="2108941"/>
                <a:ext cx="374904" cy="3383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2710459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300" name="Google Shape;300;p31"/>
          <p:cNvGrpSpPr/>
          <p:nvPr/>
        </p:nvGrpSpPr>
        <p:grpSpPr>
          <a:xfrm>
            <a:off x="3572209" y="1990156"/>
            <a:ext cx="425796" cy="405869"/>
            <a:chOff x="6870193" y="2295620"/>
            <a:chExt cx="360356" cy="343462"/>
          </a:xfrm>
        </p:grpSpPr>
        <p:sp>
          <p:nvSpPr>
            <p:cNvPr id="301" name="Google Shape;301;p31"/>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1"/>
          <p:cNvSpPr/>
          <p:nvPr/>
        </p:nvSpPr>
        <p:spPr>
          <a:xfrm>
            <a:off x="3649267" y="3463991"/>
            <a:ext cx="271663" cy="430299"/>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roup 256">
            <a:extLst>
              <a:ext uri="{FF2B5EF4-FFF2-40B4-BE49-F238E27FC236}">
                <a16:creationId xmlns:a16="http://schemas.microsoft.com/office/drawing/2014/main" xmlns="" id="{A8045211-264A-97D4-923E-649FB709B047}"/>
              </a:ext>
            </a:extLst>
          </p:cNvPr>
          <p:cNvGrpSpPr/>
          <p:nvPr/>
        </p:nvGrpSpPr>
        <p:grpSpPr>
          <a:xfrm>
            <a:off x="-1711047" y="-1174763"/>
            <a:ext cx="1711047" cy="1302555"/>
            <a:chOff x="820682" y="1541812"/>
            <a:chExt cx="1711047" cy="1302555"/>
          </a:xfrm>
          <a:solidFill>
            <a:schemeClr val="tx2">
              <a:lumMod val="50000"/>
            </a:schemeClr>
          </a:solidFill>
        </p:grpSpPr>
        <p:sp>
          <p:nvSpPr>
            <p:cNvPr id="20" name="Freeform: Shape 19">
              <a:extLst>
                <a:ext uri="{FF2B5EF4-FFF2-40B4-BE49-F238E27FC236}">
                  <a16:creationId xmlns:a16="http://schemas.microsoft.com/office/drawing/2014/main" xmlns="" id="{46080CF3-ABA2-B01E-6BE4-72CD71BC7188}"/>
                </a:ext>
              </a:extLst>
            </p:cNvPr>
            <p:cNvSpPr/>
            <p:nvPr/>
          </p:nvSpPr>
          <p:spPr>
            <a:xfrm>
              <a:off x="1934896" y="2190276"/>
              <a:ext cx="596833" cy="654091"/>
            </a:xfrm>
            <a:custGeom>
              <a:avLst/>
              <a:gdLst>
                <a:gd name="connsiteX0" fmla="*/ 596833 w 596833"/>
                <a:gd name="connsiteY0" fmla="*/ 0 h 654091"/>
                <a:gd name="connsiteX1" fmla="*/ 596833 w 596833"/>
                <a:gd name="connsiteY1" fmla="*/ 436994 h 654091"/>
                <a:gd name="connsiteX2" fmla="*/ 379736 w 596833"/>
                <a:gd name="connsiteY2" fmla="*/ 654091 h 654091"/>
                <a:gd name="connsiteX3" fmla="*/ 7124 w 596833"/>
                <a:gd name="connsiteY3" fmla="*/ 654091 h 654091"/>
                <a:gd name="connsiteX4" fmla="*/ 0 w 596833"/>
                <a:gd name="connsiteY4" fmla="*/ 588651 h 654091"/>
                <a:gd name="connsiteX5" fmla="*/ 511082 w 596833"/>
                <a:gd name="connsiteY5" fmla="*/ 8004 h 654091"/>
                <a:gd name="connsiteX6" fmla="*/ 596833 w 596833"/>
                <a:gd name="connsiteY6" fmla="*/ 0 h 65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833" h="654091">
                  <a:moveTo>
                    <a:pt x="596833" y="0"/>
                  </a:moveTo>
                  <a:lnTo>
                    <a:pt x="596833" y="436994"/>
                  </a:lnTo>
                  <a:cubicBezTo>
                    <a:pt x="596833" y="556893"/>
                    <a:pt x="499635" y="654091"/>
                    <a:pt x="379736" y="654091"/>
                  </a:cubicBezTo>
                  <a:lnTo>
                    <a:pt x="7124" y="654091"/>
                  </a:lnTo>
                  <a:lnTo>
                    <a:pt x="0" y="588651"/>
                  </a:lnTo>
                  <a:cubicBezTo>
                    <a:pt x="0" y="302235"/>
                    <a:pt x="219408" y="63270"/>
                    <a:pt x="511082" y="8004"/>
                  </a:cubicBezTo>
                  <a:lnTo>
                    <a:pt x="59683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50000"/>
                  </a:schemeClr>
                </a:solidFill>
              </a:endParaRPr>
            </a:p>
          </p:txBody>
        </p:sp>
        <p:sp>
          <p:nvSpPr>
            <p:cNvPr id="15" name="Freeform: Shape 14">
              <a:extLst>
                <a:ext uri="{FF2B5EF4-FFF2-40B4-BE49-F238E27FC236}">
                  <a16:creationId xmlns:a16="http://schemas.microsoft.com/office/drawing/2014/main" xmlns="" id="{FC05A91C-11DD-D37A-1F81-5735A223889D}"/>
                </a:ext>
              </a:extLst>
            </p:cNvPr>
            <p:cNvSpPr/>
            <p:nvPr/>
          </p:nvSpPr>
          <p:spPr>
            <a:xfrm>
              <a:off x="820682" y="1541812"/>
              <a:ext cx="1711046" cy="1302555"/>
            </a:xfrm>
            <a:custGeom>
              <a:avLst/>
              <a:gdLst>
                <a:gd name="connsiteX0" fmla="*/ 217097 w 1711046"/>
                <a:gd name="connsiteY0" fmla="*/ 0 h 1302555"/>
                <a:gd name="connsiteX1" fmla="*/ 1711046 w 1711046"/>
                <a:gd name="connsiteY1" fmla="*/ 0 h 1302555"/>
                <a:gd name="connsiteX2" fmla="*/ 1711046 w 1711046"/>
                <a:gd name="connsiteY2" fmla="*/ 648464 h 1302555"/>
                <a:gd name="connsiteX3" fmla="*/ 1625295 w 1711046"/>
                <a:gd name="connsiteY3" fmla="*/ 656468 h 1302555"/>
                <a:gd name="connsiteX4" fmla="*/ 1114213 w 1711046"/>
                <a:gd name="connsiteY4" fmla="*/ 1237115 h 1302555"/>
                <a:gd name="connsiteX5" fmla="*/ 1121337 w 1711046"/>
                <a:gd name="connsiteY5" fmla="*/ 1302555 h 1302555"/>
                <a:gd name="connsiteX6" fmla="*/ 0 w 1711046"/>
                <a:gd name="connsiteY6" fmla="*/ 1302555 h 1302555"/>
                <a:gd name="connsiteX7" fmla="*/ 0 w 1711046"/>
                <a:gd name="connsiteY7" fmla="*/ 217097 h 1302555"/>
                <a:gd name="connsiteX8" fmla="*/ 217097 w 1711046"/>
                <a:gd name="connsiteY8" fmla="*/ 0 h 13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46" h="1302555">
                  <a:moveTo>
                    <a:pt x="217097" y="0"/>
                  </a:moveTo>
                  <a:lnTo>
                    <a:pt x="1711046" y="0"/>
                  </a:lnTo>
                  <a:lnTo>
                    <a:pt x="1711046" y="648464"/>
                  </a:lnTo>
                  <a:lnTo>
                    <a:pt x="1625295" y="656468"/>
                  </a:lnTo>
                  <a:cubicBezTo>
                    <a:pt x="1333621" y="711734"/>
                    <a:pt x="1114213" y="950699"/>
                    <a:pt x="1114213" y="1237115"/>
                  </a:cubicBezTo>
                  <a:lnTo>
                    <a:pt x="1121337" y="1302555"/>
                  </a:lnTo>
                  <a:lnTo>
                    <a:pt x="0" y="1302555"/>
                  </a:lnTo>
                  <a:lnTo>
                    <a:pt x="0" y="217097"/>
                  </a:lnTo>
                  <a:cubicBezTo>
                    <a:pt x="0" y="97198"/>
                    <a:pt x="97198" y="0"/>
                    <a:pt x="21709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xmlns="" id="{A7F6D9D3-EBF3-7C7A-78E2-B145ADEF71D9}"/>
                </a:ext>
              </a:extLst>
            </p:cNvPr>
            <p:cNvSpPr txBox="1"/>
            <p:nvPr/>
          </p:nvSpPr>
          <p:spPr>
            <a:xfrm>
              <a:off x="901105" y="1595220"/>
              <a:ext cx="1436567" cy="1077218"/>
            </a:xfrm>
            <a:prstGeom prst="rect">
              <a:avLst/>
            </a:prstGeom>
            <a:grpFill/>
          </p:spPr>
          <p:txBody>
            <a:bodyPr wrap="square" rtlCol="0">
              <a:spAutoFit/>
            </a:bodyPr>
            <a:lstStyle/>
            <a:p>
              <a:pPr algn="ctr"/>
              <a:r>
                <a:rPr lang="ar-AE" sz="1600" b="1" dirty="0">
                  <a:solidFill>
                    <a:schemeClr val="bg1"/>
                  </a:solidFill>
                </a:rPr>
                <a:t>حتى عند ادخال الخضروات المعلبة في الاطباق, تأكد من غسلها جيدا</a:t>
              </a:r>
              <a:endParaRPr lang="en-US" sz="1600" b="1" dirty="0">
                <a:solidFill>
                  <a:schemeClr val="bg1"/>
                </a:solidFill>
              </a:endParaRPr>
            </a:p>
          </p:txBody>
        </p:sp>
        <p:sp>
          <p:nvSpPr>
            <p:cNvPr id="27" name="TextBox 26">
              <a:extLst>
                <a:ext uri="{FF2B5EF4-FFF2-40B4-BE49-F238E27FC236}">
                  <a16:creationId xmlns:a16="http://schemas.microsoft.com/office/drawing/2014/main" xmlns="" id="{189435BF-1007-D663-5DA1-B2C6EF0E0828}"/>
                </a:ext>
              </a:extLst>
            </p:cNvPr>
            <p:cNvSpPr txBox="1"/>
            <p:nvPr/>
          </p:nvSpPr>
          <p:spPr>
            <a:xfrm>
              <a:off x="2220848" y="2366079"/>
              <a:ext cx="207319" cy="461665"/>
            </a:xfrm>
            <a:prstGeom prst="rect">
              <a:avLst/>
            </a:prstGeom>
            <a:grpFill/>
          </p:spPr>
          <p:txBody>
            <a:bodyPr wrap="square" rtlCol="0">
              <a:spAutoFit/>
            </a:bodyPr>
            <a:lstStyle/>
            <a:p>
              <a:r>
                <a:rPr lang="ar-AE" sz="2400" b="1" dirty="0">
                  <a:solidFill>
                    <a:schemeClr val="bg1"/>
                  </a:solidFill>
                </a:rPr>
                <a:t>2</a:t>
              </a:r>
              <a:endParaRPr lang="en-US" sz="2400" b="1" dirty="0">
                <a:solidFill>
                  <a:schemeClr val="bg1"/>
                </a:solidFill>
              </a:endParaRPr>
            </a:p>
          </p:txBody>
        </p:sp>
      </p:grpSp>
      <p:grpSp>
        <p:nvGrpSpPr>
          <p:cNvPr id="256" name="Group 255">
            <a:extLst>
              <a:ext uri="{FF2B5EF4-FFF2-40B4-BE49-F238E27FC236}">
                <a16:creationId xmlns:a16="http://schemas.microsoft.com/office/drawing/2014/main" xmlns="" id="{076A22D5-8BCA-C916-CF4C-A6C5EBDE1C35}"/>
              </a:ext>
            </a:extLst>
          </p:cNvPr>
          <p:cNvGrpSpPr/>
          <p:nvPr/>
        </p:nvGrpSpPr>
        <p:grpSpPr>
          <a:xfrm>
            <a:off x="9144000" y="4984181"/>
            <a:ext cx="2386631" cy="1721419"/>
            <a:chOff x="2679182" y="2957261"/>
            <a:chExt cx="2386631" cy="1721419"/>
          </a:xfrm>
          <a:solidFill>
            <a:schemeClr val="tx2">
              <a:lumMod val="75000"/>
            </a:schemeClr>
          </a:solidFill>
        </p:grpSpPr>
        <p:sp>
          <p:nvSpPr>
            <p:cNvPr id="17" name="Freeform: Shape 16">
              <a:extLst>
                <a:ext uri="{FF2B5EF4-FFF2-40B4-BE49-F238E27FC236}">
                  <a16:creationId xmlns:a16="http://schemas.microsoft.com/office/drawing/2014/main" xmlns="" id="{2A9E3A5D-3F5E-52E1-049C-024EA0E68108}"/>
                </a:ext>
              </a:extLst>
            </p:cNvPr>
            <p:cNvSpPr/>
            <p:nvPr/>
          </p:nvSpPr>
          <p:spPr>
            <a:xfrm>
              <a:off x="2679182" y="2957261"/>
              <a:ext cx="503128" cy="404627"/>
            </a:xfrm>
            <a:custGeom>
              <a:avLst/>
              <a:gdLst>
                <a:gd name="connsiteX0" fmla="*/ 286909 w 503128"/>
                <a:gd name="connsiteY0" fmla="*/ 0 h 404627"/>
                <a:gd name="connsiteX1" fmla="*/ 503128 w 503128"/>
                <a:gd name="connsiteY1" fmla="*/ 0 h 404627"/>
                <a:gd name="connsiteX2" fmla="*/ 485572 w 503128"/>
                <a:gd name="connsiteY2" fmla="*/ 52367 h 404627"/>
                <a:gd name="connsiteX3" fmla="*/ 24791 w 503128"/>
                <a:gd name="connsiteY3" fmla="*/ 402313 h 404627"/>
                <a:gd name="connsiteX4" fmla="*/ 0 w 503128"/>
                <a:gd name="connsiteY4" fmla="*/ 404627 h 404627"/>
                <a:gd name="connsiteX5" fmla="*/ 0 w 503128"/>
                <a:gd name="connsiteY5" fmla="*/ 286909 h 404627"/>
                <a:gd name="connsiteX6" fmla="*/ 286909 w 503128"/>
                <a:gd name="connsiteY6" fmla="*/ 0 h 40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28" h="404627">
                  <a:moveTo>
                    <a:pt x="286909" y="0"/>
                  </a:moveTo>
                  <a:lnTo>
                    <a:pt x="503128" y="0"/>
                  </a:lnTo>
                  <a:lnTo>
                    <a:pt x="485572" y="52367"/>
                  </a:lnTo>
                  <a:cubicBezTo>
                    <a:pt x="404598" y="229638"/>
                    <a:pt x="233130" y="362837"/>
                    <a:pt x="24791" y="402313"/>
                  </a:cubicBezTo>
                  <a:lnTo>
                    <a:pt x="0" y="404627"/>
                  </a:lnTo>
                  <a:lnTo>
                    <a:pt x="0" y="286909"/>
                  </a:lnTo>
                  <a:cubicBezTo>
                    <a:pt x="0" y="128454"/>
                    <a:pt x="128454" y="0"/>
                    <a:pt x="286909"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BE37D494-1608-FDC2-FFE5-9F2F237EC100}"/>
                </a:ext>
              </a:extLst>
            </p:cNvPr>
            <p:cNvSpPr/>
            <p:nvPr/>
          </p:nvSpPr>
          <p:spPr>
            <a:xfrm>
              <a:off x="2679182" y="2957261"/>
              <a:ext cx="2386631" cy="1721419"/>
            </a:xfrm>
            <a:custGeom>
              <a:avLst/>
              <a:gdLst>
                <a:gd name="connsiteX0" fmla="*/ 503128 w 2386631"/>
                <a:gd name="connsiteY0" fmla="*/ 0 h 1721419"/>
                <a:gd name="connsiteX1" fmla="*/ 2386631 w 2386631"/>
                <a:gd name="connsiteY1" fmla="*/ 0 h 1721419"/>
                <a:gd name="connsiteX2" fmla="*/ 2386631 w 2386631"/>
                <a:gd name="connsiteY2" fmla="*/ 1434510 h 1721419"/>
                <a:gd name="connsiteX3" fmla="*/ 2099722 w 2386631"/>
                <a:gd name="connsiteY3" fmla="*/ 1721419 h 1721419"/>
                <a:gd name="connsiteX4" fmla="*/ 0 w 2386631"/>
                <a:gd name="connsiteY4" fmla="*/ 1721419 h 1721419"/>
                <a:gd name="connsiteX5" fmla="*/ 0 w 2386631"/>
                <a:gd name="connsiteY5" fmla="*/ 404627 h 1721419"/>
                <a:gd name="connsiteX6" fmla="*/ 24791 w 2386631"/>
                <a:gd name="connsiteY6" fmla="*/ 402313 h 1721419"/>
                <a:gd name="connsiteX7" fmla="*/ 485572 w 2386631"/>
                <a:gd name="connsiteY7" fmla="*/ 52367 h 1721419"/>
                <a:gd name="connsiteX8" fmla="*/ 503128 w 2386631"/>
                <a:gd name="connsiteY8" fmla="*/ 0 h 17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631" h="1721419">
                  <a:moveTo>
                    <a:pt x="503128" y="0"/>
                  </a:moveTo>
                  <a:lnTo>
                    <a:pt x="2386631" y="0"/>
                  </a:lnTo>
                  <a:lnTo>
                    <a:pt x="2386631" y="1434510"/>
                  </a:lnTo>
                  <a:cubicBezTo>
                    <a:pt x="2386631" y="1592965"/>
                    <a:pt x="2258177" y="1721419"/>
                    <a:pt x="2099722" y="1721419"/>
                  </a:cubicBezTo>
                  <a:lnTo>
                    <a:pt x="0" y="1721419"/>
                  </a:lnTo>
                  <a:lnTo>
                    <a:pt x="0" y="404627"/>
                  </a:lnTo>
                  <a:lnTo>
                    <a:pt x="24791" y="402313"/>
                  </a:lnTo>
                  <a:cubicBezTo>
                    <a:pt x="233130" y="362837"/>
                    <a:pt x="404598" y="229638"/>
                    <a:pt x="485572" y="52367"/>
                  </a:cubicBezTo>
                  <a:lnTo>
                    <a:pt x="50312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extLst>
                <a:ext uri="{FF2B5EF4-FFF2-40B4-BE49-F238E27FC236}">
                  <a16:creationId xmlns:a16="http://schemas.microsoft.com/office/drawing/2014/main" xmlns="" id="{1E1DB95A-88E9-0FBA-5237-3BE4C642C0ED}"/>
                </a:ext>
              </a:extLst>
            </p:cNvPr>
            <p:cNvSpPr txBox="1"/>
            <p:nvPr/>
          </p:nvSpPr>
          <p:spPr>
            <a:xfrm>
              <a:off x="3112777" y="3155626"/>
              <a:ext cx="1616305" cy="1477328"/>
            </a:xfrm>
            <a:prstGeom prst="rect">
              <a:avLst/>
            </a:prstGeom>
            <a:grpFill/>
          </p:spPr>
          <p:txBody>
            <a:bodyPr wrap="square" rtlCol="0">
              <a:spAutoFit/>
            </a:bodyPr>
            <a:lstStyle/>
            <a:p>
              <a:pPr algn="ctr"/>
              <a:r>
                <a:rPr lang="ar-AE" sz="1800" b="1" dirty="0">
                  <a:solidFill>
                    <a:schemeClr val="bg1"/>
                  </a:solidFill>
                </a:rPr>
                <a:t>تأكد من الاخذ بعين الاعتبار الملح الزائد في الاطعمة المعلبة عند اضافة الملح </a:t>
              </a:r>
              <a:endParaRPr lang="en-US" sz="1800" b="1" dirty="0">
                <a:solidFill>
                  <a:schemeClr val="bg1"/>
                </a:solidFill>
              </a:endParaRPr>
            </a:p>
          </p:txBody>
        </p:sp>
        <p:sp>
          <p:nvSpPr>
            <p:cNvPr id="29" name="TextBox 28">
              <a:extLst>
                <a:ext uri="{FF2B5EF4-FFF2-40B4-BE49-F238E27FC236}">
                  <a16:creationId xmlns:a16="http://schemas.microsoft.com/office/drawing/2014/main" xmlns="" id="{DA766223-BEEB-6ECE-E888-C7EC9BF7850B}"/>
                </a:ext>
              </a:extLst>
            </p:cNvPr>
            <p:cNvSpPr txBox="1"/>
            <p:nvPr/>
          </p:nvSpPr>
          <p:spPr>
            <a:xfrm>
              <a:off x="2777837" y="3022845"/>
              <a:ext cx="45719" cy="369332"/>
            </a:xfrm>
            <a:prstGeom prst="rect">
              <a:avLst/>
            </a:prstGeom>
            <a:grpFill/>
          </p:spPr>
          <p:txBody>
            <a:bodyPr wrap="square" rtlCol="0">
              <a:spAutoFit/>
            </a:bodyPr>
            <a:lstStyle/>
            <a:p>
              <a:r>
                <a:rPr lang="ar-AE" sz="1800" b="1" dirty="0">
                  <a:solidFill>
                    <a:schemeClr val="bg1"/>
                  </a:solidFill>
                </a:rPr>
                <a:t>3</a:t>
              </a:r>
              <a:endParaRPr lang="en-US" sz="2000" b="1" dirty="0">
                <a:solidFill>
                  <a:schemeClr val="bg1"/>
                </a:solidFill>
              </a:endParaRPr>
            </a:p>
          </p:txBody>
        </p:sp>
      </p:grpSp>
      <p:sp>
        <p:nvSpPr>
          <p:cNvPr id="2" name="Rectangle: Diagonal Corners Rounded 1">
            <a:extLst>
              <a:ext uri="{FF2B5EF4-FFF2-40B4-BE49-F238E27FC236}">
                <a16:creationId xmlns:a16="http://schemas.microsoft.com/office/drawing/2014/main" xmlns="" id="{124FDA63-6B73-ED60-B949-C3AA23920C0F}"/>
              </a:ext>
            </a:extLst>
          </p:cNvPr>
          <p:cNvSpPr/>
          <p:nvPr/>
        </p:nvSpPr>
        <p:spPr>
          <a:xfrm>
            <a:off x="5487970" y="690014"/>
            <a:ext cx="3047999" cy="706842"/>
          </a:xfrm>
          <a:prstGeom prst="round2DiagRect">
            <a:avLst/>
          </a:prstGeom>
          <a:solidFill>
            <a:schemeClr val="bg1">
              <a:lumMod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2">
                    <a:lumMod val="50000"/>
                  </a:schemeClr>
                </a:solidFill>
                <a:latin typeface="Urdu Typesetting" panose="03020402040406030203" pitchFamily="66" charset="-78"/>
                <a:cs typeface="Urdu Typesetting" panose="03020402040406030203" pitchFamily="66" charset="-78"/>
              </a:rPr>
              <a:t>نصائح للاستخدام الصحيح للاغذية المعلبة</a:t>
            </a:r>
            <a:endParaRPr lang="en-US" sz="2400" b="1" dirty="0">
              <a:solidFill>
                <a:schemeClr val="tx2">
                  <a:lumMod val="50000"/>
                </a:schemeClr>
              </a:solidFill>
              <a:latin typeface="Urdu Typesetting" panose="03020402040406030203" pitchFamily="66" charset="-78"/>
              <a:cs typeface="Urdu Typesetting" panose="03020402040406030203" pitchFamily="66" charset="-78"/>
            </a:endParaRPr>
          </a:p>
        </p:txBody>
      </p:sp>
      <p:grpSp>
        <p:nvGrpSpPr>
          <p:cNvPr id="258" name="Group 257">
            <a:extLst>
              <a:ext uri="{FF2B5EF4-FFF2-40B4-BE49-F238E27FC236}">
                <a16:creationId xmlns:a16="http://schemas.microsoft.com/office/drawing/2014/main" xmlns="" id="{1417A686-73C0-A57A-5B3C-03364EA174B8}"/>
              </a:ext>
            </a:extLst>
          </p:cNvPr>
          <p:cNvGrpSpPr/>
          <p:nvPr/>
        </p:nvGrpSpPr>
        <p:grpSpPr>
          <a:xfrm>
            <a:off x="-1930374" y="5165636"/>
            <a:ext cx="1930373" cy="1511148"/>
            <a:chOff x="601355" y="2955338"/>
            <a:chExt cx="1930373" cy="1511148"/>
          </a:xfrm>
          <a:solidFill>
            <a:srgbClr val="FB6B6B"/>
          </a:solidFill>
        </p:grpSpPr>
        <p:sp>
          <p:nvSpPr>
            <p:cNvPr id="18" name="Freeform: Shape 17">
              <a:extLst>
                <a:ext uri="{FF2B5EF4-FFF2-40B4-BE49-F238E27FC236}">
                  <a16:creationId xmlns:a16="http://schemas.microsoft.com/office/drawing/2014/main" xmlns="" id="{C199AE0E-4B26-11EF-CA1F-B7032678453D}"/>
                </a:ext>
              </a:extLst>
            </p:cNvPr>
            <p:cNvSpPr/>
            <p:nvPr/>
          </p:nvSpPr>
          <p:spPr>
            <a:xfrm>
              <a:off x="1967640" y="2957261"/>
              <a:ext cx="564088" cy="410317"/>
            </a:xfrm>
            <a:custGeom>
              <a:avLst/>
              <a:gdLst>
                <a:gd name="connsiteX0" fmla="*/ 0 w 564088"/>
                <a:gd name="connsiteY0" fmla="*/ 0 h 410317"/>
                <a:gd name="connsiteX1" fmla="*/ 564088 w 564088"/>
                <a:gd name="connsiteY1" fmla="*/ 0 h 410317"/>
                <a:gd name="connsiteX2" fmla="*/ 564088 w 564088"/>
                <a:gd name="connsiteY2" fmla="*/ 410317 h 410317"/>
                <a:gd name="connsiteX3" fmla="*/ 478337 w 564088"/>
                <a:gd name="connsiteY3" fmla="*/ 402313 h 410317"/>
                <a:gd name="connsiteX4" fmla="*/ 17556 w 564088"/>
                <a:gd name="connsiteY4" fmla="*/ 52367 h 410317"/>
                <a:gd name="connsiteX5" fmla="*/ 0 w 564088"/>
                <a:gd name="connsiteY5" fmla="*/ 0 h 4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88" h="410317">
                  <a:moveTo>
                    <a:pt x="0" y="0"/>
                  </a:moveTo>
                  <a:lnTo>
                    <a:pt x="564088" y="0"/>
                  </a:lnTo>
                  <a:lnTo>
                    <a:pt x="564088" y="410317"/>
                  </a:lnTo>
                  <a:lnTo>
                    <a:pt x="478337" y="402313"/>
                  </a:lnTo>
                  <a:cubicBezTo>
                    <a:pt x="269999" y="362837"/>
                    <a:pt x="98530" y="229638"/>
                    <a:pt x="17556" y="52367"/>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AA0AAE8F-AF0D-9635-E4EF-849A8FCB773B}"/>
                </a:ext>
              </a:extLst>
            </p:cNvPr>
            <p:cNvSpPr/>
            <p:nvPr/>
          </p:nvSpPr>
          <p:spPr>
            <a:xfrm>
              <a:off x="601355" y="2957261"/>
              <a:ext cx="1930373" cy="1509225"/>
            </a:xfrm>
            <a:custGeom>
              <a:avLst/>
              <a:gdLst>
                <a:gd name="connsiteX0" fmla="*/ 251543 w 1930373"/>
                <a:gd name="connsiteY0" fmla="*/ 0 h 1509225"/>
                <a:gd name="connsiteX1" fmla="*/ 1366285 w 1930373"/>
                <a:gd name="connsiteY1" fmla="*/ 0 h 1509225"/>
                <a:gd name="connsiteX2" fmla="*/ 1383841 w 1930373"/>
                <a:gd name="connsiteY2" fmla="*/ 52367 h 1509225"/>
                <a:gd name="connsiteX3" fmla="*/ 1844622 w 1930373"/>
                <a:gd name="connsiteY3" fmla="*/ 402313 h 1509225"/>
                <a:gd name="connsiteX4" fmla="*/ 1930373 w 1930373"/>
                <a:gd name="connsiteY4" fmla="*/ 410317 h 1509225"/>
                <a:gd name="connsiteX5" fmla="*/ 1930373 w 1930373"/>
                <a:gd name="connsiteY5" fmla="*/ 1257682 h 1509225"/>
                <a:gd name="connsiteX6" fmla="*/ 1678830 w 1930373"/>
                <a:gd name="connsiteY6" fmla="*/ 1509225 h 1509225"/>
                <a:gd name="connsiteX7" fmla="*/ 0 w 1930373"/>
                <a:gd name="connsiteY7" fmla="*/ 1509225 h 1509225"/>
                <a:gd name="connsiteX8" fmla="*/ 0 w 1930373"/>
                <a:gd name="connsiteY8" fmla="*/ 251543 h 1509225"/>
                <a:gd name="connsiteX9" fmla="*/ 251543 w 1930373"/>
                <a:gd name="connsiteY9" fmla="*/ 0 h 15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0373" h="1509225">
                  <a:moveTo>
                    <a:pt x="251543" y="0"/>
                  </a:moveTo>
                  <a:lnTo>
                    <a:pt x="1366285" y="0"/>
                  </a:lnTo>
                  <a:lnTo>
                    <a:pt x="1383841" y="52367"/>
                  </a:lnTo>
                  <a:cubicBezTo>
                    <a:pt x="1464815" y="229638"/>
                    <a:pt x="1636284" y="362837"/>
                    <a:pt x="1844622" y="402313"/>
                  </a:cubicBezTo>
                  <a:lnTo>
                    <a:pt x="1930373" y="410317"/>
                  </a:lnTo>
                  <a:lnTo>
                    <a:pt x="1930373" y="1257682"/>
                  </a:lnTo>
                  <a:cubicBezTo>
                    <a:pt x="1930373" y="1396605"/>
                    <a:pt x="1817753" y="1509225"/>
                    <a:pt x="1678830" y="1509225"/>
                  </a:cubicBezTo>
                  <a:lnTo>
                    <a:pt x="0" y="1509225"/>
                  </a:lnTo>
                  <a:lnTo>
                    <a:pt x="0" y="251543"/>
                  </a:lnTo>
                  <a:cubicBezTo>
                    <a:pt x="0" y="112620"/>
                    <a:pt x="112620" y="0"/>
                    <a:pt x="251543"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xmlns="" id="{CDC468A8-5418-DBF4-43AB-B70F90528ABB}"/>
                </a:ext>
              </a:extLst>
            </p:cNvPr>
            <p:cNvSpPr txBox="1"/>
            <p:nvPr/>
          </p:nvSpPr>
          <p:spPr>
            <a:xfrm>
              <a:off x="870584" y="3155626"/>
              <a:ext cx="1350264" cy="1200329"/>
            </a:xfrm>
            <a:prstGeom prst="rect">
              <a:avLst/>
            </a:prstGeom>
            <a:grpFill/>
          </p:spPr>
          <p:txBody>
            <a:bodyPr wrap="square" rtlCol="0">
              <a:spAutoFit/>
            </a:bodyPr>
            <a:lstStyle/>
            <a:p>
              <a:pPr algn="ctr"/>
              <a:r>
                <a:rPr lang="ar-AE" sz="1800" b="1" dirty="0">
                  <a:solidFill>
                    <a:schemeClr val="bg1"/>
                  </a:solidFill>
                </a:rPr>
                <a:t>يمكن تخزين الاطعمة المعلبة المفتوحة في وعاء مغلق </a:t>
              </a:r>
              <a:endParaRPr lang="en-US" sz="1800" b="1" dirty="0">
                <a:solidFill>
                  <a:schemeClr val="bg1"/>
                </a:solidFill>
              </a:endParaRPr>
            </a:p>
          </p:txBody>
        </p:sp>
        <p:sp>
          <p:nvSpPr>
            <p:cNvPr id="30" name="TextBox 29">
              <a:extLst>
                <a:ext uri="{FF2B5EF4-FFF2-40B4-BE49-F238E27FC236}">
                  <a16:creationId xmlns:a16="http://schemas.microsoft.com/office/drawing/2014/main" xmlns="" id="{82CEFD4C-F05F-1A99-05EB-AD55EA045B6D}"/>
                </a:ext>
              </a:extLst>
            </p:cNvPr>
            <p:cNvSpPr txBox="1"/>
            <p:nvPr/>
          </p:nvSpPr>
          <p:spPr>
            <a:xfrm>
              <a:off x="2131144" y="2955338"/>
              <a:ext cx="237158" cy="400110"/>
            </a:xfrm>
            <a:prstGeom prst="rect">
              <a:avLst/>
            </a:prstGeom>
            <a:grpFill/>
          </p:spPr>
          <p:txBody>
            <a:bodyPr wrap="square" rtlCol="0">
              <a:spAutoFit/>
            </a:bodyPr>
            <a:lstStyle/>
            <a:p>
              <a:r>
                <a:rPr lang="ar-AE" sz="2000" b="1" dirty="0">
                  <a:solidFill>
                    <a:schemeClr val="bg1"/>
                  </a:solidFill>
                </a:rPr>
                <a:t>4</a:t>
              </a:r>
              <a:endParaRPr lang="en-US" sz="2000" b="1" dirty="0">
                <a:solidFill>
                  <a:schemeClr val="bg1"/>
                </a:solidFill>
              </a:endParaRPr>
            </a:p>
          </p:txBody>
        </p:sp>
      </p:grpSp>
      <p:grpSp>
        <p:nvGrpSpPr>
          <p:cNvPr id="31" name="Group 30">
            <a:extLst>
              <a:ext uri="{FF2B5EF4-FFF2-40B4-BE49-F238E27FC236}">
                <a16:creationId xmlns:a16="http://schemas.microsoft.com/office/drawing/2014/main" xmlns="" id="{4243C1F5-7764-262E-D48A-4E9185B1CE24}"/>
              </a:ext>
            </a:extLst>
          </p:cNvPr>
          <p:cNvGrpSpPr/>
          <p:nvPr/>
        </p:nvGrpSpPr>
        <p:grpSpPr>
          <a:xfrm>
            <a:off x="9259307" y="-2233125"/>
            <a:ext cx="2637646" cy="2233125"/>
            <a:chOff x="2679182" y="611242"/>
            <a:chExt cx="2637646" cy="2233125"/>
          </a:xfrm>
          <a:solidFill>
            <a:srgbClr val="A02048"/>
          </a:solidFill>
        </p:grpSpPr>
        <p:sp>
          <p:nvSpPr>
            <p:cNvPr id="19" name="Freeform: Shape 18">
              <a:extLst>
                <a:ext uri="{FF2B5EF4-FFF2-40B4-BE49-F238E27FC236}">
                  <a16:creationId xmlns:a16="http://schemas.microsoft.com/office/drawing/2014/main" xmlns="" id="{049EDAC5-84D9-FBFE-E12E-CA8BE2EFB021}"/>
                </a:ext>
              </a:extLst>
            </p:cNvPr>
            <p:cNvSpPr/>
            <p:nvPr/>
          </p:nvSpPr>
          <p:spPr>
            <a:xfrm>
              <a:off x="2679183" y="2195966"/>
              <a:ext cx="535873" cy="648401"/>
            </a:xfrm>
            <a:custGeom>
              <a:avLst/>
              <a:gdLst>
                <a:gd name="connsiteX0" fmla="*/ 0 w 535873"/>
                <a:gd name="connsiteY0" fmla="*/ 0 h 648401"/>
                <a:gd name="connsiteX1" fmla="*/ 24791 w 535873"/>
                <a:gd name="connsiteY1" fmla="*/ 2314 h 648401"/>
                <a:gd name="connsiteX2" fmla="*/ 535873 w 535873"/>
                <a:gd name="connsiteY2" fmla="*/ 582961 h 648401"/>
                <a:gd name="connsiteX3" fmla="*/ 528749 w 535873"/>
                <a:gd name="connsiteY3" fmla="*/ 648401 h 648401"/>
                <a:gd name="connsiteX4" fmla="*/ 0 w 535873"/>
                <a:gd name="connsiteY4" fmla="*/ 648401 h 648401"/>
                <a:gd name="connsiteX5" fmla="*/ 0 w 535873"/>
                <a:gd name="connsiteY5" fmla="*/ 0 h 6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73" h="648401">
                  <a:moveTo>
                    <a:pt x="0" y="0"/>
                  </a:moveTo>
                  <a:lnTo>
                    <a:pt x="24791" y="2314"/>
                  </a:lnTo>
                  <a:cubicBezTo>
                    <a:pt x="316465" y="57580"/>
                    <a:pt x="535873" y="296545"/>
                    <a:pt x="535873" y="582961"/>
                  </a:cubicBezTo>
                  <a:lnTo>
                    <a:pt x="528749" y="648401"/>
                  </a:lnTo>
                  <a:lnTo>
                    <a:pt x="0" y="6484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90F035F4-DD82-8C15-C139-DBD29990A890}"/>
                </a:ext>
              </a:extLst>
            </p:cNvPr>
            <p:cNvSpPr/>
            <p:nvPr/>
          </p:nvSpPr>
          <p:spPr>
            <a:xfrm>
              <a:off x="2679182" y="611242"/>
              <a:ext cx="2637646" cy="2233125"/>
            </a:xfrm>
            <a:custGeom>
              <a:avLst/>
              <a:gdLst>
                <a:gd name="connsiteX0" fmla="*/ 372195 w 2637646"/>
                <a:gd name="connsiteY0" fmla="*/ 0 h 2233125"/>
                <a:gd name="connsiteX1" fmla="*/ 2637646 w 2637646"/>
                <a:gd name="connsiteY1" fmla="*/ 0 h 2233125"/>
                <a:gd name="connsiteX2" fmla="*/ 2637646 w 2637646"/>
                <a:gd name="connsiteY2" fmla="*/ 1860930 h 2233125"/>
                <a:gd name="connsiteX3" fmla="*/ 2265451 w 2637646"/>
                <a:gd name="connsiteY3" fmla="*/ 2233125 h 2233125"/>
                <a:gd name="connsiteX4" fmla="*/ 528749 w 2637646"/>
                <a:gd name="connsiteY4" fmla="*/ 2233125 h 2233125"/>
                <a:gd name="connsiteX5" fmla="*/ 535873 w 2637646"/>
                <a:gd name="connsiteY5" fmla="*/ 2167685 h 2233125"/>
                <a:gd name="connsiteX6" fmla="*/ 24791 w 2637646"/>
                <a:gd name="connsiteY6" fmla="*/ 1587038 h 2233125"/>
                <a:gd name="connsiteX7" fmla="*/ 0 w 2637646"/>
                <a:gd name="connsiteY7" fmla="*/ 1584724 h 2233125"/>
                <a:gd name="connsiteX8" fmla="*/ 0 w 2637646"/>
                <a:gd name="connsiteY8" fmla="*/ 372195 h 2233125"/>
                <a:gd name="connsiteX9" fmla="*/ 372195 w 2637646"/>
                <a:gd name="connsiteY9" fmla="*/ 0 h 2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646" h="2233125">
                  <a:moveTo>
                    <a:pt x="372195" y="0"/>
                  </a:moveTo>
                  <a:lnTo>
                    <a:pt x="2637646" y="0"/>
                  </a:lnTo>
                  <a:lnTo>
                    <a:pt x="2637646" y="1860930"/>
                  </a:lnTo>
                  <a:cubicBezTo>
                    <a:pt x="2637646" y="2066488"/>
                    <a:pt x="2471009" y="2233125"/>
                    <a:pt x="2265451" y="2233125"/>
                  </a:cubicBezTo>
                  <a:lnTo>
                    <a:pt x="528749" y="2233125"/>
                  </a:lnTo>
                  <a:lnTo>
                    <a:pt x="535873" y="2167685"/>
                  </a:lnTo>
                  <a:cubicBezTo>
                    <a:pt x="535873" y="1881269"/>
                    <a:pt x="316465" y="1642304"/>
                    <a:pt x="24791" y="1587038"/>
                  </a:cubicBezTo>
                  <a:lnTo>
                    <a:pt x="0" y="1584724"/>
                  </a:lnTo>
                  <a:lnTo>
                    <a:pt x="0" y="372195"/>
                  </a:lnTo>
                  <a:cubicBezTo>
                    <a:pt x="0" y="166637"/>
                    <a:pt x="166637" y="0"/>
                    <a:pt x="37219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xmlns="" id="{5DE7F076-9920-E1F6-3308-8E0E41FD5534}"/>
                </a:ext>
              </a:extLst>
            </p:cNvPr>
            <p:cNvSpPr txBox="1"/>
            <p:nvPr/>
          </p:nvSpPr>
          <p:spPr>
            <a:xfrm>
              <a:off x="3101340" y="1165860"/>
              <a:ext cx="1964473" cy="1200329"/>
            </a:xfrm>
            <a:prstGeom prst="rect">
              <a:avLst/>
            </a:prstGeom>
            <a:grpFill/>
          </p:spPr>
          <p:txBody>
            <a:bodyPr wrap="square" rtlCol="0">
              <a:spAutoFit/>
            </a:bodyPr>
            <a:lstStyle/>
            <a:p>
              <a:pPr algn="ctr"/>
              <a:r>
                <a:rPr lang="ar-AE" sz="2400" b="1" dirty="0">
                  <a:solidFill>
                    <a:schemeClr val="bg1"/>
                  </a:solidFill>
                </a:rPr>
                <a:t>تفقد من حالة الصلاحية وحالة العلب قبل الشراء</a:t>
              </a:r>
              <a:endParaRPr lang="en-US" sz="2400" b="1" dirty="0">
                <a:solidFill>
                  <a:schemeClr val="bg1"/>
                </a:solidFill>
              </a:endParaRPr>
            </a:p>
          </p:txBody>
        </p:sp>
        <p:sp>
          <p:nvSpPr>
            <p:cNvPr id="25" name="TextBox 24">
              <a:extLst>
                <a:ext uri="{FF2B5EF4-FFF2-40B4-BE49-F238E27FC236}">
                  <a16:creationId xmlns:a16="http://schemas.microsoft.com/office/drawing/2014/main" xmlns="" id="{45C6357B-E1F8-5DAB-F7B3-ED96DC64F1B4}"/>
                </a:ext>
              </a:extLst>
            </p:cNvPr>
            <p:cNvSpPr txBox="1"/>
            <p:nvPr/>
          </p:nvSpPr>
          <p:spPr>
            <a:xfrm>
              <a:off x="2722763" y="2374445"/>
              <a:ext cx="378577" cy="461665"/>
            </a:xfrm>
            <a:prstGeom prst="rect">
              <a:avLst/>
            </a:prstGeom>
            <a:grpFill/>
          </p:spPr>
          <p:txBody>
            <a:bodyPr wrap="square" rtlCol="0">
              <a:spAutoFit/>
            </a:bodyPr>
            <a:lstStyle/>
            <a:p>
              <a:r>
                <a:rPr lang="ar-AE" sz="2400" b="1" dirty="0">
                  <a:solidFill>
                    <a:schemeClr val="bg1">
                      <a:lumMod val="90000"/>
                    </a:schemeClr>
                  </a:solidFill>
                </a:rPr>
                <a:t>1</a:t>
              </a:r>
              <a:endParaRPr lang="en-US" sz="2400" b="1" dirty="0">
                <a:solidFill>
                  <a:schemeClr val="bg1">
                    <a:lumMod val="90000"/>
                  </a:schemeClr>
                </a:solidFill>
              </a:endParaRPr>
            </a:p>
          </p:txBody>
        </p:sp>
      </p:grpSp>
    </p:spTree>
    <p:extLst>
      <p:ext uri="{BB962C8B-B14F-4D97-AF65-F5344CB8AC3E}">
        <p14:creationId xmlns:p14="http://schemas.microsoft.com/office/powerpoint/2010/main" xmlns="" val="17939994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heel(1)">
                                      <p:cBhvr>
                                        <p:cTn id="7" dur="2000"/>
                                        <p:tgtEl>
                                          <p:spTgt spid="30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wheel(1)">
                                      <p:cBhvr>
                                        <p:cTn id="10"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300" name="Google Shape;300;p31"/>
          <p:cNvGrpSpPr/>
          <p:nvPr/>
        </p:nvGrpSpPr>
        <p:grpSpPr>
          <a:xfrm>
            <a:off x="3572209" y="1990156"/>
            <a:ext cx="425796" cy="405869"/>
            <a:chOff x="6870193" y="2295620"/>
            <a:chExt cx="360356" cy="343462"/>
          </a:xfrm>
        </p:grpSpPr>
        <p:sp>
          <p:nvSpPr>
            <p:cNvPr id="301" name="Google Shape;301;p31"/>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1"/>
          <p:cNvSpPr/>
          <p:nvPr/>
        </p:nvSpPr>
        <p:spPr>
          <a:xfrm>
            <a:off x="3649267" y="3463991"/>
            <a:ext cx="271663" cy="430299"/>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roup 30">
            <a:extLst>
              <a:ext uri="{FF2B5EF4-FFF2-40B4-BE49-F238E27FC236}">
                <a16:creationId xmlns:a16="http://schemas.microsoft.com/office/drawing/2014/main" xmlns="" id="{4243C1F5-7764-262E-D48A-4E9185B1CE24}"/>
              </a:ext>
            </a:extLst>
          </p:cNvPr>
          <p:cNvGrpSpPr/>
          <p:nvPr/>
        </p:nvGrpSpPr>
        <p:grpSpPr>
          <a:xfrm>
            <a:off x="2679182" y="611242"/>
            <a:ext cx="2637646" cy="2233125"/>
            <a:chOff x="2679182" y="611242"/>
            <a:chExt cx="2637646" cy="2233125"/>
          </a:xfrm>
          <a:solidFill>
            <a:srgbClr val="A02048"/>
          </a:solidFill>
        </p:grpSpPr>
        <p:sp>
          <p:nvSpPr>
            <p:cNvPr id="19" name="Freeform: Shape 18">
              <a:extLst>
                <a:ext uri="{FF2B5EF4-FFF2-40B4-BE49-F238E27FC236}">
                  <a16:creationId xmlns:a16="http://schemas.microsoft.com/office/drawing/2014/main" xmlns="" id="{049EDAC5-84D9-FBFE-E12E-CA8BE2EFB021}"/>
                </a:ext>
              </a:extLst>
            </p:cNvPr>
            <p:cNvSpPr/>
            <p:nvPr/>
          </p:nvSpPr>
          <p:spPr>
            <a:xfrm>
              <a:off x="2679183" y="2195966"/>
              <a:ext cx="535873" cy="648401"/>
            </a:xfrm>
            <a:custGeom>
              <a:avLst/>
              <a:gdLst>
                <a:gd name="connsiteX0" fmla="*/ 0 w 535873"/>
                <a:gd name="connsiteY0" fmla="*/ 0 h 648401"/>
                <a:gd name="connsiteX1" fmla="*/ 24791 w 535873"/>
                <a:gd name="connsiteY1" fmla="*/ 2314 h 648401"/>
                <a:gd name="connsiteX2" fmla="*/ 535873 w 535873"/>
                <a:gd name="connsiteY2" fmla="*/ 582961 h 648401"/>
                <a:gd name="connsiteX3" fmla="*/ 528749 w 535873"/>
                <a:gd name="connsiteY3" fmla="*/ 648401 h 648401"/>
                <a:gd name="connsiteX4" fmla="*/ 0 w 535873"/>
                <a:gd name="connsiteY4" fmla="*/ 648401 h 648401"/>
                <a:gd name="connsiteX5" fmla="*/ 0 w 535873"/>
                <a:gd name="connsiteY5" fmla="*/ 0 h 6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873" h="648401">
                  <a:moveTo>
                    <a:pt x="0" y="0"/>
                  </a:moveTo>
                  <a:lnTo>
                    <a:pt x="24791" y="2314"/>
                  </a:lnTo>
                  <a:cubicBezTo>
                    <a:pt x="316465" y="57580"/>
                    <a:pt x="535873" y="296545"/>
                    <a:pt x="535873" y="582961"/>
                  </a:cubicBezTo>
                  <a:lnTo>
                    <a:pt x="528749" y="648401"/>
                  </a:lnTo>
                  <a:lnTo>
                    <a:pt x="0" y="6484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90F035F4-DD82-8C15-C139-DBD29990A890}"/>
                </a:ext>
              </a:extLst>
            </p:cNvPr>
            <p:cNvSpPr/>
            <p:nvPr/>
          </p:nvSpPr>
          <p:spPr>
            <a:xfrm>
              <a:off x="2679182" y="611242"/>
              <a:ext cx="2637646" cy="2233125"/>
            </a:xfrm>
            <a:custGeom>
              <a:avLst/>
              <a:gdLst>
                <a:gd name="connsiteX0" fmla="*/ 372195 w 2637646"/>
                <a:gd name="connsiteY0" fmla="*/ 0 h 2233125"/>
                <a:gd name="connsiteX1" fmla="*/ 2637646 w 2637646"/>
                <a:gd name="connsiteY1" fmla="*/ 0 h 2233125"/>
                <a:gd name="connsiteX2" fmla="*/ 2637646 w 2637646"/>
                <a:gd name="connsiteY2" fmla="*/ 1860930 h 2233125"/>
                <a:gd name="connsiteX3" fmla="*/ 2265451 w 2637646"/>
                <a:gd name="connsiteY3" fmla="*/ 2233125 h 2233125"/>
                <a:gd name="connsiteX4" fmla="*/ 528749 w 2637646"/>
                <a:gd name="connsiteY4" fmla="*/ 2233125 h 2233125"/>
                <a:gd name="connsiteX5" fmla="*/ 535873 w 2637646"/>
                <a:gd name="connsiteY5" fmla="*/ 2167685 h 2233125"/>
                <a:gd name="connsiteX6" fmla="*/ 24791 w 2637646"/>
                <a:gd name="connsiteY6" fmla="*/ 1587038 h 2233125"/>
                <a:gd name="connsiteX7" fmla="*/ 0 w 2637646"/>
                <a:gd name="connsiteY7" fmla="*/ 1584724 h 2233125"/>
                <a:gd name="connsiteX8" fmla="*/ 0 w 2637646"/>
                <a:gd name="connsiteY8" fmla="*/ 372195 h 2233125"/>
                <a:gd name="connsiteX9" fmla="*/ 372195 w 2637646"/>
                <a:gd name="connsiteY9" fmla="*/ 0 h 2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646" h="2233125">
                  <a:moveTo>
                    <a:pt x="372195" y="0"/>
                  </a:moveTo>
                  <a:lnTo>
                    <a:pt x="2637646" y="0"/>
                  </a:lnTo>
                  <a:lnTo>
                    <a:pt x="2637646" y="1860930"/>
                  </a:lnTo>
                  <a:cubicBezTo>
                    <a:pt x="2637646" y="2066488"/>
                    <a:pt x="2471009" y="2233125"/>
                    <a:pt x="2265451" y="2233125"/>
                  </a:cubicBezTo>
                  <a:lnTo>
                    <a:pt x="528749" y="2233125"/>
                  </a:lnTo>
                  <a:lnTo>
                    <a:pt x="535873" y="2167685"/>
                  </a:lnTo>
                  <a:cubicBezTo>
                    <a:pt x="535873" y="1881269"/>
                    <a:pt x="316465" y="1642304"/>
                    <a:pt x="24791" y="1587038"/>
                  </a:cubicBezTo>
                  <a:lnTo>
                    <a:pt x="0" y="1584724"/>
                  </a:lnTo>
                  <a:lnTo>
                    <a:pt x="0" y="372195"/>
                  </a:lnTo>
                  <a:cubicBezTo>
                    <a:pt x="0" y="166637"/>
                    <a:pt x="166637" y="0"/>
                    <a:pt x="37219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xmlns="" id="{5DE7F076-9920-E1F6-3308-8E0E41FD5534}"/>
                </a:ext>
              </a:extLst>
            </p:cNvPr>
            <p:cNvSpPr txBox="1"/>
            <p:nvPr/>
          </p:nvSpPr>
          <p:spPr>
            <a:xfrm>
              <a:off x="3101340" y="1165860"/>
              <a:ext cx="1964473" cy="1200329"/>
            </a:xfrm>
            <a:prstGeom prst="rect">
              <a:avLst/>
            </a:prstGeom>
            <a:grpFill/>
          </p:spPr>
          <p:txBody>
            <a:bodyPr wrap="square" rtlCol="0">
              <a:spAutoFit/>
            </a:bodyPr>
            <a:lstStyle/>
            <a:p>
              <a:pPr algn="ctr"/>
              <a:r>
                <a:rPr lang="ar-AE" sz="2400" b="1" dirty="0">
                  <a:solidFill>
                    <a:schemeClr val="bg1"/>
                  </a:solidFill>
                </a:rPr>
                <a:t>تفقد من حالة الصلاحية وحالة العلب قبل الشراء</a:t>
              </a:r>
              <a:endParaRPr lang="en-US" sz="2400" b="1" dirty="0">
                <a:solidFill>
                  <a:schemeClr val="bg1"/>
                </a:solidFill>
              </a:endParaRPr>
            </a:p>
          </p:txBody>
        </p:sp>
        <p:sp>
          <p:nvSpPr>
            <p:cNvPr id="25" name="TextBox 24">
              <a:extLst>
                <a:ext uri="{FF2B5EF4-FFF2-40B4-BE49-F238E27FC236}">
                  <a16:creationId xmlns:a16="http://schemas.microsoft.com/office/drawing/2014/main" xmlns="" id="{45C6357B-E1F8-5DAB-F7B3-ED96DC64F1B4}"/>
                </a:ext>
              </a:extLst>
            </p:cNvPr>
            <p:cNvSpPr txBox="1"/>
            <p:nvPr/>
          </p:nvSpPr>
          <p:spPr>
            <a:xfrm>
              <a:off x="2722763" y="2374445"/>
              <a:ext cx="378577" cy="461665"/>
            </a:xfrm>
            <a:prstGeom prst="rect">
              <a:avLst/>
            </a:prstGeom>
            <a:grpFill/>
          </p:spPr>
          <p:txBody>
            <a:bodyPr wrap="square" rtlCol="0">
              <a:spAutoFit/>
            </a:bodyPr>
            <a:lstStyle/>
            <a:p>
              <a:r>
                <a:rPr lang="ar-AE" sz="2400" b="1" dirty="0">
                  <a:solidFill>
                    <a:schemeClr val="bg1">
                      <a:lumMod val="90000"/>
                    </a:schemeClr>
                  </a:solidFill>
                </a:rPr>
                <a:t>1</a:t>
              </a:r>
              <a:endParaRPr lang="en-US" sz="2400" b="1" dirty="0">
                <a:solidFill>
                  <a:schemeClr val="bg1">
                    <a:lumMod val="90000"/>
                  </a:schemeClr>
                </a:solidFill>
              </a:endParaRPr>
            </a:p>
          </p:txBody>
        </p:sp>
      </p:grpSp>
      <p:grpSp>
        <p:nvGrpSpPr>
          <p:cNvPr id="257" name="Group 256">
            <a:extLst>
              <a:ext uri="{FF2B5EF4-FFF2-40B4-BE49-F238E27FC236}">
                <a16:creationId xmlns:a16="http://schemas.microsoft.com/office/drawing/2014/main" xmlns="" id="{A8045211-264A-97D4-923E-649FB709B047}"/>
              </a:ext>
            </a:extLst>
          </p:cNvPr>
          <p:cNvGrpSpPr/>
          <p:nvPr/>
        </p:nvGrpSpPr>
        <p:grpSpPr>
          <a:xfrm>
            <a:off x="820682" y="1541812"/>
            <a:ext cx="1711047" cy="1302555"/>
            <a:chOff x="820682" y="1541812"/>
            <a:chExt cx="1711047" cy="1302555"/>
          </a:xfrm>
          <a:solidFill>
            <a:schemeClr val="tx2">
              <a:lumMod val="50000"/>
            </a:schemeClr>
          </a:solidFill>
        </p:grpSpPr>
        <p:sp>
          <p:nvSpPr>
            <p:cNvPr id="20" name="Freeform: Shape 19">
              <a:extLst>
                <a:ext uri="{FF2B5EF4-FFF2-40B4-BE49-F238E27FC236}">
                  <a16:creationId xmlns:a16="http://schemas.microsoft.com/office/drawing/2014/main" xmlns="" id="{46080CF3-ABA2-B01E-6BE4-72CD71BC7188}"/>
                </a:ext>
              </a:extLst>
            </p:cNvPr>
            <p:cNvSpPr/>
            <p:nvPr/>
          </p:nvSpPr>
          <p:spPr>
            <a:xfrm>
              <a:off x="1934896" y="2190276"/>
              <a:ext cx="596833" cy="654091"/>
            </a:xfrm>
            <a:custGeom>
              <a:avLst/>
              <a:gdLst>
                <a:gd name="connsiteX0" fmla="*/ 596833 w 596833"/>
                <a:gd name="connsiteY0" fmla="*/ 0 h 654091"/>
                <a:gd name="connsiteX1" fmla="*/ 596833 w 596833"/>
                <a:gd name="connsiteY1" fmla="*/ 436994 h 654091"/>
                <a:gd name="connsiteX2" fmla="*/ 379736 w 596833"/>
                <a:gd name="connsiteY2" fmla="*/ 654091 h 654091"/>
                <a:gd name="connsiteX3" fmla="*/ 7124 w 596833"/>
                <a:gd name="connsiteY3" fmla="*/ 654091 h 654091"/>
                <a:gd name="connsiteX4" fmla="*/ 0 w 596833"/>
                <a:gd name="connsiteY4" fmla="*/ 588651 h 654091"/>
                <a:gd name="connsiteX5" fmla="*/ 511082 w 596833"/>
                <a:gd name="connsiteY5" fmla="*/ 8004 h 654091"/>
                <a:gd name="connsiteX6" fmla="*/ 596833 w 596833"/>
                <a:gd name="connsiteY6" fmla="*/ 0 h 65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833" h="654091">
                  <a:moveTo>
                    <a:pt x="596833" y="0"/>
                  </a:moveTo>
                  <a:lnTo>
                    <a:pt x="596833" y="436994"/>
                  </a:lnTo>
                  <a:cubicBezTo>
                    <a:pt x="596833" y="556893"/>
                    <a:pt x="499635" y="654091"/>
                    <a:pt x="379736" y="654091"/>
                  </a:cubicBezTo>
                  <a:lnTo>
                    <a:pt x="7124" y="654091"/>
                  </a:lnTo>
                  <a:lnTo>
                    <a:pt x="0" y="588651"/>
                  </a:lnTo>
                  <a:cubicBezTo>
                    <a:pt x="0" y="302235"/>
                    <a:pt x="219408" y="63270"/>
                    <a:pt x="511082" y="8004"/>
                  </a:cubicBezTo>
                  <a:lnTo>
                    <a:pt x="59683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50000"/>
                  </a:schemeClr>
                </a:solidFill>
              </a:endParaRPr>
            </a:p>
          </p:txBody>
        </p:sp>
        <p:sp>
          <p:nvSpPr>
            <p:cNvPr id="15" name="Freeform: Shape 14">
              <a:extLst>
                <a:ext uri="{FF2B5EF4-FFF2-40B4-BE49-F238E27FC236}">
                  <a16:creationId xmlns:a16="http://schemas.microsoft.com/office/drawing/2014/main" xmlns="" id="{FC05A91C-11DD-D37A-1F81-5735A223889D}"/>
                </a:ext>
              </a:extLst>
            </p:cNvPr>
            <p:cNvSpPr/>
            <p:nvPr/>
          </p:nvSpPr>
          <p:spPr>
            <a:xfrm>
              <a:off x="820682" y="1541812"/>
              <a:ext cx="1711046" cy="1302555"/>
            </a:xfrm>
            <a:custGeom>
              <a:avLst/>
              <a:gdLst>
                <a:gd name="connsiteX0" fmla="*/ 217097 w 1711046"/>
                <a:gd name="connsiteY0" fmla="*/ 0 h 1302555"/>
                <a:gd name="connsiteX1" fmla="*/ 1711046 w 1711046"/>
                <a:gd name="connsiteY1" fmla="*/ 0 h 1302555"/>
                <a:gd name="connsiteX2" fmla="*/ 1711046 w 1711046"/>
                <a:gd name="connsiteY2" fmla="*/ 648464 h 1302555"/>
                <a:gd name="connsiteX3" fmla="*/ 1625295 w 1711046"/>
                <a:gd name="connsiteY3" fmla="*/ 656468 h 1302555"/>
                <a:gd name="connsiteX4" fmla="*/ 1114213 w 1711046"/>
                <a:gd name="connsiteY4" fmla="*/ 1237115 h 1302555"/>
                <a:gd name="connsiteX5" fmla="*/ 1121337 w 1711046"/>
                <a:gd name="connsiteY5" fmla="*/ 1302555 h 1302555"/>
                <a:gd name="connsiteX6" fmla="*/ 0 w 1711046"/>
                <a:gd name="connsiteY6" fmla="*/ 1302555 h 1302555"/>
                <a:gd name="connsiteX7" fmla="*/ 0 w 1711046"/>
                <a:gd name="connsiteY7" fmla="*/ 217097 h 1302555"/>
                <a:gd name="connsiteX8" fmla="*/ 217097 w 1711046"/>
                <a:gd name="connsiteY8" fmla="*/ 0 h 13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46" h="1302555">
                  <a:moveTo>
                    <a:pt x="217097" y="0"/>
                  </a:moveTo>
                  <a:lnTo>
                    <a:pt x="1711046" y="0"/>
                  </a:lnTo>
                  <a:lnTo>
                    <a:pt x="1711046" y="648464"/>
                  </a:lnTo>
                  <a:lnTo>
                    <a:pt x="1625295" y="656468"/>
                  </a:lnTo>
                  <a:cubicBezTo>
                    <a:pt x="1333621" y="711734"/>
                    <a:pt x="1114213" y="950699"/>
                    <a:pt x="1114213" y="1237115"/>
                  </a:cubicBezTo>
                  <a:lnTo>
                    <a:pt x="1121337" y="1302555"/>
                  </a:lnTo>
                  <a:lnTo>
                    <a:pt x="0" y="1302555"/>
                  </a:lnTo>
                  <a:lnTo>
                    <a:pt x="0" y="217097"/>
                  </a:lnTo>
                  <a:cubicBezTo>
                    <a:pt x="0" y="97198"/>
                    <a:pt x="97198" y="0"/>
                    <a:pt x="21709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xmlns="" id="{A7F6D9D3-EBF3-7C7A-78E2-B145ADEF71D9}"/>
                </a:ext>
              </a:extLst>
            </p:cNvPr>
            <p:cNvSpPr txBox="1"/>
            <p:nvPr/>
          </p:nvSpPr>
          <p:spPr>
            <a:xfrm>
              <a:off x="901105" y="1595220"/>
              <a:ext cx="1436567" cy="1077218"/>
            </a:xfrm>
            <a:prstGeom prst="rect">
              <a:avLst/>
            </a:prstGeom>
            <a:grpFill/>
          </p:spPr>
          <p:txBody>
            <a:bodyPr wrap="square" rtlCol="0">
              <a:spAutoFit/>
            </a:bodyPr>
            <a:lstStyle/>
            <a:p>
              <a:pPr algn="ctr"/>
              <a:r>
                <a:rPr lang="ar-AE" sz="1600" b="1" dirty="0">
                  <a:solidFill>
                    <a:schemeClr val="bg1"/>
                  </a:solidFill>
                </a:rPr>
                <a:t>حتى عند ادخال الخضروات المعلبة في الاطباق, تأكد من غسلها جيدا</a:t>
              </a:r>
              <a:endParaRPr lang="en-US" sz="1600" b="1" dirty="0">
                <a:solidFill>
                  <a:schemeClr val="bg1"/>
                </a:solidFill>
              </a:endParaRPr>
            </a:p>
          </p:txBody>
        </p:sp>
        <p:sp>
          <p:nvSpPr>
            <p:cNvPr id="27" name="TextBox 26">
              <a:extLst>
                <a:ext uri="{FF2B5EF4-FFF2-40B4-BE49-F238E27FC236}">
                  <a16:creationId xmlns:a16="http://schemas.microsoft.com/office/drawing/2014/main" xmlns="" id="{189435BF-1007-D663-5DA1-B2C6EF0E0828}"/>
                </a:ext>
              </a:extLst>
            </p:cNvPr>
            <p:cNvSpPr txBox="1"/>
            <p:nvPr/>
          </p:nvSpPr>
          <p:spPr>
            <a:xfrm>
              <a:off x="2220848" y="2366079"/>
              <a:ext cx="207319" cy="461665"/>
            </a:xfrm>
            <a:prstGeom prst="rect">
              <a:avLst/>
            </a:prstGeom>
            <a:grpFill/>
          </p:spPr>
          <p:txBody>
            <a:bodyPr wrap="square" rtlCol="0">
              <a:spAutoFit/>
            </a:bodyPr>
            <a:lstStyle/>
            <a:p>
              <a:r>
                <a:rPr lang="ar-AE" sz="2400" b="1" dirty="0">
                  <a:solidFill>
                    <a:schemeClr val="bg1"/>
                  </a:solidFill>
                </a:rPr>
                <a:t>2</a:t>
              </a:r>
              <a:endParaRPr lang="en-US" sz="2400" b="1" dirty="0">
                <a:solidFill>
                  <a:schemeClr val="bg1"/>
                </a:solidFill>
              </a:endParaRPr>
            </a:p>
          </p:txBody>
        </p:sp>
      </p:grpSp>
      <p:grpSp>
        <p:nvGrpSpPr>
          <p:cNvPr id="256" name="Group 255">
            <a:extLst>
              <a:ext uri="{FF2B5EF4-FFF2-40B4-BE49-F238E27FC236}">
                <a16:creationId xmlns:a16="http://schemas.microsoft.com/office/drawing/2014/main" xmlns="" id="{076A22D5-8BCA-C916-CF4C-A6C5EBDE1C35}"/>
              </a:ext>
            </a:extLst>
          </p:cNvPr>
          <p:cNvGrpSpPr/>
          <p:nvPr/>
        </p:nvGrpSpPr>
        <p:grpSpPr>
          <a:xfrm>
            <a:off x="2679182" y="2957261"/>
            <a:ext cx="2386631" cy="1721419"/>
            <a:chOff x="2679182" y="2957261"/>
            <a:chExt cx="2386631" cy="1721419"/>
          </a:xfrm>
          <a:solidFill>
            <a:schemeClr val="tx2">
              <a:lumMod val="75000"/>
            </a:schemeClr>
          </a:solidFill>
        </p:grpSpPr>
        <p:sp>
          <p:nvSpPr>
            <p:cNvPr id="17" name="Freeform: Shape 16">
              <a:extLst>
                <a:ext uri="{FF2B5EF4-FFF2-40B4-BE49-F238E27FC236}">
                  <a16:creationId xmlns:a16="http://schemas.microsoft.com/office/drawing/2014/main" xmlns="" id="{2A9E3A5D-3F5E-52E1-049C-024EA0E68108}"/>
                </a:ext>
              </a:extLst>
            </p:cNvPr>
            <p:cNvSpPr/>
            <p:nvPr/>
          </p:nvSpPr>
          <p:spPr>
            <a:xfrm>
              <a:off x="2679182" y="2957261"/>
              <a:ext cx="503128" cy="404627"/>
            </a:xfrm>
            <a:custGeom>
              <a:avLst/>
              <a:gdLst>
                <a:gd name="connsiteX0" fmla="*/ 286909 w 503128"/>
                <a:gd name="connsiteY0" fmla="*/ 0 h 404627"/>
                <a:gd name="connsiteX1" fmla="*/ 503128 w 503128"/>
                <a:gd name="connsiteY1" fmla="*/ 0 h 404627"/>
                <a:gd name="connsiteX2" fmla="*/ 485572 w 503128"/>
                <a:gd name="connsiteY2" fmla="*/ 52367 h 404627"/>
                <a:gd name="connsiteX3" fmla="*/ 24791 w 503128"/>
                <a:gd name="connsiteY3" fmla="*/ 402313 h 404627"/>
                <a:gd name="connsiteX4" fmla="*/ 0 w 503128"/>
                <a:gd name="connsiteY4" fmla="*/ 404627 h 404627"/>
                <a:gd name="connsiteX5" fmla="*/ 0 w 503128"/>
                <a:gd name="connsiteY5" fmla="*/ 286909 h 404627"/>
                <a:gd name="connsiteX6" fmla="*/ 286909 w 503128"/>
                <a:gd name="connsiteY6" fmla="*/ 0 h 40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28" h="404627">
                  <a:moveTo>
                    <a:pt x="286909" y="0"/>
                  </a:moveTo>
                  <a:lnTo>
                    <a:pt x="503128" y="0"/>
                  </a:lnTo>
                  <a:lnTo>
                    <a:pt x="485572" y="52367"/>
                  </a:lnTo>
                  <a:cubicBezTo>
                    <a:pt x="404598" y="229638"/>
                    <a:pt x="233130" y="362837"/>
                    <a:pt x="24791" y="402313"/>
                  </a:cubicBezTo>
                  <a:lnTo>
                    <a:pt x="0" y="404627"/>
                  </a:lnTo>
                  <a:lnTo>
                    <a:pt x="0" y="286909"/>
                  </a:lnTo>
                  <a:cubicBezTo>
                    <a:pt x="0" y="128454"/>
                    <a:pt x="128454" y="0"/>
                    <a:pt x="286909"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BE37D494-1608-FDC2-FFE5-9F2F237EC100}"/>
                </a:ext>
              </a:extLst>
            </p:cNvPr>
            <p:cNvSpPr/>
            <p:nvPr/>
          </p:nvSpPr>
          <p:spPr>
            <a:xfrm>
              <a:off x="2679182" y="2957261"/>
              <a:ext cx="2386631" cy="1721419"/>
            </a:xfrm>
            <a:custGeom>
              <a:avLst/>
              <a:gdLst>
                <a:gd name="connsiteX0" fmla="*/ 503128 w 2386631"/>
                <a:gd name="connsiteY0" fmla="*/ 0 h 1721419"/>
                <a:gd name="connsiteX1" fmla="*/ 2386631 w 2386631"/>
                <a:gd name="connsiteY1" fmla="*/ 0 h 1721419"/>
                <a:gd name="connsiteX2" fmla="*/ 2386631 w 2386631"/>
                <a:gd name="connsiteY2" fmla="*/ 1434510 h 1721419"/>
                <a:gd name="connsiteX3" fmla="*/ 2099722 w 2386631"/>
                <a:gd name="connsiteY3" fmla="*/ 1721419 h 1721419"/>
                <a:gd name="connsiteX4" fmla="*/ 0 w 2386631"/>
                <a:gd name="connsiteY4" fmla="*/ 1721419 h 1721419"/>
                <a:gd name="connsiteX5" fmla="*/ 0 w 2386631"/>
                <a:gd name="connsiteY5" fmla="*/ 404627 h 1721419"/>
                <a:gd name="connsiteX6" fmla="*/ 24791 w 2386631"/>
                <a:gd name="connsiteY6" fmla="*/ 402313 h 1721419"/>
                <a:gd name="connsiteX7" fmla="*/ 485572 w 2386631"/>
                <a:gd name="connsiteY7" fmla="*/ 52367 h 1721419"/>
                <a:gd name="connsiteX8" fmla="*/ 503128 w 2386631"/>
                <a:gd name="connsiteY8" fmla="*/ 0 h 17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631" h="1721419">
                  <a:moveTo>
                    <a:pt x="503128" y="0"/>
                  </a:moveTo>
                  <a:lnTo>
                    <a:pt x="2386631" y="0"/>
                  </a:lnTo>
                  <a:lnTo>
                    <a:pt x="2386631" y="1434510"/>
                  </a:lnTo>
                  <a:cubicBezTo>
                    <a:pt x="2386631" y="1592965"/>
                    <a:pt x="2258177" y="1721419"/>
                    <a:pt x="2099722" y="1721419"/>
                  </a:cubicBezTo>
                  <a:lnTo>
                    <a:pt x="0" y="1721419"/>
                  </a:lnTo>
                  <a:lnTo>
                    <a:pt x="0" y="404627"/>
                  </a:lnTo>
                  <a:lnTo>
                    <a:pt x="24791" y="402313"/>
                  </a:lnTo>
                  <a:cubicBezTo>
                    <a:pt x="233130" y="362837"/>
                    <a:pt x="404598" y="229638"/>
                    <a:pt x="485572" y="52367"/>
                  </a:cubicBezTo>
                  <a:lnTo>
                    <a:pt x="50312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extLst>
                <a:ext uri="{FF2B5EF4-FFF2-40B4-BE49-F238E27FC236}">
                  <a16:creationId xmlns:a16="http://schemas.microsoft.com/office/drawing/2014/main" xmlns="" id="{1E1DB95A-88E9-0FBA-5237-3BE4C642C0ED}"/>
                </a:ext>
              </a:extLst>
            </p:cNvPr>
            <p:cNvSpPr txBox="1"/>
            <p:nvPr/>
          </p:nvSpPr>
          <p:spPr>
            <a:xfrm>
              <a:off x="3112777" y="3155626"/>
              <a:ext cx="1616305" cy="1477328"/>
            </a:xfrm>
            <a:prstGeom prst="rect">
              <a:avLst/>
            </a:prstGeom>
            <a:grpFill/>
          </p:spPr>
          <p:txBody>
            <a:bodyPr wrap="square" rtlCol="0">
              <a:spAutoFit/>
            </a:bodyPr>
            <a:lstStyle/>
            <a:p>
              <a:pPr algn="ctr"/>
              <a:r>
                <a:rPr lang="ar-AE" sz="1800" b="1" dirty="0">
                  <a:solidFill>
                    <a:schemeClr val="bg1"/>
                  </a:solidFill>
                </a:rPr>
                <a:t>تأكد من الاخذ بعين الاعتبار الملح الزائد في الاطعمة المعلبة عند اضافة الملح </a:t>
              </a:r>
              <a:endParaRPr lang="en-US" sz="1800" b="1" dirty="0">
                <a:solidFill>
                  <a:schemeClr val="bg1"/>
                </a:solidFill>
              </a:endParaRPr>
            </a:p>
          </p:txBody>
        </p:sp>
        <p:sp>
          <p:nvSpPr>
            <p:cNvPr id="29" name="TextBox 28">
              <a:extLst>
                <a:ext uri="{FF2B5EF4-FFF2-40B4-BE49-F238E27FC236}">
                  <a16:creationId xmlns:a16="http://schemas.microsoft.com/office/drawing/2014/main" xmlns="" id="{DA766223-BEEB-6ECE-E888-C7EC9BF7850B}"/>
                </a:ext>
              </a:extLst>
            </p:cNvPr>
            <p:cNvSpPr txBox="1"/>
            <p:nvPr/>
          </p:nvSpPr>
          <p:spPr>
            <a:xfrm>
              <a:off x="2777837" y="3022845"/>
              <a:ext cx="45719" cy="369332"/>
            </a:xfrm>
            <a:prstGeom prst="rect">
              <a:avLst/>
            </a:prstGeom>
            <a:grpFill/>
          </p:spPr>
          <p:txBody>
            <a:bodyPr wrap="square" rtlCol="0">
              <a:spAutoFit/>
            </a:bodyPr>
            <a:lstStyle/>
            <a:p>
              <a:r>
                <a:rPr lang="ar-AE" sz="1800" b="1" dirty="0">
                  <a:solidFill>
                    <a:schemeClr val="bg1"/>
                  </a:solidFill>
                </a:rPr>
                <a:t>3</a:t>
              </a:r>
              <a:endParaRPr lang="en-US" sz="2000" b="1" dirty="0">
                <a:solidFill>
                  <a:schemeClr val="bg1"/>
                </a:solidFill>
              </a:endParaRPr>
            </a:p>
          </p:txBody>
        </p:sp>
      </p:grpSp>
      <p:grpSp>
        <p:nvGrpSpPr>
          <p:cNvPr id="258" name="Group 257">
            <a:extLst>
              <a:ext uri="{FF2B5EF4-FFF2-40B4-BE49-F238E27FC236}">
                <a16:creationId xmlns:a16="http://schemas.microsoft.com/office/drawing/2014/main" xmlns="" id="{1417A686-73C0-A57A-5B3C-03364EA174B8}"/>
              </a:ext>
            </a:extLst>
          </p:cNvPr>
          <p:cNvGrpSpPr/>
          <p:nvPr/>
        </p:nvGrpSpPr>
        <p:grpSpPr>
          <a:xfrm>
            <a:off x="601355" y="2955338"/>
            <a:ext cx="1930373" cy="1511148"/>
            <a:chOff x="601355" y="2955338"/>
            <a:chExt cx="1930373" cy="1511148"/>
          </a:xfrm>
          <a:solidFill>
            <a:srgbClr val="FB6B6B"/>
          </a:solidFill>
        </p:grpSpPr>
        <p:sp>
          <p:nvSpPr>
            <p:cNvPr id="18" name="Freeform: Shape 17">
              <a:extLst>
                <a:ext uri="{FF2B5EF4-FFF2-40B4-BE49-F238E27FC236}">
                  <a16:creationId xmlns:a16="http://schemas.microsoft.com/office/drawing/2014/main" xmlns="" id="{C199AE0E-4B26-11EF-CA1F-B7032678453D}"/>
                </a:ext>
              </a:extLst>
            </p:cNvPr>
            <p:cNvSpPr/>
            <p:nvPr/>
          </p:nvSpPr>
          <p:spPr>
            <a:xfrm>
              <a:off x="1967640" y="2957261"/>
              <a:ext cx="564088" cy="410317"/>
            </a:xfrm>
            <a:custGeom>
              <a:avLst/>
              <a:gdLst>
                <a:gd name="connsiteX0" fmla="*/ 0 w 564088"/>
                <a:gd name="connsiteY0" fmla="*/ 0 h 410317"/>
                <a:gd name="connsiteX1" fmla="*/ 564088 w 564088"/>
                <a:gd name="connsiteY1" fmla="*/ 0 h 410317"/>
                <a:gd name="connsiteX2" fmla="*/ 564088 w 564088"/>
                <a:gd name="connsiteY2" fmla="*/ 410317 h 410317"/>
                <a:gd name="connsiteX3" fmla="*/ 478337 w 564088"/>
                <a:gd name="connsiteY3" fmla="*/ 402313 h 410317"/>
                <a:gd name="connsiteX4" fmla="*/ 17556 w 564088"/>
                <a:gd name="connsiteY4" fmla="*/ 52367 h 410317"/>
                <a:gd name="connsiteX5" fmla="*/ 0 w 564088"/>
                <a:gd name="connsiteY5" fmla="*/ 0 h 4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88" h="410317">
                  <a:moveTo>
                    <a:pt x="0" y="0"/>
                  </a:moveTo>
                  <a:lnTo>
                    <a:pt x="564088" y="0"/>
                  </a:lnTo>
                  <a:lnTo>
                    <a:pt x="564088" y="410317"/>
                  </a:lnTo>
                  <a:lnTo>
                    <a:pt x="478337" y="402313"/>
                  </a:lnTo>
                  <a:cubicBezTo>
                    <a:pt x="269999" y="362837"/>
                    <a:pt x="98530" y="229638"/>
                    <a:pt x="17556" y="52367"/>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AA0AAE8F-AF0D-9635-E4EF-849A8FCB773B}"/>
                </a:ext>
              </a:extLst>
            </p:cNvPr>
            <p:cNvSpPr/>
            <p:nvPr/>
          </p:nvSpPr>
          <p:spPr>
            <a:xfrm>
              <a:off x="601355" y="2957261"/>
              <a:ext cx="1930373" cy="1509225"/>
            </a:xfrm>
            <a:custGeom>
              <a:avLst/>
              <a:gdLst>
                <a:gd name="connsiteX0" fmla="*/ 251543 w 1930373"/>
                <a:gd name="connsiteY0" fmla="*/ 0 h 1509225"/>
                <a:gd name="connsiteX1" fmla="*/ 1366285 w 1930373"/>
                <a:gd name="connsiteY1" fmla="*/ 0 h 1509225"/>
                <a:gd name="connsiteX2" fmla="*/ 1383841 w 1930373"/>
                <a:gd name="connsiteY2" fmla="*/ 52367 h 1509225"/>
                <a:gd name="connsiteX3" fmla="*/ 1844622 w 1930373"/>
                <a:gd name="connsiteY3" fmla="*/ 402313 h 1509225"/>
                <a:gd name="connsiteX4" fmla="*/ 1930373 w 1930373"/>
                <a:gd name="connsiteY4" fmla="*/ 410317 h 1509225"/>
                <a:gd name="connsiteX5" fmla="*/ 1930373 w 1930373"/>
                <a:gd name="connsiteY5" fmla="*/ 1257682 h 1509225"/>
                <a:gd name="connsiteX6" fmla="*/ 1678830 w 1930373"/>
                <a:gd name="connsiteY6" fmla="*/ 1509225 h 1509225"/>
                <a:gd name="connsiteX7" fmla="*/ 0 w 1930373"/>
                <a:gd name="connsiteY7" fmla="*/ 1509225 h 1509225"/>
                <a:gd name="connsiteX8" fmla="*/ 0 w 1930373"/>
                <a:gd name="connsiteY8" fmla="*/ 251543 h 1509225"/>
                <a:gd name="connsiteX9" fmla="*/ 251543 w 1930373"/>
                <a:gd name="connsiteY9" fmla="*/ 0 h 15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0373" h="1509225">
                  <a:moveTo>
                    <a:pt x="251543" y="0"/>
                  </a:moveTo>
                  <a:lnTo>
                    <a:pt x="1366285" y="0"/>
                  </a:lnTo>
                  <a:lnTo>
                    <a:pt x="1383841" y="52367"/>
                  </a:lnTo>
                  <a:cubicBezTo>
                    <a:pt x="1464815" y="229638"/>
                    <a:pt x="1636284" y="362837"/>
                    <a:pt x="1844622" y="402313"/>
                  </a:cubicBezTo>
                  <a:lnTo>
                    <a:pt x="1930373" y="410317"/>
                  </a:lnTo>
                  <a:lnTo>
                    <a:pt x="1930373" y="1257682"/>
                  </a:lnTo>
                  <a:cubicBezTo>
                    <a:pt x="1930373" y="1396605"/>
                    <a:pt x="1817753" y="1509225"/>
                    <a:pt x="1678830" y="1509225"/>
                  </a:cubicBezTo>
                  <a:lnTo>
                    <a:pt x="0" y="1509225"/>
                  </a:lnTo>
                  <a:lnTo>
                    <a:pt x="0" y="251543"/>
                  </a:lnTo>
                  <a:cubicBezTo>
                    <a:pt x="0" y="112620"/>
                    <a:pt x="112620" y="0"/>
                    <a:pt x="251543"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xmlns="" id="{CDC468A8-5418-DBF4-43AB-B70F90528ABB}"/>
                </a:ext>
              </a:extLst>
            </p:cNvPr>
            <p:cNvSpPr txBox="1"/>
            <p:nvPr/>
          </p:nvSpPr>
          <p:spPr>
            <a:xfrm>
              <a:off x="870584" y="3155626"/>
              <a:ext cx="1350264" cy="1200329"/>
            </a:xfrm>
            <a:prstGeom prst="rect">
              <a:avLst/>
            </a:prstGeom>
            <a:grpFill/>
          </p:spPr>
          <p:txBody>
            <a:bodyPr wrap="square" rtlCol="0">
              <a:spAutoFit/>
            </a:bodyPr>
            <a:lstStyle/>
            <a:p>
              <a:pPr algn="ctr"/>
              <a:r>
                <a:rPr lang="ar-AE" sz="1800" b="1" dirty="0">
                  <a:solidFill>
                    <a:schemeClr val="bg1"/>
                  </a:solidFill>
                </a:rPr>
                <a:t>يمكن تخزين الاطعمة المعلبة المفتوحة في وعاء مغلق </a:t>
              </a:r>
              <a:endParaRPr lang="en-US" sz="1800" b="1" dirty="0">
                <a:solidFill>
                  <a:schemeClr val="bg1"/>
                </a:solidFill>
              </a:endParaRPr>
            </a:p>
          </p:txBody>
        </p:sp>
        <p:sp>
          <p:nvSpPr>
            <p:cNvPr id="30" name="TextBox 29">
              <a:extLst>
                <a:ext uri="{FF2B5EF4-FFF2-40B4-BE49-F238E27FC236}">
                  <a16:creationId xmlns:a16="http://schemas.microsoft.com/office/drawing/2014/main" xmlns="" id="{82CEFD4C-F05F-1A99-05EB-AD55EA045B6D}"/>
                </a:ext>
              </a:extLst>
            </p:cNvPr>
            <p:cNvSpPr txBox="1"/>
            <p:nvPr/>
          </p:nvSpPr>
          <p:spPr>
            <a:xfrm>
              <a:off x="2131144" y="2955338"/>
              <a:ext cx="237158" cy="400110"/>
            </a:xfrm>
            <a:prstGeom prst="rect">
              <a:avLst/>
            </a:prstGeom>
            <a:grpFill/>
          </p:spPr>
          <p:txBody>
            <a:bodyPr wrap="square" rtlCol="0">
              <a:spAutoFit/>
            </a:bodyPr>
            <a:lstStyle/>
            <a:p>
              <a:r>
                <a:rPr lang="ar-AE" sz="2000" b="1" dirty="0">
                  <a:solidFill>
                    <a:schemeClr val="bg1"/>
                  </a:solidFill>
                </a:rPr>
                <a:t>4</a:t>
              </a:r>
              <a:endParaRPr lang="en-US" sz="2000" b="1" dirty="0">
                <a:solidFill>
                  <a:schemeClr val="bg1"/>
                </a:solidFill>
              </a:endParaRPr>
            </a:p>
          </p:txBody>
        </p:sp>
      </p:grpSp>
      <p:sp>
        <p:nvSpPr>
          <p:cNvPr id="2" name="Rectangle: Diagonal Corners Rounded 1">
            <a:extLst>
              <a:ext uri="{FF2B5EF4-FFF2-40B4-BE49-F238E27FC236}">
                <a16:creationId xmlns:a16="http://schemas.microsoft.com/office/drawing/2014/main" xmlns="" id="{124FDA63-6B73-ED60-B949-C3AA23920C0F}"/>
              </a:ext>
            </a:extLst>
          </p:cNvPr>
          <p:cNvSpPr/>
          <p:nvPr/>
        </p:nvSpPr>
        <p:spPr>
          <a:xfrm>
            <a:off x="5487970" y="690014"/>
            <a:ext cx="3047999" cy="706842"/>
          </a:xfrm>
          <a:prstGeom prst="round2DiagRect">
            <a:avLst/>
          </a:prstGeom>
          <a:solidFill>
            <a:schemeClr val="bg1">
              <a:lumMod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2">
                    <a:lumMod val="50000"/>
                  </a:schemeClr>
                </a:solidFill>
                <a:latin typeface="Urdu Typesetting" panose="03020402040406030203" pitchFamily="66" charset="-78"/>
                <a:cs typeface="Urdu Typesetting" panose="03020402040406030203" pitchFamily="66" charset="-78"/>
              </a:rPr>
              <a:t>نصائح للاستخدام الصحيح للاغذية المعلبة</a:t>
            </a:r>
            <a:endParaRPr lang="en-US" sz="2400" b="1" dirty="0">
              <a:solidFill>
                <a:schemeClr val="tx2">
                  <a:lumMod val="50000"/>
                </a:schemeClr>
              </a:solidFill>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xmlns="" val="2005885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heel(1)">
                                      <p:cBhvr>
                                        <p:cTn id="7" dur="2000"/>
                                        <p:tgtEl>
                                          <p:spTgt spid="30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wheel(1)">
                                      <p:cBhvr>
                                        <p:cTn id="10"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
        <p:cNvGrpSpPr/>
        <p:nvPr/>
      </p:nvGrpSpPr>
      <p:grpSpPr>
        <a:xfrm>
          <a:off x="0" y="0"/>
          <a:ext cx="0" cy="0"/>
          <a:chOff x="0" y="0"/>
          <a:chExt cx="0" cy="0"/>
        </a:xfrm>
      </p:grpSpPr>
      <p:sp>
        <p:nvSpPr>
          <p:cNvPr id="7" name="Rectangle 6">
            <a:extLst>
              <a:ext uri="{FF2B5EF4-FFF2-40B4-BE49-F238E27FC236}">
                <a16:creationId xmlns:a16="http://schemas.microsoft.com/office/drawing/2014/main" xmlns="" id="{6EB20C9E-95B9-F0F3-B067-3A61E598330C}"/>
              </a:ext>
            </a:extLst>
          </p:cNvPr>
          <p:cNvSpPr/>
          <p:nvPr/>
        </p:nvSpPr>
        <p:spPr>
          <a:xfrm>
            <a:off x="6897644" y="113538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مراحل التحضير , التصنيع او التعليب</a:t>
            </a:r>
          </a:p>
        </p:txBody>
      </p:sp>
      <p:sp>
        <p:nvSpPr>
          <p:cNvPr id="8" name="Rectangle 7">
            <a:extLst>
              <a:ext uri="{FF2B5EF4-FFF2-40B4-BE49-F238E27FC236}">
                <a16:creationId xmlns:a16="http://schemas.microsoft.com/office/drawing/2014/main" xmlns="" id="{7D04AC8F-46B2-B0EA-374B-DD6A6E0AE5B6}"/>
              </a:ext>
            </a:extLst>
          </p:cNvPr>
          <p:cNvSpPr/>
          <p:nvPr/>
        </p:nvSpPr>
        <p:spPr>
          <a:xfrm>
            <a:off x="6897644" y="2355056"/>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فترة التعقيم أو بعدها , خصوصا عندما تكون فترة التعقيم ليست بالمستوى المطلوب </a:t>
            </a:r>
            <a:endParaRPr lang="en-US" sz="1800" dirty="0"/>
          </a:p>
        </p:txBody>
      </p:sp>
      <p:sp>
        <p:nvSpPr>
          <p:cNvPr id="9" name="Rectangle 8">
            <a:extLst>
              <a:ext uri="{FF2B5EF4-FFF2-40B4-BE49-F238E27FC236}">
                <a16:creationId xmlns:a16="http://schemas.microsoft.com/office/drawing/2014/main" xmlns="" id="{C8E27324-D26A-EDFB-826C-9BC86F5F947A}"/>
              </a:ext>
            </a:extLst>
          </p:cNvPr>
          <p:cNvSpPr/>
          <p:nvPr/>
        </p:nvSpPr>
        <p:spPr>
          <a:xfrm>
            <a:off x="6897644" y="3554730"/>
            <a:ext cx="423429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من خلال حصول عيوب في العلب المعدنية بعد المرحلة النهائية من عملية الإغلاق . </a:t>
            </a:r>
          </a:p>
        </p:txBody>
      </p:sp>
      <p:sp>
        <p:nvSpPr>
          <p:cNvPr id="2" name="Rectangle 1">
            <a:extLst>
              <a:ext uri="{FF2B5EF4-FFF2-40B4-BE49-F238E27FC236}">
                <a16:creationId xmlns:a16="http://schemas.microsoft.com/office/drawing/2014/main" xmlns="" id="{EB54D9ED-432F-4887-1D21-83B0998CC041}"/>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1</a:t>
            </a:r>
            <a:endParaRPr lang="en-US" sz="3200" b="1" dirty="0">
              <a:solidFill>
                <a:schemeClr val="bg1"/>
              </a:solidFill>
            </a:endParaRPr>
          </a:p>
        </p:txBody>
      </p:sp>
      <p:sp>
        <p:nvSpPr>
          <p:cNvPr id="6" name="Rectangle 5">
            <a:extLst>
              <a:ext uri="{FF2B5EF4-FFF2-40B4-BE49-F238E27FC236}">
                <a16:creationId xmlns:a16="http://schemas.microsoft.com/office/drawing/2014/main" xmlns="" id="{7C960C1B-D765-6A38-B478-B1879079095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2</a:t>
            </a:r>
            <a:endParaRPr lang="en-US" sz="3200" b="1" dirty="0">
              <a:solidFill>
                <a:schemeClr val="bg1"/>
              </a:solidFill>
            </a:endParaRPr>
          </a:p>
        </p:txBody>
      </p:sp>
      <p:sp>
        <p:nvSpPr>
          <p:cNvPr id="3" name="Rectangle 2">
            <a:extLst>
              <a:ext uri="{FF2B5EF4-FFF2-40B4-BE49-F238E27FC236}">
                <a16:creationId xmlns:a16="http://schemas.microsoft.com/office/drawing/2014/main" xmlns="" id="{16C94DAA-AD6F-B0D8-80D9-34F6B82988E9}"/>
              </a:ext>
            </a:extLst>
          </p:cNvPr>
          <p:cNvSpPr/>
          <p:nvPr/>
        </p:nvSpPr>
        <p:spPr>
          <a:xfrm>
            <a:off x="5765910" y="3554730"/>
            <a:ext cx="128016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3</a:t>
            </a:r>
            <a:endParaRPr lang="en-US" sz="2400" b="1" dirty="0">
              <a:solidFill>
                <a:schemeClr val="bg1"/>
              </a:solidFill>
            </a:endParaRPr>
          </a:p>
        </p:txBody>
      </p:sp>
      <p:sp>
        <p:nvSpPr>
          <p:cNvPr id="21" name="Rectangle: Rounded Corners 20">
            <a:extLst>
              <a:ext uri="{FF2B5EF4-FFF2-40B4-BE49-F238E27FC236}">
                <a16:creationId xmlns:a16="http://schemas.microsoft.com/office/drawing/2014/main" xmlns="" id="{902B43D1-AE2D-3642-76F3-9BA2D8D26432}"/>
              </a:ext>
            </a:extLst>
          </p:cNvPr>
          <p:cNvSpPr/>
          <p:nvPr/>
        </p:nvSpPr>
        <p:spPr>
          <a:xfrm>
            <a:off x="7046070" y="383177"/>
            <a:ext cx="424023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xmlns="" id="{F6D575ED-7FA7-AC7D-8C87-C920A6CABC97}"/>
              </a:ext>
            </a:extLst>
          </p:cNvPr>
          <p:cNvSpPr/>
          <p:nvPr/>
        </p:nvSpPr>
        <p:spPr>
          <a:xfrm>
            <a:off x="-1619795" y="383177"/>
            <a:ext cx="274719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2C31001-3DDD-962C-0152-22CB748247F1}"/>
              </a:ext>
            </a:extLst>
          </p:cNvPr>
          <p:cNvSpPr txBox="1"/>
          <p:nvPr/>
        </p:nvSpPr>
        <p:spPr>
          <a:xfrm>
            <a:off x="0" y="542985"/>
            <a:ext cx="2792566" cy="584775"/>
          </a:xfrm>
          <a:prstGeom prst="rect">
            <a:avLst/>
          </a:prstGeom>
          <a:noFill/>
        </p:spPr>
        <p:txBody>
          <a:bodyPr wrap="square">
            <a:spAutoFit/>
          </a:bodyPr>
          <a:lstStyle/>
          <a:p>
            <a:pPr algn="ctr"/>
            <a:r>
              <a:rPr lang="ar-AE" sz="3200" b="1" dirty="0">
                <a:solidFill>
                  <a:schemeClr val="tx2">
                    <a:lumMod val="50000"/>
                  </a:schemeClr>
                </a:solidFill>
                <a:latin typeface="Aldhabi" panose="01000000000000000000" pitchFamily="2" charset="-78"/>
                <a:cs typeface="Aldhabi" panose="01000000000000000000" pitchFamily="2" charset="-78"/>
              </a:rPr>
              <a:t>اسباب تلوث الاغذية المعلبة</a:t>
            </a:r>
          </a:p>
        </p:txBody>
      </p:sp>
    </p:spTree>
    <p:extLst>
      <p:ext uri="{BB962C8B-B14F-4D97-AF65-F5344CB8AC3E}">
        <p14:creationId xmlns:p14="http://schemas.microsoft.com/office/powerpoint/2010/main" xmlns="" val="4042829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902B43D1-AE2D-3642-76F3-9BA2D8D26432}"/>
              </a:ext>
            </a:extLst>
          </p:cNvPr>
          <p:cNvSpPr/>
          <p:nvPr/>
        </p:nvSpPr>
        <p:spPr>
          <a:xfrm>
            <a:off x="7046070" y="383177"/>
            <a:ext cx="424023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EB20C9E-95B9-F0F3-B067-3A61E598330C}"/>
              </a:ext>
            </a:extLst>
          </p:cNvPr>
          <p:cNvSpPr/>
          <p:nvPr/>
        </p:nvSpPr>
        <p:spPr>
          <a:xfrm>
            <a:off x="2644140" y="112776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مراحل التحضير , التصنيع او التعليب</a:t>
            </a:r>
          </a:p>
        </p:txBody>
      </p:sp>
      <p:sp>
        <p:nvSpPr>
          <p:cNvPr id="8" name="Rectangle 7">
            <a:extLst>
              <a:ext uri="{FF2B5EF4-FFF2-40B4-BE49-F238E27FC236}">
                <a16:creationId xmlns:a16="http://schemas.microsoft.com/office/drawing/2014/main" xmlns="" id="{7D04AC8F-46B2-B0EA-374B-DD6A6E0AE5B6}"/>
              </a:ext>
            </a:extLst>
          </p:cNvPr>
          <p:cNvSpPr/>
          <p:nvPr/>
        </p:nvSpPr>
        <p:spPr>
          <a:xfrm>
            <a:off x="2105550" y="2353865"/>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خلال فترة التعقيم أو بعدها , خصوصا عندما تكون فترة التعقيم ليست بالمستوى المطلوب </a:t>
            </a:r>
            <a:endParaRPr lang="en-US" sz="1800" dirty="0"/>
          </a:p>
        </p:txBody>
      </p:sp>
      <p:sp>
        <p:nvSpPr>
          <p:cNvPr id="9" name="Rectangle 8">
            <a:extLst>
              <a:ext uri="{FF2B5EF4-FFF2-40B4-BE49-F238E27FC236}">
                <a16:creationId xmlns:a16="http://schemas.microsoft.com/office/drawing/2014/main" xmlns="" id="{C8E27324-D26A-EDFB-826C-9BC86F5F947A}"/>
              </a:ext>
            </a:extLst>
          </p:cNvPr>
          <p:cNvSpPr/>
          <p:nvPr/>
        </p:nvSpPr>
        <p:spPr>
          <a:xfrm>
            <a:off x="1531620" y="3554730"/>
            <a:ext cx="423429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t>من خلال حصول عيوب في العلب المعدنية بعد المرحلة النهائية من عملية الإغلاق . </a:t>
            </a:r>
          </a:p>
        </p:txBody>
      </p:sp>
      <p:sp>
        <p:nvSpPr>
          <p:cNvPr id="2" name="Rectangle 1">
            <a:extLst>
              <a:ext uri="{FF2B5EF4-FFF2-40B4-BE49-F238E27FC236}">
                <a16:creationId xmlns:a16="http://schemas.microsoft.com/office/drawing/2014/main" xmlns="" id="{EB54D9ED-432F-4887-1D21-83B0998CC041}"/>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1</a:t>
            </a:r>
            <a:endParaRPr lang="en-US" sz="3200" b="1" dirty="0">
              <a:solidFill>
                <a:schemeClr val="bg1"/>
              </a:solidFill>
            </a:endParaRPr>
          </a:p>
        </p:txBody>
      </p:sp>
      <p:sp>
        <p:nvSpPr>
          <p:cNvPr id="6" name="Rectangle 5">
            <a:extLst>
              <a:ext uri="{FF2B5EF4-FFF2-40B4-BE49-F238E27FC236}">
                <a16:creationId xmlns:a16="http://schemas.microsoft.com/office/drawing/2014/main" xmlns="" id="{7C960C1B-D765-6A38-B478-B1879079095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2</a:t>
            </a:r>
            <a:endParaRPr lang="en-US" sz="3200" b="1" dirty="0">
              <a:solidFill>
                <a:schemeClr val="bg1"/>
              </a:solidFill>
            </a:endParaRPr>
          </a:p>
        </p:txBody>
      </p:sp>
      <p:sp>
        <p:nvSpPr>
          <p:cNvPr id="3" name="Rectangle 2">
            <a:extLst>
              <a:ext uri="{FF2B5EF4-FFF2-40B4-BE49-F238E27FC236}">
                <a16:creationId xmlns:a16="http://schemas.microsoft.com/office/drawing/2014/main" xmlns="" id="{16C94DAA-AD6F-B0D8-80D9-34F6B82988E9}"/>
              </a:ext>
            </a:extLst>
          </p:cNvPr>
          <p:cNvSpPr/>
          <p:nvPr/>
        </p:nvSpPr>
        <p:spPr>
          <a:xfrm>
            <a:off x="5765910" y="3554730"/>
            <a:ext cx="1280160" cy="107823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bg1"/>
                </a:solidFill>
              </a:rPr>
              <a:t>3</a:t>
            </a:r>
            <a:endParaRPr lang="en-US" sz="2400" b="1" dirty="0">
              <a:solidFill>
                <a:schemeClr val="bg1"/>
              </a:solidFill>
            </a:endParaRPr>
          </a:p>
        </p:txBody>
      </p:sp>
      <p:sp>
        <p:nvSpPr>
          <p:cNvPr id="22" name="Rectangle: Rounded Corners 21">
            <a:extLst>
              <a:ext uri="{FF2B5EF4-FFF2-40B4-BE49-F238E27FC236}">
                <a16:creationId xmlns:a16="http://schemas.microsoft.com/office/drawing/2014/main" xmlns="" id="{F6D575ED-7FA7-AC7D-8C87-C920A6CABC97}"/>
              </a:ext>
            </a:extLst>
          </p:cNvPr>
          <p:cNvSpPr/>
          <p:nvPr/>
        </p:nvSpPr>
        <p:spPr>
          <a:xfrm>
            <a:off x="-1619795" y="383177"/>
            <a:ext cx="2747199" cy="4377146"/>
          </a:xfrm>
          <a:prstGeom prst="roundRect">
            <a:avLst>
              <a:gd name="adj" fmla="val 49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F083B5CB-9A6E-100E-3159-2505FECC32D6}"/>
              </a:ext>
            </a:extLst>
          </p:cNvPr>
          <p:cNvPicPr>
            <a:picLocks noChangeAspect="1"/>
          </p:cNvPicPr>
          <p:nvPr/>
        </p:nvPicPr>
        <p:blipFill>
          <a:blip r:embed="rId3"/>
          <a:stretch>
            <a:fillRect/>
          </a:stretch>
        </p:blipFill>
        <p:spPr>
          <a:xfrm>
            <a:off x="-41137" y="441291"/>
            <a:ext cx="3133616" cy="853514"/>
          </a:xfrm>
          <a:prstGeom prst="rect">
            <a:avLst/>
          </a:prstGeom>
        </p:spPr>
      </p:pic>
    </p:spTree>
    <p:extLst>
      <p:ext uri="{BB962C8B-B14F-4D97-AF65-F5344CB8AC3E}">
        <p14:creationId xmlns:p14="http://schemas.microsoft.com/office/powerpoint/2010/main" xmlns="" val="34428075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p:nvPr/>
        </p:nvSpPr>
        <p:spPr>
          <a:xfrm>
            <a:off x="2852618" y="3128104"/>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 name="Google Shape;228;p28"/>
          <p:cNvSpPr/>
          <p:nvPr/>
        </p:nvSpPr>
        <p:spPr>
          <a:xfrm>
            <a:off x="5745209" y="312810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982251" y="2995019"/>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 name="Google Shape;230;p28"/>
          <p:cNvSpPr/>
          <p:nvPr/>
        </p:nvSpPr>
        <p:spPr>
          <a:xfrm>
            <a:off x="2769599" y="1297363"/>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5745209" y="1267602"/>
            <a:ext cx="572700" cy="572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2" name="Google Shape;232;p28"/>
          <p:cNvSpPr/>
          <p:nvPr/>
        </p:nvSpPr>
        <p:spPr>
          <a:xfrm>
            <a:off x="7982251" y="128579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txBox="1">
            <a:spLocks noGrp="1"/>
          </p:cNvSpPr>
          <p:nvPr>
            <p:ph type="title"/>
          </p:nvPr>
        </p:nvSpPr>
        <p:spPr>
          <a:xfrm>
            <a:off x="1079941" y="510630"/>
            <a:ext cx="7545000" cy="572700"/>
          </a:xfrm>
          <a:prstGeom prst="rect">
            <a:avLst/>
          </a:prstGeom>
        </p:spPr>
        <p:txBody>
          <a:bodyPr spcFirstLastPara="1" wrap="square" lIns="91425" tIns="91425" rIns="91425" bIns="91425" anchor="t" anchorCtr="0">
            <a:noAutofit/>
          </a:bodyPr>
          <a:lstStyle/>
          <a:p>
            <a:pPr lvl="0" algn="ctr"/>
            <a:r>
              <a:rPr lang="ar-AE" dirty="0">
                <a:solidFill>
                  <a:schemeClr val="tx1"/>
                </a:solidFill>
                <a:latin typeface="Urdu Typesetting" panose="03020402040406030203" pitchFamily="66" charset="-78"/>
                <a:cs typeface="Urdu Typesetting" panose="03020402040406030203" pitchFamily="66" charset="-78"/>
              </a:rPr>
              <a:t>تأثير درجة الحرارة العالية عند التعقيم على </a:t>
            </a:r>
            <a:r>
              <a:rPr lang="ar-IQ" dirty="0">
                <a:solidFill>
                  <a:schemeClr val="tx1"/>
                </a:solidFill>
                <a:latin typeface="Urdu Typesetting" panose="03020402040406030203" pitchFamily="66" charset="-78"/>
                <a:cs typeface="Urdu Typesetting" panose="03020402040406030203" pitchFamily="66" charset="-78"/>
              </a:rPr>
              <a:t>القيمة الغذائية للأغذية المعلبة</a:t>
            </a:r>
            <a:endParaRPr dirty="0">
              <a:solidFill>
                <a:schemeClr val="tx1"/>
              </a:solidFill>
              <a:latin typeface="Urdu Typesetting" panose="03020402040406030203" pitchFamily="66" charset="-78"/>
              <a:cs typeface="Urdu Typesetting" panose="03020402040406030203" pitchFamily="66" charset="-78"/>
            </a:endParaRPr>
          </a:p>
        </p:txBody>
      </p:sp>
      <p:sp>
        <p:nvSpPr>
          <p:cNvPr id="236" name="Google Shape;236;p28"/>
          <p:cNvSpPr txBox="1">
            <a:spLocks noGrp="1"/>
          </p:cNvSpPr>
          <p:nvPr>
            <p:ph type="subTitle" idx="3"/>
          </p:nvPr>
        </p:nvSpPr>
        <p:spPr>
          <a:xfrm>
            <a:off x="568036" y="1781233"/>
            <a:ext cx="2752467" cy="1101240"/>
          </a:xfrm>
          <a:prstGeom prst="rect">
            <a:avLst/>
          </a:prstGeom>
        </p:spPr>
        <p:txBody>
          <a:bodyPr spcFirstLastPara="1" wrap="square" lIns="91425" tIns="91425" rIns="91425" bIns="91425" anchor="t" anchorCtr="0">
            <a:noAutofit/>
          </a:bodyPr>
          <a:lstStyle/>
          <a:p>
            <a:pPr marL="0" lvl="0" indent="0" algn="r" rtl="1"/>
            <a:r>
              <a:rPr lang="ar-IQ" sz="1400" b="1" dirty="0">
                <a:solidFill>
                  <a:schemeClr val="tx1"/>
                </a:solidFill>
                <a:latin typeface="Arial"/>
                <a:cs typeface="+mj-cs"/>
              </a:rPr>
              <a:t>تعرض لبروتينات المسؤولة عن الطعم والنكهة إلى تغيرات كيميائية معقدة ومن هذه المواد الغلوتامين والغلوتاميك والغلوتاتيون والذي تتفكك نتيجة التعقيم معطيتا كبريتيد الهيدروجين .</a:t>
            </a:r>
            <a:endParaRPr sz="1400" dirty="0">
              <a:solidFill>
                <a:schemeClr val="tx1"/>
              </a:solidFill>
              <a:cs typeface="+mj-cs"/>
            </a:endParaRPr>
          </a:p>
        </p:txBody>
      </p:sp>
      <p:sp>
        <p:nvSpPr>
          <p:cNvPr id="241" name="Google Shape;241;p28"/>
          <p:cNvSpPr txBox="1">
            <a:spLocks noGrp="1"/>
          </p:cNvSpPr>
          <p:nvPr>
            <p:ph type="subTitle" idx="8"/>
          </p:nvPr>
        </p:nvSpPr>
        <p:spPr>
          <a:xfrm>
            <a:off x="3606853" y="1775584"/>
            <a:ext cx="2590183" cy="990749"/>
          </a:xfrm>
          <a:prstGeom prst="rect">
            <a:avLst/>
          </a:prstGeom>
        </p:spPr>
        <p:txBody>
          <a:bodyPr spcFirstLastPara="1" wrap="square" lIns="91425" tIns="91425" rIns="91425" bIns="91425" anchor="t" anchorCtr="0">
            <a:noAutofit/>
          </a:bodyPr>
          <a:lstStyle/>
          <a:p>
            <a:pPr marL="0" lvl="0" indent="0" algn="r" rtl="1"/>
            <a:r>
              <a:rPr lang="ar-IQ" b="1" dirty="0">
                <a:solidFill>
                  <a:schemeClr val="tx1"/>
                </a:solidFill>
                <a:latin typeface="Arial"/>
                <a:cs typeface="+mj-cs"/>
              </a:rPr>
              <a:t>الحرارة الزائدة تؤثر سلبا على بروتينات اللحوم فتزداد كمية الأمونيا فيها</a:t>
            </a:r>
            <a:endParaRPr dirty="0">
              <a:solidFill>
                <a:schemeClr val="tx1"/>
              </a:solidFill>
              <a:cs typeface="+mj-cs"/>
            </a:endParaRPr>
          </a:p>
        </p:txBody>
      </p:sp>
      <p:sp>
        <p:nvSpPr>
          <p:cNvPr id="244" name="Google Shape;244;p28"/>
          <p:cNvSpPr txBox="1">
            <a:spLocks noGrp="1"/>
          </p:cNvSpPr>
          <p:nvPr>
            <p:ph type="subTitle" idx="14"/>
          </p:nvPr>
        </p:nvSpPr>
        <p:spPr>
          <a:xfrm>
            <a:off x="3671235" y="3795668"/>
            <a:ext cx="2459400" cy="908575"/>
          </a:xfrm>
          <a:prstGeom prst="rect">
            <a:avLst/>
          </a:prstGeom>
        </p:spPr>
        <p:txBody>
          <a:bodyPr spcFirstLastPara="1" wrap="square" lIns="91425" tIns="91425" rIns="91425" bIns="91425" anchor="t" anchorCtr="0">
            <a:noAutofit/>
          </a:bodyPr>
          <a:lstStyle/>
          <a:p>
            <a:pPr marL="0" lvl="0" indent="0" algn="r" rtl="1"/>
            <a:r>
              <a:rPr lang="ar-IQ" b="1" dirty="0">
                <a:solidFill>
                  <a:schemeClr val="tx1"/>
                </a:solidFill>
                <a:latin typeface="Arial"/>
                <a:cs typeface="+mj-cs"/>
              </a:rPr>
              <a:t>الكلايكوجين في المواد الغذائية , فأنه يتحول بالحرارة الزائدة إلى جلاتين</a:t>
            </a:r>
            <a:endParaRPr dirty="0">
              <a:solidFill>
                <a:schemeClr val="tx1"/>
              </a:solidFill>
              <a:cs typeface="+mj-cs"/>
            </a:endParaRPr>
          </a:p>
        </p:txBody>
      </p:sp>
      <p:sp>
        <p:nvSpPr>
          <p:cNvPr id="247" name="Google Shape;247;p28"/>
          <p:cNvSpPr txBox="1">
            <a:spLocks noGrp="1"/>
          </p:cNvSpPr>
          <p:nvPr>
            <p:ph type="subTitle" idx="17"/>
          </p:nvPr>
        </p:nvSpPr>
        <p:spPr>
          <a:xfrm>
            <a:off x="6130635" y="1756416"/>
            <a:ext cx="2396837" cy="1003144"/>
          </a:xfrm>
          <a:prstGeom prst="rect">
            <a:avLst/>
          </a:prstGeom>
        </p:spPr>
        <p:txBody>
          <a:bodyPr spcFirstLastPara="1" wrap="square" lIns="91425" tIns="91425" rIns="91425" bIns="91425" anchor="t" anchorCtr="0">
            <a:noAutofit/>
          </a:bodyPr>
          <a:lstStyle/>
          <a:p>
            <a:pPr algn="r"/>
            <a:r>
              <a:rPr lang="ar-AE" b="1" dirty="0">
                <a:solidFill>
                  <a:schemeClr val="tx1"/>
                </a:solidFill>
                <a:latin typeface="Arial"/>
                <a:cs typeface="+mj-cs"/>
              </a:rPr>
              <a:t>حدوث </a:t>
            </a:r>
            <a:r>
              <a:rPr lang="ar-IQ" b="1" dirty="0">
                <a:solidFill>
                  <a:schemeClr val="tx1"/>
                </a:solidFill>
                <a:latin typeface="Arial"/>
                <a:cs typeface="+mj-cs"/>
              </a:rPr>
              <a:t>هدر في القيمة الغذائية للبروتينات نتيجة تحللها</a:t>
            </a:r>
            <a:r>
              <a:rPr lang="ar-AE" b="1" dirty="0">
                <a:solidFill>
                  <a:schemeClr val="tx1"/>
                </a:solidFill>
                <a:latin typeface="Arial"/>
                <a:cs typeface="+mj-cs"/>
              </a:rPr>
              <a:t> </a:t>
            </a:r>
            <a:r>
              <a:rPr lang="ar-IQ" b="1" dirty="0">
                <a:solidFill>
                  <a:schemeClr val="tx1"/>
                </a:solidFill>
                <a:latin typeface="Arial"/>
                <a:cs typeface="+mj-cs"/>
              </a:rPr>
              <a:t>بسبب الحرارة العالية إلى ببتيدات متعددة </a:t>
            </a:r>
          </a:p>
        </p:txBody>
      </p:sp>
      <p:sp>
        <p:nvSpPr>
          <p:cNvPr id="250" name="Google Shape;250;p28"/>
          <p:cNvSpPr txBox="1">
            <a:spLocks noGrp="1"/>
          </p:cNvSpPr>
          <p:nvPr>
            <p:ph type="subTitle" idx="20"/>
          </p:nvPr>
        </p:nvSpPr>
        <p:spPr>
          <a:xfrm>
            <a:off x="6099353" y="3627396"/>
            <a:ext cx="2459400" cy="1076848"/>
          </a:xfrm>
          <a:prstGeom prst="rect">
            <a:avLst/>
          </a:prstGeom>
        </p:spPr>
        <p:txBody>
          <a:bodyPr spcFirstLastPara="1" wrap="square" lIns="91425" tIns="91425" rIns="91425" bIns="91425" anchor="t" anchorCtr="0">
            <a:noAutofit/>
          </a:bodyPr>
          <a:lstStyle/>
          <a:p>
            <a:pPr marL="0" indent="0" algn="r" rtl="1"/>
            <a:r>
              <a:rPr lang="ar-IQ" b="1" dirty="0">
                <a:solidFill>
                  <a:schemeClr val="tx1"/>
                </a:solidFill>
                <a:latin typeface="Arial"/>
                <a:cs typeface="+mj-cs"/>
              </a:rPr>
              <a:t>للتعقيم تأثير مباشر أيضا على المواد الدهنية محدثا تحلل بسيط فيها مما يؤدي ذلك إلى زيادة نسبة ال</a:t>
            </a:r>
            <a:r>
              <a:rPr lang="ar-AE" b="1" dirty="0">
                <a:solidFill>
                  <a:schemeClr val="tx1"/>
                </a:solidFill>
                <a:latin typeface="Arial"/>
                <a:cs typeface="+mj-cs"/>
              </a:rPr>
              <a:t>احماض</a:t>
            </a:r>
            <a:r>
              <a:rPr lang="ar-IQ" b="1" dirty="0">
                <a:solidFill>
                  <a:schemeClr val="tx1"/>
                </a:solidFill>
                <a:latin typeface="Arial"/>
                <a:cs typeface="+mj-cs"/>
              </a:rPr>
              <a:t> الدهنية الحرة </a:t>
            </a:r>
          </a:p>
          <a:p>
            <a:pPr marL="0" lvl="0" indent="0" algn="r" rtl="1">
              <a:spcBef>
                <a:spcPts val="0"/>
              </a:spcBef>
              <a:spcAft>
                <a:spcPts val="0"/>
              </a:spcAft>
              <a:buNone/>
            </a:pPr>
            <a:endParaRPr dirty="0">
              <a:solidFill>
                <a:schemeClr val="tx1"/>
              </a:solidFill>
              <a:cs typeface="+mj-cs"/>
            </a:endParaRPr>
          </a:p>
        </p:txBody>
      </p:sp>
      <p:sp>
        <p:nvSpPr>
          <p:cNvPr id="251" name="Google Shape;251;p28"/>
          <p:cNvSpPr txBox="1">
            <a:spLocks noGrp="1"/>
          </p:cNvSpPr>
          <p:nvPr>
            <p:ph type="subTitle" idx="21"/>
          </p:nvPr>
        </p:nvSpPr>
        <p:spPr>
          <a:xfrm>
            <a:off x="568036" y="3730355"/>
            <a:ext cx="2725772" cy="973888"/>
          </a:xfrm>
          <a:prstGeom prst="rect">
            <a:avLst/>
          </a:prstGeom>
        </p:spPr>
        <p:txBody>
          <a:bodyPr spcFirstLastPara="1" wrap="square" lIns="91425" tIns="91425" rIns="91425" bIns="91425" anchor="t" anchorCtr="0">
            <a:noAutofit/>
          </a:bodyPr>
          <a:lstStyle/>
          <a:p>
            <a:pPr algn="r"/>
            <a:r>
              <a:rPr lang="ar-IQ" sz="1400" b="1" dirty="0">
                <a:solidFill>
                  <a:schemeClr val="tx1"/>
                </a:solidFill>
                <a:latin typeface="Arial"/>
                <a:cs typeface="+mj-cs"/>
              </a:rPr>
              <a:t>اما الفيتامينات فتنخفض قيمتها الغذائية بنسبة 40-70 % في الأغذية المعلبة , خصوصا فيتامين أ و سي والرايبوفلافين والثايمين .</a:t>
            </a:r>
            <a:endParaRPr lang="en-US" sz="1400" b="1" dirty="0">
              <a:solidFill>
                <a:schemeClr val="tx1"/>
              </a:solidFill>
              <a:cs typeface="+mj-cs"/>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heel(1)">
                                      <p:cBhvr>
                                        <p:cTn id="7" dur="2000"/>
                                        <p:tgtEl>
                                          <p:spTgt spid="2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heel(1)">
                                      <p:cBhvr>
                                        <p:cTn id="10" dur="2000"/>
                                        <p:tgtEl>
                                          <p:spTgt spid="2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wheel(1)">
                                      <p:cBhvr>
                                        <p:cTn id="13" dur="2000"/>
                                        <p:tgtEl>
                                          <p:spTgt spid="2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wheel(1)">
                                      <p:cBhvr>
                                        <p:cTn id="16" dur="2000"/>
                                        <p:tgtEl>
                                          <p:spTgt spid="2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wheel(1)">
                                      <p:cBhvr>
                                        <p:cTn id="19" dur="2000"/>
                                        <p:tgtEl>
                                          <p:spTgt spid="23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wheel(1)">
                                      <p:cBhvr>
                                        <p:cTn id="22" dur="2000"/>
                                        <p:tgtEl>
                                          <p:spTgt spid="23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wheel(1)">
                                      <p:cBhvr>
                                        <p:cTn id="25" dur="2000"/>
                                        <p:tgtEl>
                                          <p:spTgt spid="23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36">
                                            <p:txEl>
                                              <p:pRg st="0" end="0"/>
                                            </p:txEl>
                                          </p:spTgt>
                                        </p:tgtEl>
                                        <p:attrNameLst>
                                          <p:attrName>style.visibility</p:attrName>
                                        </p:attrNameLst>
                                      </p:cBhvr>
                                      <p:to>
                                        <p:strVal val="visible"/>
                                      </p:to>
                                    </p:set>
                                    <p:animEffect transition="in" filter="wheel(1)">
                                      <p:cBhvr>
                                        <p:cTn id="28" dur="2000"/>
                                        <p:tgtEl>
                                          <p:spTgt spid="236">
                                            <p:txEl>
                                              <p:pRg st="0" end="0"/>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41">
                                            <p:txEl>
                                              <p:pRg st="0" end="0"/>
                                            </p:txEl>
                                          </p:spTgt>
                                        </p:tgtEl>
                                        <p:attrNameLst>
                                          <p:attrName>style.visibility</p:attrName>
                                        </p:attrNameLst>
                                      </p:cBhvr>
                                      <p:to>
                                        <p:strVal val="visible"/>
                                      </p:to>
                                    </p:set>
                                    <p:animEffect transition="in" filter="wheel(1)">
                                      <p:cBhvr>
                                        <p:cTn id="31" dur="2000"/>
                                        <p:tgtEl>
                                          <p:spTgt spid="241">
                                            <p:txEl>
                                              <p:pRg st="0" end="0"/>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44">
                                            <p:txEl>
                                              <p:pRg st="0" end="0"/>
                                            </p:txEl>
                                          </p:spTgt>
                                        </p:tgtEl>
                                        <p:attrNameLst>
                                          <p:attrName>style.visibility</p:attrName>
                                        </p:attrNameLst>
                                      </p:cBhvr>
                                      <p:to>
                                        <p:strVal val="visible"/>
                                      </p:to>
                                    </p:set>
                                    <p:animEffect transition="in" filter="wheel(1)">
                                      <p:cBhvr>
                                        <p:cTn id="34" dur="2000"/>
                                        <p:tgtEl>
                                          <p:spTgt spid="244">
                                            <p:txEl>
                                              <p:pRg st="0" end="0"/>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47">
                                            <p:txEl>
                                              <p:pRg st="0" end="0"/>
                                            </p:txEl>
                                          </p:spTgt>
                                        </p:tgtEl>
                                        <p:attrNameLst>
                                          <p:attrName>style.visibility</p:attrName>
                                        </p:attrNameLst>
                                      </p:cBhvr>
                                      <p:to>
                                        <p:strVal val="visible"/>
                                      </p:to>
                                    </p:set>
                                    <p:animEffect transition="in" filter="wheel(1)">
                                      <p:cBhvr>
                                        <p:cTn id="37" dur="2000"/>
                                        <p:tgtEl>
                                          <p:spTgt spid="247">
                                            <p:txEl>
                                              <p:pRg st="0" end="0"/>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50">
                                            <p:txEl>
                                              <p:pRg st="0" end="0"/>
                                            </p:txEl>
                                          </p:spTgt>
                                        </p:tgtEl>
                                        <p:attrNameLst>
                                          <p:attrName>style.visibility</p:attrName>
                                        </p:attrNameLst>
                                      </p:cBhvr>
                                      <p:to>
                                        <p:strVal val="visible"/>
                                      </p:to>
                                    </p:set>
                                    <p:animEffect transition="in" filter="wheel(1)">
                                      <p:cBhvr>
                                        <p:cTn id="40" dur="2000"/>
                                        <p:tgtEl>
                                          <p:spTgt spid="250">
                                            <p:txEl>
                                              <p:pRg st="0" end="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51">
                                            <p:txEl>
                                              <p:pRg st="0" end="0"/>
                                            </p:txEl>
                                          </p:spTgt>
                                        </p:tgtEl>
                                        <p:attrNameLst>
                                          <p:attrName>style.visibility</p:attrName>
                                        </p:attrNameLst>
                                      </p:cBhvr>
                                      <p:to>
                                        <p:strVal val="visible"/>
                                      </p:to>
                                    </p:set>
                                    <p:animEffect transition="in" filter="wheel(1)">
                                      <p:cBhvr>
                                        <p:cTn id="43" dur="2000"/>
                                        <p:tgtEl>
                                          <p:spTgt spid="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8" grpId="0" animBg="1"/>
      <p:bldP spid="229" grpId="0" animBg="1"/>
      <p:bldP spid="230" grpId="0" animBg="1"/>
      <p:bldP spid="231" grpId="0" animBg="1"/>
      <p:bldP spid="232" grpId="0" animBg="1"/>
      <p:bldP spid="233" grpId="0"/>
      <p:bldP spid="236" grpId="0" build="p"/>
      <p:bldP spid="241" grpId="0" build="p"/>
      <p:bldP spid="244" grpId="0" build="p"/>
      <p:bldP spid="247" grpId="0" build="p"/>
      <p:bldP spid="250" grpId="0" build="p"/>
      <p:bldP spid="251" grpId="0" build="p"/>
    </p:bldLst>
  </p:timing>
</p:sld>
</file>

<file path=ppt/theme/theme1.xml><?xml version="1.0" encoding="utf-8"?>
<a:theme xmlns:a="http://schemas.openxmlformats.org/drawingml/2006/main" name="Canned Food Brand MK Plan by Slidesgo">
  <a:themeElements>
    <a:clrScheme name="Simple Light">
      <a:dk1>
        <a:srgbClr val="000000"/>
      </a:dk1>
      <a:lt1>
        <a:srgbClr val="FFFBEE"/>
      </a:lt1>
      <a:dk2>
        <a:srgbClr val="FFA900"/>
      </a:dk2>
      <a:lt2>
        <a:srgbClr val="CD113B"/>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1180</Words>
  <Application>Microsoft Office PowerPoint</Application>
  <PresentationFormat>On-screen Show (16:9)</PresentationFormat>
  <Paragraphs>113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Canned Food Brand MK Plan by Slidesgo</vt:lpstr>
      <vt:lpstr>الاغذية المعلبة وتأثيرها على الصحة العامة</vt:lpstr>
      <vt:lpstr>Slide 2</vt:lpstr>
      <vt:lpstr>Slide 3</vt:lpstr>
      <vt:lpstr>Slide 4</vt:lpstr>
      <vt:lpstr>Slide 5</vt:lpstr>
      <vt:lpstr>Slide 6</vt:lpstr>
      <vt:lpstr>Slide 7</vt:lpstr>
      <vt:lpstr>Slide 8</vt:lpstr>
      <vt:lpstr>تأثير درجة الحرارة العالية عند التعقيم على القيمة الغذائية للأغذية المعلبة</vt:lpstr>
      <vt:lpstr>الأضرار الصحية الناتجة من المواد الحافظة المستخدمة في الأغذية المعلبة</vt:lpstr>
      <vt:lpstr>Slide 11</vt:lpstr>
      <vt:lpstr>Slide 12</vt:lpstr>
      <vt:lpstr>Slide 13</vt:lpstr>
      <vt:lpstr>Slide 14</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الاغذية المعلبة وتأثيرها على الصحة العامة</dc:title>
  <dc:creator>Administrator</dc:creator>
  <cp:lastModifiedBy>eusr</cp:lastModifiedBy>
  <cp:revision>26</cp:revision>
  <dcterms:modified xsi:type="dcterms:W3CDTF">2024-05-28T18:44:14Z</dcterms:modified>
</cp:coreProperties>
</file>