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38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2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1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4C0024-BE21-4A1B-9E00-5B56BAF2338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4B0A-70BA-427B-AD6E-6DA84A096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ndia.net/health/conditions/altitude-sicknes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ndia.net/health/drugs/drug-abuse.htm" TargetMode="External"/><Relationship Id="rId2" Type="http://schemas.openxmlformats.org/officeDocument/2006/relationships/hyperlink" Target="https://www.medindia.net/medical-quiz/quiz-on-bipolar-disorder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ndia.net/health/conditions/hypoxia.htm" TargetMode="External"/><Relationship Id="rId4" Type="http://schemas.openxmlformats.org/officeDocument/2006/relationships/hyperlink" Target="https://www.medindia.net/medical-quiz/quiz-on-multiple-sclerosis.as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ndia.net/health/conditions/hallucination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312C-278D-35E7-0C5F-9ABA723CA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731324">
            <a:off x="2564522" y="436918"/>
            <a:ext cx="10142483" cy="1381618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euphoria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1580C-0B77-3BE2-0E39-51049A7CF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909" y="5967391"/>
            <a:ext cx="3237186" cy="37087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Dr,azal hamoody jumaa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11DDB-F901-2D6E-77C0-E6D37C2A7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/>
          <a:stretch/>
        </p:blipFill>
        <p:spPr>
          <a:xfrm rot="1333500">
            <a:off x="149257" y="2265225"/>
            <a:ext cx="9048750" cy="32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C012-EDB3-D29A-0D36-3D56F69D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452718"/>
            <a:ext cx="10152993" cy="1328785"/>
          </a:xfrm>
        </p:spPr>
        <p:txBody>
          <a:bodyPr/>
          <a:lstStyle/>
          <a:p>
            <a:pPr algn="just"/>
            <a:r>
              <a:rPr lang="ar-IQ" sz="3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Disorientation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, which can be due to various conditions. It ranges from an inability to coherently understand person, place, time, and situation to complete orientation.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3A19B-4C78-3BC6-A767-5A52020A6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31" y="2159876"/>
            <a:ext cx="5002431" cy="4624058"/>
          </a:xfrm>
        </p:spPr>
      </p:pic>
    </p:spTree>
    <p:extLst>
      <p:ext uri="{BB962C8B-B14F-4D97-AF65-F5344CB8AC3E}">
        <p14:creationId xmlns:p14="http://schemas.microsoft.com/office/powerpoint/2010/main" val="292276925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8B60-400F-4677-EBF1-A351AD51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16" y="1277007"/>
            <a:ext cx="9404723" cy="1400530"/>
          </a:xfrm>
        </p:spPr>
        <p:txBody>
          <a:bodyPr/>
          <a:lstStyle/>
          <a:p>
            <a:pPr algn="ctr"/>
            <a:r>
              <a:rPr lang="en-US" sz="166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Paranoia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"Everyone is out to get me</a:t>
            </a:r>
          </a:p>
        </p:txBody>
      </p:sp>
    </p:spTree>
    <p:extLst>
      <p:ext uri="{BB962C8B-B14F-4D97-AF65-F5344CB8AC3E}">
        <p14:creationId xmlns:p14="http://schemas.microsoft.com/office/powerpoint/2010/main" val="25688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51D-060B-6766-114F-1DA06C0F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90661" cy="1400530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rgbClr val="FFC000"/>
                </a:solidFill>
              </a:rPr>
              <a:t>Confusion</a:t>
            </a:r>
            <a:r>
              <a:rPr lang="en-US" sz="2400" dirty="0"/>
              <a:t>: </a:t>
            </a:r>
            <a:r>
              <a:rPr lang="en-US" sz="2400" b="1" dirty="0"/>
              <a:t>Mental confusion is sometimes accompanied by disordered consciousness (the loss of linear thinking) and memory loss (the inability to correctly recall previous events or learn new material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595AA9-8D26-DCD0-FCE0-D143C3A53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57" y="2260189"/>
            <a:ext cx="4385195" cy="4385195"/>
          </a:xfrm>
        </p:spPr>
      </p:pic>
    </p:spTree>
    <p:extLst>
      <p:ext uri="{BB962C8B-B14F-4D97-AF65-F5344CB8AC3E}">
        <p14:creationId xmlns:p14="http://schemas.microsoft.com/office/powerpoint/2010/main" val="7029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94E2-47A5-7069-F6C3-39001170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35" y="189185"/>
            <a:ext cx="9404723" cy="1096503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Anxiety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B4722-C6D8-D08F-908E-0A2629B7D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37" y="1198178"/>
            <a:ext cx="8297452" cy="5531635"/>
          </a:xfrm>
        </p:spPr>
      </p:pic>
    </p:spTree>
    <p:extLst>
      <p:ext uri="{BB962C8B-B14F-4D97-AF65-F5344CB8AC3E}">
        <p14:creationId xmlns:p14="http://schemas.microsoft.com/office/powerpoint/2010/main" val="149232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15DD-C7C6-E2FB-2529-48813E6E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37" y="2163277"/>
            <a:ext cx="10690277" cy="21722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764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5ED6-F740-6771-1D20-E724B073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73" y="247766"/>
            <a:ext cx="9404723" cy="903116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Euphoria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8E32-3B77-0347-167A-D56E999B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11" y="2115980"/>
            <a:ext cx="11382977" cy="3764558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is the experience (or affect) of </a:t>
            </a:r>
            <a:r>
              <a:rPr lang="en-US" sz="4000" b="1" dirty="0">
                <a:solidFill>
                  <a:srgbClr val="FFFF00"/>
                </a:solidFill>
              </a:rPr>
              <a:t>pleasure</a:t>
            </a:r>
            <a:r>
              <a:rPr lang="en-US" sz="4000" dirty="0"/>
              <a:t> or </a:t>
            </a:r>
            <a:r>
              <a:rPr lang="en-US" sz="4000" b="1" dirty="0">
                <a:solidFill>
                  <a:srgbClr val="FFFF00"/>
                </a:solidFill>
              </a:rPr>
              <a:t>excitement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FFFF00"/>
                </a:solidFill>
              </a:rPr>
              <a:t>intense feelings of well-being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FFFF00"/>
                </a:solidFill>
              </a:rPr>
              <a:t>happiness</a:t>
            </a:r>
          </a:p>
        </p:txBody>
      </p:sp>
    </p:spTree>
    <p:extLst>
      <p:ext uri="{BB962C8B-B14F-4D97-AF65-F5344CB8AC3E}">
        <p14:creationId xmlns:p14="http://schemas.microsoft.com/office/powerpoint/2010/main" val="30044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9B66-B614-4AD5-BF53-2F4EA3EF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52" y="168939"/>
            <a:ext cx="9404723" cy="107653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What are the Types of Euphoria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A825-E214-A347-E4CE-35D65796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2" y="1135117"/>
            <a:ext cx="11666484" cy="5391807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Music-induced Euphoria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: 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Music is an undefined or abstract stimulus that can stimulate feelings of euphoria, heightened pleasure, and arousal. This occurs due to stimulation of the reward </a:t>
            </a:r>
            <a:r>
              <a:rPr lang="en-US" sz="2400" b="0" i="0" dirty="0" err="1">
                <a:effectLst/>
                <a:latin typeface="Roboto" panose="02000000000000000000" pitchFamily="2" charset="0"/>
              </a:rPr>
              <a:t>centre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 of the brain.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Exercise-induced Euphoria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: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 Sustained exercise, such as aerobics, can induce a state of euphoria. Long-distance running can also cause euphoria, which is commonly called “runner’s high”.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Drug-induced Euphoria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: 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Psychedelic drugs can induce a state of euphoria. For this reason, they are often called “euphoriants”. Their mechanism of action depends on the secretion of dopamine, as a result of stimulation of the brain’s reward center.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Hypoxia-induced Euphoria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: 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Strangling can cause suffocation, as a result of which the brain is deprived of oxygen. Intentional suffocation for brief periods can cause a state of euphoria. However, this is a very risky </a:t>
            </a:r>
            <a:r>
              <a:rPr lang="en-US" sz="2400" b="0" i="0" dirty="0" err="1">
                <a:effectLst/>
                <a:latin typeface="Roboto" panose="02000000000000000000" pitchFamily="2" charset="0"/>
              </a:rPr>
              <a:t>behaviour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 as it can accidentally cause death. </a:t>
            </a:r>
            <a:r>
              <a:rPr lang="en-US" sz="2400" b="0" i="0" u="none" strike="noStrike" dirty="0">
                <a:effectLst/>
                <a:latin typeface="Roboto" panose="02000000000000000000" pitchFamily="2" charset="0"/>
                <a:hlinkClick r:id="rId2" tooltip="General Info About Altitude Sickn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Altitude sickness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 can also cause euphoria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6360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5D4B-BD66-672A-5A89-C5AE809A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067" y="204952"/>
            <a:ext cx="9404723" cy="840054"/>
          </a:xfrm>
        </p:spPr>
        <p:txBody>
          <a:bodyPr/>
          <a:lstStyle/>
          <a:p>
            <a:pPr algn="ctr"/>
            <a:r>
              <a:rPr lang="en-US" b="1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What are the Causes of Euphoria?</a:t>
            </a:r>
            <a:br>
              <a:rPr lang="en-US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81D8-C0A9-AAC7-049D-7E5ED0D7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1" y="1292772"/>
            <a:ext cx="11761076" cy="536027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Mental Disorders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: 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These include unipolar depression, </a:t>
            </a:r>
            <a:r>
              <a:rPr lang="en-US" sz="2400" b="0" i="0" u="none" strike="noStrike" dirty="0">
                <a:effectLst/>
                <a:latin typeface="Roboto" panose="02000000000000000000" pitchFamily="2" charset="0"/>
                <a:hlinkClick r:id="rId2" tooltip="Quiz on Bipolar Disorder (Advanc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bipolar disorder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, schizophrenia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FF0000"/>
                </a:solidFill>
                <a:effectLst/>
                <a:highlight>
                  <a:srgbClr val="C0C0C0"/>
                </a:highlight>
                <a:latin typeface="Roboto" panose="02000000000000000000" pitchFamily="2" charset="0"/>
              </a:rPr>
              <a:t>Drug Addiction / Abuse: 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Drugs like cocaine, cannabis (marijuana), amphetamine, heroin, morphine, codeine, oxycodone, fentanyl, ecstasy (MDMA: 3,4-Methylenedioxymethamphetamine), lysergic acid diethylamide (LSD).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Habit-forming agents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: These are usually less severe than the </a:t>
            </a:r>
            <a:r>
              <a:rPr lang="en-US" sz="2400" b="0" i="0" u="none" strike="noStrike" dirty="0">
                <a:effectLst/>
                <a:latin typeface="Roboto" panose="02000000000000000000" pitchFamily="2" charset="0"/>
                <a:hlinkClick r:id="rId3" tooltip="About Drug Abu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addictive drugs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 discussed above. These primarily include alcohol, nicotine, and caffeine.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Neurological Disorders: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 These include certain neurological disorders such as petit mal seizures, </a:t>
            </a:r>
            <a:r>
              <a:rPr lang="en-US" sz="2400" b="0" i="0" u="none" strike="noStrike" dirty="0">
                <a:effectLst/>
                <a:latin typeface="Roboto" panose="02000000000000000000" pitchFamily="2" charset="0"/>
                <a:hlinkClick r:id="rId4" tooltip="Quiz on Multiple Sclerosis (Advanc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 sclerosis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, migraine, head injury, and head trauma, which often need to be treated by a neurologist or a neurosurgeon.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Roboto" panose="02000000000000000000" pitchFamily="2" charset="0"/>
              </a:rPr>
              <a:t>Other Causes: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 Euphoria may be caused by </a:t>
            </a:r>
            <a:r>
              <a:rPr lang="en-US" sz="2400" b="0" i="0" u="none" strike="noStrike" dirty="0">
                <a:effectLst/>
                <a:latin typeface="Roboto" panose="02000000000000000000" pitchFamily="2" charset="0"/>
                <a:hlinkClick r:id="rId5" tooltip="What is Hypoxia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hypoxia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 or oxygen deprivation (as in altitude sickness or strangulation). Hyperthyroidism may also cause euphoria.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8F36-0154-9FC2-B11E-04E04FAB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 major symptoms and signs of euphoria are listed below: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B63C9-12D9-12F7-57B4-7DCBF3AA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89856"/>
            <a:ext cx="11099199" cy="4631661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Roboto" panose="02000000000000000000" pitchFamily="2" charset="0"/>
              </a:rPr>
              <a:t>Extreme feeling of happiness and well-being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Roboto" panose="02000000000000000000" pitchFamily="2" charset="0"/>
              </a:rPr>
              <a:t>Mood swings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strike="noStrike" dirty="0">
                <a:effectLst/>
                <a:latin typeface="Roboto" panose="02000000000000000000" pitchFamily="2" charset="0"/>
                <a:hlinkClick r:id="rId2" tooltip="What is Hallucinations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Hallucinations</a:t>
            </a:r>
            <a:endParaRPr lang="en-US" sz="3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Roboto" panose="02000000000000000000" pitchFamily="2" charset="0"/>
              </a:rPr>
              <a:t>Disorientation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Roboto" panose="02000000000000000000" pitchFamily="2" charset="0"/>
              </a:rPr>
              <a:t>Paranoia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Roboto" panose="02000000000000000000" pitchFamily="2" charset="0"/>
              </a:rPr>
              <a:t>Confusion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Roboto" panose="02000000000000000000" pitchFamily="2" charset="0"/>
              </a:rPr>
              <a:t>Anxiety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BD61-4466-51EE-61D7-9316E276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B3ED3-0EFE-64BB-926E-4A1B2BFBE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521091" y="0"/>
            <a:ext cx="10688191" cy="6857999"/>
          </a:xfrm>
        </p:spPr>
      </p:pic>
    </p:spTree>
    <p:extLst>
      <p:ext uri="{BB962C8B-B14F-4D97-AF65-F5344CB8AC3E}">
        <p14:creationId xmlns:p14="http://schemas.microsoft.com/office/powerpoint/2010/main" val="29677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BDBBB1-79A7-3030-5F3F-5D580D73E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2" y="253048"/>
            <a:ext cx="11390476" cy="6400000"/>
          </a:xfrm>
        </p:spPr>
      </p:pic>
    </p:spTree>
    <p:extLst>
      <p:ext uri="{BB962C8B-B14F-4D97-AF65-F5344CB8AC3E}">
        <p14:creationId xmlns:p14="http://schemas.microsoft.com/office/powerpoint/2010/main" val="101026069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7059-CEEE-7BB9-C0D9-73235A34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090942-F629-E3F4-2377-74375BCB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127849"/>
            <a:ext cx="10074165" cy="6359443"/>
          </a:xfrm>
        </p:spPr>
      </p:pic>
    </p:spTree>
    <p:extLst>
      <p:ext uri="{BB962C8B-B14F-4D97-AF65-F5344CB8AC3E}">
        <p14:creationId xmlns:p14="http://schemas.microsoft.com/office/powerpoint/2010/main" val="418342636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18AC39-F69E-FD6F-FA03-08545B52B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41" y="-11117"/>
            <a:ext cx="6338516" cy="6869117"/>
          </a:xfrm>
        </p:spPr>
      </p:pic>
    </p:spTree>
    <p:extLst>
      <p:ext uri="{BB962C8B-B14F-4D97-AF65-F5344CB8AC3E}">
        <p14:creationId xmlns:p14="http://schemas.microsoft.com/office/powerpoint/2010/main" val="85054017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445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Roboto</vt:lpstr>
      <vt:lpstr>Wingdings 3</vt:lpstr>
      <vt:lpstr>Ion</vt:lpstr>
      <vt:lpstr>euphoria </vt:lpstr>
      <vt:lpstr>Euphoria</vt:lpstr>
      <vt:lpstr>What are the Types of Euphoria</vt:lpstr>
      <vt:lpstr>What are the Causes of Euphoria? </vt:lpstr>
      <vt:lpstr>The major symptoms and signs of euphoria are listed below: </vt:lpstr>
      <vt:lpstr>PowerPoint Presentation</vt:lpstr>
      <vt:lpstr>PowerPoint Presentation</vt:lpstr>
      <vt:lpstr>PowerPoint Presentation</vt:lpstr>
      <vt:lpstr>PowerPoint Presentation</vt:lpstr>
      <vt:lpstr>Disorientation, which can be due to various conditions. It ranges from an inability to coherently understand person, place, time, and situation to complete orientation.</vt:lpstr>
      <vt:lpstr>Paranoia "Everyone is out to get me</vt:lpstr>
      <vt:lpstr>Confusion: Mental confusion is sometimes accompanied by disordered consciousness (the loss of linear thinking) and memory loss (the inability to correctly recall previous events or learn new material</vt:lpstr>
      <vt:lpstr>Anxiety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opioids euphoria</dc:title>
  <dc:creator>ALARABY KARBALA</dc:creator>
  <cp:lastModifiedBy>ALARABY KARBALA</cp:lastModifiedBy>
  <cp:revision>14</cp:revision>
  <dcterms:created xsi:type="dcterms:W3CDTF">2024-05-23T08:55:03Z</dcterms:created>
  <dcterms:modified xsi:type="dcterms:W3CDTF">2024-05-26T16:06:31Z</dcterms:modified>
</cp:coreProperties>
</file>