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sldIdLst>
    <p:sldId id="273" r:id="rId2"/>
    <p:sldId id="258" r:id="rId3"/>
    <p:sldId id="272" r:id="rId4"/>
    <p:sldId id="259" r:id="rId5"/>
    <p:sldId id="257" r:id="rId6"/>
    <p:sldId id="262" r:id="rId7"/>
    <p:sldId id="263" r:id="rId8"/>
    <p:sldId id="264" r:id="rId9"/>
    <p:sldId id="269" r:id="rId10"/>
    <p:sldId id="265" r:id="rId11"/>
    <p:sldId id="266" r:id="rId12"/>
    <p:sldId id="267" r:id="rId13"/>
    <p:sldId id="268" r:id="rId14"/>
    <p:sldId id="260" r:id="rId15"/>
    <p:sldId id="261" r:id="rId16"/>
    <p:sldId id="270" r:id="rId17"/>
    <p:sldId id="271"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82" autoAdjust="0"/>
    <p:restoredTop sz="94660"/>
  </p:normalViewPr>
  <p:slideViewPr>
    <p:cSldViewPr snapToGrid="0">
      <p:cViewPr varScale="1">
        <p:scale>
          <a:sx n="67" d="100"/>
          <a:sy n="67" d="100"/>
        </p:scale>
        <p:origin x="7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390102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FF68C94-E003-45FA-91B2-BF6D824B54F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267635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211408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8215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2530153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143491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1811144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905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311334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325738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383209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FF68C94-E003-45FA-91B2-BF6D824B54F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174934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FF68C94-E003-45FA-91B2-BF6D824B54F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39996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216461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312394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1FF68C94-E003-45FA-91B2-BF6D824B54F6}" type="datetimeFigureOut">
              <a:rPr lang="en-US" smtClean="0"/>
              <a:t>6/7/2024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222769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FF68C94-E003-45FA-91B2-BF6D824B54F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6DC5E-38ED-4D0B-91F7-F1AE321BF895}" type="slidenum">
              <a:rPr lang="en-US" smtClean="0"/>
              <a:t>‹#›</a:t>
            </a:fld>
            <a:endParaRPr lang="en-US"/>
          </a:p>
        </p:txBody>
      </p:sp>
    </p:spTree>
    <p:extLst>
      <p:ext uri="{BB962C8B-B14F-4D97-AF65-F5344CB8AC3E}">
        <p14:creationId xmlns:p14="http://schemas.microsoft.com/office/powerpoint/2010/main" val="174652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F68C94-E003-45FA-91B2-BF6D824B54F6}" type="datetimeFigureOut">
              <a:rPr lang="en-US" smtClean="0"/>
              <a:t>6/7/2024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86DC5E-38ED-4D0B-91F7-F1AE321BF895}" type="slidenum">
              <a:rPr lang="en-US" smtClean="0"/>
              <a:t>‹#›</a:t>
            </a:fld>
            <a:endParaRPr lang="en-US"/>
          </a:p>
        </p:txBody>
      </p:sp>
    </p:spTree>
    <p:extLst>
      <p:ext uri="{BB962C8B-B14F-4D97-AF65-F5344CB8AC3E}">
        <p14:creationId xmlns:p14="http://schemas.microsoft.com/office/powerpoint/2010/main" val="360344145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6EDD08-3F6C-3B1F-CE36-16CBABA39E88}"/>
              </a:ext>
            </a:extLst>
          </p:cNvPr>
          <p:cNvSpPr>
            <a:spLocks noGrp="1"/>
          </p:cNvSpPr>
          <p:nvPr>
            <p:ph type="title"/>
          </p:nvPr>
        </p:nvSpPr>
        <p:spPr>
          <a:xfrm>
            <a:off x="646111" y="452717"/>
            <a:ext cx="11133513" cy="1552815"/>
          </a:xfrm>
        </p:spPr>
        <p:txBody>
          <a:bodyPr/>
          <a:lstStyle/>
          <a:p>
            <a:r>
              <a:rPr lang="ar-IQ" dirty="0"/>
              <a:t>مظاهر الجريمة </a:t>
            </a:r>
            <a:r>
              <a:rPr lang="ar-IQ" dirty="0" err="1"/>
              <a:t>الألكترونية</a:t>
            </a:r>
            <a:r>
              <a:rPr lang="ar-IQ" dirty="0"/>
              <a:t> وموقف الشريعة الإسلامية منها</a:t>
            </a:r>
            <a:endParaRPr lang="en-US" dirty="0"/>
          </a:p>
        </p:txBody>
      </p:sp>
      <p:pic>
        <p:nvPicPr>
          <p:cNvPr id="4" name="صورة 3">
            <a:extLst>
              <a:ext uri="{FF2B5EF4-FFF2-40B4-BE49-F238E27FC236}">
                <a16:creationId xmlns:a16="http://schemas.microsoft.com/office/drawing/2014/main" id="{D367E265-9F15-974B-31E8-257CDD5A1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546" y="1237129"/>
            <a:ext cx="8291072" cy="4233903"/>
          </a:xfrm>
          <a:prstGeom prst="rect">
            <a:avLst/>
          </a:prstGeom>
        </p:spPr>
      </p:pic>
    </p:spTree>
    <p:extLst>
      <p:ext uri="{BB962C8B-B14F-4D97-AF65-F5344CB8AC3E}">
        <p14:creationId xmlns:p14="http://schemas.microsoft.com/office/powerpoint/2010/main" val="317047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7B04-E729-8583-4A52-7427C37903A2}"/>
              </a:ext>
            </a:extLst>
          </p:cNvPr>
          <p:cNvSpPr>
            <a:spLocks noGrp="1"/>
          </p:cNvSpPr>
          <p:nvPr>
            <p:ph type="title"/>
          </p:nvPr>
        </p:nvSpPr>
        <p:spPr/>
        <p:txBody>
          <a:bodyPr/>
          <a:lstStyle/>
          <a:p>
            <a:pPr algn="r"/>
            <a:r>
              <a:rPr lang="ar-IQ" dirty="0">
                <a:solidFill>
                  <a:schemeClr val="accent1">
                    <a:lumMod val="60000"/>
                    <a:lumOff val="40000"/>
                  </a:schemeClr>
                </a:solidFill>
              </a:rPr>
              <a:t>موقف القانون من الجرائم الالكترونية </a:t>
            </a:r>
            <a:br>
              <a:rPr lang="ar-IQ" dirty="0"/>
            </a:br>
            <a:endParaRPr lang="en-US" dirty="0"/>
          </a:p>
        </p:txBody>
      </p:sp>
      <p:pic>
        <p:nvPicPr>
          <p:cNvPr id="4" name="صورة 3">
            <a:extLst>
              <a:ext uri="{FF2B5EF4-FFF2-40B4-BE49-F238E27FC236}">
                <a16:creationId xmlns:a16="http://schemas.microsoft.com/office/drawing/2014/main" id="{98160B57-CBFF-BBA6-6978-092ABF775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306" y="1318662"/>
            <a:ext cx="9982625" cy="5322770"/>
          </a:xfrm>
          <a:prstGeom prst="rect">
            <a:avLst/>
          </a:prstGeom>
        </p:spPr>
      </p:pic>
    </p:spTree>
    <p:extLst>
      <p:ext uri="{BB962C8B-B14F-4D97-AF65-F5344CB8AC3E}">
        <p14:creationId xmlns:p14="http://schemas.microsoft.com/office/powerpoint/2010/main" val="397625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178709-932C-9BA9-BCB5-684D0CADF889}"/>
              </a:ext>
            </a:extLst>
          </p:cNvPr>
          <p:cNvSpPr>
            <a:spLocks noGrp="1"/>
          </p:cNvSpPr>
          <p:nvPr>
            <p:ph type="title"/>
          </p:nvPr>
        </p:nvSpPr>
        <p:spPr>
          <a:xfrm>
            <a:off x="646111" y="423842"/>
            <a:ext cx="9404723" cy="1400530"/>
          </a:xfrm>
        </p:spPr>
        <p:txBody>
          <a:bodyPr/>
          <a:lstStyle/>
          <a:p>
            <a:pPr marL="0" marR="0" algn="r" rtl="1">
              <a:lnSpc>
                <a:spcPct val="115000"/>
              </a:lnSpc>
              <a:spcBef>
                <a:spcPts val="0"/>
              </a:spcBef>
              <a:spcAft>
                <a:spcPts val="1000"/>
              </a:spcAft>
            </a:pPr>
            <a:r>
              <a:rPr lang="ar-SA" sz="2400" b="1" dirty="0">
                <a:solidFill>
                  <a:schemeClr val="tx1"/>
                </a:solidFill>
                <a:effectLst/>
                <a:latin typeface="Calibri" panose="020F0502020204030204" pitchFamily="34" charset="0"/>
                <a:ea typeface="Calibri" panose="020F0502020204030204" pitchFamily="34" charset="0"/>
                <a:cs typeface="+mn-cs"/>
              </a:rPr>
              <a:t>هذه الجرائم من المشكلات المعاصرة التي تواجهه الدول , فإن القوانين التي تنظم التعامل معه تعتبر قليلة, بل ربما غير موجودة في بعض الدول. </a:t>
            </a:r>
            <a:br>
              <a:rPr lang="en-US" sz="2400" b="1" dirty="0">
                <a:solidFill>
                  <a:schemeClr val="tx1"/>
                </a:solidFill>
                <a:effectLst/>
                <a:latin typeface="Calibri" panose="020F0502020204030204" pitchFamily="34" charset="0"/>
                <a:ea typeface="Calibri" panose="020F0502020204030204" pitchFamily="34" charset="0"/>
                <a:cs typeface="+mn-cs"/>
              </a:rPr>
            </a:br>
            <a:r>
              <a:rPr lang="ar-SA" sz="2400" b="1" dirty="0">
                <a:solidFill>
                  <a:schemeClr val="tx1"/>
                </a:solidFill>
                <a:effectLst/>
                <a:ea typeface="Calibri" panose="020F0502020204030204" pitchFamily="34" charset="0"/>
                <a:cs typeface="+mn-cs"/>
              </a:rPr>
              <a:t>اما القانون العراقي : فانه لم يتم تشريع قانون خاص بالجرائم المعلوماتية لغاية الان بعد ان تم قراءته قراءه اولى في مجلس النواب العراقي ولكنه علق لغاية الان والسبب الرئيسي لتعليقه هو </a:t>
            </a:r>
            <a:r>
              <a:rPr lang="ar-SA" sz="2400" b="1" dirty="0" err="1">
                <a:solidFill>
                  <a:schemeClr val="tx1"/>
                </a:solidFill>
                <a:effectLst/>
                <a:ea typeface="Calibri" panose="020F0502020204030204" pitchFamily="34" charset="0"/>
                <a:cs typeface="+mn-cs"/>
              </a:rPr>
              <a:t>المعارضه</a:t>
            </a:r>
            <a:r>
              <a:rPr lang="ar-SA" sz="2400" b="1" dirty="0">
                <a:solidFill>
                  <a:schemeClr val="tx1"/>
                </a:solidFill>
                <a:effectLst/>
                <a:ea typeface="Calibri" panose="020F0502020204030204" pitchFamily="34" charset="0"/>
                <a:cs typeface="+mn-cs"/>
              </a:rPr>
              <a:t> </a:t>
            </a:r>
            <a:r>
              <a:rPr lang="ar-SA" sz="2400" b="1" dirty="0" err="1">
                <a:solidFill>
                  <a:schemeClr val="tx1"/>
                </a:solidFill>
                <a:effectLst/>
                <a:ea typeface="Calibri" panose="020F0502020204030204" pitchFamily="34" charset="0"/>
                <a:cs typeface="+mn-cs"/>
              </a:rPr>
              <a:t>الشديده</a:t>
            </a:r>
            <a:r>
              <a:rPr lang="ar-SA" sz="2400" b="1" dirty="0">
                <a:solidFill>
                  <a:schemeClr val="tx1"/>
                </a:solidFill>
                <a:effectLst/>
                <a:ea typeface="Calibri" panose="020F0502020204030204" pitchFamily="34" charset="0"/>
                <a:cs typeface="+mn-cs"/>
              </a:rPr>
              <a:t> لهذا القانوني حيث يرى البعض ان هذا القانون يحد من الحريات ويحجم حرية التعبير عن الراي والراي الاخر ولكن المشرع العراقي عالج تلك الجرائم في قانون العقوبات العراقي رقم 111 لسنة 1969 المعدل حيث نصت المادة 452</a:t>
            </a:r>
            <a:br>
              <a:rPr lang="ar-IQ" sz="2400" b="1" dirty="0">
                <a:solidFill>
                  <a:schemeClr val="tx1"/>
                </a:solidFill>
                <a:effectLst/>
                <a:ea typeface="Calibri" panose="020F0502020204030204" pitchFamily="34" charset="0"/>
                <a:cs typeface="+mn-cs"/>
              </a:rPr>
            </a:br>
            <a:endParaRPr lang="en-US" sz="2400" b="1" dirty="0">
              <a:solidFill>
                <a:schemeClr val="tx1"/>
              </a:solidFill>
              <a:cs typeface="+mn-cs"/>
            </a:endParaRPr>
          </a:p>
        </p:txBody>
      </p:sp>
      <p:pic>
        <p:nvPicPr>
          <p:cNvPr id="4" name="صورة 3">
            <a:extLst>
              <a:ext uri="{FF2B5EF4-FFF2-40B4-BE49-F238E27FC236}">
                <a16:creationId xmlns:a16="http://schemas.microsoft.com/office/drawing/2014/main" id="{891EE956-97CB-4CB5-A204-61A888212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24" y="3676851"/>
            <a:ext cx="10107529" cy="3041583"/>
          </a:xfrm>
          <a:prstGeom prst="rect">
            <a:avLst/>
          </a:prstGeom>
        </p:spPr>
      </p:pic>
    </p:spTree>
    <p:extLst>
      <p:ext uri="{BB962C8B-B14F-4D97-AF65-F5344CB8AC3E}">
        <p14:creationId xmlns:p14="http://schemas.microsoft.com/office/powerpoint/2010/main" val="1793898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C37B0-A259-A2CC-3E93-9222906828B9}"/>
              </a:ext>
            </a:extLst>
          </p:cNvPr>
          <p:cNvSpPr>
            <a:spLocks noGrp="1"/>
          </p:cNvSpPr>
          <p:nvPr>
            <p:ph type="title"/>
          </p:nvPr>
        </p:nvSpPr>
        <p:spPr/>
        <p:txBody>
          <a:bodyPr/>
          <a:lstStyle/>
          <a:p>
            <a:pPr marL="0" marR="0" algn="r" rtl="1">
              <a:lnSpc>
                <a:spcPct val="115000"/>
              </a:lnSpc>
              <a:spcBef>
                <a:spcPts val="0"/>
              </a:spcBef>
              <a:spcAft>
                <a:spcPts val="1000"/>
              </a:spcAft>
            </a:pPr>
            <a:r>
              <a:rPr lang="ar-IQ" sz="3600" dirty="0">
                <a:solidFill>
                  <a:schemeClr val="tx1"/>
                </a:solidFill>
              </a:rPr>
              <a:t>أولا: </a:t>
            </a:r>
            <a:r>
              <a:rPr lang="ar-SA" sz="3600" dirty="0">
                <a:solidFill>
                  <a:schemeClr val="tx1"/>
                </a:solidFill>
                <a:effectLst/>
                <a:ea typeface="Calibri" panose="020F0502020204030204" pitchFamily="34" charset="0"/>
                <a:cs typeface="Arial" panose="020B0604020202020204" pitchFamily="34" charset="0"/>
              </a:rPr>
              <a:t>يعاقب بالسجن مدة لا تزيد على سبع سنين او بالحبس من حمل آخر بطريق التهديد على تسليم نقود او اشياء اخرى غير ما ذكر في المادة الساب</a:t>
            </a:r>
            <a:r>
              <a:rPr lang="ar-IQ" sz="3600" dirty="0" err="1">
                <a:solidFill>
                  <a:schemeClr val="tx1"/>
                </a:solidFill>
                <a:ea typeface="Calibri" panose="020F0502020204030204" pitchFamily="34" charset="0"/>
                <a:cs typeface="Arial" panose="020B0604020202020204" pitchFamily="34" charset="0"/>
              </a:rPr>
              <a:t>قة</a:t>
            </a:r>
            <a:br>
              <a:rPr lang="ar-IQ" sz="3600" dirty="0">
                <a:solidFill>
                  <a:schemeClr val="tx1"/>
                </a:solidFill>
                <a:ea typeface="Calibri" panose="020F0502020204030204" pitchFamily="34" charset="0"/>
                <a:cs typeface="Arial" panose="020B0604020202020204" pitchFamily="34" charset="0"/>
              </a:rPr>
            </a:br>
            <a:r>
              <a:rPr lang="ar-IQ" sz="3600" dirty="0">
                <a:solidFill>
                  <a:schemeClr val="tx1"/>
                </a:solidFill>
                <a:ea typeface="Calibri" panose="020F0502020204030204" pitchFamily="34" charset="0"/>
                <a:cs typeface="Arial" panose="020B0604020202020204" pitchFamily="34" charset="0"/>
              </a:rPr>
              <a:t>ثانيا: </a:t>
            </a:r>
            <a:r>
              <a:rPr lang="ar-SA" sz="3600" dirty="0">
                <a:solidFill>
                  <a:schemeClr val="tx1"/>
                </a:solidFill>
                <a:effectLst/>
                <a:ea typeface="Calibri" panose="020F0502020204030204" pitchFamily="34" charset="0"/>
                <a:cs typeface="Arial" panose="020B0604020202020204" pitchFamily="34" charset="0"/>
              </a:rPr>
              <a:t>وتكون العقوبة مدة لا تزيد على عشر سنين اذا ارتكبت الجريمة بالقوة او الاكراه</a:t>
            </a:r>
            <a:r>
              <a:rPr lang="ar-IQ" sz="3600" dirty="0">
                <a:solidFill>
                  <a:schemeClr val="tx1"/>
                </a:solidFill>
                <a:effectLst/>
                <a:ea typeface="Calibri" panose="020F0502020204030204" pitchFamily="34" charset="0"/>
                <a:cs typeface="Arial" panose="020B0604020202020204" pitchFamily="34" charset="0"/>
              </a:rPr>
              <a:t>               </a:t>
            </a:r>
            <a:br>
              <a:rPr lang="ar-IQ" sz="3600" dirty="0">
                <a:solidFill>
                  <a:schemeClr val="tx1"/>
                </a:solidFill>
                <a:effectLst/>
                <a:ea typeface="Calibri" panose="020F0502020204030204" pitchFamily="34" charset="0"/>
                <a:cs typeface="Arial" panose="020B0604020202020204" pitchFamily="34" charset="0"/>
              </a:rPr>
            </a:br>
            <a:r>
              <a:rPr lang="ar-IQ" sz="3600" dirty="0">
                <a:solidFill>
                  <a:schemeClr val="tx1"/>
                </a:solidFill>
                <a:effectLst/>
                <a:ea typeface="Calibri" panose="020F0502020204030204" pitchFamily="34" charset="0"/>
                <a:cs typeface="Arial" panose="020B0604020202020204" pitchFamily="34" charset="0"/>
              </a:rPr>
              <a:t>ثالثا: </a:t>
            </a:r>
            <a:r>
              <a:rPr lang="ar-SA"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والمادة 430 (يعاقب بالسجن مدة لا تزيد على سبع سنوات او بالحبس كل من هدد اخر بارتكاب جناية ضد نفسه او ماله او ضد نفس او مال غيره او بإسناد امور مخدشه بالشرف او افشائها وكان ذلك مصحوبا بطلب او بتكليف بأمر او الامتناع عن فعل او مقصودا به ذلك)</a:t>
            </a:r>
            <a:br>
              <a:rPr lang="en-US"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br>
              <a:rPr lang="en-US" sz="4400" dirty="0">
                <a:solidFill>
                  <a:srgbClr val="050505"/>
                </a:solidFill>
                <a:effectLst/>
                <a:latin typeface="Arial" panose="020B060402020202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666291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2BB87F-8A8C-ABF6-25D7-A11FE4295287}"/>
              </a:ext>
            </a:extLst>
          </p:cNvPr>
          <p:cNvSpPr>
            <a:spLocks noGrp="1"/>
          </p:cNvSpPr>
          <p:nvPr>
            <p:ph type="title"/>
          </p:nvPr>
        </p:nvSpPr>
        <p:spPr/>
        <p:txBody>
          <a:bodyPr/>
          <a:lstStyle/>
          <a:p>
            <a:pPr marL="0" marR="0" algn="r" rtl="1">
              <a:lnSpc>
                <a:spcPct val="115000"/>
              </a:lnSpc>
              <a:spcBef>
                <a:spcPts val="2400"/>
              </a:spcBef>
              <a:spcAft>
                <a:spcPts val="0"/>
              </a:spcAft>
            </a:pPr>
            <a:r>
              <a:rPr lang="ar-IQ" sz="3200" b="1" kern="0" dirty="0">
                <a:solidFill>
                  <a:schemeClr val="tx1"/>
                </a:solidFill>
                <a:effectLst/>
                <a:latin typeface="Cambria" panose="02040503050406030204" pitchFamily="18" charset="0"/>
                <a:ea typeface="Calibri" panose="020F0502020204030204" pitchFamily="34" charset="0"/>
                <a:cs typeface="+mn-cs"/>
              </a:rPr>
              <a:t>رابعا:</a:t>
            </a:r>
            <a:r>
              <a:rPr lang="ar-IQ" sz="3200" b="0" kern="0" dirty="0">
                <a:solidFill>
                  <a:srgbClr val="202124"/>
                </a:solidFill>
                <a:effectLst/>
                <a:latin typeface="Cambria" panose="02040503050406030204" pitchFamily="18" charset="0"/>
                <a:ea typeface="Calibri" panose="020F0502020204030204" pitchFamily="34" charset="0"/>
                <a:cs typeface="+mn-cs"/>
              </a:rPr>
              <a:t>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والمواد (431) يعاقب بالحبس كل  من هدد آخر بارتكاب جناية ضد نفسها ومالها وضد نفسا وما لغيرها وبإسناد امور خادشه للشرفاء والاعتبار وإفشائها بغير الحالات المبينة في المادة 430.</a:t>
            </a:r>
            <a:br>
              <a:rPr lang="en-US" sz="3200" b="1" kern="0" dirty="0">
                <a:solidFill>
                  <a:schemeClr val="tx1">
                    <a:lumMod val="95000"/>
                  </a:schemeClr>
                </a:solidFill>
                <a:effectLst/>
                <a:latin typeface="Cambria" panose="02040503050406030204" pitchFamily="18" charset="0"/>
                <a:ea typeface="Times New Roman" panose="02020603050405020304" pitchFamily="18" charset="0"/>
                <a:cs typeface="+mn-cs"/>
              </a:rPr>
            </a:br>
            <a:r>
              <a:rPr lang="ar-IQ" sz="3200" b="1" kern="0" dirty="0">
                <a:solidFill>
                  <a:schemeClr val="tx1">
                    <a:lumMod val="95000"/>
                  </a:schemeClr>
                </a:solidFill>
                <a:effectLst/>
                <a:latin typeface="Cambria" panose="02040503050406030204" pitchFamily="18" charset="0"/>
                <a:ea typeface="Times New Roman" panose="02020603050405020304" pitchFamily="18" charset="0"/>
                <a:cs typeface="+mn-cs"/>
              </a:rPr>
              <a:t>خامسا: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و</a:t>
            </a:r>
            <a:r>
              <a:rPr lang="ar-IQ" sz="3200" b="0" kern="0" dirty="0">
                <a:solidFill>
                  <a:schemeClr val="tx1">
                    <a:lumMod val="95000"/>
                  </a:schemeClr>
                </a:solidFill>
                <a:effectLst/>
                <a:latin typeface="Cambria" panose="02040503050406030204" pitchFamily="18" charset="0"/>
                <a:ea typeface="Calibri" panose="020F0502020204030204" pitchFamily="34" charset="0"/>
                <a:cs typeface="+mn-cs"/>
              </a:rPr>
              <a:t>المادة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(432)كل من هدد آخر بالقول والفعل والإشارة كتابة او شفاها او</a:t>
            </a:r>
            <a:r>
              <a:rPr lang="ar-IQ" sz="3200" b="0" kern="0" dirty="0">
                <a:solidFill>
                  <a:schemeClr val="tx1">
                    <a:lumMod val="95000"/>
                  </a:schemeClr>
                </a:solidFill>
                <a:effectLst/>
                <a:latin typeface="Cambria" panose="02040503050406030204" pitchFamily="18" charset="0"/>
                <a:ea typeface="Calibri" panose="020F0502020204030204" pitchFamily="34" charset="0"/>
                <a:cs typeface="+mn-cs"/>
              </a:rPr>
              <a:t>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بواسطة شخص آخر فيغير الحالات المبينة في المادتين 430و431 يعاقب بالحبس مدة لا</a:t>
            </a:r>
            <a:r>
              <a:rPr lang="ar-IQ" sz="3200" b="0" kern="0" dirty="0">
                <a:solidFill>
                  <a:schemeClr val="tx1">
                    <a:lumMod val="95000"/>
                  </a:schemeClr>
                </a:solidFill>
                <a:effectLst/>
                <a:latin typeface="Cambria" panose="02040503050406030204" pitchFamily="18" charset="0"/>
                <a:ea typeface="Calibri" panose="020F0502020204030204" pitchFamily="34" charset="0"/>
                <a:cs typeface="+mn-cs"/>
              </a:rPr>
              <a:t>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تزيد على سنة واحدة او</a:t>
            </a:r>
            <a:r>
              <a:rPr lang="ar-IQ" sz="3200" b="0" kern="0" dirty="0">
                <a:solidFill>
                  <a:schemeClr val="tx1">
                    <a:lumMod val="95000"/>
                  </a:schemeClr>
                </a:solidFill>
                <a:effectLst/>
                <a:latin typeface="Cambria" panose="02040503050406030204" pitchFamily="18" charset="0"/>
                <a:ea typeface="Calibri" panose="020F0502020204030204" pitchFamily="34" charset="0"/>
                <a:cs typeface="+mn-cs"/>
              </a:rPr>
              <a:t>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بغرامة لا</a:t>
            </a:r>
            <a:r>
              <a:rPr lang="ar-IQ" sz="3200" b="0" kern="0" dirty="0">
                <a:solidFill>
                  <a:schemeClr val="tx1">
                    <a:lumMod val="95000"/>
                  </a:schemeClr>
                </a:solidFill>
                <a:effectLst/>
                <a:latin typeface="Cambria" panose="02040503050406030204" pitchFamily="18" charset="0"/>
                <a:ea typeface="Calibri" panose="020F0502020204030204" pitchFamily="34" charset="0"/>
                <a:cs typeface="+mn-cs"/>
              </a:rPr>
              <a:t> </a:t>
            </a:r>
            <a:r>
              <a:rPr lang="ar-SA" sz="3200" b="0" kern="0" dirty="0">
                <a:solidFill>
                  <a:schemeClr val="tx1">
                    <a:lumMod val="95000"/>
                  </a:schemeClr>
                </a:solidFill>
                <a:effectLst/>
                <a:latin typeface="Cambria" panose="02040503050406030204" pitchFamily="18" charset="0"/>
                <a:ea typeface="Calibri" panose="020F0502020204030204" pitchFamily="34" charset="0"/>
                <a:cs typeface="+mn-cs"/>
              </a:rPr>
              <a:t>تزيد على مائة دينار.</a:t>
            </a:r>
            <a:br>
              <a:rPr lang="en-US" sz="3200" b="1" kern="0" dirty="0">
                <a:solidFill>
                  <a:schemeClr val="tx1">
                    <a:lumMod val="95000"/>
                  </a:schemeClr>
                </a:solidFill>
                <a:effectLst/>
                <a:latin typeface="Cambria" panose="02040503050406030204" pitchFamily="18" charset="0"/>
                <a:ea typeface="Times New Roman" panose="02020603050405020304" pitchFamily="18" charset="0"/>
                <a:cs typeface="+mn-cs"/>
              </a:rPr>
            </a:br>
            <a:r>
              <a:rPr lang="ar-SA" sz="3200" dirty="0">
                <a:solidFill>
                  <a:schemeClr val="tx1">
                    <a:lumMod val="95000"/>
                  </a:schemeClr>
                </a:solidFill>
                <a:effectLst/>
                <a:latin typeface="Calibri" panose="020F0502020204030204" pitchFamily="34" charset="0"/>
                <a:ea typeface="Calibri" panose="020F0502020204030204" pitchFamily="34" charset="0"/>
                <a:cs typeface="+mn-cs"/>
              </a:rPr>
              <a:t> </a:t>
            </a:r>
            <a:br>
              <a:rPr lang="en-US" sz="3200" dirty="0">
                <a:solidFill>
                  <a:schemeClr val="tx1">
                    <a:lumMod val="95000"/>
                  </a:schemeClr>
                </a:solidFill>
                <a:effectLst/>
                <a:latin typeface="Calibri" panose="020F0502020204030204" pitchFamily="34" charset="0"/>
                <a:ea typeface="Calibri" panose="020F0502020204030204" pitchFamily="34" charset="0"/>
                <a:cs typeface="+mn-cs"/>
              </a:rPr>
            </a:br>
            <a:r>
              <a:rPr lang="ar-SA" sz="3200" dirty="0">
                <a:effectLst/>
                <a:latin typeface="Calibri" panose="020F0502020204030204" pitchFamily="34" charset="0"/>
                <a:ea typeface="Calibri" panose="020F0502020204030204" pitchFamily="34" charset="0"/>
                <a:cs typeface="+mn-cs"/>
              </a:rPr>
              <a:t>ان المواد اعلاه عالجت الجرائم الالكترونية من خلال المشرع العراقي </a:t>
            </a:r>
            <a:endParaRPr lang="en-US" sz="3200" dirty="0">
              <a:effectLst/>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3298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E38E98-D3C4-69F5-3014-9C2C1F55B377}"/>
              </a:ext>
            </a:extLst>
          </p:cNvPr>
          <p:cNvSpPr>
            <a:spLocks noGrp="1"/>
          </p:cNvSpPr>
          <p:nvPr>
            <p:ph type="title"/>
          </p:nvPr>
        </p:nvSpPr>
        <p:spPr>
          <a:xfrm>
            <a:off x="365761" y="452717"/>
            <a:ext cx="11434812" cy="5591947"/>
          </a:xfrm>
        </p:spPr>
        <p:txBody>
          <a:bodyPr/>
          <a:lstStyle/>
          <a:p>
            <a:pPr algn="ctr"/>
            <a:r>
              <a:rPr lang="ar-IQ" dirty="0"/>
              <a:t>موقف الشريعة الإسلامية من الجرائم </a:t>
            </a:r>
            <a:r>
              <a:rPr lang="ar-IQ" dirty="0" err="1"/>
              <a:t>الألكتروني</a:t>
            </a:r>
            <a:r>
              <a:rPr lang="ar-IQ" dirty="0"/>
              <a:t> </a:t>
            </a: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ar-IQ" sz="1800" dirty="0">
                <a:effectLst/>
                <a:latin typeface="Calibri" panose="020F0502020204030204" pitchFamily="34" charset="0"/>
                <a:ea typeface="Calibri" panose="020F0502020204030204" pitchFamily="34" charset="0"/>
                <a:cs typeface="Arial" panose="020B0604020202020204" pitchFamily="34" charset="0"/>
              </a:rPr>
            </a:br>
            <a:br>
              <a:rPr lang="ar-IQ" sz="1800" dirty="0">
                <a:effectLst/>
                <a:latin typeface="Calibri" panose="020F0502020204030204" pitchFamily="34" charset="0"/>
                <a:ea typeface="Calibri" panose="020F0502020204030204" pitchFamily="34" charset="0"/>
                <a:cs typeface="Arial" panose="020B0604020202020204" pitchFamily="34" charset="0"/>
              </a:rPr>
            </a:br>
            <a:r>
              <a:rPr lang="ar-IQ" sz="2400" dirty="0">
                <a:effectLst/>
                <a:latin typeface="Calibri" panose="020F0502020204030204" pitchFamily="34" charset="0"/>
                <a:ea typeface="Calibri" panose="020F0502020204030204" pitchFamily="34" charset="0"/>
                <a:cs typeface="Arial" panose="020B0604020202020204" pitchFamily="34" charset="0"/>
              </a:rPr>
              <a:t>إن الجرائم </a:t>
            </a:r>
            <a:r>
              <a:rPr lang="ar-IQ" sz="2400" dirty="0" err="1">
                <a:effectLst/>
                <a:latin typeface="Calibri" panose="020F0502020204030204" pitchFamily="34" charset="0"/>
                <a:ea typeface="Calibri" panose="020F0502020204030204" pitchFamily="34" charset="0"/>
                <a:cs typeface="Arial" panose="020B0604020202020204" pitchFamily="34" charset="0"/>
              </a:rPr>
              <a:t>الألكترونية</a:t>
            </a:r>
            <a:r>
              <a:rPr lang="ar-IQ" sz="2400" dirty="0">
                <a:effectLst/>
                <a:latin typeface="Calibri" panose="020F0502020204030204" pitchFamily="34" charset="0"/>
                <a:ea typeface="Calibri" panose="020F0502020204030204" pitchFamily="34" charset="0"/>
                <a:cs typeface="Arial" panose="020B0604020202020204" pitchFamily="34" charset="0"/>
              </a:rPr>
              <a:t> تختلف في معناها ومبناها عما نعرفه من الجرائم الاعتيادية الأخرى غير أن هذا النوع  لم يذكر في كتب الفقه الإسلامي القديم ولكن الشرع الحديث لم يترك هذه الجرائم من غير عقوبة للجاني فقد نظرت الشريعة لجرائم الحاسب الآلي من خلال جريمة السرقة والحرابة فجريمة الحاسب الآلي تعتبر سرقة متى ما توفرت بها شروط السرقة من الملك والحرز وغيرها من الشروط </a:t>
            </a:r>
            <a:r>
              <a:rPr lang="en-US" sz="2400" dirty="0">
                <a:effectLst/>
                <a:latin typeface="Calibri" panose="020F0502020204030204" pitchFamily="34" charset="0"/>
                <a:ea typeface="Calibri" panose="020F0502020204030204" pitchFamily="34" charset="0"/>
                <a:cs typeface="Arial" panose="020B0604020202020204" pitchFamily="34" charset="0"/>
              </a:rPr>
              <a:t>&gt;</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ar-IQ" sz="2400" dirty="0">
                <a:effectLst/>
                <a:latin typeface="Calibri" panose="020F0502020204030204" pitchFamily="34" charset="0"/>
                <a:ea typeface="Calibri" panose="020F0502020204030204" pitchFamily="34" charset="0"/>
                <a:cs typeface="Arial" panose="020B0604020202020204" pitchFamily="34" charset="0"/>
              </a:rPr>
              <a:t>لقوله تعالى </a:t>
            </a:r>
            <a:r>
              <a:rPr lang="ar-IQ" sz="2400" dirty="0">
                <a:effectLst/>
                <a:ea typeface="Calibri" panose="020F0502020204030204" pitchFamily="34" charset="0"/>
                <a:cs typeface="Arial" panose="020B0604020202020204" pitchFamily="34" charset="0"/>
              </a:rPr>
              <a:t>(وَالسَّارِقُ وَالسَّارِقَةُ فَاقْطَعُوا أَيْدِيَهُمَا جَزَاءً بِمَا كَسَبَا) وآية الحرابة (</a:t>
            </a:r>
            <a:r>
              <a:rPr lang="ar-SA" sz="2400" dirty="0">
                <a:effectLst/>
                <a:ea typeface="Calibri" panose="020F0502020204030204" pitchFamily="34" charset="0"/>
                <a:cs typeface="Arial" panose="020B0604020202020204" pitchFamily="34" charset="0"/>
              </a:rPr>
              <a:t>إِنَّمَا جَزَاءُ الَّذِينَ يُحَارِبُونَ اللَّهَ وَرَسُولَهُ وَيَسْعَوْنَ فِي الْأَرْضِ فَسَادًا أَنْ يُقَتَّلُوا أَوْ يُصَلَّبُوا أَوْ تُقَطَّعَ أَيْدِيهِمْ وَأَرْجُلُهُمْ مِنْ خِلَافٍ أَوْ يُنْفَوْا مِنَ الْأَرْضِ)</a:t>
            </a:r>
            <a:br>
              <a:rPr lang="ar-IQ" sz="2400" dirty="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pic>
        <p:nvPicPr>
          <p:cNvPr id="4" name="صورة 3">
            <a:extLst>
              <a:ext uri="{FF2B5EF4-FFF2-40B4-BE49-F238E27FC236}">
                <a16:creationId xmlns:a16="http://schemas.microsoft.com/office/drawing/2014/main" id="{C65873F6-87D6-8A6B-E6B6-D100BBAB3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4" y="3721317"/>
            <a:ext cx="5024387" cy="3064494"/>
          </a:xfrm>
          <a:prstGeom prst="rect">
            <a:avLst/>
          </a:prstGeom>
        </p:spPr>
      </p:pic>
    </p:spTree>
    <p:extLst>
      <p:ext uri="{BB962C8B-B14F-4D97-AF65-F5344CB8AC3E}">
        <p14:creationId xmlns:p14="http://schemas.microsoft.com/office/powerpoint/2010/main" val="124035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607102-9D3C-7924-C06B-F092F784DD63}"/>
              </a:ext>
            </a:extLst>
          </p:cNvPr>
          <p:cNvSpPr>
            <a:spLocks noGrp="1"/>
          </p:cNvSpPr>
          <p:nvPr>
            <p:ph type="title"/>
          </p:nvPr>
        </p:nvSpPr>
        <p:spPr/>
        <p:txBody>
          <a:bodyPr/>
          <a:lstStyle/>
          <a:p>
            <a:pPr marL="0" marR="0" algn="r">
              <a:lnSpc>
                <a:spcPct val="200000"/>
              </a:lnSpc>
              <a:spcBef>
                <a:spcPts val="0"/>
              </a:spcBef>
              <a:spcAft>
                <a:spcPts val="800"/>
              </a:spcAft>
            </a:pPr>
            <a:r>
              <a:rPr lang="ar-IQ" dirty="0">
                <a:solidFill>
                  <a:schemeClr val="accent1">
                    <a:lumMod val="60000"/>
                    <a:lumOff val="40000"/>
                  </a:schemeClr>
                </a:solidFill>
              </a:rPr>
              <a:t>موقف الشريعة الإسلامية من الجرائم </a:t>
            </a:r>
            <a:r>
              <a:rPr lang="ar-IQ" dirty="0" err="1">
                <a:solidFill>
                  <a:schemeClr val="accent1">
                    <a:lumMod val="60000"/>
                    <a:lumOff val="40000"/>
                  </a:schemeClr>
                </a:solidFill>
              </a:rPr>
              <a:t>الألكتروني</a:t>
            </a:r>
            <a:br>
              <a:rPr lang="ar-IQ" dirty="0"/>
            </a:br>
            <a:r>
              <a:rPr lang="ar-IQ" sz="2000" b="1" dirty="0">
                <a:solidFill>
                  <a:schemeClr val="tx1"/>
                </a:solidFill>
                <a:cs typeface="+mn-cs"/>
              </a:rPr>
              <a:t>و</a:t>
            </a:r>
            <a:r>
              <a:rPr lang="ar-SA" sz="2000" b="1" kern="100" dirty="0">
                <a:solidFill>
                  <a:schemeClr val="tx1"/>
                </a:solidFill>
                <a:effectLst/>
                <a:latin typeface="Calibri" panose="020F0502020204030204" pitchFamily="34" charset="0"/>
                <a:ea typeface="Calibri" panose="020F0502020204030204" pitchFamily="34" charset="0"/>
                <a:cs typeface="+mn-cs"/>
              </a:rPr>
              <a:t>ديننا لم يترك شيء الى وذكر له أصل شرعي، فقد نهانا الله تعالى عن التجسس في قوله تعالى {ولا تجسسوا} حتى لو كان في هذا التجسس مصلحة.</a:t>
            </a:r>
            <a:br>
              <a:rPr lang="en-US" sz="2000" b="1" kern="100" dirty="0">
                <a:solidFill>
                  <a:schemeClr val="tx1"/>
                </a:solidFill>
                <a:effectLst/>
                <a:latin typeface="Calibri" panose="020F0502020204030204" pitchFamily="34" charset="0"/>
                <a:ea typeface="Calibri" panose="020F0502020204030204" pitchFamily="34" charset="0"/>
                <a:cs typeface="+mn-cs"/>
              </a:rPr>
            </a:br>
            <a:r>
              <a:rPr lang="ar-SA" sz="2000" b="1" dirty="0">
                <a:solidFill>
                  <a:schemeClr val="tx1"/>
                </a:solidFill>
                <a:effectLst/>
                <a:ea typeface="Calibri" panose="020F0502020204030204" pitchFamily="34" charset="0"/>
                <a:cs typeface="+mn-cs"/>
              </a:rPr>
              <a:t>كذلك حديث النبي ((صلى الله عليه وسلم)) </a:t>
            </a:r>
            <a:r>
              <a:rPr lang="ar-IQ" sz="2000" b="1" dirty="0">
                <a:solidFill>
                  <a:schemeClr val="tx1"/>
                </a:solidFill>
                <a:effectLst/>
                <a:ea typeface="Calibri" panose="020F0502020204030204" pitchFamily="34" charset="0"/>
                <a:cs typeface="+mn-cs"/>
              </a:rPr>
              <a:t>(يا</a:t>
            </a:r>
            <a:r>
              <a:rPr lang="ar-SA" sz="2000" b="1" dirty="0">
                <a:solidFill>
                  <a:schemeClr val="tx1"/>
                </a:solidFill>
                <a:effectLst/>
                <a:ea typeface="Calibri" panose="020F0502020204030204" pitchFamily="34" charset="0"/>
                <a:cs typeface="+mn-cs"/>
              </a:rPr>
              <a:t> معشرَ المسلمين من أسلم بِلِسانه ولم يُفضِ الإيمانُ إلى قلبه، لا تُؤذوا المسلمين، ولا تعيِّروهم، ولا تتَّبعوا عَوراتهم؛ فإنّه من تتبَّع عَورةَ أخيه المسلِم تتبَّع الله عَورتَه، ومن تتبَّع الله عَورَته يَفضَحه ولو في جوفِ رحلِه). وفي هذا الحديث دليل واضح بعدم جواز تتبع العورات و ابتزاز الضحية بها</a:t>
            </a:r>
            <a:r>
              <a:rPr lang="ar-SA" sz="1800" dirty="0">
                <a:solidFill>
                  <a:srgbClr val="000000"/>
                </a:solidFill>
                <a:effectLst/>
                <a:ea typeface="Calibri" panose="020F0502020204030204" pitchFamily="34" charset="0"/>
                <a:cs typeface="+mn-cs"/>
              </a:rPr>
              <a:t>.</a:t>
            </a:r>
            <a:endParaRPr lang="en-US" sz="1800" dirty="0">
              <a:cs typeface="+mn-cs"/>
            </a:endParaRPr>
          </a:p>
        </p:txBody>
      </p:sp>
      <p:pic>
        <p:nvPicPr>
          <p:cNvPr id="4" name="صورة 3">
            <a:extLst>
              <a:ext uri="{FF2B5EF4-FFF2-40B4-BE49-F238E27FC236}">
                <a16:creationId xmlns:a16="http://schemas.microsoft.com/office/drawing/2014/main" id="{2C1D6C82-611A-CFEF-552E-A82EC2183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65" y="5004753"/>
            <a:ext cx="4209290" cy="1763203"/>
          </a:xfrm>
          <a:prstGeom prst="rect">
            <a:avLst/>
          </a:prstGeom>
        </p:spPr>
      </p:pic>
    </p:spTree>
    <p:extLst>
      <p:ext uri="{BB962C8B-B14F-4D97-AF65-F5344CB8AC3E}">
        <p14:creationId xmlns:p14="http://schemas.microsoft.com/office/powerpoint/2010/main" val="201340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C11989-155C-E902-6CF9-17294C701DB2}"/>
              </a:ext>
            </a:extLst>
          </p:cNvPr>
          <p:cNvSpPr>
            <a:spLocks noGrp="1"/>
          </p:cNvSpPr>
          <p:nvPr>
            <p:ph type="title"/>
          </p:nvPr>
        </p:nvSpPr>
        <p:spPr/>
        <p:txBody>
          <a:bodyPr/>
          <a:lstStyle/>
          <a:p>
            <a:pPr marL="228600" marR="0" algn="r" rtl="1">
              <a:lnSpc>
                <a:spcPct val="115000"/>
              </a:lnSpc>
              <a:spcBef>
                <a:spcPts val="0"/>
              </a:spcBef>
              <a:spcAft>
                <a:spcPts val="1000"/>
              </a:spcAft>
            </a:pPr>
            <a:r>
              <a:rPr lang="ar-SA" sz="3200" b="1" dirty="0">
                <a:solidFill>
                  <a:schemeClr val="accent1">
                    <a:lumMod val="60000"/>
                    <a:lumOff val="40000"/>
                  </a:schemeClr>
                </a:solidFill>
                <a:effectLst/>
                <a:latin typeface="Calibri" panose="020F0502020204030204" pitchFamily="34" charset="0"/>
                <a:ea typeface="Calibri" panose="020F0502020204030204" pitchFamily="34" charset="0"/>
                <a:cs typeface="+mn-cs"/>
              </a:rPr>
              <a:t>وسائل الوقاية من الجرائم الالكترونية وسبل موجهتها:</a:t>
            </a:r>
            <a:br>
              <a:rPr lang="en-US" sz="3200" b="1" dirty="0">
                <a:solidFill>
                  <a:schemeClr val="accent1">
                    <a:lumMod val="60000"/>
                    <a:lumOff val="40000"/>
                  </a:schemeClr>
                </a:solidFill>
                <a:effectLst/>
                <a:latin typeface="Calibri" panose="020F0502020204030204" pitchFamily="34" charset="0"/>
                <a:ea typeface="Calibri" panose="020F0502020204030204" pitchFamily="34" charset="0"/>
                <a:cs typeface="+mn-cs"/>
              </a:rPr>
            </a:br>
            <a:r>
              <a:rPr lang="ar-IQ" sz="2400" b="1" dirty="0">
                <a:effectLst/>
                <a:latin typeface="Calibri" panose="020F0502020204030204" pitchFamily="34" charset="0"/>
                <a:ea typeface="Calibri" panose="020F0502020204030204" pitchFamily="34" charset="0"/>
                <a:cs typeface="+mn-cs"/>
              </a:rPr>
              <a:t>1. </a:t>
            </a:r>
            <a:r>
              <a:rPr lang="ar-SA" sz="2400" b="1" dirty="0">
                <a:solidFill>
                  <a:schemeClr val="tx1">
                    <a:lumMod val="95000"/>
                  </a:schemeClr>
                </a:solidFill>
                <a:effectLst/>
                <a:latin typeface="Calibri" panose="020F0502020204030204" pitchFamily="34" charset="0"/>
                <a:ea typeface="Calibri" panose="020F0502020204030204" pitchFamily="34" charset="0"/>
                <a:cs typeface="+mn-cs"/>
              </a:rPr>
              <a:t>من واجبات الحكومة القضاء على هذه الجرائم وذلك من خلال قيامها بالمتابعة والتنسيق مع مجلس النواب لغرض اصدار تشريع قانون خاص يجرم الجرائم الالكترونية </a:t>
            </a:r>
            <a:br>
              <a:rPr lang="en-US" sz="2400" b="1" dirty="0">
                <a:solidFill>
                  <a:schemeClr val="tx1">
                    <a:lumMod val="95000"/>
                  </a:schemeClr>
                </a:solidFill>
                <a:effectLst/>
                <a:latin typeface="Calibri" panose="020F0502020204030204" pitchFamily="34" charset="0"/>
                <a:ea typeface="Calibri" panose="020F0502020204030204" pitchFamily="34" charset="0"/>
                <a:cs typeface="+mn-cs"/>
              </a:rPr>
            </a:br>
            <a:r>
              <a:rPr lang="ar-SA" sz="2400" b="1" dirty="0">
                <a:solidFill>
                  <a:schemeClr val="tx1">
                    <a:lumMod val="95000"/>
                  </a:schemeClr>
                </a:solidFill>
                <a:effectLst/>
                <a:latin typeface="Calibri" panose="020F0502020204030204" pitchFamily="34" charset="0"/>
                <a:ea typeface="Calibri" panose="020F0502020204030204" pitchFamily="34" charset="0"/>
                <a:cs typeface="+mn-cs"/>
              </a:rPr>
              <a:t> </a:t>
            </a:r>
            <a:r>
              <a:rPr lang="ar-IQ" sz="2400" b="1" dirty="0">
                <a:solidFill>
                  <a:schemeClr val="tx1">
                    <a:lumMod val="95000"/>
                  </a:schemeClr>
                </a:solidFill>
                <a:effectLst/>
                <a:latin typeface="Calibri" panose="020F0502020204030204" pitchFamily="34" charset="0"/>
                <a:ea typeface="Calibri" panose="020F0502020204030204" pitchFamily="34" charset="0"/>
                <a:cs typeface="+mn-cs"/>
              </a:rPr>
              <a:t>2. </a:t>
            </a:r>
            <a:r>
              <a:rPr lang="ar-SA" sz="2400" b="1" dirty="0">
                <a:solidFill>
                  <a:schemeClr val="tx1">
                    <a:lumMod val="95000"/>
                  </a:schemeClr>
                </a:solidFill>
                <a:effectLst/>
                <a:latin typeface="Calibri" panose="020F0502020204030204" pitchFamily="34" charset="0"/>
                <a:ea typeface="Calibri" panose="020F0502020204030204" pitchFamily="34" charset="0"/>
                <a:cs typeface="+mn-cs"/>
              </a:rPr>
              <a:t>وكذلك من واجب الحكومة التعاون مع المؤسسات الحكومية والاهلية في انشاء برامج توعوية هادفة سواء كان عن طريق اجهزة التلفاز </a:t>
            </a:r>
            <a:r>
              <a:rPr lang="ar-SA" sz="2400" b="1" dirty="0" err="1">
                <a:solidFill>
                  <a:schemeClr val="tx1">
                    <a:lumMod val="95000"/>
                  </a:schemeClr>
                </a:solidFill>
                <a:effectLst/>
                <a:latin typeface="Calibri" panose="020F0502020204030204" pitchFamily="34" charset="0"/>
                <a:ea typeface="Calibri" panose="020F0502020204030204" pitchFamily="34" charset="0"/>
                <a:cs typeface="+mn-cs"/>
              </a:rPr>
              <a:t>اوالقاء</a:t>
            </a:r>
            <a:r>
              <a:rPr lang="ar-SA" sz="2400" b="1" dirty="0">
                <a:solidFill>
                  <a:schemeClr val="tx1">
                    <a:lumMod val="95000"/>
                  </a:schemeClr>
                </a:solidFill>
                <a:effectLst/>
                <a:latin typeface="Calibri" panose="020F0502020204030204" pitchFamily="34" charset="0"/>
                <a:ea typeface="Calibri" panose="020F0502020204030204" pitchFamily="34" charset="0"/>
                <a:cs typeface="+mn-cs"/>
              </a:rPr>
              <a:t> المحاضرات, وهذا ايضا من واجب المؤسسات التربوية والتعليمية والدينية</a:t>
            </a:r>
            <a:br>
              <a:rPr lang="ar-IQ" sz="2400" b="1" dirty="0">
                <a:solidFill>
                  <a:schemeClr val="tx1">
                    <a:lumMod val="95000"/>
                  </a:schemeClr>
                </a:solidFill>
                <a:effectLst/>
                <a:latin typeface="Calibri" panose="020F0502020204030204" pitchFamily="34" charset="0"/>
                <a:ea typeface="Calibri" panose="020F0502020204030204" pitchFamily="34" charset="0"/>
                <a:cs typeface="+mn-cs"/>
              </a:rPr>
            </a:br>
            <a:endParaRPr lang="en-US" sz="2400" b="1" dirty="0">
              <a:solidFill>
                <a:schemeClr val="tx1">
                  <a:lumMod val="95000"/>
                </a:schemeClr>
              </a:solidFill>
              <a:cs typeface="+mn-cs"/>
            </a:endParaRPr>
          </a:p>
        </p:txBody>
      </p:sp>
      <p:pic>
        <p:nvPicPr>
          <p:cNvPr id="4" name="صورة 3">
            <a:extLst>
              <a:ext uri="{FF2B5EF4-FFF2-40B4-BE49-F238E27FC236}">
                <a16:creationId xmlns:a16="http://schemas.microsoft.com/office/drawing/2014/main" id="{28DEA85B-8F93-B8AB-0CB6-3011C3675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80" y="3626206"/>
            <a:ext cx="6820380" cy="3088021"/>
          </a:xfrm>
          <a:prstGeom prst="rect">
            <a:avLst/>
          </a:prstGeom>
        </p:spPr>
      </p:pic>
    </p:spTree>
    <p:extLst>
      <p:ext uri="{BB962C8B-B14F-4D97-AF65-F5344CB8AC3E}">
        <p14:creationId xmlns:p14="http://schemas.microsoft.com/office/powerpoint/2010/main" val="295839566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ABBA7C-EDAB-753B-E18D-C20D6961EC52}"/>
              </a:ext>
            </a:extLst>
          </p:cNvPr>
          <p:cNvSpPr>
            <a:spLocks noGrp="1"/>
          </p:cNvSpPr>
          <p:nvPr>
            <p:ph type="title"/>
          </p:nvPr>
        </p:nvSpPr>
        <p:spPr>
          <a:xfrm>
            <a:off x="646112" y="452717"/>
            <a:ext cx="11118144" cy="3185631"/>
          </a:xfrm>
        </p:spPr>
        <p:txBody>
          <a:bodyPr/>
          <a:lstStyle/>
          <a:p>
            <a:pPr marL="342900" marR="0" lvl="0" indent="-342900" algn="r" rtl="1">
              <a:lnSpc>
                <a:spcPct val="115000"/>
              </a:lnSpc>
              <a:spcBef>
                <a:spcPts val="0"/>
              </a:spcBef>
              <a:spcAft>
                <a:spcPts val="0"/>
              </a:spcAft>
            </a:pPr>
            <a:r>
              <a:rPr lang="ar-IQ" sz="2400" b="1" dirty="0">
                <a:effectLst/>
                <a:latin typeface="Calibri" panose="020F0502020204030204" pitchFamily="34" charset="0"/>
                <a:ea typeface="Calibri" panose="020F0502020204030204" pitchFamily="34" charset="0"/>
                <a:cs typeface="Arial" panose="020B0604020202020204" pitchFamily="34" charset="0"/>
              </a:rPr>
              <a:t>3</a:t>
            </a:r>
            <a:r>
              <a:rPr lang="ar-IQ" sz="2400" dirty="0">
                <a:effectLst/>
                <a:latin typeface="Calibri" panose="020F0502020204030204" pitchFamily="34" charset="0"/>
                <a:ea typeface="Calibri" panose="020F0502020204030204" pitchFamily="34" charset="0"/>
                <a:cs typeface="Arial" panose="020B0604020202020204" pitchFamily="34" charset="0"/>
              </a:rPr>
              <a:t>. </a:t>
            </a:r>
            <a:r>
              <a:rPr lang="ar-SA" sz="2400" dirty="0" err="1">
                <a:effectLst/>
                <a:latin typeface="Calibri" panose="020F0502020204030204" pitchFamily="34" charset="0"/>
                <a:ea typeface="Calibri" panose="020F0502020204030204" pitchFamily="34" charset="0"/>
                <a:cs typeface="+mn-cs"/>
              </a:rPr>
              <a:t>التاكد</a:t>
            </a:r>
            <a:r>
              <a:rPr lang="ar-SA" sz="2400" dirty="0">
                <a:effectLst/>
                <a:latin typeface="Calibri" panose="020F0502020204030204" pitchFamily="34" charset="0"/>
                <a:ea typeface="Calibri" panose="020F0502020204030204" pitchFamily="34" charset="0"/>
                <a:cs typeface="+mn-cs"/>
              </a:rPr>
              <a:t> من توثيق الحساب الشخصي بصورة صحيحة  من خلال الاخذ </a:t>
            </a:r>
            <a:r>
              <a:rPr lang="ar-SA" sz="2400" dirty="0" err="1">
                <a:effectLst/>
                <a:latin typeface="Calibri" panose="020F0502020204030204" pitchFamily="34" charset="0"/>
                <a:ea typeface="Calibri" panose="020F0502020204030204" pitchFamily="34" charset="0"/>
                <a:cs typeface="+mn-cs"/>
              </a:rPr>
              <a:t>باجراءات</a:t>
            </a:r>
            <a:r>
              <a:rPr lang="ar-SA" sz="2400" dirty="0">
                <a:effectLst/>
                <a:latin typeface="Calibri" panose="020F0502020204030204" pitchFamily="34" charset="0"/>
                <a:ea typeface="Calibri" panose="020F0502020204030204" pitchFamily="34" charset="0"/>
                <a:cs typeface="+mn-cs"/>
              </a:rPr>
              <a:t> التأمين الالكتروني كاستخدام  كلمات مرورية قوية ,فلا يمكن اختراق </a:t>
            </a:r>
            <a:r>
              <a:rPr lang="ar-SA" sz="2400" dirty="0" err="1">
                <a:effectLst/>
                <a:latin typeface="Calibri" panose="020F0502020204030204" pitchFamily="34" charset="0"/>
                <a:ea typeface="Calibri" panose="020F0502020204030204" pitchFamily="34" charset="0"/>
                <a:cs typeface="+mn-cs"/>
              </a:rPr>
              <a:t>وتهكيره</a:t>
            </a:r>
            <a:r>
              <a:rPr lang="ar-SA" sz="2400" dirty="0">
                <a:effectLst/>
                <a:latin typeface="Calibri" panose="020F0502020204030204" pitchFamily="34" charset="0"/>
                <a:ea typeface="Calibri" panose="020F0502020204030204" pitchFamily="34" charset="0"/>
                <a:cs typeface="+mn-cs"/>
              </a:rPr>
              <a:t> .</a:t>
            </a:r>
            <a:br>
              <a:rPr lang="en-US" sz="2400" dirty="0">
                <a:effectLst/>
                <a:latin typeface="Calibri" panose="020F0502020204030204" pitchFamily="34" charset="0"/>
                <a:ea typeface="Calibri" panose="020F0502020204030204" pitchFamily="34" charset="0"/>
                <a:cs typeface="+mn-cs"/>
              </a:rPr>
            </a:br>
            <a:r>
              <a:rPr lang="ar-IQ" sz="2400" b="1" dirty="0">
                <a:effectLst/>
                <a:latin typeface="Calibri" panose="020F0502020204030204" pitchFamily="34" charset="0"/>
                <a:ea typeface="Calibri" panose="020F0502020204030204" pitchFamily="34" charset="0"/>
                <a:cs typeface="+mn-cs"/>
              </a:rPr>
              <a:t>4</a:t>
            </a:r>
            <a:r>
              <a:rPr lang="ar-IQ" sz="2400" dirty="0">
                <a:effectLst/>
                <a:latin typeface="Calibri" panose="020F0502020204030204" pitchFamily="34" charset="0"/>
                <a:ea typeface="Calibri" panose="020F0502020204030204" pitchFamily="34" charset="0"/>
                <a:cs typeface="+mn-cs"/>
              </a:rPr>
              <a:t>.</a:t>
            </a:r>
            <a:r>
              <a:rPr lang="ar-SA" sz="2400" dirty="0">
                <a:effectLst/>
                <a:latin typeface="Calibri" panose="020F0502020204030204" pitchFamily="34" charset="0"/>
                <a:ea typeface="Calibri" panose="020F0502020204030204" pitchFamily="34" charset="0"/>
                <a:cs typeface="+mn-cs"/>
              </a:rPr>
              <a:t>عدم فتح أي روابط الكترونية من اشخاص او صفحات غير موثوق بها . </a:t>
            </a:r>
            <a:br>
              <a:rPr lang="en-US" sz="2400" dirty="0">
                <a:effectLst/>
                <a:latin typeface="Calibri" panose="020F0502020204030204" pitchFamily="34" charset="0"/>
                <a:ea typeface="Calibri" panose="020F0502020204030204" pitchFamily="34" charset="0"/>
                <a:cs typeface="+mn-cs"/>
              </a:rPr>
            </a:br>
            <a:r>
              <a:rPr lang="ar-IQ" sz="2400" b="1" dirty="0">
                <a:effectLst/>
                <a:latin typeface="Calibri" panose="020F0502020204030204" pitchFamily="34" charset="0"/>
                <a:ea typeface="Calibri" panose="020F0502020204030204" pitchFamily="34" charset="0"/>
                <a:cs typeface="+mn-cs"/>
              </a:rPr>
              <a:t>5</a:t>
            </a:r>
            <a:r>
              <a:rPr lang="ar-IQ" sz="2400" dirty="0">
                <a:effectLst/>
                <a:latin typeface="Calibri" panose="020F0502020204030204" pitchFamily="34" charset="0"/>
                <a:ea typeface="Calibri" panose="020F0502020204030204" pitchFamily="34" charset="0"/>
                <a:cs typeface="+mn-cs"/>
              </a:rPr>
              <a:t>. </a:t>
            </a:r>
            <a:r>
              <a:rPr lang="ar-SA" sz="2400" dirty="0">
                <a:effectLst/>
                <a:latin typeface="Calibri" panose="020F0502020204030204" pitchFamily="34" charset="0"/>
                <a:ea typeface="Calibri" panose="020F0502020204030204" pitchFamily="34" charset="0"/>
                <a:cs typeface="+mn-cs"/>
              </a:rPr>
              <a:t>عدم قبول والموافقة على طلبات الصداقة من اشخاص غير معروفين.</a:t>
            </a:r>
            <a:br>
              <a:rPr lang="en-US" sz="2400" dirty="0">
                <a:effectLst/>
                <a:latin typeface="Calibri" panose="020F0502020204030204" pitchFamily="34" charset="0"/>
                <a:ea typeface="Calibri" panose="020F0502020204030204" pitchFamily="34" charset="0"/>
                <a:cs typeface="+mn-cs"/>
              </a:rPr>
            </a:br>
            <a:r>
              <a:rPr lang="ar-IQ" sz="2400" b="1" dirty="0">
                <a:effectLst/>
                <a:latin typeface="Calibri" panose="020F0502020204030204" pitchFamily="34" charset="0"/>
                <a:ea typeface="Calibri" panose="020F0502020204030204" pitchFamily="34" charset="0"/>
                <a:cs typeface="+mn-cs"/>
              </a:rPr>
              <a:t>6</a:t>
            </a:r>
            <a:r>
              <a:rPr lang="ar-IQ" sz="2400" dirty="0">
                <a:effectLst/>
                <a:latin typeface="Calibri" panose="020F0502020204030204" pitchFamily="34" charset="0"/>
                <a:ea typeface="Calibri" panose="020F0502020204030204" pitchFamily="34" charset="0"/>
                <a:cs typeface="+mn-cs"/>
              </a:rPr>
              <a:t>. </a:t>
            </a:r>
            <a:r>
              <a:rPr lang="ar-SA" sz="2400" dirty="0" err="1">
                <a:effectLst/>
                <a:latin typeface="Calibri" panose="020F0502020204030204" pitchFamily="34" charset="0"/>
                <a:ea typeface="Calibri" panose="020F0502020204030204" pitchFamily="34" charset="0"/>
                <a:cs typeface="+mn-cs"/>
              </a:rPr>
              <a:t>الحدز</a:t>
            </a:r>
            <a:r>
              <a:rPr lang="ar-SA" sz="2400" dirty="0">
                <a:effectLst/>
                <a:latin typeface="Calibri" panose="020F0502020204030204" pitchFamily="34" charset="0"/>
                <a:ea typeface="Calibri" panose="020F0502020204030204" pitchFamily="34" charset="0"/>
                <a:cs typeface="+mn-cs"/>
              </a:rPr>
              <a:t> من ارسال صور </a:t>
            </a:r>
            <a:r>
              <a:rPr lang="ar-SA" sz="2400" dirty="0" err="1">
                <a:effectLst/>
                <a:latin typeface="Calibri" panose="020F0502020204030204" pitchFamily="34" charset="0"/>
                <a:ea typeface="Calibri" panose="020F0502020204030204" pitchFamily="34" charset="0"/>
                <a:cs typeface="+mn-cs"/>
              </a:rPr>
              <a:t>وفديوات</a:t>
            </a:r>
            <a:r>
              <a:rPr lang="ar-SA" sz="2400" dirty="0">
                <a:effectLst/>
                <a:latin typeface="Calibri" panose="020F0502020204030204" pitchFamily="34" charset="0"/>
                <a:ea typeface="Calibri" panose="020F0502020204030204" pitchFamily="34" charset="0"/>
                <a:cs typeface="+mn-cs"/>
              </a:rPr>
              <a:t> او بيانات شخصية </a:t>
            </a:r>
            <a:r>
              <a:rPr lang="ar-SA" sz="2400" dirty="0" err="1">
                <a:effectLst/>
                <a:latin typeface="Calibri" panose="020F0502020204030204" pitchFamily="34" charset="0"/>
                <a:ea typeface="Calibri" panose="020F0502020204030204" pitchFamily="34" charset="0"/>
                <a:cs typeface="+mn-cs"/>
              </a:rPr>
              <a:t>لاشخاص</a:t>
            </a:r>
            <a:r>
              <a:rPr lang="ar-SA" sz="2400" dirty="0">
                <a:effectLst/>
                <a:latin typeface="Calibri" panose="020F0502020204030204" pitchFamily="34" charset="0"/>
                <a:ea typeface="Calibri" panose="020F0502020204030204" pitchFamily="34" charset="0"/>
                <a:cs typeface="+mn-cs"/>
              </a:rPr>
              <a:t> مجرد تم التعرف عليهم من خلال وسائل التواصل , فهنا يصبح الشخص المرسل فريسة سهلة لدى ضعاف النفوس لتحقيق مبتغاه من الابتزاز والتهديد  والتشهير وغيرها من الجرائم الالكترونية.</a:t>
            </a:r>
            <a:br>
              <a:rPr lang="en-US" sz="2400" dirty="0">
                <a:effectLst/>
                <a:latin typeface="Calibri" panose="020F0502020204030204" pitchFamily="34" charset="0"/>
                <a:ea typeface="Calibri" panose="020F0502020204030204" pitchFamily="34" charset="0"/>
                <a:cs typeface="+mn-cs"/>
              </a:rPr>
            </a:br>
            <a:endParaRPr lang="en-US" sz="2400" dirty="0">
              <a:cs typeface="+mn-cs"/>
            </a:endParaRPr>
          </a:p>
        </p:txBody>
      </p:sp>
      <p:pic>
        <p:nvPicPr>
          <p:cNvPr id="4" name="صورة 3">
            <a:extLst>
              <a:ext uri="{FF2B5EF4-FFF2-40B4-BE49-F238E27FC236}">
                <a16:creationId xmlns:a16="http://schemas.microsoft.com/office/drawing/2014/main" id="{73D2A521-4241-F836-87F5-AEBE3AF66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766" y="3472318"/>
            <a:ext cx="8625126" cy="3304039"/>
          </a:xfrm>
          <a:prstGeom prst="rect">
            <a:avLst/>
          </a:prstGeom>
        </p:spPr>
      </p:pic>
    </p:spTree>
    <p:extLst>
      <p:ext uri="{BB962C8B-B14F-4D97-AF65-F5344CB8AC3E}">
        <p14:creationId xmlns:p14="http://schemas.microsoft.com/office/powerpoint/2010/main" val="1293417384"/>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تمرير: رأسي 2">
            <a:extLst>
              <a:ext uri="{FF2B5EF4-FFF2-40B4-BE49-F238E27FC236}">
                <a16:creationId xmlns:a16="http://schemas.microsoft.com/office/drawing/2014/main" id="{FE12B1CB-9DBC-ADB8-2F34-1BD9497947BC}"/>
              </a:ext>
            </a:extLst>
          </p:cNvPr>
          <p:cNvSpPr/>
          <p:nvPr/>
        </p:nvSpPr>
        <p:spPr>
          <a:xfrm>
            <a:off x="1742173" y="943276"/>
            <a:ext cx="6574054" cy="495701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وان 4">
            <a:extLst>
              <a:ext uri="{FF2B5EF4-FFF2-40B4-BE49-F238E27FC236}">
                <a16:creationId xmlns:a16="http://schemas.microsoft.com/office/drawing/2014/main" id="{720407CB-557C-99B2-125D-791FE908E6C0}"/>
              </a:ext>
            </a:extLst>
          </p:cNvPr>
          <p:cNvSpPr>
            <a:spLocks noGrp="1"/>
          </p:cNvSpPr>
          <p:nvPr>
            <p:ph type="title"/>
          </p:nvPr>
        </p:nvSpPr>
        <p:spPr>
          <a:xfrm>
            <a:off x="2839453" y="2002331"/>
            <a:ext cx="9694699" cy="3050932"/>
          </a:xfrm>
        </p:spPr>
        <p:txBody>
          <a:bodyPr/>
          <a:lstStyle/>
          <a:p>
            <a:r>
              <a:rPr lang="ar-IQ" b="1" dirty="0">
                <a:ln w="22225">
                  <a:solidFill>
                    <a:schemeClr val="accent2"/>
                  </a:solidFill>
                  <a:prstDash val="solid"/>
                </a:ln>
                <a:solidFill>
                  <a:schemeClr val="accent2">
                    <a:lumMod val="40000"/>
                    <a:lumOff val="60000"/>
                  </a:schemeClr>
                </a:solidFill>
              </a:rPr>
              <a:t>شكراً لحسن إصغائكم</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07762998"/>
      </p:ext>
    </p:extLst>
  </p:cSld>
  <p:clrMapOvr>
    <a:masterClrMapping/>
  </p:clrMapOvr>
  <mc:AlternateContent xmlns:mc="http://schemas.openxmlformats.org/markup-compatibility/2006" xmlns:p15="http://schemas.microsoft.com/office/powerpoint/2012/main">
    <mc:Choice Requires="p15">
      <p:transition spd="slow">
        <p15:prstTrans prst="airplan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a:extLst>
              <a:ext uri="{FF2B5EF4-FFF2-40B4-BE49-F238E27FC236}">
                <a16:creationId xmlns:a16="http://schemas.microsoft.com/office/drawing/2014/main" id="{11B2F7BE-C5EA-2D88-4931-1641A9669756}"/>
              </a:ext>
            </a:extLst>
          </p:cNvPr>
          <p:cNvSpPr>
            <a:spLocks noGrp="1"/>
          </p:cNvSpPr>
          <p:nvPr>
            <p:ph type="body" sz="half" idx="2"/>
          </p:nvPr>
        </p:nvSpPr>
        <p:spPr>
          <a:xfrm>
            <a:off x="1154954" y="2082373"/>
            <a:ext cx="10363412" cy="3937427"/>
          </a:xfrm>
        </p:spPr>
        <p:txBody>
          <a:bodyPr>
            <a:normAutofit/>
          </a:bodyPr>
          <a:lstStyle/>
          <a:p>
            <a:pPr algn="r"/>
            <a:r>
              <a:rPr lang="ar-IQ" sz="2400" b="1" i="1" dirty="0"/>
              <a:t>المقدمة </a:t>
            </a:r>
          </a:p>
          <a:p>
            <a:pPr algn="r"/>
            <a:r>
              <a:rPr lang="ar-IQ" sz="2400" b="1" i="1" dirty="0"/>
              <a:t>تعريف الجرائم الإلكترونية</a:t>
            </a:r>
          </a:p>
          <a:p>
            <a:pPr algn="r"/>
            <a:r>
              <a:rPr lang="ar-IQ" sz="2400" b="1" i="1" dirty="0"/>
              <a:t>مظاهر الجرائم الإلكترونية</a:t>
            </a:r>
          </a:p>
          <a:p>
            <a:pPr marL="0" marR="0" algn="r">
              <a:lnSpc>
                <a:spcPct val="107000"/>
              </a:lnSpc>
              <a:spcBef>
                <a:spcPts val="0"/>
              </a:spcBef>
              <a:spcAft>
                <a:spcPts val="800"/>
              </a:spcAft>
            </a:pPr>
            <a:r>
              <a:rPr lang="ar-SA" sz="2400" b="1" i="1" kern="100" dirty="0">
                <a:effectLst/>
                <a:latin typeface="Calibri" panose="020F0502020204030204" pitchFamily="34" charset="0"/>
                <a:ea typeface="Calibri" panose="020F0502020204030204" pitchFamily="34" charset="0"/>
                <a:cs typeface="Arial" panose="020B0604020202020204" pitchFamily="34" charset="0"/>
              </a:rPr>
              <a:t>موقف القانون من الجرائم الالكتروني</a:t>
            </a:r>
            <a:endParaRPr lang="en-US" sz="2400" b="1" i="1"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IQ" sz="2400" b="1" i="1" kern="100" dirty="0">
                <a:effectLst/>
                <a:latin typeface="Calibri" panose="020F0502020204030204" pitchFamily="34" charset="0"/>
                <a:ea typeface="Calibri" panose="020F0502020204030204" pitchFamily="34" charset="0"/>
                <a:cs typeface="Arial" panose="020B0604020202020204" pitchFamily="34" charset="0"/>
              </a:rPr>
              <a:t>موقف الشريعة الإسلامية من الجريمة الالكترونية</a:t>
            </a:r>
            <a:endParaRPr lang="en-US" sz="2400" b="1" i="1" kern="1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Bef>
                <a:spcPts val="0"/>
              </a:spcBef>
              <a:spcAft>
                <a:spcPts val="800"/>
              </a:spcAft>
            </a:pPr>
            <a:r>
              <a:rPr lang="ar-SA" sz="2400" b="1" i="1" kern="100" dirty="0">
                <a:effectLst/>
                <a:latin typeface="Calibri" panose="020F0502020204030204" pitchFamily="34" charset="0"/>
                <a:ea typeface="Calibri" panose="020F0502020204030204" pitchFamily="34" charset="0"/>
                <a:cs typeface="Arial" panose="020B0604020202020204" pitchFamily="34" charset="0"/>
              </a:rPr>
              <a:t>وسائل الوقاية من الجرائم الالكترونية</a:t>
            </a:r>
            <a:endParaRPr lang="en-US" sz="2400" b="1" i="1"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endParaRPr lang="en-US" sz="2400" b="1" i="1"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تمرير: أفقي 3">
            <a:extLst>
              <a:ext uri="{FF2B5EF4-FFF2-40B4-BE49-F238E27FC236}">
                <a16:creationId xmlns:a16="http://schemas.microsoft.com/office/drawing/2014/main" id="{73E68E74-1CE4-CEB4-C794-94C14C1E4405}"/>
              </a:ext>
            </a:extLst>
          </p:cNvPr>
          <p:cNvSpPr/>
          <p:nvPr/>
        </p:nvSpPr>
        <p:spPr>
          <a:xfrm>
            <a:off x="3389553" y="257415"/>
            <a:ext cx="5640404" cy="1905802"/>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6000" dirty="0">
                <a:ln w="0"/>
                <a:solidFill>
                  <a:schemeClr val="tx1"/>
                </a:solidFill>
                <a:effectLst>
                  <a:outerShdw blurRad="38100" dist="19050" dir="2700000" algn="tl" rotWithShape="0">
                    <a:schemeClr val="dk1">
                      <a:alpha val="40000"/>
                    </a:schemeClr>
                  </a:outerShdw>
                </a:effectLst>
              </a:rPr>
              <a:t>المحاور الأساسية</a:t>
            </a:r>
            <a:endParaRPr lang="en-US" sz="6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2385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8D6917-C6FC-BE06-48FD-AF1EA7C5E7CB}"/>
              </a:ext>
            </a:extLst>
          </p:cNvPr>
          <p:cNvSpPr>
            <a:spLocks noGrp="1"/>
          </p:cNvSpPr>
          <p:nvPr>
            <p:ph type="title"/>
          </p:nvPr>
        </p:nvSpPr>
        <p:spPr/>
        <p:txBody>
          <a:bodyPr/>
          <a:lstStyle/>
          <a:p>
            <a:pPr marL="0" marR="0" algn="r" rtl="1">
              <a:lnSpc>
                <a:spcPct val="115000"/>
              </a:lnSpc>
              <a:spcBef>
                <a:spcPts val="0"/>
              </a:spcBef>
              <a:spcAft>
                <a:spcPts val="1000"/>
              </a:spcAft>
            </a:pPr>
            <a:r>
              <a:rPr lang="ar-IQ" sz="3200" b="1" dirty="0">
                <a:effectLst/>
                <a:latin typeface="Calibri" panose="020F0502020204030204" pitchFamily="34" charset="0"/>
                <a:ea typeface="Calibri" panose="020F0502020204030204" pitchFamily="34" charset="0"/>
                <a:cs typeface="Arial" panose="020B0604020202020204" pitchFamily="34" charset="0"/>
              </a:rPr>
              <a:t>المقدمة :</a:t>
            </a:r>
            <a:br>
              <a:rPr lang="ar-IQ" sz="3200" b="1" dirty="0">
                <a:effectLst/>
                <a:latin typeface="Calibri" panose="020F0502020204030204" pitchFamily="34" charset="0"/>
                <a:ea typeface="Calibri" panose="020F0502020204030204" pitchFamily="34" charset="0"/>
                <a:cs typeface="Arial" panose="020B0604020202020204" pitchFamily="34" charset="0"/>
              </a:rPr>
            </a:br>
            <a:br>
              <a:rPr lang="ar-IQ" sz="3200" b="1"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ar-IQ" sz="2400" dirty="0">
                <a:effectLst/>
                <a:latin typeface="Calibri" panose="020F0502020204030204" pitchFamily="34" charset="0"/>
                <a:ea typeface="Calibri" panose="020F0502020204030204" pitchFamily="34" charset="0"/>
                <a:cs typeface="Arial" panose="020B0604020202020204" pitchFamily="34" charset="0"/>
              </a:rPr>
              <a:t>   تعد الجرائم الالكترونية من المشكلات المعاصرة  التي تتم عن طريق الاجهزة الالكترونية ووسائل التواصل الاجتماعي لتحقيق اغراض مشبوهة عبر الاحتيال </a:t>
            </a:r>
            <a:r>
              <a:rPr lang="ar-IQ" sz="2400" dirty="0" err="1">
                <a:effectLst/>
                <a:latin typeface="Calibri" panose="020F0502020204030204" pitchFamily="34" charset="0"/>
                <a:ea typeface="Calibri" panose="020F0502020204030204" pitchFamily="34" charset="0"/>
                <a:cs typeface="Arial" panose="020B0604020202020204" pitchFamily="34" charset="0"/>
              </a:rPr>
              <a:t>والابتزار</a:t>
            </a:r>
            <a:r>
              <a:rPr lang="ar-IQ" sz="2400" dirty="0">
                <a:effectLst/>
                <a:latin typeface="Calibri" panose="020F0502020204030204" pitchFamily="34" charset="0"/>
                <a:ea typeface="Calibri" panose="020F0502020204030204" pitchFamily="34" charset="0"/>
                <a:cs typeface="Arial" panose="020B0604020202020204" pitchFamily="34" charset="0"/>
              </a:rPr>
              <a:t> وغيرها من الجرائم , واصبحت هذه الظواهر عالمية يصعب الكشف عنها, وتحديا خطيرا من قبل دول العالم بسبب تداعياتها الخطرة على امن وشعوب هذه الدول , ومن أكثر البلدان تضررا من هذه الجرائم الالكترونية هو العراق نتيجة الظروف الداخلية والخارجية ؛ اذ اثرت بشكل مباشر في مجالات الحياة الاجتماعية والاقتصادية والسياسية عن طريق الابتزاز والاحتيال وغيرها  ,  فعلى سبيل المثال من الحالات الناتجة عن هذه الجرائم الالكترونية الذي يهدد الامن المجتمعي حالات الطلاق والعنف الاسري , نتيجة التهديد بصور </a:t>
            </a:r>
            <a:r>
              <a:rPr lang="ar-IQ" sz="2400" dirty="0" err="1">
                <a:effectLst/>
                <a:latin typeface="Calibri" panose="020F0502020204030204" pitchFamily="34" charset="0"/>
                <a:ea typeface="Calibri" panose="020F0502020204030204" pitchFamily="34" charset="0"/>
                <a:cs typeface="Arial" panose="020B0604020202020204" pitchFamily="34" charset="0"/>
              </a:rPr>
              <a:t>وفديو</a:t>
            </a:r>
            <a:r>
              <a:rPr lang="ar-IQ" sz="2400" dirty="0">
                <a:effectLst/>
                <a:latin typeface="Calibri" panose="020F0502020204030204" pitchFamily="34" charset="0"/>
                <a:ea typeface="Calibri" panose="020F0502020204030204" pitchFamily="34" charset="0"/>
                <a:cs typeface="Arial" panose="020B0604020202020204" pitchFamily="34" charset="0"/>
              </a:rPr>
              <a:t> وغيرها من الامور التي تزعزع استقرار الاسر.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صورة 3">
            <a:extLst>
              <a:ext uri="{FF2B5EF4-FFF2-40B4-BE49-F238E27FC236}">
                <a16:creationId xmlns:a16="http://schemas.microsoft.com/office/drawing/2014/main" id="{E893780C-62DC-7602-AE52-F1EA2AA34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76" y="118382"/>
            <a:ext cx="3668406" cy="1657350"/>
          </a:xfrm>
          <a:prstGeom prst="rect">
            <a:avLst/>
          </a:prstGeom>
        </p:spPr>
      </p:pic>
    </p:spTree>
    <p:extLst>
      <p:ext uri="{BB962C8B-B14F-4D97-AF65-F5344CB8AC3E}">
        <p14:creationId xmlns:p14="http://schemas.microsoft.com/office/powerpoint/2010/main" val="338555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237585-42BB-5B36-6079-3222344B0084}"/>
              </a:ext>
            </a:extLst>
          </p:cNvPr>
          <p:cNvSpPr>
            <a:spLocks noGrp="1"/>
          </p:cNvSpPr>
          <p:nvPr>
            <p:ph type="title"/>
          </p:nvPr>
        </p:nvSpPr>
        <p:spPr>
          <a:xfrm>
            <a:off x="539015" y="423842"/>
            <a:ext cx="11388745" cy="1400530"/>
          </a:xfrm>
        </p:spPr>
        <p:txBody>
          <a:bodyPr/>
          <a:lstStyle/>
          <a:p>
            <a:pPr algn="r"/>
            <a:r>
              <a:rPr lang="ar-IQ" dirty="0"/>
              <a:t>الجرائم </a:t>
            </a:r>
            <a:r>
              <a:rPr lang="ar-IQ" dirty="0" err="1"/>
              <a:t>الألكترونية</a:t>
            </a:r>
            <a:r>
              <a:rPr lang="ar-IQ" dirty="0"/>
              <a:t> هي: فعل جسيم يتسبب بضرر جسيم،  بهدف ابتزاز الضحية وتشويه سمعتها من أجل تحقيق مكاسب مختلفة باستخدام الحاسوب ووسائل الاتصال.</a:t>
            </a:r>
            <a:br>
              <a:rPr lang="ar-IQ" dirty="0"/>
            </a:br>
            <a:br>
              <a:rPr lang="ar-IQ" dirty="0"/>
            </a:br>
            <a:endParaRPr lang="en-US" dirty="0"/>
          </a:p>
        </p:txBody>
      </p:sp>
      <p:pic>
        <p:nvPicPr>
          <p:cNvPr id="4" name="صورة 3">
            <a:extLst>
              <a:ext uri="{FF2B5EF4-FFF2-40B4-BE49-F238E27FC236}">
                <a16:creationId xmlns:a16="http://schemas.microsoft.com/office/drawing/2014/main" id="{7CB5BC90-945B-1A65-8FF2-F3E6E2E78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4957"/>
            <a:ext cx="6266046" cy="4420854"/>
          </a:xfrm>
          <a:prstGeom prst="rect">
            <a:avLst/>
          </a:prstGeom>
        </p:spPr>
      </p:pic>
    </p:spTree>
    <p:extLst>
      <p:ext uri="{BB962C8B-B14F-4D97-AF65-F5344CB8AC3E}">
        <p14:creationId xmlns:p14="http://schemas.microsoft.com/office/powerpoint/2010/main" val="241359610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D59601-CF3A-96EB-637A-17FC38828D9B}"/>
              </a:ext>
            </a:extLst>
          </p:cNvPr>
          <p:cNvSpPr>
            <a:spLocks noGrp="1"/>
          </p:cNvSpPr>
          <p:nvPr>
            <p:ph type="title"/>
          </p:nvPr>
        </p:nvSpPr>
        <p:spPr>
          <a:xfrm>
            <a:off x="646111" y="452718"/>
            <a:ext cx="11038958" cy="1400530"/>
          </a:xfrm>
        </p:spPr>
        <p:txBody>
          <a:bodyPr/>
          <a:lstStyle/>
          <a:p>
            <a:r>
              <a:rPr lang="ar-IQ" dirty="0"/>
              <a:t>مظاهر الجرائم </a:t>
            </a:r>
            <a:r>
              <a:rPr lang="ar-IQ" dirty="0" err="1"/>
              <a:t>الألكترونية</a:t>
            </a:r>
            <a:r>
              <a:rPr lang="ar-IQ" dirty="0"/>
              <a:t> وموقف الشريعة </a:t>
            </a:r>
            <a:r>
              <a:rPr lang="ar-IQ" dirty="0" err="1"/>
              <a:t>الاسلاميه</a:t>
            </a:r>
            <a:r>
              <a:rPr lang="ar-IQ" dirty="0"/>
              <a:t> منها</a:t>
            </a:r>
            <a:endParaRPr lang="en-US" dirty="0"/>
          </a:p>
        </p:txBody>
      </p:sp>
      <p:pic>
        <p:nvPicPr>
          <p:cNvPr id="5" name="عنصر نائب للمحتوى 4">
            <a:extLst>
              <a:ext uri="{FF2B5EF4-FFF2-40B4-BE49-F238E27FC236}">
                <a16:creationId xmlns:a16="http://schemas.microsoft.com/office/drawing/2014/main" id="{A2C6D2AB-FC6D-4CE4-6602-D9FB03E433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050" y="2052638"/>
            <a:ext cx="6291676" cy="4195762"/>
          </a:xfrm>
        </p:spPr>
      </p:pic>
    </p:spTree>
    <p:extLst>
      <p:ext uri="{BB962C8B-B14F-4D97-AF65-F5344CB8AC3E}">
        <p14:creationId xmlns:p14="http://schemas.microsoft.com/office/powerpoint/2010/main" val="1245483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1544DD-23C4-90A1-78E9-93D502684873}"/>
              </a:ext>
            </a:extLst>
          </p:cNvPr>
          <p:cNvSpPr>
            <a:spLocks noGrp="1"/>
          </p:cNvSpPr>
          <p:nvPr>
            <p:ph type="title"/>
          </p:nvPr>
        </p:nvSpPr>
        <p:spPr/>
        <p:txBody>
          <a:bodyPr/>
          <a:lstStyle/>
          <a:p>
            <a:pPr marL="571500" indent="-571500" algn="r">
              <a:buFont typeface="Arial" panose="020B0604020202020204" pitchFamily="34" charset="0"/>
              <a:buChar char="•"/>
            </a:pPr>
            <a:r>
              <a:rPr lang="ar-IQ" dirty="0">
                <a:solidFill>
                  <a:schemeClr val="accent1">
                    <a:lumMod val="60000"/>
                    <a:lumOff val="40000"/>
                  </a:schemeClr>
                </a:solidFill>
              </a:rPr>
              <a:t>مظاهر الجريمة </a:t>
            </a:r>
            <a:r>
              <a:rPr lang="ar-IQ" dirty="0" err="1">
                <a:solidFill>
                  <a:schemeClr val="accent1">
                    <a:lumMod val="60000"/>
                    <a:lumOff val="40000"/>
                  </a:schemeClr>
                </a:solidFill>
              </a:rPr>
              <a:t>الألكترونية</a:t>
            </a:r>
            <a:br>
              <a:rPr lang="ar-IQ" dirty="0"/>
            </a:br>
            <a:r>
              <a:rPr lang="ar-SA" sz="1800" dirty="0">
                <a:solidFill>
                  <a:srgbClr val="202124"/>
                </a:solidFill>
                <a:effectLst/>
                <a:ea typeface="Calibri" panose="020F0502020204030204" pitchFamily="34" charset="0"/>
                <a:cs typeface="Arial" panose="020B0604020202020204" pitchFamily="34" charset="0"/>
              </a:rPr>
              <a:t> </a:t>
            </a:r>
            <a:br>
              <a:rPr lang="ar-IQ" sz="1800" dirty="0">
                <a:solidFill>
                  <a:srgbClr val="202124"/>
                </a:solidFill>
                <a:effectLst/>
                <a:ea typeface="Calibri" panose="020F0502020204030204" pitchFamily="34" charset="0"/>
                <a:cs typeface="Arial" panose="020B0604020202020204" pitchFamily="34" charset="0"/>
              </a:rPr>
            </a:br>
            <a:br>
              <a:rPr lang="ar-IQ" sz="1800" dirty="0">
                <a:solidFill>
                  <a:srgbClr val="202124"/>
                </a:solidFill>
                <a:effectLst/>
                <a:ea typeface="Calibri" panose="020F0502020204030204" pitchFamily="34" charset="0"/>
                <a:cs typeface="Arial" panose="020B0604020202020204" pitchFamily="34" charset="0"/>
              </a:rPr>
            </a:br>
            <a:br>
              <a:rPr lang="ar-IQ" sz="1800" dirty="0">
                <a:solidFill>
                  <a:srgbClr val="202124"/>
                </a:solidFill>
                <a:effectLst/>
                <a:ea typeface="Calibri" panose="020F0502020204030204" pitchFamily="34" charset="0"/>
                <a:cs typeface="Arial" panose="020B0604020202020204" pitchFamily="34" charset="0"/>
              </a:rPr>
            </a:br>
            <a:r>
              <a:rPr lang="ar-SA" sz="2400" b="1" dirty="0">
                <a:solidFill>
                  <a:schemeClr val="tx1">
                    <a:lumMod val="95000"/>
                  </a:schemeClr>
                </a:solidFill>
                <a:effectLst/>
                <a:ea typeface="Calibri" panose="020F0502020204030204" pitchFamily="34" charset="0"/>
                <a:cs typeface="+mn-cs"/>
              </a:rPr>
              <a:t>هناك مظاهر واشكال كثيرة للجرائم الالكترونية ومنها</a:t>
            </a:r>
            <a:br>
              <a:rPr lang="ar-IQ" sz="2400" b="1" dirty="0">
                <a:solidFill>
                  <a:schemeClr val="tx1">
                    <a:lumMod val="95000"/>
                  </a:schemeClr>
                </a:solidFill>
                <a:effectLst/>
                <a:ea typeface="Calibri" panose="020F0502020204030204" pitchFamily="34" charset="0"/>
                <a:cs typeface="+mn-cs"/>
              </a:rPr>
            </a:br>
            <a:r>
              <a:rPr lang="ar-SA" sz="2400" b="1" dirty="0">
                <a:solidFill>
                  <a:schemeClr val="tx1">
                    <a:lumMod val="95000"/>
                  </a:schemeClr>
                </a:solidFill>
                <a:effectLst/>
                <a:ea typeface="Calibri" panose="020F0502020204030204" pitchFamily="34" charset="0"/>
                <a:cs typeface="+mn-cs"/>
              </a:rPr>
              <a:t> </a:t>
            </a:r>
            <a:r>
              <a:rPr lang="ar-IQ" sz="2400" b="1" dirty="0">
                <a:solidFill>
                  <a:schemeClr val="tx1">
                    <a:lumMod val="95000"/>
                  </a:schemeClr>
                </a:solidFill>
                <a:effectLst/>
                <a:ea typeface="Calibri" panose="020F0502020204030204" pitchFamily="34" charset="0"/>
                <a:cs typeface="+mn-cs"/>
              </a:rPr>
              <a:t>1. </a:t>
            </a:r>
            <a:r>
              <a:rPr lang="ar-SA" sz="2400" b="1" dirty="0">
                <a:solidFill>
                  <a:schemeClr val="tx1">
                    <a:lumMod val="95000"/>
                  </a:schemeClr>
                </a:solidFill>
                <a:effectLst/>
                <a:ea typeface="Calibri" panose="020F0502020204030204" pitchFamily="34" charset="0"/>
                <a:cs typeface="+mn-cs"/>
              </a:rPr>
              <a:t>الاحتيال عبر البريد الالكتروني والانترنيت</a:t>
            </a:r>
            <a:br>
              <a:rPr lang="ar-IQ" sz="2400" b="1" dirty="0">
                <a:solidFill>
                  <a:schemeClr val="tx1">
                    <a:lumMod val="95000"/>
                  </a:schemeClr>
                </a:solidFill>
                <a:effectLst/>
                <a:ea typeface="Calibri" panose="020F0502020204030204" pitchFamily="34" charset="0"/>
                <a:cs typeface="+mn-cs"/>
              </a:rPr>
            </a:br>
            <a:r>
              <a:rPr lang="ar-SA" sz="2400" b="1" dirty="0">
                <a:solidFill>
                  <a:schemeClr val="tx1">
                    <a:lumMod val="95000"/>
                  </a:schemeClr>
                </a:solidFill>
                <a:effectLst/>
                <a:ea typeface="Calibri" panose="020F0502020204030204" pitchFamily="34" charset="0"/>
                <a:cs typeface="+mn-cs"/>
              </a:rPr>
              <a:t> </a:t>
            </a:r>
            <a:r>
              <a:rPr lang="ar-IQ" sz="2400" b="1" dirty="0">
                <a:solidFill>
                  <a:schemeClr val="tx1">
                    <a:lumMod val="95000"/>
                  </a:schemeClr>
                </a:solidFill>
                <a:effectLst/>
                <a:ea typeface="Calibri" panose="020F0502020204030204" pitchFamily="34" charset="0"/>
                <a:cs typeface="+mn-cs"/>
              </a:rPr>
              <a:t>2.</a:t>
            </a:r>
            <a:r>
              <a:rPr lang="ar-SA" sz="2400" b="1" dirty="0">
                <a:solidFill>
                  <a:schemeClr val="tx1">
                    <a:lumMod val="95000"/>
                  </a:schemeClr>
                </a:solidFill>
                <a:effectLst/>
                <a:ea typeface="Calibri" panose="020F0502020204030204" pitchFamily="34" charset="0"/>
                <a:cs typeface="+mn-cs"/>
              </a:rPr>
              <a:t> السرقة العلمية كالكتب والبحوث العلمية</a:t>
            </a:r>
            <a:br>
              <a:rPr lang="ar-IQ" sz="2400" b="1" dirty="0">
                <a:solidFill>
                  <a:schemeClr val="tx1">
                    <a:lumMod val="95000"/>
                  </a:schemeClr>
                </a:solidFill>
                <a:effectLst/>
                <a:ea typeface="Calibri" panose="020F0502020204030204" pitchFamily="34" charset="0"/>
                <a:cs typeface="+mn-cs"/>
              </a:rPr>
            </a:br>
            <a:r>
              <a:rPr lang="ar-SA" sz="2400" b="1" dirty="0">
                <a:solidFill>
                  <a:schemeClr val="tx1">
                    <a:lumMod val="95000"/>
                  </a:schemeClr>
                </a:solidFill>
                <a:effectLst/>
                <a:ea typeface="Calibri" panose="020F0502020204030204" pitchFamily="34" charset="0"/>
                <a:cs typeface="+mn-cs"/>
              </a:rPr>
              <a:t> </a:t>
            </a:r>
            <a:r>
              <a:rPr lang="ar-IQ" sz="2400" b="1" dirty="0">
                <a:solidFill>
                  <a:schemeClr val="tx1">
                    <a:lumMod val="95000"/>
                  </a:schemeClr>
                </a:solidFill>
                <a:effectLst/>
                <a:ea typeface="Calibri" panose="020F0502020204030204" pitchFamily="34" charset="0"/>
                <a:cs typeface="+mn-cs"/>
              </a:rPr>
              <a:t>3.</a:t>
            </a:r>
            <a:r>
              <a:rPr lang="ar-SA" sz="2400" b="1" dirty="0">
                <a:solidFill>
                  <a:schemeClr val="tx1">
                    <a:lumMod val="95000"/>
                  </a:schemeClr>
                </a:solidFill>
                <a:effectLst/>
                <a:ea typeface="Calibri" panose="020F0502020204030204" pitchFamily="34" charset="0"/>
                <a:cs typeface="+mn-cs"/>
              </a:rPr>
              <a:t> وسرقة البيانات المالية وذلك عن طريق بطاقات الدفع</a:t>
            </a:r>
            <a:br>
              <a:rPr lang="ar-IQ" sz="2400" b="1" dirty="0">
                <a:solidFill>
                  <a:schemeClr val="tx1">
                    <a:lumMod val="95000"/>
                  </a:schemeClr>
                </a:solidFill>
                <a:effectLst/>
                <a:ea typeface="Calibri" panose="020F0502020204030204" pitchFamily="34" charset="0"/>
                <a:cs typeface="+mn-cs"/>
              </a:rPr>
            </a:br>
            <a:r>
              <a:rPr lang="ar-IQ" sz="2400" b="1" dirty="0">
                <a:solidFill>
                  <a:schemeClr val="tx1">
                    <a:lumMod val="95000"/>
                  </a:schemeClr>
                </a:solidFill>
                <a:effectLst/>
                <a:ea typeface="Calibri" panose="020F0502020204030204" pitchFamily="34" charset="0"/>
                <a:cs typeface="+mn-cs"/>
              </a:rPr>
              <a:t>4.</a:t>
            </a:r>
            <a:r>
              <a:rPr lang="ar-SA" sz="2400" b="1" dirty="0">
                <a:solidFill>
                  <a:schemeClr val="tx1">
                    <a:lumMod val="95000"/>
                  </a:schemeClr>
                </a:solidFill>
                <a:effectLst/>
                <a:ea typeface="Calibri" panose="020F0502020204030204" pitchFamily="34" charset="0"/>
                <a:cs typeface="+mn-cs"/>
              </a:rPr>
              <a:t>والتجسس على الافراد والوصول الى بياناتهم</a:t>
            </a:r>
            <a:r>
              <a:rPr lang="ar-IQ" sz="2400" b="1" dirty="0">
                <a:solidFill>
                  <a:schemeClr val="tx1">
                    <a:lumMod val="95000"/>
                  </a:schemeClr>
                </a:solidFill>
                <a:ea typeface="Calibri" panose="020F0502020204030204" pitchFamily="34" charset="0"/>
                <a:cs typeface="+mn-cs"/>
              </a:rPr>
              <a:t>.</a:t>
            </a:r>
            <a:br>
              <a:rPr lang="ar-IQ" sz="2400" b="1" dirty="0">
                <a:solidFill>
                  <a:schemeClr val="tx1">
                    <a:lumMod val="95000"/>
                  </a:schemeClr>
                </a:solidFill>
                <a:ea typeface="Calibri" panose="020F0502020204030204" pitchFamily="34" charset="0"/>
                <a:cs typeface="+mn-cs"/>
              </a:rPr>
            </a:br>
            <a:r>
              <a:rPr lang="ar-IQ" sz="2400" b="1" dirty="0">
                <a:solidFill>
                  <a:schemeClr val="tx1">
                    <a:lumMod val="95000"/>
                  </a:schemeClr>
                </a:solidFill>
                <a:effectLst/>
                <a:ea typeface="Calibri" panose="020F0502020204030204" pitchFamily="34" charset="0"/>
                <a:cs typeface="+mn-cs"/>
              </a:rPr>
              <a:t>وغيرها من المظاهر إلا إننا </a:t>
            </a:r>
            <a:r>
              <a:rPr lang="ar-SA" sz="2400" b="1" dirty="0">
                <a:solidFill>
                  <a:schemeClr val="tx1">
                    <a:lumMod val="95000"/>
                  </a:schemeClr>
                </a:solidFill>
                <a:effectLst/>
                <a:ea typeface="Calibri" panose="020F0502020204030204" pitchFamily="34" charset="0"/>
                <a:cs typeface="+mn-cs"/>
              </a:rPr>
              <a:t>وسنسلط الضوء على </a:t>
            </a:r>
            <a:r>
              <a:rPr lang="ar-IQ" sz="2400" b="1" dirty="0">
                <a:solidFill>
                  <a:schemeClr val="tx1">
                    <a:lumMod val="95000"/>
                  </a:schemeClr>
                </a:solidFill>
                <a:effectLst/>
                <a:ea typeface="Calibri" panose="020F0502020204030204" pitchFamily="34" charset="0"/>
                <a:cs typeface="+mn-cs"/>
              </a:rPr>
              <a:t>أهم </a:t>
            </a:r>
            <a:r>
              <a:rPr lang="ar-SA" sz="2400" b="1" dirty="0">
                <a:solidFill>
                  <a:schemeClr val="tx1">
                    <a:lumMod val="95000"/>
                  </a:schemeClr>
                </a:solidFill>
                <a:effectLst/>
                <a:ea typeface="Calibri" panose="020F0502020204030204" pitchFamily="34" charset="0"/>
                <a:cs typeface="+mn-cs"/>
              </a:rPr>
              <a:t> تلك الجرائم و</a:t>
            </a:r>
            <a:r>
              <a:rPr lang="ar-IQ" sz="2400" b="1" dirty="0">
                <a:solidFill>
                  <a:schemeClr val="tx1">
                    <a:lumMod val="95000"/>
                  </a:schemeClr>
                </a:solidFill>
                <a:effectLst/>
                <a:ea typeface="Calibri" panose="020F0502020204030204" pitchFamily="34" charset="0"/>
                <a:cs typeface="+mn-cs"/>
              </a:rPr>
              <a:t>أكثرها تأثيرا </a:t>
            </a:r>
            <a:r>
              <a:rPr lang="ar-SA" sz="2400" b="1" dirty="0">
                <a:solidFill>
                  <a:schemeClr val="tx1">
                    <a:lumMod val="95000"/>
                  </a:schemeClr>
                </a:solidFill>
                <a:effectLst/>
                <a:ea typeface="Calibri" panose="020F0502020204030204" pitchFamily="34" charset="0"/>
                <a:cs typeface="+mn-cs"/>
              </a:rPr>
              <a:t>على حياة الاسرة والمجتمع </a:t>
            </a:r>
            <a:r>
              <a:rPr lang="ar-IQ" sz="2400" b="1" dirty="0">
                <a:solidFill>
                  <a:schemeClr val="tx1">
                    <a:lumMod val="95000"/>
                  </a:schemeClr>
                </a:solidFill>
                <a:effectLst/>
                <a:ea typeface="Calibri" panose="020F0502020204030204" pitchFamily="34" charset="0"/>
                <a:cs typeface="+mn-cs"/>
              </a:rPr>
              <a:t>العراقي</a:t>
            </a:r>
            <a:endParaRPr lang="en-US" sz="2400" b="1" dirty="0">
              <a:solidFill>
                <a:schemeClr val="tx1">
                  <a:lumMod val="95000"/>
                </a:schemeClr>
              </a:solidFill>
              <a:cs typeface="+mn-cs"/>
            </a:endParaRPr>
          </a:p>
        </p:txBody>
      </p:sp>
      <p:pic>
        <p:nvPicPr>
          <p:cNvPr id="4" name="صورة 3">
            <a:extLst>
              <a:ext uri="{FF2B5EF4-FFF2-40B4-BE49-F238E27FC236}">
                <a16:creationId xmlns:a16="http://schemas.microsoft.com/office/drawing/2014/main" id="{C13AB05A-832A-370C-D621-E32261828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8" y="281445"/>
            <a:ext cx="4211040" cy="3074230"/>
          </a:xfrm>
          <a:prstGeom prst="rect">
            <a:avLst/>
          </a:prstGeom>
        </p:spPr>
      </p:pic>
    </p:spTree>
    <p:extLst>
      <p:ext uri="{BB962C8B-B14F-4D97-AF65-F5344CB8AC3E}">
        <p14:creationId xmlns:p14="http://schemas.microsoft.com/office/powerpoint/2010/main" val="828049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AF9091-1B17-E049-6054-534686ADCF4E}"/>
              </a:ext>
            </a:extLst>
          </p:cNvPr>
          <p:cNvSpPr>
            <a:spLocks noGrp="1"/>
          </p:cNvSpPr>
          <p:nvPr>
            <p:ph type="title"/>
          </p:nvPr>
        </p:nvSpPr>
        <p:spPr/>
        <p:txBody>
          <a:bodyPr/>
          <a:lstStyle/>
          <a:p>
            <a:pPr marL="0" marR="0" algn="r" rtl="1">
              <a:lnSpc>
                <a:spcPct val="115000"/>
              </a:lnSpc>
              <a:spcBef>
                <a:spcPts val="0"/>
              </a:spcBef>
              <a:spcAft>
                <a:spcPts val="1000"/>
              </a:spcAft>
            </a:pPr>
            <a:r>
              <a:rPr lang="ar-IQ" b="1" dirty="0"/>
              <a:t>أولا:</a:t>
            </a:r>
            <a:r>
              <a:rPr lang="ar-IQ" dirty="0"/>
              <a:t> </a:t>
            </a:r>
            <a:r>
              <a:rPr lang="ar-SA" sz="4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الاختراق الالكتروني او القرصنة الالكترونية</a:t>
            </a:r>
            <a:br>
              <a:rPr lang="ar-IQ" sz="44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4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a:solidFill>
                  <a:schemeClr val="tx1"/>
                </a:solidFill>
                <a:effectLst/>
                <a:latin typeface="Calibri" panose="020F0502020204030204" pitchFamily="34" charset="0"/>
                <a:ea typeface="Calibri" panose="020F0502020204030204" pitchFamily="34" charset="0"/>
                <a:cs typeface="+mn-cs"/>
              </a:rPr>
              <a:t>هو القدرة على الوصول لهدف معين بطريقة غير مشروعة عن طريق ثغرات في نظام الحماية الخاص بالهدف, ويقوم بهذه المهمة شخص أو عدة أشخاص متمكنين في اختراق لأجهزة الحاسوب التي تتم عبر شبكة الانترنيت غالبا؛ وذلك لان اغلب اجهزة الحاسوب مرتبطة عبر هذه الشبكة , أو حتى عبر شبكات داخلية يرتبط فيها أكثر من جهاز حاسوب , </a:t>
            </a:r>
            <a:br>
              <a:rPr lang="en-US" sz="2400" b="1" dirty="0">
                <a:solidFill>
                  <a:schemeClr val="tx1"/>
                </a:solidFill>
                <a:effectLst/>
                <a:latin typeface="Calibri" panose="020F0502020204030204" pitchFamily="34" charset="0"/>
                <a:ea typeface="Calibri" panose="020F0502020204030204" pitchFamily="34" charset="0"/>
                <a:cs typeface="+mn-cs"/>
              </a:rPr>
            </a:br>
            <a:r>
              <a:rPr lang="ar-SA" sz="2400" b="1" dirty="0">
                <a:solidFill>
                  <a:schemeClr val="tx1"/>
                </a:solidFill>
                <a:effectLst/>
                <a:latin typeface="Calibri" panose="020F0502020204030204" pitchFamily="34" charset="0"/>
                <a:ea typeface="Calibri" panose="020F0502020204030204" pitchFamily="34" charset="0"/>
                <a:cs typeface="+mn-cs"/>
              </a:rPr>
              <a:t>والجدير بالذكر ان مثل تلك الجريمة تؤثر وبشكل كبير على المجتمع العراقية حيث ان اغلب اختراقات الهواتف يتم بطرق ملتوية واهمها ارسال رابط من اصدقاء وصفحات غير موثوقة وعن طريقها يتم اختراق ذلك الهاتف ومن هنا تنتقل جريمة الاختراق الالكتروني الى جريمة اخرى الا وهي عملية الابتزاز الالكتروني </a:t>
            </a:r>
            <a:r>
              <a:rPr lang="ar-IQ" sz="2400" b="1" dirty="0">
                <a:solidFill>
                  <a:schemeClr val="tx1"/>
                </a:solidFill>
                <a:effectLst/>
                <a:latin typeface="Calibri" panose="020F0502020204030204" pitchFamily="34" charset="0"/>
                <a:ea typeface="Calibri" panose="020F0502020204030204" pitchFamily="34" charset="0"/>
                <a:cs typeface="+mn-cs"/>
              </a:rPr>
              <a:t>.</a:t>
            </a:r>
            <a:br>
              <a:rPr lang="en-US" sz="2400" b="1" dirty="0">
                <a:solidFill>
                  <a:schemeClr val="tx1"/>
                </a:solidFill>
                <a:effectLst/>
                <a:latin typeface="Calibri" panose="020F0502020204030204" pitchFamily="34" charset="0"/>
                <a:ea typeface="Calibri" panose="020F0502020204030204" pitchFamily="34" charset="0"/>
                <a:cs typeface="+mn-cs"/>
              </a:rPr>
            </a:br>
            <a:br>
              <a:rPr lang="en-US" sz="3200" b="1" dirty="0">
                <a:effectLst/>
                <a:latin typeface="Calibri" panose="020F0502020204030204" pitchFamily="34" charset="0"/>
                <a:ea typeface="Calibri" panose="020F0502020204030204" pitchFamily="34" charset="0"/>
                <a:cs typeface="Arial" panose="020B0604020202020204" pitchFamily="34" charset="0"/>
              </a:rPr>
            </a:br>
            <a:endParaRPr lang="en-US" b="1" dirty="0"/>
          </a:p>
        </p:txBody>
      </p:sp>
      <p:pic>
        <p:nvPicPr>
          <p:cNvPr id="4" name="صورة 3">
            <a:extLst>
              <a:ext uri="{FF2B5EF4-FFF2-40B4-BE49-F238E27FC236}">
                <a16:creationId xmlns:a16="http://schemas.microsoft.com/office/drawing/2014/main" id="{9DDD360A-BF96-BA3E-6CBE-45A7F2784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62" y="4639214"/>
            <a:ext cx="5348737" cy="2003126"/>
          </a:xfrm>
          <a:prstGeom prst="rect">
            <a:avLst/>
          </a:prstGeom>
        </p:spPr>
      </p:pic>
    </p:spTree>
    <p:extLst>
      <p:ext uri="{BB962C8B-B14F-4D97-AF65-F5344CB8AC3E}">
        <p14:creationId xmlns:p14="http://schemas.microsoft.com/office/powerpoint/2010/main" val="1527218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48D2DE-2F48-91B6-023C-73DAF7E73396}"/>
              </a:ext>
            </a:extLst>
          </p:cNvPr>
          <p:cNvSpPr>
            <a:spLocks noGrp="1"/>
          </p:cNvSpPr>
          <p:nvPr>
            <p:ph type="title"/>
          </p:nvPr>
        </p:nvSpPr>
        <p:spPr/>
        <p:txBody>
          <a:bodyPr/>
          <a:lstStyle/>
          <a:p>
            <a:pPr marL="0" marR="0" algn="r" rtl="1">
              <a:lnSpc>
                <a:spcPct val="115000"/>
              </a:lnSpc>
              <a:spcBef>
                <a:spcPts val="0"/>
              </a:spcBef>
              <a:spcAft>
                <a:spcPts val="1000"/>
              </a:spcAft>
            </a:pPr>
            <a:r>
              <a:rPr lang="ar-IQ" dirty="0" err="1">
                <a:solidFill>
                  <a:schemeClr val="accent1">
                    <a:lumMod val="60000"/>
                    <a:lumOff val="40000"/>
                  </a:schemeClr>
                </a:solidFill>
              </a:rPr>
              <a:t>ثانيا:الابتزاز</a:t>
            </a:r>
            <a:r>
              <a:rPr lang="ar-IQ" dirty="0">
                <a:solidFill>
                  <a:schemeClr val="accent1">
                    <a:lumMod val="60000"/>
                    <a:lumOff val="40000"/>
                  </a:schemeClr>
                </a:solidFill>
              </a:rPr>
              <a:t> </a:t>
            </a:r>
            <a:r>
              <a:rPr lang="ar-IQ" dirty="0" err="1">
                <a:solidFill>
                  <a:schemeClr val="accent1">
                    <a:lumMod val="60000"/>
                    <a:lumOff val="40000"/>
                  </a:schemeClr>
                </a:solidFill>
              </a:rPr>
              <a:t>الألكتروني</a:t>
            </a:r>
            <a:r>
              <a:rPr lang="ar-IQ" dirty="0">
                <a:solidFill>
                  <a:schemeClr val="accent1">
                    <a:lumMod val="60000"/>
                    <a:lumOff val="40000"/>
                  </a:schemeClr>
                </a:solidFill>
              </a:rPr>
              <a:t>:</a:t>
            </a:r>
            <a:r>
              <a:rPr lang="ar-SA" sz="1800"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chemeClr val="tx1"/>
                </a:solidFill>
                <a:effectLst/>
                <a:latin typeface="Calibri" panose="020F0502020204030204" pitchFamily="34" charset="0"/>
                <a:ea typeface="Calibri" panose="020F0502020204030204" pitchFamily="34" charset="0"/>
                <a:cs typeface="+mn-cs"/>
              </a:rPr>
              <a:t>هي عملية تهديد وترهيب للضحية بنشر صور أو مواد فيلمية أو تسريب معلومات سرية تخص الضحية، مقابل دفع مبالغ مالية أو استغلال الضحية للقيام بأعمال غير مشروعة لصالح المبتزين كالإفصاح بمعلومات سرية خاصة بجهة العمل أو غيرها من الأعمال غير القانونية</a:t>
            </a:r>
            <a:r>
              <a:rPr lang="en-US" sz="2800" dirty="0">
                <a:solidFill>
                  <a:schemeClr val="tx1"/>
                </a:solidFill>
                <a:effectLst/>
                <a:latin typeface="Arial" panose="020B0604020202020204" pitchFamily="34" charset="0"/>
                <a:ea typeface="Calibri" panose="020F0502020204030204" pitchFamily="34" charset="0"/>
                <a:cs typeface="+mn-cs"/>
              </a:rPr>
              <a:t>.</a:t>
            </a:r>
            <a:br>
              <a:rPr lang="en-US" sz="2800" dirty="0">
                <a:solidFill>
                  <a:schemeClr val="tx1"/>
                </a:solidFill>
                <a:effectLst/>
                <a:latin typeface="Calibri" panose="020F0502020204030204" pitchFamily="34" charset="0"/>
                <a:ea typeface="Calibri" panose="020F0502020204030204" pitchFamily="34" charset="0"/>
                <a:cs typeface="+mn-cs"/>
              </a:rPr>
            </a:br>
            <a:r>
              <a:rPr lang="ar-SA" sz="2800" dirty="0">
                <a:solidFill>
                  <a:schemeClr val="tx1"/>
                </a:solidFill>
                <a:effectLst/>
                <a:latin typeface="Calibri" panose="020F0502020204030204" pitchFamily="34" charset="0"/>
                <a:ea typeface="Calibri" panose="020F0502020204030204" pitchFamily="34" charset="0"/>
                <a:cs typeface="+mn-cs"/>
              </a:rPr>
              <a:t>هذه الجريمة من الجرائم الاكثر انتشار في المجتمع العراقي حيث يذهب اليه اصحاب النفوس الضعيفة والتي اغلبها يستغلون الشباب وال</a:t>
            </a:r>
            <a:r>
              <a:rPr lang="ar-IQ" sz="2800" dirty="0">
                <a:solidFill>
                  <a:schemeClr val="tx1"/>
                </a:solidFill>
                <a:effectLst/>
                <a:latin typeface="Calibri" panose="020F0502020204030204" pitchFamily="34" charset="0"/>
                <a:ea typeface="Calibri" panose="020F0502020204030204" pitchFamily="34" charset="0"/>
                <a:cs typeface="+mn-cs"/>
              </a:rPr>
              <a:t>بنات حيث يستدرجوهن للوصل الى المادة التي يستطيعون ابتزازهم فيها ومن تلك المواد صور او فديو او لقطات تؤخذ من الهاتف او عن طريق المراسلة وبعدها يستغلون </a:t>
            </a:r>
            <a:r>
              <a:rPr lang="ar-IQ" sz="2800" dirty="0" err="1">
                <a:solidFill>
                  <a:schemeClr val="tx1"/>
                </a:solidFill>
                <a:effectLst/>
                <a:latin typeface="Calibri" panose="020F0502020204030204" pitchFamily="34" charset="0"/>
                <a:ea typeface="Calibri" panose="020F0502020204030204" pitchFamily="34" charset="0"/>
                <a:cs typeface="+mn-cs"/>
              </a:rPr>
              <a:t>الضحيه</a:t>
            </a:r>
            <a:r>
              <a:rPr lang="ar-IQ" sz="2800" dirty="0">
                <a:solidFill>
                  <a:schemeClr val="tx1"/>
                </a:solidFill>
                <a:effectLst/>
                <a:latin typeface="Calibri" panose="020F0502020204030204" pitchFamily="34" charset="0"/>
                <a:ea typeface="Calibri" panose="020F0502020204030204" pitchFamily="34" charset="0"/>
                <a:cs typeface="+mn-cs"/>
              </a:rPr>
              <a:t> لغرض </a:t>
            </a:r>
            <a:r>
              <a:rPr lang="ar-IQ" sz="2800" dirty="0" err="1">
                <a:solidFill>
                  <a:schemeClr val="tx1"/>
                </a:solidFill>
                <a:effectLst/>
                <a:latin typeface="Calibri" panose="020F0502020204030204" pitchFamily="34" charset="0"/>
                <a:ea typeface="Calibri" panose="020F0502020204030204" pitchFamily="34" charset="0"/>
                <a:cs typeface="+mn-cs"/>
              </a:rPr>
              <a:t>الأبتزاز</a:t>
            </a:r>
            <a:r>
              <a:rPr lang="ar-IQ" sz="2800" dirty="0">
                <a:solidFill>
                  <a:schemeClr val="tx1"/>
                </a:solidFill>
                <a:effectLst/>
                <a:latin typeface="Calibri" panose="020F0502020204030204" pitchFamily="34" charset="0"/>
                <a:ea typeface="Calibri" panose="020F0502020204030204" pitchFamily="34" charset="0"/>
                <a:cs typeface="+mn-cs"/>
              </a:rPr>
              <a:t> العاطفي أو الجنسي أو المالي</a:t>
            </a:r>
            <a:r>
              <a:rPr lang="ar-IQ" sz="1800" dirty="0">
                <a:solidFill>
                  <a:srgbClr val="202124"/>
                </a:solidFill>
                <a:effectLst/>
                <a:latin typeface="Calibri" panose="020F0502020204030204" pitchFamily="34" charset="0"/>
                <a:ea typeface="Calibri" panose="020F0502020204030204" pitchFamily="34" charset="0"/>
                <a:cs typeface="Arial" panose="020B0604020202020204" pitchFamily="34" charset="0"/>
              </a:rPr>
              <a:t>.</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ar-IQ" dirty="0"/>
              <a:t> </a:t>
            </a:r>
            <a:endParaRPr lang="en-US" dirty="0"/>
          </a:p>
        </p:txBody>
      </p:sp>
      <p:pic>
        <p:nvPicPr>
          <p:cNvPr id="10" name="صورة 9">
            <a:extLst>
              <a:ext uri="{FF2B5EF4-FFF2-40B4-BE49-F238E27FC236}">
                <a16:creationId xmlns:a16="http://schemas.microsoft.com/office/drawing/2014/main" id="{10546B10-20AF-9615-9A58-D79C228DD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43" y="4756298"/>
            <a:ext cx="3752407" cy="2014648"/>
          </a:xfrm>
          <a:prstGeom prst="rect">
            <a:avLst/>
          </a:prstGeom>
        </p:spPr>
      </p:pic>
      <p:pic>
        <p:nvPicPr>
          <p:cNvPr id="12" name="صورة 11">
            <a:extLst>
              <a:ext uri="{FF2B5EF4-FFF2-40B4-BE49-F238E27FC236}">
                <a16:creationId xmlns:a16="http://schemas.microsoft.com/office/drawing/2014/main" id="{8B4D9750-0256-EA91-9E92-149F74C75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623" y="5211947"/>
            <a:ext cx="3879998" cy="1466850"/>
          </a:xfrm>
          <a:prstGeom prst="rect">
            <a:avLst/>
          </a:prstGeom>
        </p:spPr>
      </p:pic>
    </p:spTree>
    <p:extLst>
      <p:ext uri="{BB962C8B-B14F-4D97-AF65-F5344CB8AC3E}">
        <p14:creationId xmlns:p14="http://schemas.microsoft.com/office/powerpoint/2010/main" val="262887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4B66850-F358-8ED5-C92E-6A01FB2A343A}"/>
              </a:ext>
            </a:extLst>
          </p:cNvPr>
          <p:cNvSpPr txBox="1"/>
          <p:nvPr/>
        </p:nvSpPr>
        <p:spPr>
          <a:xfrm>
            <a:off x="4285239" y="309172"/>
            <a:ext cx="5987642" cy="3798925"/>
          </a:xfrm>
          <a:prstGeom prst="rect">
            <a:avLst/>
          </a:prstGeom>
          <a:noFill/>
        </p:spPr>
        <p:txBody>
          <a:bodyPr wrap="square">
            <a:spAutoFit/>
          </a:bodyPr>
          <a:lstStyle/>
          <a:p>
            <a:pPr marL="0" marR="0" algn="r" rtl="1">
              <a:lnSpc>
                <a:spcPct val="115000"/>
              </a:lnSpc>
              <a:spcBef>
                <a:spcPts val="0"/>
              </a:spcBef>
              <a:spcAft>
                <a:spcPts val="1000"/>
              </a:spcAft>
            </a:pPr>
            <a:r>
              <a:rPr lang="ar-SA" sz="36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الاثار المترتبة على المجتمع</a:t>
            </a:r>
            <a:endParaRPr lang="en-US" sz="3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2800" dirty="0">
                <a:effectLst/>
                <a:latin typeface="Calibri" panose="020F0502020204030204" pitchFamily="34" charset="0"/>
                <a:ea typeface="Calibri" panose="020F0502020204030204" pitchFamily="34" charset="0"/>
              </a:rPr>
              <a:t>تفكك الاسر ومنها حالات الطلاق وحالات النزاع العشائري</a:t>
            </a:r>
            <a:endParaRPr lang="en-US" sz="2800" dirty="0">
              <a:effectLst/>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ar-SA" sz="2800" dirty="0">
                <a:effectLst/>
                <a:latin typeface="Calibri" panose="020F0502020204030204" pitchFamily="34" charset="0"/>
                <a:ea typeface="Calibri" panose="020F0502020204030204" pitchFamily="34" charset="0"/>
              </a:rPr>
              <a:t>قتل البنت من قبل ذويها بحجة غسل العار نتيجة تهديدها بصور </a:t>
            </a:r>
            <a:r>
              <a:rPr lang="ar-SA" sz="2800" dirty="0" err="1">
                <a:effectLst/>
                <a:latin typeface="Calibri" panose="020F0502020204030204" pitchFamily="34" charset="0"/>
                <a:ea typeface="Calibri" panose="020F0502020204030204" pitchFamily="34" charset="0"/>
              </a:rPr>
              <a:t>وفديوات</a:t>
            </a:r>
            <a:r>
              <a:rPr lang="ar-SA" sz="2800" dirty="0">
                <a:effectLst/>
                <a:latin typeface="Calibri" panose="020F0502020204030204" pitchFamily="34" charset="0"/>
                <a:ea typeface="Calibri" panose="020F0502020204030204" pitchFamily="34" charset="0"/>
              </a:rPr>
              <a:t> اغلبها مفبركة والغاية منها حصول الشخص المبتز على الاموال </a:t>
            </a:r>
            <a:endParaRPr lang="en-US" sz="2800" dirty="0">
              <a:effectLst/>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1000"/>
              </a:spcAft>
              <a:buFont typeface="+mj-lt"/>
              <a:buAutoNum type="arabicPeriod"/>
            </a:pPr>
            <a:r>
              <a:rPr lang="ar-SA" sz="2800" dirty="0">
                <a:effectLst/>
                <a:latin typeface="Calibri" panose="020F0502020204030204" pitchFamily="34" charset="0"/>
                <a:ea typeface="Calibri" panose="020F0502020204030204" pitchFamily="34" charset="0"/>
              </a:rPr>
              <a:t>التجاء البعض الى الانتحار خوفا من الفضيحة .</a:t>
            </a:r>
            <a:endParaRPr lang="en-US" sz="2800" dirty="0">
              <a:effectLst/>
              <a:latin typeface="Calibri" panose="020F0502020204030204" pitchFamily="34" charset="0"/>
              <a:ea typeface="Calibri" panose="020F0502020204030204" pitchFamily="34" charset="0"/>
            </a:endParaRPr>
          </a:p>
        </p:txBody>
      </p:sp>
      <p:pic>
        <p:nvPicPr>
          <p:cNvPr id="6" name="صورة 5">
            <a:extLst>
              <a:ext uri="{FF2B5EF4-FFF2-40B4-BE49-F238E27FC236}">
                <a16:creationId xmlns:a16="http://schemas.microsoft.com/office/drawing/2014/main" id="{FFB88B15-A238-9206-DA05-56DF0ADC7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94" y="1982561"/>
            <a:ext cx="3094529" cy="1936296"/>
          </a:xfrm>
          <a:prstGeom prst="rect">
            <a:avLst/>
          </a:prstGeom>
        </p:spPr>
      </p:pic>
      <p:pic>
        <p:nvPicPr>
          <p:cNvPr id="8" name="صورة 7">
            <a:extLst>
              <a:ext uri="{FF2B5EF4-FFF2-40B4-BE49-F238E27FC236}">
                <a16:creationId xmlns:a16="http://schemas.microsoft.com/office/drawing/2014/main" id="{03EA1E7B-D550-7FF1-9616-BA7667655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33" y="3993427"/>
            <a:ext cx="3094529" cy="1828800"/>
          </a:xfrm>
          <a:prstGeom prst="rect">
            <a:avLst/>
          </a:prstGeom>
        </p:spPr>
      </p:pic>
    </p:spTree>
    <p:extLst>
      <p:ext uri="{BB962C8B-B14F-4D97-AF65-F5344CB8AC3E}">
        <p14:creationId xmlns:p14="http://schemas.microsoft.com/office/powerpoint/2010/main" val="384838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633</TotalTime>
  <Words>1217</Words>
  <Application>Microsoft Office PowerPoint</Application>
  <PresentationFormat>شاشة عريضة</PresentationFormat>
  <Paragraphs>27</Paragraphs>
  <Slides>18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18</vt:i4>
      </vt:variant>
    </vt:vector>
  </HeadingPairs>
  <TitlesOfParts>
    <vt:vector size="24" baseType="lpstr">
      <vt:lpstr>Arial</vt:lpstr>
      <vt:lpstr>Calibri</vt:lpstr>
      <vt:lpstr>Cambria</vt:lpstr>
      <vt:lpstr>Century Gothic</vt:lpstr>
      <vt:lpstr>Wingdings 3</vt:lpstr>
      <vt:lpstr>أيون</vt:lpstr>
      <vt:lpstr>مظاهر الجريمة الألكترونية وموقف الشريعة الإسلامية منها</vt:lpstr>
      <vt:lpstr>عرض تقديمي في PowerPoint</vt:lpstr>
      <vt:lpstr>المقدمة :      تعد الجرائم الالكترونية من المشكلات المعاصرة  التي تتم عن طريق الاجهزة الالكترونية ووسائل التواصل الاجتماعي لتحقيق اغراض مشبوهة عبر الاحتيال والابتزار وغيرها من الجرائم , واصبحت هذه الظواهر عالمية يصعب الكشف عنها, وتحديا خطيرا من قبل دول العالم بسبب تداعياتها الخطرة على امن وشعوب هذه الدول , ومن أكثر البلدان تضررا من هذه الجرائم الالكترونية هو العراق نتيجة الظروف الداخلية والخارجية ؛ اذ اثرت بشكل مباشر في مجالات الحياة الاجتماعية والاقتصادية والسياسية عن طريق الابتزاز والاحتيال وغيرها  ,  فعلى سبيل المثال من الحالات الناتجة عن هذه الجرائم الالكترونية الذي يهدد الامن المجتمعي حالات الطلاق والعنف الاسري , نتيجة التهديد بصور وفديو وغيرها من الامور التي تزعزع استقرار الاسر.  </vt:lpstr>
      <vt:lpstr>الجرائم الألكترونية هي: فعل جسيم يتسبب بضرر جسيم،  بهدف ابتزاز الضحية وتشويه سمعتها من أجل تحقيق مكاسب مختلفة باستخدام الحاسوب ووسائل الاتصال.  </vt:lpstr>
      <vt:lpstr>مظاهر الجرائم الألكترونية وموقف الشريعة الاسلاميه منها</vt:lpstr>
      <vt:lpstr>مظاهر الجريمة الألكترونية     هناك مظاهر واشكال كثيرة للجرائم الالكترونية ومنها  1. الاحتيال عبر البريد الالكتروني والانترنيت  2. السرقة العلمية كالكتب والبحوث العلمية  3. وسرقة البيانات المالية وذلك عن طريق بطاقات الدفع 4.والتجسس على الافراد والوصول الى بياناتهم. وغيرها من المظاهر إلا إننا وسنسلط الضوء على أهم  تلك الجرائم وأكثرها تأثيرا على حياة الاسرة والمجتمع العراقي</vt:lpstr>
      <vt:lpstr>أولا: الاختراق الالكتروني او القرصنة الالكترونية  هو القدرة على الوصول لهدف معين بطريقة غير مشروعة عن طريق ثغرات في نظام الحماية الخاص بالهدف, ويقوم بهذه المهمة شخص أو عدة أشخاص متمكنين في اختراق لأجهزة الحاسوب التي تتم عبر شبكة الانترنيت غالبا؛ وذلك لان اغلب اجهزة الحاسوب مرتبطة عبر هذه الشبكة , أو حتى عبر شبكات داخلية يرتبط فيها أكثر من جهاز حاسوب ,  والجدير بالذكر ان مثل تلك الجريمة تؤثر وبشكل كبير على المجتمع العراقية حيث ان اغلب اختراقات الهواتف يتم بطرق ملتوية واهمها ارسال رابط من اصدقاء وصفحات غير موثوقة وعن طريقها يتم اختراق ذلك الهاتف ومن هنا تنتقل جريمة الاختراق الالكتروني الى جريمة اخرى الا وهي عملية الابتزاز الالكتروني .  </vt:lpstr>
      <vt:lpstr>ثانيا:الابتزاز الألكتروني: هي عملية تهديد وترهيب للضحية بنشر صور أو مواد فيلمية أو تسريب معلومات سرية تخص الضحية، مقابل دفع مبالغ مالية أو استغلال الضحية للقيام بأعمال غير مشروعة لصالح المبتزين كالإفصاح بمعلومات سرية خاصة بجهة العمل أو غيرها من الأعمال غير القانونية. هذه الجريمة من الجرائم الاكثر انتشار في المجتمع العراقي حيث يذهب اليه اصحاب النفوس الضعيفة والتي اغلبها يستغلون الشباب والبنات حيث يستدرجوهن للوصل الى المادة التي يستطيعون ابتزازهم فيها ومن تلك المواد صور او فديو او لقطات تؤخذ من الهاتف او عن طريق المراسلة وبعدها يستغلون الضحيه لغرض الأبتزاز العاطفي أو الجنسي أو المالي.  </vt:lpstr>
      <vt:lpstr>عرض تقديمي في PowerPoint</vt:lpstr>
      <vt:lpstr>موقف القانون من الجرائم الالكترونية  </vt:lpstr>
      <vt:lpstr>هذه الجرائم من المشكلات المعاصرة التي تواجهه الدول , فإن القوانين التي تنظم التعامل معه تعتبر قليلة, بل ربما غير موجودة في بعض الدول.  اما القانون العراقي : فانه لم يتم تشريع قانون خاص بالجرائم المعلوماتية لغاية الان بعد ان تم قراءته قراءه اولى في مجلس النواب العراقي ولكنه علق لغاية الان والسبب الرئيسي لتعليقه هو المعارضه الشديده لهذا القانوني حيث يرى البعض ان هذا القانون يحد من الحريات ويحجم حرية التعبير عن الراي والراي الاخر ولكن المشرع العراقي عالج تلك الجرائم في قانون العقوبات العراقي رقم 111 لسنة 1969 المعدل حيث نصت المادة 452 </vt:lpstr>
      <vt:lpstr>أولا: يعاقب بالسجن مدة لا تزيد على سبع سنين او بالحبس من حمل آخر بطريق التهديد على تسليم نقود او اشياء اخرى غير ما ذكر في المادة السابقة ثانيا: وتكون العقوبة مدة لا تزيد على عشر سنين اذا ارتكبت الجريمة بالقوة او الاكراه                ثالثا: والمادة 430 (يعاقب بالسجن مدة لا تزيد على سبع سنوات او بالحبس كل من هدد اخر بارتكاب جناية ضد نفسه او ماله او ضد نفس او مال غيره او بإسناد امور مخدشه بالشرف او افشائها وكان ذلك مصحوبا بطلب او بتكليف بأمر او الامتناع عن فعل او مقصودا به ذلك)  </vt:lpstr>
      <vt:lpstr>رابعا: والمواد (431) يعاقب بالحبس كل  من هدد آخر بارتكاب جناية ضد نفسها ومالها وضد نفسا وما لغيرها وبإسناد امور خادشه للشرفاء والاعتبار وإفشائها بغير الحالات المبينة في المادة 430. خامسا: والمادة (432)كل من هدد آخر بالقول والفعل والإشارة كتابة او شفاها او بواسطة شخص آخر فيغير الحالات المبينة في المادتين 430و431 يعاقب بالحبس مدة لا تزيد على سنة واحدة او بغرامة لا تزيد على مائة دينار.   ان المواد اعلاه عالجت الجرائم الالكترونية من خلال المشرع العراقي </vt:lpstr>
      <vt:lpstr>موقف الشريعة الإسلامية من الجرائم الألكتروني    إن الجرائم الألكترونية تختلف في معناها ومبناها عما نعرفه من الجرائم الاعتيادية الأخرى غير أن هذا النوع  لم يذكر في كتب الفقه الإسلامي القديم ولكن الشرع الحديث لم يترك هذه الجرائم من غير عقوبة للجاني فقد نظرت الشريعة لجرائم الحاسب الآلي من خلال جريمة السرقة والحرابة فجريمة الحاسب الآلي تعتبر سرقة متى ما توفرت بها شروط السرقة من الملك والحرز وغيرها من الشروط &gt; لقوله تعالى (وَالسَّارِقُ وَالسَّارِقَةُ فَاقْطَعُوا أَيْدِيَهُمَا جَزَاءً بِمَا كَسَبَا) وآية الحرابة (إِنَّمَا جَزَاءُ الَّذِينَ يُحَارِبُونَ اللَّهَ وَرَسُولَهُ وَيَسْعَوْنَ فِي الْأَرْضِ فَسَادًا أَنْ يُقَتَّلُوا أَوْ يُصَلَّبُوا أَوْ تُقَطَّعَ أَيْدِيهِمْ وَأَرْجُلُهُمْ مِنْ خِلَافٍ أَوْ يُنْفَوْا مِنَ الْأَرْضِ) </vt:lpstr>
      <vt:lpstr>موقف الشريعة الإسلامية من الجرائم الألكتروني وديننا لم يترك شيء الى وذكر له أصل شرعي، فقد نهانا الله تعالى عن التجسس في قوله تعالى {ولا تجسسوا} حتى لو كان في هذا التجسس مصلحة. كذلك حديث النبي ((صلى الله عليه وسلم)) (يا معشرَ المسلمين من أسلم بِلِسانه ولم يُفضِ الإيمانُ إلى قلبه، لا تُؤذوا المسلمين، ولا تعيِّروهم، ولا تتَّبعوا عَوراتهم؛ فإنّه من تتبَّع عَورةَ أخيه المسلِم تتبَّع الله عَورتَه، ومن تتبَّع الله عَورَته يَفضَحه ولو في جوفِ رحلِه). وفي هذا الحديث دليل واضح بعدم جواز تتبع العورات و ابتزاز الضحية بها.</vt:lpstr>
      <vt:lpstr>وسائل الوقاية من الجرائم الالكترونية وسبل موجهتها: 1. من واجبات الحكومة القضاء على هذه الجرائم وذلك من خلال قيامها بالمتابعة والتنسيق مع مجلس النواب لغرض اصدار تشريع قانون خاص يجرم الجرائم الالكترونية   2. وكذلك من واجب الحكومة التعاون مع المؤسسات الحكومية والاهلية في انشاء برامج توعوية هادفة سواء كان عن طريق اجهزة التلفاز اوالقاء المحاضرات, وهذا ايضا من واجب المؤسسات التربوية والتعليمية والدينية </vt:lpstr>
      <vt:lpstr>3. التاكد من توثيق الحساب الشخصي بصورة صحيحة  من خلال الاخذ باجراءات التأمين الالكتروني كاستخدام  كلمات مرورية قوية ,فلا يمكن اختراق وتهكيره . 4.عدم فتح أي روابط الكترونية من اشخاص او صفحات غير موثوق بها .  5. عدم قبول والموافقة على طلبات الصداقة من اشخاص غير معروفين. 6. الحدز من ارسال صور وفديوات او بيانات شخصية لاشخاص مجرد تم التعرف عليهم من خلال وسائل التواصل , فهنا يصبح الشخص المرسل فريسة سهلة لدى ضعاف النفوس لتحقيق مبتغاه من الابتزاز والتهديد  والتشهير وغيرها من الجرائم الالكترونية. </vt:lpstr>
      <vt:lpstr>شكراً لحسن إصغائكم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مظاهر الجرائم الألكترونية وموقف الشريعة الاسلاميه منها</dc:title>
  <dc:creator>Sarah Algubory</dc:creator>
  <cp:lastModifiedBy>HALA</cp:lastModifiedBy>
  <cp:revision>6</cp:revision>
  <dcterms:created xsi:type="dcterms:W3CDTF">2024-04-30T09:55:22Z</dcterms:created>
  <dcterms:modified xsi:type="dcterms:W3CDTF">2024-06-07T10:07:10Z</dcterms:modified>
</cp:coreProperties>
</file>