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 id="2147483703" r:id="rId2"/>
  </p:sldMasterIdLst>
  <p:notesMasterIdLst>
    <p:notesMasterId r:id="rId33"/>
  </p:notesMasterIdLst>
  <p:sldIdLst>
    <p:sldId id="384" r:id="rId3"/>
    <p:sldId id="274" r:id="rId4"/>
    <p:sldId id="380" r:id="rId5"/>
    <p:sldId id="381" r:id="rId6"/>
    <p:sldId id="382" r:id="rId7"/>
    <p:sldId id="383" r:id="rId8"/>
    <p:sldId id="327" r:id="rId9"/>
    <p:sldId id="331" r:id="rId10"/>
    <p:sldId id="332" r:id="rId11"/>
    <p:sldId id="333" r:id="rId12"/>
    <p:sldId id="334" r:id="rId13"/>
    <p:sldId id="335" r:id="rId14"/>
    <p:sldId id="336" r:id="rId15"/>
    <p:sldId id="337" r:id="rId16"/>
    <p:sldId id="338" r:id="rId17"/>
    <p:sldId id="340" r:id="rId18"/>
    <p:sldId id="343" r:id="rId19"/>
    <p:sldId id="344" r:id="rId20"/>
    <p:sldId id="345" r:id="rId21"/>
    <p:sldId id="346" r:id="rId22"/>
    <p:sldId id="347" r:id="rId23"/>
    <p:sldId id="348" r:id="rId24"/>
    <p:sldId id="354" r:id="rId25"/>
    <p:sldId id="355" r:id="rId26"/>
    <p:sldId id="363" r:id="rId27"/>
    <p:sldId id="364" r:id="rId28"/>
    <p:sldId id="365" r:id="rId29"/>
    <p:sldId id="370" r:id="rId30"/>
    <p:sldId id="375" r:id="rId31"/>
    <p:sldId id="268" r:id="rId32"/>
  </p:sldIdLst>
  <p:sldSz cx="9144000" cy="5715000" type="screen16x10"/>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SimSun" pitchFamily="2" charset="-122"/>
        <a:cs typeface="+mn-cs"/>
      </a:defRPr>
    </a:lvl1pPr>
    <a:lvl2pPr marL="457200" algn="l" rtl="0" fontAlgn="base">
      <a:spcBef>
        <a:spcPct val="0"/>
      </a:spcBef>
      <a:spcAft>
        <a:spcPct val="0"/>
      </a:spcAft>
      <a:defRPr kern="1200">
        <a:solidFill>
          <a:schemeClr val="tx1"/>
        </a:solidFill>
        <a:latin typeface="Arial" pitchFamily="34" charset="0"/>
        <a:ea typeface="SimSun" pitchFamily="2" charset="-122"/>
        <a:cs typeface="+mn-cs"/>
      </a:defRPr>
    </a:lvl2pPr>
    <a:lvl3pPr marL="914400" algn="l" rtl="0" fontAlgn="base">
      <a:spcBef>
        <a:spcPct val="0"/>
      </a:spcBef>
      <a:spcAft>
        <a:spcPct val="0"/>
      </a:spcAft>
      <a:defRPr kern="1200">
        <a:solidFill>
          <a:schemeClr val="tx1"/>
        </a:solidFill>
        <a:latin typeface="Arial" pitchFamily="34" charset="0"/>
        <a:ea typeface="SimSun" pitchFamily="2" charset="-122"/>
        <a:cs typeface="+mn-cs"/>
      </a:defRPr>
    </a:lvl3pPr>
    <a:lvl4pPr marL="1371600" algn="l" rtl="0" fontAlgn="base">
      <a:spcBef>
        <a:spcPct val="0"/>
      </a:spcBef>
      <a:spcAft>
        <a:spcPct val="0"/>
      </a:spcAft>
      <a:defRPr kern="1200">
        <a:solidFill>
          <a:schemeClr val="tx1"/>
        </a:solidFill>
        <a:latin typeface="Arial" pitchFamily="34" charset="0"/>
        <a:ea typeface="SimSun" pitchFamily="2" charset="-122"/>
        <a:cs typeface="+mn-cs"/>
      </a:defRPr>
    </a:lvl4pPr>
    <a:lvl5pPr marL="1828800" algn="l" rtl="0" fontAlgn="base">
      <a:spcBef>
        <a:spcPct val="0"/>
      </a:spcBef>
      <a:spcAft>
        <a:spcPct val="0"/>
      </a:spcAft>
      <a:defRPr kern="1200">
        <a:solidFill>
          <a:schemeClr val="tx1"/>
        </a:solidFill>
        <a:latin typeface="Arial" pitchFamily="34" charset="0"/>
        <a:ea typeface="SimSun" pitchFamily="2" charset="-122"/>
        <a:cs typeface="+mn-cs"/>
      </a:defRPr>
    </a:lvl5pPr>
    <a:lvl6pPr marL="2286000" algn="r" defTabSz="914400" rtl="1" eaLnBrk="1" latinLnBrk="0" hangingPunct="1">
      <a:defRPr kern="1200">
        <a:solidFill>
          <a:schemeClr val="tx1"/>
        </a:solidFill>
        <a:latin typeface="Arial" pitchFamily="34" charset="0"/>
        <a:ea typeface="SimSun" pitchFamily="2" charset="-122"/>
        <a:cs typeface="+mn-cs"/>
      </a:defRPr>
    </a:lvl6pPr>
    <a:lvl7pPr marL="2743200" algn="r" defTabSz="914400" rtl="1" eaLnBrk="1" latinLnBrk="0" hangingPunct="1">
      <a:defRPr kern="1200">
        <a:solidFill>
          <a:schemeClr val="tx1"/>
        </a:solidFill>
        <a:latin typeface="Arial" pitchFamily="34" charset="0"/>
        <a:ea typeface="SimSun" pitchFamily="2" charset="-122"/>
        <a:cs typeface="+mn-cs"/>
      </a:defRPr>
    </a:lvl7pPr>
    <a:lvl8pPr marL="3200400" algn="r" defTabSz="914400" rtl="1" eaLnBrk="1" latinLnBrk="0" hangingPunct="1">
      <a:defRPr kern="1200">
        <a:solidFill>
          <a:schemeClr val="tx1"/>
        </a:solidFill>
        <a:latin typeface="Arial" pitchFamily="34" charset="0"/>
        <a:ea typeface="SimSun" pitchFamily="2" charset="-122"/>
        <a:cs typeface="+mn-cs"/>
      </a:defRPr>
    </a:lvl8pPr>
    <a:lvl9pPr marL="3657600" algn="r" defTabSz="914400" rtl="1" eaLnBrk="1" latinLnBrk="0" hangingPunct="1">
      <a:defRPr kern="1200">
        <a:solidFill>
          <a:schemeClr val="tx1"/>
        </a:solidFill>
        <a:latin typeface="Arial" pitchFamily="34" charset="0"/>
        <a:ea typeface="SimSun" pitchFamily="2" charset="-122"/>
        <a:cs typeface="+mn-cs"/>
      </a:defRPr>
    </a:lvl9pPr>
  </p:defaultTextStyle>
  <p:extLst>
    <p:ext uri="{EFAFB233-063F-42B5-8137-9DF3F51BA10A}">
      <p15:sldGuideLst xmlns:p15="http://schemas.microsoft.com/office/powerpoint/2012/main">
        <p15:guide id="1" orient="horz" pos="13">
          <p15:clr>
            <a:srgbClr val="A4A3A4"/>
          </p15:clr>
        </p15:guide>
        <p15:guide id="2" pos="295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BCB8"/>
    <a:srgbClr val="22BAD8"/>
    <a:srgbClr val="05C3CD"/>
    <a:srgbClr val="00FF00"/>
    <a:srgbClr val="00CC00"/>
    <a:srgbClr val="33CC33"/>
    <a:srgbClr val="009644"/>
    <a:srgbClr val="1E8FB2"/>
    <a:srgbClr val="13AF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40"/>
      </p:cViewPr>
      <p:guideLst>
        <p:guide orient="horz" pos="13"/>
        <p:guide pos="295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4A733BA-7484-4FAA-B9C3-B66C1AB2F12D}" type="datetimeFigureOut">
              <a:rPr lang="ar-EG" smtClean="0"/>
              <a:pPr/>
              <a:t>07/10/1445</a:t>
            </a:fld>
            <a:endParaRPr lang="ar-EG"/>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A8EEEDC-A781-4F4A-9FF4-7F7F30750D44}" type="slidenum">
              <a:rPr lang="ar-EG" smtClean="0"/>
              <a:pPr/>
              <a:t>‹#›</a:t>
            </a:fld>
            <a:endParaRPr lang="ar-EG"/>
          </a:p>
        </p:txBody>
      </p:sp>
    </p:spTree>
    <p:extLst>
      <p:ext uri="{BB962C8B-B14F-4D97-AF65-F5344CB8AC3E}">
        <p14:creationId xmlns:p14="http://schemas.microsoft.com/office/powerpoint/2010/main" val="227409217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image" Target="../media/image3.jpeg"/></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685800"/>
            <a:ext cx="5486400" cy="3429000"/>
          </a:xfrm>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040CDEAE-22CD-4674-B5AB-BA75B2ACCB9F}" type="slidenum">
              <a:rPr lang="en-US" smtClean="0"/>
              <a:pPr/>
              <a:t>2</a:t>
            </a:fld>
            <a:endParaRPr lang="en-US"/>
          </a:p>
        </p:txBody>
      </p:sp>
      <p:grpSp>
        <p:nvGrpSpPr>
          <p:cNvPr id="5" name="مجموعة 4"/>
          <p:cNvGrpSpPr/>
          <p:nvPr/>
        </p:nvGrpSpPr>
        <p:grpSpPr>
          <a:xfrm>
            <a:off x="979754" y="4625599"/>
            <a:ext cx="4886482" cy="3509578"/>
            <a:chOff x="949589" y="4946015"/>
            <a:chExt cx="4736042" cy="3752691"/>
          </a:xfrm>
        </p:grpSpPr>
        <p:cxnSp>
          <p:nvCxnSpPr>
            <p:cNvPr id="6" name="رابط مستقيم 5"/>
            <p:cNvCxnSpPr/>
            <p:nvPr/>
          </p:nvCxnSpPr>
          <p:spPr>
            <a:xfrm rot="10800000" flipH="1">
              <a:off x="949589" y="494601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10800000" flipH="1">
              <a:off x="949589" y="5287168"/>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rot="10800000" flipH="1">
              <a:off x="949589" y="562832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flipH="1">
              <a:off x="949589" y="596947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flipH="1">
              <a:off x="949589" y="6310630"/>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10800000" flipH="1">
              <a:off x="949589" y="6651783"/>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10800000" flipH="1">
              <a:off x="949589" y="6992937"/>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flipH="1">
              <a:off x="949589" y="7334091"/>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رابط مستقيم 13"/>
            <p:cNvCxnSpPr/>
            <p:nvPr/>
          </p:nvCxnSpPr>
          <p:spPr>
            <a:xfrm rot="10800000" flipH="1">
              <a:off x="949589" y="7675245"/>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10800000" flipH="1">
              <a:off x="949589" y="8016399"/>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رابط مستقيم 15"/>
            <p:cNvCxnSpPr/>
            <p:nvPr/>
          </p:nvCxnSpPr>
          <p:spPr>
            <a:xfrm rot="10800000" flipH="1">
              <a:off x="949589" y="8357552"/>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رابط مستقيم 16"/>
            <p:cNvCxnSpPr/>
            <p:nvPr/>
          </p:nvCxnSpPr>
          <p:spPr>
            <a:xfrm rot="10800000" flipH="1">
              <a:off x="949589" y="8698706"/>
              <a:ext cx="473604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8" name="Date Placeholder 17"/>
          <p:cNvSpPr>
            <a:spLocks noGrp="1"/>
          </p:cNvSpPr>
          <p:nvPr>
            <p:ph type="dt" idx="11"/>
          </p:nvPr>
        </p:nvSpPr>
        <p:spPr/>
        <p:txBody>
          <a:bodyPr/>
          <a:lstStyle/>
          <a:p>
            <a:endParaRPr lang="en-US"/>
          </a:p>
        </p:txBody>
      </p:sp>
      <p:pic>
        <p:nvPicPr>
          <p:cNvPr id="19" name="Picture 5"/>
          <p:cNvPicPr>
            <a:picLocks noChangeAspect="1" noChangeArrowheads="1"/>
          </p:cNvPicPr>
          <p:nvPr/>
        </p:nvPicPr>
        <p:blipFill>
          <a:blip r:embed="rId3" cstate="print"/>
          <a:srcRect/>
          <a:stretch>
            <a:fillRect/>
          </a:stretch>
        </p:blipFill>
        <p:spPr bwMode="auto">
          <a:xfrm>
            <a:off x="2832652" y="8394491"/>
            <a:ext cx="1416326" cy="479078"/>
          </a:xfrm>
          <a:prstGeom prst="rect">
            <a:avLst/>
          </a:prstGeom>
          <a:noFill/>
          <a:ln w="9525">
            <a:noFill/>
            <a:miter lim="800000"/>
            <a:headEnd/>
            <a:tailEnd/>
          </a:ln>
          <a:effectLst/>
        </p:spPr>
      </p:pic>
      <p:pic>
        <p:nvPicPr>
          <p:cNvPr id="20" name="Picture 5" descr="D:\المتحدة للتدريب  والتطوير المؤسسي أساسي\تصاميم\DISIN FOR POWER POINT\UG.jpg"/>
          <p:cNvPicPr>
            <a:picLocks noChangeAspect="1" noChangeArrowheads="1"/>
          </p:cNvPicPr>
          <p:nvPr/>
        </p:nvPicPr>
        <p:blipFill>
          <a:blip r:embed="rId4" cstate="print">
            <a:clrChange>
              <a:clrFrom>
                <a:srgbClr val="FFFFFF"/>
              </a:clrFrom>
              <a:clrTo>
                <a:srgbClr val="FFFFFF">
                  <a:alpha val="0"/>
                </a:srgbClr>
              </a:clrTo>
            </a:clrChange>
          </a:blip>
          <a:srcRect l="19586" t="6092" r="14034" b="34399"/>
          <a:stretch>
            <a:fillRect/>
          </a:stretch>
        </p:blipFill>
        <p:spPr bwMode="auto">
          <a:xfrm>
            <a:off x="894522" y="8394493"/>
            <a:ext cx="856873" cy="470143"/>
          </a:xfrm>
          <a:prstGeom prst="rect">
            <a:avLst/>
          </a:prstGeom>
          <a:noFill/>
        </p:spPr>
      </p:pic>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5"/>
          </p:nvPr>
        </p:nvSpPr>
        <p:spPr/>
        <p:txBody>
          <a:bodyPr/>
          <a:lstStyle/>
          <a:p>
            <a:fld id="{7A8EEEDC-A781-4F4A-9FF4-7F7F30750D44}" type="slidenum">
              <a:rPr lang="ar-EG" smtClean="0"/>
              <a:pPr/>
              <a:t>3</a:t>
            </a:fld>
            <a:endParaRPr lang="ar-EG"/>
          </a:p>
        </p:txBody>
      </p:sp>
    </p:spTree>
    <p:extLst>
      <p:ext uri="{BB962C8B-B14F-4D97-AF65-F5344CB8AC3E}">
        <p14:creationId xmlns:p14="http://schemas.microsoft.com/office/powerpoint/2010/main" val="4268628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4825"/>
            <a:ext cx="7772400" cy="1225550"/>
          </a:xfrm>
        </p:spPr>
        <p:txBody>
          <a:bodyPr/>
          <a:lstStyle/>
          <a:p>
            <a:r>
              <a:rPr lang="en-US"/>
              <a:t>Click to edit Master title style</a:t>
            </a:r>
            <a:endParaRPr lang="ar-EG"/>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Tree>
    <p:extLst>
      <p:ext uri="{BB962C8B-B14F-4D97-AF65-F5344CB8AC3E}">
        <p14:creationId xmlns:p14="http://schemas.microsoft.com/office/powerpoint/2010/main" val="1423622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70640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873243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4825"/>
            <a:ext cx="7772400" cy="1225550"/>
          </a:xfrm>
        </p:spPr>
        <p:txBody>
          <a:bodyPr/>
          <a:lstStyle/>
          <a:p>
            <a:r>
              <a:rPr lang="en-US"/>
              <a:t>Click to edit Master title style</a:t>
            </a:r>
            <a:endParaRPr lang="ar-EG"/>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EG"/>
          </a:p>
        </p:txBody>
      </p:sp>
    </p:spTree>
    <p:extLst>
      <p:ext uri="{BB962C8B-B14F-4D97-AF65-F5344CB8AC3E}">
        <p14:creationId xmlns:p14="http://schemas.microsoft.com/office/powerpoint/2010/main" val="355649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2948737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1888"/>
            <a:ext cx="7772400" cy="1135062"/>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422525"/>
            <a:ext cx="7772400" cy="1249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54643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34312837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1738903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Tree>
    <p:extLst>
      <p:ext uri="{BB962C8B-B14F-4D97-AF65-F5344CB8AC3E}">
        <p14:creationId xmlns:p14="http://schemas.microsoft.com/office/powerpoint/2010/main" val="31549265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40884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8375"/>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1099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1331758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3075"/>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511175"/>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11519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29053790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4876800"/>
          </a:xfrm>
        </p:spPr>
        <p:txBody>
          <a:bodyPr vert="eaVert"/>
          <a:lstStyle/>
          <a:p>
            <a:r>
              <a:rPr lang="en-US"/>
              <a:t>Click to edit Master title style</a:t>
            </a:r>
            <a:endParaRPr lang="ar-EG"/>
          </a:p>
        </p:txBody>
      </p:sp>
      <p:sp>
        <p:nvSpPr>
          <p:cNvPr id="3" name="Vertical Text Placeholder 2"/>
          <p:cNvSpPr>
            <a:spLocks noGrp="1"/>
          </p:cNvSpPr>
          <p:nvPr>
            <p:ph type="body" orient="vert" idx="1"/>
          </p:nvPr>
        </p:nvSpPr>
        <p:spPr>
          <a:xfrm>
            <a:off x="457200" y="228600"/>
            <a:ext cx="6019800"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162997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1888"/>
            <a:ext cx="7772400" cy="1135062"/>
          </a:xfrm>
        </p:spPr>
        <p:txBody>
          <a:bodyPr anchor="t"/>
          <a:lstStyle>
            <a:lvl1pPr algn="r">
              <a:defRPr sz="4000" b="1" cap="all"/>
            </a:lvl1pPr>
          </a:lstStyle>
          <a:p>
            <a:r>
              <a:rPr lang="en-US"/>
              <a:t>Click to edit Master title style</a:t>
            </a:r>
            <a:endParaRPr lang="ar-EG"/>
          </a:p>
        </p:txBody>
      </p:sp>
      <p:sp>
        <p:nvSpPr>
          <p:cNvPr id="3" name="Text Placeholder 2"/>
          <p:cNvSpPr>
            <a:spLocks noGrp="1"/>
          </p:cNvSpPr>
          <p:nvPr>
            <p:ph type="body" idx="1"/>
          </p:nvPr>
        </p:nvSpPr>
        <p:spPr>
          <a:xfrm>
            <a:off x="722313" y="2422525"/>
            <a:ext cx="7772400" cy="124936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76962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
        <p:nvSpPr>
          <p:cNvPr id="3" name="Content Placeholder 2"/>
          <p:cNvSpPr>
            <a:spLocks noGrp="1"/>
          </p:cNvSpPr>
          <p:nvPr>
            <p:ph sz="half" idx="1"/>
          </p:nvPr>
        </p:nvSpPr>
        <p:spPr>
          <a:xfrm>
            <a:off x="457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Content Placeholder 3"/>
          <p:cNvSpPr>
            <a:spLocks noGrp="1"/>
          </p:cNvSpPr>
          <p:nvPr>
            <p:ph sz="half" idx="2"/>
          </p:nvPr>
        </p:nvSpPr>
        <p:spPr>
          <a:xfrm>
            <a:off x="4648200" y="1333500"/>
            <a:ext cx="4038600" cy="3771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193588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EG"/>
          </a:p>
        </p:txBody>
      </p:sp>
      <p:sp>
        <p:nvSpPr>
          <p:cNvPr id="3" name="Text Placeholder 2"/>
          <p:cNvSpPr>
            <a:spLocks noGrp="1"/>
          </p:cNvSpPr>
          <p:nvPr>
            <p:ph type="body" idx="1"/>
          </p:nvPr>
        </p:nvSpPr>
        <p:spPr>
          <a:xfrm>
            <a:off x="457200" y="1279525"/>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925"/>
            <a:ext cx="4040188"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5" name="Text Placeholder 4"/>
          <p:cNvSpPr>
            <a:spLocks noGrp="1"/>
          </p:cNvSpPr>
          <p:nvPr>
            <p:ph type="body" sz="quarter" idx="3"/>
          </p:nvPr>
        </p:nvSpPr>
        <p:spPr>
          <a:xfrm>
            <a:off x="4645025" y="1279525"/>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12925"/>
            <a:ext cx="4041775" cy="329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Tree>
    <p:extLst>
      <p:ext uri="{BB962C8B-B14F-4D97-AF65-F5344CB8AC3E}">
        <p14:creationId xmlns:p14="http://schemas.microsoft.com/office/powerpoint/2010/main" val="369842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EG"/>
          </a:p>
        </p:txBody>
      </p:sp>
    </p:spTree>
    <p:extLst>
      <p:ext uri="{BB962C8B-B14F-4D97-AF65-F5344CB8AC3E}">
        <p14:creationId xmlns:p14="http://schemas.microsoft.com/office/powerpoint/2010/main" val="2489528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7522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3008313" cy="968375"/>
          </a:xfrm>
        </p:spPr>
        <p:txBody>
          <a:bodyPr anchor="b"/>
          <a:lstStyle>
            <a:lvl1pPr algn="r">
              <a:defRPr sz="2000" b="1"/>
            </a:lvl1pPr>
          </a:lstStyle>
          <a:p>
            <a:r>
              <a:rPr lang="en-US"/>
              <a:t>Click to edit Master title style</a:t>
            </a:r>
            <a:endParaRPr lang="ar-EG"/>
          </a:p>
        </p:txBody>
      </p:sp>
      <p:sp>
        <p:nvSpPr>
          <p:cNvPr id="3" name="Content Placeholder 2"/>
          <p:cNvSpPr>
            <a:spLocks noGrp="1"/>
          </p:cNvSpPr>
          <p:nvPr>
            <p:ph idx="1"/>
          </p:nvPr>
        </p:nvSpPr>
        <p:spPr>
          <a:xfrm>
            <a:off x="3575050" y="227013"/>
            <a:ext cx="5111750" cy="4878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a:p>
        </p:txBody>
      </p:sp>
      <p:sp>
        <p:nvSpPr>
          <p:cNvPr id="4" name="Text Placeholder 3"/>
          <p:cNvSpPr>
            <a:spLocks noGrp="1"/>
          </p:cNvSpPr>
          <p:nvPr>
            <p:ph type="body" sz="half" idx="2"/>
          </p:nvPr>
        </p:nvSpPr>
        <p:spPr>
          <a:xfrm>
            <a:off x="457200" y="1195388"/>
            <a:ext cx="3008313" cy="3910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330333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3075"/>
          </a:xfrm>
        </p:spPr>
        <p:txBody>
          <a:bodyPr anchor="b"/>
          <a:lstStyle>
            <a:lvl1pPr algn="r">
              <a:defRPr sz="2000" b="1"/>
            </a:lvl1pPr>
          </a:lstStyle>
          <a:p>
            <a:r>
              <a:rPr lang="en-US"/>
              <a:t>Click to edit Master title style</a:t>
            </a:r>
            <a:endParaRPr lang="ar-EG"/>
          </a:p>
        </p:txBody>
      </p:sp>
      <p:sp>
        <p:nvSpPr>
          <p:cNvPr id="3" name="Picture Placeholder 2"/>
          <p:cNvSpPr>
            <a:spLocks noGrp="1"/>
          </p:cNvSpPr>
          <p:nvPr>
            <p:ph type="pic" idx="1"/>
          </p:nvPr>
        </p:nvSpPr>
        <p:spPr>
          <a:xfrm>
            <a:off x="1792288" y="511175"/>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a:p>
        </p:txBody>
      </p:sp>
      <p:sp>
        <p:nvSpPr>
          <p:cNvPr id="4" name="Text Placeholder 3"/>
          <p:cNvSpPr>
            <a:spLocks noGrp="1"/>
          </p:cNvSpPr>
          <p:nvPr>
            <p:ph type="body" sz="half" idx="2"/>
          </p:nvPr>
        </p:nvSpPr>
        <p:spPr>
          <a:xfrm>
            <a:off x="1792288" y="4473575"/>
            <a:ext cx="5486400" cy="669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49957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t>单击此处编辑母版标题样式</a:t>
            </a:r>
          </a:p>
        </p:txBody>
      </p:sp>
      <p:sp>
        <p:nvSpPr>
          <p:cNvPr id="1027" name="文本占位符 2"/>
          <p:cNvSpPr>
            <a:spLocks noGrp="1" noChangeArrowheads="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SimSun" pitchFamily="2" charset="-122"/>
        </a:defRPr>
      </a:lvl2pPr>
      <a:lvl3pPr algn="ctr" rtl="0" eaLnBrk="0" fontAlgn="base" hangingPunct="0">
        <a:spcBef>
          <a:spcPct val="0"/>
        </a:spcBef>
        <a:spcAft>
          <a:spcPct val="0"/>
        </a:spcAft>
        <a:defRPr sz="4400">
          <a:solidFill>
            <a:schemeClr val="tx1"/>
          </a:solidFill>
          <a:latin typeface="Calibri" pitchFamily="34" charset="0"/>
          <a:ea typeface="SimSun" pitchFamily="2" charset="-122"/>
        </a:defRPr>
      </a:lvl3pPr>
      <a:lvl4pPr algn="ctr" rtl="0" eaLnBrk="0" fontAlgn="base" hangingPunct="0">
        <a:spcBef>
          <a:spcPct val="0"/>
        </a:spcBef>
        <a:spcAft>
          <a:spcPct val="0"/>
        </a:spcAft>
        <a:defRPr sz="4400">
          <a:solidFill>
            <a:schemeClr val="tx1"/>
          </a:solidFill>
          <a:latin typeface="Calibri" pitchFamily="34" charset="0"/>
          <a:ea typeface="SimSun" pitchFamily="2" charset="-122"/>
        </a:defRPr>
      </a:lvl4pPr>
      <a:lvl5pPr algn="ctr" rtl="0" eaLnBrk="0" fontAlgn="base" hangingPunct="0">
        <a:spcBef>
          <a:spcPct val="0"/>
        </a:spcBef>
        <a:spcAft>
          <a:spcPct val="0"/>
        </a:spcAft>
        <a:defRPr sz="4400">
          <a:solidFill>
            <a:schemeClr val="tx1"/>
          </a:solidFill>
          <a:latin typeface="Calibri" pitchFamily="34" charset="0"/>
          <a:ea typeface="SimSun"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SimSun"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SimSun"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SimSun"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SimSun"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2050" name="Picture 2" descr="E:\新模板\城市高尔夫\未标题-2.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标题占位符 1"/>
          <p:cNvSpPr>
            <a:spLocks noGrp="1" noChangeArrowheads="1"/>
          </p:cNvSpPr>
          <p:nvPr>
            <p:ph type="title"/>
          </p:nvPr>
        </p:nvSpPr>
        <p:spPr bwMode="auto">
          <a:xfrm>
            <a:off x="457200" y="228600"/>
            <a:ext cx="82296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t>单击此处编辑母版标题样式</a:t>
            </a:r>
          </a:p>
        </p:txBody>
      </p:sp>
      <p:sp>
        <p:nvSpPr>
          <p:cNvPr id="2052" name="文本占位符 2"/>
          <p:cNvSpPr>
            <a:spLocks noGrp="1" noChangeArrowheads="1"/>
          </p:cNvSpPr>
          <p:nvPr>
            <p:ph type="body" idx="1"/>
          </p:nvPr>
        </p:nvSpPr>
        <p:spPr bwMode="auto">
          <a:xfrm>
            <a:off x="457200" y="1333500"/>
            <a:ext cx="822960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t>单击此处编辑母版文本样式</a:t>
            </a:r>
          </a:p>
          <a:p>
            <a:pPr lvl="1"/>
            <a:r>
              <a:rPr lang="zh-CN"/>
              <a:t>第二级</a:t>
            </a:r>
          </a:p>
          <a:p>
            <a:pPr lvl="2"/>
            <a:r>
              <a:rPr lang="zh-CN"/>
              <a:t>第三级</a:t>
            </a:r>
          </a:p>
          <a:p>
            <a:pPr lvl="3"/>
            <a:r>
              <a:rPr lang="zh-CN"/>
              <a:t>第四级</a:t>
            </a:r>
          </a:p>
          <a:p>
            <a:pPr lvl="4"/>
            <a:r>
              <a:rPr lang="zh-CN"/>
              <a:t>第五级</a:t>
            </a:r>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SimSun" pitchFamily="2" charset="-122"/>
        </a:defRPr>
      </a:lvl2pPr>
      <a:lvl3pPr algn="ctr" rtl="0" eaLnBrk="0" fontAlgn="base" hangingPunct="0">
        <a:spcBef>
          <a:spcPct val="0"/>
        </a:spcBef>
        <a:spcAft>
          <a:spcPct val="0"/>
        </a:spcAft>
        <a:defRPr sz="4400">
          <a:solidFill>
            <a:schemeClr val="tx1"/>
          </a:solidFill>
          <a:latin typeface="Calibri" pitchFamily="34" charset="0"/>
          <a:ea typeface="SimSun" pitchFamily="2" charset="-122"/>
        </a:defRPr>
      </a:lvl3pPr>
      <a:lvl4pPr algn="ctr" rtl="0" eaLnBrk="0" fontAlgn="base" hangingPunct="0">
        <a:spcBef>
          <a:spcPct val="0"/>
        </a:spcBef>
        <a:spcAft>
          <a:spcPct val="0"/>
        </a:spcAft>
        <a:defRPr sz="4400">
          <a:solidFill>
            <a:schemeClr val="tx1"/>
          </a:solidFill>
          <a:latin typeface="Calibri" pitchFamily="34" charset="0"/>
          <a:ea typeface="SimSun" pitchFamily="2" charset="-122"/>
        </a:defRPr>
      </a:lvl4pPr>
      <a:lvl5pPr algn="ctr" rtl="0" eaLnBrk="0" fontAlgn="base" hangingPunct="0">
        <a:spcBef>
          <a:spcPct val="0"/>
        </a:spcBef>
        <a:spcAft>
          <a:spcPct val="0"/>
        </a:spcAft>
        <a:defRPr sz="4400">
          <a:solidFill>
            <a:schemeClr val="tx1"/>
          </a:solidFill>
          <a:latin typeface="Calibri" pitchFamily="34" charset="0"/>
          <a:ea typeface="SimSun"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SimSun"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SimSun"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SimSun"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SimSun" pitchFamily="2" charset="-122"/>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46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18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90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6200" indent="-228600"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733A4069-8AD1-4C3A-A66F-2EC333D5D5C2}"/>
              </a:ext>
            </a:extLst>
          </p:cNvPr>
          <p:cNvSpPr>
            <a:spLocks noGrp="1"/>
          </p:cNvSpPr>
          <p:nvPr>
            <p:ph idx="1"/>
          </p:nvPr>
        </p:nvSpPr>
        <p:spPr>
          <a:solidFill>
            <a:srgbClr val="16BCB8"/>
          </a:solidFill>
          <a:effectLst>
            <a:glow rad="63500">
              <a:schemeClr val="accent1">
                <a:satMod val="175000"/>
                <a:alpha val="40000"/>
              </a:schemeClr>
            </a:glow>
          </a:effectLst>
        </p:spPr>
        <p:txBody>
          <a:bodyPr/>
          <a:lstStyle/>
          <a:p>
            <a:pPr algn="ctr"/>
            <a:r>
              <a:rPr lang="ar-SA" i="1" dirty="0">
                <a:latin typeface="Simplified Arabic" panose="02020603050405020304" pitchFamily="18" charset="-78"/>
                <a:cs typeface="Simplified Arabic" panose="02020603050405020304" pitchFamily="18" charset="-78"/>
              </a:rPr>
              <a:t>الورشة العلمية الموسومة </a:t>
            </a:r>
            <a:endParaRPr lang="en-US" i="1" dirty="0">
              <a:latin typeface="Simplified Arabic" panose="02020603050405020304" pitchFamily="18" charset="-78"/>
              <a:cs typeface="Simplified Arabic" panose="02020603050405020304" pitchFamily="18" charset="-78"/>
            </a:endParaRPr>
          </a:p>
          <a:p>
            <a:pPr algn="ctr"/>
            <a:endParaRPr lang="ar-SA" dirty="0"/>
          </a:p>
          <a:p>
            <a:pPr algn="ctr"/>
            <a:endParaRPr lang="en-US" i="1" dirty="0">
              <a:latin typeface="Simplified Arabic" panose="02020603050405020304" pitchFamily="18" charset="-78"/>
              <a:cs typeface="Simplified Arabic" panose="02020603050405020304" pitchFamily="18" charset="-78"/>
            </a:endParaRPr>
          </a:p>
          <a:p>
            <a:pPr algn="ctr"/>
            <a:r>
              <a:rPr lang="ar-SA" i="1" dirty="0">
                <a:latin typeface="Simplified Arabic" panose="02020603050405020304" pitchFamily="18" charset="-78"/>
                <a:cs typeface="Simplified Arabic" panose="02020603050405020304" pitchFamily="18" charset="-78"/>
              </a:rPr>
              <a:t> (منهج القران الكريم في تعزيز الثقة بالنفس )</a:t>
            </a:r>
            <a:endParaRPr lang="en-US" i="1" dirty="0">
              <a:latin typeface="Simplified Arabic" panose="02020603050405020304" pitchFamily="18" charset="-78"/>
              <a:cs typeface="Simplified Arabic" panose="02020603050405020304" pitchFamily="18" charset="-78"/>
            </a:endParaRPr>
          </a:p>
          <a:p>
            <a:pPr algn="ctr"/>
            <a:r>
              <a:rPr lang="ar-IQ" i="1" dirty="0" err="1">
                <a:latin typeface="Simplified Arabic" panose="02020603050405020304" pitchFamily="18" charset="-78"/>
                <a:cs typeface="Simplified Arabic" panose="02020603050405020304" pitchFamily="18" charset="-78"/>
              </a:rPr>
              <a:t>م.م</a:t>
            </a:r>
            <a:r>
              <a:rPr lang="ar-IQ" i="1" dirty="0">
                <a:latin typeface="Simplified Arabic" panose="02020603050405020304" pitchFamily="18" charset="-78"/>
                <a:cs typeface="Simplified Arabic" panose="02020603050405020304" pitchFamily="18" charset="-78"/>
              </a:rPr>
              <a:t> أنور  خالد</a:t>
            </a:r>
          </a:p>
          <a:p>
            <a:pPr algn="ctr"/>
            <a:r>
              <a:rPr lang="ar-IQ" i="1" dirty="0" err="1">
                <a:latin typeface="Simplified Arabic" panose="02020603050405020304" pitchFamily="18" charset="-78"/>
                <a:cs typeface="Simplified Arabic" panose="02020603050405020304" pitchFamily="18" charset="-78"/>
              </a:rPr>
              <a:t>م.م</a:t>
            </a:r>
            <a:r>
              <a:rPr lang="ar-IQ" i="1" dirty="0">
                <a:latin typeface="Simplified Arabic" panose="02020603050405020304" pitchFamily="18" charset="-78"/>
                <a:cs typeface="Simplified Arabic" panose="02020603050405020304" pitchFamily="18" charset="-78"/>
              </a:rPr>
              <a:t> هاله احمد عبيد</a:t>
            </a:r>
          </a:p>
        </p:txBody>
      </p:sp>
    </p:spTree>
    <p:extLst>
      <p:ext uri="{BB962C8B-B14F-4D97-AF65-F5344CB8AC3E}">
        <p14:creationId xmlns:p14="http://schemas.microsoft.com/office/powerpoint/2010/main" val="1015018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لماذا الثقة بالنفس؟</a:t>
            </a:r>
          </a:p>
        </p:txBody>
      </p:sp>
    </p:spTree>
    <p:extLst>
      <p:ext uri="{BB962C8B-B14F-4D97-AF65-F5344CB8AC3E}">
        <p14:creationId xmlns:p14="http://schemas.microsoft.com/office/powerpoint/2010/main" val="366589583"/>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73175"/>
            <a:ext cx="6562725" cy="547010"/>
            <a:chOff x="0" y="0"/>
            <a:chExt cx="6561756" cy="546970"/>
          </a:xfrm>
          <a:solidFill>
            <a:schemeClr val="accent2">
              <a:lumMod val="50000"/>
            </a:schemeClr>
          </a:solidFill>
        </p:grpSpPr>
        <p:sp>
          <p:nvSpPr>
            <p:cNvPr id="5138"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تشعرك أن حياة كل شخص متميزة عن سواها</a:t>
              </a:r>
              <a:endParaRPr lang="zh-CN" altLang="en-US" sz="2400" b="1" dirty="0">
                <a:solidFill>
                  <a:schemeClr val="bg1"/>
                </a:solidFill>
              </a:endParaRPr>
            </a:p>
          </p:txBody>
        </p:sp>
      </p:grpSp>
      <p:grpSp>
        <p:nvGrpSpPr>
          <p:cNvPr id="7174" name="Group 6"/>
          <p:cNvGrpSpPr>
            <a:grpSpLocks/>
          </p:cNvGrpSpPr>
          <p:nvPr/>
        </p:nvGrpSpPr>
        <p:grpSpPr bwMode="auto">
          <a:xfrm>
            <a:off x="1290638" y="2146300"/>
            <a:ext cx="6562725" cy="547010"/>
            <a:chOff x="0" y="0"/>
            <a:chExt cx="6561756" cy="546970"/>
          </a:xfrm>
          <a:solidFill>
            <a:srgbClr val="7030A0"/>
          </a:solidFill>
        </p:grpSpPr>
        <p:grpSp>
          <p:nvGrpSpPr>
            <p:cNvPr id="5134" name="Group 7"/>
            <p:cNvGrpSpPr>
              <a:grpSpLocks/>
            </p:cNvGrpSpPr>
            <p:nvPr/>
          </p:nvGrpSpPr>
          <p:grpSpPr bwMode="auto">
            <a:xfrm>
              <a:off x="0" y="0"/>
              <a:ext cx="6561756" cy="546060"/>
              <a:chOff x="0" y="0"/>
              <a:chExt cx="6561756" cy="546060"/>
            </a:xfrm>
            <a:grpFill/>
          </p:grpSpPr>
          <p:sp>
            <p:nvSpPr>
              <p:cNvPr id="5136"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616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تجعلك مدركًا تمامًا لإمكاناتك وقدراتك</a:t>
              </a:r>
              <a:endParaRPr lang="zh-CN" altLang="en-US" sz="2400" b="1" dirty="0">
                <a:solidFill>
                  <a:schemeClr val="bg1"/>
                </a:solidFill>
              </a:endParaRPr>
            </a:p>
          </p:txBody>
        </p:sp>
      </p:grpSp>
      <p:grpSp>
        <p:nvGrpSpPr>
          <p:cNvPr id="7179" name="Group 11"/>
          <p:cNvGrpSpPr>
            <a:grpSpLocks/>
          </p:cNvGrpSpPr>
          <p:nvPr/>
        </p:nvGrpSpPr>
        <p:grpSpPr bwMode="auto">
          <a:xfrm>
            <a:off x="1290638" y="3017838"/>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تعطيك الاستعداد أن تتخذ قدوة</a:t>
              </a:r>
              <a:endParaRPr lang="zh-CN" altLang="en-US" sz="2400" b="1" dirty="0">
                <a:solidFill>
                  <a:schemeClr val="bg1"/>
                </a:solidFill>
              </a:endParaRPr>
            </a:p>
          </p:txBody>
        </p:sp>
      </p:grpSp>
      <p:grpSp>
        <p:nvGrpSpPr>
          <p:cNvPr id="7183" name="Group 15"/>
          <p:cNvGrpSpPr>
            <a:grpSpLocks/>
          </p:cNvGrpSpPr>
          <p:nvPr/>
        </p:nvGrpSpPr>
        <p:grpSpPr bwMode="auto">
          <a:xfrm>
            <a:off x="1290638" y="3966674"/>
            <a:ext cx="6562725" cy="547010"/>
            <a:chOff x="0" y="0"/>
            <a:chExt cx="6561756" cy="546970"/>
          </a:xfrm>
          <a:solidFill>
            <a:schemeClr val="accent1">
              <a:lumMod val="50000"/>
            </a:schemeClr>
          </a:solidFill>
        </p:grpSpPr>
        <p:grpSp>
          <p:nvGrpSpPr>
            <p:cNvPr id="5127" name="Group 16"/>
            <p:cNvGrpSpPr>
              <a:grpSpLocks/>
            </p:cNvGrpSpPr>
            <p:nvPr/>
          </p:nvGrpSpPr>
          <p:grpSpPr bwMode="auto">
            <a:xfrm>
              <a:off x="0" y="0"/>
              <a:ext cx="6561756" cy="546060"/>
              <a:chOff x="0" y="0"/>
              <a:chExt cx="6448390" cy="611157"/>
            </a:xfrm>
            <a:grpFill/>
          </p:grpSpPr>
          <p:sp>
            <p:nvSpPr>
              <p:cNvPr id="5129" name="AutoShape 3"/>
              <p:cNvSpPr>
                <a:spLocks noChangeArrowheads="1"/>
              </p:cNvSpPr>
              <p:nvPr/>
            </p:nvSpPr>
            <p:spPr bwMode="auto">
              <a:xfrm>
                <a:off x="0" y="214970"/>
                <a:ext cx="6448390" cy="396187"/>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616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توضح لك هدفك</a:t>
              </a:r>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3923928" y="86004"/>
            <a:ext cx="5220073"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لماذا الثقة بالنفس؟</a:t>
            </a:r>
          </a:p>
        </p:txBody>
      </p:sp>
    </p:spTree>
    <p:extLst>
      <p:ext uri="{BB962C8B-B14F-4D97-AF65-F5344CB8AC3E}">
        <p14:creationId xmlns:p14="http://schemas.microsoft.com/office/powerpoint/2010/main" val="19605512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 الثقة والغرور . ما الفرق ؟</a:t>
            </a:r>
          </a:p>
        </p:txBody>
      </p:sp>
    </p:spTree>
    <p:extLst>
      <p:ext uri="{BB962C8B-B14F-4D97-AF65-F5344CB8AC3E}">
        <p14:creationId xmlns:p14="http://schemas.microsoft.com/office/powerpoint/2010/main" val="184205284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3" descr="B56F103BB23E47beACAB404F50AF11BD# #TextBox 13"/>
          <p:cNvSpPr txBox="1">
            <a:spLocks noChangeArrowheads="1"/>
          </p:cNvSpPr>
          <p:nvPr/>
        </p:nvSpPr>
        <p:spPr bwMode="auto">
          <a:xfrm>
            <a:off x="2771800" y="86004"/>
            <a:ext cx="6372201"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 الثقة والغرور. ما الفرق؟</a:t>
            </a:r>
          </a:p>
        </p:txBody>
      </p:sp>
      <p:sp>
        <p:nvSpPr>
          <p:cNvPr id="2" name="Round Diagonal Corner Rectangle 1"/>
          <p:cNvSpPr/>
          <p:nvPr/>
        </p:nvSpPr>
        <p:spPr bwMode="auto">
          <a:xfrm>
            <a:off x="3067500" y="741792"/>
            <a:ext cx="2880320" cy="571614"/>
          </a:xfrm>
          <a:prstGeom prst="round2DiagRect">
            <a:avLst/>
          </a:prstGeom>
          <a:solidFill>
            <a:srgbClr val="22BAD8"/>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r>
              <a:rPr lang="ar-EG" sz="2800" b="1" dirty="0">
                <a:solidFill>
                  <a:srgbClr val="002060"/>
                </a:solidFill>
              </a:rPr>
              <a:t>الثقة بالنفس</a:t>
            </a:r>
            <a:endParaRPr kumimoji="0" lang="ar-EG" sz="2800" b="1" i="0" u="none" strike="noStrike" cap="none" normalizeH="0" baseline="0" dirty="0">
              <a:ln>
                <a:noFill/>
              </a:ln>
              <a:solidFill>
                <a:srgbClr val="002060"/>
              </a:solidFill>
              <a:effectLst/>
            </a:endParaRPr>
          </a:p>
        </p:txBody>
      </p:sp>
      <p:pic>
        <p:nvPicPr>
          <p:cNvPr id="3" name="صورة 2">
            <a:extLst>
              <a:ext uri="{FF2B5EF4-FFF2-40B4-BE49-F238E27FC236}">
                <a16:creationId xmlns:a16="http://schemas.microsoft.com/office/drawing/2014/main" id="{866CA7A1-D4D8-43F2-959F-929AC6944B6D}"/>
              </a:ext>
            </a:extLst>
          </p:cNvPr>
          <p:cNvPicPr>
            <a:picLocks noChangeAspect="1"/>
          </p:cNvPicPr>
          <p:nvPr/>
        </p:nvPicPr>
        <p:blipFill>
          <a:blip r:embed="rId2">
            <a:duotone>
              <a:schemeClr val="accent1">
                <a:shade val="45000"/>
                <a:satMod val="135000"/>
              </a:schemeClr>
              <a:prstClr val="white"/>
            </a:duotone>
          </a:blip>
          <a:stretch>
            <a:fillRect/>
          </a:stretch>
        </p:blipFill>
        <p:spPr>
          <a:xfrm>
            <a:off x="257182" y="2209428"/>
            <a:ext cx="8500955" cy="2520280"/>
          </a:xfrm>
          <a:prstGeom prst="rect">
            <a:avLst/>
          </a:prstGeom>
          <a:solidFill>
            <a:schemeClr val="accent1">
              <a:lumMod val="40000"/>
              <a:lumOff val="60000"/>
            </a:schemeClr>
          </a:solidFill>
        </p:spPr>
      </p:pic>
    </p:spTree>
    <p:extLst>
      <p:ext uri="{BB962C8B-B14F-4D97-AF65-F5344CB8AC3E}">
        <p14:creationId xmlns:p14="http://schemas.microsoft.com/office/powerpoint/2010/main" val="34831795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683568" y="2425452"/>
            <a:ext cx="7992888" cy="1728192"/>
            <a:chOff x="0" y="-19326"/>
            <a:chExt cx="6561756" cy="565386"/>
          </a:xfrm>
          <a:solidFill>
            <a:schemeClr val="accent1">
              <a:lumMod val="40000"/>
              <a:lumOff val="60000"/>
            </a:schemeClr>
          </a:solidFill>
        </p:grpSpPr>
        <p:sp>
          <p:nvSpPr>
            <p:cNvPr id="5138"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19326"/>
              <a:ext cx="6496677" cy="50915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t>فشعور بالعظمة وتوهم الكمال، اي ان الفرق بين الثقة بالنفس وبين الغرور هو أن الأولى تقدير للإمكانيات المتوافرة، اما الغرور ففقدان أو إساءة لهذا التقدير</a:t>
              </a:r>
              <a:endParaRPr lang="zh-CN" altLang="en-US" sz="2400" b="1" dirty="0"/>
            </a:p>
          </p:txBody>
        </p:sp>
      </p:grpSp>
      <p:sp>
        <p:nvSpPr>
          <p:cNvPr id="21" name="TextBox 13" descr="B56F103BB23E47beACAB404F50AF11BD# #TextBox 13"/>
          <p:cNvSpPr txBox="1">
            <a:spLocks noChangeArrowheads="1"/>
          </p:cNvSpPr>
          <p:nvPr/>
        </p:nvSpPr>
        <p:spPr bwMode="auto">
          <a:xfrm>
            <a:off x="2771800" y="86004"/>
            <a:ext cx="6372201"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 الثقة والغرور. ما الفرق؟</a:t>
            </a:r>
          </a:p>
        </p:txBody>
      </p:sp>
      <p:sp>
        <p:nvSpPr>
          <p:cNvPr id="2" name="Round Diagonal Corner Rectangle 1"/>
          <p:cNvSpPr/>
          <p:nvPr/>
        </p:nvSpPr>
        <p:spPr bwMode="auto">
          <a:xfrm>
            <a:off x="3067500" y="1031156"/>
            <a:ext cx="2880320" cy="648072"/>
          </a:xfrm>
          <a:prstGeom prst="round2DiagRect">
            <a:avLst/>
          </a:prstGeom>
          <a:solidFill>
            <a:srgbClr val="22BAD8"/>
          </a:solidFill>
          <a:ln w="9525" cap="flat" cmpd="sng" algn="ctr">
            <a:solidFill>
              <a:schemeClr val="bg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r>
              <a:rPr lang="ar-EG" sz="2800" b="1" dirty="0">
                <a:solidFill>
                  <a:srgbClr val="002060"/>
                </a:solidFill>
              </a:rPr>
              <a:t>الغرور </a:t>
            </a:r>
            <a:endParaRPr kumimoji="0" lang="ar-EG" sz="2800" b="1" i="0" u="none" strike="noStrike" cap="none" normalizeH="0" baseline="0" dirty="0">
              <a:ln>
                <a:noFill/>
              </a:ln>
              <a:solidFill>
                <a:srgbClr val="002060"/>
              </a:solidFill>
              <a:effectLst/>
            </a:endParaRPr>
          </a:p>
        </p:txBody>
      </p:sp>
    </p:spTree>
    <p:extLst>
      <p:ext uri="{BB962C8B-B14F-4D97-AF65-F5344CB8AC3E}">
        <p14:creationId xmlns:p14="http://schemas.microsoft.com/office/powerpoint/2010/main" val="68938570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28627"/>
            <a:ext cx="6562725" cy="547010"/>
            <a:chOff x="0" y="0"/>
            <a:chExt cx="6561756" cy="546970"/>
          </a:xfrm>
          <a:solidFill>
            <a:schemeClr val="tx2">
              <a:lumMod val="60000"/>
              <a:lumOff val="40000"/>
            </a:schemeClr>
          </a:solidFill>
        </p:grpSpPr>
        <p:sp>
          <p:nvSpPr>
            <p:cNvPr id="5138"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t>الاستهتار في العمل المطلوب أو القرار المطلوب اتخاذه</a:t>
              </a:r>
              <a:endParaRPr lang="zh-CN" altLang="en-US" sz="2400" b="1" dirty="0"/>
            </a:p>
          </p:txBody>
        </p:sp>
      </p:grpSp>
      <p:grpSp>
        <p:nvGrpSpPr>
          <p:cNvPr id="7174" name="Group 6"/>
          <p:cNvGrpSpPr>
            <a:grpSpLocks/>
          </p:cNvGrpSpPr>
          <p:nvPr/>
        </p:nvGrpSpPr>
        <p:grpSpPr bwMode="auto">
          <a:xfrm>
            <a:off x="1290638" y="2146300"/>
            <a:ext cx="6562725" cy="546100"/>
            <a:chOff x="0" y="0"/>
            <a:chExt cx="6561756" cy="546060"/>
          </a:xfrm>
          <a:solidFill>
            <a:srgbClr val="00B0F0"/>
          </a:solidFill>
        </p:grpSpPr>
        <p:grpSp>
          <p:nvGrpSpPr>
            <p:cNvPr id="5134" name="Group 7"/>
            <p:cNvGrpSpPr>
              <a:grpSpLocks/>
            </p:cNvGrpSpPr>
            <p:nvPr/>
          </p:nvGrpSpPr>
          <p:grpSpPr bwMode="auto">
            <a:xfrm>
              <a:off x="0" y="0"/>
              <a:ext cx="6561756" cy="546060"/>
              <a:chOff x="0" y="0"/>
              <a:chExt cx="6561756" cy="546060"/>
            </a:xfrm>
            <a:grpFill/>
          </p:grpSpPr>
          <p:sp>
            <p:nvSpPr>
              <p:cNvPr id="5136"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462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300" b="1" dirty="0"/>
                <a:t>اتباع رأيك الشخصي فقط -سواء في اتخاذ قرار أو في اداء عمل ما</a:t>
              </a:r>
              <a:endParaRPr lang="zh-CN" altLang="en-US" sz="2300" b="1" dirty="0"/>
            </a:p>
          </p:txBody>
        </p:sp>
      </p:grpSp>
      <p:grpSp>
        <p:nvGrpSpPr>
          <p:cNvPr id="7179" name="Group 11"/>
          <p:cNvGrpSpPr>
            <a:grpSpLocks/>
          </p:cNvGrpSpPr>
          <p:nvPr/>
        </p:nvGrpSpPr>
        <p:grpSpPr bwMode="auto">
          <a:xfrm>
            <a:off x="1290638" y="3017838"/>
            <a:ext cx="6562725" cy="547010"/>
            <a:chOff x="0" y="0"/>
            <a:chExt cx="6561756" cy="546970"/>
          </a:xfrm>
          <a:solidFill>
            <a:srgbClr val="22BAD8"/>
          </a:solidFill>
        </p:grpSpPr>
        <p:sp>
          <p:nvSpPr>
            <p:cNvPr id="5131" name="AutoShape 3"/>
            <p:cNvSpPr>
              <a:spLocks noChangeArrowheads="1"/>
            </p:cNvSpPr>
            <p:nvPr/>
          </p:nvSpPr>
          <p:spPr bwMode="auto">
            <a:xfrm>
              <a:off x="0" y="192073"/>
              <a:ext cx="6561756" cy="353987"/>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t>الشعور بأنك الأفضل دائما </a:t>
              </a:r>
              <a:endParaRPr lang="zh-CN" altLang="en-US" sz="2400" b="1" dirty="0"/>
            </a:p>
          </p:txBody>
        </p:sp>
      </p:grpSp>
      <p:grpSp>
        <p:nvGrpSpPr>
          <p:cNvPr id="7183" name="Group 15"/>
          <p:cNvGrpSpPr>
            <a:grpSpLocks/>
          </p:cNvGrpSpPr>
          <p:nvPr/>
        </p:nvGrpSpPr>
        <p:grpSpPr bwMode="auto">
          <a:xfrm>
            <a:off x="1290638" y="3890963"/>
            <a:ext cx="6562725" cy="546100"/>
            <a:chOff x="0" y="0"/>
            <a:chExt cx="6561756" cy="546060"/>
          </a:xfrm>
          <a:solidFill>
            <a:srgbClr val="16BCB8"/>
          </a:solidFill>
        </p:grpSpPr>
        <p:grpSp>
          <p:nvGrpSpPr>
            <p:cNvPr id="5127" name="Group 16"/>
            <p:cNvGrpSpPr>
              <a:grpSpLocks/>
            </p:cNvGrpSpPr>
            <p:nvPr/>
          </p:nvGrpSpPr>
          <p:grpSpPr bwMode="auto">
            <a:xfrm>
              <a:off x="0" y="0"/>
              <a:ext cx="6561756" cy="546060"/>
              <a:chOff x="0" y="0"/>
              <a:chExt cx="6448390" cy="611157"/>
            </a:xfrm>
            <a:grpFill/>
          </p:grpSpPr>
          <p:sp>
            <p:nvSpPr>
              <p:cNvPr id="5129" name="AutoShape 3"/>
              <p:cNvSpPr>
                <a:spLocks noChangeArrowheads="1"/>
              </p:cNvSpPr>
              <p:nvPr/>
            </p:nvSpPr>
            <p:spPr bwMode="auto">
              <a:xfrm>
                <a:off x="0" y="214970"/>
                <a:ext cx="6448390" cy="396187"/>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1546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100" b="1" dirty="0"/>
                <a:t>الهدف من أي شيء تفعله يكون التباهي واثبات أنك من فعل هذا الشيء</a:t>
              </a:r>
              <a:endParaRPr lang="zh-CN" altLang="en-US" sz="2100" b="1" dirty="0"/>
            </a:p>
          </p:txBody>
        </p:sp>
      </p:grpSp>
      <p:sp>
        <p:nvSpPr>
          <p:cNvPr id="21" name="TextBox 13" descr="B56F103BB23E47beACAB404F50AF11BD# #TextBox 13"/>
          <p:cNvSpPr txBox="1">
            <a:spLocks noChangeArrowheads="1"/>
          </p:cNvSpPr>
          <p:nvPr/>
        </p:nvSpPr>
        <p:spPr bwMode="auto">
          <a:xfrm>
            <a:off x="3923928" y="86004"/>
            <a:ext cx="5220073"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الغرور يكون ب</a:t>
            </a:r>
          </a:p>
        </p:txBody>
      </p:sp>
    </p:spTree>
    <p:extLst>
      <p:ext uri="{BB962C8B-B14F-4D97-AF65-F5344CB8AC3E}">
        <p14:creationId xmlns:p14="http://schemas.microsoft.com/office/powerpoint/2010/main" val="366017757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73175"/>
            <a:ext cx="6562725" cy="547010"/>
            <a:chOff x="0" y="0"/>
            <a:chExt cx="6561756" cy="546970"/>
          </a:xfrm>
          <a:solidFill>
            <a:srgbClr val="002060"/>
          </a:solidFill>
        </p:grpSpPr>
        <p:sp>
          <p:nvSpPr>
            <p:cNvPr id="5138"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الاستعانة بالله والدعاء له وقراءة القرآن والتسبيح الكثير</a:t>
              </a:r>
              <a:endParaRPr lang="zh-CN" altLang="en-US" sz="2400" b="1" dirty="0">
                <a:solidFill>
                  <a:schemeClr val="bg1"/>
                </a:solidFill>
              </a:endParaRPr>
            </a:p>
          </p:txBody>
        </p:sp>
      </p:grpSp>
      <p:grpSp>
        <p:nvGrpSpPr>
          <p:cNvPr id="7174" name="Group 6"/>
          <p:cNvGrpSpPr>
            <a:grpSpLocks/>
          </p:cNvGrpSpPr>
          <p:nvPr/>
        </p:nvGrpSpPr>
        <p:grpSpPr bwMode="auto">
          <a:xfrm>
            <a:off x="1290638" y="2146300"/>
            <a:ext cx="6562725" cy="546100"/>
            <a:chOff x="0" y="0"/>
            <a:chExt cx="6561756" cy="546060"/>
          </a:xfrm>
          <a:solidFill>
            <a:schemeClr val="accent6">
              <a:lumMod val="60000"/>
              <a:lumOff val="40000"/>
            </a:schemeClr>
          </a:solidFill>
        </p:grpSpPr>
        <p:grpSp>
          <p:nvGrpSpPr>
            <p:cNvPr id="5134" name="Group 7"/>
            <p:cNvGrpSpPr>
              <a:grpSpLocks/>
            </p:cNvGrpSpPr>
            <p:nvPr/>
          </p:nvGrpSpPr>
          <p:grpSpPr bwMode="auto">
            <a:xfrm>
              <a:off x="0" y="0"/>
              <a:ext cx="6561756" cy="546060"/>
              <a:chOff x="0" y="0"/>
              <a:chExt cx="6561756" cy="546060"/>
            </a:xfrm>
            <a:grpFill/>
          </p:grpSpPr>
          <p:sp>
            <p:nvSpPr>
              <p:cNvPr id="5136" name="AutoShape 3"/>
              <p:cNvSpPr>
                <a:spLocks noChangeArrowheads="1"/>
              </p:cNvSpPr>
              <p:nvPr/>
            </p:nvSpPr>
            <p:spPr bwMode="auto">
              <a:xfrm>
                <a:off x="0" y="192074"/>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4624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300" b="1" dirty="0">
                  <a:solidFill>
                    <a:schemeClr val="bg1"/>
                  </a:solidFill>
                </a:rPr>
                <a:t>الإنصات لجميع النقد الموجه إليك ومحاولة إصلاحه</a:t>
              </a:r>
              <a:endParaRPr lang="zh-CN" altLang="en-US" sz="2300" b="1" dirty="0">
                <a:solidFill>
                  <a:schemeClr val="bg1"/>
                </a:solidFill>
              </a:endParaRPr>
            </a:p>
          </p:txBody>
        </p:sp>
      </p:grpSp>
      <p:grpSp>
        <p:nvGrpSpPr>
          <p:cNvPr id="7179" name="Group 11"/>
          <p:cNvGrpSpPr>
            <a:grpSpLocks/>
          </p:cNvGrpSpPr>
          <p:nvPr/>
        </p:nvGrpSpPr>
        <p:grpSpPr bwMode="auto">
          <a:xfrm>
            <a:off x="1290638" y="3017838"/>
            <a:ext cx="6562725" cy="546100"/>
            <a:chOff x="0" y="0"/>
            <a:chExt cx="6561756" cy="54606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3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200" b="1" dirty="0">
                  <a:solidFill>
                    <a:schemeClr val="bg1"/>
                  </a:solidFill>
                </a:rPr>
                <a:t>إذا كنت واثق من نفسك وأخبرك أحد أنك مغرور فحاول مراجعة نفسك</a:t>
              </a:r>
              <a:endParaRPr lang="zh-CN" altLang="en-US" sz="2200" b="1" dirty="0">
                <a:solidFill>
                  <a:schemeClr val="bg1"/>
                </a:solidFill>
              </a:endParaRPr>
            </a:p>
          </p:txBody>
        </p:sp>
      </p:grpSp>
      <p:grpSp>
        <p:nvGrpSpPr>
          <p:cNvPr id="7183" name="Group 15"/>
          <p:cNvGrpSpPr>
            <a:grpSpLocks/>
          </p:cNvGrpSpPr>
          <p:nvPr/>
        </p:nvGrpSpPr>
        <p:grpSpPr bwMode="auto">
          <a:xfrm>
            <a:off x="1290638" y="3890962"/>
            <a:ext cx="6562725" cy="1029154"/>
            <a:chOff x="0" y="0"/>
            <a:chExt cx="6561756" cy="546060"/>
          </a:xfrm>
          <a:solidFill>
            <a:srgbClr val="16BCB8"/>
          </a:solidFill>
        </p:grpSpPr>
        <p:grpSp>
          <p:nvGrpSpPr>
            <p:cNvPr id="5127" name="Group 16"/>
            <p:cNvGrpSpPr>
              <a:grpSpLocks/>
            </p:cNvGrpSpPr>
            <p:nvPr/>
          </p:nvGrpSpPr>
          <p:grpSpPr bwMode="auto">
            <a:xfrm>
              <a:off x="0" y="0"/>
              <a:ext cx="6561756" cy="546060"/>
              <a:chOff x="0" y="0"/>
              <a:chExt cx="6448390" cy="611157"/>
            </a:xfrm>
            <a:grpFill/>
          </p:grpSpPr>
          <p:sp>
            <p:nvSpPr>
              <p:cNvPr id="5129" name="AutoShape 3"/>
              <p:cNvSpPr>
                <a:spLocks noChangeArrowheads="1"/>
              </p:cNvSpPr>
              <p:nvPr/>
            </p:nvSpPr>
            <p:spPr bwMode="auto">
              <a:xfrm>
                <a:off x="0" y="214970"/>
                <a:ext cx="6448390" cy="396187"/>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4092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إن اخطأت في اتخاذ أحد قراراتك أو في عمل ما، اهتم بإصلاح هذا الخطأ ولا تجعله يهز ثقتك بنفسك؛ فلا أحد معف من الخطأ</a:t>
              </a: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للبعد عن الغرور</a:t>
            </a:r>
          </a:p>
        </p:txBody>
      </p:sp>
    </p:spTree>
    <p:extLst>
      <p:ext uri="{BB962C8B-B14F-4D97-AF65-F5344CB8AC3E}">
        <p14:creationId xmlns:p14="http://schemas.microsoft.com/office/powerpoint/2010/main" val="70762882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متى تهتز الثقة في النفس؟</a:t>
            </a:r>
          </a:p>
        </p:txBody>
      </p:sp>
    </p:spTree>
    <p:extLst>
      <p:ext uri="{BB962C8B-B14F-4D97-AF65-F5344CB8AC3E}">
        <p14:creationId xmlns:p14="http://schemas.microsoft.com/office/powerpoint/2010/main" val="196561133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73175"/>
            <a:ext cx="6562725" cy="547010"/>
            <a:chOff x="0" y="0"/>
            <a:chExt cx="6561756" cy="54697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النقد اللاذع</a:t>
              </a:r>
              <a:endParaRPr lang="zh-CN" altLang="en-US" sz="2400" b="1" dirty="0">
                <a:solidFill>
                  <a:schemeClr val="bg1"/>
                </a:solidFill>
              </a:endParaRPr>
            </a:p>
          </p:txBody>
        </p:sp>
      </p:grpSp>
      <p:grpSp>
        <p:nvGrpSpPr>
          <p:cNvPr id="7174" name="Group 6"/>
          <p:cNvGrpSpPr>
            <a:grpSpLocks/>
          </p:cNvGrpSpPr>
          <p:nvPr/>
        </p:nvGrpSpPr>
        <p:grpSpPr bwMode="auto">
          <a:xfrm>
            <a:off x="1290638" y="2146300"/>
            <a:ext cx="6562725" cy="546100"/>
            <a:chOff x="0" y="0"/>
            <a:chExt cx="6561756" cy="54606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300" b="1" dirty="0">
                  <a:solidFill>
                    <a:schemeClr val="bg1"/>
                  </a:solidFill>
                </a:rPr>
                <a:t>كثرة المشاكل</a:t>
              </a:r>
              <a:endParaRPr lang="zh-CN" altLang="en-US" sz="2300" b="1" dirty="0">
                <a:solidFill>
                  <a:schemeClr val="bg1"/>
                </a:solidFill>
              </a:endParaRPr>
            </a:p>
          </p:txBody>
        </p:sp>
      </p:grpSp>
      <p:grpSp>
        <p:nvGrpSpPr>
          <p:cNvPr id="7179" name="Group 11"/>
          <p:cNvGrpSpPr>
            <a:grpSpLocks/>
          </p:cNvGrpSpPr>
          <p:nvPr/>
        </p:nvGrpSpPr>
        <p:grpSpPr bwMode="auto">
          <a:xfrm>
            <a:off x="1290638" y="3017838"/>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الخوف</a:t>
              </a:r>
              <a:endParaRPr lang="zh-CN" altLang="en-US" sz="2400" b="1" dirty="0">
                <a:solidFill>
                  <a:schemeClr val="bg1"/>
                </a:solidFill>
              </a:endParaRPr>
            </a:p>
          </p:txBody>
        </p:sp>
      </p:grpSp>
      <p:grpSp>
        <p:nvGrpSpPr>
          <p:cNvPr id="7183" name="Group 15"/>
          <p:cNvGrpSpPr>
            <a:grpSpLocks/>
          </p:cNvGrpSpPr>
          <p:nvPr/>
        </p:nvGrpSpPr>
        <p:grpSpPr bwMode="auto">
          <a:xfrm>
            <a:off x="1290638" y="3890963"/>
            <a:ext cx="6562725" cy="547010"/>
            <a:chOff x="0" y="0"/>
            <a:chExt cx="6561756" cy="546970"/>
          </a:xfrm>
        </p:grpSpPr>
        <p:grpSp>
          <p:nvGrpSpPr>
            <p:cNvPr id="5127" name="Group 16"/>
            <p:cNvGrpSpPr>
              <a:grpSpLocks/>
            </p:cNvGrpSpPr>
            <p:nvPr/>
          </p:nvGrpSpPr>
          <p:grpSpPr bwMode="auto">
            <a:xfrm>
              <a:off x="0" y="0"/>
              <a:ext cx="6561756" cy="546060"/>
              <a:chOff x="0" y="0"/>
              <a:chExt cx="6448390" cy="611157"/>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الوحدة</a:t>
              </a:r>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متى تهتز الثقة في النفس؟</a:t>
            </a:r>
          </a:p>
        </p:txBody>
      </p:sp>
    </p:spTree>
    <p:extLst>
      <p:ext uri="{BB962C8B-B14F-4D97-AF65-F5344CB8AC3E}">
        <p14:creationId xmlns:p14="http://schemas.microsoft.com/office/powerpoint/2010/main" val="188972790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73175"/>
            <a:ext cx="6562725" cy="547010"/>
            <a:chOff x="0" y="0"/>
            <a:chExt cx="6561756" cy="54697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لقاء المسؤولين</a:t>
              </a:r>
              <a:endParaRPr lang="zh-CN" altLang="en-US" sz="2400" b="1" dirty="0">
                <a:solidFill>
                  <a:schemeClr val="bg1"/>
                </a:solidFill>
              </a:endParaRPr>
            </a:p>
          </p:txBody>
        </p:sp>
      </p:grpSp>
      <p:grpSp>
        <p:nvGrpSpPr>
          <p:cNvPr id="7174" name="Group 6"/>
          <p:cNvGrpSpPr>
            <a:grpSpLocks/>
          </p:cNvGrpSpPr>
          <p:nvPr/>
        </p:nvGrpSpPr>
        <p:grpSpPr bwMode="auto">
          <a:xfrm>
            <a:off x="1290638" y="2146300"/>
            <a:ext cx="6562725" cy="546100"/>
            <a:chOff x="0" y="0"/>
            <a:chExt cx="6561756" cy="54606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300" b="1" dirty="0">
                  <a:solidFill>
                    <a:schemeClr val="bg1"/>
                  </a:solidFill>
                </a:rPr>
                <a:t>الفشل</a:t>
              </a:r>
              <a:endParaRPr lang="zh-CN" altLang="en-US" sz="2300" b="1" dirty="0">
                <a:solidFill>
                  <a:schemeClr val="bg1"/>
                </a:solidFill>
              </a:endParaRPr>
            </a:p>
          </p:txBody>
        </p:sp>
      </p:grpSp>
      <p:grpSp>
        <p:nvGrpSpPr>
          <p:cNvPr id="7179" name="Group 11"/>
          <p:cNvGrpSpPr>
            <a:grpSpLocks/>
          </p:cNvGrpSpPr>
          <p:nvPr/>
        </p:nvGrpSpPr>
        <p:grpSpPr bwMode="auto">
          <a:xfrm>
            <a:off x="1290638" y="3017838"/>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مواجهة المخالفين</a:t>
              </a:r>
              <a:endParaRPr lang="zh-CN" altLang="en-US" sz="2400" b="1" dirty="0">
                <a:solidFill>
                  <a:schemeClr val="bg1"/>
                </a:solidFill>
              </a:endParaRPr>
            </a:p>
          </p:txBody>
        </p:sp>
      </p:grpSp>
      <p:grpSp>
        <p:nvGrpSpPr>
          <p:cNvPr id="7183" name="Group 15"/>
          <p:cNvGrpSpPr>
            <a:grpSpLocks/>
          </p:cNvGrpSpPr>
          <p:nvPr/>
        </p:nvGrpSpPr>
        <p:grpSpPr bwMode="auto">
          <a:xfrm>
            <a:off x="1290638" y="3890963"/>
            <a:ext cx="6562725" cy="547010"/>
            <a:chOff x="0" y="0"/>
            <a:chExt cx="6561756" cy="546970"/>
          </a:xfrm>
        </p:grpSpPr>
        <p:grpSp>
          <p:nvGrpSpPr>
            <p:cNvPr id="5127" name="Group 16"/>
            <p:cNvGrpSpPr>
              <a:grpSpLocks/>
            </p:cNvGrpSpPr>
            <p:nvPr/>
          </p:nvGrpSpPr>
          <p:grpSpPr bwMode="auto">
            <a:xfrm>
              <a:off x="0" y="0"/>
              <a:ext cx="6561756" cy="546060"/>
              <a:chOff x="0" y="0"/>
              <a:chExt cx="6448390" cy="611157"/>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المواقف المحرجة</a:t>
              </a:r>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متى تهتز الثقة في النفس؟</a:t>
            </a:r>
          </a:p>
        </p:txBody>
      </p:sp>
    </p:spTree>
    <p:extLst>
      <p:ext uri="{BB962C8B-B14F-4D97-AF65-F5344CB8AC3E}">
        <p14:creationId xmlns:p14="http://schemas.microsoft.com/office/powerpoint/2010/main" val="381777965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زوايا مستديرة 4">
            <a:extLst>
              <a:ext uri="{FF2B5EF4-FFF2-40B4-BE49-F238E27FC236}">
                <a16:creationId xmlns:a16="http://schemas.microsoft.com/office/drawing/2014/main" id="{CDE2369A-EFC0-4613-8C3E-0D33D4A8B227}"/>
              </a:ext>
            </a:extLst>
          </p:cNvPr>
          <p:cNvSpPr/>
          <p:nvPr/>
        </p:nvSpPr>
        <p:spPr bwMode="auto">
          <a:xfrm>
            <a:off x="3059832" y="904115"/>
            <a:ext cx="2914273" cy="432048"/>
          </a:xfrm>
          <a:prstGeom prst="roundRect">
            <a:avLst/>
          </a:prstGeom>
          <a:solidFill>
            <a:srgbClr val="009644"/>
          </a:solidFill>
          <a:ln>
            <a:headEnd type="none" w="med" len="med"/>
            <a:tailEnd type="none" w="med" len="med"/>
          </a:ln>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ar-IQ" sz="1800" b="0" i="0" u="none" strike="noStrike" cap="none" normalizeH="0" baseline="0" dirty="0">
                <a:ln>
                  <a:noFill/>
                </a:ln>
                <a:solidFill>
                  <a:schemeClr val="tx1"/>
                </a:solidFill>
                <a:effectLst/>
                <a:latin typeface="Arial" pitchFamily="34" charset="0"/>
                <a:ea typeface="SimSun" pitchFamily="2" charset="-122"/>
              </a:rPr>
              <a:t> </a:t>
            </a:r>
            <a:r>
              <a:rPr kumimoji="0" lang="ar-IQ" sz="2400" b="1" i="0" u="none" strike="noStrike" cap="none" normalizeH="0" baseline="0" dirty="0">
                <a:ln>
                  <a:noFill/>
                </a:ln>
                <a:solidFill>
                  <a:schemeClr val="tx1"/>
                </a:solidFill>
                <a:effectLst/>
                <a:latin typeface="Arial" pitchFamily="34" charset="0"/>
                <a:ea typeface="SimSun" pitchFamily="2" charset="-122"/>
              </a:rPr>
              <a:t>مفهوم الثقة بالنفس </a:t>
            </a:r>
          </a:p>
        </p:txBody>
      </p:sp>
      <p:grpSp>
        <p:nvGrpSpPr>
          <p:cNvPr id="13" name="Group 2">
            <a:extLst>
              <a:ext uri="{FF2B5EF4-FFF2-40B4-BE49-F238E27FC236}">
                <a16:creationId xmlns:a16="http://schemas.microsoft.com/office/drawing/2014/main" id="{6F4E53F8-DAF0-4A48-96ED-6D9045919C58}"/>
              </a:ext>
            </a:extLst>
          </p:cNvPr>
          <p:cNvGrpSpPr>
            <a:grpSpLocks/>
          </p:cNvGrpSpPr>
          <p:nvPr/>
        </p:nvGrpSpPr>
        <p:grpSpPr bwMode="auto">
          <a:xfrm>
            <a:off x="1547664" y="1723348"/>
            <a:ext cx="6607793" cy="2268303"/>
            <a:chOff x="40565" y="149080"/>
            <a:chExt cx="6561756" cy="1408022"/>
          </a:xfrm>
          <a:solidFill>
            <a:schemeClr val="bg2"/>
          </a:solidFill>
        </p:grpSpPr>
        <p:sp>
          <p:nvSpPr>
            <p:cNvPr id="14" name="AutoShape 3">
              <a:extLst>
                <a:ext uri="{FF2B5EF4-FFF2-40B4-BE49-F238E27FC236}">
                  <a16:creationId xmlns:a16="http://schemas.microsoft.com/office/drawing/2014/main" id="{1710A46B-19B6-4395-8E81-72DB805C2036}"/>
                </a:ext>
              </a:extLst>
            </p:cNvPr>
            <p:cNvSpPr>
              <a:spLocks noChangeArrowheads="1"/>
            </p:cNvSpPr>
            <p:nvPr/>
          </p:nvSpPr>
          <p:spPr bwMode="auto">
            <a:xfrm>
              <a:off x="40565" y="149080"/>
              <a:ext cx="6561756" cy="353986"/>
            </a:xfrm>
            <a:prstGeom prst="rect">
              <a:avLst/>
            </a:prstGeom>
            <a:grpFill/>
            <a:ln w="12700">
              <a:solidFill>
                <a:schemeClr val="bg1"/>
              </a:solidFill>
              <a:miter lim="800000"/>
              <a:headEnd/>
              <a:tailEnd/>
            </a:ln>
          </p:spPr>
          <p:txBody>
            <a:bodyPr anchor="ctr"/>
            <a:lstStyle/>
            <a:p>
              <a:endParaRPr lang="zh-CN" altLang="en-US" sz="2400" b="1">
                <a:latin typeface="Calibri" pitchFamily="34" charset="0"/>
              </a:endParaRPr>
            </a:p>
          </p:txBody>
        </p:sp>
        <p:sp>
          <p:nvSpPr>
            <p:cNvPr id="15" name="AutoShape 3">
              <a:extLst>
                <a:ext uri="{FF2B5EF4-FFF2-40B4-BE49-F238E27FC236}">
                  <a16:creationId xmlns:a16="http://schemas.microsoft.com/office/drawing/2014/main" id="{9AFEA988-C6C6-4C05-9263-A0BB1FBA6453}"/>
                </a:ext>
              </a:extLst>
            </p:cNvPr>
            <p:cNvSpPr>
              <a:spLocks noChangeArrowheads="1"/>
            </p:cNvSpPr>
            <p:nvPr/>
          </p:nvSpPr>
          <p:spPr bwMode="auto">
            <a:xfrm>
              <a:off x="51063" y="277076"/>
              <a:ext cx="6510693" cy="779892"/>
            </a:xfrm>
            <a:prstGeom prst="rect">
              <a:avLst/>
            </a:prstGeom>
            <a:grp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16" name="Rectangle 13">
              <a:extLst>
                <a:ext uri="{FF2B5EF4-FFF2-40B4-BE49-F238E27FC236}">
                  <a16:creationId xmlns:a16="http://schemas.microsoft.com/office/drawing/2014/main" id="{F9ECB909-1346-4748-97A7-6626AD36AA75}"/>
                </a:ext>
              </a:extLst>
            </p:cNvPr>
            <p:cNvSpPr>
              <a:spLocks noChangeArrowheads="1"/>
            </p:cNvSpPr>
            <p:nvPr/>
          </p:nvSpPr>
          <p:spPr bwMode="auto">
            <a:xfrm>
              <a:off x="158569" y="277076"/>
              <a:ext cx="6325747" cy="1280026"/>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3200" b="1" dirty="0"/>
                <a:t>الثقة بالنفس هو الثقة بوجود الإمكانات والأسباب التي أعطاها الله للإنسان، فهذه ثقة محمودة وينبغي أن يتربى عليها الفرد ليصبح قوي الشخصية</a:t>
              </a:r>
              <a:endParaRPr lang="zh-CN" altLang="en-US" sz="3200" b="1" dirty="0"/>
            </a:p>
          </p:txBody>
        </p:sp>
      </p:grpSp>
    </p:spTree>
    <p:extLst>
      <p:ext uri="{BB962C8B-B14F-4D97-AF65-F5344CB8AC3E}">
        <p14:creationId xmlns:p14="http://schemas.microsoft.com/office/powerpoint/2010/main" val="162360009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1000" fill="hold"/>
                                        <p:tgtEl>
                                          <p:spTgt spid="13"/>
                                        </p:tgtEl>
                                        <p:attrNameLst>
                                          <p:attrName>ppt_x</p:attrName>
                                        </p:attrNameLst>
                                      </p:cBhvr>
                                      <p:tavLst>
                                        <p:tav tm="0">
                                          <p:val>
                                            <p:strVal val="#ppt_x"/>
                                          </p:val>
                                        </p:tav>
                                        <p:tav tm="100000">
                                          <p:val>
                                            <p:strVal val="#ppt_x"/>
                                          </p:val>
                                        </p:tav>
                                      </p:tavLst>
                                    </p:anim>
                                    <p:anim calcmode="lin" valueType="num">
                                      <p:cBhvr additive="base">
                                        <p:cTn id="12"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أسباب انعدام الثقة بالنفس</a:t>
            </a:r>
          </a:p>
        </p:txBody>
      </p:sp>
    </p:spTree>
    <p:extLst>
      <p:ext uri="{BB962C8B-B14F-4D97-AF65-F5344CB8AC3E}">
        <p14:creationId xmlns:p14="http://schemas.microsoft.com/office/powerpoint/2010/main" val="367415602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73175"/>
            <a:ext cx="6562725" cy="547010"/>
            <a:chOff x="0" y="0"/>
            <a:chExt cx="6561756" cy="54697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احتقار الذات والشعور بالدونية </a:t>
              </a:r>
              <a:endParaRPr lang="zh-CN" altLang="en-US" sz="2400" b="1" dirty="0">
                <a:solidFill>
                  <a:schemeClr val="bg1"/>
                </a:solidFill>
              </a:endParaRPr>
            </a:p>
          </p:txBody>
        </p:sp>
      </p:grpSp>
      <p:grpSp>
        <p:nvGrpSpPr>
          <p:cNvPr id="7174" name="Group 6"/>
          <p:cNvGrpSpPr>
            <a:grpSpLocks/>
          </p:cNvGrpSpPr>
          <p:nvPr/>
        </p:nvGrpSpPr>
        <p:grpSpPr bwMode="auto">
          <a:xfrm>
            <a:off x="1290638" y="2146300"/>
            <a:ext cx="6562725" cy="546100"/>
            <a:chOff x="0" y="0"/>
            <a:chExt cx="6561756" cy="54606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300" b="1" dirty="0">
                  <a:solidFill>
                    <a:schemeClr val="bg1"/>
                  </a:solidFill>
                </a:rPr>
                <a:t>تكرار كلمات سلبية عن نفسك مثل: أنا فاشل</a:t>
              </a:r>
              <a:endParaRPr lang="zh-CN" altLang="en-US" sz="2300" b="1" dirty="0">
                <a:solidFill>
                  <a:schemeClr val="bg1"/>
                </a:solidFill>
              </a:endParaRPr>
            </a:p>
          </p:txBody>
        </p:sp>
      </p:grpSp>
      <p:grpSp>
        <p:nvGrpSpPr>
          <p:cNvPr id="7179" name="Group 11"/>
          <p:cNvGrpSpPr>
            <a:grpSpLocks/>
          </p:cNvGrpSpPr>
          <p:nvPr/>
        </p:nvGrpSpPr>
        <p:grpSpPr bwMode="auto">
          <a:xfrm>
            <a:off x="1290638" y="3017838"/>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التركيز على مواطن ضعفك واحساسك بأن الكل يراها فيك </a:t>
              </a:r>
              <a:endParaRPr lang="zh-CN" altLang="en-US" sz="2400" b="1" dirty="0">
                <a:solidFill>
                  <a:schemeClr val="bg1"/>
                </a:solidFill>
              </a:endParaRPr>
            </a:p>
          </p:txBody>
        </p:sp>
      </p:grpSp>
      <p:grpSp>
        <p:nvGrpSpPr>
          <p:cNvPr id="7183" name="Group 15"/>
          <p:cNvGrpSpPr>
            <a:grpSpLocks/>
          </p:cNvGrpSpPr>
          <p:nvPr/>
        </p:nvGrpSpPr>
        <p:grpSpPr bwMode="auto">
          <a:xfrm>
            <a:off x="1290638" y="3890963"/>
            <a:ext cx="6562725" cy="547010"/>
            <a:chOff x="0" y="0"/>
            <a:chExt cx="6561756" cy="546970"/>
          </a:xfrm>
        </p:grpSpPr>
        <p:grpSp>
          <p:nvGrpSpPr>
            <p:cNvPr id="5127" name="Group 16"/>
            <p:cNvGrpSpPr>
              <a:grpSpLocks/>
            </p:cNvGrpSpPr>
            <p:nvPr/>
          </p:nvGrpSpPr>
          <p:grpSpPr bwMode="auto">
            <a:xfrm>
              <a:off x="0" y="0"/>
              <a:ext cx="6561756" cy="546060"/>
              <a:chOff x="0" y="0"/>
              <a:chExt cx="6448390" cy="611157"/>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عدم التشجيع يؤدي إلى احساس الفرد بعدم أهميته </a:t>
              </a:r>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أسباب انعدام الثقة بالنفس</a:t>
            </a:r>
          </a:p>
        </p:txBody>
      </p:sp>
    </p:spTree>
    <p:extLst>
      <p:ext uri="{BB962C8B-B14F-4D97-AF65-F5344CB8AC3E}">
        <p14:creationId xmlns:p14="http://schemas.microsoft.com/office/powerpoint/2010/main" val="108613833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273175"/>
            <a:ext cx="6562725" cy="547010"/>
            <a:chOff x="0" y="0"/>
            <a:chExt cx="6561756" cy="54697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الخوف والقلق من أن يصدر عنك خطأ أو ما يظنه الناس خطأ </a:t>
              </a:r>
              <a:endParaRPr lang="zh-CN" altLang="en-US" sz="2400" b="1" dirty="0">
                <a:solidFill>
                  <a:schemeClr val="bg1"/>
                </a:solidFill>
              </a:endParaRPr>
            </a:p>
          </p:txBody>
        </p:sp>
      </p:grpSp>
      <p:grpSp>
        <p:nvGrpSpPr>
          <p:cNvPr id="7174" name="Group 6"/>
          <p:cNvGrpSpPr>
            <a:grpSpLocks/>
          </p:cNvGrpSpPr>
          <p:nvPr/>
        </p:nvGrpSpPr>
        <p:grpSpPr bwMode="auto">
          <a:xfrm>
            <a:off x="1290638" y="2146300"/>
            <a:ext cx="6562725" cy="546100"/>
            <a:chOff x="0" y="0"/>
            <a:chExt cx="6561756" cy="54606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46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300" b="1" dirty="0">
                  <a:solidFill>
                    <a:schemeClr val="bg1"/>
                  </a:solidFill>
                </a:rPr>
                <a:t>الإحساس بالضعف وأنه لا يمكنك أن تقدم شيئا أمام الآخرين </a:t>
              </a:r>
              <a:endParaRPr lang="zh-CN" altLang="en-US" sz="2300" b="1" dirty="0">
                <a:solidFill>
                  <a:schemeClr val="bg1"/>
                </a:solidFill>
              </a:endParaRPr>
            </a:p>
          </p:txBody>
        </p:sp>
      </p:grpSp>
      <p:grpSp>
        <p:nvGrpSpPr>
          <p:cNvPr id="7179" name="Group 11"/>
          <p:cNvGrpSpPr>
            <a:grpSpLocks/>
          </p:cNvGrpSpPr>
          <p:nvPr/>
        </p:nvGrpSpPr>
        <p:grpSpPr bwMode="auto">
          <a:xfrm>
            <a:off x="1290638" y="3017838"/>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الفشل في تجربه ما من تجارب الحياة كالدراسة أو العمل </a:t>
              </a:r>
              <a:endParaRPr lang="zh-CN" altLang="en-US" sz="2400" b="1" dirty="0">
                <a:solidFill>
                  <a:schemeClr val="bg1"/>
                </a:solidFill>
              </a:endParaRPr>
            </a:p>
          </p:txBody>
        </p:sp>
      </p:grpSp>
      <p:grpSp>
        <p:nvGrpSpPr>
          <p:cNvPr id="7183" name="Group 15"/>
          <p:cNvGrpSpPr>
            <a:grpSpLocks/>
          </p:cNvGrpSpPr>
          <p:nvPr/>
        </p:nvGrpSpPr>
        <p:grpSpPr bwMode="auto">
          <a:xfrm>
            <a:off x="1290638" y="3890963"/>
            <a:ext cx="6562725" cy="546100"/>
            <a:chOff x="0" y="0"/>
            <a:chExt cx="6561756" cy="546060"/>
          </a:xfrm>
        </p:grpSpPr>
        <p:grpSp>
          <p:nvGrpSpPr>
            <p:cNvPr id="5127" name="Group 16"/>
            <p:cNvGrpSpPr>
              <a:grpSpLocks/>
            </p:cNvGrpSpPr>
            <p:nvPr/>
          </p:nvGrpSpPr>
          <p:grpSpPr bwMode="auto">
            <a:xfrm>
              <a:off x="0" y="0"/>
              <a:ext cx="6561756" cy="546060"/>
              <a:chOff x="0" y="0"/>
              <a:chExt cx="6448390" cy="611157"/>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000" b="1" dirty="0">
                  <a:solidFill>
                    <a:schemeClr val="bg1"/>
                  </a:solidFill>
                </a:rPr>
                <a:t>نظره الأصدقاء أو الأهل السلبية لذاتك وعدم الاعتماد عليك في الأمور الهامة </a:t>
              </a:r>
              <a:endParaRPr lang="zh-CN" altLang="en-US" sz="20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أسباب انعدام الثقة بالنفس</a:t>
            </a:r>
          </a:p>
        </p:txBody>
      </p:sp>
    </p:spTree>
    <p:extLst>
      <p:ext uri="{BB962C8B-B14F-4D97-AF65-F5344CB8AC3E}">
        <p14:creationId xmlns:p14="http://schemas.microsoft.com/office/powerpoint/2010/main" val="3359226740"/>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علامات فقد الثقة بالنفس</a:t>
            </a:r>
          </a:p>
        </p:txBody>
      </p:sp>
    </p:spTree>
    <p:extLst>
      <p:ext uri="{BB962C8B-B14F-4D97-AF65-F5344CB8AC3E}">
        <p14:creationId xmlns:p14="http://schemas.microsoft.com/office/powerpoint/2010/main" val="86147581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417340"/>
            <a:ext cx="6562725" cy="547010"/>
            <a:chOff x="0" y="0"/>
            <a:chExt cx="6561756" cy="54697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تبرير أفعالك للأغراب</a:t>
              </a:r>
              <a:endParaRPr lang="zh-CN" altLang="en-US" sz="2400" b="1" dirty="0">
                <a:solidFill>
                  <a:schemeClr val="bg1"/>
                </a:solidFill>
              </a:endParaRPr>
            </a:p>
          </p:txBody>
        </p:sp>
      </p:grpSp>
      <p:grpSp>
        <p:nvGrpSpPr>
          <p:cNvPr id="7174" name="Group 6"/>
          <p:cNvGrpSpPr>
            <a:grpSpLocks/>
          </p:cNvGrpSpPr>
          <p:nvPr/>
        </p:nvGrpSpPr>
        <p:grpSpPr bwMode="auto">
          <a:xfrm>
            <a:off x="1290638" y="2290465"/>
            <a:ext cx="6562725" cy="547010"/>
            <a:chOff x="0" y="0"/>
            <a:chExt cx="6561756" cy="54697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الرد بعصبيه على النقد</a:t>
              </a:r>
              <a:endParaRPr lang="zh-CN" altLang="en-US" sz="2400" b="1" dirty="0">
                <a:solidFill>
                  <a:schemeClr val="bg1"/>
                </a:solidFill>
              </a:endParaRPr>
            </a:p>
          </p:txBody>
        </p:sp>
      </p:grpSp>
      <p:grpSp>
        <p:nvGrpSpPr>
          <p:cNvPr id="7179" name="Group 11"/>
          <p:cNvGrpSpPr>
            <a:grpSpLocks/>
          </p:cNvGrpSpPr>
          <p:nvPr/>
        </p:nvGrpSpPr>
        <p:grpSpPr bwMode="auto">
          <a:xfrm>
            <a:off x="1290638" y="3162003"/>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التعويض</a:t>
              </a:r>
              <a:endParaRPr lang="zh-CN" altLang="en-US" sz="2400" b="1" dirty="0">
                <a:solidFill>
                  <a:schemeClr val="bg1"/>
                </a:solidFill>
              </a:endParaRPr>
            </a:p>
          </p:txBody>
        </p:sp>
      </p:grpSp>
      <p:grpSp>
        <p:nvGrpSpPr>
          <p:cNvPr id="7183" name="Group 15"/>
          <p:cNvGrpSpPr>
            <a:grpSpLocks/>
          </p:cNvGrpSpPr>
          <p:nvPr/>
        </p:nvGrpSpPr>
        <p:grpSpPr bwMode="auto">
          <a:xfrm>
            <a:off x="1290638" y="4035128"/>
            <a:ext cx="6562725" cy="547010"/>
            <a:chOff x="0" y="0"/>
            <a:chExt cx="6561756" cy="546970"/>
          </a:xfrm>
        </p:grpSpPr>
        <p:grpSp>
          <p:nvGrpSpPr>
            <p:cNvPr id="5127" name="Group 16"/>
            <p:cNvGrpSpPr>
              <a:grpSpLocks/>
            </p:cNvGrpSpPr>
            <p:nvPr/>
          </p:nvGrpSpPr>
          <p:grpSpPr bwMode="auto">
            <a:xfrm>
              <a:off x="0" y="0"/>
              <a:ext cx="6561756" cy="546060"/>
              <a:chOff x="0" y="0"/>
              <a:chExt cx="6448390" cy="611157"/>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a:solidFill>
                    <a:schemeClr val="bg1"/>
                  </a:solidFill>
                </a:rPr>
                <a:t>المثالية العمياء</a:t>
              </a:r>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 علامات فقد الثقة بالنفس</a:t>
            </a:r>
          </a:p>
        </p:txBody>
      </p:sp>
    </p:spTree>
    <p:extLst>
      <p:ext uri="{BB962C8B-B14F-4D97-AF65-F5344CB8AC3E}">
        <p14:creationId xmlns:p14="http://schemas.microsoft.com/office/powerpoint/2010/main" val="177935163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كيف تكتسب الثقة في النفس </a:t>
            </a:r>
          </a:p>
        </p:txBody>
      </p:sp>
    </p:spTree>
    <p:extLst>
      <p:ext uri="{BB962C8B-B14F-4D97-AF65-F5344CB8AC3E}">
        <p14:creationId xmlns:p14="http://schemas.microsoft.com/office/powerpoint/2010/main" val="94653336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67944" y="1993404"/>
            <a:ext cx="4590256" cy="1938992"/>
          </a:xfrm>
          <a:prstGeom prst="rect">
            <a:avLst/>
          </a:prstGeom>
        </p:spPr>
        <p:txBody>
          <a:bodyPr wrap="square">
            <a:spAutoFit/>
          </a:bodyPr>
          <a:lstStyle/>
          <a:p>
            <a:pPr marL="285750" indent="-285750" algn="justLow" rtl="1">
              <a:buFont typeface="Wingdings" pitchFamily="2" charset="2"/>
              <a:buChar char="ü"/>
            </a:pPr>
            <a:r>
              <a:rPr lang="ar-EG" sz="2400" b="1" dirty="0">
                <a:solidFill>
                  <a:srgbClr val="C00000"/>
                </a:solidFill>
              </a:rPr>
              <a:t>إن الثقة بالنفس لا تغيرك عملياً ولا تجذر العادات الإيجابية في نفسك.</a:t>
            </a:r>
          </a:p>
          <a:p>
            <a:pPr marL="285750" indent="-285750" algn="justLow" rtl="1">
              <a:buFont typeface="Wingdings" pitchFamily="2" charset="2"/>
              <a:buChar char="ü"/>
            </a:pPr>
            <a:r>
              <a:rPr lang="ar-EG" sz="2400" b="1" dirty="0">
                <a:solidFill>
                  <a:srgbClr val="C00000"/>
                </a:solidFill>
              </a:rPr>
              <a:t>المطلوب هو التفاعل والتنفيذ، لا غير.</a:t>
            </a:r>
          </a:p>
          <a:p>
            <a:pPr marL="285750" indent="-285750" algn="justLow" rtl="1">
              <a:buFont typeface="Wingdings" pitchFamily="2" charset="2"/>
              <a:buChar char="ü"/>
            </a:pPr>
            <a:r>
              <a:rPr lang="ar-SA" sz="2400" b="1" dirty="0">
                <a:solidFill>
                  <a:srgbClr val="C00000"/>
                </a:solidFill>
              </a:rPr>
              <a:t>لابد لك أن تعوّد نفسك على السلوكيات الحسنة مثل الثقة بالنفس</a:t>
            </a:r>
            <a:endParaRPr lang="ar-EG" sz="2400" b="1" dirty="0">
              <a:solidFill>
                <a:srgbClr val="C00000"/>
              </a:solidFill>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849388"/>
            <a:ext cx="3419475"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98725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1417340"/>
            <a:ext cx="6562725" cy="547010"/>
            <a:chOff x="0" y="0"/>
            <a:chExt cx="6561756" cy="54697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إطلاق إشعاعات الهدف في وجودك بادئاَ</a:t>
              </a:r>
              <a:endParaRPr lang="zh-CN" altLang="en-US" sz="2400" b="1" dirty="0">
                <a:solidFill>
                  <a:schemeClr val="bg1"/>
                </a:solidFill>
              </a:endParaRPr>
            </a:p>
          </p:txBody>
        </p:sp>
      </p:grpSp>
      <p:grpSp>
        <p:nvGrpSpPr>
          <p:cNvPr id="7174" name="Group 6"/>
          <p:cNvGrpSpPr>
            <a:grpSpLocks/>
          </p:cNvGrpSpPr>
          <p:nvPr/>
        </p:nvGrpSpPr>
        <p:grpSpPr bwMode="auto">
          <a:xfrm>
            <a:off x="1290638" y="2290465"/>
            <a:ext cx="6562725" cy="547010"/>
            <a:chOff x="0" y="0"/>
            <a:chExt cx="6561756" cy="54697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لا تتقد حتى الاحتراق</a:t>
              </a:r>
              <a:endParaRPr lang="zh-CN" altLang="en-US" sz="2400" b="1" dirty="0">
                <a:solidFill>
                  <a:schemeClr val="bg1"/>
                </a:solidFill>
              </a:endParaRPr>
            </a:p>
          </p:txBody>
        </p:sp>
      </p:grpSp>
      <p:grpSp>
        <p:nvGrpSpPr>
          <p:cNvPr id="7179" name="Group 11"/>
          <p:cNvGrpSpPr>
            <a:grpSpLocks/>
          </p:cNvGrpSpPr>
          <p:nvPr/>
        </p:nvGrpSpPr>
        <p:grpSpPr bwMode="auto">
          <a:xfrm>
            <a:off x="1290638" y="3162003"/>
            <a:ext cx="6562725" cy="547010"/>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التزم برنامجاً مصغراً ومرناً</a:t>
              </a:r>
              <a:endParaRPr lang="zh-CN" altLang="en-US" sz="2400" b="1" dirty="0">
                <a:solidFill>
                  <a:schemeClr val="bg1"/>
                </a:solidFill>
              </a:endParaRPr>
            </a:p>
          </p:txBody>
        </p:sp>
      </p:grpSp>
      <p:grpSp>
        <p:nvGrpSpPr>
          <p:cNvPr id="7183" name="Group 15"/>
          <p:cNvGrpSpPr>
            <a:grpSpLocks/>
          </p:cNvGrpSpPr>
          <p:nvPr/>
        </p:nvGrpSpPr>
        <p:grpSpPr bwMode="auto">
          <a:xfrm>
            <a:off x="1290638" y="4035128"/>
            <a:ext cx="6562725" cy="547010"/>
            <a:chOff x="0" y="0"/>
            <a:chExt cx="6561756" cy="546970"/>
          </a:xfrm>
        </p:grpSpPr>
        <p:grpSp>
          <p:nvGrpSpPr>
            <p:cNvPr id="5127" name="Group 16"/>
            <p:cNvGrpSpPr>
              <a:grpSpLocks/>
            </p:cNvGrpSpPr>
            <p:nvPr/>
          </p:nvGrpSpPr>
          <p:grpSpPr bwMode="auto">
            <a:xfrm>
              <a:off x="0" y="0"/>
              <a:ext cx="6561756" cy="546060"/>
              <a:chOff x="0" y="0"/>
              <a:chExt cx="6448390" cy="611157"/>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63953" y="0"/>
                <a:ext cx="6320483" cy="54009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4"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solidFill>
                    <a:schemeClr val="bg1"/>
                  </a:solidFill>
                </a:rPr>
                <a:t>تلق الإيحاءات</a:t>
              </a:r>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كيف تكتسب الثقة في النفس </a:t>
            </a:r>
          </a:p>
        </p:txBody>
      </p:sp>
    </p:spTree>
    <p:extLst>
      <p:ext uri="{BB962C8B-B14F-4D97-AF65-F5344CB8AC3E}">
        <p14:creationId xmlns:p14="http://schemas.microsoft.com/office/powerpoint/2010/main" val="37585560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90638" y="814470"/>
            <a:ext cx="6881762" cy="776232"/>
            <a:chOff x="0" y="0"/>
            <a:chExt cx="6561756" cy="546060"/>
          </a:xfrm>
        </p:grpSpPr>
        <p:sp>
          <p:nvSpPr>
            <p:cNvPr id="5138"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85339"/>
              <a:ext cx="6431598" cy="400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endParaRPr lang="zh-CN" altLang="en-US" sz="2000" b="1" dirty="0">
                <a:solidFill>
                  <a:schemeClr val="bg1"/>
                </a:solidFill>
              </a:endParaRPr>
            </a:p>
          </p:txBody>
        </p:sp>
      </p:grpSp>
      <p:grpSp>
        <p:nvGrpSpPr>
          <p:cNvPr id="7174" name="Group 6"/>
          <p:cNvGrpSpPr>
            <a:grpSpLocks/>
          </p:cNvGrpSpPr>
          <p:nvPr/>
        </p:nvGrpSpPr>
        <p:grpSpPr bwMode="auto">
          <a:xfrm>
            <a:off x="1341708" y="1650790"/>
            <a:ext cx="6881762" cy="678596"/>
            <a:chOff x="0" y="0"/>
            <a:chExt cx="6561756" cy="546060"/>
          </a:xfrm>
        </p:grpSpPr>
        <p:grpSp>
          <p:nvGrpSpPr>
            <p:cNvPr id="5134" name="Group 7"/>
            <p:cNvGrpSpPr>
              <a:grpSpLocks/>
            </p:cNvGrpSpPr>
            <p:nvPr/>
          </p:nvGrpSpPr>
          <p:grpSpPr bwMode="auto">
            <a:xfrm>
              <a:off x="0" y="0"/>
              <a:ext cx="6561756" cy="546060"/>
              <a:chOff x="0" y="0"/>
              <a:chExt cx="6561756" cy="546060"/>
            </a:xfrm>
          </p:grpSpPr>
          <p:sp>
            <p:nvSpPr>
              <p:cNvPr id="5136" name="AutoShape 3"/>
              <p:cNvSpPr>
                <a:spLocks noChangeArrowheads="1"/>
              </p:cNvSpPr>
              <p:nvPr/>
            </p:nvSpPr>
            <p:spPr bwMode="auto">
              <a:xfrm>
                <a:off x="0" y="192074"/>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7" name="AutoShape 3"/>
              <p:cNvSpPr>
                <a:spLocks noChangeArrowheads="1"/>
              </p:cNvSpPr>
              <p:nvPr/>
            </p:nvSpPr>
            <p:spPr bwMode="auto">
              <a:xfrm>
                <a:off x="65077" y="0"/>
                <a:ext cx="6431600" cy="482565"/>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dirty="0">
                  <a:solidFill>
                    <a:schemeClr val="tx2"/>
                  </a:solidFill>
                  <a:latin typeface="Calibri" pitchFamily="34" charset="0"/>
                  <a:ea typeface="Microsoft YaHei" pitchFamily="34" charset="-122"/>
                </a:endParaRPr>
              </a:p>
            </p:txBody>
          </p:sp>
        </p:grpSp>
        <p:sp>
          <p:nvSpPr>
            <p:cNvPr id="5135" name="Rectangle 13"/>
            <p:cNvSpPr>
              <a:spLocks noChangeArrowheads="1"/>
            </p:cNvSpPr>
            <p:nvPr/>
          </p:nvSpPr>
          <p:spPr bwMode="auto">
            <a:xfrm>
              <a:off x="65079" y="85339"/>
              <a:ext cx="6431598" cy="43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endParaRPr lang="zh-CN" altLang="en-US" sz="2200" b="1" dirty="0">
                <a:solidFill>
                  <a:schemeClr val="bg1"/>
                </a:solidFill>
              </a:endParaRPr>
            </a:p>
          </p:txBody>
        </p:sp>
      </p:grpSp>
      <p:grpSp>
        <p:nvGrpSpPr>
          <p:cNvPr id="7179" name="Group 11"/>
          <p:cNvGrpSpPr>
            <a:grpSpLocks/>
          </p:cNvGrpSpPr>
          <p:nvPr/>
        </p:nvGrpSpPr>
        <p:grpSpPr bwMode="auto">
          <a:xfrm>
            <a:off x="1290638" y="2478002"/>
            <a:ext cx="6899283" cy="720568"/>
            <a:chOff x="0" y="0"/>
            <a:chExt cx="6561756" cy="546970"/>
          </a:xfrm>
        </p:grpSpPr>
        <p:sp>
          <p:nvSpPr>
            <p:cNvPr id="5131" name="AutoShape 3"/>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2"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33" name="Rectangle 13"/>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endParaRPr lang="zh-CN" altLang="en-US" sz="2400" b="1" dirty="0">
                <a:solidFill>
                  <a:schemeClr val="bg1"/>
                </a:solidFill>
              </a:endParaRPr>
            </a:p>
          </p:txBody>
        </p:sp>
      </p:grpSp>
      <p:grpSp>
        <p:nvGrpSpPr>
          <p:cNvPr id="7183" name="Group 15"/>
          <p:cNvGrpSpPr>
            <a:grpSpLocks/>
          </p:cNvGrpSpPr>
          <p:nvPr/>
        </p:nvGrpSpPr>
        <p:grpSpPr bwMode="auto">
          <a:xfrm>
            <a:off x="1303451" y="3351265"/>
            <a:ext cx="6868947" cy="645088"/>
            <a:chOff x="0" y="20453"/>
            <a:chExt cx="6561756" cy="785411"/>
          </a:xfrm>
        </p:grpSpPr>
        <p:grpSp>
          <p:nvGrpSpPr>
            <p:cNvPr id="5127" name="Group 16"/>
            <p:cNvGrpSpPr>
              <a:grpSpLocks/>
            </p:cNvGrpSpPr>
            <p:nvPr/>
          </p:nvGrpSpPr>
          <p:grpSpPr bwMode="auto">
            <a:xfrm>
              <a:off x="0" y="20453"/>
              <a:ext cx="6561756" cy="785411"/>
              <a:chOff x="0" y="22892"/>
              <a:chExt cx="6448390" cy="879042"/>
            </a:xfrm>
          </p:grpSpPr>
          <p:sp>
            <p:nvSpPr>
              <p:cNvPr id="5129" name="AutoShape 3"/>
              <p:cNvSpPr>
                <a:spLocks noChangeArrowheads="1"/>
              </p:cNvSpPr>
              <p:nvPr/>
            </p:nvSpPr>
            <p:spPr bwMode="auto">
              <a:xfrm>
                <a:off x="0" y="214970"/>
                <a:ext cx="6448390" cy="3961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0" name="AutoShape 3"/>
              <p:cNvSpPr>
                <a:spLocks noChangeArrowheads="1"/>
              </p:cNvSpPr>
              <p:nvPr/>
            </p:nvSpPr>
            <p:spPr bwMode="auto">
              <a:xfrm>
                <a:off x="0" y="22892"/>
                <a:ext cx="6320483" cy="879042"/>
              </a:xfrm>
              <a:prstGeom prst="rect">
                <a:avLst/>
              </a:prstGeom>
              <a:solidFill>
                <a:srgbClr val="7F7F7F">
                  <a:alpha val="87842"/>
                </a:srgbClr>
              </a:solidFill>
              <a:ln w="12700">
                <a:solidFill>
                  <a:schemeClr val="bg1"/>
                </a:solidFill>
                <a:miter lim="800000"/>
                <a:headEnd/>
                <a:tailEnd/>
              </a:ln>
            </p:spPr>
            <p:txBody>
              <a:bodyPr wrap="none" anchor="ctr"/>
              <a:lstStyle/>
              <a:p>
                <a:pPr algn="ctr" eaLnBrk="0" hangingPunct="0"/>
                <a:endParaRPr lang="zh-CN" altLang="en-US" sz="2800" b="1" dirty="0">
                  <a:solidFill>
                    <a:schemeClr val="tx2"/>
                  </a:solidFill>
                  <a:latin typeface="Calibri" pitchFamily="34" charset="0"/>
                  <a:ea typeface="Microsoft YaHei" pitchFamily="34" charset="-122"/>
                </a:endParaRPr>
              </a:p>
            </p:txBody>
          </p:sp>
        </p:grpSp>
        <p:sp>
          <p:nvSpPr>
            <p:cNvPr id="5128" name="Rectangle 13"/>
            <p:cNvSpPr>
              <a:spLocks noChangeArrowheads="1"/>
            </p:cNvSpPr>
            <p:nvPr/>
          </p:nvSpPr>
          <p:spPr bwMode="auto">
            <a:xfrm>
              <a:off x="64331" y="85339"/>
              <a:ext cx="6433093" cy="46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endParaRPr lang="zh-CN" altLang="en-US" sz="2400" b="1" dirty="0">
                <a:solidFill>
                  <a:schemeClr val="bg1"/>
                </a:solidFill>
              </a:endParaRPr>
            </a:p>
          </p:txBody>
        </p:sp>
      </p:grpSp>
      <p:sp>
        <p:nvSpPr>
          <p:cNvPr id="21" name="TextBox 13" descr="B56F103BB23E47beACAB404F50AF11BD# #TextBox 13"/>
          <p:cNvSpPr txBox="1">
            <a:spLocks noChangeArrowheads="1"/>
          </p:cNvSpPr>
          <p:nvPr/>
        </p:nvSpPr>
        <p:spPr bwMode="auto">
          <a:xfrm>
            <a:off x="755576" y="86004"/>
            <a:ext cx="8388425"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SA" altLang="zh-CN" sz="3200" b="1" dirty="0">
                <a:solidFill>
                  <a:schemeClr val="bg1"/>
                </a:solidFill>
                <a:latin typeface="Microsoft YaHei" pitchFamily="34" charset="-122"/>
                <a:ea typeface="Microsoft YaHei" pitchFamily="34" charset="-122"/>
              </a:rPr>
              <a:t>كيف تعزز الثقة بالنفس؟</a:t>
            </a:r>
            <a:endParaRPr lang="ar-EG" altLang="zh-CN" sz="3200" b="1" dirty="0">
              <a:solidFill>
                <a:schemeClr val="bg1"/>
              </a:solidFill>
              <a:latin typeface="Microsoft YaHei" pitchFamily="34" charset="-122"/>
              <a:ea typeface="Microsoft YaHei" pitchFamily="34" charset="-122"/>
            </a:endParaRPr>
          </a:p>
        </p:txBody>
      </p:sp>
      <p:sp>
        <p:nvSpPr>
          <p:cNvPr id="22" name="مربع نص 21">
            <a:extLst>
              <a:ext uri="{FF2B5EF4-FFF2-40B4-BE49-F238E27FC236}">
                <a16:creationId xmlns:a16="http://schemas.microsoft.com/office/drawing/2014/main" id="{925446DA-82E2-4124-8E10-8F8E92630152}"/>
              </a:ext>
            </a:extLst>
          </p:cNvPr>
          <p:cNvSpPr txBox="1"/>
          <p:nvPr/>
        </p:nvSpPr>
        <p:spPr>
          <a:xfrm>
            <a:off x="1474998" y="980421"/>
            <a:ext cx="6697401" cy="461665"/>
          </a:xfrm>
          <a:prstGeom prst="rect">
            <a:avLst/>
          </a:prstGeom>
          <a:noFill/>
        </p:spPr>
        <p:txBody>
          <a:bodyPr wrap="square">
            <a:spAutoFit/>
          </a:bodyPr>
          <a:lstStyle/>
          <a:p>
            <a:r>
              <a:rPr lang="ar-IQ" dirty="0"/>
              <a:t>-	  </a:t>
            </a:r>
            <a:r>
              <a:rPr lang="ar-IQ" sz="2400" b="1" dirty="0"/>
              <a:t>مواجهة المخاوف وعدم </a:t>
            </a:r>
            <a:r>
              <a:rPr lang="ar-IQ" sz="2400" b="1" dirty="0" err="1"/>
              <a:t>تجنبهاوالتدريب</a:t>
            </a:r>
            <a:r>
              <a:rPr lang="ar-IQ" sz="2400" b="1" dirty="0"/>
              <a:t> على مواجهتها </a:t>
            </a:r>
          </a:p>
        </p:txBody>
      </p:sp>
      <p:sp>
        <p:nvSpPr>
          <p:cNvPr id="28" name="مربع نص 27">
            <a:extLst>
              <a:ext uri="{FF2B5EF4-FFF2-40B4-BE49-F238E27FC236}">
                <a16:creationId xmlns:a16="http://schemas.microsoft.com/office/drawing/2014/main" id="{F1E4647C-E182-4D3C-8B52-03C366E51C2D}"/>
              </a:ext>
            </a:extLst>
          </p:cNvPr>
          <p:cNvSpPr txBox="1"/>
          <p:nvPr/>
        </p:nvSpPr>
        <p:spPr>
          <a:xfrm>
            <a:off x="2411759" y="2198423"/>
            <a:ext cx="5256201" cy="725648"/>
          </a:xfrm>
          <a:prstGeom prst="rect">
            <a:avLst/>
          </a:prstGeom>
          <a:noFill/>
        </p:spPr>
        <p:txBody>
          <a:bodyPr wrap="square">
            <a:spAutoFit/>
          </a:bodyPr>
          <a:lstStyle/>
          <a:p>
            <a:pPr marL="800100" lvl="1" indent="-342900" algn="r" rtl="1">
              <a:lnSpc>
                <a:spcPct val="200000"/>
              </a:lnSpc>
              <a:buFont typeface="Times New Roman" panose="02020603050405020304" pitchFamily="18" charset="0"/>
              <a:buChar char="-"/>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التوقف عن مقارنة النفس بالآخرين</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2" name="مربع نص 31">
            <a:extLst>
              <a:ext uri="{FF2B5EF4-FFF2-40B4-BE49-F238E27FC236}">
                <a16:creationId xmlns:a16="http://schemas.microsoft.com/office/drawing/2014/main" id="{A03F20CC-7652-4886-B2BF-525EA6627828}"/>
              </a:ext>
            </a:extLst>
          </p:cNvPr>
          <p:cNvSpPr txBox="1"/>
          <p:nvPr/>
        </p:nvSpPr>
        <p:spPr>
          <a:xfrm>
            <a:off x="2555776" y="3516431"/>
            <a:ext cx="5976280" cy="523220"/>
          </a:xfrm>
          <a:prstGeom prst="rect">
            <a:avLst/>
          </a:prstGeom>
          <a:noFill/>
        </p:spPr>
        <p:txBody>
          <a:bodyPr wrap="square">
            <a:spAutoFit/>
          </a:bodyPr>
          <a:lstStyle/>
          <a:p>
            <a:r>
              <a:rPr lang="ar-IQ" sz="2800" b="1" dirty="0"/>
              <a:t>	وضع أهداف صغيرة واقعية</a:t>
            </a:r>
          </a:p>
        </p:txBody>
      </p:sp>
      <p:grpSp>
        <p:nvGrpSpPr>
          <p:cNvPr id="33" name="Group 11">
            <a:extLst>
              <a:ext uri="{FF2B5EF4-FFF2-40B4-BE49-F238E27FC236}">
                <a16:creationId xmlns:a16="http://schemas.microsoft.com/office/drawing/2014/main" id="{AE32850D-81C3-47C2-A9FD-62DDC84DABA7}"/>
              </a:ext>
            </a:extLst>
          </p:cNvPr>
          <p:cNvGrpSpPr>
            <a:grpSpLocks/>
          </p:cNvGrpSpPr>
          <p:nvPr/>
        </p:nvGrpSpPr>
        <p:grpSpPr bwMode="auto">
          <a:xfrm flipV="1">
            <a:off x="1187624" y="4272858"/>
            <a:ext cx="7072286" cy="836241"/>
            <a:chOff x="0" y="1"/>
            <a:chExt cx="6561756" cy="546969"/>
          </a:xfrm>
        </p:grpSpPr>
        <p:sp>
          <p:nvSpPr>
            <p:cNvPr id="34" name="AutoShape 3">
              <a:extLst>
                <a:ext uri="{FF2B5EF4-FFF2-40B4-BE49-F238E27FC236}">
                  <a16:creationId xmlns:a16="http://schemas.microsoft.com/office/drawing/2014/main" id="{D179D50F-022D-40D8-A405-C95B50C107C4}"/>
                </a:ext>
              </a:extLst>
            </p:cNvPr>
            <p:cNvSpPr>
              <a:spLocks noChangeArrowheads="1"/>
            </p:cNvSpPr>
            <p:nvPr/>
          </p:nvSpPr>
          <p:spPr bwMode="auto">
            <a:xfrm>
              <a:off x="0" y="192073"/>
              <a:ext cx="6561756" cy="353987"/>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35" name="AutoShape 3">
              <a:extLst>
                <a:ext uri="{FF2B5EF4-FFF2-40B4-BE49-F238E27FC236}">
                  <a16:creationId xmlns:a16="http://schemas.microsoft.com/office/drawing/2014/main" id="{C601A321-A450-4BF6-9CF5-97D3C12D83F8}"/>
                </a:ext>
              </a:extLst>
            </p:cNvPr>
            <p:cNvSpPr>
              <a:spLocks noChangeArrowheads="1"/>
            </p:cNvSpPr>
            <p:nvPr/>
          </p:nvSpPr>
          <p:spPr bwMode="auto">
            <a:xfrm>
              <a:off x="64331" y="1"/>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dirty="0">
                <a:solidFill>
                  <a:schemeClr val="tx2"/>
                </a:solidFill>
                <a:ea typeface="Microsoft YaHei" pitchFamily="34" charset="-122"/>
              </a:endParaRPr>
            </a:p>
          </p:txBody>
        </p:sp>
        <p:sp>
          <p:nvSpPr>
            <p:cNvPr id="36" name="Rectangle 13">
              <a:extLst>
                <a:ext uri="{FF2B5EF4-FFF2-40B4-BE49-F238E27FC236}">
                  <a16:creationId xmlns:a16="http://schemas.microsoft.com/office/drawing/2014/main" id="{565C8C8D-08B3-4F0C-9C9C-3BE3343B989A}"/>
                </a:ext>
              </a:extLst>
            </p:cNvPr>
            <p:cNvSpPr>
              <a:spLocks noChangeArrowheads="1"/>
            </p:cNvSpPr>
            <p:nvPr/>
          </p:nvSpPr>
          <p:spPr bwMode="auto">
            <a:xfrm>
              <a:off x="65079" y="85339"/>
              <a:ext cx="6431598" cy="461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endParaRPr lang="zh-CN" altLang="en-US" sz="2400" b="1" dirty="0">
                <a:solidFill>
                  <a:schemeClr val="bg1"/>
                </a:solidFill>
              </a:endParaRPr>
            </a:p>
          </p:txBody>
        </p:sp>
      </p:grpSp>
      <p:sp>
        <p:nvSpPr>
          <p:cNvPr id="44" name="مربع نص 43">
            <a:extLst>
              <a:ext uri="{FF2B5EF4-FFF2-40B4-BE49-F238E27FC236}">
                <a16:creationId xmlns:a16="http://schemas.microsoft.com/office/drawing/2014/main" id="{03340E84-BB2F-4CDF-926E-7CB37A750BCD}"/>
              </a:ext>
            </a:extLst>
          </p:cNvPr>
          <p:cNvSpPr txBox="1"/>
          <p:nvPr/>
        </p:nvSpPr>
        <p:spPr>
          <a:xfrm>
            <a:off x="2411758" y="4241534"/>
            <a:ext cx="4752529" cy="831125"/>
          </a:xfrm>
          <a:prstGeom prst="rect">
            <a:avLst/>
          </a:prstGeom>
          <a:noFill/>
        </p:spPr>
        <p:txBody>
          <a:bodyPr wrap="square">
            <a:spAutoFit/>
          </a:bodyPr>
          <a:lstStyle/>
          <a:p>
            <a:pPr marL="800100" lvl="1" indent="-342900" algn="r" rtl="1">
              <a:lnSpc>
                <a:spcPct val="200000"/>
              </a:lnSpc>
              <a:buFont typeface="Times New Roman" panose="02020603050405020304" pitchFamily="18" charset="0"/>
              <a:buChar char="-"/>
            </a:pPr>
            <a:r>
              <a:rPr lang="ar-SA" sz="2800" b="1" dirty="0">
                <a:effectLst/>
                <a:latin typeface="Calibri" panose="020F0502020204030204" pitchFamily="34" charset="0"/>
                <a:ea typeface="Calibri" panose="020F0502020204030204" pitchFamily="34" charset="0"/>
                <a:cs typeface="Times New Roman" panose="02020603050405020304" pitchFamily="18" charset="0"/>
              </a:rPr>
              <a:t>التوقف عن انتقاد النفس </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مربع نص 45">
            <a:extLst>
              <a:ext uri="{FF2B5EF4-FFF2-40B4-BE49-F238E27FC236}">
                <a16:creationId xmlns:a16="http://schemas.microsoft.com/office/drawing/2014/main" id="{3223FEF5-EF01-449B-9A55-2E1B827FD039}"/>
              </a:ext>
            </a:extLst>
          </p:cNvPr>
          <p:cNvSpPr txBox="1"/>
          <p:nvPr/>
        </p:nvSpPr>
        <p:spPr>
          <a:xfrm>
            <a:off x="2475755" y="1509028"/>
            <a:ext cx="4624534" cy="725648"/>
          </a:xfrm>
          <a:prstGeom prst="rect">
            <a:avLst/>
          </a:prstGeom>
          <a:noFill/>
        </p:spPr>
        <p:txBody>
          <a:bodyPr wrap="square">
            <a:spAutoFit/>
          </a:bodyPr>
          <a:lstStyle/>
          <a:p>
            <a:pPr marL="342900" lvl="0" indent="-342900" algn="r" rtl="1">
              <a:lnSpc>
                <a:spcPct val="200000"/>
              </a:lnSpc>
              <a:buFont typeface="Times New Roman" panose="02020603050405020304" pitchFamily="18" charset="0"/>
              <a:buChar char="-"/>
            </a:pPr>
            <a:r>
              <a:rPr lang="ar-SA" sz="2400" b="1" dirty="0">
                <a:effectLst/>
                <a:latin typeface="Calibri" panose="020F0502020204030204" pitchFamily="34" charset="0"/>
                <a:ea typeface="Calibri" panose="020F0502020204030204" pitchFamily="34" charset="0"/>
                <a:cs typeface="Times New Roman" panose="02020603050405020304" pitchFamily="18" charset="0"/>
              </a:rPr>
              <a:t>محاوطة النفس بأشخاص إيجابيين</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683473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7174"/>
                                        </p:tgtEl>
                                        <p:attrNameLst>
                                          <p:attrName>style.visibility</p:attrName>
                                        </p:attrNameLst>
                                      </p:cBhvr>
                                      <p:to>
                                        <p:strVal val="visible"/>
                                      </p:to>
                                    </p:set>
                                    <p:anim calcmode="lin" valueType="num">
                                      <p:cBhvr>
                                        <p:cTn id="22" dur="500" fill="hold"/>
                                        <p:tgtEl>
                                          <p:spTgt spid="7174"/>
                                        </p:tgtEl>
                                        <p:attrNameLst>
                                          <p:attrName>ppt_w</p:attrName>
                                        </p:attrNameLst>
                                      </p:cBhvr>
                                      <p:tavLst>
                                        <p:tav tm="0">
                                          <p:val>
                                            <p:fltVal val="0"/>
                                          </p:val>
                                        </p:tav>
                                        <p:tav tm="100000">
                                          <p:val>
                                            <p:strVal val="#ppt_w"/>
                                          </p:val>
                                        </p:tav>
                                      </p:tavLst>
                                    </p:anim>
                                    <p:anim calcmode="lin" valueType="num">
                                      <p:cBhvr>
                                        <p:cTn id="23" dur="500" fill="hold"/>
                                        <p:tgtEl>
                                          <p:spTgt spid="7174"/>
                                        </p:tgtEl>
                                        <p:attrNameLst>
                                          <p:attrName>ppt_h</p:attrName>
                                        </p:attrNameLst>
                                      </p:cBhvr>
                                      <p:tavLst>
                                        <p:tav tm="0">
                                          <p:val>
                                            <p:fltVal val="0"/>
                                          </p:val>
                                        </p:tav>
                                        <p:tav tm="100000">
                                          <p:val>
                                            <p:strVal val="#ppt_h"/>
                                          </p:val>
                                        </p:tav>
                                      </p:tavLst>
                                    </p:anim>
                                  </p:childTnLst>
                                </p:cTn>
                              </p:par>
                              <p:par>
                                <p:cTn id="24" presetID="2" presetClass="entr" presetSubtype="4" fill="hold" nodeType="withEffect">
                                  <p:stCondLst>
                                    <p:cond delay="100"/>
                                  </p:stCondLst>
                                  <p:childTnLst>
                                    <p:set>
                                      <p:cBhvr>
                                        <p:cTn id="25" dur="1" fill="hold">
                                          <p:stCondLst>
                                            <p:cond delay="0"/>
                                          </p:stCondLst>
                                        </p:cTn>
                                        <p:tgtEl>
                                          <p:spTgt spid="7174"/>
                                        </p:tgtEl>
                                        <p:attrNameLst>
                                          <p:attrName>style.visibility</p:attrName>
                                        </p:attrNameLst>
                                      </p:cBhvr>
                                      <p:to>
                                        <p:strVal val="visible"/>
                                      </p:to>
                                    </p:set>
                                    <p:anim calcmode="lin" valueType="num">
                                      <p:cBhvr additive="base">
                                        <p:cTn id="26" dur="1000" fill="hold"/>
                                        <p:tgtEl>
                                          <p:spTgt spid="7174"/>
                                        </p:tgtEl>
                                        <p:attrNameLst>
                                          <p:attrName>ppt_x</p:attrName>
                                        </p:attrNameLst>
                                      </p:cBhvr>
                                      <p:tavLst>
                                        <p:tav tm="0">
                                          <p:val>
                                            <p:strVal val="#ppt_x"/>
                                          </p:val>
                                        </p:tav>
                                        <p:tav tm="100000">
                                          <p:val>
                                            <p:strVal val="#ppt_x"/>
                                          </p:val>
                                        </p:tav>
                                      </p:tavLst>
                                    </p:anim>
                                    <p:anim calcmode="lin" valueType="num">
                                      <p:cBhvr additive="base">
                                        <p:cTn id="27" dur="10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3" presetClass="entr" presetSubtype="16" fill="hold" nodeType="clickEffect">
                                  <p:stCondLst>
                                    <p:cond delay="0"/>
                                  </p:stCondLst>
                                  <p:childTnLst>
                                    <p:set>
                                      <p:cBhvr>
                                        <p:cTn id="31" dur="1" fill="hold">
                                          <p:stCondLst>
                                            <p:cond delay="0"/>
                                          </p:stCondLst>
                                        </p:cTn>
                                        <p:tgtEl>
                                          <p:spTgt spid="7179"/>
                                        </p:tgtEl>
                                        <p:attrNameLst>
                                          <p:attrName>style.visibility</p:attrName>
                                        </p:attrNameLst>
                                      </p:cBhvr>
                                      <p:to>
                                        <p:strVal val="visible"/>
                                      </p:to>
                                    </p:set>
                                    <p:anim calcmode="lin" valueType="num">
                                      <p:cBhvr>
                                        <p:cTn id="32" dur="500" fill="hold"/>
                                        <p:tgtEl>
                                          <p:spTgt spid="7179"/>
                                        </p:tgtEl>
                                        <p:attrNameLst>
                                          <p:attrName>ppt_w</p:attrName>
                                        </p:attrNameLst>
                                      </p:cBhvr>
                                      <p:tavLst>
                                        <p:tav tm="0">
                                          <p:val>
                                            <p:fltVal val="0"/>
                                          </p:val>
                                        </p:tav>
                                        <p:tav tm="100000">
                                          <p:val>
                                            <p:strVal val="#ppt_w"/>
                                          </p:val>
                                        </p:tav>
                                      </p:tavLst>
                                    </p:anim>
                                    <p:anim calcmode="lin" valueType="num">
                                      <p:cBhvr>
                                        <p:cTn id="33" dur="500" fill="hold"/>
                                        <p:tgtEl>
                                          <p:spTgt spid="7179"/>
                                        </p:tgtEl>
                                        <p:attrNameLst>
                                          <p:attrName>ppt_h</p:attrName>
                                        </p:attrNameLst>
                                      </p:cBhvr>
                                      <p:tavLst>
                                        <p:tav tm="0">
                                          <p:val>
                                            <p:fltVal val="0"/>
                                          </p:val>
                                        </p:tav>
                                        <p:tav tm="100000">
                                          <p:val>
                                            <p:strVal val="#ppt_h"/>
                                          </p:val>
                                        </p:tav>
                                      </p:tavLst>
                                    </p:anim>
                                  </p:childTnLst>
                                </p:cTn>
                              </p:par>
                              <p:par>
                                <p:cTn id="34" presetID="2" presetClass="entr" presetSubtype="4" fill="hold" nodeType="withEffect">
                                  <p:stCondLst>
                                    <p:cond delay="200"/>
                                  </p:stCondLst>
                                  <p:childTnLst>
                                    <p:set>
                                      <p:cBhvr>
                                        <p:cTn id="35" dur="1" fill="hold">
                                          <p:stCondLst>
                                            <p:cond delay="0"/>
                                          </p:stCondLst>
                                        </p:cTn>
                                        <p:tgtEl>
                                          <p:spTgt spid="7179"/>
                                        </p:tgtEl>
                                        <p:attrNameLst>
                                          <p:attrName>style.visibility</p:attrName>
                                        </p:attrNameLst>
                                      </p:cBhvr>
                                      <p:to>
                                        <p:strVal val="visible"/>
                                      </p:to>
                                    </p:set>
                                    <p:anim calcmode="lin" valueType="num">
                                      <p:cBhvr additive="base">
                                        <p:cTn id="36" dur="1000" fill="hold"/>
                                        <p:tgtEl>
                                          <p:spTgt spid="7179"/>
                                        </p:tgtEl>
                                        <p:attrNameLst>
                                          <p:attrName>ppt_x</p:attrName>
                                        </p:attrNameLst>
                                      </p:cBhvr>
                                      <p:tavLst>
                                        <p:tav tm="0">
                                          <p:val>
                                            <p:strVal val="#ppt_x"/>
                                          </p:val>
                                        </p:tav>
                                        <p:tav tm="100000">
                                          <p:val>
                                            <p:strVal val="#ppt_x"/>
                                          </p:val>
                                        </p:tav>
                                      </p:tavLst>
                                    </p:anim>
                                    <p:anim calcmode="lin" valueType="num">
                                      <p:cBhvr additive="base">
                                        <p:cTn id="37" dur="1000" fill="hold"/>
                                        <p:tgtEl>
                                          <p:spTgt spid="7179"/>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7183"/>
                                        </p:tgtEl>
                                        <p:attrNameLst>
                                          <p:attrName>style.visibility</p:attrName>
                                        </p:attrNameLst>
                                      </p:cBhvr>
                                      <p:to>
                                        <p:strVal val="visible"/>
                                      </p:to>
                                    </p:set>
                                    <p:anim calcmode="lin" valueType="num">
                                      <p:cBhvr>
                                        <p:cTn id="42" dur="500" fill="hold"/>
                                        <p:tgtEl>
                                          <p:spTgt spid="7183"/>
                                        </p:tgtEl>
                                        <p:attrNameLst>
                                          <p:attrName>ppt_w</p:attrName>
                                        </p:attrNameLst>
                                      </p:cBhvr>
                                      <p:tavLst>
                                        <p:tav tm="0">
                                          <p:val>
                                            <p:fltVal val="0"/>
                                          </p:val>
                                        </p:tav>
                                        <p:tav tm="100000">
                                          <p:val>
                                            <p:strVal val="#ppt_w"/>
                                          </p:val>
                                        </p:tav>
                                      </p:tavLst>
                                    </p:anim>
                                    <p:anim calcmode="lin" valueType="num">
                                      <p:cBhvr>
                                        <p:cTn id="43" dur="500" fill="hold"/>
                                        <p:tgtEl>
                                          <p:spTgt spid="7183"/>
                                        </p:tgtEl>
                                        <p:attrNameLst>
                                          <p:attrName>ppt_h</p:attrName>
                                        </p:attrNameLst>
                                      </p:cBhvr>
                                      <p:tavLst>
                                        <p:tav tm="0">
                                          <p:val>
                                            <p:fltVal val="0"/>
                                          </p:val>
                                        </p:tav>
                                        <p:tav tm="100000">
                                          <p:val>
                                            <p:strVal val="#ppt_h"/>
                                          </p:val>
                                        </p:tav>
                                      </p:tavLst>
                                    </p:anim>
                                  </p:childTnLst>
                                </p:cTn>
                              </p:par>
                              <p:par>
                                <p:cTn id="44" presetID="2" presetClass="entr" presetSubtype="4" fill="hold" nodeType="withEffect">
                                  <p:stCondLst>
                                    <p:cond delay="300"/>
                                  </p:stCondLst>
                                  <p:childTnLst>
                                    <p:set>
                                      <p:cBhvr>
                                        <p:cTn id="45" dur="1" fill="hold">
                                          <p:stCondLst>
                                            <p:cond delay="0"/>
                                          </p:stCondLst>
                                        </p:cTn>
                                        <p:tgtEl>
                                          <p:spTgt spid="7183"/>
                                        </p:tgtEl>
                                        <p:attrNameLst>
                                          <p:attrName>style.visibility</p:attrName>
                                        </p:attrNameLst>
                                      </p:cBhvr>
                                      <p:to>
                                        <p:strVal val="visible"/>
                                      </p:to>
                                    </p:set>
                                    <p:anim calcmode="lin" valueType="num">
                                      <p:cBhvr additive="base">
                                        <p:cTn id="46" dur="1000" fill="hold"/>
                                        <p:tgtEl>
                                          <p:spTgt spid="7183"/>
                                        </p:tgtEl>
                                        <p:attrNameLst>
                                          <p:attrName>ppt_x</p:attrName>
                                        </p:attrNameLst>
                                      </p:cBhvr>
                                      <p:tavLst>
                                        <p:tav tm="0">
                                          <p:val>
                                            <p:strVal val="#ppt_x"/>
                                          </p:val>
                                        </p:tav>
                                        <p:tav tm="100000">
                                          <p:val>
                                            <p:strVal val="#ppt_x"/>
                                          </p:val>
                                        </p:tav>
                                      </p:tavLst>
                                    </p:anim>
                                    <p:anim calcmode="lin" valueType="num">
                                      <p:cBhvr additive="base">
                                        <p:cTn id="47" dur="1000" fill="hold"/>
                                        <p:tgtEl>
                                          <p:spTgt spid="7183"/>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3" presetClass="entr" presetSubtype="16" fill="hold" nodeType="click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500" fill="hold"/>
                                        <p:tgtEl>
                                          <p:spTgt spid="33"/>
                                        </p:tgtEl>
                                        <p:attrNameLst>
                                          <p:attrName>ppt_w</p:attrName>
                                        </p:attrNameLst>
                                      </p:cBhvr>
                                      <p:tavLst>
                                        <p:tav tm="0">
                                          <p:val>
                                            <p:fltVal val="0"/>
                                          </p:val>
                                        </p:tav>
                                        <p:tav tm="100000">
                                          <p:val>
                                            <p:strVal val="#ppt_w"/>
                                          </p:val>
                                        </p:tav>
                                      </p:tavLst>
                                    </p:anim>
                                    <p:anim calcmode="lin" valueType="num">
                                      <p:cBhvr>
                                        <p:cTn id="53" dur="500" fill="hold"/>
                                        <p:tgtEl>
                                          <p:spTgt spid="33"/>
                                        </p:tgtEl>
                                        <p:attrNameLst>
                                          <p:attrName>ppt_h</p:attrName>
                                        </p:attrNameLst>
                                      </p:cBhvr>
                                      <p:tavLst>
                                        <p:tav tm="0">
                                          <p:val>
                                            <p:fltVal val="0"/>
                                          </p:val>
                                        </p:tav>
                                        <p:tav tm="100000">
                                          <p:val>
                                            <p:strVal val="#ppt_h"/>
                                          </p:val>
                                        </p:tav>
                                      </p:tavLst>
                                    </p:anim>
                                  </p:childTnLst>
                                </p:cTn>
                              </p:par>
                              <p:par>
                                <p:cTn id="54" presetID="2" presetClass="entr" presetSubtype="4" fill="hold" nodeType="withEffect">
                                  <p:stCondLst>
                                    <p:cond delay="200"/>
                                  </p:stCondLst>
                                  <p:childTnLst>
                                    <p:set>
                                      <p:cBhvr>
                                        <p:cTn id="55" dur="1" fill="hold">
                                          <p:stCondLst>
                                            <p:cond delay="0"/>
                                          </p:stCondLst>
                                        </p:cTn>
                                        <p:tgtEl>
                                          <p:spTgt spid="33"/>
                                        </p:tgtEl>
                                        <p:attrNameLst>
                                          <p:attrName>style.visibility</p:attrName>
                                        </p:attrNameLst>
                                      </p:cBhvr>
                                      <p:to>
                                        <p:strVal val="visible"/>
                                      </p:to>
                                    </p:set>
                                    <p:anim calcmode="lin" valueType="num">
                                      <p:cBhvr additive="base">
                                        <p:cTn id="56" dur="1000" fill="hold"/>
                                        <p:tgtEl>
                                          <p:spTgt spid="33"/>
                                        </p:tgtEl>
                                        <p:attrNameLst>
                                          <p:attrName>ppt_x</p:attrName>
                                        </p:attrNameLst>
                                      </p:cBhvr>
                                      <p:tavLst>
                                        <p:tav tm="0">
                                          <p:val>
                                            <p:strVal val="#ppt_x"/>
                                          </p:val>
                                        </p:tav>
                                        <p:tav tm="100000">
                                          <p:val>
                                            <p:strVal val="#ppt_x"/>
                                          </p:val>
                                        </p:tav>
                                      </p:tavLst>
                                    </p:anim>
                                    <p:anim calcmode="lin" valueType="num">
                                      <p:cBhvr additive="base">
                                        <p:cTn id="57" dur="10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963192" y="1993404"/>
            <a:ext cx="5633144"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 صفات الواثق من نفسه</a:t>
            </a:r>
          </a:p>
        </p:txBody>
      </p:sp>
    </p:spTree>
    <p:extLst>
      <p:ext uri="{BB962C8B-B14F-4D97-AF65-F5344CB8AC3E}">
        <p14:creationId xmlns:p14="http://schemas.microsoft.com/office/powerpoint/2010/main" val="847788732"/>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a:extLst>
              <a:ext uri="{FF2B5EF4-FFF2-40B4-BE49-F238E27FC236}">
                <a16:creationId xmlns:a16="http://schemas.microsoft.com/office/drawing/2014/main" id="{5C19A758-1807-40FE-B652-79DC255E0292}"/>
              </a:ext>
            </a:extLst>
          </p:cNvPr>
          <p:cNvPicPr>
            <a:picLocks noGrp="1" noChangeAspect="1"/>
          </p:cNvPicPr>
          <p:nvPr>
            <p:ph idx="1"/>
          </p:nvPr>
        </p:nvPicPr>
        <p:blipFill>
          <a:blip r:embed="rId3"/>
          <a:stretch>
            <a:fillRect/>
          </a:stretch>
        </p:blipFill>
        <p:spPr>
          <a:xfrm>
            <a:off x="1123517" y="1075370"/>
            <a:ext cx="6998815" cy="1782130"/>
          </a:xfrm>
          <a:prstGeom prst="rect">
            <a:avLst/>
          </a:prstGeom>
        </p:spPr>
      </p:pic>
      <p:sp>
        <p:nvSpPr>
          <p:cNvPr id="6" name="مربع نص 5">
            <a:extLst>
              <a:ext uri="{FF2B5EF4-FFF2-40B4-BE49-F238E27FC236}">
                <a16:creationId xmlns:a16="http://schemas.microsoft.com/office/drawing/2014/main" id="{693E57FA-3A6C-49ED-BA13-30D4217D5CE9}"/>
              </a:ext>
            </a:extLst>
          </p:cNvPr>
          <p:cNvSpPr txBox="1"/>
          <p:nvPr/>
        </p:nvSpPr>
        <p:spPr>
          <a:xfrm>
            <a:off x="1167170" y="1489348"/>
            <a:ext cx="6853314" cy="2677656"/>
          </a:xfrm>
          <a:prstGeom prst="rect">
            <a:avLst/>
          </a:prstGeom>
          <a:solidFill>
            <a:schemeClr val="accent2">
              <a:lumMod val="20000"/>
              <a:lumOff val="80000"/>
            </a:schemeClr>
          </a:solidFill>
        </p:spPr>
        <p:txBody>
          <a:bodyPr wrap="square">
            <a:spAutoFit/>
          </a:bodyPr>
          <a:lstStyle/>
          <a:p>
            <a:pPr lvl="1" algn="ctr"/>
            <a:r>
              <a:rPr lang="ar-IQ" sz="2800" b="1" dirty="0"/>
              <a:t>الثقة بالنفس: هي الثقة التي تكون داخل الإنسان، بحيث تجعله واثقاً من قدراته في مواجهة الصعاب والتحديات التي يتعرض لها في حياته بصورة واقعية من غير قلق أو توتر أو رهبة، فهي تكون بإحساس داخلي ينبع من الذات، ولا علاقة للتأثيرات الخارجية بها</a:t>
            </a:r>
            <a:r>
              <a:rPr lang="ar-IQ" sz="2400" b="1" dirty="0"/>
              <a:t>. </a:t>
            </a:r>
          </a:p>
        </p:txBody>
      </p:sp>
    </p:spTree>
    <p:extLst>
      <p:ext uri="{BB962C8B-B14F-4D97-AF65-F5344CB8AC3E}">
        <p14:creationId xmlns:p14="http://schemas.microsoft.com/office/powerpoint/2010/main" val="3847127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E:\新模板\城市高尔夫\未标题-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3" descr="E:\新模板\城市高尔夫\未标题-4.png"/>
          <p:cNvPicPr>
            <a:picLocks noChangeAspect="1" noChangeArrowheads="1"/>
          </p:cNvPicPr>
          <p:nvPr/>
        </p:nvPicPr>
        <p:blipFill>
          <a:blip r:embed="rId3">
            <a:extLst>
              <a:ext uri="{28A0092B-C50C-407E-A947-70E740481C1C}">
                <a14:useLocalDpi xmlns:a14="http://schemas.microsoft.com/office/drawing/2010/main" val="0"/>
              </a:ext>
            </a:extLst>
          </a:blip>
          <a:srcRect r="93021"/>
          <a:stretch>
            <a:fillRect/>
          </a:stretch>
        </p:blipFill>
        <p:spPr bwMode="auto">
          <a:xfrm>
            <a:off x="0" y="0"/>
            <a:ext cx="638175"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8" name="Picture 7" descr="E:\新模板\城市高尔夫\未标题-7.png"/>
          <p:cNvPicPr>
            <a:picLocks noChangeAspect="1" noChangeArrowheads="1"/>
          </p:cNvPicPr>
          <p:nvPr/>
        </p:nvPicPr>
        <p:blipFill>
          <a:blip r:embed="rId4">
            <a:extLst>
              <a:ext uri="{28A0092B-C50C-407E-A947-70E740481C1C}">
                <a14:useLocalDpi xmlns:a14="http://schemas.microsoft.com/office/drawing/2010/main" val="0"/>
              </a:ext>
            </a:extLst>
          </a:blip>
          <a:srcRect t="12000" r="45000" b="67000"/>
          <a:stretch>
            <a:fillRect/>
          </a:stretch>
        </p:blipFill>
        <p:spPr bwMode="auto">
          <a:xfrm>
            <a:off x="2347722" y="1823381"/>
            <a:ext cx="5029200" cy="1471939"/>
          </a:xfrm>
          <a:prstGeom prst="rect">
            <a:avLst/>
          </a:prstGeom>
          <a:solidFill>
            <a:schemeClr val="tx1">
              <a:lumMod val="95000"/>
              <a:lumOff val="5000"/>
            </a:schemeClr>
          </a:solidFill>
          <a:ln>
            <a:noFill/>
          </a:ln>
          <a:effectLst>
            <a:glow rad="101600">
              <a:srgbClr val="00FF00">
                <a:alpha val="60000"/>
              </a:srgbClr>
            </a:glow>
            <a:innerShdw blurRad="63500" dist="50800" dir="13500000">
              <a:prstClr val="black">
                <a:alpha val="50000"/>
              </a:prstClr>
            </a:innerShdw>
            <a:reflection blurRad="6350" stA="50000" endA="300" endPos="55000" dir="5400000" sy="-100000" algn="bl" rotWithShape="0"/>
          </a:effectLst>
          <a:scene3d>
            <a:camera prst="perspectiveFront"/>
            <a:lightRig rig="threePt" dir="t"/>
          </a:scene3d>
          <a:sp3d>
            <a:bevelT/>
          </a:sp3d>
        </p:spPr>
      </p:pic>
      <p:sp>
        <p:nvSpPr>
          <p:cNvPr id="13322" name="TextBox 8"/>
          <p:cNvSpPr txBox="1">
            <a:spLocks noChangeArrowheads="1"/>
          </p:cNvSpPr>
          <p:nvPr/>
        </p:nvSpPr>
        <p:spPr bwMode="auto">
          <a:xfrm>
            <a:off x="3347864" y="2055144"/>
            <a:ext cx="381642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eaLnBrk="1" hangingPunct="1"/>
            <a:r>
              <a:rPr lang="ar-SA" sz="4800" i="1" dirty="0">
                <a:ea typeface="Microsoft YaHei" pitchFamily="34" charset="-122"/>
                <a:cs typeface="DecoType Thuluth" panose="02010000000000000000" pitchFamily="2" charset="-78"/>
              </a:rPr>
              <a:t>شكرا</a:t>
            </a:r>
            <a:r>
              <a:rPr lang="ar-SA" sz="4800" i="1" dirty="0">
                <a:solidFill>
                  <a:schemeClr val="bg1"/>
                </a:solidFill>
                <a:ea typeface="Microsoft YaHei" pitchFamily="34" charset="-122"/>
                <a:cs typeface="DecoType Thuluth" panose="02010000000000000000" pitchFamily="2" charset="-78"/>
              </a:rPr>
              <a:t> </a:t>
            </a:r>
            <a:r>
              <a:rPr lang="ar-SA" sz="4800" i="1" dirty="0">
                <a:ea typeface="Microsoft YaHei" pitchFamily="34" charset="-122"/>
                <a:cs typeface="DecoType Thuluth" panose="02010000000000000000" pitchFamily="2" charset="-78"/>
              </a:rPr>
              <a:t>لكم</a:t>
            </a:r>
            <a:endParaRPr lang="zh-CN" altLang="en-US" sz="4800" i="1" dirty="0">
              <a:ea typeface="Microsoft YaHei" pitchFamily="34" charset="-122"/>
              <a:cs typeface="DecoType Thuluth" panose="020100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after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vertical)">
                                      <p:cBhvr>
                                        <p:cTn id="7" dur="500"/>
                                        <p:tgtEl>
                                          <p:spTgt spid="13314"/>
                                        </p:tgtEl>
                                      </p:cBhvr>
                                    </p:animEffect>
                                  </p:childTnLst>
                                </p:cTn>
                              </p:par>
                            </p:childTnLst>
                          </p:cTn>
                        </p:par>
                        <p:par>
                          <p:cTn id="8" fill="hold" nodeType="afterGroup">
                            <p:stCondLst>
                              <p:cond delay="500"/>
                            </p:stCondLst>
                            <p:childTnLst>
                              <p:par>
                                <p:cTn id="9" presetID="16" presetClass="entr" presetSubtype="42" fill="hold" nodeType="afterEffect">
                                  <p:stCondLst>
                                    <p:cond delay="0"/>
                                  </p:stCondLst>
                                  <p:childTnLst>
                                    <p:set>
                                      <p:cBhvr>
                                        <p:cTn id="10" dur="1" fill="hold">
                                          <p:stCondLst>
                                            <p:cond delay="0"/>
                                          </p:stCondLst>
                                        </p:cTn>
                                        <p:tgtEl>
                                          <p:spTgt spid="13315"/>
                                        </p:tgtEl>
                                        <p:attrNameLst>
                                          <p:attrName>style.visibility</p:attrName>
                                        </p:attrNameLst>
                                      </p:cBhvr>
                                      <p:to>
                                        <p:strVal val="visible"/>
                                      </p:to>
                                    </p:set>
                                    <p:animEffect transition="in" filter="barn(outHorizontal)">
                                      <p:cBhvr>
                                        <p:cTn id="11" dur="500"/>
                                        <p:tgtEl>
                                          <p:spTgt spid="13315"/>
                                        </p:tgtEl>
                                      </p:cBhvr>
                                    </p:animEffect>
                                  </p:childTnLst>
                                </p:cTn>
                              </p:par>
                              <p:par>
                                <p:cTn id="12" presetID="12" presetClass="entr" presetSubtype="4" fill="hold" nodeType="withEffect">
                                  <p:stCondLst>
                                    <p:cond delay="0"/>
                                  </p:stCondLst>
                                  <p:childTnLst>
                                    <p:set>
                                      <p:cBhvr>
                                        <p:cTn id="13" dur="1" fill="hold">
                                          <p:stCondLst>
                                            <p:cond delay="0"/>
                                          </p:stCondLst>
                                        </p:cTn>
                                        <p:tgtEl>
                                          <p:spTgt spid="13318"/>
                                        </p:tgtEl>
                                        <p:attrNameLst>
                                          <p:attrName>style.visibility</p:attrName>
                                        </p:attrNameLst>
                                      </p:cBhvr>
                                      <p:to>
                                        <p:strVal val="visible"/>
                                      </p:to>
                                    </p:set>
                                    <p:animEffect transition="in" filter="slide(fromBottom)">
                                      <p:cBhvr>
                                        <p:cTn id="14" dur="500"/>
                                        <p:tgtEl>
                                          <p:spTgt spid="13318"/>
                                        </p:tgtEl>
                                      </p:cBhvr>
                                    </p:animEffect>
                                  </p:childTnLst>
                                </p:cTn>
                              </p:par>
                              <p:par>
                                <p:cTn id="15" presetID="12" presetClass="entr" presetSubtype="1" fill="hold" grpId="0" nodeType="withEffect">
                                  <p:stCondLst>
                                    <p:cond delay="0"/>
                                  </p:stCondLst>
                                  <p:childTnLst>
                                    <p:set>
                                      <p:cBhvr>
                                        <p:cTn id="16" dur="1" fill="hold">
                                          <p:stCondLst>
                                            <p:cond delay="0"/>
                                          </p:stCondLst>
                                        </p:cTn>
                                        <p:tgtEl>
                                          <p:spTgt spid="13322"/>
                                        </p:tgtEl>
                                        <p:attrNameLst>
                                          <p:attrName>style.visibility</p:attrName>
                                        </p:attrNameLst>
                                      </p:cBhvr>
                                      <p:to>
                                        <p:strVal val="visible"/>
                                      </p:to>
                                    </p:set>
                                    <p:animEffect transition="in" filter="slide(fromTop)">
                                      <p:cBhvr>
                                        <p:cTn id="17" dur="500"/>
                                        <p:tgtEl>
                                          <p:spTgt spid="133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2D08A4F6-927B-466D-9008-EFF1DAC78A50}"/>
              </a:ext>
            </a:extLst>
          </p:cNvPr>
          <p:cNvSpPr>
            <a:spLocks noGrp="1"/>
          </p:cNvSpPr>
          <p:nvPr>
            <p:ph idx="1"/>
          </p:nvPr>
        </p:nvSpPr>
        <p:spPr/>
        <p:txBody>
          <a:bodyPr/>
          <a:lstStyle/>
          <a:p>
            <a:endParaRPr lang="ar-IQ" dirty="0"/>
          </a:p>
        </p:txBody>
      </p:sp>
      <p:sp>
        <p:nvSpPr>
          <p:cNvPr id="4" name="مستطيل 3">
            <a:extLst>
              <a:ext uri="{FF2B5EF4-FFF2-40B4-BE49-F238E27FC236}">
                <a16:creationId xmlns:a16="http://schemas.microsoft.com/office/drawing/2014/main" id="{8749034B-3A7B-4FF4-95EC-7107B4491036}"/>
              </a:ext>
            </a:extLst>
          </p:cNvPr>
          <p:cNvSpPr/>
          <p:nvPr/>
        </p:nvSpPr>
        <p:spPr bwMode="auto">
          <a:xfrm>
            <a:off x="471984" y="913284"/>
            <a:ext cx="8060456" cy="4192116"/>
          </a:xfrm>
          <a:prstGeom prst="rect">
            <a:avLst/>
          </a:prstGeom>
          <a:solidFill>
            <a:schemeClr val="accent1">
              <a:lumMod val="20000"/>
              <a:lumOff val="8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1" anchor="t" anchorCtr="0" compatLnSpc="1">
            <a:prstTxWarp prst="textNoShape">
              <a:avLst/>
            </a:prstTxWarp>
          </a:bodyPr>
          <a:lstStyle/>
          <a:p>
            <a:pPr algn="ctr" rtl="1">
              <a:lnSpc>
                <a:spcPct val="150000"/>
              </a:lnSpc>
            </a:pPr>
            <a:r>
              <a:rPr lang="ar-SA" sz="2400" b="1" dirty="0">
                <a:effectLst/>
                <a:latin typeface="Calibri" panose="020F0502020204030204" pitchFamily="34" charset="0"/>
                <a:ea typeface="Calibri" panose="020F0502020204030204" pitchFamily="34" charset="0"/>
                <a:cs typeface="Times New Roman" panose="02020603050405020304" pitchFamily="18" charset="0"/>
              </a:rPr>
              <a:t>الثقة بالنفس في الإسلام</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gn="just" rtl="1">
              <a:lnSpc>
                <a:spcPct val="150000"/>
              </a:lnSpc>
            </a:pPr>
            <a:r>
              <a:rPr lang="ar-SA" dirty="0">
                <a:effectLst/>
                <a:latin typeface="Calibri" panose="020F0502020204030204" pitchFamily="34" charset="0"/>
                <a:ea typeface="Calibri" panose="020F0502020204030204" pitchFamily="34" charset="0"/>
                <a:cs typeface="Times New Roman" panose="02020603050405020304" pitchFamily="18" charset="0"/>
              </a:rPr>
              <a:t> </a:t>
            </a:r>
            <a:r>
              <a:rPr lang="ar-SA" sz="2000" dirty="0">
                <a:effectLst/>
                <a:latin typeface="Calibri" panose="020F0502020204030204" pitchFamily="34" charset="0"/>
                <a:ea typeface="Calibri" panose="020F0502020204030204" pitchFamily="34" charset="0"/>
                <a:cs typeface="Times New Roman" panose="02020603050405020304" pitchFamily="18" charset="0"/>
              </a:rPr>
              <a:t>يستمد المسلم ثقته بنفسه في الإسلام من الثقة بالله عز وجل، ومن صور ذلك ما يأتي:</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r">
              <a:lnSpc>
                <a:spcPct val="150000"/>
              </a:lnSpc>
            </a:pPr>
            <a:r>
              <a:rPr lang="ar-S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الثقة بالله عز وجل في استجابة الدعاء: </a:t>
            </a:r>
            <a:r>
              <a:rPr lang="ar-SA" sz="2000" dirty="0">
                <a:effectLst/>
                <a:latin typeface="Calibri" panose="020F0502020204030204" pitchFamily="34" charset="0"/>
                <a:ea typeface="Calibri" panose="020F0502020204030204" pitchFamily="34" charset="0"/>
                <a:cs typeface="Times New Roman" panose="02020603050405020304" pitchFamily="18" charset="0"/>
              </a:rPr>
              <a:t>للدعاء أهمية كبيرة في زيادة الثقة بالنفس، فعندما تدعو وعندك يقين بالاستجابة فهذه هي الثقة، قال تعالى: ﴿وَإِذَا سَأَلَكَ عِبَادِي عَنِّي فَإِنِّي قَرِيبٌ ۖ أُجِيبُ دَعْوَةَ الدَّاعِ إِذَا دَعَانِ ۖ فَلْيَسْتَجِيبُوا لِي وَلْيُؤْمِنُوا بِي لَعَلَّهُمْ يَرْشُدُونَ﴾. والله قريب من العبد الذي يدعوه، وجميع الخيرات والبركات عند الله عز وجل.</a:t>
            </a:r>
          </a:p>
          <a:p>
            <a:pPr algn="r">
              <a:lnSpc>
                <a:spcPct val="150000"/>
              </a:lnSpc>
            </a:pPr>
            <a:r>
              <a:rPr lang="ar-S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ثقة المسلم بالله تعالى في التكفل بالرزق</a:t>
            </a:r>
            <a:r>
              <a:rPr lang="ar-SA" sz="2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ar-SA" sz="2000" dirty="0">
                <a:effectLst/>
                <a:latin typeface="Calibri" panose="020F0502020204030204" pitchFamily="34" charset="0"/>
                <a:ea typeface="Calibri" panose="020F0502020204030204" pitchFamily="34" charset="0"/>
                <a:cs typeface="Times New Roman" panose="02020603050405020304" pitchFamily="18" charset="0"/>
              </a:rPr>
              <a:t>الله هو الرزاق ذو القوة، فلا يعجزه شيء في الأرض ولا في السماء، وعندما يقول لشيء كن فيكون، فلن يعجزه رزق المسلم، فعلى المسلم أن يأخذ بالأسباب، ويعلم أن الله متكفل برزقه وأنه مكتوب له، فلا يزيد ولا ينقص.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algn="r"/>
            <a:endParaRPr kumimoji="0" lang="ar-IQ" sz="1800" b="0" i="0" u="none" strike="noStrike" cap="none" normalizeH="0" baseline="0" dirty="0">
              <a:ln>
                <a:noFill/>
              </a:ln>
              <a:solidFill>
                <a:schemeClr val="tx1"/>
              </a:solidFill>
              <a:effectLst/>
              <a:latin typeface="Arial" pitchFamily="34" charset="0"/>
              <a:ea typeface="SimSun" pitchFamily="2" charset="-122"/>
            </a:endParaRPr>
          </a:p>
        </p:txBody>
      </p:sp>
    </p:spTree>
    <p:extLst>
      <p:ext uri="{BB962C8B-B14F-4D97-AF65-F5344CB8AC3E}">
        <p14:creationId xmlns:p14="http://schemas.microsoft.com/office/powerpoint/2010/main" val="397759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1C12D787-6104-450A-8990-B60D62D61CF1}"/>
              </a:ext>
            </a:extLst>
          </p:cNvPr>
          <p:cNvSpPr>
            <a:spLocks noGrp="1"/>
          </p:cNvSpPr>
          <p:nvPr>
            <p:ph idx="1"/>
          </p:nvPr>
        </p:nvSpPr>
        <p:spPr/>
        <p:txBody>
          <a:bodyPr/>
          <a:lstStyle/>
          <a:p>
            <a:endParaRPr lang="ar-SA" dirty="0"/>
          </a:p>
          <a:p>
            <a:endParaRPr lang="ar-IQ" dirty="0"/>
          </a:p>
        </p:txBody>
      </p:sp>
      <p:sp>
        <p:nvSpPr>
          <p:cNvPr id="4" name="مستطيل: زوايا قطرية مستديرة 3">
            <a:extLst>
              <a:ext uri="{FF2B5EF4-FFF2-40B4-BE49-F238E27FC236}">
                <a16:creationId xmlns:a16="http://schemas.microsoft.com/office/drawing/2014/main" id="{9A57E8EF-2A0D-4B96-843C-B59CEAFAD5CF}"/>
              </a:ext>
            </a:extLst>
          </p:cNvPr>
          <p:cNvSpPr/>
          <p:nvPr/>
        </p:nvSpPr>
        <p:spPr bwMode="auto">
          <a:xfrm>
            <a:off x="1043608" y="1333500"/>
            <a:ext cx="6912768" cy="3828256"/>
          </a:xfrm>
          <a:prstGeom prst="round2DiagRect">
            <a:avLst/>
          </a:prstGeom>
          <a:solidFill>
            <a:schemeClr val="accent5">
              <a:lumMod val="40000"/>
              <a:lumOff val="60000"/>
            </a:schemeClr>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1" anchor="t" anchorCtr="0" compatLnSpc="1">
            <a:prstTxWarp prst="textNoShape">
              <a:avLst/>
            </a:prstTxWarp>
          </a:bodyPr>
          <a:lstStyle/>
          <a:p>
            <a:pPr marL="342900" lvl="0" indent="-342900" algn="justLow" rtl="1">
              <a:lnSpc>
                <a:spcPct val="200000"/>
              </a:lnSpc>
              <a:buFont typeface="Times New Roman" panose="02020603050405020304" pitchFamily="18" charset="0"/>
              <a:buChar char="-"/>
            </a:pPr>
            <a:r>
              <a:rPr lang="ar-S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ثقة المسلم بالله في النصر على الأعداء: </a:t>
            </a:r>
            <a:r>
              <a:rPr lang="ar-SA" sz="2000" dirty="0">
                <a:effectLst/>
                <a:latin typeface="Calibri" panose="020F0502020204030204" pitchFamily="34" charset="0"/>
                <a:ea typeface="Calibri" panose="020F0502020204030204" pitchFamily="34" charset="0"/>
                <a:cs typeface="Times New Roman" panose="02020603050405020304" pitchFamily="18" charset="0"/>
              </a:rPr>
              <a:t>ينصر الله عز وجل من ينصره، فمن قام لنصرة هذا الدين ونصرة رسول الله، كان حقاً على الله عز وجل أن ينصره، وقد وعد الله عباده الذين ينصرونه بأحسن الجزاء.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Low" rtl="1">
              <a:lnSpc>
                <a:spcPct val="200000"/>
              </a:lnSpc>
              <a:buFont typeface="Times New Roman" panose="02020603050405020304" pitchFamily="18" charset="0"/>
              <a:buChar char="-"/>
            </a:pPr>
            <a:r>
              <a:rPr lang="ar-S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ثقة المسلم أن وعد الله نافذ: </a:t>
            </a:r>
            <a:r>
              <a:rPr lang="ar-SA" sz="2000" dirty="0">
                <a:effectLst/>
                <a:latin typeface="Calibri" panose="020F0502020204030204" pitchFamily="34" charset="0"/>
                <a:ea typeface="Calibri" panose="020F0502020204030204" pitchFamily="34" charset="0"/>
                <a:cs typeface="Times New Roman" panose="02020603050405020304" pitchFamily="18" charset="0"/>
              </a:rPr>
              <a:t>وعد الله حق لعباده، فقد وعد الله المؤمنين الصادقين بأفضل الجزاء، فتكون ثقة المسلم بالله عز وجل وبنفسه قائمة وثابتة لا شيء يزعزعها بسبب ذلك.</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9769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F8DC59E7-AFBF-4C73-B717-17E231458784}"/>
              </a:ext>
            </a:extLst>
          </p:cNvPr>
          <p:cNvSpPr>
            <a:spLocks noGrp="1"/>
          </p:cNvSpPr>
          <p:nvPr>
            <p:ph idx="1"/>
          </p:nvPr>
        </p:nvSpPr>
        <p:spPr/>
        <p:txBody>
          <a:bodyPr/>
          <a:lstStyle/>
          <a:p>
            <a:endParaRPr lang="ar-IQ" dirty="0"/>
          </a:p>
        </p:txBody>
      </p:sp>
      <p:sp>
        <p:nvSpPr>
          <p:cNvPr id="4" name="مستطيل: زوايا مستديرة 3">
            <a:extLst>
              <a:ext uri="{FF2B5EF4-FFF2-40B4-BE49-F238E27FC236}">
                <a16:creationId xmlns:a16="http://schemas.microsoft.com/office/drawing/2014/main" id="{F20F3CD1-3BCB-44DA-B4FC-D5F30719E7B5}"/>
              </a:ext>
            </a:extLst>
          </p:cNvPr>
          <p:cNvSpPr/>
          <p:nvPr/>
        </p:nvSpPr>
        <p:spPr bwMode="auto">
          <a:xfrm>
            <a:off x="457200" y="1129308"/>
            <a:ext cx="8003232" cy="4176464"/>
          </a:xfrm>
          <a:prstGeom prst="roundRect">
            <a:avLst/>
          </a:prstGeom>
          <a:solidFill>
            <a:schemeClr val="accent1">
              <a:lumMod val="20000"/>
              <a:lumOff val="80000"/>
            </a:schemeClr>
          </a:solidFill>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1" anchor="t" anchorCtr="0" compatLnSpc="1">
            <a:prstTxWarp prst="textNoShape">
              <a:avLst/>
            </a:prstTxWarp>
          </a:bodyPr>
          <a:lstStyle/>
          <a:p>
            <a:pPr marL="342900" lvl="0" indent="-342900" algn="justLow" rtl="1">
              <a:lnSpc>
                <a:spcPct val="200000"/>
              </a:lnSpc>
              <a:buFont typeface="Times New Roman" panose="02020603050405020304" pitchFamily="18" charset="0"/>
              <a:buChar char="-"/>
            </a:pPr>
            <a:r>
              <a:rPr lang="ar-SA" sz="2000" dirty="0">
                <a:effectLst/>
                <a:latin typeface="Calibri" panose="020F0502020204030204" pitchFamily="34" charset="0"/>
                <a:ea typeface="Calibri" panose="020F0502020204030204" pitchFamily="34" charset="0"/>
                <a:cs typeface="Times New Roman" panose="02020603050405020304" pitchFamily="18" charset="0"/>
              </a:rPr>
              <a:t>.</a:t>
            </a:r>
            <a:r>
              <a:rPr lang="ar-SA" sz="20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ثقة المسلم بالله عز وجل في تفريج الكربات: </a:t>
            </a:r>
            <a:r>
              <a:rPr lang="ar-SA" sz="2000" dirty="0">
                <a:latin typeface="Calibri" panose="020F0502020204030204" pitchFamily="34" charset="0"/>
                <a:ea typeface="Calibri" panose="020F0502020204030204" pitchFamily="34" charset="0"/>
                <a:cs typeface="Times New Roman" panose="02020603050405020304" pitchFamily="18" charset="0"/>
              </a:rPr>
              <a:t>ا</a:t>
            </a:r>
            <a:r>
              <a:rPr lang="ar-SA" sz="2000" dirty="0">
                <a:effectLst/>
                <a:latin typeface="Calibri" panose="020F0502020204030204" pitchFamily="34" charset="0"/>
                <a:ea typeface="Calibri" panose="020F0502020204030204" pitchFamily="34" charset="0"/>
                <a:cs typeface="Times New Roman" panose="02020603050405020304" pitchFamily="18" charset="0"/>
              </a:rPr>
              <a:t>لله عز وجل هو وحده القادر على تنفيس كربة المؤمن، فمن وثق بأن الله هو المتكفل بكل صغيرة وكبيرة في حياته، زادت ثقته بنفسه؛ لأنه يعلم أن الله هو مدبر كل شيء، ولا أحد من الخلق ينفعه أو يضره. </a:t>
            </a:r>
          </a:p>
          <a:p>
            <a:pPr marL="342900" indent="-342900" algn="justLow" rtl="1">
              <a:lnSpc>
                <a:spcPct val="200000"/>
              </a:lnSpc>
              <a:buFont typeface="Times New Roman" panose="02020603050405020304" pitchFamily="18" charset="0"/>
              <a:buChar char="-"/>
            </a:pPr>
            <a:r>
              <a:rPr lang="ar-SA" sz="2000" dirty="0">
                <a:effectLst/>
                <a:latin typeface="Calibri" panose="020F0502020204030204" pitchFamily="34" charset="0"/>
                <a:ea typeface="Calibri" panose="020F0502020204030204" pitchFamily="34" charset="0"/>
                <a:cs typeface="Times New Roman" panose="02020603050405020304" pitchFamily="18" charset="0"/>
              </a:rPr>
              <a:t>وهذه هي الثقة بالنفس في الإسلام؛ بأن يثق العبد بالله ويصبر ويحتسب أمره عنده، فهو الحق ووعده الحق، مما يجعل المسلم على يقين وثقة بنفسه لا يمكن لأحد أن يحركها أو يهزها.</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Low" rtl="1">
              <a:lnSpc>
                <a:spcPct val="200000"/>
              </a:lnSpc>
              <a:buFont typeface="Times New Roman" panose="02020603050405020304" pitchFamily="18" charset="0"/>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322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13" descr="B56F103BB23E47beACAB404F50AF11BD# #TextBox 13"/>
          <p:cNvSpPr txBox="1">
            <a:spLocks noChangeArrowheads="1"/>
          </p:cNvSpPr>
          <p:nvPr/>
        </p:nvSpPr>
        <p:spPr bwMode="auto">
          <a:xfrm>
            <a:off x="2771800" y="86004"/>
            <a:ext cx="6372201"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 الفرق بين تقدير الذات والثقة بالنفس</a:t>
            </a:r>
          </a:p>
        </p:txBody>
      </p:sp>
      <p:sp>
        <p:nvSpPr>
          <p:cNvPr id="3" name="Folded Corner 2"/>
          <p:cNvSpPr/>
          <p:nvPr/>
        </p:nvSpPr>
        <p:spPr bwMode="auto">
          <a:xfrm>
            <a:off x="967596" y="714959"/>
            <a:ext cx="7204803" cy="2502581"/>
          </a:xfrm>
          <a:prstGeom prst="foldedCorner">
            <a:avLst>
              <a:gd name="adj" fmla="val 16667"/>
            </a:avLst>
          </a:prstGeom>
          <a:solidFill>
            <a:schemeClr val="accent2">
              <a:lumMod val="20000"/>
              <a:lumOff val="80000"/>
            </a:schemeClr>
          </a:solidFill>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1" anchor="t" anchorCtr="0" compatLnSpc="1">
            <a:prstTxWarp prst="textNoShape">
              <a:avLst/>
            </a:prstTxWarp>
          </a:bodyPr>
          <a:lstStyle/>
          <a:p>
            <a:pPr algn="ctr" rtl="1">
              <a:lnSpc>
                <a:spcPct val="150000"/>
              </a:lnSpc>
            </a:pPr>
            <a:r>
              <a:rPr lang="ar-EG" sz="2800" b="1" dirty="0">
                <a:solidFill>
                  <a:srgbClr val="002060"/>
                </a:solidFill>
              </a:rPr>
              <a:t>فالثقة بالنفس هي اذن نتيجة لتقدير الذات، فبقدر ازدياد المشاعر الإيجابية التي نملكها تجاه أنفسنا بقدر ما تزداد ثقتنا بأنفسنا، وبقدر ازدياد المشاعر السلبية التي نملكها تجاه أنفسنا بقدر ما تقل ثقتنا بأنفسنا</a:t>
            </a:r>
            <a:endParaRPr kumimoji="0" lang="ar-EG" sz="2800" b="1" i="0" u="none" strike="noStrike" cap="none" normalizeH="0" baseline="0" dirty="0">
              <a:ln>
                <a:noFill/>
              </a:ln>
              <a:solidFill>
                <a:srgbClr val="002060"/>
              </a:solidFill>
              <a:effectLst/>
            </a:endParaRPr>
          </a:p>
        </p:txBody>
      </p:sp>
      <p:sp>
        <p:nvSpPr>
          <p:cNvPr id="2" name="مستطيل 1">
            <a:extLst>
              <a:ext uri="{FF2B5EF4-FFF2-40B4-BE49-F238E27FC236}">
                <a16:creationId xmlns:a16="http://schemas.microsoft.com/office/drawing/2014/main" id="{1004381E-256E-4EC1-8DCC-AA4760425B2C}"/>
              </a:ext>
            </a:extLst>
          </p:cNvPr>
          <p:cNvSpPr/>
          <p:nvPr/>
        </p:nvSpPr>
        <p:spPr bwMode="auto">
          <a:xfrm>
            <a:off x="1009027" y="3505571"/>
            <a:ext cx="7204804" cy="1494469"/>
          </a:xfrm>
          <a:prstGeom prst="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dirty="0">
              <a:ln>
                <a:noFill/>
              </a:ln>
              <a:solidFill>
                <a:schemeClr val="tx1"/>
              </a:solidFill>
              <a:effectLst/>
              <a:latin typeface="Arial" pitchFamily="34" charset="0"/>
              <a:ea typeface="SimSun" pitchFamily="2" charset="-122"/>
            </a:endParaRPr>
          </a:p>
        </p:txBody>
      </p:sp>
      <p:pic>
        <p:nvPicPr>
          <p:cNvPr id="4" name="صورة 3">
            <a:extLst>
              <a:ext uri="{FF2B5EF4-FFF2-40B4-BE49-F238E27FC236}">
                <a16:creationId xmlns:a16="http://schemas.microsoft.com/office/drawing/2014/main" id="{8D3CB7FE-813C-4CAD-9E13-2D7EFE48C782}"/>
              </a:ext>
            </a:extLst>
          </p:cNvPr>
          <p:cNvPicPr>
            <a:picLocks noChangeAspect="1"/>
          </p:cNvPicPr>
          <p:nvPr/>
        </p:nvPicPr>
        <p:blipFill>
          <a:blip r:embed="rId2">
            <a:duotone>
              <a:schemeClr val="accent2">
                <a:shade val="45000"/>
                <a:satMod val="135000"/>
              </a:schemeClr>
              <a:prstClr val="white"/>
            </a:duotone>
          </a:blip>
          <a:stretch>
            <a:fillRect/>
          </a:stretch>
        </p:blipFill>
        <p:spPr>
          <a:xfrm>
            <a:off x="1009027" y="3577580"/>
            <a:ext cx="7204803" cy="1494469"/>
          </a:xfrm>
          <a:prstGeom prst="rect">
            <a:avLst/>
          </a:prstGeom>
          <a:solidFill>
            <a:schemeClr val="accent2">
              <a:lumMod val="20000"/>
              <a:lumOff val="80000"/>
            </a:schemeClr>
          </a:solidFill>
        </p:spPr>
      </p:pic>
    </p:spTree>
    <p:extLst>
      <p:ext uri="{BB962C8B-B14F-4D97-AF65-F5344CB8AC3E}">
        <p14:creationId xmlns:p14="http://schemas.microsoft.com/office/powerpoint/2010/main" val="396407716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bwMode="auto">
          <a:xfrm>
            <a:off x="1747168" y="1993404"/>
            <a:ext cx="6065192" cy="2160240"/>
          </a:xfrm>
          <a:prstGeom prst="flowChartMultidocument">
            <a:avLst/>
          </a:prstGeom>
          <a:solidFill>
            <a:srgbClr val="33CC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1" anchor="t" anchorCtr="0" compatLnSpc="1">
            <a:prstTxWarp prst="textNoShape">
              <a:avLst/>
            </a:prstTxWarp>
          </a:bodyPr>
          <a:lstStyle/>
          <a:p>
            <a:pPr algn="ctr" rtl="1">
              <a:lnSpc>
                <a:spcPct val="150000"/>
              </a:lnSpc>
            </a:pPr>
            <a:endParaRPr lang="ar-EG" sz="1400" b="1" dirty="0"/>
          </a:p>
          <a:p>
            <a:pPr algn="ctr" rtl="1">
              <a:lnSpc>
                <a:spcPct val="150000"/>
              </a:lnSpc>
            </a:pPr>
            <a:r>
              <a:rPr lang="ar-EG" sz="3200" b="1" dirty="0"/>
              <a:t> مفهوم الثقة بالنفس</a:t>
            </a:r>
          </a:p>
        </p:txBody>
      </p:sp>
    </p:spTree>
    <p:extLst>
      <p:ext uri="{BB962C8B-B14F-4D97-AF65-F5344CB8AC3E}">
        <p14:creationId xmlns:p14="http://schemas.microsoft.com/office/powerpoint/2010/main" val="398648977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1226298" y="2989313"/>
            <a:ext cx="6730078" cy="1705824"/>
            <a:chOff x="0" y="0"/>
            <a:chExt cx="6561756" cy="727931"/>
          </a:xfrm>
        </p:grpSpPr>
        <p:sp>
          <p:nvSpPr>
            <p:cNvPr id="5138" name="AutoShape 3"/>
            <p:cNvSpPr>
              <a:spLocks noChangeArrowheads="1"/>
            </p:cNvSpPr>
            <p:nvPr/>
          </p:nvSpPr>
          <p:spPr bwMode="auto">
            <a:xfrm>
              <a:off x="0" y="373945"/>
              <a:ext cx="6561756" cy="353986"/>
            </a:xfrm>
            <a:prstGeom prst="rect">
              <a:avLst/>
            </a:prstGeom>
            <a:solidFill>
              <a:srgbClr val="595959"/>
            </a:solidFill>
            <a:ln w="12700">
              <a:solidFill>
                <a:schemeClr val="bg1"/>
              </a:solidFill>
              <a:miter lim="800000"/>
              <a:headEnd/>
              <a:tailEnd/>
            </a:ln>
          </p:spPr>
          <p:txBody>
            <a:bodyPr anchor="ctr"/>
            <a:lstStyle/>
            <a:p>
              <a:endParaRPr lang="zh-CN" altLang="en-US" sz="2400" b="1">
                <a:latin typeface="Calibri" pitchFamily="34" charset="0"/>
              </a:endParaRPr>
            </a:p>
          </p:txBody>
        </p:sp>
        <p:sp>
          <p:nvSpPr>
            <p:cNvPr id="5139" name="AutoShape 3"/>
            <p:cNvSpPr>
              <a:spLocks noChangeArrowheads="1"/>
            </p:cNvSpPr>
            <p:nvPr/>
          </p:nvSpPr>
          <p:spPr bwMode="auto">
            <a:xfrm>
              <a:off x="64331" y="0"/>
              <a:ext cx="6433094" cy="482482"/>
            </a:xfrm>
            <a:prstGeom prst="rect">
              <a:avLst/>
            </a:prstGeom>
            <a:solidFill>
              <a:srgbClr val="007E00">
                <a:alpha val="79999"/>
              </a:srgbClr>
            </a:solidFill>
            <a:ln w="12700">
              <a:solidFill>
                <a:schemeClr val="bg1"/>
              </a:solidFill>
              <a:miter lim="800000"/>
              <a:headEnd/>
              <a:tailEnd/>
            </a:ln>
          </p:spPr>
          <p:txBody>
            <a:bodyPr wrap="none" anchor="ctr"/>
            <a:lstStyle/>
            <a:p>
              <a:pPr algn="ctr" eaLnBrk="0" hangingPunct="0"/>
              <a:endParaRPr lang="zh-CN" altLang="en-US" sz="2800" b="1">
                <a:solidFill>
                  <a:schemeClr val="tx2"/>
                </a:solidFill>
                <a:ea typeface="Microsoft YaHei" pitchFamily="34" charset="-122"/>
              </a:endParaRPr>
            </a:p>
          </p:txBody>
        </p:sp>
        <p:sp>
          <p:nvSpPr>
            <p:cNvPr id="5140" name="Rectangle 13"/>
            <p:cNvSpPr>
              <a:spLocks noChangeArrowheads="1"/>
            </p:cNvSpPr>
            <p:nvPr/>
          </p:nvSpPr>
          <p:spPr bwMode="auto">
            <a:xfrm>
              <a:off x="65079" y="10412"/>
              <a:ext cx="6376015" cy="5122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rtl="1"/>
              <a:r>
                <a:rPr lang="ar-EG" altLang="zh-CN" sz="2400" b="1" dirty="0"/>
                <a:t>الثقة بوجود الإمكانات والأسباب التي أعطاها الله للإنسان، فهذه ثقة محمودة وينبغي أن يتربى عليها الفرد ليصبح قوي الشخصية</a:t>
              </a:r>
              <a:endParaRPr lang="zh-CN" altLang="en-US" sz="2400" b="1" dirty="0"/>
            </a:p>
          </p:txBody>
        </p:sp>
      </p:grpSp>
      <p:sp>
        <p:nvSpPr>
          <p:cNvPr id="21" name="TextBox 13" descr="B56F103BB23E47beACAB404F50AF11BD# #TextBox 13"/>
          <p:cNvSpPr txBox="1">
            <a:spLocks noChangeArrowheads="1"/>
          </p:cNvSpPr>
          <p:nvPr/>
        </p:nvSpPr>
        <p:spPr bwMode="auto">
          <a:xfrm>
            <a:off x="2771800" y="86004"/>
            <a:ext cx="6372201" cy="628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SimSun" pitchFamily="2" charset="-122"/>
              </a:defRPr>
            </a:lvl1pPr>
            <a:lvl2pPr marL="742950" indent="-285750" eaLnBrk="0" hangingPunct="0">
              <a:defRPr>
                <a:solidFill>
                  <a:schemeClr val="tx1"/>
                </a:solidFill>
                <a:latin typeface="Arial" pitchFamily="34" charset="0"/>
                <a:ea typeface="SimSun" pitchFamily="2" charset="-122"/>
              </a:defRPr>
            </a:lvl2pPr>
            <a:lvl3pPr marL="1143000" indent="-228600" eaLnBrk="0" hangingPunct="0">
              <a:defRPr>
                <a:solidFill>
                  <a:schemeClr val="tx1"/>
                </a:solidFill>
                <a:latin typeface="Arial" pitchFamily="34" charset="0"/>
                <a:ea typeface="SimSun" pitchFamily="2" charset="-122"/>
              </a:defRPr>
            </a:lvl3pPr>
            <a:lvl4pPr marL="1600200" indent="-228600" eaLnBrk="0" hangingPunct="0">
              <a:defRPr>
                <a:solidFill>
                  <a:schemeClr val="tx1"/>
                </a:solidFill>
                <a:latin typeface="Arial" pitchFamily="34" charset="0"/>
                <a:ea typeface="SimSun" pitchFamily="2" charset="-122"/>
              </a:defRPr>
            </a:lvl4pPr>
            <a:lvl5pPr marL="2057400" indent="-228600" eaLnBrk="0" hangingPunct="0">
              <a:defRPr>
                <a:solidFill>
                  <a:schemeClr val="tx1"/>
                </a:solidFill>
                <a:latin typeface="Arial" pitchFamily="34" charset="0"/>
                <a:ea typeface="SimSun" pitchFamily="2" charset="-122"/>
              </a:defRPr>
            </a:lvl5pPr>
            <a:lvl6pPr marL="2514600" indent="-228600" algn="l" rtl="0" eaLnBrk="0" fontAlgn="base" hangingPunct="0">
              <a:spcBef>
                <a:spcPct val="0"/>
              </a:spcBef>
              <a:spcAft>
                <a:spcPct val="0"/>
              </a:spcAft>
              <a:defRPr>
                <a:solidFill>
                  <a:schemeClr val="tx1"/>
                </a:solidFill>
                <a:latin typeface="Arial" pitchFamily="34" charset="0"/>
                <a:ea typeface="SimSun" pitchFamily="2" charset="-122"/>
              </a:defRPr>
            </a:lvl6pPr>
            <a:lvl7pPr marL="2971800" indent="-228600" algn="l" rtl="0" eaLnBrk="0" fontAlgn="base" hangingPunct="0">
              <a:spcBef>
                <a:spcPct val="0"/>
              </a:spcBef>
              <a:spcAft>
                <a:spcPct val="0"/>
              </a:spcAft>
              <a:defRPr>
                <a:solidFill>
                  <a:schemeClr val="tx1"/>
                </a:solidFill>
                <a:latin typeface="Arial" pitchFamily="34" charset="0"/>
                <a:ea typeface="SimSun" pitchFamily="2" charset="-122"/>
              </a:defRPr>
            </a:lvl7pPr>
            <a:lvl8pPr marL="3429000" indent="-228600" algn="l" rtl="0" eaLnBrk="0" fontAlgn="base" hangingPunct="0">
              <a:spcBef>
                <a:spcPct val="0"/>
              </a:spcBef>
              <a:spcAft>
                <a:spcPct val="0"/>
              </a:spcAft>
              <a:defRPr>
                <a:solidFill>
                  <a:schemeClr val="tx1"/>
                </a:solidFill>
                <a:latin typeface="Arial" pitchFamily="34" charset="0"/>
                <a:ea typeface="SimSun" pitchFamily="2" charset="-122"/>
              </a:defRPr>
            </a:lvl8pPr>
            <a:lvl9pPr marL="3886200" indent="-228600" algn="l" rtl="0" eaLnBrk="0" fontAlgn="base" hangingPunct="0">
              <a:spcBef>
                <a:spcPct val="0"/>
              </a:spcBef>
              <a:spcAft>
                <a:spcPct val="0"/>
              </a:spcAft>
              <a:defRPr>
                <a:solidFill>
                  <a:schemeClr val="tx1"/>
                </a:solidFill>
                <a:latin typeface="Arial" pitchFamily="34" charset="0"/>
                <a:ea typeface="SimSun" pitchFamily="2" charset="-122"/>
              </a:defRPr>
            </a:lvl9pPr>
          </a:lstStyle>
          <a:p>
            <a:pPr algn="r" rtl="1">
              <a:lnSpc>
                <a:spcPct val="120000"/>
              </a:lnSpc>
              <a:spcBef>
                <a:spcPct val="50000"/>
              </a:spcBef>
            </a:pPr>
            <a:r>
              <a:rPr lang="ar-EG" altLang="zh-CN" sz="3200" b="1" dirty="0">
                <a:solidFill>
                  <a:schemeClr val="bg1"/>
                </a:solidFill>
                <a:latin typeface="Microsoft YaHei" pitchFamily="34" charset="-122"/>
                <a:ea typeface="Microsoft YaHei" pitchFamily="34" charset="-122"/>
              </a:rPr>
              <a:t> مفهوم الثقة بالنفس</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803317"/>
            <a:ext cx="2522734" cy="189301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9438189"/>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Left)">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170"/>
                                        </p:tgtEl>
                                        <p:attrNameLst>
                                          <p:attrName>style.visibility</p:attrName>
                                        </p:attrNameLst>
                                      </p:cBhvr>
                                      <p:to>
                                        <p:strVal val="visible"/>
                                      </p:to>
                                    </p:set>
                                    <p:anim calcmode="lin" valueType="num">
                                      <p:cBhvr>
                                        <p:cTn id="12" dur="500" fill="hold"/>
                                        <p:tgtEl>
                                          <p:spTgt spid="7170"/>
                                        </p:tgtEl>
                                        <p:attrNameLst>
                                          <p:attrName>ppt_w</p:attrName>
                                        </p:attrNameLst>
                                      </p:cBhvr>
                                      <p:tavLst>
                                        <p:tav tm="0">
                                          <p:val>
                                            <p:fltVal val="0"/>
                                          </p:val>
                                        </p:tav>
                                        <p:tav tm="100000">
                                          <p:val>
                                            <p:strVal val="#ppt_w"/>
                                          </p:val>
                                        </p:tav>
                                      </p:tavLst>
                                    </p:anim>
                                    <p:anim calcmode="lin" valueType="num">
                                      <p:cBhvr>
                                        <p:cTn id="13" dur="500" fill="hold"/>
                                        <p:tgtEl>
                                          <p:spTgt spid="7170"/>
                                        </p:tgtEl>
                                        <p:attrNameLst>
                                          <p:attrName>ppt_h</p:attrName>
                                        </p:attrNameLst>
                                      </p:cBhvr>
                                      <p:tavLst>
                                        <p:tav tm="0">
                                          <p:val>
                                            <p:fltVal val="0"/>
                                          </p:val>
                                        </p:tav>
                                        <p:tav tm="100000">
                                          <p:val>
                                            <p:strVal val="#ppt_h"/>
                                          </p:val>
                                        </p:tav>
                                      </p:tavLst>
                                    </p:anim>
                                  </p:childTnLst>
                                </p:cTn>
                              </p:par>
                              <p:par>
                                <p:cTn id="14" presetID="2" presetClass="entr" presetSubtype="4" fill="hold" nodeType="withEffect">
                                  <p:stCondLst>
                                    <p:cond delay="0"/>
                                  </p:stCondLst>
                                  <p:childTnLst>
                                    <p:set>
                                      <p:cBhvr>
                                        <p:cTn id="15" dur="1" fill="hold">
                                          <p:stCondLst>
                                            <p:cond delay="0"/>
                                          </p:stCondLst>
                                        </p:cTn>
                                        <p:tgtEl>
                                          <p:spTgt spid="7170"/>
                                        </p:tgtEl>
                                        <p:attrNameLst>
                                          <p:attrName>style.visibility</p:attrName>
                                        </p:attrNameLst>
                                      </p:cBhvr>
                                      <p:to>
                                        <p:strVal val="visible"/>
                                      </p:to>
                                    </p:set>
                                    <p:anim calcmode="lin" valueType="num">
                                      <p:cBhvr additive="base">
                                        <p:cTn id="16" dur="1000" fill="hold"/>
                                        <p:tgtEl>
                                          <p:spTgt spid="7170"/>
                                        </p:tgtEl>
                                        <p:attrNameLst>
                                          <p:attrName>ppt_x</p:attrName>
                                        </p:attrNameLst>
                                      </p:cBhvr>
                                      <p:tavLst>
                                        <p:tav tm="0">
                                          <p:val>
                                            <p:strVal val="#ppt_x"/>
                                          </p:val>
                                        </p:tav>
                                        <p:tav tm="100000">
                                          <p:val>
                                            <p:strVal val="#ppt_x"/>
                                          </p:val>
                                        </p:tav>
                                      </p:tavLst>
                                    </p:anim>
                                    <p:anim calcmode="lin" valueType="num">
                                      <p:cBhvr additive="base">
                                        <p:cTn id="17" dur="10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utoUpdateAnimBg="0"/>
    </p:bldLst>
  </p:timing>
</p:sld>
</file>

<file path=ppt/theme/theme1.xml><?xml version="1.0" encoding="utf-8"?>
<a:theme xmlns:a="http://schemas.openxmlformats.org/drawingml/2006/main" name="1_Office 主题">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主题">
  <a:themeElements>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主题">
      <a:majorFont>
        <a:latin typeface="Calibri"/>
        <a:ea typeface="SimSun"/>
        <a:cs typeface=""/>
      </a:majorFont>
      <a:minorFont>
        <a:latin typeface="Calibri"/>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11738</TotalTime>
  <Pages>0</Pages>
  <Words>890</Words>
  <Characters>0</Characters>
  <Application>Microsoft Office PowerPoint</Application>
  <DocSecurity>0</DocSecurity>
  <PresentationFormat>عرض على الشاشة (16:10)</PresentationFormat>
  <Lines>0</Lines>
  <Paragraphs>99</Paragraphs>
  <Slides>30</Slides>
  <Notes>2</Notes>
  <HiddenSlides>0</HiddenSlides>
  <MMClips>0</MMClips>
  <ScaleCrop>false</ScaleCrop>
  <HeadingPairs>
    <vt:vector size="6" baseType="variant">
      <vt:variant>
        <vt:lpstr>الخطوط المستخدمة</vt:lpstr>
      </vt:variant>
      <vt:variant>
        <vt:i4>6</vt:i4>
      </vt:variant>
      <vt:variant>
        <vt:lpstr>نسق</vt:lpstr>
      </vt:variant>
      <vt:variant>
        <vt:i4>2</vt:i4>
      </vt:variant>
      <vt:variant>
        <vt:lpstr>عناوين الشرائح</vt:lpstr>
      </vt:variant>
      <vt:variant>
        <vt:i4>30</vt:i4>
      </vt:variant>
    </vt:vector>
  </HeadingPairs>
  <TitlesOfParts>
    <vt:vector size="38" baseType="lpstr">
      <vt:lpstr>Microsoft YaHei</vt:lpstr>
      <vt:lpstr>Arial</vt:lpstr>
      <vt:lpstr>Calibri</vt:lpstr>
      <vt:lpstr>Simplified Arabic</vt:lpstr>
      <vt:lpstr>Times New Roman</vt:lpstr>
      <vt:lpstr>Wingdings</vt:lpstr>
      <vt:lpstr>1_Office 主题</vt:lpstr>
      <vt:lpstr>2_Office 主题</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kingsoft</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 mostafa</dc:creator>
  <cp:lastModifiedBy>HALA</cp:lastModifiedBy>
  <cp:revision>109</cp:revision>
  <cp:lastPrinted>1899-12-30T00:00:00Z</cp:lastPrinted>
  <dcterms:created xsi:type="dcterms:W3CDTF">2010-06-08T02:33:18Z</dcterms:created>
  <dcterms:modified xsi:type="dcterms:W3CDTF">2024-04-18T02:48:12Z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1033-8.1.0.3018</vt:lpwstr>
  </property>
</Properties>
</file>