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830" autoAdjust="0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3E636-95B9-4E45-A272-497FE7D422F3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74C24-006F-4615-9AE9-CA5C7B372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9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74C24-006F-4615-9AE9-CA5C7B3726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847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74C24-006F-4615-9AE9-CA5C7B3726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24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E178-24D3-429C-96DE-2DCD032C2D27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834-DE85-4A2D-89F1-A277A9346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4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E178-24D3-429C-96DE-2DCD032C2D27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834-DE85-4A2D-89F1-A277A9346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52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E178-24D3-429C-96DE-2DCD032C2D27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834-DE85-4A2D-89F1-A277A9346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1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E178-24D3-429C-96DE-2DCD032C2D27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834-DE85-4A2D-89F1-A277A9346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861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E178-24D3-429C-96DE-2DCD032C2D27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834-DE85-4A2D-89F1-A277A9346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77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E178-24D3-429C-96DE-2DCD032C2D27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834-DE85-4A2D-89F1-A277A9346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2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E178-24D3-429C-96DE-2DCD032C2D27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834-DE85-4A2D-89F1-A277A9346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56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E178-24D3-429C-96DE-2DCD032C2D27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834-DE85-4A2D-89F1-A277A9346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4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E178-24D3-429C-96DE-2DCD032C2D27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834-DE85-4A2D-89F1-A277A9346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6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E178-24D3-429C-96DE-2DCD032C2D27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834-DE85-4A2D-89F1-A277A9346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04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E178-24D3-429C-96DE-2DCD032C2D27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834-DE85-4A2D-89F1-A277A9346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95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DE178-24D3-429C-96DE-2DCD032C2D27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57834-DE85-4A2D-89F1-A277A9346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2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Selective Laser Hardening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8770" y="3217460"/>
            <a:ext cx="6400800" cy="1752600"/>
          </a:xfrm>
        </p:spPr>
        <p:txBody>
          <a:bodyPr/>
          <a:lstStyle/>
          <a:p>
            <a:r>
              <a:rPr lang="ar-SA" dirty="0" err="1">
                <a:solidFill>
                  <a:schemeClr val="tx1"/>
                </a:solidFill>
              </a:rPr>
              <a:t>ا.م.د</a:t>
            </a:r>
            <a:r>
              <a:rPr lang="ar-SA" dirty="0">
                <a:solidFill>
                  <a:schemeClr val="tx1"/>
                </a:solidFill>
              </a:rPr>
              <a:t> فرات ابراهيم حسين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973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472" y="31845"/>
            <a:ext cx="9144000" cy="7921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Governing Factors For Material Processing 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789" r="1141" b="1461"/>
          <a:stretch/>
        </p:blipFill>
        <p:spPr bwMode="auto">
          <a:xfrm>
            <a:off x="76200" y="838200"/>
            <a:ext cx="8991600" cy="58674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7315200" y="4648200"/>
            <a:ext cx="762000" cy="762000"/>
          </a:xfrm>
          <a:prstGeom prst="ellipse">
            <a:avLst/>
          </a:prstGeom>
          <a:noFill/>
          <a:ln w="952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572000" y="3048000"/>
            <a:ext cx="762000" cy="762000"/>
          </a:xfrm>
          <a:prstGeom prst="ellipse">
            <a:avLst/>
          </a:prstGeom>
          <a:noFill/>
          <a:ln w="952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848366" y="3886200"/>
            <a:ext cx="180833" cy="2057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>
            <a:off x="1600200" y="5105400"/>
            <a:ext cx="5715000" cy="76200"/>
          </a:xfrm>
          <a:prstGeom prst="lef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/>
          <p:cNvSpPr/>
          <p:nvPr/>
        </p:nvSpPr>
        <p:spPr>
          <a:xfrm>
            <a:off x="1600200" y="3352800"/>
            <a:ext cx="2895600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7664698" y="5401101"/>
            <a:ext cx="91951" cy="54249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11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218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Conclusions Remarks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067800" cy="5867400"/>
          </a:xfrm>
        </p:spPr>
        <p:txBody>
          <a:bodyPr/>
          <a:lstStyle/>
          <a:p>
            <a:r>
              <a:rPr lang="en-US" dirty="0"/>
              <a:t>From </a:t>
            </a:r>
            <a:r>
              <a:rPr lang="en-US" dirty="0">
                <a:solidFill>
                  <a:srgbClr val="FF0000"/>
                </a:solidFill>
              </a:rPr>
              <a:t>pervious lecture </a:t>
            </a:r>
            <a:r>
              <a:rPr lang="en-US" dirty="0"/>
              <a:t>we can </a:t>
            </a:r>
            <a:r>
              <a:rPr lang="en-US" dirty="0">
                <a:solidFill>
                  <a:srgbClr val="FF0000"/>
                </a:solidFill>
              </a:rPr>
              <a:t>conclude</a:t>
            </a:r>
            <a:r>
              <a:rPr lang="en-US" dirty="0"/>
              <a:t> that: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u="sng" dirty="0"/>
              <a:t>Laser is a light </a:t>
            </a:r>
            <a:r>
              <a:rPr lang="en-US" dirty="0"/>
              <a:t>i.e. </a:t>
            </a:r>
            <a:r>
              <a:rPr lang="en-US" u="sng" dirty="0"/>
              <a:t>electromagnetic wave </a:t>
            </a:r>
            <a:r>
              <a:rPr lang="en-US" dirty="0"/>
              <a:t>which </a:t>
            </a:r>
            <a:r>
              <a:rPr lang="en-US" dirty="0">
                <a:solidFill>
                  <a:srgbClr val="FF0000"/>
                </a:solidFill>
              </a:rPr>
              <a:t>has certain  wavelength and frequency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2. Laser have </a:t>
            </a:r>
            <a:r>
              <a:rPr lang="en-US" u="sng" dirty="0"/>
              <a:t>two operation modes </a:t>
            </a:r>
            <a:r>
              <a:rPr lang="en-US" dirty="0"/>
              <a:t>according to </a:t>
            </a:r>
            <a:r>
              <a:rPr lang="en-US" dirty="0">
                <a:solidFill>
                  <a:srgbClr val="0070C0"/>
                </a:solidFill>
              </a:rPr>
              <a:t>ejection of output power to target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 with time</a:t>
            </a:r>
          </a:p>
          <a:p>
            <a:pPr marL="514350" indent="-514350">
              <a:buAutoNum type="alphaUcPeriod"/>
            </a:pPr>
            <a:r>
              <a:rPr lang="en-US" u="sng" dirty="0">
                <a:solidFill>
                  <a:srgbClr val="FF0000"/>
                </a:solidFill>
              </a:rPr>
              <a:t>Continuous operation CW mod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[</a:t>
            </a:r>
            <a:r>
              <a:rPr lang="en-US" dirty="0">
                <a:solidFill>
                  <a:srgbClr val="0070C0"/>
                </a:solidFill>
              </a:rPr>
              <a:t>ejection of power to the target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 is uniform(constant) with time</a:t>
            </a:r>
            <a:r>
              <a:rPr lang="en-US" dirty="0">
                <a:solidFill>
                  <a:srgbClr val="FF0000"/>
                </a:solidFill>
              </a:rPr>
              <a:t>].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5" t="15455" r="55288"/>
          <a:stretch/>
        </p:blipFill>
        <p:spPr bwMode="auto">
          <a:xfrm>
            <a:off x="5867400" y="3657600"/>
            <a:ext cx="32004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1156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Conclusions Remarks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15400" cy="528796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>
                <a:solidFill>
                  <a:srgbClr val="FF0000"/>
                </a:solidFill>
              </a:rPr>
              <a:t>B. Pulse  operation mod</a:t>
            </a:r>
            <a:r>
              <a:rPr lang="en-US" dirty="0">
                <a:solidFill>
                  <a:srgbClr val="FF0000"/>
                </a:solidFill>
              </a:rPr>
              <a:t>  [</a:t>
            </a:r>
            <a:r>
              <a:rPr lang="en-US" dirty="0">
                <a:solidFill>
                  <a:srgbClr val="0070C0"/>
                </a:solidFill>
              </a:rPr>
              <a:t>ejection of power to the target is periodic with time</a:t>
            </a:r>
            <a:r>
              <a:rPr lang="en-US" dirty="0">
                <a:solidFill>
                  <a:srgbClr val="FF0000"/>
                </a:solidFill>
              </a:rPr>
              <a:t>].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7" descr="laser%20operation(CW%20and%20pulse)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46"/>
          <a:stretch/>
        </p:blipFill>
        <p:spPr bwMode="auto">
          <a:xfrm>
            <a:off x="415636" y="2209800"/>
            <a:ext cx="60198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4737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678873"/>
          </a:xfrm>
        </p:spPr>
        <p:txBody>
          <a:bodyPr>
            <a:noAutofit/>
          </a:bodyPr>
          <a:lstStyle/>
          <a:p>
            <a:r>
              <a:rPr lang="en-US" b="1" dirty="0"/>
              <a:t>The Basic Unit Of All Light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82" y="838200"/>
            <a:ext cx="8991600" cy="5287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-A </a:t>
            </a:r>
            <a:r>
              <a:rPr lang="en-US" b="1" dirty="0"/>
              <a:t>photon</a:t>
            </a:r>
            <a:r>
              <a:rPr lang="en-US" dirty="0"/>
              <a:t> is the </a:t>
            </a:r>
            <a:r>
              <a:rPr lang="en-US" dirty="0">
                <a:solidFill>
                  <a:srgbClr val="FF0000"/>
                </a:solidFill>
              </a:rPr>
              <a:t>smallest discrete amount </a:t>
            </a:r>
            <a:r>
              <a:rPr lang="en-US" dirty="0"/>
              <a:t>of (light) electromagnetic radiation. </a:t>
            </a:r>
            <a:r>
              <a:rPr lang="en-US" u="sng" dirty="0">
                <a:solidFill>
                  <a:srgbClr val="FF0000"/>
                </a:solidFill>
              </a:rPr>
              <a:t>It is the basic unit of all light. 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b="1" dirty="0"/>
              <a:t>Photons</a:t>
            </a:r>
            <a:r>
              <a:rPr lang="en-US" dirty="0"/>
              <a:t> are always </a:t>
            </a:r>
            <a:r>
              <a:rPr lang="en-US" dirty="0">
                <a:solidFill>
                  <a:srgbClr val="FF0000"/>
                </a:solidFill>
              </a:rPr>
              <a:t>in motion </a:t>
            </a:r>
            <a:r>
              <a:rPr lang="en-US" dirty="0"/>
              <a:t>and, </a:t>
            </a:r>
            <a:r>
              <a:rPr lang="en-US" dirty="0">
                <a:solidFill>
                  <a:srgbClr val="FF0000"/>
                </a:solidFill>
              </a:rPr>
              <a:t>in a vacuum</a:t>
            </a:r>
            <a:r>
              <a:rPr lang="en-US" dirty="0"/>
              <a:t>, travel at a constant speed 3 X10</a:t>
            </a:r>
            <a:r>
              <a:rPr lang="en-US" baseline="30000" dirty="0"/>
              <a:t>8</a:t>
            </a:r>
            <a:r>
              <a:rPr lang="en-US" dirty="0"/>
              <a:t> m/s(speed of light).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-Photon</a:t>
            </a:r>
            <a:r>
              <a:rPr lang="en-US" dirty="0"/>
              <a:t> can act </a:t>
            </a:r>
            <a:r>
              <a:rPr lang="en-US" u="sng" dirty="0">
                <a:solidFill>
                  <a:srgbClr val="FF0000"/>
                </a:solidFill>
              </a:rPr>
              <a:t>both as a wave and particle </a:t>
            </a:r>
            <a:r>
              <a:rPr lang="en-US" dirty="0"/>
              <a:t>i.e. </a:t>
            </a:r>
            <a:r>
              <a:rPr lang="en-US" u="sng" dirty="0">
                <a:solidFill>
                  <a:srgbClr val="FF0000"/>
                </a:solidFill>
              </a:rPr>
              <a:t>has property of wave like wavelength </a:t>
            </a:r>
            <a:r>
              <a:rPr lang="en-US" dirty="0"/>
              <a:t>and </a:t>
            </a:r>
            <a:r>
              <a:rPr lang="en-US" u="sng" dirty="0">
                <a:solidFill>
                  <a:srgbClr val="0070C0"/>
                </a:solidFill>
              </a:rPr>
              <a:t>has property of particle like mass. </a:t>
            </a:r>
          </a:p>
        </p:txBody>
      </p:sp>
    </p:spTree>
    <p:extLst>
      <p:ext uri="{BB962C8B-B14F-4D97-AF65-F5344CB8AC3E}">
        <p14:creationId xmlns:p14="http://schemas.microsoft.com/office/powerpoint/2010/main" val="1558387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Laser Power  Density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-</a:t>
            </a:r>
            <a:r>
              <a:rPr lang="en-US" sz="2800" u="sng" dirty="0">
                <a:solidFill>
                  <a:srgbClr val="FF0000"/>
                </a:solidFill>
              </a:rPr>
              <a:t>Laser Power  Density </a:t>
            </a:r>
            <a:r>
              <a:rPr lang="en-US" sz="2800" u="sng" dirty="0" err="1">
                <a:solidFill>
                  <a:srgbClr val="FF0000"/>
                </a:solidFill>
              </a:rPr>
              <a:t>P</a:t>
            </a:r>
            <a:r>
              <a:rPr lang="en-US" sz="1600" u="sng" dirty="0" err="1">
                <a:solidFill>
                  <a:srgbClr val="FF0000"/>
                </a:solidFill>
              </a:rPr>
              <a:t>d</a:t>
            </a:r>
            <a:r>
              <a:rPr lang="en-US" sz="2800" u="sng" dirty="0">
                <a:solidFill>
                  <a:srgbClr val="FF0000"/>
                </a:solidFill>
              </a:rPr>
              <a:t> ( Laser Intensity or Laser Irradiance): </a:t>
            </a:r>
            <a:r>
              <a:rPr lang="en-US" sz="2600" dirty="0"/>
              <a:t>Is defined as the energy per unit per unit area (or power / area):</a:t>
            </a:r>
          </a:p>
          <a:p>
            <a:pPr marL="0" indent="0">
              <a:buNone/>
            </a:pPr>
            <a:r>
              <a:rPr lang="en-US" sz="2800" u="sng" dirty="0">
                <a:solidFill>
                  <a:srgbClr val="0070C0"/>
                </a:solidFill>
              </a:rPr>
              <a:t>-For Continuous operation CW mod :</a:t>
            </a:r>
          </a:p>
          <a:p>
            <a:pPr marL="0" indent="0">
              <a:buNone/>
            </a:pPr>
            <a:r>
              <a:rPr lang="en-US" sz="2800" dirty="0"/>
              <a:t>        </a:t>
            </a:r>
            <a:r>
              <a:rPr lang="en-US" sz="2800" dirty="0" err="1"/>
              <a:t>P</a:t>
            </a:r>
            <a:r>
              <a:rPr lang="en-US" sz="1600" dirty="0" err="1"/>
              <a:t>d</a:t>
            </a:r>
            <a:r>
              <a:rPr lang="en-US" sz="2800" dirty="0"/>
              <a:t> =</a:t>
            </a:r>
            <a:r>
              <a:rPr lang="en-US" sz="2800" dirty="0" err="1"/>
              <a:t>P</a:t>
            </a:r>
            <a:r>
              <a:rPr lang="en-US" sz="1400" dirty="0" err="1"/>
              <a:t>av</a:t>
            </a:r>
            <a:r>
              <a:rPr lang="en-US" sz="1400" dirty="0"/>
              <a:t>  </a:t>
            </a:r>
            <a:r>
              <a:rPr lang="en-US" sz="2400" dirty="0"/>
              <a:t>/</a:t>
            </a:r>
            <a:r>
              <a:rPr lang="en-US" sz="2400" b="0" i="0" strike="noStrike" baseline="0" dirty="0">
                <a:solidFill>
                  <a:srgbClr val="000000"/>
                </a:solidFill>
                <a:latin typeface="Symbo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Symbol"/>
                <a:ea typeface="Times New Roman"/>
                <a:cs typeface="Arial"/>
              </a:rPr>
              <a:t>p</a:t>
            </a:r>
            <a:r>
              <a:rPr lang="en-US" sz="2800" i="1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r</a:t>
            </a:r>
            <a:r>
              <a:rPr lang="en-US" sz="1600" baseline="30000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2</a:t>
            </a:r>
          </a:p>
          <a:p>
            <a:pPr marL="0" indent="0">
              <a:buNone/>
            </a:pPr>
            <a:r>
              <a:rPr lang="en-US" sz="1800" dirty="0"/>
              <a:t>Where </a:t>
            </a:r>
            <a:r>
              <a:rPr lang="en-US" sz="1800" dirty="0" err="1"/>
              <a:t>Pd</a:t>
            </a:r>
            <a:r>
              <a:rPr lang="en-US" sz="1800" dirty="0"/>
              <a:t> is Power  Density ,</a:t>
            </a:r>
            <a:r>
              <a:rPr lang="en-US" sz="1800" u="sng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prstClr val="black"/>
                </a:solidFill>
              </a:rPr>
              <a:t>Pav</a:t>
            </a:r>
            <a:r>
              <a:rPr lang="en-US" sz="1800" dirty="0">
                <a:solidFill>
                  <a:prstClr val="black"/>
                </a:solidFill>
              </a:rPr>
              <a:t>   </a:t>
            </a:r>
            <a:r>
              <a:rPr lang="en-US" sz="1800" dirty="0"/>
              <a:t>is average power, </a:t>
            </a:r>
          </a:p>
          <a:p>
            <a:pPr marL="0" indent="0">
              <a:buNone/>
            </a:pPr>
            <a:r>
              <a:rPr lang="en-US" sz="1800" dirty="0"/>
              <a:t>r  is laser beam  radius  at  the  surface of the target </a:t>
            </a:r>
            <a:endParaRPr lang="en-US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800" u="sng" dirty="0">
                <a:solidFill>
                  <a:srgbClr val="0070C0"/>
                </a:solidFill>
              </a:rPr>
              <a:t>-For Pulse  operation mod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800" dirty="0" err="1"/>
              <a:t>P</a:t>
            </a:r>
            <a:r>
              <a:rPr lang="en-US" sz="1600" dirty="0" err="1"/>
              <a:t>d</a:t>
            </a:r>
            <a:r>
              <a:rPr lang="en-US" sz="2800" dirty="0"/>
              <a:t> =</a:t>
            </a:r>
            <a:r>
              <a:rPr lang="en-US" sz="2800" dirty="0" err="1"/>
              <a:t>P</a:t>
            </a:r>
            <a:r>
              <a:rPr lang="en-US" sz="1400" dirty="0" err="1"/>
              <a:t>p</a:t>
            </a:r>
            <a:r>
              <a:rPr lang="en-US" sz="1400" dirty="0"/>
              <a:t> </a:t>
            </a:r>
            <a:r>
              <a:rPr lang="en-US" sz="2400" dirty="0"/>
              <a:t>/</a:t>
            </a:r>
            <a:r>
              <a:rPr lang="en-US" sz="2400" b="0" i="0" strike="noStrike" baseline="0" dirty="0">
                <a:solidFill>
                  <a:srgbClr val="000000"/>
                </a:solidFill>
                <a:latin typeface="Symbo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Symbol"/>
                <a:ea typeface="Times New Roman"/>
                <a:cs typeface="Arial"/>
              </a:rPr>
              <a:t>p</a:t>
            </a:r>
            <a:r>
              <a:rPr lang="en-US" sz="2800" i="1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r</a:t>
            </a:r>
            <a:r>
              <a:rPr lang="en-US" sz="1600" baseline="30000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2</a:t>
            </a:r>
          </a:p>
          <a:p>
            <a:pPr marL="0" indent="0">
              <a:buNone/>
            </a:pP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</a:rPr>
              <a:t>Where  </a:t>
            </a:r>
            <a:r>
              <a:rPr lang="en-US" sz="1800" dirty="0" err="1">
                <a:solidFill>
                  <a:prstClr val="black"/>
                </a:solidFill>
              </a:rPr>
              <a:t>Pp</a:t>
            </a:r>
            <a:r>
              <a:rPr lang="en-US" sz="1800" dirty="0">
                <a:solidFill>
                  <a:prstClr val="black"/>
                </a:solidFill>
              </a:rPr>
              <a:t> is the  peak instantaneous  power ,</a:t>
            </a:r>
          </a:p>
          <a:p>
            <a:pPr marL="0" indent="0">
              <a:buNone/>
            </a:pPr>
            <a:r>
              <a:rPr lang="en-US" sz="1800" dirty="0" err="1">
                <a:solidFill>
                  <a:prstClr val="black"/>
                </a:solidFill>
              </a:rPr>
              <a:t>Ep</a:t>
            </a:r>
            <a:r>
              <a:rPr lang="en-US" sz="1800" dirty="0">
                <a:solidFill>
                  <a:prstClr val="black"/>
                </a:solidFill>
              </a:rPr>
              <a:t> is  </a:t>
            </a:r>
            <a:r>
              <a:rPr lang="en-US" sz="1800" dirty="0" err="1">
                <a:solidFill>
                  <a:prstClr val="black"/>
                </a:solidFill>
              </a:rPr>
              <a:t>Eenergy</a:t>
            </a:r>
            <a:r>
              <a:rPr lang="en-US" sz="1800" dirty="0">
                <a:solidFill>
                  <a:prstClr val="black"/>
                </a:solidFill>
              </a:rPr>
              <a:t> of  the pulse , Ʈ is the pulse duration(width).</a:t>
            </a:r>
            <a:endParaRPr lang="en-US" sz="2800" dirty="0"/>
          </a:p>
          <a:p>
            <a:pPr marL="0" indent="0">
              <a:buNone/>
            </a:pP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5" t="15455" r="55288"/>
          <a:stretch/>
        </p:blipFill>
        <p:spPr bwMode="auto">
          <a:xfrm>
            <a:off x="5638800" y="1759527"/>
            <a:ext cx="3200400" cy="170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343400"/>
            <a:ext cx="1371600" cy="533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7" descr="laser%20operation(CW%20and%20pulse)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46"/>
          <a:stretch/>
        </p:blipFill>
        <p:spPr bwMode="auto">
          <a:xfrm>
            <a:off x="5673436" y="3581400"/>
            <a:ext cx="3470564" cy="3155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52400" y="5867400"/>
            <a:ext cx="472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Pulsed laser can achieve </a:t>
            </a:r>
            <a:r>
              <a:rPr lang="en-US" b="1" dirty="0" err="1">
                <a:solidFill>
                  <a:srgbClr val="00B0F0"/>
                </a:solidFill>
              </a:rPr>
              <a:t>Pd</a:t>
            </a:r>
            <a:r>
              <a:rPr lang="en-US" b="1" dirty="0">
                <a:solidFill>
                  <a:srgbClr val="00B0F0"/>
                </a:solidFill>
              </a:rPr>
              <a:t> &lt; 10</a:t>
            </a:r>
            <a:r>
              <a:rPr lang="en-US" b="1" baseline="30000" dirty="0">
                <a:solidFill>
                  <a:srgbClr val="00B0F0"/>
                </a:solidFill>
              </a:rPr>
              <a:t>8</a:t>
            </a:r>
            <a:r>
              <a:rPr lang="en-US" b="1" dirty="0">
                <a:solidFill>
                  <a:srgbClr val="00B0F0"/>
                </a:solidFill>
              </a:rPr>
              <a:t> W/cm</a:t>
            </a:r>
            <a:r>
              <a:rPr lang="en-US" b="1" baseline="30000" dirty="0">
                <a:solidFill>
                  <a:srgbClr val="00B0F0"/>
                </a:solidFill>
              </a:rPr>
              <a:t>2</a:t>
            </a:r>
            <a:r>
              <a:rPr lang="en-US" b="1" dirty="0">
                <a:solidFill>
                  <a:srgbClr val="00B0F0"/>
                </a:solidFill>
              </a:rPr>
              <a:t>  while CW lasers can  generate laser </a:t>
            </a:r>
            <a:r>
              <a:rPr lang="en-US" b="1" dirty="0" err="1">
                <a:solidFill>
                  <a:srgbClr val="00B0F0"/>
                </a:solidFill>
              </a:rPr>
              <a:t>Pd</a:t>
            </a:r>
            <a:r>
              <a:rPr lang="en-US" b="1" dirty="0">
                <a:solidFill>
                  <a:srgbClr val="00B0F0"/>
                </a:solidFill>
              </a:rPr>
              <a:t>&gt; 10</a:t>
            </a:r>
            <a:r>
              <a:rPr lang="en-US" b="1" baseline="30000" dirty="0">
                <a:solidFill>
                  <a:srgbClr val="00B0F0"/>
                </a:solidFill>
              </a:rPr>
              <a:t>8</a:t>
            </a:r>
            <a:r>
              <a:rPr lang="en-US" b="1" dirty="0">
                <a:solidFill>
                  <a:srgbClr val="00B0F0"/>
                </a:solidFill>
              </a:rPr>
              <a:t> W/cm</a:t>
            </a:r>
            <a:r>
              <a:rPr lang="en-US" b="1" baseline="30000" dirty="0">
                <a:solidFill>
                  <a:srgbClr val="00B0F0"/>
                </a:solidFill>
              </a:rPr>
              <a:t>2</a:t>
            </a:r>
            <a:r>
              <a:rPr lang="en-US" b="1" dirty="0">
                <a:solidFill>
                  <a:srgbClr val="00B0F0"/>
                </a:solidFill>
              </a:rPr>
              <a:t> . </a:t>
            </a:r>
          </a:p>
        </p:txBody>
      </p:sp>
    </p:spTree>
    <p:extLst>
      <p:ext uri="{BB962C8B-B14F-4D97-AF65-F5344CB8AC3E}">
        <p14:creationId xmlns:p14="http://schemas.microsoft.com/office/powerpoint/2010/main" val="147207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36" y="27709"/>
            <a:ext cx="8991600" cy="1115291"/>
          </a:xfrm>
        </p:spPr>
        <p:txBody>
          <a:bodyPr>
            <a:normAutofit/>
          </a:bodyPr>
          <a:lstStyle/>
          <a:p>
            <a:r>
              <a:rPr lang="en-US" sz="3800" b="1" dirty="0"/>
              <a:t>Governing Factors For Material Processing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71628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en-US" u="sng" dirty="0"/>
              <a:t>Depending on </a:t>
            </a:r>
            <a:r>
              <a:rPr lang="en-US" dirty="0"/>
              <a:t>the </a:t>
            </a:r>
            <a:r>
              <a:rPr lang="en-US" u="sng" dirty="0">
                <a:solidFill>
                  <a:srgbClr val="FF0000"/>
                </a:solidFill>
              </a:rPr>
              <a:t>absorbed laser intensity</a:t>
            </a:r>
            <a:r>
              <a:rPr lang="en-US" dirty="0"/>
              <a:t>, and </a:t>
            </a:r>
            <a:r>
              <a:rPr lang="en-US" u="sng" dirty="0">
                <a:solidFill>
                  <a:srgbClr val="FF0000"/>
                </a:solidFill>
              </a:rPr>
              <a:t>deposition times </a:t>
            </a:r>
            <a:r>
              <a:rPr lang="en-US" dirty="0"/>
              <a:t>different</a:t>
            </a:r>
            <a:r>
              <a:rPr lang="en-US" u="sng" dirty="0"/>
              <a:t> physical phenomena </a:t>
            </a:r>
            <a:r>
              <a:rPr lang="en-US" dirty="0"/>
              <a:t>such  as </a:t>
            </a:r>
            <a:r>
              <a:rPr lang="en-US" dirty="0">
                <a:solidFill>
                  <a:srgbClr val="00B0F0"/>
                </a:solidFill>
              </a:rPr>
              <a:t>heating</a:t>
            </a:r>
            <a:r>
              <a:rPr lang="en-US" dirty="0"/>
              <a:t>, </a:t>
            </a:r>
            <a:r>
              <a:rPr lang="en-US" dirty="0">
                <a:solidFill>
                  <a:srgbClr val="00B0F0"/>
                </a:solidFill>
              </a:rPr>
              <a:t>melting</a:t>
            </a:r>
            <a:r>
              <a:rPr lang="en-US" dirty="0"/>
              <a:t> and </a:t>
            </a:r>
            <a:r>
              <a:rPr lang="en-US" dirty="0">
                <a:solidFill>
                  <a:srgbClr val="00B0F0"/>
                </a:solidFill>
              </a:rPr>
              <a:t>vaporization</a:t>
            </a:r>
            <a:r>
              <a:rPr lang="en-US" dirty="0"/>
              <a:t>, can be done by </a:t>
            </a:r>
            <a:r>
              <a:rPr lang="en-US" dirty="0">
                <a:solidFill>
                  <a:srgbClr val="FF0000"/>
                </a:solidFill>
              </a:rPr>
              <a:t>Laser</a:t>
            </a:r>
            <a:r>
              <a:rPr lang="en-US" dirty="0"/>
              <a:t> during </a:t>
            </a:r>
            <a:r>
              <a:rPr lang="en-US" dirty="0">
                <a:solidFill>
                  <a:srgbClr val="FF0000"/>
                </a:solidFill>
              </a:rPr>
              <a:t>material processing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- Laser</a:t>
            </a:r>
            <a:r>
              <a:rPr lang="en-US" dirty="0"/>
              <a:t>  </a:t>
            </a:r>
            <a:r>
              <a:rPr lang="en-US" dirty="0">
                <a:solidFill>
                  <a:srgbClr val="FF0000"/>
                </a:solidFill>
              </a:rPr>
              <a:t>material processing (LMP)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involves :</a:t>
            </a:r>
          </a:p>
          <a:p>
            <a:pPr marL="0" indent="0">
              <a:buNone/>
            </a:pPr>
            <a:r>
              <a:rPr lang="nb-NO" dirty="0"/>
              <a:t>  Laser surface hardening, laser forming             [</a:t>
            </a:r>
            <a:r>
              <a:rPr lang="en-US" dirty="0">
                <a:solidFill>
                  <a:srgbClr val="00B0F0"/>
                </a:solidFill>
              </a:rPr>
              <a:t>heating]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  laser melting, laser </a:t>
            </a:r>
            <a:r>
              <a:rPr lang="en-US" dirty="0"/>
              <a:t> welding                                [</a:t>
            </a:r>
            <a:r>
              <a:rPr lang="en-US" dirty="0">
                <a:solidFill>
                  <a:srgbClr val="00B0F0"/>
                </a:solidFill>
              </a:rPr>
              <a:t>melting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  laser cladding ,laser  alloying,                             [</a:t>
            </a:r>
            <a:r>
              <a:rPr lang="en-US" dirty="0">
                <a:solidFill>
                  <a:srgbClr val="00B0F0"/>
                </a:solidFill>
              </a:rPr>
              <a:t>melting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  laser grooving, laser drilling,                       [</a:t>
            </a:r>
            <a:r>
              <a:rPr lang="en-US" dirty="0">
                <a:solidFill>
                  <a:srgbClr val="00B0F0"/>
                </a:solidFill>
              </a:rPr>
              <a:t>vaporization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  laser cutting, laser surface cleaning etc.    [</a:t>
            </a:r>
            <a:r>
              <a:rPr lang="en-US" dirty="0">
                <a:solidFill>
                  <a:srgbClr val="00B0F0"/>
                </a:solidFill>
              </a:rPr>
              <a:t>vaporization</a:t>
            </a:r>
            <a:r>
              <a:rPr lang="en-US" dirty="0"/>
              <a:t>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6248400" y="3712600"/>
            <a:ext cx="97840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4800600" y="4114800"/>
            <a:ext cx="2209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4839269" y="4626591"/>
            <a:ext cx="2209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4724400" y="5105400"/>
            <a:ext cx="181279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6368796" y="5562600"/>
            <a:ext cx="336804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71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7295" y="-142165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Governing Factors For Material Processing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5008"/>
            <a:ext cx="9144000" cy="6173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-All LMP engineers use the Figure below to select the range of </a:t>
            </a:r>
            <a:r>
              <a:rPr lang="en-US" sz="2400" b="1" dirty="0"/>
              <a:t>Governing Factors [</a:t>
            </a:r>
            <a:r>
              <a:rPr lang="en-US" sz="2400" dirty="0">
                <a:solidFill>
                  <a:srgbClr val="FF0000"/>
                </a:solidFill>
              </a:rPr>
              <a:t>laser power density (Y-axis </a:t>
            </a:r>
            <a:r>
              <a:rPr lang="en-US" sz="2400" dirty="0"/>
              <a:t>, and </a:t>
            </a:r>
            <a:r>
              <a:rPr lang="en-US" sz="2400" dirty="0">
                <a:solidFill>
                  <a:srgbClr val="FF0000"/>
                </a:solidFill>
              </a:rPr>
              <a:t>deposition time X-axis)</a:t>
            </a:r>
            <a:r>
              <a:rPr lang="en-US" sz="2400" b="1" dirty="0"/>
              <a:t> </a:t>
            </a:r>
            <a:r>
              <a:rPr lang="en-US" sz="2400" dirty="0"/>
              <a:t>for certain process </a:t>
            </a:r>
            <a:r>
              <a:rPr lang="nb-NO" sz="2400" dirty="0"/>
              <a:t>surface hardening, melting,</a:t>
            </a:r>
            <a:r>
              <a:rPr lang="en-US" sz="2400" dirty="0"/>
              <a:t> welding, cladding , drilling, cutting, etc.</a:t>
            </a:r>
            <a:r>
              <a:rPr lang="en-US" sz="2400" b="1" dirty="0"/>
              <a:t>]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789" r="1141" b="1461"/>
          <a:stretch/>
        </p:blipFill>
        <p:spPr bwMode="auto">
          <a:xfrm>
            <a:off x="762000" y="2083558"/>
            <a:ext cx="7168487" cy="4698242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6172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6" y="29570"/>
            <a:ext cx="9116704" cy="77337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Governing Factors For Material Processing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8904" y="838200"/>
            <a:ext cx="9192904" cy="6019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-</a:t>
            </a:r>
            <a:r>
              <a:rPr lang="en-US" b="1" u="sng" dirty="0"/>
              <a:t>Example:</a:t>
            </a:r>
            <a:r>
              <a:rPr lang="en-US" dirty="0"/>
              <a:t> Use the previous Figure to select the range of </a:t>
            </a:r>
            <a:r>
              <a:rPr lang="en-US" b="1" dirty="0"/>
              <a:t>Governing Factors [</a:t>
            </a:r>
            <a:r>
              <a:rPr lang="en-US" dirty="0">
                <a:solidFill>
                  <a:srgbClr val="FF0000"/>
                </a:solidFill>
              </a:rPr>
              <a:t>laser power density (Y-axis </a:t>
            </a:r>
            <a:r>
              <a:rPr lang="en-US" dirty="0"/>
              <a:t>, and </a:t>
            </a:r>
            <a:r>
              <a:rPr lang="en-US" dirty="0">
                <a:solidFill>
                  <a:srgbClr val="FF0000"/>
                </a:solidFill>
              </a:rPr>
              <a:t>deposition time X-axis)</a:t>
            </a:r>
            <a:r>
              <a:rPr lang="en-US" b="1" dirty="0"/>
              <a:t> </a:t>
            </a:r>
            <a:r>
              <a:rPr lang="en-US" dirty="0"/>
              <a:t>for the following  LMP: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1.Welding </a:t>
            </a:r>
          </a:p>
          <a:p>
            <a:pPr marL="0" indent="0">
              <a:buNone/>
            </a:pPr>
            <a:r>
              <a:rPr lang="en-US" dirty="0"/>
              <a:t>2.Drilling</a:t>
            </a:r>
          </a:p>
          <a:p>
            <a:pPr marL="0" indent="0">
              <a:buNone/>
            </a:pPr>
            <a:r>
              <a:rPr lang="en-US" dirty="0"/>
              <a:t>3.Cutting</a:t>
            </a:r>
          </a:p>
          <a:p>
            <a:pPr marL="0" indent="0">
              <a:buNone/>
            </a:pPr>
            <a:r>
              <a:rPr lang="en-US" dirty="0"/>
              <a:t>4.Shock hardening.</a:t>
            </a:r>
          </a:p>
        </p:txBody>
      </p:sp>
    </p:spTree>
    <p:extLst>
      <p:ext uri="{BB962C8B-B14F-4D97-AF65-F5344CB8AC3E}">
        <p14:creationId xmlns:p14="http://schemas.microsoft.com/office/powerpoint/2010/main" val="3582168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70680" y="15922"/>
            <a:ext cx="9435152" cy="73529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Governing Factors For Material Processing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867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-</a:t>
            </a:r>
            <a:r>
              <a:rPr lang="en-US" b="1" u="sng" dirty="0"/>
              <a:t>Solution: </a:t>
            </a:r>
            <a:r>
              <a:rPr lang="en-US" dirty="0"/>
              <a:t>The range of </a:t>
            </a:r>
            <a:r>
              <a:rPr lang="en-US" b="1" dirty="0"/>
              <a:t>Governing Factors [</a:t>
            </a:r>
            <a:r>
              <a:rPr lang="en-US" dirty="0">
                <a:solidFill>
                  <a:srgbClr val="FF0000"/>
                </a:solidFill>
              </a:rPr>
              <a:t>laser power density (Y-axis </a:t>
            </a:r>
            <a:r>
              <a:rPr lang="en-US" dirty="0"/>
              <a:t>, and </a:t>
            </a:r>
            <a:r>
              <a:rPr lang="en-US" dirty="0">
                <a:solidFill>
                  <a:srgbClr val="FF0000"/>
                </a:solidFill>
              </a:rPr>
              <a:t>deposition time X-axis)</a:t>
            </a:r>
            <a:r>
              <a:rPr lang="en-US" b="1" dirty="0"/>
              <a:t> </a:t>
            </a:r>
            <a:r>
              <a:rPr lang="en-US" dirty="0"/>
              <a:t>for the following  LMP( </a:t>
            </a:r>
            <a:r>
              <a:rPr lang="en-US" b="1" dirty="0">
                <a:solidFill>
                  <a:srgbClr val="00B050"/>
                </a:solidFill>
              </a:rPr>
              <a:t>see the next slide</a:t>
            </a:r>
            <a:r>
              <a:rPr lang="en-US" dirty="0"/>
              <a:t>): </a:t>
            </a:r>
          </a:p>
          <a:p>
            <a:pPr marL="0" indent="0">
              <a:buNone/>
            </a:pPr>
            <a:r>
              <a:rPr lang="en-US" dirty="0"/>
              <a:t>1.Welding 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Laser power density=</a:t>
            </a:r>
            <a:r>
              <a:rPr lang="en-US" sz="2400" b="1" dirty="0">
                <a:solidFill>
                  <a:srgbClr val="00B0F0"/>
                </a:solidFill>
              </a:rPr>
              <a:t> 10</a:t>
            </a:r>
            <a:r>
              <a:rPr lang="en-US" sz="2400" b="1" baseline="30000" dirty="0">
                <a:solidFill>
                  <a:srgbClr val="00B0F0"/>
                </a:solidFill>
              </a:rPr>
              <a:t>5</a:t>
            </a:r>
            <a:r>
              <a:rPr lang="en-US" sz="2400" b="1" dirty="0">
                <a:solidFill>
                  <a:srgbClr val="00B0F0"/>
                </a:solidFill>
              </a:rPr>
              <a:t> W/cm</a:t>
            </a:r>
            <a:r>
              <a:rPr lang="en-US" sz="2400" b="1" baseline="30000" dirty="0">
                <a:solidFill>
                  <a:srgbClr val="00B0F0"/>
                </a:solidFill>
              </a:rPr>
              <a:t>2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Deposition time= </a:t>
            </a:r>
            <a:r>
              <a:rPr lang="en-US" sz="2400" b="1" dirty="0">
                <a:solidFill>
                  <a:srgbClr val="00B0F0"/>
                </a:solidFill>
              </a:rPr>
              <a:t>10</a:t>
            </a:r>
            <a:r>
              <a:rPr lang="en-US" sz="2400" b="1" baseline="30000" dirty="0">
                <a:solidFill>
                  <a:srgbClr val="00B0F0"/>
                </a:solidFill>
              </a:rPr>
              <a:t>-2</a:t>
            </a:r>
            <a:r>
              <a:rPr lang="en-US" sz="2400" b="1" dirty="0">
                <a:solidFill>
                  <a:srgbClr val="00B0F0"/>
                </a:solidFill>
              </a:rPr>
              <a:t> s</a:t>
            </a:r>
            <a:endParaRPr lang="en-US" sz="2400" dirty="0"/>
          </a:p>
          <a:p>
            <a:pPr marL="0" indent="0">
              <a:buNone/>
            </a:pPr>
            <a:r>
              <a:rPr lang="en-US" dirty="0"/>
              <a:t>2.Drilling:</a:t>
            </a:r>
          </a:p>
          <a:p>
            <a:pPr marL="0" lv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Laser power density=</a:t>
            </a:r>
            <a:r>
              <a:rPr lang="en-US" sz="2400" b="1" dirty="0">
                <a:solidFill>
                  <a:srgbClr val="00B0F0"/>
                </a:solidFill>
              </a:rPr>
              <a:t> 10</a:t>
            </a:r>
            <a:r>
              <a:rPr lang="en-US" sz="2400" b="1" baseline="30000" dirty="0">
                <a:solidFill>
                  <a:srgbClr val="00B0F0"/>
                </a:solidFill>
              </a:rPr>
              <a:t>9</a:t>
            </a:r>
            <a:r>
              <a:rPr lang="en-US" sz="2400" b="1" dirty="0">
                <a:solidFill>
                  <a:srgbClr val="00B0F0"/>
                </a:solidFill>
              </a:rPr>
              <a:t> W/cm</a:t>
            </a:r>
            <a:r>
              <a:rPr lang="en-US" sz="2400" b="1" baseline="30000" dirty="0">
                <a:solidFill>
                  <a:srgbClr val="00B0F0"/>
                </a:solidFill>
              </a:rPr>
              <a:t>2</a:t>
            </a:r>
          </a:p>
          <a:p>
            <a:pPr marL="0" lv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Deposition time= </a:t>
            </a:r>
            <a:r>
              <a:rPr lang="en-US" sz="2400" b="1" dirty="0">
                <a:solidFill>
                  <a:srgbClr val="00B0F0"/>
                </a:solidFill>
              </a:rPr>
              <a:t>10</a:t>
            </a:r>
            <a:r>
              <a:rPr lang="en-US" sz="2400" b="1" baseline="30000" dirty="0">
                <a:solidFill>
                  <a:srgbClr val="00B0F0"/>
                </a:solidFill>
              </a:rPr>
              <a:t>-8</a:t>
            </a:r>
            <a:r>
              <a:rPr lang="en-US" sz="2400" b="1" dirty="0">
                <a:solidFill>
                  <a:srgbClr val="00B0F0"/>
                </a:solidFill>
              </a:rPr>
              <a:t> s</a:t>
            </a:r>
          </a:p>
          <a:p>
            <a:pPr marL="0" lvl="0" indent="0">
              <a:buNone/>
            </a:pPr>
            <a:r>
              <a:rPr lang="en-US" dirty="0"/>
              <a:t>3.Cutting??                                    </a:t>
            </a:r>
            <a:r>
              <a:rPr lang="en-US" sz="5400" b="1" dirty="0">
                <a:solidFill>
                  <a:srgbClr val="92D050"/>
                </a:solidFill>
              </a:rPr>
              <a:t>Home Work</a:t>
            </a:r>
          </a:p>
          <a:p>
            <a:pPr marL="0" indent="0">
              <a:buNone/>
            </a:pPr>
            <a:r>
              <a:rPr lang="en-US" dirty="0"/>
              <a:t>4.Shock hardening??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u="sng" dirty="0"/>
          </a:p>
        </p:txBody>
      </p:sp>
      <p:sp>
        <p:nvSpPr>
          <p:cNvPr id="5" name="Arc 4"/>
          <p:cNvSpPr/>
          <p:nvPr/>
        </p:nvSpPr>
        <p:spPr>
          <a:xfrm>
            <a:off x="3352800" y="5029200"/>
            <a:ext cx="762000" cy="1143000"/>
          </a:xfrm>
          <a:prstGeom prst="arc">
            <a:avLst>
              <a:gd name="adj1" fmla="val 15949288"/>
              <a:gd name="adj2" fmla="val 5188360"/>
            </a:avLst>
          </a:prstGeom>
          <a:noFill/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4256964" y="5181600"/>
            <a:ext cx="1077036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57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588</Words>
  <Application>Microsoft Macintosh PowerPoint</Application>
  <PresentationFormat>On-screen Show (4:3)</PresentationFormat>
  <Paragraphs>69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Symbol</vt:lpstr>
      <vt:lpstr>Times New Roman</vt:lpstr>
      <vt:lpstr>Office Theme</vt:lpstr>
      <vt:lpstr>Selective Laser Hardening</vt:lpstr>
      <vt:lpstr>Conclusions Remarks </vt:lpstr>
      <vt:lpstr>Conclusions Remarks </vt:lpstr>
      <vt:lpstr>The Basic Unit Of All Light</vt:lpstr>
      <vt:lpstr>Laser Power  Density </vt:lpstr>
      <vt:lpstr>Governing Factors For Material Processing </vt:lpstr>
      <vt:lpstr>Governing Factors For Material Processing </vt:lpstr>
      <vt:lpstr>Governing Factors For Material Processing </vt:lpstr>
      <vt:lpstr>Governing Factors For Material Processing </vt:lpstr>
      <vt:lpstr>Governing Factors For Material Processing </vt:lpstr>
    </vt:vector>
  </TitlesOfParts>
  <Company>by 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Laser Material Processing</dc:title>
  <dc:creator>Acer5</dc:creator>
  <cp:lastModifiedBy>Omar Almukhtar</cp:lastModifiedBy>
  <cp:revision>55</cp:revision>
  <dcterms:created xsi:type="dcterms:W3CDTF">2020-05-16T16:33:34Z</dcterms:created>
  <dcterms:modified xsi:type="dcterms:W3CDTF">2024-11-14T13:39:50Z</dcterms:modified>
</cp:coreProperties>
</file>