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12192000" cy="6858000"/>
  <p:notesSz cx="6858000" cy="9144000"/>
  <p:defaultTextStyle>
    <a:defPPr>
      <a:defRPr lang="ar-IQ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298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9350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26747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212919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18204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64079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38681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008928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21882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814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0676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0598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1634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384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0776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733646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2175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75D3898-BF07-40E6-935C-E9B7092078E0}" type="datetimeFigureOut">
              <a:rPr lang="ar-IQ" smtClean="0"/>
              <a:t>02/04/1446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E0CC2EB-6A34-4D4E-A629-DDE61A37EC1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811897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9940858" cy="2971801"/>
          </a:xfrm>
        </p:spPr>
        <p:txBody>
          <a:bodyPr>
            <a:normAutofit/>
          </a:bodyPr>
          <a:lstStyle/>
          <a:p>
            <a:r>
              <a:rPr lang="en-US" dirty="0" smtClean="0"/>
              <a:t>Synthesis and Applications of Metal-Organic Frameworks (MOFs)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92561" y="3908261"/>
            <a:ext cx="6400800" cy="1947333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3600" b="1" dirty="0" smtClean="0"/>
              <a:t>By</a:t>
            </a:r>
          </a:p>
          <a:p>
            <a:r>
              <a:rPr lang="en-US" sz="3200" b="1" dirty="0" smtClean="0"/>
              <a:t>          Dr. Hassan </a:t>
            </a:r>
            <a:r>
              <a:rPr lang="en-US" sz="3200" b="1" dirty="0" err="1" smtClean="0"/>
              <a:t>Hadi</a:t>
            </a:r>
            <a:r>
              <a:rPr lang="en-US" sz="3200" b="1" dirty="0" smtClean="0"/>
              <a:t>  </a:t>
            </a:r>
          </a:p>
          <a:p>
            <a:r>
              <a:rPr lang="en-US" sz="3200" b="1" dirty="0" smtClean="0"/>
              <a:t>          Dr</a:t>
            </a:r>
            <a:r>
              <a:rPr lang="en-US" sz="3200" b="1" dirty="0"/>
              <a:t>. Muhammad Basil </a:t>
            </a:r>
            <a:endParaRPr lang="ar-IQ" sz="3200" b="1" dirty="0"/>
          </a:p>
        </p:txBody>
      </p:sp>
    </p:spTree>
    <p:extLst>
      <p:ext uri="{BB962C8B-B14F-4D97-AF65-F5344CB8AC3E}">
        <p14:creationId xmlns:p14="http://schemas.microsoft.com/office/powerpoint/2010/main" val="352765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6366" y="231820"/>
            <a:ext cx="11475076" cy="35702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Gas Storage Applications</a:t>
            </a:r>
          </a:p>
          <a:p>
            <a:endParaRPr lang="en-US" sz="3200" b="1" dirty="0" smtClean="0"/>
          </a:p>
          <a:p>
            <a:r>
              <a:rPr lang="en-US" sz="2400" b="1" dirty="0" smtClean="0"/>
              <a:t>Hydrogen Storage</a:t>
            </a:r>
            <a:r>
              <a:rPr lang="en-US" sz="2400" dirty="0" smtClean="0"/>
              <a:t>: MOFs like HKUST-1 demonstrate high hydrogen adsorption capacities.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Methane Storage</a:t>
            </a:r>
            <a:r>
              <a:rPr lang="en-US" sz="2400" dirty="0" smtClean="0"/>
              <a:t>: Efficient storage solutions for natural gas applications.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Impact</a:t>
            </a:r>
            <a:r>
              <a:rPr lang="en-US" sz="2400" dirty="0" smtClean="0"/>
              <a:t>: Contributes to sustainable energy solutions.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20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4096" y="193183"/>
            <a:ext cx="10805374" cy="307776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Gas Separation Applications</a:t>
            </a:r>
          </a:p>
          <a:p>
            <a:r>
              <a:rPr lang="en-US" sz="2400" b="1" dirty="0" smtClean="0"/>
              <a:t>Selective Adsorption</a:t>
            </a:r>
            <a:r>
              <a:rPr lang="en-US" sz="2400" dirty="0" smtClean="0"/>
              <a:t>: MOFs can selectively capture gases such as CO</a:t>
            </a:r>
            <a:r>
              <a:rPr lang="en-US" sz="1400" b="1" dirty="0" smtClean="0"/>
              <a:t>2</a:t>
            </a:r>
            <a:r>
              <a:rPr lang="en-US" sz="2400" dirty="0" smtClean="0"/>
              <a:t> and CH</a:t>
            </a:r>
            <a:r>
              <a:rPr lang="en-US" sz="1400" b="1" dirty="0" smtClean="0"/>
              <a:t>4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b="1" dirty="0" smtClean="0"/>
              <a:t>Carbon Capture</a:t>
            </a:r>
            <a:r>
              <a:rPr lang="en-US" sz="2400" dirty="0" smtClean="0"/>
              <a:t>: Potential for reducing greenhouse gas emissions.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Example</a:t>
            </a:r>
            <a:r>
              <a:rPr lang="en-US" sz="2400" dirty="0" smtClean="0"/>
              <a:t>: Use of MOFs in post-combustion CO</a:t>
            </a:r>
            <a:r>
              <a:rPr lang="en-US" sz="1400" b="1" dirty="0" smtClean="0"/>
              <a:t>2</a:t>
            </a:r>
            <a:r>
              <a:rPr lang="en-US" sz="2400" dirty="0" smtClean="0"/>
              <a:t> capture.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6894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8034" y="167425"/>
            <a:ext cx="11153104" cy="357020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Catalytic Applications</a:t>
            </a:r>
          </a:p>
          <a:p>
            <a:endParaRPr lang="en-US" sz="3200" b="1" dirty="0" smtClean="0"/>
          </a:p>
          <a:p>
            <a:r>
              <a:rPr lang="en-US" sz="2400" b="1" dirty="0" smtClean="0"/>
              <a:t>Heterogeneous Catalysis</a:t>
            </a:r>
            <a:r>
              <a:rPr lang="en-US" sz="2400" dirty="0" smtClean="0"/>
              <a:t>: MOFs can act as catalysts in chemical reactions.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Advantages</a:t>
            </a:r>
            <a:r>
              <a:rPr lang="en-US" sz="2400" dirty="0" smtClean="0"/>
              <a:t>: High surface area and tunable active sites.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Example</a:t>
            </a:r>
            <a:r>
              <a:rPr lang="en-US" sz="2400" dirty="0" smtClean="0"/>
              <a:t>: MOF catalysts in organic transformations.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67702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37127" y="399245"/>
            <a:ext cx="10702343" cy="38164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Drug Delivery Applications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Controlled Release</a:t>
            </a:r>
            <a:r>
              <a:rPr lang="en-US" sz="2400" dirty="0" smtClean="0"/>
              <a:t>: MOFs can encapsulate drugs and release them in a targeted manner.</a:t>
            </a:r>
          </a:p>
          <a:p>
            <a:endParaRPr lang="en-US" sz="2400" dirty="0" smtClean="0"/>
          </a:p>
          <a:p>
            <a:r>
              <a:rPr lang="en-US" sz="2400" b="1" dirty="0" smtClean="0"/>
              <a:t>Advantages</a:t>
            </a:r>
            <a:r>
              <a:rPr lang="en-US" sz="2400" dirty="0" smtClean="0"/>
              <a:t>: Enhanced bioavailability and reduced side effects.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Potential</a:t>
            </a:r>
            <a:r>
              <a:rPr lang="en-US" sz="2400" dirty="0" smtClean="0"/>
              <a:t>: Application in cancer therapy and other targeted treatments.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1869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4699" y="141668"/>
            <a:ext cx="11642501" cy="34470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Future Directions</a:t>
            </a:r>
          </a:p>
          <a:p>
            <a:r>
              <a:rPr lang="en-US" sz="2400" b="1" dirty="0" smtClean="0"/>
              <a:t>Tailored MOFs</a:t>
            </a:r>
            <a:r>
              <a:rPr lang="en-US" sz="2400" dirty="0" smtClean="0"/>
              <a:t>: Focus on designing MOFs with specific properties for targeted applications.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Scalability</a:t>
            </a:r>
            <a:r>
              <a:rPr lang="en-US" sz="2400" dirty="0" smtClean="0"/>
              <a:t>: Addressing challenges in large-scale synthesis.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Environmental Applications</a:t>
            </a:r>
            <a:r>
              <a:rPr lang="en-US" sz="2400" dirty="0" smtClean="0"/>
              <a:t>: Exploring use in water purification and pollutant capture.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491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16689" y="2163651"/>
            <a:ext cx="6439436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9600" dirty="0" smtClean="0">
                <a:latin typeface="Abdo Misr" panose="02000500030000020004" pitchFamily="2" charset="-78"/>
                <a:cs typeface="Abdo Misr" panose="02000500030000020004" pitchFamily="2" charset="-78"/>
              </a:rPr>
              <a:t>Thank you</a:t>
            </a:r>
            <a:endParaRPr lang="ar-IQ" sz="9600" dirty="0">
              <a:latin typeface="Abdo Misr" panose="02000500030000020004" pitchFamily="2" charset="-78"/>
              <a:cs typeface="Abdo Misr" panose="02000500030000020004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140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093" y="154546"/>
            <a:ext cx="11436440" cy="40934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Introduction to Metal-Organic Frameworks</a:t>
            </a:r>
          </a:p>
          <a:p>
            <a:endParaRPr lang="en-US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Definition</a:t>
            </a:r>
            <a:r>
              <a:rPr lang="en-US" sz="2400" dirty="0" smtClean="0"/>
              <a:t>: MOFs are porous materials composed of metal ions coordinated to organic ligands.</a:t>
            </a:r>
          </a:p>
          <a:p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Characteristics</a:t>
            </a:r>
            <a:r>
              <a:rPr lang="en-US" sz="2400" dirty="0" smtClean="0"/>
              <a:t>: High surface area, tunable porosity, and structural diversity.</a:t>
            </a:r>
          </a:p>
          <a:p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Relevance</a:t>
            </a:r>
            <a:r>
              <a:rPr lang="en-US" sz="2400" dirty="0" smtClean="0"/>
              <a:t>: Emerging materials in various fields, including chemistry, engineering, and materials science.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222079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8338" y="115910"/>
            <a:ext cx="10676586" cy="430887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Historical Background</a:t>
            </a:r>
          </a:p>
          <a:p>
            <a:endParaRPr lang="en-US" sz="3200" b="1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Discovery</a:t>
            </a:r>
            <a:r>
              <a:rPr lang="en-US" sz="2400" dirty="0" smtClean="0"/>
              <a:t>: First reported in the late 1990s.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/>
          </a:p>
          <a:p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Development</a:t>
            </a:r>
            <a:r>
              <a:rPr lang="en-US" sz="2400" dirty="0" smtClean="0"/>
              <a:t>: Rapid advancement in synthesis and applications over the last two decades.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400" dirty="0"/>
          </a:p>
          <a:p>
            <a:endParaRPr lang="en-US" sz="2400" dirty="0" smtClean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sz="2400" b="1" dirty="0" smtClean="0"/>
              <a:t>Significance</a:t>
            </a:r>
            <a:r>
              <a:rPr lang="en-US" sz="2400" dirty="0" smtClean="0"/>
              <a:t>: Opened new avenues in materials science.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54100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093" y="218941"/>
            <a:ext cx="11462197" cy="477053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Synthesis Methods Overview</a:t>
            </a:r>
          </a:p>
          <a:p>
            <a:r>
              <a:rPr lang="en-US" sz="2400" b="1" dirty="0" smtClean="0"/>
              <a:t>Key Methods</a:t>
            </a:r>
            <a:r>
              <a:rPr lang="en-US" sz="2400" dirty="0" smtClean="0"/>
              <a:t>:</a:t>
            </a:r>
          </a:p>
          <a:p>
            <a:endParaRPr lang="en-US" sz="2400" dirty="0" smtClean="0"/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Solvothermal Synthesis</a:t>
            </a:r>
          </a:p>
          <a:p>
            <a:pPr lvl="1"/>
            <a:endParaRPr lang="en-US" sz="2400" dirty="0"/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Hydrothermal Synthesis</a:t>
            </a:r>
          </a:p>
          <a:p>
            <a:pPr lvl="1"/>
            <a:endParaRPr lang="en-US" sz="2400" dirty="0" smtClean="0"/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Mechanochemical Synthesis</a:t>
            </a:r>
          </a:p>
          <a:p>
            <a:pPr lvl="1"/>
            <a:endParaRPr lang="en-US" sz="2400" dirty="0" smtClean="0"/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400" dirty="0" smtClean="0"/>
              <a:t>Electrochemical Synthesis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Importance of Method Selection: </a:t>
            </a:r>
            <a:r>
              <a:rPr lang="en-US" dirty="0" smtClean="0"/>
              <a:t>Affects the properties and applications of MOFs.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36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214" y="180304"/>
            <a:ext cx="11797048" cy="36317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Solvothermal Synthesis</a:t>
            </a:r>
          </a:p>
          <a:p>
            <a:endParaRPr lang="en-US" b="1" dirty="0" smtClean="0"/>
          </a:p>
          <a:p>
            <a:endParaRPr lang="en-US" b="1" dirty="0"/>
          </a:p>
          <a:p>
            <a:r>
              <a:rPr lang="en-US" sz="2400" b="1" dirty="0" smtClean="0"/>
              <a:t>Process</a:t>
            </a:r>
            <a:r>
              <a:rPr lang="en-US" sz="2400" dirty="0" smtClean="0"/>
              <a:t>: Involves dissolving metal salts and organic ligands in a solvent under high temperature and pressure.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Advantages</a:t>
            </a:r>
            <a:r>
              <a:rPr lang="en-US" sz="2400" dirty="0" smtClean="0"/>
              <a:t>: Produces high-quality crystals with uniform size.</a:t>
            </a:r>
          </a:p>
          <a:p>
            <a:endParaRPr lang="en-US" sz="2400" b="1" dirty="0" smtClean="0"/>
          </a:p>
          <a:p>
            <a:r>
              <a:rPr lang="en-US" sz="2400" b="1" dirty="0" smtClean="0"/>
              <a:t>Example</a:t>
            </a:r>
            <a:r>
              <a:rPr lang="en-US" sz="2400" dirty="0" smtClean="0"/>
              <a:t>: Synthesis of MOF-5</a:t>
            </a:r>
            <a:r>
              <a:rPr lang="en-US" dirty="0" smtClean="0"/>
              <a:t>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223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4095" y="206062"/>
            <a:ext cx="10315977" cy="292387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Hydrothermal Synthesis</a:t>
            </a:r>
          </a:p>
          <a:p>
            <a:endParaRPr lang="en-US" sz="3200" b="1" dirty="0" smtClean="0"/>
          </a:p>
          <a:p>
            <a:r>
              <a:rPr lang="en-US" sz="2400" b="1" dirty="0" smtClean="0"/>
              <a:t>Process</a:t>
            </a:r>
            <a:r>
              <a:rPr lang="en-US" sz="2400" dirty="0" smtClean="0"/>
              <a:t>: Similar to </a:t>
            </a:r>
            <a:r>
              <a:rPr lang="en-US" sz="2400" dirty="0" err="1" smtClean="0"/>
              <a:t>solvothermal</a:t>
            </a:r>
            <a:r>
              <a:rPr lang="en-US" sz="2400" dirty="0" smtClean="0"/>
              <a:t> but uses water as a solvent.</a:t>
            </a:r>
          </a:p>
          <a:p>
            <a:endParaRPr lang="en-US" sz="2400" dirty="0" smtClean="0"/>
          </a:p>
          <a:p>
            <a:r>
              <a:rPr lang="en-US" sz="2400" b="1" dirty="0" smtClean="0"/>
              <a:t>Advantages</a:t>
            </a:r>
            <a:r>
              <a:rPr lang="en-US" sz="2400" dirty="0" smtClean="0"/>
              <a:t>: More environmentally friendly and simpler.</a:t>
            </a:r>
          </a:p>
          <a:p>
            <a:endParaRPr lang="en-US" sz="2400" dirty="0" smtClean="0"/>
          </a:p>
          <a:p>
            <a:r>
              <a:rPr lang="en-US" sz="2400" b="1" dirty="0" smtClean="0"/>
              <a:t>Example</a:t>
            </a:r>
            <a:r>
              <a:rPr lang="en-US" sz="2400" dirty="0" smtClean="0"/>
              <a:t>: Synthesis of ZIF-8.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7729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0800000" flipH="1" flipV="1">
            <a:off x="489398" y="147140"/>
            <a:ext cx="11204620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Mechanochemical Synthesis</a:t>
            </a:r>
          </a:p>
          <a:p>
            <a:endParaRPr lang="en-US" sz="3200" b="1" dirty="0" smtClean="0"/>
          </a:p>
          <a:p>
            <a:r>
              <a:rPr lang="en-US" sz="2400" b="1" dirty="0" smtClean="0"/>
              <a:t>Process</a:t>
            </a:r>
            <a:r>
              <a:rPr lang="en-US" sz="2400" dirty="0" smtClean="0"/>
              <a:t>: Solid-state reactions induced by mechanical force (e.g., ball milling).</a:t>
            </a:r>
          </a:p>
          <a:p>
            <a:endParaRPr lang="en-US" sz="2400" dirty="0" smtClean="0"/>
          </a:p>
          <a:p>
            <a:r>
              <a:rPr lang="en-US" sz="2400" b="1" dirty="0" smtClean="0"/>
              <a:t>Advantages</a:t>
            </a:r>
            <a:r>
              <a:rPr lang="en-US" sz="2400" dirty="0" smtClean="0"/>
              <a:t>: Fast, solvent-free, and energy-efficient.</a:t>
            </a:r>
          </a:p>
          <a:p>
            <a:endParaRPr lang="en-US" sz="2400" dirty="0" smtClean="0"/>
          </a:p>
          <a:p>
            <a:r>
              <a:rPr lang="en-US" sz="2400" b="1" dirty="0" smtClean="0"/>
              <a:t>Applications</a:t>
            </a:r>
            <a:r>
              <a:rPr lang="en-US" sz="2400" dirty="0" smtClean="0"/>
              <a:t>: Suitable for materials with sensitive components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1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851" y="128789"/>
            <a:ext cx="10831132" cy="320087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Electrochemical Synthesis</a:t>
            </a:r>
          </a:p>
          <a:p>
            <a:endParaRPr lang="en-US" sz="3200" b="1" dirty="0" smtClean="0"/>
          </a:p>
          <a:p>
            <a:r>
              <a:rPr lang="en-US" sz="2400" b="1" dirty="0" smtClean="0"/>
              <a:t>Process</a:t>
            </a:r>
            <a:r>
              <a:rPr lang="en-US" sz="2400" dirty="0" smtClean="0"/>
              <a:t>: Utilizes electric current to facilitate MOF formation.</a:t>
            </a:r>
          </a:p>
          <a:p>
            <a:endParaRPr lang="en-US" sz="2400" dirty="0" smtClean="0"/>
          </a:p>
          <a:p>
            <a:r>
              <a:rPr lang="en-US" sz="2400" b="1" dirty="0" smtClean="0"/>
              <a:t>Advantages</a:t>
            </a:r>
            <a:r>
              <a:rPr lang="en-US" sz="2400" dirty="0" smtClean="0"/>
              <a:t>: Provides precise control over reaction conditions.</a:t>
            </a:r>
          </a:p>
          <a:p>
            <a:endParaRPr lang="en-US" sz="2400" dirty="0" smtClean="0"/>
          </a:p>
          <a:p>
            <a:r>
              <a:rPr lang="en-US" sz="2400" b="1" dirty="0" smtClean="0"/>
              <a:t>Potential Applications</a:t>
            </a:r>
            <a:r>
              <a:rPr lang="en-US" sz="2400" dirty="0" smtClean="0"/>
              <a:t>: Custom MOF creation for specific needs.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602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093" y="257577"/>
            <a:ext cx="11281893" cy="393954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3200" b="1" u="sng" dirty="0" smtClean="0"/>
              <a:t>Characterization Techniques</a:t>
            </a:r>
          </a:p>
          <a:p>
            <a:endParaRPr lang="en-US" sz="3200" b="1" dirty="0" smtClean="0"/>
          </a:p>
          <a:p>
            <a:r>
              <a:rPr lang="en-US" sz="2400" b="1" dirty="0" smtClean="0"/>
              <a:t>X-ray Diffraction (XRD)</a:t>
            </a:r>
            <a:r>
              <a:rPr lang="en-US" sz="2400" dirty="0" smtClean="0"/>
              <a:t>: Determines crystallographic structure.</a:t>
            </a:r>
          </a:p>
          <a:p>
            <a:endParaRPr lang="en-US" sz="2400" dirty="0" smtClean="0"/>
          </a:p>
          <a:p>
            <a:r>
              <a:rPr lang="en-US" sz="2400" b="1" dirty="0" smtClean="0"/>
              <a:t>Scanning Electron Microscopy (SEM)</a:t>
            </a:r>
            <a:r>
              <a:rPr lang="en-US" sz="2400" dirty="0" smtClean="0"/>
              <a:t>: Analyzes surface morphology.</a:t>
            </a:r>
          </a:p>
          <a:p>
            <a:endParaRPr lang="en-US" sz="2400" dirty="0" smtClean="0"/>
          </a:p>
          <a:p>
            <a:r>
              <a:rPr lang="en-US" sz="2400" b="1" dirty="0" err="1" smtClean="0"/>
              <a:t>Brunauer</a:t>
            </a:r>
            <a:r>
              <a:rPr lang="en-US" sz="2400" b="1" dirty="0" smtClean="0"/>
              <a:t>-Emmett-Teller (BET) Analysis</a:t>
            </a:r>
            <a:r>
              <a:rPr lang="en-US" sz="2400" dirty="0" smtClean="0"/>
              <a:t>: Measures surface area and pore volume.</a:t>
            </a:r>
          </a:p>
          <a:p>
            <a:r>
              <a:rPr lang="en-US" sz="2400" b="1" dirty="0" smtClean="0"/>
              <a:t>Infrared Spectroscopy (IR)</a:t>
            </a:r>
            <a:r>
              <a:rPr lang="en-US" sz="2400" dirty="0" smtClean="0"/>
              <a:t>: Identifies functional groups in ligands.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23584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224</TotalTime>
  <Words>482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Abdo Misr</vt:lpstr>
      <vt:lpstr>Century Gothic</vt:lpstr>
      <vt:lpstr>Tahoma</vt:lpstr>
      <vt:lpstr>Wingdings</vt:lpstr>
      <vt:lpstr>Wingdings 3</vt:lpstr>
      <vt:lpstr>Slice</vt:lpstr>
      <vt:lpstr>Synthesis and Applications of Metal-Organic Frameworks (MOFs)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Synthesis and Applications of Metal-Organic Frameworks (MOFs)</dc:title>
  <dc:creator>Hassan</dc:creator>
  <cp:lastModifiedBy>Hassan</cp:lastModifiedBy>
  <cp:revision>12</cp:revision>
  <dcterms:created xsi:type="dcterms:W3CDTF">2024-10-03T12:54:50Z</dcterms:created>
  <dcterms:modified xsi:type="dcterms:W3CDTF">2024-10-05T08:10:11Z</dcterms:modified>
</cp:coreProperties>
</file>