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72" d="100"/>
          <a:sy n="72" d="100"/>
        </p:scale>
        <p:origin x="1109"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DB563-8F41-4C00-AC26-989736D6F328}"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32D12-8408-4840-80C5-729BF9569CFA}" type="slidenum">
              <a:rPr lang="en-US" smtClean="0"/>
              <a:t>‹#›</a:t>
            </a:fld>
            <a:endParaRPr lang="en-US"/>
          </a:p>
        </p:txBody>
      </p:sp>
    </p:spTree>
    <p:extLst>
      <p:ext uri="{BB962C8B-B14F-4D97-AF65-F5344CB8AC3E}">
        <p14:creationId xmlns:p14="http://schemas.microsoft.com/office/powerpoint/2010/main" val="351339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10B331-4A37-41B7-9BAC-AE843952000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273636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0B331-4A37-41B7-9BAC-AE843952000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399903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0B331-4A37-41B7-9BAC-AE843952000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25940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0B331-4A37-41B7-9BAC-AE843952000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283292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10B331-4A37-41B7-9BAC-AE843952000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51283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10B331-4A37-41B7-9BAC-AE843952000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361646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10B331-4A37-41B7-9BAC-AE8439520003}"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207917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10B331-4A37-41B7-9BAC-AE8439520003}"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29892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0B331-4A37-41B7-9BAC-AE8439520003}"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91229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10B331-4A37-41B7-9BAC-AE843952000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171999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10B331-4A37-41B7-9BAC-AE843952000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545FD-B4D7-49B6-B1D7-2D6A1EBAE95A}" type="slidenum">
              <a:rPr lang="en-US" smtClean="0"/>
              <a:t>‹#›</a:t>
            </a:fld>
            <a:endParaRPr lang="en-US"/>
          </a:p>
        </p:txBody>
      </p:sp>
    </p:spTree>
    <p:extLst>
      <p:ext uri="{BB962C8B-B14F-4D97-AF65-F5344CB8AC3E}">
        <p14:creationId xmlns:p14="http://schemas.microsoft.com/office/powerpoint/2010/main" val="365642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B331-4A37-41B7-9BAC-AE8439520003}" type="datetimeFigureOut">
              <a:rPr lang="en-US" smtClean="0"/>
              <a:t>5/22/2024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545FD-B4D7-49B6-B1D7-2D6A1EBAE95A}" type="slidenum">
              <a:rPr lang="en-US" smtClean="0"/>
              <a:t>‹#›</a:t>
            </a:fld>
            <a:endParaRPr lang="en-US"/>
          </a:p>
        </p:txBody>
      </p:sp>
    </p:spTree>
    <p:extLst>
      <p:ext uri="{BB962C8B-B14F-4D97-AF65-F5344CB8AC3E}">
        <p14:creationId xmlns:p14="http://schemas.microsoft.com/office/powerpoint/2010/main" val="6239507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1486" y="504719"/>
            <a:ext cx="1097280" cy="1149534"/>
          </a:xfrm>
          <a:prstGeom prst="rect">
            <a:avLst/>
          </a:prstGeom>
        </p:spPr>
      </p:pic>
      <p:sp>
        <p:nvSpPr>
          <p:cNvPr id="5" name="Rectangle 4"/>
          <p:cNvSpPr/>
          <p:nvPr/>
        </p:nvSpPr>
        <p:spPr>
          <a:xfrm>
            <a:off x="8854605" y="504719"/>
            <a:ext cx="2516777" cy="1480855"/>
          </a:xfrm>
          <a:prstGeom prst="rect">
            <a:avLst/>
          </a:prstGeom>
        </p:spPr>
        <p:txBody>
          <a:bodyPr wrap="square">
            <a:spAutoFit/>
          </a:bodyPr>
          <a:lstStyle/>
          <a:p>
            <a:pPr algn="r">
              <a:lnSpc>
                <a:spcPct val="107000"/>
              </a:lnSpc>
              <a:spcAft>
                <a:spcPts val="800"/>
              </a:spcAft>
            </a:pPr>
            <a:r>
              <a:rPr lang="ar-IQ" sz="1200" b="1" kern="100" dirty="0">
                <a:latin typeface="Calibri" panose="020F0502020204030204" pitchFamily="34" charset="0"/>
                <a:ea typeface="Times New Roman" panose="02020603050405020304" pitchFamily="18" charset="0"/>
                <a:cs typeface="Arial" panose="020B0604020202020204" pitchFamily="34" charset="0"/>
              </a:rPr>
              <a:t>جمهورية العراق </a:t>
            </a:r>
            <a:endParaRPr lang="en-US" sz="1200" b="1" kern="100" dirty="0">
              <a:latin typeface="Calibri" panose="020F0502020204030204" pitchFamily="34" charset="0"/>
              <a:ea typeface="Times New Roman" panose="02020603050405020304" pitchFamily="18" charset="0"/>
              <a:cs typeface="Arial" panose="020B0604020202020204" pitchFamily="34" charset="0"/>
            </a:endParaRPr>
          </a:p>
          <a:p>
            <a:pPr algn="r">
              <a:lnSpc>
                <a:spcPct val="107000"/>
              </a:lnSpc>
              <a:spcAft>
                <a:spcPts val="800"/>
              </a:spcAft>
            </a:pPr>
            <a:r>
              <a:rPr lang="ar-IQ" sz="1200" b="1" kern="100" dirty="0">
                <a:latin typeface="Calibri" panose="020F0502020204030204" pitchFamily="34" charset="0"/>
                <a:ea typeface="Times New Roman" panose="02020603050405020304" pitchFamily="18" charset="0"/>
                <a:cs typeface="Arial" panose="020B0604020202020204" pitchFamily="34" charset="0"/>
              </a:rPr>
              <a:t>وزارة التعليم العالي والبحث العلمي</a:t>
            </a:r>
            <a:endParaRPr lang="en-US" sz="1200" b="1" kern="100" dirty="0">
              <a:latin typeface="Calibri" panose="020F0502020204030204" pitchFamily="34" charset="0"/>
              <a:ea typeface="Times New Roman" panose="02020603050405020304" pitchFamily="18" charset="0"/>
              <a:cs typeface="Arial" panose="020B0604020202020204" pitchFamily="34" charset="0"/>
            </a:endParaRPr>
          </a:p>
          <a:p>
            <a:pPr algn="r">
              <a:lnSpc>
                <a:spcPct val="107000"/>
              </a:lnSpc>
              <a:spcAft>
                <a:spcPts val="800"/>
              </a:spcAft>
            </a:pPr>
            <a:r>
              <a:rPr lang="ar-IQ" sz="1200" b="1" kern="100" dirty="0">
                <a:latin typeface="Calibri" panose="020F0502020204030204" pitchFamily="34" charset="0"/>
                <a:ea typeface="Times New Roman" panose="02020603050405020304" pitchFamily="18" charset="0"/>
                <a:cs typeface="Arial" panose="020B0604020202020204" pitchFamily="34" charset="0"/>
              </a:rPr>
              <a:t>جامعة بغداد</a:t>
            </a:r>
            <a:endParaRPr lang="en-US" sz="1200" b="1" kern="100" dirty="0">
              <a:latin typeface="Calibri" panose="020F0502020204030204" pitchFamily="34" charset="0"/>
              <a:ea typeface="Times New Roman" panose="02020603050405020304" pitchFamily="18" charset="0"/>
              <a:cs typeface="Arial" panose="020B0604020202020204" pitchFamily="34" charset="0"/>
            </a:endParaRPr>
          </a:p>
          <a:p>
            <a:pPr algn="r">
              <a:lnSpc>
                <a:spcPct val="107000"/>
              </a:lnSpc>
              <a:spcAft>
                <a:spcPts val="800"/>
              </a:spcAft>
            </a:pPr>
            <a:r>
              <a:rPr lang="ar-IQ" sz="1200" b="1" kern="100" dirty="0">
                <a:latin typeface="Calibri" panose="020F0502020204030204" pitchFamily="34" charset="0"/>
                <a:ea typeface="Times New Roman" panose="02020603050405020304" pitchFamily="18" charset="0"/>
                <a:cs typeface="Arial" panose="020B0604020202020204" pitchFamily="34" charset="0"/>
              </a:rPr>
              <a:t>كلية علوم الهندسة الزراعية </a:t>
            </a:r>
            <a:endParaRPr lang="en-US" sz="1200" b="1" kern="100" dirty="0">
              <a:latin typeface="Calibri" panose="020F0502020204030204" pitchFamily="34" charset="0"/>
              <a:ea typeface="Times New Roman" panose="02020603050405020304" pitchFamily="18" charset="0"/>
              <a:cs typeface="Arial" panose="020B0604020202020204" pitchFamily="34" charset="0"/>
            </a:endParaRPr>
          </a:p>
          <a:p>
            <a:pPr algn="r">
              <a:lnSpc>
                <a:spcPct val="107000"/>
              </a:lnSpc>
              <a:spcAft>
                <a:spcPts val="800"/>
              </a:spcAft>
            </a:pPr>
            <a:r>
              <a:rPr lang="ar-IQ" sz="1200" b="1" kern="100" dirty="0">
                <a:latin typeface="Calibri" panose="020F0502020204030204" pitchFamily="34" charset="0"/>
                <a:ea typeface="Times New Roman" panose="02020603050405020304" pitchFamily="18" charset="0"/>
                <a:cs typeface="Arial" panose="020B0604020202020204" pitchFamily="34" charset="0"/>
              </a:rPr>
              <a:t>قسم الاقتصاد الزراعي</a:t>
            </a:r>
            <a:endParaRPr lang="en-US" sz="1200" b="1"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2098766" y="2626893"/>
            <a:ext cx="8014228" cy="3722494"/>
          </a:xfrm>
          <a:prstGeom prst="rect">
            <a:avLst/>
          </a:prstGeom>
        </p:spPr>
        <p:txBody>
          <a:bodyPr wrap="square">
            <a:spAutoFit/>
          </a:bodyPr>
          <a:lstStyle/>
          <a:p>
            <a:pPr algn="ctr"/>
            <a:r>
              <a:rPr lang="ar-IQ" sz="2400" b="1" kern="100" dirty="0">
                <a:latin typeface="Calibri" panose="020F0502020204030204" pitchFamily="34" charset="0"/>
                <a:ea typeface="Times New Roman" panose="02020603050405020304" pitchFamily="18" charset="0"/>
                <a:cs typeface="Arial" panose="020B0604020202020204" pitchFamily="34" charset="0"/>
              </a:rPr>
              <a:t>تحليل اقتصادي لدور الاقتصاد الأخضر في التنمية الزراعية المستدامة في العراق للمدة (</a:t>
            </a:r>
            <a:r>
              <a:rPr lang="ar-IQ" sz="2400" b="1" kern="100" dirty="0" smtClean="0">
                <a:latin typeface="Calibri" panose="020F0502020204030204" pitchFamily="34" charset="0"/>
                <a:ea typeface="Times New Roman" panose="02020603050405020304" pitchFamily="18" charset="0"/>
                <a:cs typeface="Arial" panose="020B0604020202020204" pitchFamily="34" charset="0"/>
              </a:rPr>
              <a:t>2008-2022)</a:t>
            </a:r>
          </a:p>
          <a:p>
            <a:pPr algn="ctr">
              <a:lnSpc>
                <a:spcPct val="107000"/>
              </a:lnSpc>
              <a:spcAft>
                <a:spcPts val="800"/>
              </a:spcAft>
            </a:pPr>
            <a:endParaRPr lang="ar-IQ" sz="1400" b="1" kern="100" dirty="0" smtClean="0">
              <a:latin typeface="Calibri" panose="020F0502020204030204" pitchFamily="34" charset="0"/>
              <a:ea typeface="Times New Roman" panose="02020603050405020304" pitchFamily="18" charset="0"/>
              <a:cs typeface="Arial" panose="020B0604020202020204" pitchFamily="34" charset="0"/>
            </a:endParaRPr>
          </a:p>
          <a:p>
            <a:pPr algn="ctr">
              <a:lnSpc>
                <a:spcPct val="107000"/>
              </a:lnSpc>
              <a:spcAft>
                <a:spcPts val="800"/>
              </a:spcAft>
            </a:pPr>
            <a:endParaRPr lang="ar-IQ" b="1" kern="100" dirty="0" smtClean="0">
              <a:latin typeface="Calibri" panose="020F050202020403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ar-IQ" b="1" kern="100" dirty="0" smtClean="0">
                <a:latin typeface="Calibri" panose="020F0502020204030204" pitchFamily="34" charset="0"/>
                <a:ea typeface="Times New Roman" panose="02020603050405020304" pitchFamily="18" charset="0"/>
                <a:cs typeface="Arial" panose="020B0604020202020204" pitchFamily="34" charset="0"/>
              </a:rPr>
              <a:t>للباحثة</a:t>
            </a:r>
            <a:endParaRPr lang="en-US" b="1" kern="100" dirty="0">
              <a:latin typeface="Calibri" panose="020F050202020403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ar-IQ" b="1" kern="100" dirty="0">
                <a:latin typeface="Calibri" panose="020F0502020204030204" pitchFamily="34" charset="0"/>
                <a:ea typeface="Times New Roman" panose="02020603050405020304" pitchFamily="18" charset="0"/>
                <a:cs typeface="Arial" panose="020B0604020202020204" pitchFamily="34" charset="0"/>
              </a:rPr>
              <a:t>لينا كاظم سفيح </a:t>
            </a:r>
            <a:endParaRPr lang="ar-IQ" b="1" kern="100" dirty="0" smtClean="0">
              <a:latin typeface="Calibri" panose="020F050202020403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ar-IQ" b="1" kern="100" dirty="0">
                <a:latin typeface="Calibri" panose="020F0502020204030204" pitchFamily="34" charset="0"/>
                <a:ea typeface="Times New Roman" panose="02020603050405020304" pitchFamily="18" charset="0"/>
                <a:cs typeface="Arial" panose="020B0604020202020204" pitchFamily="34" charset="0"/>
              </a:rPr>
              <a:t> </a:t>
            </a:r>
            <a:r>
              <a:rPr lang="ar-IQ" b="1" kern="100" dirty="0" smtClean="0">
                <a:latin typeface="Calibri" panose="020F0502020204030204" pitchFamily="34" charset="0"/>
                <a:ea typeface="Times New Roman" panose="02020603050405020304" pitchFamily="18" charset="0"/>
                <a:cs typeface="Arial" panose="020B0604020202020204" pitchFamily="34" charset="0"/>
              </a:rPr>
              <a:t>إشراف</a:t>
            </a:r>
            <a:endParaRPr lang="en-US" b="1" kern="100" dirty="0">
              <a:latin typeface="Calibri" panose="020F050202020403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ar-IQ" b="1" kern="100" dirty="0" smtClean="0">
                <a:latin typeface="Calibri" panose="020F0502020204030204" pitchFamily="34" charset="0"/>
                <a:ea typeface="Times New Roman" panose="02020603050405020304" pitchFamily="18" charset="0"/>
              </a:rPr>
              <a:t>أ.م.د علي </a:t>
            </a:r>
            <a:r>
              <a:rPr lang="ar-IQ" b="1" kern="100" dirty="0">
                <a:latin typeface="Calibri" panose="020F0502020204030204" pitchFamily="34" charset="0"/>
                <a:ea typeface="Times New Roman" panose="02020603050405020304" pitchFamily="18" charset="0"/>
                <a:cs typeface="Arial" panose="020B0604020202020204" pitchFamily="34" charset="0"/>
              </a:rPr>
              <a:t>صلاح </a:t>
            </a:r>
            <a:r>
              <a:rPr lang="ar-IQ" b="1" kern="100" dirty="0" smtClean="0">
                <a:latin typeface="Calibri" panose="020F0502020204030204" pitchFamily="34" charset="0"/>
                <a:ea typeface="Times New Roman" panose="02020603050405020304" pitchFamily="18" charset="0"/>
                <a:cs typeface="Arial" panose="020B0604020202020204" pitchFamily="34" charset="0"/>
              </a:rPr>
              <a:t>شكر</a:t>
            </a:r>
          </a:p>
          <a:p>
            <a:pPr algn="ctr">
              <a:lnSpc>
                <a:spcPct val="107000"/>
              </a:lnSpc>
              <a:spcAft>
                <a:spcPts val="800"/>
              </a:spcAft>
            </a:pPr>
            <a:r>
              <a:rPr lang="ar-IQ" sz="1400" b="1" kern="100" dirty="0" smtClean="0">
                <a:latin typeface="Calibri" panose="020F0502020204030204" pitchFamily="34" charset="0"/>
                <a:ea typeface="Times New Roman" panose="02020603050405020304" pitchFamily="18" charset="0"/>
                <a:cs typeface="Arial" panose="020B0604020202020204" pitchFamily="34" charset="0"/>
              </a:rPr>
              <a:t> </a:t>
            </a:r>
            <a:r>
              <a:rPr lang="en-US" sz="1400" b="1" kern="100" dirty="0" smtClean="0">
                <a:latin typeface="Calibri" panose="020F0502020204030204" pitchFamily="34" charset="0"/>
                <a:ea typeface="Times New Roman" panose="02020603050405020304" pitchFamily="18" charset="0"/>
                <a:cs typeface="Arial" panose="020B0604020202020204" pitchFamily="34" charset="0"/>
              </a:rPr>
              <a:t> </a:t>
            </a:r>
            <a:endParaRPr lang="ar-IQ" sz="1400" b="1" kern="100"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r>
              <a:rPr lang="en-US" sz="1400" b="1" kern="100" dirty="0" smtClean="0">
                <a:latin typeface="Calibri" panose="020F0502020204030204" pitchFamily="34" charset="0"/>
                <a:ea typeface="Times New Roman" panose="02020603050405020304" pitchFamily="18" charset="0"/>
                <a:cs typeface="Arial" panose="020B0604020202020204" pitchFamily="34" charset="0"/>
              </a:rPr>
              <a:t>1446</a:t>
            </a:r>
            <a:r>
              <a:rPr lang="ar-IQ" sz="1400" b="1" kern="100" dirty="0" smtClean="0">
                <a:latin typeface="Calibri" panose="020F0502020204030204" pitchFamily="34" charset="0"/>
                <a:ea typeface="Times New Roman" panose="02020603050405020304" pitchFamily="18" charset="0"/>
                <a:cs typeface="Arial" panose="020B0604020202020204" pitchFamily="34" charset="0"/>
              </a:rPr>
              <a:t> </a:t>
            </a:r>
            <a:r>
              <a:rPr lang="ar-IQ" sz="1400" b="1" kern="100" dirty="0">
                <a:latin typeface="Calibri" panose="020F0502020204030204" pitchFamily="34" charset="0"/>
                <a:ea typeface="Times New Roman" panose="02020603050405020304" pitchFamily="18" charset="0"/>
                <a:cs typeface="Arial" panose="020B0604020202020204" pitchFamily="34" charset="0"/>
              </a:rPr>
              <a:t>هـ            </a:t>
            </a:r>
            <a:r>
              <a:rPr lang="en-US" sz="1400" b="1" kern="100" dirty="0" smtClean="0">
                <a:latin typeface="Calibri" panose="020F0502020204030204" pitchFamily="34" charset="0"/>
                <a:ea typeface="Times New Roman" panose="02020603050405020304" pitchFamily="18" charset="0"/>
                <a:cs typeface="Arial" panose="020B0604020202020204" pitchFamily="34" charset="0"/>
              </a:rPr>
              <a:t>                                                             </a:t>
            </a:r>
            <a:r>
              <a:rPr lang="ar-IQ" sz="1400" b="1" kern="100" dirty="0" smtClean="0">
                <a:latin typeface="Calibri" panose="020F0502020204030204" pitchFamily="34" charset="0"/>
                <a:ea typeface="Times New Roman" panose="02020603050405020304" pitchFamily="18" charset="0"/>
                <a:cs typeface="Arial" panose="020B0604020202020204" pitchFamily="34" charset="0"/>
              </a:rPr>
              <a:t>                               2024 م</a:t>
            </a:r>
            <a:endParaRPr lang="en-US" sz="1400" b="1" dirty="0"/>
          </a:p>
        </p:txBody>
      </p:sp>
    </p:spTree>
    <p:extLst>
      <p:ext uri="{BB962C8B-B14F-4D97-AF65-F5344CB8AC3E}">
        <p14:creationId xmlns:p14="http://schemas.microsoft.com/office/powerpoint/2010/main" val="4216532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38508" y="688157"/>
            <a:ext cx="8596668" cy="361182"/>
          </a:xfrm>
        </p:spPr>
        <p:txBody>
          <a:bodyPr>
            <a:normAutofit/>
          </a:bodyPr>
          <a:lstStyle/>
          <a:p>
            <a:pPr algn="ctr" rtl="1"/>
            <a:r>
              <a:rPr lang="ar-IQ" sz="1800" dirty="0" smtClean="0"/>
              <a:t>النتائج والمناقشة</a:t>
            </a:r>
            <a:endParaRPr lang="en-US" sz="1800" dirty="0"/>
          </a:p>
        </p:txBody>
      </p:sp>
      <p:sp>
        <p:nvSpPr>
          <p:cNvPr id="5" name="Content Placeholder 2"/>
          <p:cNvSpPr>
            <a:spLocks noGrp="1"/>
          </p:cNvSpPr>
          <p:nvPr>
            <p:ph idx="1"/>
          </p:nvPr>
        </p:nvSpPr>
        <p:spPr>
          <a:xfrm>
            <a:off x="697584" y="1049338"/>
            <a:ext cx="11084486" cy="5325336"/>
          </a:xfrm>
        </p:spPr>
        <p:txBody>
          <a:bodyPr>
            <a:noAutofit/>
          </a:bodyPr>
          <a:lstStyle/>
          <a:p>
            <a:pPr algn="just" rtl="1">
              <a:lnSpc>
                <a:spcPct val="150000"/>
              </a:lnSpc>
              <a:buFont typeface="Wingdings" panose="05000000000000000000" pitchFamily="2" charset="2"/>
              <a:buChar char="v"/>
            </a:pPr>
            <a:r>
              <a:rPr lang="ar-IQ" sz="1400" b="1" kern="0" dirty="0" smtClean="0">
                <a:latin typeface="Calibri" panose="020F0502020204030204" pitchFamily="34" charset="0"/>
                <a:ea typeface="Calibri" panose="020F0502020204030204" pitchFamily="34" charset="0"/>
                <a:cs typeface="Arial" panose="020B0604020202020204" pitchFamily="34" charset="0"/>
              </a:rPr>
              <a:t>توصيف النموذج :- </a:t>
            </a:r>
            <a:endParaRPr lang="en-US" sz="1400" kern="100" dirty="0" smtClean="0">
              <a:latin typeface="Calibri" panose="020F0502020204030204" pitchFamily="34" charset="0"/>
              <a:ea typeface="Times New Roman" panose="02020603050405020304" pitchFamily="18" charset="0"/>
              <a:cs typeface="Arial" panose="020B0604020202020204" pitchFamily="34" charset="0"/>
            </a:endParaRPr>
          </a:p>
          <a:p>
            <a:pPr marL="0" indent="0" algn="ctr" rtl="1">
              <a:lnSpc>
                <a:spcPct val="150000"/>
              </a:lnSpc>
              <a:buNone/>
            </a:pPr>
            <a:r>
              <a:rPr lang="en-US" sz="1400" b="1" kern="0" dirty="0" smtClean="0">
                <a:latin typeface="Calibri" panose="020F0502020204030204" pitchFamily="34" charset="0"/>
                <a:ea typeface="Calibri" panose="020F0502020204030204" pitchFamily="34" charset="0"/>
                <a:cs typeface="Arial" panose="020B0604020202020204" pitchFamily="34" charset="0"/>
              </a:rPr>
              <a:t>Y = B</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0</a:t>
            </a:r>
            <a:r>
              <a:rPr lang="en-US" sz="1400" b="1" kern="0" dirty="0" smtClean="0">
                <a:latin typeface="Calibri" panose="020F0502020204030204" pitchFamily="34" charset="0"/>
                <a:ea typeface="Calibri" panose="020F0502020204030204" pitchFamily="34" charset="0"/>
                <a:cs typeface="Arial" panose="020B0604020202020204" pitchFamily="34" charset="0"/>
              </a:rPr>
              <a:t>+ B</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1</a:t>
            </a:r>
            <a:r>
              <a:rPr lang="en-US" sz="1400" b="1" kern="0" dirty="0" smtClean="0">
                <a:latin typeface="Calibri" panose="020F0502020204030204" pitchFamily="34" charset="0"/>
                <a:ea typeface="Calibri" panose="020F0502020204030204" pitchFamily="34" charset="0"/>
                <a:cs typeface="Arial" panose="020B0604020202020204" pitchFamily="34" charset="0"/>
              </a:rPr>
              <a:t>X</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1</a:t>
            </a:r>
            <a:r>
              <a:rPr lang="en-US" sz="1400" b="1" kern="0" dirty="0" smtClean="0">
                <a:latin typeface="Calibri" panose="020F0502020204030204" pitchFamily="34" charset="0"/>
                <a:ea typeface="Calibri" panose="020F0502020204030204" pitchFamily="34" charset="0"/>
                <a:cs typeface="Arial" panose="020B0604020202020204" pitchFamily="34" charset="0"/>
              </a:rPr>
              <a:t> + B</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2</a:t>
            </a:r>
            <a:r>
              <a:rPr lang="en-US" sz="1400" b="1" kern="0" dirty="0" smtClean="0">
                <a:latin typeface="Calibri" panose="020F0502020204030204" pitchFamily="34" charset="0"/>
                <a:ea typeface="Calibri" panose="020F0502020204030204" pitchFamily="34" charset="0"/>
                <a:cs typeface="Arial" panose="020B0604020202020204" pitchFamily="34" charset="0"/>
              </a:rPr>
              <a:t>X</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2</a:t>
            </a:r>
            <a:r>
              <a:rPr lang="en-US" sz="1400" b="1" kern="0" dirty="0" smtClean="0">
                <a:latin typeface="Calibri" panose="020F0502020204030204" pitchFamily="34" charset="0"/>
                <a:ea typeface="Calibri" panose="020F0502020204030204" pitchFamily="34" charset="0"/>
                <a:cs typeface="Arial" panose="020B0604020202020204" pitchFamily="34" charset="0"/>
              </a:rPr>
              <a:t> + B</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3</a:t>
            </a:r>
            <a:r>
              <a:rPr lang="en-US" sz="1400" b="1" kern="0" dirty="0" smtClean="0">
                <a:latin typeface="Calibri" panose="020F0502020204030204" pitchFamily="34" charset="0"/>
                <a:ea typeface="Calibri" panose="020F0502020204030204" pitchFamily="34" charset="0"/>
                <a:cs typeface="Arial" panose="020B0604020202020204" pitchFamily="34" charset="0"/>
              </a:rPr>
              <a:t>X</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3</a:t>
            </a:r>
            <a:r>
              <a:rPr lang="en-US" sz="1400" b="1" kern="0" dirty="0" smtClean="0">
                <a:latin typeface="Calibri" panose="020F0502020204030204" pitchFamily="34" charset="0"/>
                <a:ea typeface="Calibri" panose="020F0502020204030204" pitchFamily="34" charset="0"/>
                <a:cs typeface="Arial" panose="020B0604020202020204" pitchFamily="34" charset="0"/>
              </a:rPr>
              <a:t> + B</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4</a:t>
            </a:r>
            <a:r>
              <a:rPr lang="en-US" sz="1400" b="1" kern="0" dirty="0" smtClean="0">
                <a:latin typeface="Calibri" panose="020F0502020204030204" pitchFamily="34" charset="0"/>
                <a:ea typeface="Calibri" panose="020F0502020204030204" pitchFamily="34" charset="0"/>
                <a:cs typeface="Arial" panose="020B0604020202020204" pitchFamily="34" charset="0"/>
              </a:rPr>
              <a:t>X</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4</a:t>
            </a:r>
            <a:r>
              <a:rPr lang="en-US" sz="1400" b="1" kern="0" dirty="0" smtClean="0">
                <a:latin typeface="Calibri" panose="020F0502020204030204" pitchFamily="34" charset="0"/>
                <a:ea typeface="Calibri" panose="020F0502020204030204" pitchFamily="34" charset="0"/>
                <a:cs typeface="Arial" panose="020B0604020202020204" pitchFamily="34" charset="0"/>
              </a:rPr>
              <a:t> + B</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5</a:t>
            </a:r>
            <a:r>
              <a:rPr lang="en-US" sz="1400" b="1" kern="0" dirty="0" smtClean="0">
                <a:latin typeface="Calibri" panose="020F0502020204030204" pitchFamily="34" charset="0"/>
                <a:ea typeface="Calibri" panose="020F0502020204030204" pitchFamily="34" charset="0"/>
                <a:cs typeface="Arial" panose="020B0604020202020204" pitchFamily="34" charset="0"/>
              </a:rPr>
              <a:t>X</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5</a:t>
            </a:r>
            <a:r>
              <a:rPr lang="en-US" sz="1400" b="1" kern="0" dirty="0" smtClean="0">
                <a:latin typeface="Calibri" panose="020F0502020204030204" pitchFamily="34" charset="0"/>
                <a:ea typeface="Calibri" panose="020F0502020204030204" pitchFamily="34" charset="0"/>
                <a:cs typeface="Arial" panose="020B0604020202020204" pitchFamily="34" charset="0"/>
              </a:rPr>
              <a:t> + B</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6</a:t>
            </a:r>
            <a:r>
              <a:rPr lang="en-US" sz="1400" b="1" kern="0" dirty="0" smtClean="0">
                <a:latin typeface="Calibri" panose="020F0502020204030204" pitchFamily="34" charset="0"/>
                <a:ea typeface="Calibri" panose="020F0502020204030204" pitchFamily="34" charset="0"/>
                <a:cs typeface="Arial" panose="020B0604020202020204" pitchFamily="34" charset="0"/>
              </a:rPr>
              <a:t>X</a:t>
            </a:r>
            <a:r>
              <a:rPr lang="en-US" sz="1400" b="1" kern="0" baseline="-25000" dirty="0" smtClean="0">
                <a:latin typeface="Calibri" panose="020F0502020204030204" pitchFamily="34" charset="0"/>
                <a:ea typeface="Calibri" panose="020F0502020204030204" pitchFamily="34" charset="0"/>
                <a:cs typeface="Arial" panose="020B0604020202020204" pitchFamily="34" charset="0"/>
              </a:rPr>
              <a:t>6</a:t>
            </a:r>
            <a:r>
              <a:rPr lang="en-US" sz="1400" b="1" kern="0" dirty="0" smtClean="0">
                <a:latin typeface="Calibri" panose="020F0502020204030204" pitchFamily="34" charset="0"/>
                <a:ea typeface="Calibri" panose="020F0502020204030204" pitchFamily="34" charset="0"/>
                <a:cs typeface="Arial" panose="020B0604020202020204" pitchFamily="34" charset="0"/>
              </a:rPr>
              <a:t> + </a:t>
            </a:r>
            <a:r>
              <a:rPr lang="en-US" sz="1400" b="1" kern="0" dirty="0" err="1" smtClean="0">
                <a:latin typeface="Calibri" panose="020F0502020204030204" pitchFamily="34" charset="0"/>
                <a:ea typeface="Calibri" panose="020F0502020204030204" pitchFamily="34" charset="0"/>
                <a:cs typeface="Arial" panose="020B0604020202020204" pitchFamily="34" charset="0"/>
              </a:rPr>
              <a:t>Ei</a:t>
            </a:r>
            <a:endParaRPr lang="en-US" sz="1400" b="1" kern="100" dirty="0" smtClean="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buFont typeface="Courier New" panose="02070309020205020404" pitchFamily="49" charset="0"/>
              <a:buChar char="o"/>
            </a:pPr>
            <a:r>
              <a:rPr lang="en-US" sz="1400" kern="0" dirty="0" smtClean="0">
                <a:latin typeface="Arial" panose="020B0604020202020204" pitchFamily="34" charset="0"/>
                <a:ea typeface="Calibri" panose="020F0502020204030204" pitchFamily="34" charset="0"/>
                <a:cs typeface="Arial" panose="020B0604020202020204" pitchFamily="34" charset="0"/>
              </a:rPr>
              <a:t>Y</a:t>
            </a:r>
            <a:r>
              <a:rPr lang="ar-IQ" sz="1400" kern="0" dirty="0" smtClean="0">
                <a:latin typeface="Calibri" panose="020F0502020204030204" pitchFamily="34" charset="0"/>
                <a:ea typeface="Calibri" panose="020F0502020204030204" pitchFamily="34" charset="0"/>
                <a:cs typeface="Arial" panose="020B0604020202020204" pitchFamily="34" charset="0"/>
              </a:rPr>
              <a:t> </a:t>
            </a:r>
            <a:r>
              <a:rPr lang="ar-IQ" sz="1400" kern="0" dirty="0">
                <a:latin typeface="Calibri" panose="020F0502020204030204" pitchFamily="34" charset="0"/>
                <a:ea typeface="Calibri" panose="020F0502020204030204" pitchFamily="34" charset="0"/>
                <a:cs typeface="Arial" panose="020B0604020202020204" pitchFamily="34" charset="0"/>
              </a:rPr>
              <a:t>= الناتج المحلي الزراعي (مليون دينار)</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buFont typeface="Courier New" panose="02070309020205020404" pitchFamily="49" charset="0"/>
              <a:buChar char="o"/>
            </a:pPr>
            <a:r>
              <a:rPr lang="en-US" sz="1400" kern="0" dirty="0">
                <a:latin typeface="Arial" panose="020B0604020202020204" pitchFamily="34" charset="0"/>
                <a:ea typeface="Calibri" panose="020F0502020204030204" pitchFamily="34" charset="0"/>
                <a:cs typeface="Arial" panose="020B0604020202020204" pitchFamily="34" charset="0"/>
              </a:rPr>
              <a:t>X</a:t>
            </a:r>
            <a:r>
              <a:rPr lang="en-US" sz="1400" kern="0" baseline="-25000" dirty="0">
                <a:latin typeface="Arial" panose="020B0604020202020204" pitchFamily="34" charset="0"/>
                <a:ea typeface="Calibri" panose="020F0502020204030204" pitchFamily="34" charset="0"/>
                <a:cs typeface="Arial" panose="020B0604020202020204" pitchFamily="34" charset="0"/>
              </a:rPr>
              <a:t>1</a:t>
            </a:r>
            <a:r>
              <a:rPr lang="ar-IQ" sz="1400" kern="0" dirty="0">
                <a:latin typeface="Calibri" panose="020F0502020204030204" pitchFamily="34" charset="0"/>
                <a:ea typeface="Calibri" panose="020F0502020204030204" pitchFamily="34" charset="0"/>
                <a:cs typeface="Arial" panose="020B0604020202020204" pitchFamily="34" charset="0"/>
              </a:rPr>
              <a:t> = الناتج المحلي الإجمالي (مليون دينار)</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buFont typeface="Courier New" panose="02070309020205020404" pitchFamily="49" charset="0"/>
              <a:buChar char="o"/>
            </a:pPr>
            <a:r>
              <a:rPr lang="en-US" sz="1400" kern="0" dirty="0">
                <a:latin typeface="Arial" panose="020B0604020202020204" pitchFamily="34" charset="0"/>
                <a:ea typeface="Calibri" panose="020F0502020204030204" pitchFamily="34" charset="0"/>
                <a:cs typeface="Arial" panose="020B0604020202020204" pitchFamily="34" charset="0"/>
              </a:rPr>
              <a:t>X</a:t>
            </a:r>
            <a:r>
              <a:rPr lang="en-US" sz="1400" kern="0" baseline="-25000" dirty="0">
                <a:latin typeface="Arial" panose="020B0604020202020204" pitchFamily="34" charset="0"/>
                <a:ea typeface="Calibri" panose="020F0502020204030204" pitchFamily="34" charset="0"/>
                <a:cs typeface="Arial" panose="020B0604020202020204" pitchFamily="34" charset="0"/>
              </a:rPr>
              <a:t>2</a:t>
            </a:r>
            <a:r>
              <a:rPr lang="ar-IQ" sz="1400" kern="0" dirty="0">
                <a:latin typeface="Calibri" panose="020F0502020204030204" pitchFamily="34" charset="0"/>
                <a:ea typeface="Calibri" panose="020F0502020204030204" pitchFamily="34" charset="0"/>
                <a:cs typeface="Arial" panose="020B0604020202020204" pitchFamily="34" charset="0"/>
              </a:rPr>
              <a:t> = الناتج المحلي الإجمالي الأخضر (مليون دينار)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buFont typeface="Courier New" panose="02070309020205020404" pitchFamily="49" charset="0"/>
              <a:buChar char="o"/>
            </a:pPr>
            <a:r>
              <a:rPr lang="en-US" sz="1400" kern="0" dirty="0">
                <a:latin typeface="Arial" panose="020B0604020202020204" pitchFamily="34" charset="0"/>
                <a:ea typeface="Calibri" panose="020F0502020204030204" pitchFamily="34" charset="0"/>
                <a:cs typeface="Arial" panose="020B0604020202020204" pitchFamily="34" charset="0"/>
              </a:rPr>
              <a:t>X</a:t>
            </a:r>
            <a:r>
              <a:rPr lang="en-US" sz="1400" kern="0" baseline="-25000" dirty="0">
                <a:latin typeface="Arial" panose="020B0604020202020204" pitchFamily="34" charset="0"/>
                <a:ea typeface="Calibri" panose="020F0502020204030204" pitchFamily="34" charset="0"/>
                <a:cs typeface="Arial" panose="020B0604020202020204" pitchFamily="34" charset="0"/>
              </a:rPr>
              <a:t>3</a:t>
            </a:r>
            <a:r>
              <a:rPr lang="ar-IQ" sz="1400" kern="0" dirty="0">
                <a:latin typeface="Calibri" panose="020F0502020204030204" pitchFamily="34" charset="0"/>
                <a:ea typeface="Calibri" panose="020F0502020204030204" pitchFamily="34" charset="0"/>
                <a:cs typeface="Arial" panose="020B0604020202020204" pitchFamily="34" charset="0"/>
              </a:rPr>
              <a:t> = التخصيصات الأستثمارية للقطاع الزراعي (مليون دينار)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buFont typeface="Courier New" panose="02070309020205020404" pitchFamily="49" charset="0"/>
              <a:buChar char="o"/>
            </a:pPr>
            <a:r>
              <a:rPr lang="en-US" sz="1400" kern="0" dirty="0">
                <a:latin typeface="Arial" panose="020B0604020202020204" pitchFamily="34" charset="0"/>
                <a:ea typeface="Calibri" panose="020F0502020204030204" pitchFamily="34" charset="0"/>
                <a:cs typeface="Arial" panose="020B0604020202020204" pitchFamily="34" charset="0"/>
              </a:rPr>
              <a:t>X</a:t>
            </a:r>
            <a:r>
              <a:rPr lang="en-US" sz="1400" kern="0" baseline="-25000" dirty="0">
                <a:latin typeface="Arial" panose="020B0604020202020204" pitchFamily="34" charset="0"/>
                <a:ea typeface="Calibri" panose="020F0502020204030204" pitchFamily="34" charset="0"/>
                <a:cs typeface="Arial" panose="020B0604020202020204" pitchFamily="34" charset="0"/>
              </a:rPr>
              <a:t>4</a:t>
            </a:r>
            <a:r>
              <a:rPr lang="ar-IQ" sz="1400" kern="0" dirty="0">
                <a:latin typeface="Calibri" panose="020F0502020204030204" pitchFamily="34" charset="0"/>
                <a:ea typeface="Calibri" panose="020F0502020204030204" pitchFamily="34" charset="0"/>
                <a:cs typeface="Arial" panose="020B0604020202020204" pitchFamily="34" charset="0"/>
              </a:rPr>
              <a:t> = التخصيصات البيئية (مليون دينار)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buFont typeface="Courier New" panose="02070309020205020404" pitchFamily="49" charset="0"/>
              <a:buChar char="o"/>
            </a:pPr>
            <a:r>
              <a:rPr lang="en-US" sz="1400" kern="0" dirty="0">
                <a:latin typeface="Arial" panose="020B0604020202020204" pitchFamily="34" charset="0"/>
                <a:ea typeface="Calibri" panose="020F0502020204030204" pitchFamily="34" charset="0"/>
                <a:cs typeface="Arial" panose="020B0604020202020204" pitchFamily="34" charset="0"/>
              </a:rPr>
              <a:t>X</a:t>
            </a:r>
            <a:r>
              <a:rPr lang="en-US" sz="1400" kern="0" baseline="-25000" dirty="0">
                <a:latin typeface="Arial" panose="020B0604020202020204" pitchFamily="34" charset="0"/>
                <a:ea typeface="Calibri" panose="020F0502020204030204" pitchFamily="34" charset="0"/>
                <a:cs typeface="Arial" panose="020B0604020202020204" pitchFamily="34" charset="0"/>
              </a:rPr>
              <a:t>5</a:t>
            </a:r>
            <a:r>
              <a:rPr lang="ar-IQ" sz="1400" kern="0" dirty="0">
                <a:latin typeface="Calibri" panose="020F0502020204030204" pitchFamily="34" charset="0"/>
                <a:ea typeface="Calibri" panose="020F0502020204030204" pitchFamily="34" charset="0"/>
                <a:cs typeface="Arial" panose="020B0604020202020204" pitchFamily="34" charset="0"/>
              </a:rPr>
              <a:t> = المساحات المزروعة (مليون دونم)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buFont typeface="Courier New" panose="02070309020205020404" pitchFamily="49" charset="0"/>
              <a:buChar char="o"/>
            </a:pPr>
            <a:r>
              <a:rPr lang="en-US" sz="1400" kern="0" dirty="0">
                <a:latin typeface="Arial" panose="020B0604020202020204" pitchFamily="34" charset="0"/>
                <a:ea typeface="Calibri" panose="020F0502020204030204" pitchFamily="34" charset="0"/>
                <a:cs typeface="Arial" panose="020B0604020202020204" pitchFamily="34" charset="0"/>
              </a:rPr>
              <a:t>X</a:t>
            </a:r>
            <a:r>
              <a:rPr lang="en-US" sz="1400" kern="0" baseline="-25000" dirty="0">
                <a:latin typeface="Arial" panose="020B0604020202020204" pitchFamily="34" charset="0"/>
                <a:ea typeface="Calibri" panose="020F0502020204030204" pitchFamily="34" charset="0"/>
                <a:cs typeface="Arial" panose="020B0604020202020204" pitchFamily="34" charset="0"/>
              </a:rPr>
              <a:t>6</a:t>
            </a:r>
            <a:r>
              <a:rPr lang="ar-IQ" sz="1400" kern="0" dirty="0">
                <a:latin typeface="Calibri" panose="020F0502020204030204" pitchFamily="34" charset="0"/>
                <a:ea typeface="Calibri" panose="020F0502020204030204" pitchFamily="34" charset="0"/>
                <a:cs typeface="Arial" panose="020B0604020202020204" pitchFamily="34" charset="0"/>
              </a:rPr>
              <a:t> = الوارد المائي لنهري دجلة والفرات ( مليار م</a:t>
            </a:r>
            <a:r>
              <a:rPr lang="ar-IQ" sz="1400" kern="0" baseline="30000" dirty="0">
                <a:latin typeface="Calibri" panose="020F0502020204030204" pitchFamily="34" charset="0"/>
                <a:ea typeface="Calibri" panose="020F0502020204030204" pitchFamily="34" charset="0"/>
                <a:cs typeface="Arial" panose="020B0604020202020204" pitchFamily="34" charset="0"/>
              </a:rPr>
              <a:t>3</a:t>
            </a:r>
            <a:r>
              <a:rPr lang="ar-IQ" sz="1400" kern="0" dirty="0">
                <a:latin typeface="Calibri" panose="020F0502020204030204" pitchFamily="34" charset="0"/>
                <a:ea typeface="Calibri" panose="020F0502020204030204" pitchFamily="34" charset="0"/>
                <a:cs typeface="Arial" panose="020B0604020202020204" pitchFamily="34" charset="0"/>
              </a:rPr>
              <a:t> ) </a:t>
            </a:r>
            <a:endParaRPr lang="ar-IQ" sz="1400" kern="0"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buFont typeface="Wingdings" panose="05000000000000000000" pitchFamily="2" charset="2"/>
              <a:buChar char="v"/>
            </a:pPr>
            <a:r>
              <a:rPr lang="ar-IQ" sz="1400" b="1" dirty="0">
                <a:ea typeface="Calibri" panose="020F0502020204030204" pitchFamily="34" charset="0"/>
                <a:cs typeface="Arial" panose="020B0604020202020204" pitchFamily="34" charset="0"/>
              </a:rPr>
              <a:t>أختبار أستقرارية السلاسل الزمنية للمتغيرات : </a:t>
            </a:r>
            <a:endParaRPr lang="en-US" sz="1400" b="1" kern="100" dirty="0">
              <a:latin typeface="Calibri" panose="020F0502020204030204" pitchFamily="34" charset="0"/>
              <a:ea typeface="Times New Roman" panose="02020603050405020304" pitchFamily="18" charset="0"/>
              <a:cs typeface="Arial" panose="020B0604020202020204" pitchFamily="34" charset="0"/>
            </a:endParaRPr>
          </a:p>
          <a:p>
            <a:pPr algn="just" rtl="1">
              <a:lnSpc>
                <a:spcPct val="150000"/>
              </a:lnSpc>
              <a:buFont typeface="Wingdings" panose="05000000000000000000" pitchFamily="2" charset="2"/>
              <a:buChar char="v"/>
            </a:pPr>
            <a:r>
              <a:rPr lang="ar-IQ" sz="1400" b="1" kern="0" dirty="0">
                <a:latin typeface="Calibri" panose="020F0502020204030204" pitchFamily="34" charset="0"/>
                <a:ea typeface="Calibri" panose="020F0502020204030204" pitchFamily="34" charset="0"/>
                <a:cs typeface="Arial" panose="020B0604020202020204" pitchFamily="34" charset="0"/>
              </a:rPr>
              <a:t>-</a:t>
            </a:r>
            <a:r>
              <a:rPr lang="ar-IQ" sz="1400" kern="0" dirty="0">
                <a:latin typeface="Calibri" panose="020F0502020204030204" pitchFamily="34" charset="0"/>
                <a:ea typeface="Calibri" panose="020F0502020204030204" pitchFamily="34" charset="0"/>
                <a:cs typeface="Arial" panose="020B0604020202020204" pitchFamily="34" charset="0"/>
              </a:rPr>
              <a:t> </a:t>
            </a:r>
            <a:r>
              <a:rPr lang="ar-IQ" sz="1400" b="1" kern="0" dirty="0">
                <a:latin typeface="Calibri" panose="020F0502020204030204" pitchFamily="34" charset="0"/>
                <a:ea typeface="Calibri" panose="020F0502020204030204" pitchFamily="34" charset="0"/>
                <a:cs typeface="Arial" panose="020B0604020202020204" pitchFamily="34" charset="0"/>
              </a:rPr>
              <a:t>أختبار جذر الوحدة (</a:t>
            </a:r>
            <a:r>
              <a:rPr lang="en-US" sz="1400" b="1" kern="0" dirty="0">
                <a:latin typeface="Arial" panose="020B0604020202020204" pitchFamily="34" charset="0"/>
                <a:ea typeface="Calibri" panose="020F0502020204030204" pitchFamily="34" charset="0"/>
                <a:cs typeface="Arial" panose="020B0604020202020204" pitchFamily="34" charset="0"/>
              </a:rPr>
              <a:t>Unit Root Test</a:t>
            </a:r>
            <a:r>
              <a:rPr lang="ar-IQ" sz="1400" b="1" kern="0" dirty="0">
                <a:latin typeface="Calibri" panose="020F0502020204030204" pitchFamily="34" charset="0"/>
                <a:ea typeface="Calibri" panose="020F0502020204030204" pitchFamily="34" charset="0"/>
                <a:cs typeface="Arial" panose="020B0604020202020204" pitchFamily="34" charset="0"/>
              </a:rPr>
              <a:t>) :-</a:t>
            </a:r>
            <a:r>
              <a:rPr lang="ar-IQ" sz="1400" kern="0" dirty="0">
                <a:latin typeface="Calibri" panose="020F0502020204030204" pitchFamily="34" charset="0"/>
                <a:ea typeface="Calibri" panose="020F0502020204030204" pitchFamily="34" charset="0"/>
                <a:cs typeface="Arial" panose="020B0604020202020204" pitchFamily="34" charset="0"/>
              </a:rPr>
              <a:t> </a:t>
            </a:r>
            <a:r>
              <a:rPr lang="ar-IQ" sz="1400" dirty="0" smtClean="0">
                <a:ea typeface="Calibri" panose="020F0502020204030204" pitchFamily="34" charset="0"/>
                <a:cs typeface="Arial" panose="020B0604020202020204" pitchFamily="34" charset="0"/>
              </a:rPr>
              <a:t>أستخدم </a:t>
            </a:r>
            <a:r>
              <a:rPr lang="ar-IQ" sz="1400" dirty="0">
                <a:ea typeface="Calibri" panose="020F0502020204030204" pitchFamily="34" charset="0"/>
                <a:cs typeface="Arial" panose="020B0604020202020204" pitchFamily="34" charset="0"/>
              </a:rPr>
              <a:t>أختبار ديكي فولر الموسع (</a:t>
            </a:r>
            <a:r>
              <a:rPr lang="en-US" sz="1400" dirty="0">
                <a:latin typeface="Arial" panose="020B0604020202020204" pitchFamily="34" charset="0"/>
                <a:ea typeface="Calibri" panose="020F0502020204030204" pitchFamily="34" charset="0"/>
              </a:rPr>
              <a:t>ADF</a:t>
            </a:r>
            <a:r>
              <a:rPr lang="ar-IQ" sz="1400" dirty="0">
                <a:latin typeface="Arial" panose="020B0604020202020204" pitchFamily="34" charset="0"/>
                <a:ea typeface="Calibri" panose="020F0502020204030204" pitchFamily="34" charset="0"/>
              </a:rPr>
              <a:t>) وأختبار فيلبس بيرون (</a:t>
            </a:r>
            <a:r>
              <a:rPr lang="en-US" sz="1400" dirty="0">
                <a:latin typeface="Arial" panose="020B0604020202020204" pitchFamily="34" charset="0"/>
                <a:ea typeface="Calibri" panose="020F0502020204030204" pitchFamily="34" charset="0"/>
              </a:rPr>
              <a:t>PP</a:t>
            </a:r>
            <a:r>
              <a:rPr lang="ar-IQ" sz="1400" dirty="0">
                <a:latin typeface="Arial" panose="020B0604020202020204" pitchFamily="34" charset="0"/>
                <a:ea typeface="Calibri" panose="020F0502020204030204" pitchFamily="34" charset="0"/>
              </a:rPr>
              <a:t>) وذلك لغرض التأكد من سكون السلاسل الزمنية لمتغيرات الدراسة عند المستوى الأصلي </a:t>
            </a:r>
            <a:r>
              <a:rPr lang="en-US" sz="1400" dirty="0">
                <a:latin typeface="Arial" panose="020B0604020202020204" pitchFamily="34" charset="0"/>
                <a:ea typeface="Calibri" panose="020F0502020204030204" pitchFamily="34" charset="0"/>
              </a:rPr>
              <a:t>At Level </a:t>
            </a:r>
            <a:r>
              <a:rPr lang="ar-IQ" sz="1400" dirty="0">
                <a:latin typeface="Arial" panose="020B0604020202020204" pitchFamily="34" charset="0"/>
                <a:ea typeface="Calibri" panose="020F0502020204030204" pitchFamily="34" charset="0"/>
              </a:rPr>
              <a:t> وعند الفرق الأول </a:t>
            </a:r>
            <a:r>
              <a:rPr lang="en-US" sz="1400" dirty="0">
                <a:latin typeface="Arial" panose="020B0604020202020204" pitchFamily="34" charset="0"/>
                <a:ea typeface="Calibri" panose="020F0502020204030204" pitchFamily="34" charset="0"/>
              </a:rPr>
              <a:t>At First Difference </a:t>
            </a:r>
            <a:r>
              <a:rPr lang="ar-IQ" sz="1400" dirty="0">
                <a:latin typeface="Arial" panose="020B0604020202020204" pitchFamily="34" charset="0"/>
                <a:ea typeface="Calibri" panose="020F0502020204030204" pitchFamily="34" charset="0"/>
              </a:rPr>
              <a:t> بوجود حد ثابت وحد ثابت مع أتجاه عام وبدون حد ثابت وأتجاه عام </a:t>
            </a:r>
            <a:endParaRPr lang="en-US" sz="1400" dirty="0"/>
          </a:p>
        </p:txBody>
      </p:sp>
    </p:spTree>
    <p:extLst>
      <p:ext uri="{BB962C8B-B14F-4D97-AF65-F5344CB8AC3E}">
        <p14:creationId xmlns:p14="http://schemas.microsoft.com/office/powerpoint/2010/main" val="197248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6102291" y="923210"/>
            <a:ext cx="5125121" cy="307777"/>
          </a:xfrm>
          <a:prstGeom prst="rect">
            <a:avLst/>
          </a:prstGeom>
        </p:spPr>
        <p:txBody>
          <a:bodyPr wrap="none">
            <a:spAutoFit/>
          </a:bodyPr>
          <a:lstStyle/>
          <a:p>
            <a:pPr algn="r" rtl="1"/>
            <a:r>
              <a:rPr lang="ar-IQ" sz="1400" b="1" dirty="0">
                <a:ea typeface="Calibri" panose="020F0502020204030204" pitchFamily="34" charset="0"/>
                <a:cs typeface="Arial" panose="020B0604020202020204" pitchFamily="34" charset="0"/>
              </a:rPr>
              <a:t>ج</a:t>
            </a:r>
            <a:r>
              <a:rPr lang="ar-SA" sz="1400" b="1" dirty="0">
                <a:ea typeface="Calibri" panose="020F0502020204030204" pitchFamily="34" charset="0"/>
                <a:cs typeface="Arial" panose="020B0604020202020204" pitchFamily="34" charset="0"/>
              </a:rPr>
              <a:t>دول </a:t>
            </a:r>
            <a:r>
              <a:rPr lang="ar-SA" sz="1400" b="1" dirty="0" smtClean="0">
                <a:ea typeface="Calibri" panose="020F0502020204030204" pitchFamily="34" charset="0"/>
                <a:cs typeface="Arial" panose="020B0604020202020204" pitchFamily="34" charset="0"/>
              </a:rPr>
              <a:t>(</a:t>
            </a:r>
            <a:r>
              <a:rPr lang="ar-IQ" sz="1400" b="1" dirty="0" smtClean="0">
                <a:ea typeface="Calibri" panose="020F0502020204030204" pitchFamily="34" charset="0"/>
                <a:cs typeface="Arial" panose="020B0604020202020204" pitchFamily="34" charset="0"/>
              </a:rPr>
              <a:t>6</a:t>
            </a:r>
            <a:r>
              <a:rPr lang="ar-SA" sz="1400" b="1" dirty="0" smtClean="0">
                <a:ea typeface="Calibri" panose="020F0502020204030204" pitchFamily="34" charset="0"/>
                <a:cs typeface="Arial" panose="020B0604020202020204" pitchFamily="34" charset="0"/>
              </a:rPr>
              <a:t>) </a:t>
            </a:r>
            <a:r>
              <a:rPr lang="ar-SA" sz="1400" b="1" dirty="0">
                <a:ea typeface="Calibri" panose="020F0502020204030204" pitchFamily="34" charset="0"/>
                <a:cs typeface="Arial" panose="020B0604020202020204" pitchFamily="34" charset="0"/>
              </a:rPr>
              <a:t>: نتائج أستقرارية المتغيرات بأستعمال أختبار ديكي فوللر الموسع (</a:t>
            </a:r>
            <a:r>
              <a:rPr lang="en-US" sz="1400" b="1" dirty="0">
                <a:latin typeface="Arial" panose="020B0604020202020204" pitchFamily="34" charset="0"/>
                <a:ea typeface="Calibri" panose="020F0502020204030204" pitchFamily="34" charset="0"/>
              </a:rPr>
              <a:t>ADF</a:t>
            </a:r>
            <a:r>
              <a:rPr lang="ar-IQ" sz="1400" b="1" dirty="0">
                <a:ea typeface="Calibri" panose="020F0502020204030204" pitchFamily="34" charset="0"/>
                <a:cs typeface="Arial" panose="020B0604020202020204" pitchFamily="34" charset="0"/>
              </a:rPr>
              <a:t>) </a:t>
            </a:r>
            <a:endParaRPr lang="en-US" sz="1400" b="1" dirty="0"/>
          </a:p>
        </p:txBody>
      </p:sp>
      <p:sp>
        <p:nvSpPr>
          <p:cNvPr id="5" name="Rectangle 4"/>
          <p:cNvSpPr/>
          <p:nvPr/>
        </p:nvSpPr>
        <p:spPr>
          <a:xfrm>
            <a:off x="1377930" y="938986"/>
            <a:ext cx="4664652" cy="307777"/>
          </a:xfrm>
          <a:prstGeom prst="rect">
            <a:avLst/>
          </a:prstGeom>
        </p:spPr>
        <p:txBody>
          <a:bodyPr wrap="square">
            <a:spAutoFit/>
          </a:bodyPr>
          <a:lstStyle/>
          <a:p>
            <a:pPr algn="ctr" rtl="1"/>
            <a:r>
              <a:rPr lang="ar-IQ" sz="1400" b="1" dirty="0">
                <a:ea typeface="Calibri" panose="020F0502020204030204" pitchFamily="34" charset="0"/>
                <a:cs typeface="Arial" panose="020B0604020202020204" pitchFamily="34" charset="0"/>
              </a:rPr>
              <a:t>جدول </a:t>
            </a:r>
            <a:r>
              <a:rPr lang="ar-IQ" sz="1400" b="1" dirty="0" smtClean="0">
                <a:ea typeface="Calibri" panose="020F0502020204030204" pitchFamily="34" charset="0"/>
                <a:cs typeface="Arial" panose="020B0604020202020204" pitchFamily="34" charset="0"/>
              </a:rPr>
              <a:t>(7) </a:t>
            </a:r>
            <a:r>
              <a:rPr lang="ar-IQ" sz="1400" b="1" dirty="0">
                <a:ea typeface="Calibri" panose="020F0502020204030204" pitchFamily="34" charset="0"/>
                <a:cs typeface="Arial" panose="020B0604020202020204" pitchFamily="34" charset="0"/>
              </a:rPr>
              <a:t>: نتائج أستقرارية المتغيرات باستعمال اختبار فليبس بيرون (</a:t>
            </a:r>
            <a:r>
              <a:rPr lang="en-US" sz="1400" b="1" dirty="0">
                <a:latin typeface="Arial" panose="020B0604020202020204" pitchFamily="34" charset="0"/>
                <a:ea typeface="Calibri" panose="020F0502020204030204" pitchFamily="34" charset="0"/>
              </a:rPr>
              <a:t>PP</a:t>
            </a:r>
            <a:r>
              <a:rPr lang="ar-IQ" sz="1400" b="1" dirty="0">
                <a:latin typeface="Arial" panose="020B0604020202020204" pitchFamily="34" charset="0"/>
                <a:ea typeface="Calibri" panose="020F0502020204030204" pitchFamily="34" charset="0"/>
              </a:rPr>
              <a:t>)</a:t>
            </a:r>
            <a:endParaRPr lang="en-US" sz="14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473390" y="1230987"/>
            <a:ext cx="4382925" cy="3520122"/>
          </a:xfrm>
          <a:prstGeom prst="rect">
            <a:avLst/>
          </a:prstGeom>
          <a:noFill/>
          <a:ln>
            <a:noFill/>
          </a:ln>
        </p:spPr>
      </p:pic>
      <p:pic>
        <p:nvPicPr>
          <p:cNvPr id="7"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7930" y="1230987"/>
            <a:ext cx="4664652" cy="3520122"/>
          </a:xfrm>
          <a:prstGeom prst="rect">
            <a:avLst/>
          </a:prstGeom>
          <a:noFill/>
          <a:ln>
            <a:noFill/>
          </a:ln>
        </p:spPr>
      </p:pic>
      <p:sp>
        <p:nvSpPr>
          <p:cNvPr id="8" name="Rectangle 7"/>
          <p:cNvSpPr/>
          <p:nvPr/>
        </p:nvSpPr>
        <p:spPr>
          <a:xfrm>
            <a:off x="1035153" y="4857673"/>
            <a:ext cx="10014857" cy="523220"/>
          </a:xfrm>
          <a:prstGeom prst="rect">
            <a:avLst/>
          </a:prstGeom>
        </p:spPr>
        <p:txBody>
          <a:bodyPr wrap="square">
            <a:spAutoFit/>
          </a:bodyPr>
          <a:lstStyle/>
          <a:p>
            <a:pPr algn="just" rtl="1"/>
            <a:r>
              <a:rPr lang="ar-IQ" sz="1400" dirty="0">
                <a:ea typeface="Calibri" panose="020F0502020204030204" pitchFamily="34" charset="0"/>
                <a:cs typeface="Arial" panose="020B0604020202020204" pitchFamily="34" charset="0"/>
              </a:rPr>
              <a:t>وفي ضوء نتائج الاستقرارية للطريقتين اعلاه ، تبين أن جميع المتغيرات لم تستقر عند المستوى (</a:t>
            </a:r>
            <a:r>
              <a:rPr lang="en-US" sz="1400" dirty="0">
                <a:latin typeface="Arial" panose="020B0604020202020204" pitchFamily="34" charset="0"/>
                <a:ea typeface="Calibri" panose="020F0502020204030204" pitchFamily="34" charset="0"/>
              </a:rPr>
              <a:t>At level</a:t>
            </a:r>
            <a:r>
              <a:rPr lang="ar-IQ" sz="1400" dirty="0">
                <a:latin typeface="Arial" panose="020B0604020202020204" pitchFamily="34" charset="0"/>
                <a:ea typeface="Calibri" panose="020F0502020204030204" pitchFamily="34" charset="0"/>
              </a:rPr>
              <a:t>) وذلك لطبيعة المتغيرات الاقتصادية التي تتسم بعدم الاستقرار ، وقد استقرت عند الفرق الاول (عند الثابت وعند الثابت والاتجاه ) </a:t>
            </a:r>
            <a:r>
              <a:rPr lang="en-US" sz="1400" dirty="0">
                <a:latin typeface="Arial" panose="020B0604020202020204" pitchFamily="34" charset="0"/>
                <a:ea typeface="Calibri" panose="020F0502020204030204" pitchFamily="34" charset="0"/>
              </a:rPr>
              <a:t>. </a:t>
            </a:r>
            <a:endParaRPr lang="en-US" sz="1400" dirty="0"/>
          </a:p>
        </p:txBody>
      </p:sp>
    </p:spTree>
    <p:extLst>
      <p:ext uri="{BB962C8B-B14F-4D97-AF65-F5344CB8AC3E}">
        <p14:creationId xmlns:p14="http://schemas.microsoft.com/office/powerpoint/2010/main" val="1179650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864475" y="499008"/>
            <a:ext cx="1728358" cy="339517"/>
          </a:xfrm>
          <a:prstGeom prst="rect">
            <a:avLst/>
          </a:prstGeom>
        </p:spPr>
        <p:txBody>
          <a:bodyPr wrap="none">
            <a:spAutoFit/>
          </a:bodyPr>
          <a:lstStyle/>
          <a:p>
            <a:pPr algn="ctr" rtl="1">
              <a:lnSpc>
                <a:spcPct val="150000"/>
              </a:lnSpc>
              <a:spcAft>
                <a:spcPts val="0"/>
              </a:spcAft>
            </a:pPr>
            <a:r>
              <a:rPr lang="ar-IQ" sz="1200" b="1" kern="0" dirty="0">
                <a:latin typeface="Calibri" panose="020F0502020204030204" pitchFamily="34" charset="0"/>
                <a:ea typeface="Calibri" panose="020F0502020204030204" pitchFamily="34" charset="0"/>
                <a:cs typeface="Arial" panose="020B0604020202020204" pitchFamily="34" charset="0"/>
              </a:rPr>
              <a:t>جدول </a:t>
            </a:r>
            <a:r>
              <a:rPr lang="ar-IQ" sz="1200" b="1" kern="0" dirty="0" smtClean="0">
                <a:latin typeface="Calibri" panose="020F0502020204030204" pitchFamily="34" charset="0"/>
                <a:ea typeface="Calibri" panose="020F0502020204030204" pitchFamily="34" charset="0"/>
                <a:cs typeface="Arial" panose="020B0604020202020204" pitchFamily="34" charset="0"/>
              </a:rPr>
              <a:t>(8) </a:t>
            </a:r>
            <a:r>
              <a:rPr lang="ar-IQ" sz="1200" b="1" kern="0" dirty="0">
                <a:latin typeface="Calibri" panose="020F0502020204030204" pitchFamily="34" charset="0"/>
                <a:ea typeface="Calibri" panose="020F0502020204030204" pitchFamily="34" charset="0"/>
                <a:cs typeface="Arial" panose="020B0604020202020204" pitchFamily="34" charset="0"/>
              </a:rPr>
              <a:t>: تحديد فترة الأبطاء</a:t>
            </a:r>
            <a:endParaRPr lang="en-US" sz="12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94370" y="855680"/>
            <a:ext cx="5087823" cy="1845202"/>
          </a:xfrm>
          <a:prstGeom prst="rect">
            <a:avLst/>
          </a:prstGeom>
          <a:noFill/>
          <a:ln>
            <a:noFill/>
          </a:ln>
        </p:spPr>
      </p:pic>
      <p:sp>
        <p:nvSpPr>
          <p:cNvPr id="6" name="Rectangle 5"/>
          <p:cNvSpPr/>
          <p:nvPr/>
        </p:nvSpPr>
        <p:spPr>
          <a:xfrm>
            <a:off x="345570" y="2909191"/>
            <a:ext cx="4503520" cy="369332"/>
          </a:xfrm>
          <a:prstGeom prst="rect">
            <a:avLst/>
          </a:prstGeom>
        </p:spPr>
        <p:txBody>
          <a:bodyPr wrap="square">
            <a:spAutoFit/>
          </a:bodyPr>
          <a:lstStyle/>
          <a:p>
            <a:pPr algn="r" rtl="1"/>
            <a:r>
              <a:rPr lang="ar-SA" b="1" kern="0" dirty="0">
                <a:latin typeface="Calibri" panose="020F0502020204030204" pitchFamily="34" charset="0"/>
                <a:ea typeface="Calibri" panose="020F0502020204030204" pitchFamily="34" charset="0"/>
                <a:cs typeface="Arial" panose="020B0604020202020204" pitchFamily="34" charset="0"/>
              </a:rPr>
              <a:t> </a:t>
            </a:r>
            <a:r>
              <a:rPr lang="ar-SA" sz="1200" b="1" kern="0" dirty="0">
                <a:latin typeface="Calibri" panose="020F0502020204030204" pitchFamily="34" charset="0"/>
                <a:ea typeface="Calibri" panose="020F0502020204030204" pitchFamily="34" charset="0"/>
                <a:cs typeface="Arial" panose="020B0604020202020204" pitchFamily="34" charset="0"/>
              </a:rPr>
              <a:t>جدول </a:t>
            </a:r>
            <a:r>
              <a:rPr lang="ar-SA" sz="1200" b="1" kern="0" dirty="0" smtClean="0">
                <a:latin typeface="Calibri" panose="020F0502020204030204" pitchFamily="34" charset="0"/>
                <a:ea typeface="Calibri" panose="020F0502020204030204" pitchFamily="34" charset="0"/>
                <a:cs typeface="Arial" panose="020B0604020202020204" pitchFamily="34" charset="0"/>
              </a:rPr>
              <a:t>(</a:t>
            </a:r>
            <a:r>
              <a:rPr lang="ar-IQ" sz="1200" b="1" kern="0" dirty="0" smtClean="0">
                <a:latin typeface="Calibri" panose="020F0502020204030204" pitchFamily="34" charset="0"/>
                <a:ea typeface="Calibri" panose="020F0502020204030204" pitchFamily="34" charset="0"/>
                <a:cs typeface="Arial" panose="020B0604020202020204" pitchFamily="34" charset="0"/>
              </a:rPr>
              <a:t>9</a:t>
            </a:r>
            <a:r>
              <a:rPr lang="ar-SA" sz="1200" b="1" kern="0" dirty="0" smtClean="0">
                <a:latin typeface="Calibri" panose="020F0502020204030204" pitchFamily="34" charset="0"/>
                <a:ea typeface="Calibri" panose="020F0502020204030204" pitchFamily="34" charset="0"/>
                <a:cs typeface="Arial" panose="020B0604020202020204" pitchFamily="34" charset="0"/>
              </a:rPr>
              <a:t>) </a:t>
            </a:r>
            <a:r>
              <a:rPr lang="ar-SA" sz="1200" b="1" kern="0" dirty="0">
                <a:latin typeface="Calibri" panose="020F0502020204030204" pitchFamily="34" charset="0"/>
                <a:ea typeface="Calibri" panose="020F0502020204030204" pitchFamily="34" charset="0"/>
                <a:cs typeface="Arial" panose="020B0604020202020204" pitchFamily="34" charset="0"/>
              </a:rPr>
              <a:t>: نتائج أختبار نموذج الأنحدار الذاتي ذو الأبطاء الموزع ( </a:t>
            </a:r>
            <a:r>
              <a:rPr lang="en-US" sz="1200" b="1" kern="0" dirty="0">
                <a:latin typeface="Arial" panose="020B0604020202020204" pitchFamily="34" charset="0"/>
                <a:ea typeface="Calibri" panose="020F0502020204030204" pitchFamily="34" charset="0"/>
                <a:cs typeface="Arial" panose="020B0604020202020204" pitchFamily="34" charset="0"/>
              </a:rPr>
              <a:t>ARDL</a:t>
            </a:r>
            <a:r>
              <a:rPr lang="ar-IQ" sz="1200" b="1" kern="0" dirty="0">
                <a:latin typeface="Calibri" panose="020F0502020204030204" pitchFamily="34" charset="0"/>
                <a:ea typeface="Calibri" panose="020F0502020204030204" pitchFamily="34" charset="0"/>
                <a:cs typeface="Arial" panose="020B0604020202020204" pitchFamily="34" charset="0"/>
              </a:rPr>
              <a:t> ) </a:t>
            </a:r>
            <a:endParaRPr lang="en-US" sz="12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86768" y="3238500"/>
            <a:ext cx="5095426" cy="3197134"/>
          </a:xfrm>
          <a:prstGeom prst="rect">
            <a:avLst/>
          </a:prstGeom>
          <a:noFill/>
          <a:ln>
            <a:noFill/>
          </a:ln>
        </p:spPr>
      </p:pic>
      <p:sp>
        <p:nvSpPr>
          <p:cNvPr id="8" name="Content Placeholder 2"/>
          <p:cNvSpPr>
            <a:spLocks noGrp="1"/>
          </p:cNvSpPr>
          <p:nvPr>
            <p:ph idx="1"/>
          </p:nvPr>
        </p:nvSpPr>
        <p:spPr>
          <a:xfrm>
            <a:off x="6039293" y="911315"/>
            <a:ext cx="5739717" cy="4734416"/>
          </a:xfrm>
        </p:spPr>
        <p:txBody>
          <a:bodyPr>
            <a:normAutofit/>
          </a:bodyPr>
          <a:lstStyle/>
          <a:p>
            <a:pPr algn="just" rtl="1">
              <a:lnSpc>
                <a:spcPct val="150000"/>
              </a:lnSpc>
              <a:buFont typeface="Wingdings" panose="05000000000000000000" pitchFamily="2" charset="2"/>
              <a:buChar char="v"/>
            </a:pPr>
            <a:r>
              <a:rPr lang="ar-IQ" sz="1500" b="1" kern="0" dirty="0">
                <a:latin typeface="Calibri" panose="020F0502020204030204" pitchFamily="34" charset="0"/>
                <a:ea typeface="Calibri" panose="020F0502020204030204" pitchFamily="34" charset="0"/>
                <a:cs typeface="Arial" panose="020B0604020202020204" pitchFamily="34" charset="0"/>
              </a:rPr>
              <a:t>تحديد مدة التباطؤ (</a:t>
            </a:r>
            <a:r>
              <a:rPr lang="en-US" sz="1500" b="1" kern="0" dirty="0">
                <a:latin typeface="Arial" panose="020B0604020202020204" pitchFamily="34" charset="0"/>
                <a:ea typeface="Calibri" panose="020F0502020204030204" pitchFamily="34" charset="0"/>
                <a:cs typeface="Arial" panose="020B0604020202020204" pitchFamily="34" charset="0"/>
              </a:rPr>
              <a:t>Vector Autoregressive Restricted </a:t>
            </a:r>
            <a:r>
              <a:rPr lang="ar-IQ" sz="1500" b="1" kern="0" dirty="0">
                <a:latin typeface="Calibri" panose="020F0502020204030204" pitchFamily="34" charset="0"/>
                <a:ea typeface="Calibri" panose="020F0502020204030204" pitchFamily="34" charset="0"/>
                <a:cs typeface="Arial" panose="020B0604020202020204" pitchFamily="34" charset="0"/>
              </a:rPr>
              <a:t>) ( </a:t>
            </a:r>
            <a:r>
              <a:rPr lang="en-US" sz="1500" b="1" kern="0" dirty="0">
                <a:latin typeface="Arial" panose="020B0604020202020204" pitchFamily="34" charset="0"/>
                <a:ea typeface="Calibri" panose="020F0502020204030204" pitchFamily="34" charset="0"/>
                <a:cs typeface="Arial" panose="020B0604020202020204" pitchFamily="34" charset="0"/>
              </a:rPr>
              <a:t>VAR</a:t>
            </a:r>
            <a:r>
              <a:rPr lang="ar-IQ" sz="1500" b="1" kern="0" dirty="0">
                <a:latin typeface="Calibri" panose="020F0502020204030204" pitchFamily="34" charset="0"/>
                <a:ea typeface="Calibri" panose="020F0502020204030204" pitchFamily="34" charset="0"/>
                <a:cs typeface="Arial" panose="020B0604020202020204" pitchFamily="34" charset="0"/>
              </a:rPr>
              <a:t> ) : </a:t>
            </a:r>
            <a:endParaRPr lang="en-US" sz="15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buNone/>
            </a:pPr>
            <a:r>
              <a:rPr lang="ar-IQ" sz="1400" kern="0" dirty="0">
                <a:latin typeface="Calibri" panose="020F0502020204030204" pitchFamily="34" charset="0"/>
                <a:ea typeface="Calibri" panose="020F0502020204030204" pitchFamily="34" charset="0"/>
                <a:cs typeface="Arial" panose="020B0604020202020204" pitchFamily="34" charset="0"/>
              </a:rPr>
              <a:t>قبل البدء بأختبار الأنموذج يجب تحديد مدة التباطؤ وحسب المعايير المستخدمة الاكثر دقة </a:t>
            </a:r>
            <a:r>
              <a:rPr lang="ar-IQ" sz="1400" kern="0" dirty="0" smtClean="0">
                <a:latin typeface="Calibri" panose="020F0502020204030204" pitchFamily="34" charset="0"/>
                <a:ea typeface="Calibri" panose="020F0502020204030204" pitchFamily="34" charset="0"/>
                <a:cs typeface="Arial" panose="020B0604020202020204" pitchFamily="34" charset="0"/>
              </a:rPr>
              <a:t>وعن </a:t>
            </a:r>
            <a:r>
              <a:rPr lang="ar-IQ" sz="1400" kern="0" dirty="0">
                <a:latin typeface="Calibri" panose="020F0502020204030204" pitchFamily="34" charset="0"/>
                <a:ea typeface="Calibri" panose="020F0502020204030204" pitchFamily="34" charset="0"/>
                <a:cs typeface="Arial" panose="020B0604020202020204" pitchFamily="34" charset="0"/>
              </a:rPr>
              <a:t>طريق جدول </a:t>
            </a:r>
            <a:r>
              <a:rPr lang="ar-IQ" sz="1400" kern="0" dirty="0" smtClean="0">
                <a:latin typeface="Calibri" panose="020F0502020204030204" pitchFamily="34" charset="0"/>
                <a:ea typeface="Calibri" panose="020F0502020204030204" pitchFamily="34" charset="0"/>
                <a:cs typeface="Arial" panose="020B0604020202020204" pitchFamily="34" charset="0"/>
              </a:rPr>
              <a:t>(8) </a:t>
            </a:r>
            <a:r>
              <a:rPr lang="ar-IQ" sz="1400" kern="0" dirty="0">
                <a:latin typeface="Calibri" panose="020F0502020204030204" pitchFamily="34" charset="0"/>
                <a:ea typeface="Calibri" panose="020F0502020204030204" pitchFamily="34" charset="0"/>
                <a:cs typeface="Arial" panose="020B0604020202020204" pitchFamily="34" charset="0"/>
              </a:rPr>
              <a:t>يتبين أن مدة الأبطاء المناسبة للأنموذج هي مدة واحدة بناءً على المعايير الخمسة هي (</a:t>
            </a:r>
            <a:r>
              <a:rPr lang="en-US" sz="1400" kern="0" dirty="0">
                <a:latin typeface="Arial" panose="020B0604020202020204" pitchFamily="34" charset="0"/>
                <a:ea typeface="Calibri" panose="020F0502020204030204" pitchFamily="34" charset="0"/>
                <a:cs typeface="Arial" panose="020B0604020202020204" pitchFamily="34" charset="0"/>
              </a:rPr>
              <a:t>LR , FPE , AIC , SC , HQ </a:t>
            </a:r>
            <a:r>
              <a:rPr lang="ar-IQ" sz="1400" kern="0" dirty="0" smtClean="0">
                <a:latin typeface="Calibri" panose="020F0502020204030204" pitchFamily="34" charset="0"/>
                <a:ea typeface="Calibri" panose="020F0502020204030204" pitchFamily="34" charset="0"/>
                <a:cs typeface="Arial" panose="020B0604020202020204" pitchFamily="34" charset="0"/>
              </a:rPr>
              <a:t>) </a:t>
            </a:r>
            <a:r>
              <a:rPr lang="en-US" sz="1400" kern="0" dirty="0" smtClean="0">
                <a:latin typeface="Calibri" panose="020F0502020204030204" pitchFamily="34" charset="0"/>
                <a:ea typeface="Calibri" panose="020F0502020204030204" pitchFamily="34" charset="0"/>
                <a:cs typeface="Arial" panose="020B0604020202020204" pitchFamily="34" charset="0"/>
              </a:rPr>
              <a:t>.</a:t>
            </a:r>
          </a:p>
          <a:p>
            <a:pPr marL="0" indent="0" algn="just" rtl="1">
              <a:lnSpc>
                <a:spcPct val="150000"/>
              </a:lnSpc>
              <a:buNone/>
            </a:pPr>
            <a:endParaRPr lang="en-US" sz="1400" kern="0"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buFont typeface="Wingdings" panose="05000000000000000000" pitchFamily="2" charset="2"/>
              <a:buChar char="v"/>
            </a:pPr>
            <a:r>
              <a:rPr lang="ar-SA" sz="1400" b="1" kern="0" dirty="0" smtClean="0">
                <a:latin typeface="Calibri" panose="020F0502020204030204" pitchFamily="34" charset="0"/>
                <a:ea typeface="Calibri" panose="020F0502020204030204" pitchFamily="34" charset="0"/>
                <a:cs typeface="Arial" panose="020B0604020202020204" pitchFamily="34" charset="0"/>
              </a:rPr>
              <a:t>أختبار </a:t>
            </a:r>
            <a:r>
              <a:rPr lang="ar-SA" sz="1400" b="1" kern="0" dirty="0">
                <a:latin typeface="Calibri" panose="020F0502020204030204" pitchFamily="34" charset="0"/>
                <a:ea typeface="Calibri" panose="020F0502020204030204" pitchFamily="34" charset="0"/>
                <a:cs typeface="Arial" panose="020B0604020202020204" pitchFamily="34" charset="0"/>
              </a:rPr>
              <a:t>نموذج الأنحدار الذاتي ذو الابطاء الموزع (</a:t>
            </a:r>
            <a:r>
              <a:rPr lang="en-US" sz="1400" b="1" kern="0" dirty="0">
                <a:latin typeface="Arial" panose="020B0604020202020204" pitchFamily="34" charset="0"/>
                <a:ea typeface="Calibri" panose="020F0502020204030204" pitchFamily="34" charset="0"/>
                <a:cs typeface="Arial" panose="020B0604020202020204" pitchFamily="34" charset="0"/>
              </a:rPr>
              <a:t>ARDL</a:t>
            </a:r>
            <a:r>
              <a:rPr lang="ar-SA" sz="1400" b="1" kern="0" dirty="0">
                <a:latin typeface="Calibri" panose="020F0502020204030204" pitchFamily="34" charset="0"/>
                <a:ea typeface="Calibri" panose="020F0502020204030204" pitchFamily="34" charset="0"/>
                <a:cs typeface="Arial" panose="020B0604020202020204" pitchFamily="34" charset="0"/>
              </a:rPr>
              <a:t>) : </a:t>
            </a:r>
            <a:endParaRPr lang="en-US" sz="1400" b="1"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buNone/>
            </a:pPr>
            <a:r>
              <a:rPr lang="ar-SA" sz="1400" kern="0" dirty="0">
                <a:latin typeface="Calibri" panose="020F0502020204030204" pitchFamily="34" charset="0"/>
                <a:ea typeface="Calibri" panose="020F0502020204030204" pitchFamily="34" charset="0"/>
                <a:cs typeface="Arial" panose="020B0604020202020204" pitchFamily="34" charset="0"/>
              </a:rPr>
              <a:t>يلاحظ من الجدول </a:t>
            </a:r>
            <a:r>
              <a:rPr lang="ar-SA" sz="1400" kern="0" dirty="0" smtClean="0">
                <a:latin typeface="Calibri" panose="020F0502020204030204" pitchFamily="34" charset="0"/>
                <a:ea typeface="Calibri" panose="020F0502020204030204" pitchFamily="34" charset="0"/>
                <a:cs typeface="Arial" panose="020B0604020202020204" pitchFamily="34" charset="0"/>
              </a:rPr>
              <a:t>(</a:t>
            </a:r>
            <a:r>
              <a:rPr lang="ar-IQ" sz="1400" kern="0" dirty="0" smtClean="0">
                <a:latin typeface="Calibri" panose="020F0502020204030204" pitchFamily="34" charset="0"/>
                <a:ea typeface="Calibri" panose="020F0502020204030204" pitchFamily="34" charset="0"/>
                <a:cs typeface="Arial" panose="020B0604020202020204" pitchFamily="34" charset="0"/>
              </a:rPr>
              <a:t>9</a:t>
            </a:r>
            <a:r>
              <a:rPr lang="ar-SA" sz="1400" kern="0" dirty="0" smtClean="0">
                <a:latin typeface="Calibri" panose="020F0502020204030204" pitchFamily="34" charset="0"/>
                <a:ea typeface="Calibri" panose="020F0502020204030204" pitchFamily="34" charset="0"/>
                <a:cs typeface="Arial" panose="020B0604020202020204" pitchFamily="34" charset="0"/>
              </a:rPr>
              <a:t>) </a:t>
            </a:r>
            <a:r>
              <a:rPr lang="ar-SA" sz="1400" kern="0" dirty="0">
                <a:latin typeface="Calibri" panose="020F0502020204030204" pitchFamily="34" charset="0"/>
                <a:ea typeface="Calibri" panose="020F0502020204030204" pitchFamily="34" charset="0"/>
                <a:cs typeface="Arial" panose="020B0604020202020204" pitchFamily="34" charset="0"/>
              </a:rPr>
              <a:t>أن قيمة معامل التحديد ( القوة التقديرية للنموذج ) بلغت (</a:t>
            </a:r>
            <a:r>
              <a:rPr lang="en-US" sz="1400" kern="0" dirty="0">
                <a:latin typeface="Arial" panose="020B0604020202020204" pitchFamily="34" charset="0"/>
                <a:ea typeface="Calibri" panose="020F0502020204030204" pitchFamily="34" charset="0"/>
                <a:cs typeface="Arial" panose="020B0604020202020204" pitchFamily="34" charset="0"/>
              </a:rPr>
              <a:t>0.99</a:t>
            </a:r>
            <a:r>
              <a:rPr lang="ar-IQ" sz="1400" kern="0" dirty="0">
                <a:latin typeface="Calibri" panose="020F0502020204030204" pitchFamily="34" charset="0"/>
                <a:ea typeface="Calibri" panose="020F0502020204030204" pitchFamily="34" charset="0"/>
                <a:cs typeface="Arial" panose="020B0604020202020204" pitchFamily="34" charset="0"/>
              </a:rPr>
              <a:t>) وهذا يعني ان المتغيرات المستقلة أو التوضيحية تمكنت من تفسير (</a:t>
            </a:r>
            <a:r>
              <a:rPr lang="en-US" sz="1400" kern="0" dirty="0">
                <a:latin typeface="Arial" panose="020B0604020202020204" pitchFamily="34" charset="0"/>
                <a:ea typeface="Calibri" panose="020F0502020204030204" pitchFamily="34" charset="0"/>
                <a:cs typeface="Arial" panose="020B0604020202020204" pitchFamily="34" charset="0"/>
              </a:rPr>
              <a:t>99%</a:t>
            </a:r>
            <a:r>
              <a:rPr lang="ar-IQ" sz="1400" kern="0" dirty="0">
                <a:latin typeface="Calibri" panose="020F0502020204030204" pitchFamily="34" charset="0"/>
                <a:ea typeface="Calibri" panose="020F0502020204030204" pitchFamily="34" charset="0"/>
                <a:cs typeface="Arial" panose="020B0604020202020204" pitchFamily="34" charset="0"/>
              </a:rPr>
              <a:t>) من التقلبات أو التغيرات في العامل التابع أما (</a:t>
            </a:r>
            <a:r>
              <a:rPr lang="en-US" sz="1400" kern="0" dirty="0">
                <a:latin typeface="Arial" panose="020B0604020202020204" pitchFamily="34" charset="0"/>
                <a:ea typeface="Calibri" panose="020F0502020204030204" pitchFamily="34" charset="0"/>
                <a:cs typeface="Arial" panose="020B0604020202020204" pitchFamily="34" charset="0"/>
              </a:rPr>
              <a:t>1%</a:t>
            </a:r>
            <a:r>
              <a:rPr lang="ar-IQ" sz="1400" kern="0" dirty="0">
                <a:latin typeface="Calibri" panose="020F0502020204030204" pitchFamily="34" charset="0"/>
                <a:ea typeface="Calibri" panose="020F0502020204030204" pitchFamily="34" charset="0"/>
                <a:cs typeface="Arial" panose="020B0604020202020204" pitchFamily="34" charset="0"/>
              </a:rPr>
              <a:t>) الباقية من التقلبات في العامل التابع فتعود الى عوامل مستقلة أخرى لم يتضمنها النموذج المقدر وقد أمتص أثرها المتغير العشوائي ، ويلاحظ من الجدول أيضاً أن قيمة (</a:t>
            </a:r>
            <a:r>
              <a:rPr lang="en-US" sz="1400" kern="0" dirty="0">
                <a:latin typeface="Arial" panose="020B0604020202020204" pitchFamily="34" charset="0"/>
                <a:ea typeface="Calibri" panose="020F0502020204030204" pitchFamily="34" charset="0"/>
                <a:cs typeface="Arial" panose="020B0604020202020204" pitchFamily="34" charset="0"/>
              </a:rPr>
              <a:t>F</a:t>
            </a:r>
            <a:r>
              <a:rPr lang="ar-IQ" sz="1400" kern="0" dirty="0">
                <a:latin typeface="Calibri" panose="020F0502020204030204" pitchFamily="34" charset="0"/>
                <a:ea typeface="Calibri" panose="020F0502020204030204" pitchFamily="34" charset="0"/>
                <a:cs typeface="Arial" panose="020B0604020202020204" pitchFamily="34" charset="0"/>
              </a:rPr>
              <a:t>) المحسوبة عالية أذ بلغت (</a:t>
            </a:r>
            <a:r>
              <a:rPr lang="en-US" sz="1400" kern="0" dirty="0">
                <a:latin typeface="Arial" panose="020B0604020202020204" pitchFamily="34" charset="0"/>
                <a:ea typeface="Calibri" panose="020F0502020204030204" pitchFamily="34" charset="0"/>
                <a:cs typeface="Arial" panose="020B0604020202020204" pitchFamily="34" charset="0"/>
              </a:rPr>
              <a:t>41.99</a:t>
            </a:r>
            <a:r>
              <a:rPr lang="ar-IQ" sz="1400" kern="0" dirty="0">
                <a:latin typeface="Calibri" panose="020F0502020204030204" pitchFamily="34" charset="0"/>
                <a:ea typeface="Calibri" panose="020F0502020204030204" pitchFamily="34" charset="0"/>
                <a:cs typeface="Arial" panose="020B0604020202020204" pitchFamily="34" charset="0"/>
              </a:rPr>
              <a:t>) مما يشير الى معنوية النموذج الأقتصادي ككل </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buNone/>
            </a:pPr>
            <a:r>
              <a:rPr lang="en-US" sz="1400" kern="0" dirty="0" smtClean="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buNone/>
            </a:pPr>
            <a:endParaRPr lang="ar-IQ" sz="1900" kern="0" dirty="0">
              <a:latin typeface="Arial" panose="020B0604020202020204" pitchFamily="34" charset="0"/>
              <a:ea typeface="Times New Roman" panose="02020603050405020304" pitchFamily="18" charset="0"/>
              <a:cs typeface="Arial" panose="020B0604020202020204" pitchFamily="34" charset="0"/>
            </a:endParaRPr>
          </a:p>
          <a:p>
            <a:pPr marL="0" indent="0" algn="just" rtl="1">
              <a:lnSpc>
                <a:spcPct val="150000"/>
              </a:lnSpc>
              <a:buNone/>
            </a:pPr>
            <a:endParaRPr lang="ar-IQ" sz="1200" kern="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rtl="1">
              <a:lnSpc>
                <a:spcPct val="150000"/>
              </a:lnSpc>
              <a:buNone/>
            </a:pPr>
            <a:endParaRPr lang="ar-IQ" sz="1200" kern="0" dirty="0">
              <a:latin typeface="Arial" panose="020B0604020202020204" pitchFamily="34" charset="0"/>
              <a:ea typeface="Times New Roman" panose="02020603050405020304" pitchFamily="18" charset="0"/>
              <a:cs typeface="Arial" panose="020B0604020202020204" pitchFamily="34" charset="0"/>
            </a:endParaRPr>
          </a:p>
          <a:p>
            <a:pPr marL="0" indent="0" algn="just" rtl="1">
              <a:lnSpc>
                <a:spcPct val="150000"/>
              </a:lnSpc>
              <a:buNone/>
            </a:pPr>
            <a:endParaRPr lang="ar-IQ" sz="1200" kern="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rtl="1">
              <a:lnSpc>
                <a:spcPct val="150000"/>
              </a:lnSpc>
              <a:buNone/>
            </a:pPr>
            <a:endParaRPr lang="en-US" sz="1050" kern="100" dirty="0" smtClean="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9319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641023" y="592786"/>
            <a:ext cx="4317476" cy="318933"/>
          </a:xfrm>
          <a:prstGeom prst="rect">
            <a:avLst/>
          </a:prstGeom>
        </p:spPr>
        <p:txBody>
          <a:bodyPr wrap="square">
            <a:spAutoFit/>
          </a:bodyPr>
          <a:lstStyle/>
          <a:p>
            <a:pPr algn="just" rtl="1">
              <a:lnSpc>
                <a:spcPct val="150000"/>
              </a:lnSpc>
              <a:spcAft>
                <a:spcPts val="800"/>
              </a:spcAft>
            </a:pPr>
            <a:r>
              <a:rPr lang="ar-IQ" sz="1100" b="1" kern="0" dirty="0" smtClean="0">
                <a:latin typeface="Calibri" panose="020F0502020204030204" pitchFamily="34" charset="0"/>
                <a:ea typeface="Calibri" panose="020F0502020204030204" pitchFamily="34" charset="0"/>
                <a:cs typeface="Arial" panose="020B0604020202020204" pitchFamily="34" charset="0"/>
              </a:rPr>
              <a:t>جدول (10) </a:t>
            </a:r>
            <a:r>
              <a:rPr lang="ar-IQ" sz="1100" b="1" kern="0" dirty="0">
                <a:latin typeface="Calibri" panose="020F0502020204030204" pitchFamily="34" charset="0"/>
                <a:ea typeface="Calibri" panose="020F0502020204030204" pitchFamily="34" charset="0"/>
                <a:cs typeface="Arial" panose="020B0604020202020204" pitchFamily="34" charset="0"/>
              </a:rPr>
              <a:t>: نتائج أختبار التكامل المشترك بأستعمال أختبار الحدود ( </a:t>
            </a:r>
            <a:r>
              <a:rPr lang="en-US" sz="1100" b="1" kern="0" dirty="0">
                <a:latin typeface="Calibri" panose="020F0502020204030204" pitchFamily="34" charset="0"/>
                <a:ea typeface="Calibri" panose="020F0502020204030204" pitchFamily="34" charset="0"/>
                <a:cs typeface="Arial" panose="020B0604020202020204" pitchFamily="34" charset="0"/>
              </a:rPr>
              <a:t>Bounds Test</a:t>
            </a:r>
            <a:r>
              <a:rPr lang="ar-IQ" sz="1100" b="1" kern="0" dirty="0">
                <a:latin typeface="Calibri" panose="020F0502020204030204" pitchFamily="34" charset="0"/>
                <a:ea typeface="Calibri" panose="020F0502020204030204" pitchFamily="34" charset="0"/>
                <a:cs typeface="Arial" panose="020B0604020202020204" pitchFamily="34" charset="0"/>
              </a:rPr>
              <a:t> ) </a:t>
            </a:r>
            <a:endParaRPr lang="en-US" sz="11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صورة 8"/>
          <p:cNvPicPr>
            <a:picLocks/>
          </p:cNvPicPr>
          <p:nvPr/>
        </p:nvPicPr>
        <p:blipFill rotWithShape="1">
          <a:blip r:embed="rId2">
            <a:extLst>
              <a:ext uri="{28A0092B-C50C-407E-A947-70E740481C1C}">
                <a14:useLocalDpi xmlns:a14="http://schemas.microsoft.com/office/drawing/2010/main" val="0"/>
              </a:ext>
            </a:extLst>
          </a:blip>
          <a:srcRect l="4287" t="11795" r="4950" b="16329"/>
          <a:stretch/>
        </p:blipFill>
        <p:spPr bwMode="auto">
          <a:xfrm>
            <a:off x="502800" y="911719"/>
            <a:ext cx="4317476" cy="1285716"/>
          </a:xfrm>
          <a:prstGeom prst="rect">
            <a:avLst/>
          </a:prstGeom>
          <a:noFill/>
          <a:ln w="6350" cap="flat" cmpd="sng" algn="ctr">
            <a:solidFill>
              <a:sysClr val="windowText" lastClr="000000"/>
            </a:solidFill>
            <a:prstDash val="solid"/>
            <a:round/>
            <a:headEnd type="none" w="med" len="med"/>
            <a:tailEnd type="none" w="med" len="med"/>
            <a:extLst>
              <a:ext uri="{C807C97D-BFC1-408E-A445-0C87EB9F89A2}">
                <ask:lineSketchStyleProps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oel="http://schemas.microsoft.com/office/2019/extlst"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dtdh="http://schemas.microsoft.com/office/word/2020/wordml/sdtdatahash" xmlns:ask="http://schemas.microsoft.com/office/drawing/2018/sketchyshapes" xmlns:lc="http://schemas.openxmlformats.org/drawingml/2006/lockedCanva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Rectangle 5"/>
          <p:cNvSpPr/>
          <p:nvPr/>
        </p:nvSpPr>
        <p:spPr>
          <a:xfrm>
            <a:off x="1215810" y="2197435"/>
            <a:ext cx="2550698" cy="276999"/>
          </a:xfrm>
          <a:prstGeom prst="rect">
            <a:avLst/>
          </a:prstGeom>
        </p:spPr>
        <p:txBody>
          <a:bodyPr wrap="none">
            <a:spAutoFit/>
          </a:bodyPr>
          <a:lstStyle/>
          <a:p>
            <a:pPr defTabSz="457200"/>
            <a:r>
              <a:rPr lang="ar-IQ" sz="1200" b="1" dirty="0">
                <a:solidFill>
                  <a:prstClr val="black"/>
                </a:solidFill>
                <a:ea typeface="Calibri" panose="020F0502020204030204" pitchFamily="34" charset="0"/>
              </a:rPr>
              <a:t>جدول (11) : معادلة الأنموذج في الأجل القصير</a:t>
            </a:r>
            <a:endParaRPr lang="en-US" sz="1200" dirty="0">
              <a:solidFill>
                <a:prstClr val="black"/>
              </a:solidFill>
              <a:latin typeface="Trebuchet MS" panose="020B0603020202020204"/>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02800" y="2474434"/>
            <a:ext cx="4317476" cy="4149650"/>
          </a:xfrm>
          <a:prstGeom prst="rect">
            <a:avLst/>
          </a:prstGeom>
          <a:noFill/>
          <a:ln>
            <a:noFill/>
          </a:ln>
        </p:spPr>
      </p:pic>
      <p:sp>
        <p:nvSpPr>
          <p:cNvPr id="8" name="Rectangle 7"/>
          <p:cNvSpPr/>
          <p:nvPr/>
        </p:nvSpPr>
        <p:spPr>
          <a:xfrm>
            <a:off x="5096722" y="592786"/>
            <a:ext cx="6769213" cy="5955476"/>
          </a:xfrm>
          <a:prstGeom prst="rect">
            <a:avLst/>
          </a:prstGeom>
        </p:spPr>
        <p:txBody>
          <a:bodyPr wrap="square">
            <a:spAutoFit/>
          </a:bodyPr>
          <a:lstStyle/>
          <a:p>
            <a:pPr algn="just" defTabSz="457200" rtl="1">
              <a:lnSpc>
                <a:spcPct val="150000"/>
              </a:lnSpc>
            </a:pPr>
            <a:r>
              <a:rPr lang="ar-IQ" sz="1600" b="1" kern="0" dirty="0">
                <a:ea typeface="Calibri" panose="020F0502020204030204" pitchFamily="34" charset="0"/>
              </a:rPr>
              <a:t>أختبار الحدود ( </a:t>
            </a:r>
            <a:r>
              <a:rPr lang="en-US" sz="1600" b="1" kern="0" dirty="0">
                <a:ea typeface="Calibri" panose="020F0502020204030204" pitchFamily="34" charset="0"/>
                <a:cs typeface="Arial" panose="020B0604020202020204" pitchFamily="34" charset="0"/>
              </a:rPr>
              <a:t>Bounds Test</a:t>
            </a:r>
            <a:r>
              <a:rPr lang="ar-IQ" sz="1600" b="1" kern="0" dirty="0">
                <a:ea typeface="Calibri" panose="020F0502020204030204" pitchFamily="34" charset="0"/>
              </a:rPr>
              <a:t> ) : </a:t>
            </a:r>
            <a:r>
              <a:rPr lang="ar-IQ" sz="1400" dirty="0" smtClean="0">
                <a:solidFill>
                  <a:prstClr val="black"/>
                </a:solidFill>
                <a:ea typeface="Calibri" panose="020F0502020204030204" pitchFamily="34" charset="0"/>
              </a:rPr>
              <a:t>يلاحظ من </a:t>
            </a:r>
            <a:r>
              <a:rPr lang="ar-IQ" sz="1400" dirty="0">
                <a:solidFill>
                  <a:prstClr val="black"/>
                </a:solidFill>
                <a:ea typeface="Calibri" panose="020F0502020204030204" pitchFamily="34" charset="0"/>
              </a:rPr>
              <a:t>الجدول (10) أن قيمة </a:t>
            </a:r>
            <a:r>
              <a:rPr lang="en-US" sz="1400" dirty="0">
                <a:solidFill>
                  <a:prstClr val="black"/>
                </a:solidFill>
                <a:ea typeface="Calibri" panose="020F0502020204030204" pitchFamily="34" charset="0"/>
                <a:cs typeface="Arial" panose="020B0604020202020204" pitchFamily="34" charset="0"/>
              </a:rPr>
              <a:t>F</a:t>
            </a:r>
            <a:r>
              <a:rPr lang="ar-IQ" sz="1400" dirty="0">
                <a:solidFill>
                  <a:prstClr val="black"/>
                </a:solidFill>
                <a:ea typeface="Calibri" panose="020F0502020204030204" pitchFamily="34" charset="0"/>
              </a:rPr>
              <a:t> المحسوبة ظهرت (</a:t>
            </a:r>
            <a:r>
              <a:rPr lang="en-US" sz="1400" dirty="0">
                <a:solidFill>
                  <a:prstClr val="black"/>
                </a:solidFill>
                <a:ea typeface="Calibri" panose="020F0502020204030204" pitchFamily="34" charset="0"/>
                <a:cs typeface="Arial" panose="020B0604020202020204" pitchFamily="34" charset="0"/>
              </a:rPr>
              <a:t>12.79</a:t>
            </a:r>
            <a:r>
              <a:rPr lang="ar-IQ" sz="1400" dirty="0">
                <a:solidFill>
                  <a:prstClr val="black"/>
                </a:solidFill>
                <a:ea typeface="Calibri" panose="020F0502020204030204" pitchFamily="34" charset="0"/>
              </a:rPr>
              <a:t>)</a:t>
            </a:r>
            <a:r>
              <a:rPr lang="ar-IQ" sz="1400" dirty="0">
                <a:solidFill>
                  <a:prstClr val="black"/>
                </a:solidFill>
                <a:latin typeface="Trebuchet MS" panose="020B0603020202020204"/>
                <a:ea typeface="Calibri" panose="020F0502020204030204" pitchFamily="34" charset="0"/>
                <a:cs typeface="Calibri" panose="020F0502020204030204" pitchFamily="34" charset="0"/>
              </a:rPr>
              <a:t> </a:t>
            </a:r>
            <a:r>
              <a:rPr lang="ar-IQ" sz="1400" dirty="0">
                <a:solidFill>
                  <a:prstClr val="black"/>
                </a:solidFill>
                <a:ea typeface="Calibri" panose="020F0502020204030204" pitchFamily="34" charset="0"/>
              </a:rPr>
              <a:t>وعند مقارنتها مع القيم العليا والدنيا ولمستوى معنوية (</a:t>
            </a:r>
            <a:r>
              <a:rPr lang="en-US" sz="1400" dirty="0">
                <a:solidFill>
                  <a:prstClr val="black"/>
                </a:solidFill>
                <a:ea typeface="Calibri" panose="020F0502020204030204" pitchFamily="34" charset="0"/>
                <a:cs typeface="Arial" panose="020B0604020202020204" pitchFamily="34" charset="0"/>
              </a:rPr>
              <a:t>1%</a:t>
            </a:r>
            <a:r>
              <a:rPr lang="ar-IQ" sz="1400" dirty="0">
                <a:solidFill>
                  <a:prstClr val="black"/>
                </a:solidFill>
                <a:ea typeface="Calibri" panose="020F0502020204030204" pitchFamily="34" charset="0"/>
              </a:rPr>
              <a:t>) نجد أن قيمة </a:t>
            </a:r>
            <a:r>
              <a:rPr lang="en-US" sz="1400" dirty="0">
                <a:solidFill>
                  <a:prstClr val="black"/>
                </a:solidFill>
                <a:ea typeface="Calibri" panose="020F0502020204030204" pitchFamily="34" charset="0"/>
                <a:cs typeface="Arial" panose="020B0604020202020204" pitchFamily="34" charset="0"/>
              </a:rPr>
              <a:t>F</a:t>
            </a:r>
            <a:r>
              <a:rPr lang="ar-IQ" sz="1400" dirty="0">
                <a:solidFill>
                  <a:prstClr val="black"/>
                </a:solidFill>
                <a:ea typeface="Calibri" panose="020F0502020204030204" pitchFamily="34" charset="0"/>
              </a:rPr>
              <a:t> المحسوبة هي أكبر من القيمة العليا والبالغة (4.16) ، وكذلك أكبر من القيمة الدنيا (</a:t>
            </a:r>
            <a:r>
              <a:rPr lang="en-US" sz="1400" dirty="0">
                <a:solidFill>
                  <a:prstClr val="black"/>
                </a:solidFill>
                <a:ea typeface="Calibri" panose="020F0502020204030204" pitchFamily="34" charset="0"/>
                <a:cs typeface="Arial" panose="020B0604020202020204" pitchFamily="34" charset="0"/>
              </a:rPr>
              <a:t>3.06</a:t>
            </a:r>
            <a:r>
              <a:rPr lang="ar-IQ" sz="1400" dirty="0">
                <a:solidFill>
                  <a:prstClr val="black"/>
                </a:solidFill>
                <a:ea typeface="Calibri" panose="020F0502020204030204" pitchFamily="34" charset="0"/>
              </a:rPr>
              <a:t>) ، وعليه نرفض فرضية العدم والقائلة بعدم وجود علاقة طويلة الأجل بين المتغيرات التوضيحية والمتغير التابع ، </a:t>
            </a:r>
            <a:r>
              <a:rPr lang="ar-IQ" sz="1400" b="1" dirty="0">
                <a:solidFill>
                  <a:prstClr val="black"/>
                </a:solidFill>
                <a:ea typeface="Calibri" panose="020F0502020204030204" pitchFamily="34" charset="0"/>
              </a:rPr>
              <a:t>ونقبل الفرضية البديلة </a:t>
            </a:r>
            <a:r>
              <a:rPr lang="ar-IQ" sz="1400" dirty="0">
                <a:solidFill>
                  <a:prstClr val="black"/>
                </a:solidFill>
                <a:ea typeface="Calibri" panose="020F0502020204030204" pitchFamily="34" charset="0"/>
              </a:rPr>
              <a:t>والقائلة بوجود علاقة طويلة الأجل بين المتغيرات المفسرة والمتغير التابع </a:t>
            </a:r>
            <a:r>
              <a:rPr lang="en-US" sz="1400" dirty="0">
                <a:solidFill>
                  <a:prstClr val="black"/>
                </a:solidFill>
                <a:ea typeface="Calibri" panose="020F0502020204030204" pitchFamily="34" charset="0"/>
                <a:cs typeface="Arial" panose="020B0604020202020204" pitchFamily="34" charset="0"/>
              </a:rPr>
              <a:t>.</a:t>
            </a:r>
            <a:r>
              <a:rPr lang="ar-IQ" sz="1400" dirty="0">
                <a:solidFill>
                  <a:prstClr val="black"/>
                </a:solidFill>
                <a:ea typeface="Calibri" panose="020F0502020204030204" pitchFamily="34" charset="0"/>
              </a:rPr>
              <a:t> </a:t>
            </a:r>
            <a:endParaRPr lang="en-US" sz="1400" dirty="0" smtClean="0">
              <a:solidFill>
                <a:prstClr val="black"/>
              </a:solidFill>
              <a:ea typeface="Calibri" panose="020F0502020204030204" pitchFamily="34" charset="0"/>
            </a:endParaRPr>
          </a:p>
          <a:p>
            <a:pPr algn="just" defTabSz="457200" rtl="1">
              <a:lnSpc>
                <a:spcPct val="150000"/>
              </a:lnSpc>
              <a:spcAft>
                <a:spcPts val="800"/>
              </a:spcAft>
            </a:pPr>
            <a:r>
              <a:rPr lang="ar-IQ" sz="1400" b="1" kern="0" dirty="0" smtClean="0">
                <a:ea typeface="Calibri" panose="020F0502020204030204" pitchFamily="34" charset="0"/>
              </a:rPr>
              <a:t>تقدير </a:t>
            </a:r>
            <a:r>
              <a:rPr lang="ar-IQ" sz="1400" b="1" kern="0" dirty="0">
                <a:ea typeface="Calibri" panose="020F0502020204030204" pitchFamily="34" charset="0"/>
              </a:rPr>
              <a:t>معلمات أنموذج </a:t>
            </a:r>
            <a:r>
              <a:rPr lang="en-US" sz="1400" b="1" kern="0" dirty="0">
                <a:ea typeface="Calibri" panose="020F0502020204030204" pitchFamily="34" charset="0"/>
                <a:cs typeface="Arial" panose="020B0604020202020204" pitchFamily="34" charset="0"/>
              </a:rPr>
              <a:t>ARDL</a:t>
            </a:r>
            <a:r>
              <a:rPr lang="ar-IQ" sz="1400" b="1" kern="0" dirty="0">
                <a:ea typeface="Calibri" panose="020F0502020204030204" pitchFamily="34" charset="0"/>
              </a:rPr>
              <a:t> ومعلمة تصحيح الخطأ : - </a:t>
            </a:r>
            <a:r>
              <a:rPr lang="ar-IQ" sz="1400" kern="0" dirty="0">
                <a:solidFill>
                  <a:prstClr val="black"/>
                </a:solidFill>
                <a:ea typeface="Calibri" panose="020F0502020204030204" pitchFamily="34" charset="0"/>
              </a:rPr>
              <a:t>يتضح من جدول (11)</a:t>
            </a:r>
            <a:r>
              <a:rPr lang="ar-IQ" sz="1400" b="1" kern="0" dirty="0">
                <a:solidFill>
                  <a:prstClr val="black"/>
                </a:solidFill>
                <a:ea typeface="Calibri" panose="020F0502020204030204" pitchFamily="34" charset="0"/>
              </a:rPr>
              <a:t> </a:t>
            </a:r>
            <a:r>
              <a:rPr lang="ar-IQ" sz="1400" kern="0" dirty="0">
                <a:solidFill>
                  <a:prstClr val="black"/>
                </a:solidFill>
                <a:ea typeface="Calibri" panose="020F0502020204030204" pitchFamily="34" charset="0"/>
              </a:rPr>
              <a:t>وهي معادلة الاجل القصير </a:t>
            </a:r>
            <a:r>
              <a:rPr lang="ar-IQ" sz="1400" kern="0" dirty="0" smtClean="0">
                <a:solidFill>
                  <a:prstClr val="black"/>
                </a:solidFill>
                <a:ea typeface="Calibri" panose="020F0502020204030204" pitchFamily="34" charset="0"/>
              </a:rPr>
              <a:t>أن </a:t>
            </a:r>
            <a:r>
              <a:rPr lang="ar-IQ" sz="1400" kern="0" dirty="0">
                <a:solidFill>
                  <a:prstClr val="black"/>
                </a:solidFill>
                <a:ea typeface="Calibri" panose="020F0502020204030204" pitchFamily="34" charset="0"/>
              </a:rPr>
              <a:t>معلمة أن معلمة </a:t>
            </a:r>
            <a:r>
              <a:rPr lang="en-US" sz="1400" b="1" kern="0" dirty="0">
                <a:solidFill>
                  <a:prstClr val="black"/>
                </a:solidFill>
                <a:ea typeface="Calibri" panose="020F0502020204030204" pitchFamily="34" charset="0"/>
                <a:cs typeface="Arial" panose="020B0604020202020204" pitchFamily="34" charset="0"/>
              </a:rPr>
              <a:t>LX2</a:t>
            </a:r>
            <a:r>
              <a:rPr lang="ar-IQ" sz="1400" kern="0" dirty="0">
                <a:solidFill>
                  <a:prstClr val="black"/>
                </a:solidFill>
                <a:ea typeface="Calibri" panose="020F0502020204030204" pitchFamily="34" charset="0"/>
              </a:rPr>
              <a:t> ( الناتج المحلي الإجمالي الأخضر) </a:t>
            </a:r>
            <a:r>
              <a:rPr lang="ar-IQ" sz="1400" kern="0" dirty="0" smtClean="0">
                <a:solidFill>
                  <a:prstClr val="black"/>
                </a:solidFill>
                <a:ea typeface="Calibri" panose="020F0502020204030204" pitchFamily="34" charset="0"/>
              </a:rPr>
              <a:t>جاءت اشارتها موجبة وتشير الى </a:t>
            </a:r>
            <a:r>
              <a:rPr lang="ar-IQ" sz="1400" kern="0" dirty="0">
                <a:solidFill>
                  <a:prstClr val="black"/>
                </a:solidFill>
                <a:ea typeface="Calibri" panose="020F0502020204030204" pitchFamily="34" charset="0"/>
              </a:rPr>
              <a:t>وجود علاقة طردية وهي متفقة مع المنطق الأقتصادي أي أن بزيادة الناتج المحلي الإجمالي الأخضر بنسبة (</a:t>
            </a:r>
            <a:r>
              <a:rPr lang="en-US" sz="1400" kern="0" dirty="0">
                <a:solidFill>
                  <a:prstClr val="black"/>
                </a:solidFill>
                <a:ea typeface="Calibri" panose="020F0502020204030204" pitchFamily="34" charset="0"/>
                <a:cs typeface="Arial" panose="020B0604020202020204" pitchFamily="34" charset="0"/>
              </a:rPr>
              <a:t>1%</a:t>
            </a:r>
            <a:r>
              <a:rPr lang="ar-IQ" sz="1400" kern="0" dirty="0">
                <a:solidFill>
                  <a:prstClr val="black"/>
                </a:solidFill>
                <a:ea typeface="Calibri" panose="020F0502020204030204" pitchFamily="34" charset="0"/>
              </a:rPr>
              <a:t>) فأن الناتج الزراعي سيزداد بمقدار (</a:t>
            </a:r>
            <a:r>
              <a:rPr lang="en-US" sz="1400" kern="0" dirty="0">
                <a:solidFill>
                  <a:prstClr val="black"/>
                </a:solidFill>
                <a:ea typeface="Calibri" panose="020F0502020204030204" pitchFamily="34" charset="0"/>
                <a:cs typeface="Arial" panose="020B0604020202020204" pitchFamily="34" charset="0"/>
              </a:rPr>
              <a:t>3%</a:t>
            </a:r>
            <a:r>
              <a:rPr lang="ar-IQ" sz="1400" kern="0" dirty="0">
                <a:solidFill>
                  <a:prstClr val="black"/>
                </a:solidFill>
                <a:ea typeface="Calibri" panose="020F0502020204030204" pitchFamily="34" charset="0"/>
              </a:rPr>
              <a:t>) وذلك لأن زيادة الناتج المحلي الإجمالي الأخضر والصديق للبيئة والذي يراعي تقليل نسبة التلوث والأنبعاثات الكربونية والذي ينعكس على زيادة الناتج الزراعي ، أما متغير </a:t>
            </a:r>
            <a:r>
              <a:rPr lang="en-US" sz="1400" b="1" kern="0" dirty="0">
                <a:solidFill>
                  <a:prstClr val="black"/>
                </a:solidFill>
                <a:ea typeface="Calibri" panose="020F0502020204030204" pitchFamily="34" charset="0"/>
                <a:cs typeface="Arial" panose="020B0604020202020204" pitchFamily="34" charset="0"/>
              </a:rPr>
              <a:t>LX5</a:t>
            </a:r>
            <a:r>
              <a:rPr lang="ar-IQ" sz="1400" kern="0" dirty="0">
                <a:solidFill>
                  <a:prstClr val="black"/>
                </a:solidFill>
                <a:ea typeface="Calibri" panose="020F0502020204030204" pitchFamily="34" charset="0"/>
              </a:rPr>
              <a:t> (المساحات المزروعة) فقد جاء بأشارة موجبة تتفق مع المنطق الأقتصادي والذي يعكس زيادة مستوى الناتج الزراعي وأن زيادة المساحات المزروعة بنسبة (</a:t>
            </a:r>
            <a:r>
              <a:rPr lang="en-US" sz="1400" kern="0" dirty="0">
                <a:solidFill>
                  <a:prstClr val="black"/>
                </a:solidFill>
                <a:ea typeface="Calibri" panose="020F0502020204030204" pitchFamily="34" charset="0"/>
                <a:cs typeface="Arial" panose="020B0604020202020204" pitchFamily="34" charset="0"/>
              </a:rPr>
              <a:t>1%</a:t>
            </a:r>
            <a:r>
              <a:rPr lang="ar-IQ" sz="1400" kern="0" dirty="0">
                <a:solidFill>
                  <a:prstClr val="black"/>
                </a:solidFill>
                <a:ea typeface="Calibri" panose="020F0502020204030204" pitchFamily="34" charset="0"/>
              </a:rPr>
              <a:t>) سيزداد الناتج الزراعي بمقدار (77%) وهو معنوي على مستوى (</a:t>
            </a:r>
            <a:r>
              <a:rPr lang="en-US" sz="1400" kern="0" dirty="0">
                <a:solidFill>
                  <a:prstClr val="black"/>
                </a:solidFill>
                <a:ea typeface="Calibri" panose="020F0502020204030204" pitchFamily="34" charset="0"/>
                <a:cs typeface="Arial" panose="020B0604020202020204" pitchFamily="34" charset="0"/>
              </a:rPr>
              <a:t>1%</a:t>
            </a:r>
            <a:r>
              <a:rPr lang="ar-IQ" sz="1400" kern="0" dirty="0">
                <a:solidFill>
                  <a:prstClr val="black"/>
                </a:solidFill>
                <a:ea typeface="Calibri" panose="020F0502020204030204" pitchFamily="34" charset="0"/>
              </a:rPr>
              <a:t>) حيث أن للمساحات المزروعة تأثيراً كبيراً على زيادة الناتج الزراعي وخاصة تزداد هذه المساحات أذا ما أستغلت بشكل مثالي ، ومكافحة الأراضي المتصحرة أو المهددة بالتصحر ، أما معلمة </a:t>
            </a:r>
            <a:r>
              <a:rPr lang="en-US" sz="1400" b="1" kern="0" dirty="0">
                <a:solidFill>
                  <a:prstClr val="black"/>
                </a:solidFill>
                <a:ea typeface="Calibri" panose="020F0502020204030204" pitchFamily="34" charset="0"/>
                <a:cs typeface="Arial" panose="020B0604020202020204" pitchFamily="34" charset="0"/>
              </a:rPr>
              <a:t>LX6 </a:t>
            </a:r>
            <a:r>
              <a:rPr lang="ar-IQ" sz="1400" kern="0" dirty="0">
                <a:solidFill>
                  <a:prstClr val="black"/>
                </a:solidFill>
                <a:ea typeface="Calibri" panose="020F0502020204030204" pitchFamily="34" charset="0"/>
              </a:rPr>
              <a:t> وهي الورادات المائية فقد جاءت بأشارة سالبة ومعنوية على مستوى (</a:t>
            </a:r>
            <a:r>
              <a:rPr lang="en-US" sz="1400" kern="0" dirty="0">
                <a:solidFill>
                  <a:prstClr val="black"/>
                </a:solidFill>
                <a:ea typeface="Calibri" panose="020F0502020204030204" pitchFamily="34" charset="0"/>
                <a:cs typeface="Arial" panose="020B0604020202020204" pitchFamily="34" charset="0"/>
              </a:rPr>
              <a:t>1%</a:t>
            </a:r>
            <a:r>
              <a:rPr lang="ar-IQ" sz="1400" kern="0" dirty="0">
                <a:solidFill>
                  <a:prstClr val="black"/>
                </a:solidFill>
                <a:ea typeface="Calibri" panose="020F0502020204030204" pitchFamily="34" charset="0"/>
              </a:rPr>
              <a:t>) وهي مخالفة للمنطق الأقتصادي ، والذي يعزى السبب الى شحة الواردات المائية في العراق والذي أثر بشكل كبير على الواقع الزراعي </a:t>
            </a:r>
            <a:r>
              <a:rPr lang="en-US" sz="1400" kern="0" dirty="0">
                <a:solidFill>
                  <a:prstClr val="black"/>
                </a:solidFill>
                <a:ea typeface="Calibri" panose="020F0502020204030204" pitchFamily="34" charset="0"/>
                <a:cs typeface="Arial" panose="020B0604020202020204" pitchFamily="34" charset="0"/>
              </a:rPr>
              <a:t>.</a:t>
            </a:r>
            <a:r>
              <a:rPr lang="ar-IQ" sz="1400" kern="0" dirty="0">
                <a:solidFill>
                  <a:prstClr val="black"/>
                </a:solidFill>
                <a:ea typeface="Calibri" panose="020F0502020204030204" pitchFamily="34" charset="0"/>
              </a:rPr>
              <a:t> أما معلمة تصحيح الخطأ فقد جاءت بأشارة سالبة ومعنوية عند مستوى (</a:t>
            </a:r>
            <a:r>
              <a:rPr lang="en-US" sz="1400" kern="0" dirty="0">
                <a:solidFill>
                  <a:prstClr val="black"/>
                </a:solidFill>
                <a:ea typeface="Calibri" panose="020F0502020204030204" pitchFamily="34" charset="0"/>
                <a:cs typeface="Arial" panose="020B0604020202020204" pitchFamily="34" charset="0"/>
              </a:rPr>
              <a:t>1%</a:t>
            </a:r>
            <a:r>
              <a:rPr lang="ar-IQ" sz="1400" kern="0" dirty="0">
                <a:solidFill>
                  <a:prstClr val="black"/>
                </a:solidFill>
                <a:ea typeface="Calibri" panose="020F0502020204030204" pitchFamily="34" charset="0"/>
              </a:rPr>
              <a:t>) وقد بلغ (</a:t>
            </a:r>
            <a:r>
              <a:rPr lang="en-US" sz="1400" kern="0" dirty="0">
                <a:solidFill>
                  <a:prstClr val="black"/>
                </a:solidFill>
                <a:ea typeface="Calibri" panose="020F0502020204030204" pitchFamily="34" charset="0"/>
                <a:cs typeface="Arial" panose="020B0604020202020204" pitchFamily="34" charset="0"/>
              </a:rPr>
              <a:t>- 0.56</a:t>
            </a:r>
            <a:r>
              <a:rPr lang="ar-IQ" sz="1400" kern="0" dirty="0">
                <a:solidFill>
                  <a:prstClr val="black"/>
                </a:solidFill>
                <a:ea typeface="Calibri" panose="020F0502020204030204" pitchFamily="34" charset="0"/>
              </a:rPr>
              <a:t>) وهذا يشير الى أن (</a:t>
            </a:r>
            <a:r>
              <a:rPr lang="en-US" sz="1400" kern="0" dirty="0">
                <a:solidFill>
                  <a:prstClr val="black"/>
                </a:solidFill>
                <a:ea typeface="Calibri" panose="020F0502020204030204" pitchFamily="34" charset="0"/>
                <a:cs typeface="Arial" panose="020B0604020202020204" pitchFamily="34" charset="0"/>
              </a:rPr>
              <a:t>56%</a:t>
            </a:r>
            <a:r>
              <a:rPr lang="ar-IQ" sz="1400" kern="0" dirty="0">
                <a:solidFill>
                  <a:prstClr val="black"/>
                </a:solidFill>
                <a:ea typeface="Calibri" panose="020F0502020204030204" pitchFamily="34" charset="0"/>
              </a:rPr>
              <a:t>) من عدم التوازن يتم تصحيحه في الأجل الطويل وأن الشرطين اللازم والكافي متفقين في هذا الأنموذج </a:t>
            </a:r>
            <a:r>
              <a:rPr lang="en-US" sz="1400" kern="0" dirty="0">
                <a:solidFill>
                  <a:prstClr val="black"/>
                </a:solidFill>
                <a:ea typeface="Calibri" panose="020F0502020204030204" pitchFamily="34" charset="0"/>
                <a:cs typeface="Arial" panose="020B0604020202020204" pitchFamily="34" charset="0"/>
              </a:rPr>
              <a:t>.</a:t>
            </a:r>
            <a:r>
              <a:rPr lang="en-US" sz="14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1200" dirty="0">
              <a:solidFill>
                <a:prstClr val="black"/>
              </a:solidFill>
              <a:latin typeface="Trebuchet MS" panose="020B0603020202020204"/>
            </a:endParaRPr>
          </a:p>
        </p:txBody>
      </p:sp>
    </p:spTree>
    <p:extLst>
      <p:ext uri="{BB962C8B-B14F-4D97-AF65-F5344CB8AC3E}">
        <p14:creationId xmlns:p14="http://schemas.microsoft.com/office/powerpoint/2010/main" val="3850461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935381" y="877913"/>
            <a:ext cx="2541080" cy="276999"/>
          </a:xfrm>
          <a:prstGeom prst="rect">
            <a:avLst/>
          </a:prstGeom>
        </p:spPr>
        <p:txBody>
          <a:bodyPr wrap="none">
            <a:spAutoFit/>
          </a:bodyPr>
          <a:lstStyle/>
          <a:p>
            <a:r>
              <a:rPr lang="ar-IQ" sz="1200" b="1" dirty="0">
                <a:latin typeface="Calibri" panose="020F0502020204030204" pitchFamily="34" charset="0"/>
                <a:ea typeface="Calibri" panose="020F0502020204030204" pitchFamily="34" charset="0"/>
                <a:cs typeface="Arial" panose="020B0604020202020204" pitchFamily="34" charset="0"/>
              </a:rPr>
              <a:t>جدول </a:t>
            </a:r>
            <a:r>
              <a:rPr lang="ar-IQ" sz="1200" b="1" dirty="0" smtClean="0">
                <a:latin typeface="Calibri" panose="020F0502020204030204" pitchFamily="34" charset="0"/>
                <a:ea typeface="Calibri" panose="020F0502020204030204" pitchFamily="34" charset="0"/>
                <a:cs typeface="Arial" panose="020B0604020202020204" pitchFamily="34" charset="0"/>
              </a:rPr>
              <a:t>(12) </a:t>
            </a:r>
            <a:r>
              <a:rPr lang="ar-IQ" sz="1200" b="1" dirty="0">
                <a:latin typeface="Calibri" panose="020F0502020204030204" pitchFamily="34" charset="0"/>
                <a:ea typeface="Calibri" panose="020F0502020204030204" pitchFamily="34" charset="0"/>
                <a:cs typeface="Arial" panose="020B0604020202020204" pitchFamily="34" charset="0"/>
              </a:rPr>
              <a:t>: معادلة الأنموذج في الأجل الطويل</a:t>
            </a:r>
            <a:endParaRPr lang="en-US" sz="1200" dirty="0"/>
          </a:p>
        </p:txBody>
      </p:sp>
      <p:pic>
        <p:nvPicPr>
          <p:cNvPr id="5" name="صورة 15"/>
          <p:cNvPicPr>
            <a:picLocks/>
          </p:cNvPicPr>
          <p:nvPr/>
        </p:nvPicPr>
        <p:blipFill rotWithShape="1">
          <a:blip r:embed="rId2">
            <a:extLst>
              <a:ext uri="{28A0092B-C50C-407E-A947-70E740481C1C}">
                <a14:useLocalDpi xmlns:a14="http://schemas.microsoft.com/office/drawing/2010/main" val="0"/>
              </a:ext>
            </a:extLst>
          </a:blip>
          <a:srcRect l="2028" t="9273" r="5565" b="12009"/>
          <a:stretch/>
        </p:blipFill>
        <p:spPr bwMode="auto">
          <a:xfrm>
            <a:off x="667899" y="1154912"/>
            <a:ext cx="4329402" cy="2178461"/>
          </a:xfrm>
          <a:prstGeom prst="rect">
            <a:avLst/>
          </a:prstGeom>
          <a:noFill/>
          <a:ln w="6350">
            <a:solidFill>
              <a:sysClr val="windowText" lastClr="000000"/>
            </a:solidFill>
          </a:ln>
          <a:extLst>
            <a:ext uri="{53640926-AAD7-44D8-BBD7-CCE9431645EC}">
              <a14:shadowObscured xmlns:a14="http://schemas.microsoft.com/office/drawing/2010/main"/>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67898" y="3610372"/>
            <a:ext cx="4329403" cy="2216771"/>
          </a:xfrm>
          <a:prstGeom prst="rect">
            <a:avLst/>
          </a:prstGeom>
          <a:noFill/>
          <a:ln>
            <a:noFill/>
          </a:ln>
        </p:spPr>
      </p:pic>
      <p:sp>
        <p:nvSpPr>
          <p:cNvPr id="7" name="Rectangle 6"/>
          <p:cNvSpPr/>
          <p:nvPr/>
        </p:nvSpPr>
        <p:spPr>
          <a:xfrm>
            <a:off x="979524" y="5827143"/>
            <a:ext cx="4113626" cy="463075"/>
          </a:xfrm>
          <a:prstGeom prst="rect">
            <a:avLst/>
          </a:prstGeom>
        </p:spPr>
        <p:txBody>
          <a:bodyPr wrap="none">
            <a:spAutoFit/>
          </a:bodyPr>
          <a:lstStyle/>
          <a:p>
            <a:pPr algn="r" rtl="1">
              <a:lnSpc>
                <a:spcPct val="150000"/>
              </a:lnSpc>
              <a:spcAft>
                <a:spcPts val="800"/>
              </a:spcAft>
            </a:pPr>
            <a:r>
              <a:rPr lang="ar-IQ" sz="1200" b="1" kern="0" dirty="0">
                <a:latin typeface="Calibri" panose="020F0502020204030204" pitchFamily="34" charset="0"/>
                <a:ea typeface="Calibri" panose="020F0502020204030204" pitchFamily="34" charset="0"/>
                <a:cs typeface="Arial" panose="020B0604020202020204" pitchFamily="34" charset="0"/>
              </a:rPr>
              <a:t>الشكل (2-4) : التوزيع الطبيعي للبواقي من خلال أختبار ( </a:t>
            </a:r>
            <a:r>
              <a:rPr lang="en-US" sz="1200" b="1" kern="0" dirty="0" err="1">
                <a:latin typeface="Calibri" panose="020F0502020204030204" pitchFamily="34" charset="0"/>
                <a:ea typeface="Calibri" panose="020F0502020204030204" pitchFamily="34" charset="0"/>
                <a:cs typeface="Arial" panose="020B0604020202020204" pitchFamily="34" charset="0"/>
              </a:rPr>
              <a:t>Jargue</a:t>
            </a:r>
            <a:r>
              <a:rPr lang="en-US" sz="1200" b="1" kern="0" dirty="0">
                <a:latin typeface="Calibri" panose="020F0502020204030204" pitchFamily="34" charset="0"/>
                <a:ea typeface="Calibri" panose="020F0502020204030204" pitchFamily="34" charset="0"/>
                <a:cs typeface="Arial" panose="020B0604020202020204" pitchFamily="34" charset="0"/>
              </a:rPr>
              <a:t> </a:t>
            </a:r>
            <a:r>
              <a:rPr lang="en-US" sz="1200" b="1" kern="0" dirty="0" err="1">
                <a:latin typeface="Calibri" panose="020F0502020204030204" pitchFamily="34" charset="0"/>
                <a:ea typeface="Calibri" panose="020F0502020204030204" pitchFamily="34" charset="0"/>
                <a:cs typeface="Arial" panose="020B0604020202020204" pitchFamily="34" charset="0"/>
              </a:rPr>
              <a:t>Bera</a:t>
            </a:r>
            <a:r>
              <a:rPr lang="ar-IQ" sz="1200" b="1" kern="0" dirty="0">
                <a:latin typeface="Calibri" panose="020F0502020204030204" pitchFamily="34" charset="0"/>
                <a:ea typeface="Calibri" panose="020F0502020204030204" pitchFamily="34" charset="0"/>
                <a:cs typeface="Arial" panose="020B0604020202020204" pitchFamily="34" charset="0"/>
              </a:rPr>
              <a:t> ) </a:t>
            </a:r>
            <a:r>
              <a:rPr lang="en-US" b="1" kern="0" dirty="0">
                <a:latin typeface="Calibri" panose="020F0502020204030204" pitchFamily="34" charset="0"/>
                <a:ea typeface="Calibri" panose="020F0502020204030204" pitchFamily="34" charset="0"/>
                <a:cs typeface="Arial" panose="020B0604020202020204" pitchFamily="34" charset="0"/>
              </a:rPr>
              <a:t>.</a:t>
            </a:r>
            <a:r>
              <a:rPr lang="en-US" b="1" kern="0" dirty="0">
                <a:latin typeface="Arial" panose="020B0604020202020204" pitchFamily="34" charset="0"/>
                <a:ea typeface="Calibri" panose="020F0502020204030204" pitchFamily="34" charset="0"/>
                <a:cs typeface="Arial" panose="020B0604020202020204" pitchFamily="34" charset="0"/>
              </a:rPr>
              <a:t> </a:t>
            </a:r>
            <a:endParaRPr lang="en-US" sz="16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5188688" y="830793"/>
            <a:ext cx="6666613" cy="5452775"/>
          </a:xfrm>
          <a:prstGeom prst="rect">
            <a:avLst/>
          </a:prstGeom>
        </p:spPr>
        <p:txBody>
          <a:bodyPr wrap="square">
            <a:spAutoFit/>
          </a:bodyPr>
          <a:lstStyle/>
          <a:p>
            <a:pPr marL="171450" indent="-171450" algn="just" defTabSz="457200" rtl="1">
              <a:lnSpc>
                <a:spcPct val="150000"/>
              </a:lnSpc>
              <a:spcAft>
                <a:spcPts val="800"/>
              </a:spcAft>
              <a:buFont typeface="Wingdings" panose="05000000000000000000" pitchFamily="2" charset="2"/>
              <a:buChar char="v"/>
            </a:pPr>
            <a:r>
              <a:rPr lang="ar-SA" sz="1400" b="1" kern="0" dirty="0">
                <a:ea typeface="Calibri" panose="020F0502020204030204" pitchFamily="34" charset="0"/>
              </a:rPr>
              <a:t>معادلة </a:t>
            </a:r>
            <a:r>
              <a:rPr lang="ar-SA" sz="1400" b="1" kern="0" dirty="0" smtClean="0">
                <a:ea typeface="Calibri" panose="020F0502020204030204" pitchFamily="34" charset="0"/>
              </a:rPr>
              <a:t>الأجل </a:t>
            </a:r>
            <a:r>
              <a:rPr lang="ar-SA" sz="1400" b="1" kern="0" dirty="0">
                <a:ea typeface="Calibri" panose="020F0502020204030204" pitchFamily="34" charset="0"/>
              </a:rPr>
              <a:t>الطويل </a:t>
            </a:r>
            <a:r>
              <a:rPr lang="ar-SA" sz="1400" b="1" kern="0" dirty="0" smtClean="0">
                <a:ea typeface="Calibri" panose="020F0502020204030204" pitchFamily="34" charset="0"/>
              </a:rPr>
              <a:t>أو التكامل المشترك :- </a:t>
            </a:r>
            <a:endParaRPr lang="ar-IQ" sz="1400" b="1" kern="0" dirty="0">
              <a:ea typeface="Calibri" panose="020F0502020204030204" pitchFamily="34" charset="0"/>
            </a:endParaRPr>
          </a:p>
          <a:p>
            <a:pPr algn="just" defTabSz="457200" rtl="1">
              <a:lnSpc>
                <a:spcPct val="150000"/>
              </a:lnSpc>
              <a:spcAft>
                <a:spcPts val="800"/>
              </a:spcAft>
            </a:pPr>
            <a:r>
              <a:rPr lang="ar-SA" sz="1400" kern="0" dirty="0">
                <a:solidFill>
                  <a:prstClr val="black"/>
                </a:solidFill>
                <a:ea typeface="Calibri" panose="020F0502020204030204" pitchFamily="34" charset="0"/>
              </a:rPr>
              <a:t>معادلة الأجل الطويل أو التكامل المشترك بين المتغيرات المستقلة والمتغير التابع وهي كما يأتي :-</a:t>
            </a:r>
            <a:endParaRPr lang="en-US" sz="1400" kern="100" dirty="0">
              <a:solidFill>
                <a:prstClr val="black"/>
              </a:solidFill>
              <a:ea typeface="Times New Roman" panose="02020603050405020304" pitchFamily="18" charset="0"/>
              <a:cs typeface="Arial" panose="020B0604020202020204" pitchFamily="34" charset="0"/>
            </a:endParaRPr>
          </a:p>
          <a:p>
            <a:pPr algn="just" defTabSz="457200" rtl="1">
              <a:lnSpc>
                <a:spcPct val="150000"/>
              </a:lnSpc>
              <a:spcAft>
                <a:spcPts val="800"/>
              </a:spcAft>
            </a:pPr>
            <a:r>
              <a:rPr lang="en-US" sz="1400" kern="0" dirty="0">
                <a:solidFill>
                  <a:prstClr val="black"/>
                </a:solidFill>
                <a:ea typeface="Calibri" panose="020F0502020204030204" pitchFamily="34" charset="0"/>
                <a:cs typeface="Arial" panose="020B0604020202020204" pitchFamily="34" charset="0"/>
              </a:rPr>
              <a:t>EC = LY - ( 0.5729*LX2 + 0.1727*LX3 + 0.0190*LX4 + 0.9405*LX5 -0.1370*LX6-12.0372)</a:t>
            </a:r>
            <a:endParaRPr lang="en-US" sz="1400" kern="100" dirty="0">
              <a:solidFill>
                <a:prstClr val="black"/>
              </a:solidFill>
              <a:ea typeface="Times New Roman" panose="02020603050405020304" pitchFamily="18" charset="0"/>
              <a:cs typeface="Arial" panose="020B0604020202020204" pitchFamily="34" charset="0"/>
            </a:endParaRPr>
          </a:p>
          <a:p>
            <a:pPr algn="just" defTabSz="457200" rtl="1">
              <a:lnSpc>
                <a:spcPct val="150000"/>
              </a:lnSpc>
            </a:pPr>
            <a:r>
              <a:rPr lang="ar-IQ" sz="1400" dirty="0">
                <a:solidFill>
                  <a:prstClr val="black"/>
                </a:solidFill>
                <a:ea typeface="Calibri" panose="020F0502020204030204" pitchFamily="34" charset="0"/>
              </a:rPr>
              <a:t>جاءت إشارة </a:t>
            </a:r>
            <a:r>
              <a:rPr lang="en-US" sz="1400" b="1" dirty="0">
                <a:solidFill>
                  <a:prstClr val="black"/>
                </a:solidFill>
                <a:ea typeface="Calibri" panose="020F0502020204030204" pitchFamily="34" charset="0"/>
                <a:cs typeface="Arial" panose="020B0604020202020204" pitchFamily="34" charset="0"/>
              </a:rPr>
              <a:t>LX2</a:t>
            </a:r>
            <a:r>
              <a:rPr lang="ar-IQ" sz="1400" dirty="0">
                <a:solidFill>
                  <a:prstClr val="black"/>
                </a:solidFill>
                <a:ea typeface="Calibri" panose="020F0502020204030204" pitchFamily="34" charset="0"/>
              </a:rPr>
              <a:t> والتي تمثل الناتج المحلي الإجمالي الأخضر موجبة وعلى مستوى</a:t>
            </a:r>
            <a:r>
              <a:rPr lang="en-US" sz="1400" dirty="0">
                <a:solidFill>
                  <a:prstClr val="black"/>
                </a:solidFill>
                <a:ea typeface="Calibri" panose="020F0502020204030204" pitchFamily="34" charset="0"/>
                <a:cs typeface="Arial" panose="020B0604020202020204" pitchFamily="34" charset="0"/>
              </a:rPr>
              <a:t>5% ) </a:t>
            </a:r>
            <a:r>
              <a:rPr lang="ar-IQ" sz="1400" dirty="0">
                <a:solidFill>
                  <a:prstClr val="black"/>
                </a:solidFill>
                <a:ea typeface="Calibri" panose="020F0502020204030204" pitchFamily="34" charset="0"/>
              </a:rPr>
              <a:t>) إذ بلغت (</a:t>
            </a:r>
            <a:r>
              <a:rPr lang="en-US" sz="1400" dirty="0">
                <a:solidFill>
                  <a:prstClr val="black"/>
                </a:solidFill>
                <a:ea typeface="Calibri" panose="020F0502020204030204" pitchFamily="34" charset="0"/>
                <a:cs typeface="Arial" panose="020B0604020202020204" pitchFamily="34" charset="0"/>
              </a:rPr>
              <a:t>0.57</a:t>
            </a:r>
            <a:r>
              <a:rPr lang="ar-IQ" sz="1400" dirty="0">
                <a:solidFill>
                  <a:prstClr val="black"/>
                </a:solidFill>
                <a:ea typeface="Calibri" panose="020F0502020204030204" pitchFamily="34" charset="0"/>
              </a:rPr>
              <a:t>) والإشارة موجبة وهي تشير الى العلاقة الطردية طويلة الأجل بين الناتج المحلي الإجمالي الأخضر والناتج الزراعي في العراق ، كما بينت معلمة </a:t>
            </a:r>
            <a:r>
              <a:rPr lang="en-US" sz="1400" b="1" dirty="0">
                <a:solidFill>
                  <a:prstClr val="black"/>
                </a:solidFill>
                <a:ea typeface="Calibri" panose="020F0502020204030204" pitchFamily="34" charset="0"/>
                <a:cs typeface="Arial" panose="020B0604020202020204" pitchFamily="34" charset="0"/>
              </a:rPr>
              <a:t>LX3</a:t>
            </a:r>
            <a:r>
              <a:rPr lang="ar-IQ" sz="1400" dirty="0">
                <a:solidFill>
                  <a:prstClr val="black"/>
                </a:solidFill>
                <a:ea typeface="Calibri" panose="020F0502020204030204" pitchFamily="34" charset="0"/>
              </a:rPr>
              <a:t> وهي التخصيصات الاستثمارية للقطاع الزراعي وهي موجبة وتقر بوجود علاقة طردية بين التخصيصات الاستثمارية والناتج الزراعي وهو معنوي على مستوى (</a:t>
            </a:r>
            <a:r>
              <a:rPr lang="en-US" sz="1400" dirty="0">
                <a:solidFill>
                  <a:prstClr val="black"/>
                </a:solidFill>
                <a:ea typeface="Calibri" panose="020F0502020204030204" pitchFamily="34" charset="0"/>
                <a:cs typeface="Arial" panose="020B0604020202020204" pitchFamily="34" charset="0"/>
              </a:rPr>
              <a:t>0.05</a:t>
            </a:r>
            <a:r>
              <a:rPr lang="ar-IQ" sz="1400" dirty="0">
                <a:solidFill>
                  <a:prstClr val="black"/>
                </a:solidFill>
                <a:ea typeface="Calibri" panose="020F0502020204030204" pitchFamily="34" charset="0"/>
              </a:rPr>
              <a:t>) ، أما </a:t>
            </a:r>
            <a:r>
              <a:rPr lang="en-US" sz="1400" b="1" dirty="0">
                <a:solidFill>
                  <a:prstClr val="black"/>
                </a:solidFill>
                <a:ea typeface="Calibri" panose="020F0502020204030204" pitchFamily="34" charset="0"/>
                <a:cs typeface="Arial" panose="020B0604020202020204" pitchFamily="34" charset="0"/>
              </a:rPr>
              <a:t>LX4</a:t>
            </a:r>
            <a:r>
              <a:rPr lang="ar-IQ" sz="1400" dirty="0">
                <a:solidFill>
                  <a:prstClr val="black"/>
                </a:solidFill>
                <a:ea typeface="Calibri" panose="020F0502020204030204" pitchFamily="34" charset="0"/>
              </a:rPr>
              <a:t> وهي معلمة التخصيصات البيئية في العراق والتي جاءت بإشارة موجبة هي الأخرى وبلغت (</a:t>
            </a:r>
            <a:r>
              <a:rPr lang="en-US" sz="1400" dirty="0">
                <a:solidFill>
                  <a:prstClr val="black"/>
                </a:solidFill>
                <a:ea typeface="Calibri" panose="020F0502020204030204" pitchFamily="34" charset="0"/>
                <a:cs typeface="Arial" panose="020B0604020202020204" pitchFamily="34" charset="0"/>
              </a:rPr>
              <a:t>0.019</a:t>
            </a:r>
            <a:r>
              <a:rPr lang="ar-IQ" sz="1400" dirty="0">
                <a:solidFill>
                  <a:prstClr val="black"/>
                </a:solidFill>
                <a:ea typeface="Calibri" panose="020F0502020204030204" pitchFamily="34" charset="0"/>
              </a:rPr>
              <a:t>) وهي تثبت العلاقة الطردية بين التخصيصات البيئية والمتغير  التابع ، أما معلمة </a:t>
            </a:r>
            <a:r>
              <a:rPr lang="en-US" sz="1400" b="1" dirty="0">
                <a:solidFill>
                  <a:prstClr val="black"/>
                </a:solidFill>
                <a:ea typeface="Calibri" panose="020F0502020204030204" pitchFamily="34" charset="0"/>
                <a:cs typeface="Arial" panose="020B0604020202020204" pitchFamily="34" charset="0"/>
              </a:rPr>
              <a:t>LX5 </a:t>
            </a:r>
            <a:r>
              <a:rPr lang="ar-IQ" sz="1400" dirty="0">
                <a:solidFill>
                  <a:prstClr val="black"/>
                </a:solidFill>
                <a:ea typeface="Calibri" panose="020F0502020204030204" pitchFamily="34" charset="0"/>
              </a:rPr>
              <a:t> وهي المساحات المزروعة التي جاءت بأشارة موجبة بزيادة المساحات المزروعة يزداد الناتج الزراعي ، أما معلمة الواردات المائية للعراق </a:t>
            </a:r>
            <a:r>
              <a:rPr lang="en-US" sz="1400" b="1" dirty="0">
                <a:solidFill>
                  <a:prstClr val="black"/>
                </a:solidFill>
                <a:latin typeface="Arial" panose="020B0604020202020204" pitchFamily="34" charset="0"/>
                <a:ea typeface="Calibri" panose="020F0502020204030204" pitchFamily="34" charset="0"/>
                <a:cs typeface="Arial" panose="020B0604020202020204" pitchFamily="34" charset="0"/>
              </a:rPr>
              <a:t>LX6</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ar-IQ" sz="1400" dirty="0">
                <a:solidFill>
                  <a:prstClr val="black"/>
                </a:solidFill>
                <a:latin typeface="Arial" panose="020B0604020202020204" pitchFamily="34" charset="0"/>
                <a:ea typeface="Calibri" panose="020F0502020204030204" pitchFamily="34" charset="0"/>
                <a:cs typeface="Arial" panose="020B0604020202020204" pitchFamily="34" charset="0"/>
              </a:rPr>
              <a:t> فقد جاءت أشارتها سالبة مخالفة وهذا يعكس الأنخفاض الواضح في الواردات المائية للعراق خلال المدة المدروسة </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171450" indent="-171450" algn="r" defTabSz="457200" rtl="1">
              <a:lnSpc>
                <a:spcPct val="150000"/>
              </a:lnSpc>
              <a:spcAft>
                <a:spcPts val="800"/>
              </a:spcAft>
              <a:buFont typeface="Wingdings" panose="05000000000000000000" pitchFamily="2" charset="2"/>
              <a:buChar char="v"/>
            </a:pPr>
            <a:r>
              <a:rPr lang="ar-IQ" sz="1400" b="1" kern="0" dirty="0" smtClean="0">
                <a:ea typeface="Calibri" panose="020F0502020204030204" pitchFamily="34" charset="0"/>
              </a:rPr>
              <a:t>الأختبارات </a:t>
            </a:r>
            <a:r>
              <a:rPr lang="ar-IQ" sz="1400" b="1" kern="0" dirty="0">
                <a:ea typeface="Calibri" panose="020F0502020204030204" pitchFamily="34" charset="0"/>
              </a:rPr>
              <a:t>التشخيصية للنموذج : </a:t>
            </a:r>
            <a:endParaRPr lang="en-US" sz="1400" kern="100" dirty="0" smtClean="0">
              <a:ea typeface="Times New Roman" panose="02020603050405020304" pitchFamily="18" charset="0"/>
              <a:cs typeface="Arial" panose="020B0604020202020204" pitchFamily="34" charset="0"/>
            </a:endParaRPr>
          </a:p>
          <a:p>
            <a:pPr marL="171450" indent="-171450" algn="just" defTabSz="457200" rtl="1">
              <a:lnSpc>
                <a:spcPct val="150000"/>
              </a:lnSpc>
              <a:spcAft>
                <a:spcPts val="800"/>
              </a:spcAft>
              <a:buFont typeface="Wingdings" panose="05000000000000000000" pitchFamily="2" charset="2"/>
              <a:buChar char="v"/>
            </a:pPr>
            <a:r>
              <a:rPr lang="ar-IQ" sz="1400" b="1" kern="0" dirty="0" smtClean="0">
                <a:ea typeface="Calibri" panose="020F0502020204030204" pitchFamily="34" charset="0"/>
              </a:rPr>
              <a:t>أولا : أختبار التوزيع الطبيعي للبواقي : </a:t>
            </a:r>
            <a:endParaRPr lang="en-US" sz="1400" kern="100" dirty="0" smtClean="0">
              <a:ea typeface="Times New Roman" panose="02020603050405020304" pitchFamily="18" charset="0"/>
              <a:cs typeface="Arial" panose="020B0604020202020204" pitchFamily="34" charset="0"/>
            </a:endParaRPr>
          </a:p>
          <a:p>
            <a:pPr algn="r" defTabSz="457200" rtl="1">
              <a:lnSpc>
                <a:spcPct val="150000"/>
              </a:lnSpc>
            </a:pPr>
            <a:r>
              <a:rPr lang="ar-IQ" sz="1400" dirty="0" smtClean="0">
                <a:solidFill>
                  <a:prstClr val="black"/>
                </a:solidFill>
                <a:ea typeface="Calibri" panose="020F0502020204030204" pitchFamily="34" charset="0"/>
              </a:rPr>
              <a:t>يلاحظ </a:t>
            </a:r>
            <a:r>
              <a:rPr lang="ar-IQ" sz="1400" dirty="0">
                <a:solidFill>
                  <a:prstClr val="black"/>
                </a:solidFill>
                <a:ea typeface="Calibri" panose="020F0502020204030204" pitchFamily="34" charset="0"/>
              </a:rPr>
              <a:t>من الشكل (1) أن قيمة (</a:t>
            </a:r>
            <a:r>
              <a:rPr lang="en-US" sz="1400" dirty="0">
                <a:solidFill>
                  <a:prstClr val="black"/>
                </a:solidFill>
                <a:ea typeface="Calibri" panose="020F0502020204030204" pitchFamily="34" charset="0"/>
                <a:cs typeface="Arial" panose="020B0604020202020204" pitchFamily="34" charset="0"/>
              </a:rPr>
              <a:t>JB </a:t>
            </a:r>
            <a:r>
              <a:rPr lang="ar-IQ" sz="1400" dirty="0">
                <a:solidFill>
                  <a:prstClr val="black"/>
                </a:solidFill>
                <a:ea typeface="Calibri" panose="020F0502020204030204" pitchFamily="34" charset="0"/>
              </a:rPr>
              <a:t> )</a:t>
            </a:r>
            <a:r>
              <a:rPr lang="ar-IQ" sz="1400" dirty="0">
                <a:solidFill>
                  <a:prstClr val="black"/>
                </a:solidFill>
                <a:latin typeface="Trebuchet MS" panose="020B0603020202020204"/>
                <a:ea typeface="Calibri" panose="020F0502020204030204" pitchFamily="34" charset="0"/>
                <a:cs typeface="Calibri" panose="020F0502020204030204" pitchFamily="34" charset="0"/>
              </a:rPr>
              <a:t> </a:t>
            </a:r>
            <a:r>
              <a:rPr lang="ar-IQ" sz="1400" dirty="0">
                <a:solidFill>
                  <a:prstClr val="black"/>
                </a:solidFill>
                <a:ea typeface="Calibri" panose="020F0502020204030204" pitchFamily="34" charset="0"/>
              </a:rPr>
              <a:t> ظهرت (0.183) ، وأن قيمة الأحتمالية لأختبار </a:t>
            </a:r>
            <a:r>
              <a:rPr lang="ar-IQ" sz="1400" dirty="0" smtClean="0">
                <a:solidFill>
                  <a:prstClr val="black"/>
                </a:solidFill>
                <a:ea typeface="Calibri" panose="020F0502020204030204" pitchFamily="34" charset="0"/>
              </a:rPr>
              <a:t>(</a:t>
            </a:r>
            <a:r>
              <a:rPr lang="ar-IQ" sz="1400" dirty="0" smtClean="0">
                <a:solidFill>
                  <a:prstClr val="black"/>
                </a:solidFill>
                <a:latin typeface="Trebuchet MS" panose="020B0603020202020204"/>
                <a:ea typeface="Calibri" panose="020F0502020204030204" pitchFamily="34" charset="0"/>
                <a:cs typeface="Calibri" panose="020F0502020204030204" pitchFamily="34" charset="0"/>
              </a:rPr>
              <a:t> </a:t>
            </a:r>
            <a:r>
              <a:rPr lang="en-US" sz="1400" dirty="0">
                <a:solidFill>
                  <a:prstClr val="black"/>
                </a:solidFill>
                <a:ea typeface="Calibri" panose="020F0502020204030204" pitchFamily="34" charset="0"/>
                <a:cs typeface="Arial" panose="020B0604020202020204" pitchFamily="34" charset="0"/>
              </a:rPr>
              <a:t>JB </a:t>
            </a:r>
            <a:r>
              <a:rPr lang="ar-IQ" sz="1400" dirty="0">
                <a:solidFill>
                  <a:prstClr val="black"/>
                </a:solidFill>
                <a:ea typeface="Calibri" panose="020F0502020204030204" pitchFamily="34" charset="0"/>
              </a:rPr>
              <a:t>)</a:t>
            </a:r>
            <a:r>
              <a:rPr lang="ar-IQ" sz="1400" dirty="0">
                <a:solidFill>
                  <a:prstClr val="black"/>
                </a:solidFill>
                <a:latin typeface="Trebuchet MS" panose="020B0603020202020204"/>
                <a:ea typeface="Calibri" panose="020F0502020204030204" pitchFamily="34" charset="0"/>
                <a:cs typeface="Calibri" panose="020F0502020204030204" pitchFamily="34" charset="0"/>
              </a:rPr>
              <a:t> </a:t>
            </a:r>
            <a:r>
              <a:rPr lang="ar-IQ" sz="1400" dirty="0">
                <a:solidFill>
                  <a:prstClr val="black"/>
                </a:solidFill>
                <a:ea typeface="Calibri" panose="020F0502020204030204" pitchFamily="34" charset="0"/>
              </a:rPr>
              <a:t> بلغت (</a:t>
            </a:r>
            <a:r>
              <a:rPr lang="en-US" sz="1400" dirty="0">
                <a:solidFill>
                  <a:prstClr val="black"/>
                </a:solidFill>
                <a:ea typeface="Calibri" panose="020F0502020204030204" pitchFamily="34" charset="0"/>
                <a:cs typeface="Arial" panose="020B0604020202020204" pitchFamily="34" charset="0"/>
              </a:rPr>
              <a:t>(0.912</a:t>
            </a:r>
            <a:r>
              <a:rPr lang="ar-IQ" sz="1400" dirty="0">
                <a:solidFill>
                  <a:prstClr val="black"/>
                </a:solidFill>
                <a:ea typeface="Calibri" panose="020F0502020204030204" pitchFamily="34" charset="0"/>
              </a:rPr>
              <a:t> وهي أكبر من  (</a:t>
            </a:r>
            <a:r>
              <a:rPr lang="en-US" sz="1400" dirty="0">
                <a:solidFill>
                  <a:prstClr val="black"/>
                </a:solidFill>
                <a:ea typeface="Calibri" panose="020F0502020204030204" pitchFamily="34" charset="0"/>
                <a:cs typeface="Arial" panose="020B0604020202020204" pitchFamily="34" charset="0"/>
              </a:rPr>
              <a:t>0.05</a:t>
            </a:r>
            <a:r>
              <a:rPr lang="ar-IQ" sz="1400" dirty="0">
                <a:solidFill>
                  <a:prstClr val="black"/>
                </a:solidFill>
                <a:ea typeface="Calibri" panose="020F0502020204030204" pitchFamily="34" charset="0"/>
              </a:rPr>
              <a:t>) وهذا يعني قبول فرضية العدم وأن النموذج جيد والبواقي تتوزع توزيعاً طبيعياً </a:t>
            </a:r>
            <a:r>
              <a:rPr lang="en-US" sz="1400" dirty="0">
                <a:solidFill>
                  <a:prstClr val="black"/>
                </a:solidFill>
                <a:ea typeface="Calibri" panose="020F0502020204030204" pitchFamily="34" charset="0"/>
                <a:cs typeface="Arial" panose="020B0604020202020204" pitchFamily="34" charset="0"/>
              </a:rPr>
              <a:t>.</a:t>
            </a:r>
            <a:r>
              <a:rPr lang="en-US" sz="1400" dirty="0">
                <a:solidFill>
                  <a:prstClr val="black"/>
                </a:solidFill>
                <a:latin typeface="Arial" panose="020B0604020202020204" pitchFamily="34" charset="0"/>
                <a:ea typeface="Calibri" panose="020F0502020204030204" pitchFamily="34" charset="0"/>
              </a:rPr>
              <a:t> </a:t>
            </a:r>
            <a:endParaRPr lang="en-US" sz="1400" dirty="0">
              <a:solidFill>
                <a:prstClr val="black"/>
              </a:solidFill>
              <a:latin typeface="Trebuchet MS" panose="020B0603020202020204"/>
            </a:endParaRPr>
          </a:p>
        </p:txBody>
      </p:sp>
    </p:spTree>
    <p:extLst>
      <p:ext uri="{BB962C8B-B14F-4D97-AF65-F5344CB8AC3E}">
        <p14:creationId xmlns:p14="http://schemas.microsoft.com/office/powerpoint/2010/main" val="3944852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815062" y="998680"/>
            <a:ext cx="4386840" cy="339517"/>
          </a:xfrm>
          <a:prstGeom prst="rect">
            <a:avLst/>
          </a:prstGeom>
        </p:spPr>
        <p:txBody>
          <a:bodyPr wrap="square">
            <a:spAutoFit/>
          </a:bodyPr>
          <a:lstStyle/>
          <a:p>
            <a:pPr algn="ctr" rtl="1">
              <a:lnSpc>
                <a:spcPct val="150000"/>
              </a:lnSpc>
              <a:spcAft>
                <a:spcPts val="800"/>
              </a:spcAft>
            </a:pPr>
            <a:r>
              <a:rPr lang="ar-IQ" sz="1200" b="1" kern="0" dirty="0">
                <a:latin typeface="Calibri" panose="020F0502020204030204" pitchFamily="34" charset="0"/>
                <a:ea typeface="Calibri" panose="020F0502020204030204" pitchFamily="34" charset="0"/>
                <a:cs typeface="Arial" panose="020B0604020202020204" pitchFamily="34" charset="0"/>
              </a:rPr>
              <a:t>جدول </a:t>
            </a:r>
            <a:r>
              <a:rPr lang="ar-IQ" sz="1200" b="1" kern="0" dirty="0" smtClean="0">
                <a:latin typeface="Calibri" panose="020F0502020204030204" pitchFamily="34" charset="0"/>
                <a:ea typeface="Calibri" panose="020F0502020204030204" pitchFamily="34" charset="0"/>
                <a:cs typeface="Arial" panose="020B0604020202020204" pitchFamily="34" charset="0"/>
              </a:rPr>
              <a:t>(13) </a:t>
            </a:r>
            <a:r>
              <a:rPr lang="ar-IQ" sz="1200" b="1" kern="0" dirty="0">
                <a:latin typeface="Calibri" panose="020F0502020204030204" pitchFamily="34" charset="0"/>
                <a:ea typeface="Calibri" panose="020F0502020204030204" pitchFamily="34" charset="0"/>
                <a:cs typeface="Arial" panose="020B0604020202020204" pitchFamily="34" charset="0"/>
              </a:rPr>
              <a:t>: نتيجة أختبار (</a:t>
            </a:r>
            <a:r>
              <a:rPr lang="en-US" sz="1200" b="1" kern="0" dirty="0">
                <a:latin typeface="Calibri" panose="020F0502020204030204" pitchFamily="34" charset="0"/>
                <a:ea typeface="Calibri" panose="020F0502020204030204" pitchFamily="34" charset="0"/>
                <a:cs typeface="Arial" panose="020B0604020202020204" pitchFamily="34" charset="0"/>
              </a:rPr>
              <a:t>VIF</a:t>
            </a:r>
            <a:r>
              <a:rPr lang="ar-IQ" sz="1200" b="1" kern="0" dirty="0">
                <a:latin typeface="Calibri" panose="020F0502020204030204" pitchFamily="34" charset="0"/>
                <a:ea typeface="Calibri" panose="020F0502020204030204" pitchFamily="34" charset="0"/>
                <a:cs typeface="Arial" panose="020B0604020202020204" pitchFamily="34" charset="0"/>
              </a:rPr>
              <a:t>) للكشف عن مشكلة الأرتباط الخطي المتعدد </a:t>
            </a:r>
            <a:endParaRPr lang="en-US" sz="12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صورة 11"/>
          <p:cNvPicPr>
            <a:picLocks/>
          </p:cNvPicPr>
          <p:nvPr/>
        </p:nvPicPr>
        <p:blipFill rotWithShape="1">
          <a:blip r:embed="rId2">
            <a:extLst>
              <a:ext uri="{28A0092B-C50C-407E-A947-70E740481C1C}">
                <a14:useLocalDpi xmlns:a14="http://schemas.microsoft.com/office/drawing/2010/main" val="0"/>
              </a:ext>
            </a:extLst>
          </a:blip>
          <a:srcRect l="8235" t="8679" r="12161" b="13923"/>
          <a:stretch/>
        </p:blipFill>
        <p:spPr bwMode="auto">
          <a:xfrm>
            <a:off x="815062" y="1523937"/>
            <a:ext cx="4379748" cy="2255562"/>
          </a:xfrm>
          <a:prstGeom prst="rect">
            <a:avLst/>
          </a:prstGeom>
          <a:noFill/>
          <a:ln w="6350" cap="flat" cmpd="sng" algn="ctr">
            <a:solidFill>
              <a:sysClr val="windowText" lastClr="000000"/>
            </a:solidFill>
            <a:prstDash val="solid"/>
            <a:round/>
            <a:headEnd type="none" w="med" len="med"/>
            <a:tailEnd type="none" w="med" len="med"/>
            <a:extLst>
              <a:ext uri="{C807C97D-BFC1-408E-A445-0C87EB9F89A2}">
                <ask:lineSketchStyleProps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k="http://schemas.microsoft.com/office/drawing/2018/sketchyshapes"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arto="http://schemas.microsoft.com/office/word/2006/arto" xmlns:lc="http://schemas.openxmlformats.org/drawingml/2006/lockedCanva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Rectangle 5"/>
          <p:cNvSpPr/>
          <p:nvPr/>
        </p:nvSpPr>
        <p:spPr>
          <a:xfrm>
            <a:off x="1546735" y="4027757"/>
            <a:ext cx="3655167" cy="276999"/>
          </a:xfrm>
          <a:prstGeom prst="rect">
            <a:avLst/>
          </a:prstGeom>
        </p:spPr>
        <p:txBody>
          <a:bodyPr wrap="none">
            <a:spAutoFit/>
          </a:bodyPr>
          <a:lstStyle/>
          <a:p>
            <a:pPr algn="r" rtl="1"/>
            <a:r>
              <a:rPr lang="ar-IQ" sz="1200" b="1" dirty="0">
                <a:latin typeface="Calibri" panose="020F0502020204030204" pitchFamily="34" charset="0"/>
                <a:ea typeface="Calibri" panose="020F0502020204030204" pitchFamily="34" charset="0"/>
                <a:cs typeface="Arial" panose="020B0604020202020204" pitchFamily="34" charset="0"/>
              </a:rPr>
              <a:t>جدول </a:t>
            </a:r>
            <a:r>
              <a:rPr lang="ar-IQ" sz="1200" b="1" dirty="0" smtClean="0">
                <a:latin typeface="Calibri" panose="020F0502020204030204" pitchFamily="34" charset="0"/>
                <a:ea typeface="Calibri" panose="020F0502020204030204" pitchFamily="34" charset="0"/>
                <a:cs typeface="Arial" panose="020B0604020202020204" pitchFamily="34" charset="0"/>
              </a:rPr>
              <a:t>(14</a:t>
            </a:r>
            <a:r>
              <a:rPr lang="ar-IQ" sz="1200" b="1" dirty="0">
                <a:latin typeface="Calibri" panose="020F0502020204030204" pitchFamily="34" charset="0"/>
                <a:ea typeface="Calibri" panose="020F0502020204030204" pitchFamily="34" charset="0"/>
                <a:cs typeface="Arial" panose="020B0604020202020204" pitchFamily="34" charset="0"/>
              </a:rPr>
              <a:t>) : نتيجة أختبار (</a:t>
            </a:r>
            <a:r>
              <a:rPr lang="en-US" sz="1200" b="1" dirty="0">
                <a:latin typeface="Calibri" panose="020F0502020204030204" pitchFamily="34" charset="0"/>
                <a:ea typeface="Calibri" panose="020F0502020204030204" pitchFamily="34" charset="0"/>
                <a:cs typeface="Arial" panose="020B0604020202020204" pitchFamily="34" charset="0"/>
              </a:rPr>
              <a:t>Lm</a:t>
            </a:r>
            <a:r>
              <a:rPr lang="ar-IQ" sz="1200" b="1" dirty="0">
                <a:latin typeface="Calibri" panose="020F0502020204030204" pitchFamily="34" charset="0"/>
                <a:ea typeface="Calibri" panose="020F0502020204030204" pitchFamily="34" charset="0"/>
                <a:cs typeface="Arial" panose="020B0604020202020204" pitchFamily="34" charset="0"/>
              </a:rPr>
              <a:t>)  للكشف عن مشكلة الأرتباط الذاتي</a:t>
            </a:r>
            <a:endParaRPr lang="en-US" sz="1200" dirty="0"/>
          </a:p>
        </p:txBody>
      </p:sp>
      <p:pic>
        <p:nvPicPr>
          <p:cNvPr id="7" name="صورة 9"/>
          <p:cNvPicPr/>
          <p:nvPr/>
        </p:nvPicPr>
        <p:blipFill rotWithShape="1">
          <a:blip r:embed="rId3">
            <a:extLst>
              <a:ext uri="{28A0092B-C50C-407E-A947-70E740481C1C}">
                <a14:useLocalDpi xmlns:a14="http://schemas.microsoft.com/office/drawing/2010/main" val="0"/>
              </a:ext>
            </a:extLst>
          </a:blip>
          <a:srcRect l="2991" t="11558" r="4025" b="23082"/>
          <a:stretch/>
        </p:blipFill>
        <p:spPr bwMode="auto">
          <a:xfrm>
            <a:off x="815062" y="4304756"/>
            <a:ext cx="4386840" cy="1205048"/>
          </a:xfrm>
          <a:prstGeom prst="rect">
            <a:avLst/>
          </a:prstGeom>
          <a:noFill/>
          <a:ln w="6350" cap="flat" cmpd="sng" algn="ctr">
            <a:solidFill>
              <a:sysClr val="windowText" lastClr="000000"/>
            </a:solidFill>
            <a:prstDash val="solid"/>
            <a:round/>
            <a:headEnd type="none" w="med" len="med"/>
            <a:tailEnd type="none" w="med" len="med"/>
            <a:extLst>
              <a:ext uri="{C807C97D-BFC1-408E-A445-0C87EB9F89A2}">
                <ask:lineSketchStyleProps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k="http://schemas.microsoft.com/office/drawing/2018/sketchyshapes"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arto="http://schemas.microsoft.com/office/word/2006/arto" xmlns:lc="http://schemas.openxmlformats.org/drawingml/2006/lockedCanva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Rectangle 7"/>
          <p:cNvSpPr/>
          <p:nvPr/>
        </p:nvSpPr>
        <p:spPr>
          <a:xfrm>
            <a:off x="5377792" y="1489125"/>
            <a:ext cx="6551938" cy="4216539"/>
          </a:xfrm>
          <a:prstGeom prst="rect">
            <a:avLst/>
          </a:prstGeom>
        </p:spPr>
        <p:txBody>
          <a:bodyPr wrap="square">
            <a:spAutoFit/>
          </a:bodyPr>
          <a:lstStyle/>
          <a:p>
            <a:pPr algn="r" defTabSz="457200" rtl="1">
              <a:lnSpc>
                <a:spcPct val="150000"/>
              </a:lnSpc>
              <a:spcAft>
                <a:spcPts val="800"/>
              </a:spcAft>
            </a:pPr>
            <a:r>
              <a:rPr lang="ar-IQ" sz="1400" b="1" kern="0" dirty="0">
                <a:ea typeface="Calibri" panose="020F0502020204030204" pitchFamily="34" charset="0"/>
              </a:rPr>
              <a:t>ثانياً :- الكشف عن مشكلة الأرتباط الخطي المتعدد :</a:t>
            </a:r>
            <a:endParaRPr lang="en-US" sz="1400" kern="100" dirty="0">
              <a:ea typeface="Times New Roman" panose="02020603050405020304" pitchFamily="18" charset="0"/>
              <a:cs typeface="Arial" panose="020B0604020202020204" pitchFamily="34" charset="0"/>
            </a:endParaRPr>
          </a:p>
          <a:p>
            <a:pPr algn="r" defTabSz="457200" rtl="1"/>
            <a:r>
              <a:rPr lang="ar-IQ" sz="1400" dirty="0">
                <a:solidFill>
                  <a:prstClr val="black"/>
                </a:solidFill>
                <a:ea typeface="Calibri" panose="020F0502020204030204" pitchFamily="34" charset="0"/>
              </a:rPr>
              <a:t>يلاحظ من الجدول (13) ان جميع قيم (</a:t>
            </a:r>
            <a:r>
              <a:rPr lang="en-US" sz="1400" dirty="0">
                <a:solidFill>
                  <a:prstClr val="black"/>
                </a:solidFill>
                <a:ea typeface="Calibri" panose="020F0502020204030204" pitchFamily="34" charset="0"/>
                <a:cs typeface="Arial" panose="020B0604020202020204" pitchFamily="34" charset="0"/>
              </a:rPr>
              <a:t>VIF</a:t>
            </a:r>
            <a:r>
              <a:rPr lang="ar-IQ" sz="1400" dirty="0">
                <a:solidFill>
                  <a:prstClr val="black"/>
                </a:solidFill>
                <a:ea typeface="Calibri" panose="020F0502020204030204" pitchFamily="34" charset="0"/>
              </a:rPr>
              <a:t>) هي أقل من (10) وهذا دليل على عدم وجود مشكلة تعدد خطي بين المتغيرات التوضيحية وهذا يعني رفض الفرضية البديلة وقبول فرضية العدم بعدم وجود مشكلة تعدد خطي بين المتغيرات التوضيحية </a:t>
            </a:r>
            <a:r>
              <a:rPr lang="en-US" sz="1400" dirty="0">
                <a:solidFill>
                  <a:prstClr val="black"/>
                </a:solidFill>
                <a:ea typeface="Calibri" panose="020F0502020204030204" pitchFamily="34" charset="0"/>
                <a:cs typeface="Arial" panose="020B0604020202020204" pitchFamily="34" charset="0"/>
              </a:rPr>
              <a:t>.</a:t>
            </a:r>
            <a:r>
              <a:rPr lang="en-US" sz="1400" dirty="0">
                <a:solidFill>
                  <a:prstClr val="black"/>
                </a:solidFill>
                <a:latin typeface="Arial" panose="020B0604020202020204" pitchFamily="34" charset="0"/>
                <a:ea typeface="Calibri" panose="020F0502020204030204" pitchFamily="34" charset="0"/>
              </a:rPr>
              <a:t> </a:t>
            </a:r>
            <a:endParaRPr lang="ar-IQ" sz="1400" dirty="0">
              <a:solidFill>
                <a:prstClr val="black"/>
              </a:solidFill>
              <a:latin typeface="Arial" panose="020B0604020202020204" pitchFamily="34" charset="0"/>
              <a:ea typeface="Calibri" panose="020F0502020204030204" pitchFamily="34" charset="0"/>
              <a:cs typeface="Tahoma" panose="020B0604030504040204" pitchFamily="34" charset="0"/>
            </a:endParaRPr>
          </a:p>
          <a:p>
            <a:pPr algn="r" defTabSz="457200" rtl="1"/>
            <a:endParaRPr lang="ar-IQ" sz="1400" dirty="0">
              <a:solidFill>
                <a:prstClr val="black"/>
              </a:solidFill>
              <a:latin typeface="Arial" panose="020B0604020202020204" pitchFamily="34" charset="0"/>
              <a:ea typeface="Calibri" panose="020F0502020204030204" pitchFamily="34" charset="0"/>
              <a:cs typeface="Tahoma" panose="020B0604030504040204" pitchFamily="34" charset="0"/>
            </a:endParaRPr>
          </a:p>
          <a:p>
            <a:pPr algn="r" defTabSz="457200" rtl="1"/>
            <a:endParaRPr lang="ar-IQ" sz="1400" dirty="0">
              <a:solidFill>
                <a:prstClr val="black"/>
              </a:solidFill>
              <a:latin typeface="Arial" panose="020B0604020202020204" pitchFamily="34" charset="0"/>
              <a:ea typeface="Calibri" panose="020F0502020204030204" pitchFamily="34" charset="0"/>
              <a:cs typeface="Tahoma" panose="020B0604030504040204" pitchFamily="34" charset="0"/>
            </a:endParaRPr>
          </a:p>
          <a:p>
            <a:pPr algn="r" defTabSz="457200" rtl="1"/>
            <a:endParaRPr lang="ar-IQ" sz="1400" dirty="0">
              <a:solidFill>
                <a:prstClr val="black"/>
              </a:solidFill>
              <a:latin typeface="Arial" panose="020B0604020202020204" pitchFamily="34" charset="0"/>
              <a:ea typeface="Calibri" panose="020F0502020204030204" pitchFamily="34" charset="0"/>
              <a:cs typeface="Tahoma" panose="020B0604030504040204" pitchFamily="34" charset="0"/>
            </a:endParaRPr>
          </a:p>
          <a:p>
            <a:pPr algn="r" defTabSz="457200" rtl="1"/>
            <a:endParaRPr lang="ar-IQ" sz="1400" dirty="0">
              <a:solidFill>
                <a:prstClr val="black"/>
              </a:solidFill>
              <a:latin typeface="Arial" panose="020B0604020202020204" pitchFamily="34" charset="0"/>
              <a:ea typeface="Calibri" panose="020F0502020204030204" pitchFamily="34" charset="0"/>
              <a:cs typeface="Tahoma" panose="020B0604030504040204" pitchFamily="34" charset="0"/>
            </a:endParaRPr>
          </a:p>
          <a:p>
            <a:pPr algn="r" defTabSz="457200" rtl="1"/>
            <a:endParaRPr lang="en-US" sz="1400" dirty="0" smtClean="0">
              <a:solidFill>
                <a:prstClr val="black"/>
              </a:solidFill>
              <a:latin typeface="Arial" panose="020B0604020202020204" pitchFamily="34" charset="0"/>
              <a:ea typeface="Calibri" panose="020F0502020204030204" pitchFamily="34" charset="0"/>
              <a:cs typeface="Tahoma" panose="020B0604030504040204" pitchFamily="34" charset="0"/>
            </a:endParaRPr>
          </a:p>
          <a:p>
            <a:pPr algn="r" defTabSz="457200" rtl="1"/>
            <a:endParaRPr lang="ar-IQ" sz="1400" dirty="0">
              <a:solidFill>
                <a:prstClr val="black"/>
              </a:solidFill>
              <a:latin typeface="Arial" panose="020B0604020202020204" pitchFamily="34" charset="0"/>
              <a:ea typeface="Calibri" panose="020F0502020204030204" pitchFamily="34" charset="0"/>
              <a:cs typeface="Tahoma" panose="020B0604030504040204" pitchFamily="34" charset="0"/>
            </a:endParaRPr>
          </a:p>
          <a:p>
            <a:pPr algn="r" defTabSz="457200" rtl="1"/>
            <a:endParaRPr lang="ar-IQ" sz="1400" dirty="0">
              <a:latin typeface="Arial" panose="020B0604020202020204" pitchFamily="34" charset="0"/>
              <a:ea typeface="Calibri" panose="020F0502020204030204" pitchFamily="34" charset="0"/>
              <a:cs typeface="Tahoma" panose="020B0604030504040204" pitchFamily="34" charset="0"/>
            </a:endParaRPr>
          </a:p>
          <a:p>
            <a:pPr algn="r" defTabSz="457200" rtl="1">
              <a:lnSpc>
                <a:spcPct val="150000"/>
              </a:lnSpc>
              <a:spcAft>
                <a:spcPts val="800"/>
              </a:spcAft>
            </a:pPr>
            <a:r>
              <a:rPr lang="ar-IQ" sz="1400" b="1" kern="0" dirty="0" smtClean="0">
                <a:ea typeface="Calibri" panose="020F0502020204030204" pitchFamily="34" charset="0"/>
              </a:rPr>
              <a:t>ثالثاً </a:t>
            </a:r>
            <a:r>
              <a:rPr lang="ar-IQ" sz="1400" b="1" kern="0" dirty="0">
                <a:ea typeface="Calibri" panose="020F0502020204030204" pitchFamily="34" charset="0"/>
              </a:rPr>
              <a:t>: الكشف عن  مشكلة  الأرتباط الذاتي من خلال أختبار ( </a:t>
            </a:r>
            <a:r>
              <a:rPr lang="en-US" sz="1400" b="1" kern="0" dirty="0">
                <a:ea typeface="Calibri" panose="020F0502020204030204" pitchFamily="34" charset="0"/>
                <a:cs typeface="Arial" panose="020B0604020202020204" pitchFamily="34" charset="0"/>
              </a:rPr>
              <a:t>Lm</a:t>
            </a:r>
            <a:r>
              <a:rPr lang="ar-IQ" sz="1400" b="1" kern="0" dirty="0">
                <a:ea typeface="Calibri" panose="020F0502020204030204" pitchFamily="34" charset="0"/>
              </a:rPr>
              <a:t> ) : </a:t>
            </a:r>
            <a:endParaRPr lang="en-US" sz="1400" kern="100" dirty="0">
              <a:ea typeface="Times New Roman" panose="02020603050405020304" pitchFamily="18" charset="0"/>
              <a:cs typeface="Arial" panose="020B0604020202020204" pitchFamily="34" charset="0"/>
            </a:endParaRPr>
          </a:p>
          <a:p>
            <a:pPr algn="r" defTabSz="457200" rtl="1">
              <a:lnSpc>
                <a:spcPct val="150000"/>
              </a:lnSpc>
              <a:spcAft>
                <a:spcPts val="800"/>
              </a:spcAft>
            </a:pPr>
            <a:r>
              <a:rPr lang="ar-IQ" sz="1400" kern="0" dirty="0">
                <a:solidFill>
                  <a:prstClr val="black"/>
                </a:solidFill>
                <a:ea typeface="Calibri" panose="020F0502020204030204" pitchFamily="34" charset="0"/>
              </a:rPr>
              <a:t>يلاحظ من الجدول (14) </a:t>
            </a:r>
            <a:r>
              <a:rPr lang="ar-IQ" sz="1400" kern="0" dirty="0" smtClean="0">
                <a:solidFill>
                  <a:prstClr val="black"/>
                </a:solidFill>
                <a:ea typeface="Calibri" panose="020F0502020204030204" pitchFamily="34" charset="0"/>
              </a:rPr>
              <a:t>ان </a:t>
            </a:r>
            <a:r>
              <a:rPr lang="ar-IQ" sz="1400" kern="0" dirty="0">
                <a:solidFill>
                  <a:prstClr val="black"/>
                </a:solidFill>
                <a:ea typeface="Calibri" panose="020F0502020204030204" pitchFamily="34" charset="0"/>
              </a:rPr>
              <a:t>قيمة </a:t>
            </a:r>
            <a:r>
              <a:rPr lang="en-US" sz="1400" kern="0" dirty="0">
                <a:solidFill>
                  <a:prstClr val="black"/>
                </a:solidFill>
                <a:ea typeface="Calibri" panose="020F0502020204030204" pitchFamily="34" charset="0"/>
                <a:cs typeface="Arial" panose="020B0604020202020204" pitchFamily="34" charset="0"/>
              </a:rPr>
              <a:t>F</a:t>
            </a:r>
            <a:r>
              <a:rPr lang="ar-IQ" sz="1400" kern="0" dirty="0">
                <a:solidFill>
                  <a:prstClr val="black"/>
                </a:solidFill>
                <a:ea typeface="Calibri" panose="020F0502020204030204" pitchFamily="34" charset="0"/>
              </a:rPr>
              <a:t> المحسوبة ظهرت قيمتها (</a:t>
            </a:r>
            <a:r>
              <a:rPr lang="ar-IQ" sz="1400" kern="0" dirty="0" smtClean="0">
                <a:solidFill>
                  <a:prstClr val="black"/>
                </a:solidFill>
                <a:ea typeface="Calibri" panose="020F0502020204030204" pitchFamily="34" charset="0"/>
              </a:rPr>
              <a:t>1.799) </a:t>
            </a:r>
            <a:r>
              <a:rPr lang="ar-IQ" sz="1400" kern="0" dirty="0">
                <a:solidFill>
                  <a:prstClr val="black"/>
                </a:solidFill>
                <a:ea typeface="Calibri" panose="020F0502020204030204" pitchFamily="34" charset="0"/>
              </a:rPr>
              <a:t>في حين بلغت قيمة الأحتمالية (</a:t>
            </a:r>
            <a:r>
              <a:rPr lang="en-US" sz="1400" kern="0" dirty="0" smtClean="0">
                <a:solidFill>
                  <a:prstClr val="black"/>
                </a:solidFill>
                <a:ea typeface="Calibri" panose="020F0502020204030204" pitchFamily="34" charset="0"/>
                <a:cs typeface="Arial" panose="020B0604020202020204" pitchFamily="34" charset="0"/>
              </a:rPr>
              <a:t>0.466</a:t>
            </a:r>
            <a:r>
              <a:rPr lang="ar-IQ" sz="1400" kern="0" dirty="0" smtClean="0">
                <a:solidFill>
                  <a:prstClr val="black"/>
                </a:solidFill>
                <a:ea typeface="Calibri" panose="020F0502020204030204" pitchFamily="34" charset="0"/>
              </a:rPr>
              <a:t>) </a:t>
            </a:r>
            <a:r>
              <a:rPr lang="ar-IQ" sz="1400" kern="0" dirty="0">
                <a:solidFill>
                  <a:prstClr val="black"/>
                </a:solidFill>
                <a:ea typeface="Calibri" panose="020F0502020204030204" pitchFamily="34" charset="0"/>
              </a:rPr>
              <a:t>وهي أكبر من (</a:t>
            </a:r>
            <a:r>
              <a:rPr lang="en-US" sz="1400" kern="0" dirty="0">
                <a:solidFill>
                  <a:prstClr val="black"/>
                </a:solidFill>
                <a:ea typeface="Calibri" panose="020F0502020204030204" pitchFamily="34" charset="0"/>
                <a:cs typeface="Arial" panose="020B0604020202020204" pitchFamily="34" charset="0"/>
              </a:rPr>
              <a:t>0.05</a:t>
            </a:r>
            <a:r>
              <a:rPr lang="ar-IQ" sz="1400" kern="0" dirty="0">
                <a:solidFill>
                  <a:prstClr val="black"/>
                </a:solidFill>
                <a:ea typeface="Calibri" panose="020F0502020204030204" pitchFamily="34" charset="0"/>
              </a:rPr>
              <a:t>) وهذا يعني قبول فرضية العدم وأن النموذج لا يعاني من وجود مشكلة الأرتباط الذاتي </a:t>
            </a:r>
            <a:r>
              <a:rPr lang="en-US" sz="1400" kern="0" dirty="0">
                <a:solidFill>
                  <a:prstClr val="black"/>
                </a:solidFill>
                <a:ea typeface="Calibri" panose="020F0502020204030204" pitchFamily="34" charset="0"/>
                <a:cs typeface="Arial" panose="020B0604020202020204" pitchFamily="34" charset="0"/>
              </a:rPr>
              <a:t>.</a:t>
            </a:r>
            <a:r>
              <a:rPr lang="en-US" sz="14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1400" kern="100" dirty="0">
              <a:solidFill>
                <a:prstClr val="black"/>
              </a:solidFill>
              <a:ea typeface="Times New Roman" panose="02020603050405020304" pitchFamily="18" charset="0"/>
              <a:cs typeface="Arial" panose="020B0604020202020204" pitchFamily="34" charset="0"/>
            </a:endParaRPr>
          </a:p>
          <a:p>
            <a:pPr algn="r" defTabSz="457200" rtl="1"/>
            <a:endParaRPr lang="ar-IQ" sz="1200" dirty="0">
              <a:solidFill>
                <a:prstClr val="black"/>
              </a:solidFill>
              <a:latin typeface="Trebuchet MS" panose="020B0603020202020204"/>
              <a:cs typeface="Tahoma" panose="020B0604030504040204" pitchFamily="34" charset="0"/>
            </a:endParaRPr>
          </a:p>
          <a:p>
            <a:pPr algn="r" defTabSz="457200" rtl="1"/>
            <a:endParaRPr lang="en-US" sz="1200" dirty="0">
              <a:solidFill>
                <a:prstClr val="black"/>
              </a:solidFill>
              <a:latin typeface="Trebuchet MS" panose="020B0603020202020204"/>
            </a:endParaRPr>
          </a:p>
        </p:txBody>
      </p:sp>
    </p:spTree>
    <p:extLst>
      <p:ext uri="{BB962C8B-B14F-4D97-AF65-F5344CB8AC3E}">
        <p14:creationId xmlns:p14="http://schemas.microsoft.com/office/powerpoint/2010/main" val="2508577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815079" y="1015322"/>
            <a:ext cx="4256293" cy="307777"/>
          </a:xfrm>
          <a:prstGeom prst="rect">
            <a:avLst/>
          </a:prstGeom>
        </p:spPr>
        <p:txBody>
          <a:bodyPr wrap="none">
            <a:spAutoFit/>
          </a:bodyPr>
          <a:lstStyle/>
          <a:p>
            <a:pPr algn="ctr" rtl="1"/>
            <a:r>
              <a:rPr lang="ar-IQ" sz="1400" dirty="0">
                <a:latin typeface="Calibri" panose="020F0502020204030204" pitchFamily="34" charset="0"/>
                <a:ea typeface="Calibri" panose="020F0502020204030204" pitchFamily="34" charset="0"/>
                <a:cs typeface="Arial" panose="020B0604020202020204" pitchFamily="34" charset="0"/>
              </a:rPr>
              <a:t>جدول </a:t>
            </a:r>
            <a:r>
              <a:rPr lang="ar-IQ" sz="1400" dirty="0" smtClean="0">
                <a:latin typeface="Calibri" panose="020F0502020204030204" pitchFamily="34" charset="0"/>
                <a:ea typeface="Calibri" panose="020F0502020204030204" pitchFamily="34" charset="0"/>
                <a:cs typeface="Arial" panose="020B0604020202020204" pitchFamily="34" charset="0"/>
              </a:rPr>
              <a:t>(15) </a:t>
            </a:r>
            <a:r>
              <a:rPr lang="ar-IQ" sz="1400" dirty="0">
                <a:latin typeface="Calibri" panose="020F0502020204030204" pitchFamily="34" charset="0"/>
                <a:ea typeface="Calibri" panose="020F0502020204030204" pitchFamily="34" charset="0"/>
                <a:cs typeface="Arial" panose="020B0604020202020204" pitchFamily="34" charset="0"/>
              </a:rPr>
              <a:t>: نتيجة أختبار (</a:t>
            </a:r>
            <a:r>
              <a:rPr lang="en-US" sz="1400" dirty="0">
                <a:latin typeface="Calibri" panose="020F0502020204030204" pitchFamily="34" charset="0"/>
                <a:ea typeface="Calibri" panose="020F0502020204030204" pitchFamily="34" charset="0"/>
                <a:cs typeface="Arial" panose="020B0604020202020204" pitchFamily="34" charset="0"/>
              </a:rPr>
              <a:t>PBG</a:t>
            </a:r>
            <a:r>
              <a:rPr lang="ar-IQ" sz="1400" dirty="0">
                <a:latin typeface="Calibri" panose="020F0502020204030204" pitchFamily="34" charset="0"/>
                <a:ea typeface="Calibri" panose="020F0502020204030204" pitchFamily="34" charset="0"/>
                <a:cs typeface="Arial" panose="020B0604020202020204" pitchFamily="34" charset="0"/>
              </a:rPr>
              <a:t>) للكشف عن مشكلة عدم ثبات التباين </a:t>
            </a:r>
            <a:endParaRPr lang="en-US" sz="1400" dirty="0"/>
          </a:p>
        </p:txBody>
      </p:sp>
      <p:pic>
        <p:nvPicPr>
          <p:cNvPr id="5" name="صورة 10"/>
          <p:cNvPicPr>
            <a:picLocks noGrp="1"/>
          </p:cNvPicPr>
          <p:nvPr>
            <p:ph idx="1"/>
          </p:nvPr>
        </p:nvPicPr>
        <p:blipFill rotWithShape="1">
          <a:blip r:embed="rId2">
            <a:extLst>
              <a:ext uri="{28A0092B-C50C-407E-A947-70E740481C1C}">
                <a14:useLocalDpi xmlns:a14="http://schemas.microsoft.com/office/drawing/2010/main" val="0"/>
              </a:ext>
            </a:extLst>
          </a:blip>
          <a:srcRect l="2170" t="10134" r="2935" b="15713"/>
          <a:stretch/>
        </p:blipFill>
        <p:spPr bwMode="auto">
          <a:xfrm>
            <a:off x="491490" y="1383580"/>
            <a:ext cx="4903470" cy="1136336"/>
          </a:xfrm>
          <a:prstGeom prst="rect">
            <a:avLst/>
          </a:prstGeom>
          <a:noFill/>
          <a:ln w="6350">
            <a:solidFill>
              <a:sysClr val="windowText" lastClr="000000"/>
            </a:solid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1133" t="4193" r="7953" b="15771"/>
          <a:stretch/>
        </p:blipFill>
        <p:spPr bwMode="auto">
          <a:xfrm>
            <a:off x="491490" y="2817628"/>
            <a:ext cx="4903470" cy="2282245"/>
          </a:xfrm>
          <a:prstGeom prst="rect">
            <a:avLst/>
          </a:prstGeom>
          <a:noFill/>
          <a:ln w="6350">
            <a:solidFill>
              <a:sysClr val="windowText" lastClr="000000"/>
            </a:solidFill>
          </a:ln>
          <a:extLst>
            <a:ext uri="{53640926-AAD7-44D8-BBD7-CCE9431645EC}">
              <a14:shadowObscured xmlns:a14="http://schemas.microsoft.com/office/drawing/2010/main"/>
            </a:ext>
          </a:extLst>
        </p:spPr>
      </p:pic>
      <p:sp>
        <p:nvSpPr>
          <p:cNvPr id="7" name="Rectangle 6"/>
          <p:cNvSpPr/>
          <p:nvPr/>
        </p:nvSpPr>
        <p:spPr>
          <a:xfrm>
            <a:off x="491490" y="5099873"/>
            <a:ext cx="4903470" cy="703847"/>
          </a:xfrm>
          <a:prstGeom prst="rect">
            <a:avLst/>
          </a:prstGeom>
        </p:spPr>
        <p:txBody>
          <a:bodyPr wrap="square">
            <a:spAutoFit/>
          </a:bodyPr>
          <a:lstStyle/>
          <a:p>
            <a:pPr algn="just" rtl="1">
              <a:lnSpc>
                <a:spcPct val="150000"/>
              </a:lnSpc>
              <a:spcAft>
                <a:spcPts val="800"/>
              </a:spcAft>
            </a:pPr>
            <a:r>
              <a:rPr lang="ar-SA" sz="1400" kern="0" dirty="0">
                <a:latin typeface="Calibri" panose="020F0502020204030204" pitchFamily="34" charset="0"/>
                <a:ea typeface="Calibri" panose="020F0502020204030204" pitchFamily="34" charset="0"/>
                <a:cs typeface="Arial" panose="020B0604020202020204" pitchFamily="34" charset="0"/>
              </a:rPr>
              <a:t>الشكل </a:t>
            </a:r>
            <a:r>
              <a:rPr lang="ar-SA" sz="1400" kern="0" dirty="0" smtClean="0">
                <a:latin typeface="Calibri" panose="020F0502020204030204" pitchFamily="34" charset="0"/>
                <a:ea typeface="Calibri" panose="020F0502020204030204" pitchFamily="34" charset="0"/>
                <a:cs typeface="Arial" panose="020B0604020202020204" pitchFamily="34" charset="0"/>
              </a:rPr>
              <a:t>(</a:t>
            </a:r>
            <a:r>
              <a:rPr lang="ar-IQ" sz="1400" kern="0" dirty="0" smtClean="0">
                <a:latin typeface="Calibri" panose="020F0502020204030204" pitchFamily="34" charset="0"/>
                <a:ea typeface="Calibri" panose="020F0502020204030204" pitchFamily="34" charset="0"/>
                <a:cs typeface="Arial" panose="020B0604020202020204" pitchFamily="34" charset="0"/>
              </a:rPr>
              <a:t>2</a:t>
            </a:r>
            <a:r>
              <a:rPr lang="ar-SA" sz="1400" kern="0" dirty="0" smtClean="0">
                <a:latin typeface="Calibri" panose="020F0502020204030204" pitchFamily="34" charset="0"/>
                <a:ea typeface="Calibri" panose="020F0502020204030204" pitchFamily="34" charset="0"/>
                <a:cs typeface="Arial" panose="020B0604020202020204" pitchFamily="34" charset="0"/>
              </a:rPr>
              <a:t>) </a:t>
            </a:r>
            <a:r>
              <a:rPr lang="ar-SA" sz="1400" kern="0" dirty="0">
                <a:latin typeface="Calibri" panose="020F0502020204030204" pitchFamily="34" charset="0"/>
                <a:ea typeface="Calibri" panose="020F0502020204030204" pitchFamily="34" charset="0"/>
                <a:cs typeface="Arial" panose="020B0604020202020204" pitchFamily="34" charset="0"/>
              </a:rPr>
              <a:t>: المجموع التراكمي للبواقي المتتابعة ( </a:t>
            </a:r>
            <a:r>
              <a:rPr lang="en-US" sz="1400" kern="0" dirty="0">
                <a:latin typeface="Calibri" panose="020F0502020204030204" pitchFamily="34" charset="0"/>
                <a:ea typeface="Calibri" panose="020F0502020204030204" pitchFamily="34" charset="0"/>
                <a:cs typeface="Arial" panose="020B0604020202020204" pitchFamily="34" charset="0"/>
              </a:rPr>
              <a:t>CUSUM</a:t>
            </a:r>
            <a:r>
              <a:rPr lang="ar-IQ" sz="1400" kern="0" dirty="0">
                <a:latin typeface="Calibri" panose="020F0502020204030204" pitchFamily="34" charset="0"/>
                <a:ea typeface="Calibri" panose="020F0502020204030204" pitchFamily="34" charset="0"/>
                <a:cs typeface="Arial" panose="020B0604020202020204" pitchFamily="34" charset="0"/>
              </a:rPr>
              <a:t> ) ، والمجموع التراكمي لمربعات البواقي المتتابعة  ( </a:t>
            </a:r>
            <a:r>
              <a:rPr lang="en-US" sz="1400" kern="0" dirty="0">
                <a:latin typeface="Calibri" panose="020F0502020204030204" pitchFamily="34" charset="0"/>
                <a:ea typeface="Calibri" panose="020F0502020204030204" pitchFamily="34" charset="0"/>
                <a:cs typeface="Arial" panose="020B0604020202020204" pitchFamily="34" charset="0"/>
              </a:rPr>
              <a:t>CUSUMSQ</a:t>
            </a:r>
            <a:r>
              <a:rPr lang="ar-IQ" sz="1400" kern="0" dirty="0">
                <a:latin typeface="Calibri" panose="020F0502020204030204" pitchFamily="34" charset="0"/>
                <a:ea typeface="Calibri" panose="020F0502020204030204" pitchFamily="34" charset="0"/>
                <a:cs typeface="Arial" panose="020B0604020202020204" pitchFamily="34" charset="0"/>
              </a:rPr>
              <a:t> ) </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5657849" y="1258505"/>
            <a:ext cx="6048597" cy="4360168"/>
          </a:xfrm>
          <a:prstGeom prst="rect">
            <a:avLst/>
          </a:prstGeom>
        </p:spPr>
        <p:txBody>
          <a:bodyPr wrap="square">
            <a:spAutoFit/>
          </a:bodyPr>
          <a:lstStyle/>
          <a:p>
            <a:pPr algn="just" rtl="1">
              <a:lnSpc>
                <a:spcPct val="150000"/>
              </a:lnSpc>
              <a:spcAft>
                <a:spcPts val="800"/>
              </a:spcAft>
            </a:pPr>
            <a:r>
              <a:rPr lang="ar-IQ" sz="1400" b="1" kern="0" dirty="0">
                <a:latin typeface="Calibri" panose="020F0502020204030204" pitchFamily="34" charset="0"/>
                <a:ea typeface="Calibri" panose="020F0502020204030204" pitchFamily="34" charset="0"/>
                <a:cs typeface="Arial" panose="020B0604020202020204" pitchFamily="34" charset="0"/>
              </a:rPr>
              <a:t>رابعاً : الكشف عن مشكلة عدم ثبات التباين من خلال أختبار (</a:t>
            </a:r>
            <a:r>
              <a:rPr lang="en-US" sz="1400" b="1" kern="0" dirty="0" err="1">
                <a:latin typeface="Calibri" panose="020F0502020204030204" pitchFamily="34" charset="0"/>
                <a:ea typeface="Calibri" panose="020F0502020204030204" pitchFamily="34" charset="0"/>
                <a:cs typeface="Arial" panose="020B0604020202020204" pitchFamily="34" charset="0"/>
              </a:rPr>
              <a:t>Breusch</a:t>
            </a:r>
            <a:r>
              <a:rPr lang="en-US" sz="1400" b="1" kern="0" dirty="0">
                <a:latin typeface="Calibri" panose="020F0502020204030204" pitchFamily="34" charset="0"/>
                <a:ea typeface="Calibri" panose="020F0502020204030204" pitchFamily="34" charset="0"/>
                <a:cs typeface="Arial" panose="020B0604020202020204" pitchFamily="34" charset="0"/>
              </a:rPr>
              <a:t>-Pagan-Godfrey</a:t>
            </a:r>
            <a:r>
              <a:rPr lang="ar-IQ" sz="1400" b="1" kern="0" dirty="0">
                <a:latin typeface="Calibri" panose="020F0502020204030204" pitchFamily="34" charset="0"/>
                <a:ea typeface="Calibri" panose="020F0502020204030204" pitchFamily="34" charset="0"/>
                <a:cs typeface="Arial" panose="020B0604020202020204" pitchFamily="34" charset="0"/>
              </a:rPr>
              <a:t> )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algn="r" rtl="1"/>
            <a:r>
              <a:rPr lang="ar-IQ" sz="1400" dirty="0">
                <a:latin typeface="Calibri" panose="020F0502020204030204" pitchFamily="34" charset="0"/>
                <a:ea typeface="Calibri" panose="020F0502020204030204" pitchFamily="34" charset="0"/>
                <a:cs typeface="Arial" panose="020B0604020202020204" pitchFamily="34" charset="0"/>
              </a:rPr>
              <a:t>يلاحظ من الجدول </a:t>
            </a:r>
            <a:r>
              <a:rPr lang="ar-IQ" sz="1400" dirty="0" smtClean="0">
                <a:latin typeface="Calibri" panose="020F0502020204030204" pitchFamily="34" charset="0"/>
                <a:ea typeface="Calibri" panose="020F0502020204030204" pitchFamily="34" charset="0"/>
                <a:cs typeface="Arial" panose="020B0604020202020204" pitchFamily="34" charset="0"/>
              </a:rPr>
              <a:t>(15) أن </a:t>
            </a:r>
            <a:r>
              <a:rPr lang="ar-IQ" sz="1400" dirty="0">
                <a:latin typeface="Calibri" panose="020F0502020204030204" pitchFamily="34" charset="0"/>
                <a:ea typeface="Calibri" panose="020F0502020204030204" pitchFamily="34" charset="0"/>
                <a:cs typeface="Arial" panose="020B0604020202020204" pitchFamily="34" charset="0"/>
              </a:rPr>
              <a:t>قيمة الأحتمالية بلغت (</a:t>
            </a:r>
            <a:r>
              <a:rPr lang="en-US" sz="1400" dirty="0" smtClean="0">
                <a:latin typeface="Calibri" panose="020F0502020204030204" pitchFamily="34" charset="0"/>
                <a:ea typeface="Calibri" panose="020F0502020204030204" pitchFamily="34" charset="0"/>
                <a:cs typeface="Arial" panose="020B0604020202020204" pitchFamily="34" charset="0"/>
              </a:rPr>
              <a:t>0.111</a:t>
            </a:r>
            <a:r>
              <a:rPr lang="ar-IQ" sz="1400" dirty="0" smtClean="0">
                <a:latin typeface="Calibri" panose="020F0502020204030204" pitchFamily="34" charset="0"/>
                <a:ea typeface="Calibri" panose="020F0502020204030204" pitchFamily="34" charset="0"/>
                <a:cs typeface="Arial" panose="020B0604020202020204" pitchFamily="34" charset="0"/>
              </a:rPr>
              <a:t>) </a:t>
            </a:r>
            <a:r>
              <a:rPr lang="ar-IQ" sz="1400" dirty="0">
                <a:latin typeface="Calibri" panose="020F0502020204030204" pitchFamily="34" charset="0"/>
                <a:ea typeface="Calibri" panose="020F0502020204030204" pitchFamily="34" charset="0"/>
                <a:cs typeface="Arial" panose="020B0604020202020204" pitchFamily="34" charset="0"/>
              </a:rPr>
              <a:t>وهي أكبر من (</a:t>
            </a:r>
            <a:r>
              <a:rPr lang="en-US" sz="1400" dirty="0">
                <a:latin typeface="Calibri" panose="020F0502020204030204" pitchFamily="34" charset="0"/>
                <a:ea typeface="Calibri" panose="020F0502020204030204" pitchFamily="34" charset="0"/>
                <a:cs typeface="Arial" panose="020B0604020202020204" pitchFamily="34" charset="0"/>
              </a:rPr>
              <a:t>0.05</a:t>
            </a:r>
            <a:r>
              <a:rPr lang="ar-IQ" sz="1400" dirty="0">
                <a:latin typeface="Calibri" panose="020F0502020204030204" pitchFamily="34" charset="0"/>
                <a:ea typeface="Calibri" panose="020F0502020204030204" pitchFamily="34" charset="0"/>
                <a:cs typeface="Arial" panose="020B0604020202020204" pitchFamily="34" charset="0"/>
              </a:rPr>
              <a:t>) وهذا يعني قبول فرضية العدم ، وأن النموذج جيد ولا يعاني من وجود مشكلة عدم ثبات التباين</a:t>
            </a:r>
            <a:r>
              <a:rPr lang="en-US" sz="1400" dirty="0">
                <a:latin typeface="Calibri" panose="020F0502020204030204" pitchFamily="34" charset="0"/>
                <a:ea typeface="Calibri" panose="020F0502020204030204" pitchFamily="34" charset="0"/>
                <a:cs typeface="Arial" panose="020B0604020202020204" pitchFamily="34" charset="0"/>
              </a:rPr>
              <a:t>.</a:t>
            </a:r>
            <a:r>
              <a:rPr lang="ar-IQ" sz="1400" dirty="0">
                <a:latin typeface="Calibri" panose="020F0502020204030204" pitchFamily="34" charset="0"/>
                <a:ea typeface="Calibri" panose="020F0502020204030204" pitchFamily="34" charset="0"/>
                <a:cs typeface="Arial" panose="020B0604020202020204" pitchFamily="34" charset="0"/>
              </a:rPr>
              <a:t> </a:t>
            </a:r>
            <a:endParaRPr lang="ar-IQ" sz="1400" dirty="0" smtClean="0">
              <a:latin typeface="Calibri" panose="020F0502020204030204" pitchFamily="34" charset="0"/>
              <a:ea typeface="Calibri" panose="020F0502020204030204" pitchFamily="34" charset="0"/>
              <a:cs typeface="Arial" panose="020B0604020202020204" pitchFamily="34" charset="0"/>
            </a:endParaRPr>
          </a:p>
          <a:p>
            <a:pPr algn="r" rtl="1"/>
            <a:endParaRPr lang="ar-IQ" sz="1400" dirty="0">
              <a:latin typeface="Calibri" panose="020F0502020204030204" pitchFamily="34" charset="0"/>
              <a:ea typeface="Calibri" panose="020F0502020204030204" pitchFamily="34" charset="0"/>
              <a:cs typeface="Arial" panose="020B0604020202020204" pitchFamily="34" charset="0"/>
            </a:endParaRPr>
          </a:p>
          <a:p>
            <a:pPr algn="r" rtl="1"/>
            <a:endParaRPr lang="ar-IQ" sz="1400" dirty="0" smtClean="0">
              <a:latin typeface="Calibri" panose="020F0502020204030204" pitchFamily="34" charset="0"/>
              <a:ea typeface="Calibri" panose="020F0502020204030204" pitchFamily="34" charset="0"/>
              <a:cs typeface="Arial" panose="020B0604020202020204" pitchFamily="34" charset="0"/>
            </a:endParaRPr>
          </a:p>
          <a:p>
            <a:pPr algn="r" rtl="1"/>
            <a:r>
              <a:rPr lang="ar-SA" sz="1400" b="1" dirty="0">
                <a:latin typeface="Calibri" panose="020F0502020204030204" pitchFamily="34" charset="0"/>
                <a:ea typeface="Calibri" panose="020F0502020204030204" pitchFamily="34" charset="0"/>
                <a:cs typeface="Arial" panose="020B0604020202020204" pitchFamily="34" charset="0"/>
              </a:rPr>
              <a:t>خامساً : الكشف عن الأستقرار الهيكلي لمعاملات النموذج</a:t>
            </a:r>
            <a:r>
              <a:rPr lang="ar-IQ" sz="1400" b="1" dirty="0">
                <a:latin typeface="Calibri" panose="020F0502020204030204" pitchFamily="34" charset="0"/>
                <a:ea typeface="Calibri" panose="020F0502020204030204" pitchFamily="34" charset="0"/>
                <a:cs typeface="Arial" panose="020B0604020202020204" pitchFamily="34" charset="0"/>
              </a:rPr>
              <a:t> من خلال أختباري ( </a:t>
            </a:r>
            <a:r>
              <a:rPr lang="en-US" sz="1400" b="1" dirty="0">
                <a:latin typeface="Calibri" panose="020F0502020204030204" pitchFamily="34" charset="0"/>
                <a:ea typeface="Calibri" panose="020F0502020204030204" pitchFamily="34" charset="0"/>
                <a:cs typeface="Arial" panose="020B0604020202020204" pitchFamily="34" charset="0"/>
              </a:rPr>
              <a:t>CUSUM</a:t>
            </a:r>
            <a:r>
              <a:rPr lang="ar-IQ" sz="1400" b="1" dirty="0">
                <a:latin typeface="Calibri" panose="020F0502020204030204" pitchFamily="34" charset="0"/>
                <a:ea typeface="Calibri" panose="020F0502020204030204" pitchFamily="34" charset="0"/>
                <a:cs typeface="Arial" panose="020B0604020202020204" pitchFamily="34" charset="0"/>
              </a:rPr>
              <a:t> ) </a:t>
            </a:r>
            <a:r>
              <a:rPr lang="ar-IQ" sz="1400" b="1" dirty="0" smtClean="0">
                <a:latin typeface="Calibri" panose="020F0502020204030204" pitchFamily="34" charset="0"/>
                <a:ea typeface="Calibri" panose="020F0502020204030204" pitchFamily="34" charset="0"/>
                <a:cs typeface="Arial" panose="020B0604020202020204" pitchFamily="34" charset="0"/>
              </a:rPr>
              <a:t>و </a:t>
            </a:r>
            <a:r>
              <a:rPr lang="ar-IQ" sz="1400" b="1" dirty="0">
                <a:latin typeface="Calibri" panose="020F0502020204030204" pitchFamily="34" charset="0"/>
                <a:ea typeface="Calibri" panose="020F0502020204030204" pitchFamily="34" charset="0"/>
                <a:cs typeface="Arial" panose="020B0604020202020204" pitchFamily="34" charset="0"/>
              </a:rPr>
              <a:t>(</a:t>
            </a:r>
            <a:r>
              <a:rPr lang="en-US" sz="1400" b="1" dirty="0">
                <a:latin typeface="Calibri" panose="020F0502020204030204" pitchFamily="34" charset="0"/>
                <a:ea typeface="Calibri" panose="020F0502020204030204" pitchFamily="34" charset="0"/>
                <a:cs typeface="Arial" panose="020B0604020202020204" pitchFamily="34" charset="0"/>
              </a:rPr>
              <a:t>CUSUMSQ</a:t>
            </a:r>
            <a:r>
              <a:rPr lang="ar-IQ" sz="1400" b="1" dirty="0">
                <a:latin typeface="Calibri" panose="020F0502020204030204" pitchFamily="34" charset="0"/>
                <a:ea typeface="Calibri" panose="020F0502020204030204" pitchFamily="34" charset="0"/>
                <a:cs typeface="Arial" panose="020B0604020202020204" pitchFamily="34" charset="0"/>
              </a:rPr>
              <a:t>)</a:t>
            </a:r>
            <a:r>
              <a:rPr lang="ar-SA" sz="1400" b="1" dirty="0">
                <a:latin typeface="Calibri" panose="020F0502020204030204" pitchFamily="34" charset="0"/>
                <a:ea typeface="Calibri" panose="020F0502020204030204" pitchFamily="34" charset="0"/>
                <a:cs typeface="Arial" panose="020B0604020202020204" pitchFamily="34" charset="0"/>
              </a:rPr>
              <a:t> : </a:t>
            </a:r>
            <a:endParaRPr lang="ar-IQ" sz="1400"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400" kern="0" dirty="0" smtClean="0">
                <a:latin typeface="Calibri" panose="020F0502020204030204" pitchFamily="34" charset="0"/>
                <a:ea typeface="Calibri" panose="020F0502020204030204" pitchFamily="34" charset="0"/>
                <a:cs typeface="Arial" panose="020B0604020202020204" pitchFamily="34" charset="0"/>
              </a:rPr>
              <a:t>يلاحظ </a:t>
            </a:r>
            <a:r>
              <a:rPr lang="ar-SA" sz="1400" kern="0" dirty="0">
                <a:latin typeface="Calibri" panose="020F0502020204030204" pitchFamily="34" charset="0"/>
                <a:ea typeface="Calibri" panose="020F0502020204030204" pitchFamily="34" charset="0"/>
                <a:cs typeface="Arial" panose="020B0604020202020204" pitchFamily="34" charset="0"/>
              </a:rPr>
              <a:t>من الشكل </a:t>
            </a:r>
            <a:r>
              <a:rPr lang="ar-SA" sz="1400" kern="0" dirty="0" smtClean="0">
                <a:latin typeface="Calibri" panose="020F0502020204030204" pitchFamily="34" charset="0"/>
                <a:ea typeface="Calibri" panose="020F0502020204030204" pitchFamily="34" charset="0"/>
                <a:cs typeface="Arial" panose="020B0604020202020204" pitchFamily="34" charset="0"/>
              </a:rPr>
              <a:t>(</a:t>
            </a:r>
            <a:r>
              <a:rPr lang="ar-IQ" sz="1400" kern="0" dirty="0" smtClean="0">
                <a:latin typeface="Calibri" panose="020F0502020204030204" pitchFamily="34" charset="0"/>
                <a:ea typeface="Calibri" panose="020F0502020204030204" pitchFamily="34" charset="0"/>
                <a:cs typeface="Arial" panose="020B0604020202020204" pitchFamily="34" charset="0"/>
              </a:rPr>
              <a:t>2</a:t>
            </a:r>
            <a:r>
              <a:rPr lang="ar-SA" sz="1400" kern="0" dirty="0" smtClean="0">
                <a:latin typeface="Calibri" panose="020F0502020204030204" pitchFamily="34" charset="0"/>
                <a:ea typeface="Calibri" panose="020F0502020204030204" pitchFamily="34" charset="0"/>
                <a:cs typeface="Arial" panose="020B0604020202020204" pitchFamily="34" charset="0"/>
              </a:rPr>
              <a:t>) </a:t>
            </a:r>
            <a:r>
              <a:rPr lang="ar-SA" sz="1400" kern="0" dirty="0">
                <a:latin typeface="Calibri" panose="020F0502020204030204" pitchFamily="34" charset="0"/>
                <a:ea typeface="Calibri" panose="020F0502020204030204" pitchFamily="34" charset="0"/>
                <a:cs typeface="Arial" panose="020B0604020202020204" pitchFamily="34" charset="0"/>
              </a:rPr>
              <a:t>أن الخط البياني لأختبار المجموع التراكمي للبواقي المتتابعة (</a:t>
            </a:r>
            <a:r>
              <a:rPr lang="en-US" sz="1400" kern="0" dirty="0">
                <a:latin typeface="Calibri" panose="020F0502020204030204" pitchFamily="34" charset="0"/>
                <a:ea typeface="Calibri" panose="020F0502020204030204" pitchFamily="34" charset="0"/>
                <a:cs typeface="Arial" panose="020B0604020202020204" pitchFamily="34" charset="0"/>
              </a:rPr>
              <a:t>CUSUM</a:t>
            </a:r>
            <a:r>
              <a:rPr lang="ar-SA" sz="1400" kern="0" dirty="0">
                <a:latin typeface="Calibri" panose="020F0502020204030204" pitchFamily="34" charset="0"/>
                <a:ea typeface="Calibri" panose="020F0502020204030204" pitchFamily="34" charset="0"/>
                <a:cs typeface="Arial" panose="020B0604020202020204" pitchFamily="34" charset="0"/>
              </a:rPr>
              <a:t>) وقع داخل الحدود الحرجة عند المستوى المعنوي (</a:t>
            </a:r>
            <a:r>
              <a:rPr lang="en-US" sz="1400" kern="0" dirty="0">
                <a:latin typeface="Calibri" panose="020F0502020204030204" pitchFamily="34" charset="0"/>
                <a:ea typeface="Calibri" panose="020F0502020204030204" pitchFamily="34" charset="0"/>
                <a:cs typeface="Arial" panose="020B0604020202020204" pitchFamily="34" charset="0"/>
              </a:rPr>
              <a:t>0.05</a:t>
            </a:r>
            <a:r>
              <a:rPr lang="ar-IQ" sz="1400" kern="0" dirty="0">
                <a:latin typeface="Calibri" panose="020F0502020204030204" pitchFamily="34" charset="0"/>
                <a:ea typeface="Calibri" panose="020F0502020204030204" pitchFamily="34" charset="0"/>
                <a:cs typeface="Arial" panose="020B0604020202020204" pitchFamily="34" charset="0"/>
              </a:rPr>
              <a:t>) وهو ما يعني أن المعلمات تتسم بالأستقرارية </a:t>
            </a:r>
            <a:r>
              <a:rPr lang="ar-IQ" sz="1400" kern="0" dirty="0" smtClean="0">
                <a:latin typeface="Calibri" panose="020F0502020204030204" pitchFamily="34" charset="0"/>
                <a:ea typeface="Calibri" panose="020F0502020204030204" pitchFamily="34" charset="0"/>
                <a:cs typeface="Arial" panose="020B0604020202020204" pitchFamily="34" charset="0"/>
              </a:rPr>
              <a:t>الهيكلية </a:t>
            </a:r>
            <a:r>
              <a:rPr lang="ar-IQ" sz="1400" kern="0" dirty="0">
                <a:latin typeface="Calibri" panose="020F0502020204030204" pitchFamily="34" charset="0"/>
                <a:ea typeface="Calibri" panose="020F0502020204030204" pitchFamily="34" charset="0"/>
                <a:cs typeface="Arial" panose="020B0604020202020204" pitchFamily="34" charset="0"/>
              </a:rPr>
              <a:t>، وكذلك بالنسبة لأختبار المجموع التراكمي لمربعات البواقي المتتابعة (</a:t>
            </a:r>
            <a:r>
              <a:rPr lang="en-US" sz="1400" kern="0" dirty="0">
                <a:latin typeface="Calibri" panose="020F0502020204030204" pitchFamily="34" charset="0"/>
                <a:ea typeface="Calibri" panose="020F0502020204030204" pitchFamily="34" charset="0"/>
                <a:cs typeface="Arial" panose="020B0604020202020204" pitchFamily="34" charset="0"/>
              </a:rPr>
              <a:t>CUSUMSQ</a:t>
            </a:r>
            <a:r>
              <a:rPr lang="ar-IQ" sz="1400" kern="0" dirty="0">
                <a:latin typeface="Calibri" panose="020F0502020204030204" pitchFamily="34" charset="0"/>
                <a:ea typeface="Calibri" panose="020F0502020204030204" pitchFamily="34" charset="0"/>
                <a:cs typeface="Arial" panose="020B0604020202020204" pitchFamily="34" charset="0"/>
              </a:rPr>
              <a:t>) أذ يلاحظ من الشكل أن الخط البياني أيضاً وقع داخل الحدود الحرجة عند المستوى المعنوي (</a:t>
            </a:r>
            <a:r>
              <a:rPr lang="en-US" sz="1400" kern="0" dirty="0">
                <a:latin typeface="Calibri" panose="020F0502020204030204" pitchFamily="34" charset="0"/>
                <a:ea typeface="Calibri" panose="020F0502020204030204" pitchFamily="34" charset="0"/>
                <a:cs typeface="Arial" panose="020B0604020202020204" pitchFamily="34" charset="0"/>
              </a:rPr>
              <a:t>0.05</a:t>
            </a:r>
            <a:r>
              <a:rPr lang="ar-IQ" sz="1400" kern="0" dirty="0">
                <a:latin typeface="Calibri" panose="020F0502020204030204" pitchFamily="34" charset="0"/>
                <a:ea typeface="Calibri" panose="020F0502020204030204" pitchFamily="34" charset="0"/>
                <a:cs typeface="Arial" panose="020B0604020202020204" pitchFamily="34" charset="0"/>
              </a:rPr>
              <a:t>) مما يعني أن المعلمات تتسم بالأستقرارية الهيكلية أثناء مدة الدراسة ، ونستنتج من هذين الأختبارين أن معلمات النموذج المستخدمة والمقدرة تتسم بأنها مستقرة هيكلياً ومتسقة حيث أن معلمات الأجل القصير منسجمة مع معلمات الأجل الطويل في النموذج المقدر </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algn="r" rtl="1"/>
            <a:endParaRPr lang="en-US" sz="1200" dirty="0"/>
          </a:p>
        </p:txBody>
      </p:sp>
    </p:spTree>
    <p:extLst>
      <p:ext uri="{BB962C8B-B14F-4D97-AF65-F5344CB8AC3E}">
        <p14:creationId xmlns:p14="http://schemas.microsoft.com/office/powerpoint/2010/main" val="2391993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031358" y="875213"/>
            <a:ext cx="10048856" cy="5201194"/>
          </a:xfrm>
        </p:spPr>
        <p:txBody>
          <a:bodyPr>
            <a:normAutofit lnSpcReduction="10000"/>
          </a:bodyPr>
          <a:lstStyle/>
          <a:p>
            <a:pPr marL="0" indent="0" algn="just" rtl="1">
              <a:lnSpc>
                <a:spcPct val="150000"/>
              </a:lnSpc>
              <a:spcAft>
                <a:spcPts val="800"/>
              </a:spcAft>
              <a:buNone/>
            </a:pPr>
            <a:r>
              <a:rPr lang="ar-IQ" sz="2000" b="1" kern="0" dirty="0">
                <a:latin typeface="Calibri" panose="020F0502020204030204" pitchFamily="34" charset="0"/>
                <a:ea typeface="Calibri" panose="020F0502020204030204" pitchFamily="34" charset="0"/>
                <a:cs typeface="Arial" panose="020B0604020202020204" pitchFamily="34" charset="0"/>
              </a:rPr>
              <a:t>الاستنتاجات :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200" kern="0" dirty="0" smtClean="0">
                <a:latin typeface="Calibri" panose="020F0502020204030204" pitchFamily="34" charset="0"/>
                <a:ea typeface="Calibri" panose="020F0502020204030204" pitchFamily="34" charset="0"/>
                <a:cs typeface="Arial" panose="020B0604020202020204" pitchFamily="34" charset="0"/>
              </a:rPr>
              <a:t>1</a:t>
            </a:r>
            <a:r>
              <a:rPr lang="en-US" sz="1400" kern="0" dirty="0" smtClean="0">
                <a:latin typeface="Calibri" panose="020F0502020204030204" pitchFamily="34" charset="0"/>
                <a:ea typeface="Calibri" panose="020F0502020204030204" pitchFamily="34" charset="0"/>
                <a:cs typeface="Arial" panose="020B0604020202020204" pitchFamily="34" charset="0"/>
              </a:rPr>
              <a:t>-</a:t>
            </a:r>
            <a:r>
              <a:rPr lang="ar-IQ" sz="1400" kern="0" dirty="0" smtClean="0">
                <a:latin typeface="Calibri" panose="020F0502020204030204" pitchFamily="34" charset="0"/>
                <a:ea typeface="Calibri" panose="020F0502020204030204" pitchFamily="34" charset="0"/>
                <a:cs typeface="Arial" panose="020B0604020202020204" pitchFamily="34" charset="0"/>
              </a:rPr>
              <a:t> </a:t>
            </a:r>
            <a:r>
              <a:rPr lang="ar-IQ" sz="1400" kern="0" dirty="0">
                <a:latin typeface="Calibri" panose="020F0502020204030204" pitchFamily="34" charset="0"/>
                <a:ea typeface="Calibri" panose="020F0502020204030204" pitchFamily="34" charset="0"/>
                <a:cs typeface="Arial" panose="020B0604020202020204" pitchFamily="34" charset="0"/>
              </a:rPr>
              <a:t>تبين في ضوء حساب تكاليف التدهور البيئي (انبعاثات غاز </a:t>
            </a:r>
            <a:r>
              <a:rPr lang="en-US" sz="1400" kern="0" dirty="0">
                <a:latin typeface="Calibri" panose="020F0502020204030204" pitchFamily="34" charset="0"/>
                <a:ea typeface="Calibri" panose="020F0502020204030204" pitchFamily="34" charset="0"/>
                <a:cs typeface="Arial" panose="020B0604020202020204" pitchFamily="34" charset="0"/>
              </a:rPr>
              <a:t>CO2</a:t>
            </a:r>
            <a:r>
              <a:rPr lang="ar-IQ" sz="1400" kern="0" dirty="0">
                <a:latin typeface="Calibri" panose="020F0502020204030204" pitchFamily="34" charset="0"/>
                <a:ea typeface="Calibri" panose="020F0502020204030204" pitchFamily="34" charset="0"/>
                <a:cs typeface="Arial" panose="020B0604020202020204" pitchFamily="34" charset="0"/>
              </a:rPr>
              <a:t>) الى وجود ارتفاع كبير في هذه النسبة من خلال حساب معدل النمو والذي أنعكس بدوره على الناتج الزراعي في العراق ، ولأسباب مختلفة منها أرتفاع أعداد السيارات والمعامل فضلاً عن الأستخدام غير السليم لمصادر الطاقة على مستوى العراق </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2- </a:t>
            </a:r>
            <a:r>
              <a:rPr lang="ar-IQ" sz="1400" kern="0" dirty="0">
                <a:latin typeface="Calibri" panose="020F0502020204030204" pitchFamily="34" charset="0"/>
                <a:ea typeface="Calibri" panose="020F0502020204030204" pitchFamily="34" charset="0"/>
                <a:cs typeface="Arial" panose="020B0604020202020204" pitchFamily="34" charset="0"/>
              </a:rPr>
              <a:t>هناك ضعف واضح في التخصيصات البيئية على مستوى العراق بعد عام 2003 وقد يعزى السبب في ذلك الى أن الدولة توجه في تلك الفترة ولغاية الأن بتوجيه التخصيصات الى مجالات أخرى وخاصة القطاع النفطي علاوة على ذلك القطاع العسكري بسبب الظروف الأمنية اثناء مدة </a:t>
            </a:r>
            <a:r>
              <a:rPr lang="ar-IQ" sz="1400" kern="0" dirty="0" smtClean="0">
                <a:latin typeface="Calibri" panose="020F0502020204030204" pitchFamily="34" charset="0"/>
                <a:ea typeface="Calibri" panose="020F0502020204030204" pitchFamily="34" charset="0"/>
                <a:cs typeface="Arial" panose="020B0604020202020204" pitchFamily="34" charset="0"/>
              </a:rPr>
              <a:t>الدراسة </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3- </a:t>
            </a:r>
            <a:r>
              <a:rPr lang="ar-IQ" sz="1400" kern="0" dirty="0">
                <a:latin typeface="Calibri" panose="020F0502020204030204" pitchFamily="34" charset="0"/>
                <a:ea typeface="Calibri" panose="020F0502020204030204" pitchFamily="34" charset="0"/>
                <a:cs typeface="Arial" panose="020B0604020202020204" pitchFamily="34" charset="0"/>
              </a:rPr>
              <a:t>هناك تذبذب واضح في المساحات المزروعة خلال مدة الدراسة وخاصة في المدة المحصورة بين (2015-2018) ، بسبب الأحداث الأمنية في وقتها والتي أدت الى خروج مساحات كبيرة عن الانتاج </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4- ظهرت </a:t>
            </a:r>
            <a:r>
              <a:rPr lang="ar-IQ" sz="1400" kern="0" dirty="0">
                <a:latin typeface="Calibri" panose="020F0502020204030204" pitchFamily="34" charset="0"/>
                <a:ea typeface="Calibri" panose="020F0502020204030204" pitchFamily="34" charset="0"/>
                <a:cs typeface="Arial" panose="020B0604020202020204" pitchFamily="34" charset="0"/>
              </a:rPr>
              <a:t>البصمة الكاربونية لمحصول القمح متذبذبة مع أرتفاع بسيط في قيمتها ، وقد يعزى السبب في ذلك الى خطة الدولة في زيادة المساحات المزروعة من محصول القمح كونه من المحاصيل الاستراتيجية المهمة للفرد العراق </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5- </a:t>
            </a:r>
            <a:r>
              <a:rPr lang="ar-IQ" sz="1400" kern="0" dirty="0">
                <a:latin typeface="Calibri" panose="020F0502020204030204" pitchFamily="34" charset="0"/>
                <a:ea typeface="Calibri" panose="020F0502020204030204" pitchFamily="34" charset="0"/>
                <a:cs typeface="Arial" panose="020B0604020202020204" pitchFamily="34" charset="0"/>
              </a:rPr>
              <a:t>ظهرت البصمة الكاربونية لمحصول الرز خلال مدة الدراسة منخفضة عكس ما موجود في محصول القمح ، وقد يعزى السبب في ذلك الى انخفاض المساحات المزروعة للمحصول في بعض سنوات الدراسة بسبب ازمة شحة المياه الأمر الذي أدى السلطات المعنية بتقليل المساحات المزروعة لمواجهة شحة المياه  فضلاً عن الطبيعة الفسلجية لمحصول الرز والذي بدوره أدى الى أنخفاض أنبعاثات غاز </a:t>
            </a:r>
            <a:r>
              <a:rPr lang="en-US" sz="1400" kern="0" dirty="0">
                <a:latin typeface="Calibri" panose="020F0502020204030204" pitchFamily="34" charset="0"/>
                <a:ea typeface="Calibri" panose="020F0502020204030204" pitchFamily="34" charset="0"/>
                <a:cs typeface="Arial" panose="020B0604020202020204" pitchFamily="34" charset="0"/>
              </a:rPr>
              <a:t>CO2</a:t>
            </a:r>
            <a:r>
              <a:rPr lang="ar-IQ" sz="1400" kern="0" dirty="0">
                <a:latin typeface="Calibri" panose="020F0502020204030204" pitchFamily="34" charset="0"/>
                <a:ea typeface="Calibri" panose="020F0502020204030204" pitchFamily="34" charset="0"/>
                <a:cs typeface="Arial" panose="020B0604020202020204" pitchFamily="34" charset="0"/>
              </a:rPr>
              <a:t> في تلك المدة</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endParaRPr lang="en-US" sz="1400" dirty="0"/>
          </a:p>
        </p:txBody>
      </p:sp>
    </p:spTree>
    <p:extLst>
      <p:ext uri="{BB962C8B-B14F-4D97-AF65-F5344CB8AC3E}">
        <p14:creationId xmlns:p14="http://schemas.microsoft.com/office/powerpoint/2010/main" val="4239814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80485" y="659031"/>
            <a:ext cx="10905858" cy="5263615"/>
          </a:xfrm>
        </p:spPr>
        <p:txBody>
          <a:bodyPr>
            <a:normAutofit/>
          </a:bodyPr>
          <a:lstStyle/>
          <a:p>
            <a:pPr marL="0" indent="0" algn="just" rtl="1">
              <a:lnSpc>
                <a:spcPct val="150000"/>
              </a:lnSpc>
              <a:spcAft>
                <a:spcPts val="800"/>
              </a:spcAft>
              <a:buNone/>
            </a:pPr>
            <a:r>
              <a:rPr lang="ar-IQ" sz="2000" b="1" kern="0" dirty="0">
                <a:latin typeface="Calibri" panose="020F0502020204030204" pitchFamily="34" charset="0"/>
                <a:ea typeface="Calibri" panose="020F0502020204030204" pitchFamily="34" charset="0"/>
                <a:cs typeface="Arial" panose="020B0604020202020204" pitchFamily="34" charset="0"/>
              </a:rPr>
              <a:t>التوصيات :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1- </a:t>
            </a:r>
            <a:r>
              <a:rPr lang="ar-IQ" sz="1400" kern="0" dirty="0">
                <a:latin typeface="Calibri" panose="020F0502020204030204" pitchFamily="34" charset="0"/>
                <a:ea typeface="Calibri" panose="020F0502020204030204" pitchFamily="34" charset="0"/>
                <a:cs typeface="Arial" panose="020B0604020202020204" pitchFamily="34" charset="0"/>
              </a:rPr>
              <a:t>التأكيد على أتباع بعض الاجراءات التي من الممكن أن تقلل من انبعاثات غاز </a:t>
            </a:r>
            <a:r>
              <a:rPr lang="en-US" sz="1400" kern="0" dirty="0">
                <a:latin typeface="Calibri" panose="020F0502020204030204" pitchFamily="34" charset="0"/>
                <a:ea typeface="Calibri" panose="020F0502020204030204" pitchFamily="34" charset="0"/>
                <a:cs typeface="Arial" panose="020B0604020202020204" pitchFamily="34" charset="0"/>
              </a:rPr>
              <a:t>CO2</a:t>
            </a:r>
            <a:r>
              <a:rPr lang="ar-IQ" sz="1400" kern="0" dirty="0">
                <a:latin typeface="Calibri" panose="020F0502020204030204" pitchFamily="34" charset="0"/>
                <a:ea typeface="Calibri" panose="020F0502020204030204" pitchFamily="34" charset="0"/>
                <a:cs typeface="Arial" panose="020B0604020202020204" pitchFamily="34" charset="0"/>
              </a:rPr>
              <a:t> والغازات الأخرى من خلال فرض ما يسمى بالضرائب الخضراء على مصادر انبعاثات هذه الغازات مثل معامل الطابوق والمولدات الكهربائية ، والعمل على أجراء حملات توعوية من أجل بيئة نظيفة وأمنة خالية من الغازات وبالتحديد غاز </a:t>
            </a:r>
            <a:r>
              <a:rPr lang="en-US" sz="1400" kern="0" dirty="0" smtClean="0">
                <a:latin typeface="Calibri" panose="020F0502020204030204" pitchFamily="34" charset="0"/>
                <a:ea typeface="Calibri" panose="020F0502020204030204" pitchFamily="34" charset="0"/>
                <a:cs typeface="Arial" panose="020B0604020202020204" pitchFamily="34" charset="0"/>
              </a:rPr>
              <a:t>CO2</a:t>
            </a:r>
            <a:r>
              <a:rPr lang="ar-IQ" sz="1400" kern="0" dirty="0" smtClean="0">
                <a:latin typeface="Calibri" panose="020F0502020204030204" pitchFamily="34" charset="0"/>
                <a:ea typeface="Calibri" panose="020F0502020204030204" pitchFamily="34" charset="0"/>
                <a:cs typeface="Arial" panose="020B0604020202020204" pitchFamily="34" charset="0"/>
              </a:rPr>
              <a:t>.</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2- </a:t>
            </a:r>
            <a:r>
              <a:rPr lang="ar-IQ" sz="1400" kern="0" dirty="0">
                <a:latin typeface="Calibri" panose="020F0502020204030204" pitchFamily="34" charset="0"/>
                <a:ea typeface="Calibri" panose="020F0502020204030204" pitchFamily="34" charset="0"/>
                <a:cs typeface="Arial" panose="020B0604020202020204" pitchFamily="34" charset="0"/>
              </a:rPr>
              <a:t>زيادة التخصيصات البيئية لما لها الأثر الكبير في تقليل التلوث ومحاولة توجيه هذه التخصيصات بالصورة الصحيحة وخاصة أن بلداً مثل العراق يفتقر الى شروط البيئة النظيفة والمستدامة في الوقت نفسه</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3- </a:t>
            </a:r>
            <a:r>
              <a:rPr lang="ar-IQ" sz="1400" kern="0" dirty="0">
                <a:latin typeface="Calibri" panose="020F0502020204030204" pitchFamily="34" charset="0"/>
                <a:ea typeface="Calibri" panose="020F0502020204030204" pitchFamily="34" charset="0"/>
                <a:cs typeface="Arial" panose="020B0604020202020204" pitchFamily="34" charset="0"/>
              </a:rPr>
              <a:t>العمل على زيادة المساحات المزروعة في العراق وذلك لزيادة الناتج الزراعي (التنمية الزراعية المستدامة) علاوة على ذلك زيادة الغطاء النباتي للتقليل من العواصف الترابية وزحف الكثبان الرملية </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4- التأكيد </a:t>
            </a:r>
            <a:r>
              <a:rPr lang="ar-IQ" sz="1400" kern="0" dirty="0">
                <a:latin typeface="Calibri" panose="020F0502020204030204" pitchFamily="34" charset="0"/>
                <a:ea typeface="Calibri" panose="020F0502020204030204" pitchFamily="34" charset="0"/>
                <a:cs typeface="Arial" panose="020B0604020202020204" pitchFamily="34" charset="0"/>
              </a:rPr>
              <a:t>على استخدام الأسمدة العضوية بدلاً من الأسمدة الكيمياوية وذلك لتقليل أثر أنبعاثات الغازات خاصة على المحاصيل المهمة في العراق (القمح والرز) </a:t>
            </a:r>
            <a:r>
              <a:rPr lang="en-US" sz="1400" kern="0" dirty="0">
                <a:latin typeface="Calibri" panose="020F0502020204030204" pitchFamily="34" charset="0"/>
                <a:ea typeface="Calibri" panose="020F0502020204030204" pitchFamily="34" charset="0"/>
                <a:cs typeface="Arial" panose="020B0604020202020204" pitchFamily="34" charset="0"/>
              </a:rPr>
              <a:t>.</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50000"/>
              </a:lnSpc>
              <a:spcAft>
                <a:spcPts val="800"/>
              </a:spcAft>
              <a:buNone/>
            </a:pPr>
            <a:r>
              <a:rPr lang="ar-IQ" sz="1400" kern="0" dirty="0" smtClean="0">
                <a:latin typeface="Calibri" panose="020F0502020204030204" pitchFamily="34" charset="0"/>
                <a:ea typeface="Calibri" panose="020F0502020204030204" pitchFamily="34" charset="0"/>
                <a:cs typeface="Arial" panose="020B0604020202020204" pitchFamily="34" charset="0"/>
              </a:rPr>
              <a:t>5- </a:t>
            </a:r>
            <a:r>
              <a:rPr lang="ar-IQ" sz="1400" kern="0" dirty="0">
                <a:latin typeface="Calibri" panose="020F0502020204030204" pitchFamily="34" charset="0"/>
                <a:ea typeface="Calibri" panose="020F0502020204030204" pitchFamily="34" charset="0"/>
                <a:cs typeface="Arial" panose="020B0604020202020204" pitchFamily="34" charset="0"/>
              </a:rPr>
              <a:t>تحسين ممارسات الحراثة والتسميد لجعل النظم الزراعية أكثر استدامة من حيث أخضرارها </a:t>
            </a:r>
            <a:r>
              <a:rPr lang="ar-IQ" sz="1400" kern="0" dirty="0" smtClean="0">
                <a:latin typeface="Calibri" panose="020F0502020204030204" pitchFamily="34" charset="0"/>
                <a:ea typeface="Calibri" panose="020F0502020204030204" pitchFamily="34" charset="0"/>
                <a:cs typeface="Arial" panose="020B0604020202020204" pitchFamily="34" charset="0"/>
              </a:rPr>
              <a:t> </a:t>
            </a:r>
            <a:r>
              <a:rPr lang="ar-IQ" sz="1400" kern="0" dirty="0">
                <a:latin typeface="Calibri" panose="020F0502020204030204" pitchFamily="34" charset="0"/>
                <a:ea typeface="Calibri" panose="020F0502020204030204" pitchFamily="34" charset="0"/>
                <a:cs typeface="Arial" panose="020B0604020202020204" pitchFamily="34" charset="0"/>
              </a:rPr>
              <a:t>وكفاءتها </a:t>
            </a:r>
            <a:r>
              <a:rPr lang="en-US" sz="1400" kern="0" dirty="0">
                <a:latin typeface="Calibri" panose="020F050202020403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 </a:t>
            </a:r>
            <a:endParaRPr lang="en-US" sz="1400" kern="100" dirty="0">
              <a:latin typeface="Calibri" panose="020F0502020204030204" pitchFamily="34" charset="0"/>
              <a:ea typeface="Times New Roman" panose="02020603050405020304" pitchFamily="18" charset="0"/>
              <a:cs typeface="Arial" panose="020B0604020202020204" pitchFamily="34" charset="0"/>
            </a:endParaRPr>
          </a:p>
          <a:p>
            <a:endParaRPr lang="en-US" sz="1400" dirty="0"/>
          </a:p>
        </p:txBody>
      </p:sp>
    </p:spTree>
    <p:extLst>
      <p:ext uri="{BB962C8B-B14F-4D97-AF65-F5344CB8AC3E}">
        <p14:creationId xmlns:p14="http://schemas.microsoft.com/office/powerpoint/2010/main" val="1568238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00294" y="2997925"/>
            <a:ext cx="8596668" cy="2277836"/>
          </a:xfrm>
        </p:spPr>
        <p:txBody>
          <a:bodyPr>
            <a:normAutofit/>
          </a:bodyPr>
          <a:lstStyle/>
          <a:p>
            <a:pPr marL="0" indent="0" algn="ctr">
              <a:buNone/>
            </a:pPr>
            <a:r>
              <a:rPr lang="ar-IQ" sz="4400" dirty="0" smtClean="0"/>
              <a:t>شكراً لحسن إصغائكم</a:t>
            </a:r>
            <a:endParaRPr lang="en-US" sz="4400" dirty="0"/>
          </a:p>
        </p:txBody>
      </p:sp>
    </p:spTree>
    <p:extLst>
      <p:ext uri="{BB962C8B-B14F-4D97-AF65-F5344CB8AC3E}">
        <p14:creationId xmlns:p14="http://schemas.microsoft.com/office/powerpoint/2010/main" val="846633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543002" y="705678"/>
            <a:ext cx="7287637" cy="5176648"/>
          </a:xfrm>
          <a:prstGeom prst="rect">
            <a:avLst/>
          </a:prstGeom>
          <a:ln>
            <a:solidFill>
              <a:schemeClr val="accent6">
                <a:lumMod val="20000"/>
                <a:lumOff val="80000"/>
              </a:schemeClr>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1" eaLnBrk="1" fontAlgn="auto" latinLnBrk="0" hangingPunct="1">
              <a:lnSpc>
                <a:spcPct val="150000"/>
              </a:lnSpc>
              <a:spcBef>
                <a:spcPts val="1000"/>
              </a:spcBef>
              <a:spcAft>
                <a:spcPts val="0"/>
              </a:spcAft>
              <a:buClr>
                <a:srgbClr val="90C226"/>
              </a:buClr>
              <a:buSzPct val="80000"/>
              <a:buFont typeface="Wingdings 3" charset="2"/>
              <a:buNone/>
              <a:tabLst/>
              <a:defRPr/>
            </a:pPr>
            <a:r>
              <a:rPr kumimoji="0" lang="ar-IQ" sz="16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المقدمة</a:t>
            </a:r>
            <a:r>
              <a:rPr kumimoji="0" lang="ar-IQ" sz="19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rPr>
              <a:t> </a:t>
            </a:r>
          </a:p>
          <a:p>
            <a:pPr marL="0" marR="0" lvl="0" indent="0" algn="just" defTabSz="457200" rtl="1" eaLnBrk="1" fontAlgn="auto" latinLnBrk="0" hangingPunct="1">
              <a:lnSpc>
                <a:spcPct val="150000"/>
              </a:lnSpc>
              <a:spcBef>
                <a:spcPts val="1000"/>
              </a:spcBef>
              <a:spcAft>
                <a:spcPts val="0"/>
              </a:spcAft>
              <a:buClr>
                <a:srgbClr val="90C226"/>
              </a:buClr>
              <a:buSzPct val="80000"/>
              <a:buFont typeface="Wingdings 3" charset="2"/>
              <a:buNone/>
              <a:tabLst/>
              <a:defRPr/>
            </a:pP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يعد مفهوم الاقتصاد الأخضر من المفاهيم الحديثة في الأدبيات الاقتصادية والبيئية يتمثل في تحسين العلاقة بين النظم البيئية الطبيعية من جهة والاقتصاديات الإنسانية من جهة أخرى، وذلك في ضوء استدامة الموارد الطبيعية والبشرية وفرض اعتبارات التحسن المناخي وكفاءة استغلال هذه الموارد بأقل ضرر ممكن للبيئة من نفايات وانبعاثات كربونية ، وهذا يتطلب تظافر مختلف جهود أطراف المجتمع الدولي من حكومات ومؤسسات القطاع الخاص إلى جانب قطاع المستهلكين. والاقتصاد الأخضر لا يعد مساويا للتنمية المستدامة في حد ذاته ولكنه مدخلاً ووسيلة لبلوغها، </a:t>
            </a:r>
            <a:r>
              <a:rPr lang="ar-IQ" sz="1200" b="1" dirty="0" smtClean="0">
                <a:solidFill>
                  <a:sysClr val="windowText" lastClr="000000">
                    <a:lumMod val="75000"/>
                    <a:lumOff val="25000"/>
                  </a:sysClr>
                </a:solidFill>
                <a:latin typeface="Arial" panose="020B0604020202020204" pitchFamily="34" charset="0"/>
                <a:cs typeface="Arial" panose="020B0604020202020204" pitchFamily="34" charset="0"/>
              </a:rPr>
              <a:t>وهو </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يتمثل في عملية طويلة المدى يتم بموجبها اجراء تغييرات جذرية في أنماط الإنتاج والاستهلاك والاستثمار. ظهر بداية هذا المصطلح في عام 2008 عن طريق برنامج الأمم المتحدة للبيئة </a:t>
            </a:r>
            <a:r>
              <a:rPr kumimoji="0" lang="en-US"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(UNEP)</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وحظي هذا المصطلح</a:t>
            </a:r>
            <a:r>
              <a:rPr kumimoji="0" lang="ar-IQ"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منذ ذلك الوقت</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باهتمام العديد من الاقتصاديين والبيئيين والسياسيين . ويرى الكثير من الاقتصاديين وعلماء البيئة أن التحول نحو الاقتصاد الأخضر هو الطريق المثالي لتحقيق التنمية المستدامة </a:t>
            </a:r>
            <a:r>
              <a:rPr kumimoji="0" lang="ar-IQ"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و</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هو الأمل المنشود لإصلاح ما أفرزته النظم الاقتصادية التقليدية . إن التقاريرالسنوية للمنتدى العربي للبيئة والتنمية </a:t>
            </a:r>
            <a:r>
              <a:rPr kumimoji="0" lang="ar-IQ"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(AFED</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دعت إلى اعتماد أنموذج تنموي يتبنى التحول إلى اقتصاد أخضر من</a:t>
            </a:r>
            <a:r>
              <a:rPr kumimoji="0" lang="ar-IQ"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مبادئه الأساسية اعطاء وزن متساو للاستدامة البيئية والتنمية الاقتصادية</a:t>
            </a:r>
            <a:r>
              <a:rPr kumimoji="0" lang="ar-IQ"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والعدالة الاجتماعية. </a:t>
            </a:r>
            <a:r>
              <a:rPr kumimoji="0" lang="ar-IQ"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و</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إن بعض الدول العربية ومنها العراق لا تزال تتبنى استراتيجيات تنموية تسيطر عليها الاستثمارات في المنتجات السلعية الاستخراجية الموجهة للتصدير مثل (مشتقات النفط) ادت إلى ضعف هياكل الاقتصادات العربية كونه يتبنى الاعتماد على مصادر وحيدة للدخل، كما أن بعض الدول العربية ومنها العراق لا يزال التخطيط الاقتصادي السائد لها يركز على النمو في الناتج المحلي الإجمالي (</a:t>
            </a:r>
            <a:r>
              <a:rPr kumimoji="0" lang="en-US"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GDP</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على المستوى القصير . من هنا تبرز ضرورة تحول الاقتصاد العراقي نحو اقتصاد اخضر مستدام كونه يقلل الاعتماد على مصادر الطاقة التقليدية  ويواجه تلك المشكلات التي تعوق عملية التنمية المستدامة  فهو يعاني من مشاكل التلوث وتردي ادارة المياه والتصحر واهمال الابتكار والبحث العلمي ، وغياب الوعي المجتمعي  وتردي البنى التحتية التي تعد من اساسيات التنمية المستدامة والذي يعد الاقتصاد الاخضر جزءا مهماً فيها ، لذا توجب عليه ضرورة الاسراع  بالتحول نحو اقتصاد اخضر مستدام من اجل اللحاق بالركب الحضاري الذي يشهده العالم المتقدم في الوقت الحاضر فهو يعمل على مواجهة التحديات الإقتصادية والبيئية التي تعوق العملية التنموية التي يصبو إليها  فهو اقتصاد مستدام منخفض الكربون يحمي حقوق الاجيال الحالية و القادمة على حد سواء</a:t>
            </a:r>
            <a:r>
              <a:rPr kumimoji="0" lang="ar-IQ"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t>
            </a:r>
            <a:r>
              <a:rPr kumimoji="0" lang="ar-SA" sz="1200" b="1"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يتطلب التحول إلى الاقتصاد الأخضر مراجعة أساسية  وإعادة رسم للسياسات العامة في المجتمع  وكذلك يتطلب مشاركة جماهيرية من جميع المستويات توجهها سياسة من أعلى الهرم في الدولة إلى القاعدة. </a:t>
            </a:r>
            <a:endParaRPr kumimoji="0" lang="en-US" sz="12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1026" name="Picture 2" descr="Green Economy dan Akar Rumput: Sudahkah Berjalan Seperti yang Diharapkan? -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72" y="1314450"/>
            <a:ext cx="4052718" cy="445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7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620126" y="827316"/>
            <a:ext cx="7294136" cy="4432662"/>
          </a:xfrm>
        </p:spPr>
        <p:txBody>
          <a:bodyPr>
            <a:normAutofit/>
          </a:bodyPr>
          <a:lstStyle/>
          <a:p>
            <a:pPr algn="r" rtl="1">
              <a:buFont typeface="Wingdings" panose="05000000000000000000" pitchFamily="2" charset="2"/>
              <a:buChar char="v"/>
            </a:pPr>
            <a:r>
              <a:rPr lang="ar-SA" sz="1400" b="1" dirty="0"/>
              <a:t>أهمية البحث :-</a:t>
            </a:r>
            <a:endParaRPr lang="en-US" sz="1400" dirty="0"/>
          </a:p>
          <a:p>
            <a:pPr marL="0" indent="0" algn="just" rtl="1">
              <a:lnSpc>
                <a:spcPct val="100000"/>
              </a:lnSpc>
              <a:buNone/>
            </a:pPr>
            <a:r>
              <a:rPr lang="ar-SA" sz="1200" dirty="0">
                <a:latin typeface="Arial" panose="020B0604020202020204" pitchFamily="34" charset="0"/>
                <a:cs typeface="Arial" panose="020B0604020202020204" pitchFamily="34" charset="0"/>
              </a:rPr>
              <a:t>إن الاقتصاد الأخضر مجالاً جديداً لم ينل حظه من الاهتمام ولاسيما من الجهات المسؤولة من الجانب الأقتصادي والبيئي في العراق وكان ذلك دافعا رئيساً لاختيار الموضوع . حيث أن الاقتصاد الأخضر هو أداة للتنمية المستدامة ، فاذا كانت التنمية الاقتصادية تسعى إلى تحقيق المساواة الاجتماعية بين الأفراد فأن الاقتصاد الأخضر يسعى إلى تحقيق العدالة بين الأجيال والحفاظ على الموارد الاقتصادية وعدم إهدارها. كما أن غياب البعدين البيئي والاجتماعي في برامج التنمية الاقتصادية يؤدي إلى إبقاء السلوكيات السلبية في التعاون مع الموارد البشرية والبيئية كما هي ويؤدي في الوقت نفسه الى تفشي وازدياد مشكلتي البطالة والفقر . ولذا ثبت أهمية هذه الدراسة في تركيز الضوء بتغيير الاتجاه نحو المحافظة على الموارد بشكل عام وتطبيق مبادرات الأقتصاد الأخضر بشكل خاص ، خصوصا في ظل التراجع والتردي في الموارد الطبيعية وأهمية اعتماد حسابات الاقتصاد الأخضر في المعالجات الاقتصادية والمحاسبية ضماناً لحقوق الأجيال القادمة</a:t>
            </a:r>
            <a:r>
              <a:rPr lang="ar-SA" sz="1200" dirty="0" smtClean="0"/>
              <a:t>.</a:t>
            </a:r>
            <a:endParaRPr lang="en-US" sz="1200" dirty="0" smtClean="0"/>
          </a:p>
          <a:p>
            <a:pPr algn="r" rtl="1">
              <a:buFont typeface="Wingdings" panose="05000000000000000000" pitchFamily="2" charset="2"/>
              <a:buChar char="v"/>
            </a:pPr>
            <a:r>
              <a:rPr lang="ar-SA" sz="1500" b="1" dirty="0" smtClean="0"/>
              <a:t>مشكلة </a:t>
            </a:r>
            <a:r>
              <a:rPr lang="ar-SA" sz="1500" b="1" dirty="0"/>
              <a:t>البحث :-</a:t>
            </a:r>
            <a:endParaRPr lang="en-US" sz="1500" dirty="0"/>
          </a:p>
          <a:p>
            <a:pPr marL="0" indent="0" algn="just" rtl="1">
              <a:buNone/>
            </a:pPr>
            <a:r>
              <a:rPr lang="ar-SA" sz="1200" dirty="0">
                <a:latin typeface="Arial" panose="020B0604020202020204" pitchFamily="34" charset="0"/>
                <a:cs typeface="Arial" panose="020B0604020202020204" pitchFamily="34" charset="0"/>
              </a:rPr>
              <a:t>يعد القطاع الزراعي من القطاعات الرئيسة في اي عملية تنمية اقتصادية لكن مازالت هناك عوامل تتحكم في هذا القطاع المهم وتسبب قصوراً في مجال تنميتها الى جانب الأضرار البيئية والذي يحدث بسبب تراجع مساحة الأراضي الزراعية نتيجة التوسع العمراني والتصحر وملوحة الارض وشحة المياه وهذا يقابله زيادة في اعداد السكان المستمر ، وبالرجوع الى السنوات الماضية نرى ان العالم ودول المنطقة ومنها العراق شهد ظهور أزمات متعددة ذات صلة بالغذاء والوقود والمياه وما تزال آثارها قائمة ومحسوسة في معظم أنحاء العالم وتعقد الوضع اكثر بتفاقم مشكلة التغير المناخي والأحتباس الحراري والذي هو ظاهرة تزيد من حدة  آثار كل أزمة من الأزمات </a:t>
            </a:r>
            <a:r>
              <a:rPr lang="ar-SA" sz="1200" dirty="0" smtClean="0">
                <a:latin typeface="Arial" panose="020B0604020202020204" pitchFamily="34" charset="0"/>
                <a:cs typeface="Arial" panose="020B0604020202020204" pitchFamily="34" charset="0"/>
              </a:rPr>
              <a:t>العالمية </a:t>
            </a:r>
            <a:r>
              <a:rPr lang="ar-SA" sz="1200" dirty="0">
                <a:latin typeface="Arial" panose="020B0604020202020204" pitchFamily="34" charset="0"/>
                <a:cs typeface="Arial" panose="020B0604020202020204" pitchFamily="34" charset="0"/>
              </a:rPr>
              <a:t>كما أن فقدان العراق وعلى مدى سنوات عديدة من وجود رؤية إستراتيجية ومستقبلية واضحة لتبني التحول الى أقتصاد أخضر </a:t>
            </a:r>
            <a:r>
              <a:rPr lang="ar-SA" sz="1200" dirty="0" smtClean="0">
                <a:latin typeface="Arial" panose="020B0604020202020204" pitchFamily="34" charset="0"/>
                <a:cs typeface="Arial" panose="020B0604020202020204" pitchFamily="34" charset="0"/>
              </a:rPr>
              <a:t>أدى </a:t>
            </a:r>
            <a:r>
              <a:rPr lang="ar-SA" sz="1200" dirty="0">
                <a:latin typeface="Arial" panose="020B0604020202020204" pitchFamily="34" charset="0"/>
                <a:cs typeface="Arial" panose="020B0604020202020204" pitchFamily="34" charset="0"/>
              </a:rPr>
              <a:t>الى أن تعاني معظم المحافظات العراقية من تلوث كبير في الهواء منها يعود الى عوامل طبيعية بسبب التصحر وزيادة معدلات العواصف الترابية المتكررة وذلك بسبب طبيعة العراق الصحراوية وقلة الغطاء النباتي ، أو الى عوامل من صنع الانسان بسبب نواتج الأحتراق للأنشطة الصناعية وأنتشار مولدات الطاقة الكهربائية ونواتج عوادم السيارات والتي تعود الى الزيادة غير المسيطر عليها في أعداد المركبات ، </a:t>
            </a:r>
            <a:r>
              <a:rPr lang="ar-SA" sz="1200" dirty="0" smtClean="0">
                <a:latin typeface="Arial" panose="020B0604020202020204" pitchFamily="34" charset="0"/>
                <a:cs typeface="Arial" panose="020B0604020202020204" pitchFamily="34" charset="0"/>
              </a:rPr>
              <a:t>جميع </a:t>
            </a:r>
            <a:r>
              <a:rPr lang="ar-SA" sz="1200" dirty="0">
                <a:latin typeface="Arial" panose="020B0604020202020204" pitchFamily="34" charset="0"/>
                <a:cs typeface="Arial" panose="020B0604020202020204" pitchFamily="34" charset="0"/>
              </a:rPr>
              <a:t>هذه الأسباب فاقمت الأزمة بشكل كبير وأدت الى تراجع القطاع الزراعي ومخرجاته وعدم قدرته على تحقيق الأكتفاء الذاتي و الأمن الغذائي  في العراق . نتيجة لما سبق تتضح مشكلة هذه الدراسة حول دور الأقتصاد الأخضر في تحقيق التنمية الزراعية المستدامة في العراق.</a:t>
            </a:r>
            <a:endParaRPr lang="en-US" sz="1200" dirty="0">
              <a:latin typeface="Arial" panose="020B0604020202020204" pitchFamily="34" charset="0"/>
              <a:cs typeface="Arial" panose="020B0604020202020204" pitchFamily="34" charset="0"/>
            </a:endParaRPr>
          </a:p>
        </p:txBody>
      </p:sp>
      <p:pic>
        <p:nvPicPr>
          <p:cNvPr id="2054" name="Picture 6" descr="Farming leaders on scaling up sustainable agriculture | World Economic Fo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10" y="1158241"/>
            <a:ext cx="4232364" cy="381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677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5207726" y="957944"/>
            <a:ext cx="6704972" cy="4014652"/>
          </a:xfrm>
        </p:spPr>
        <p:txBody>
          <a:bodyPr>
            <a:normAutofit/>
          </a:bodyPr>
          <a:lstStyle/>
          <a:p>
            <a:pPr algn="r" rtl="1">
              <a:buFont typeface="Wingdings" panose="05000000000000000000" pitchFamily="2" charset="2"/>
              <a:buChar char="v"/>
            </a:pPr>
            <a:r>
              <a:rPr lang="ar-SA" sz="1400" b="1" dirty="0"/>
              <a:t>أهداف البحث :</a:t>
            </a:r>
            <a:r>
              <a:rPr lang="ar-SA" sz="1400" dirty="0"/>
              <a:t> </a:t>
            </a:r>
            <a:endParaRPr lang="en-US" sz="1400" dirty="0"/>
          </a:p>
          <a:p>
            <a:pPr marL="0" indent="0" algn="r" rtl="1">
              <a:buNone/>
            </a:pPr>
            <a:r>
              <a:rPr lang="ar-SA" sz="1200" dirty="0"/>
              <a:t>يهدف البحث الى الاتي :-</a:t>
            </a:r>
            <a:endParaRPr lang="en-US" sz="1200" dirty="0"/>
          </a:p>
          <a:p>
            <a:pPr marL="0" indent="0" algn="r" rtl="1">
              <a:buNone/>
            </a:pPr>
            <a:r>
              <a:rPr lang="ar-SA" sz="1200" dirty="0" smtClean="0"/>
              <a:t>1</a:t>
            </a:r>
            <a:r>
              <a:rPr lang="ar-IQ" sz="1200" dirty="0"/>
              <a:t>- </a:t>
            </a:r>
            <a:r>
              <a:rPr lang="ar-SA" sz="1200" dirty="0"/>
              <a:t>مقارنة التحول نحو بعض جوانب الاقتصاد الأخضر في العراق وما هي أبرز التحديات في ذلك</a:t>
            </a:r>
            <a:r>
              <a:rPr lang="en-US" sz="1200" dirty="0"/>
              <a:t>.</a:t>
            </a:r>
          </a:p>
          <a:p>
            <a:pPr marL="0" indent="0" algn="r" rtl="1">
              <a:buNone/>
            </a:pPr>
            <a:r>
              <a:rPr lang="en-US" sz="1200" dirty="0" smtClean="0"/>
              <a:t>2</a:t>
            </a:r>
            <a:r>
              <a:rPr lang="ar-SA" sz="1200" dirty="0" smtClean="0"/>
              <a:t>- </a:t>
            </a:r>
            <a:r>
              <a:rPr lang="ar-SA" sz="1200" dirty="0"/>
              <a:t>حساب البصمة الكاربونية لبعض المحاصيل الرئيسة في العراق.</a:t>
            </a:r>
            <a:endParaRPr lang="en-US" sz="1200" dirty="0"/>
          </a:p>
          <a:p>
            <a:pPr marL="0" indent="0" algn="r" rtl="1">
              <a:buNone/>
            </a:pPr>
            <a:r>
              <a:rPr lang="ar-SA" sz="1200" dirty="0" smtClean="0"/>
              <a:t>3- </a:t>
            </a:r>
            <a:r>
              <a:rPr lang="ar-SA" sz="1200" dirty="0"/>
              <a:t>إجراء تحليل اقتصادي قياسي لبعض المتغيرات المتعلقة بالاقتصاد الأخضر وأثرها في التنمية الزراعية المستدامة في العراق .</a:t>
            </a:r>
            <a:endParaRPr lang="en-US" sz="1200" dirty="0"/>
          </a:p>
          <a:p>
            <a:pPr algn="r" rtl="1">
              <a:buFont typeface="Wingdings" panose="05000000000000000000" pitchFamily="2" charset="2"/>
              <a:buChar char="v"/>
            </a:pPr>
            <a:r>
              <a:rPr lang="ar-SA" sz="1400" b="1" dirty="0"/>
              <a:t>فرضية البحث :-</a:t>
            </a:r>
            <a:endParaRPr lang="en-US" sz="1400" dirty="0"/>
          </a:p>
          <a:p>
            <a:pPr marL="0" indent="0" algn="r" rtl="1">
              <a:buNone/>
            </a:pPr>
            <a:r>
              <a:rPr lang="ar-SA" sz="1200" dirty="0"/>
              <a:t>ينطلق البحث من فرضية أن </a:t>
            </a:r>
            <a:r>
              <a:rPr lang="ar-SA" sz="1200" dirty="0" smtClean="0"/>
              <a:t>ال</a:t>
            </a:r>
            <a:r>
              <a:rPr lang="ar-IQ" sz="1200" dirty="0"/>
              <a:t>ا</a:t>
            </a:r>
            <a:r>
              <a:rPr lang="ar-SA" sz="1200" dirty="0" smtClean="0"/>
              <a:t>قتصاد </a:t>
            </a:r>
            <a:r>
              <a:rPr lang="ar-SA" sz="1200" dirty="0"/>
              <a:t>الأخضر يسهم أيجاباً في تحقيق التنمية الزراعية المستدامة ومن ثم مساهمته في تعزيز النمو الاقتصادي في العراق ، وانه مازال بعيداً عن التحقق في جوانب كثيرة في </a:t>
            </a:r>
            <a:r>
              <a:rPr lang="ar-SA" sz="1200" dirty="0" smtClean="0"/>
              <a:t>ال</a:t>
            </a:r>
            <a:r>
              <a:rPr lang="ar-IQ" sz="1200" dirty="0" smtClean="0"/>
              <a:t>ا</a:t>
            </a:r>
            <a:r>
              <a:rPr lang="ar-SA" sz="1200" dirty="0" smtClean="0"/>
              <a:t>قتصاد </a:t>
            </a:r>
            <a:r>
              <a:rPr lang="ar-SA" sz="1200" dirty="0"/>
              <a:t>العراقي وخاصة الأقتصاد الزراعي .</a:t>
            </a:r>
            <a:endParaRPr lang="en-US" sz="1200" dirty="0"/>
          </a:p>
          <a:p>
            <a:pPr algn="r" rtl="1">
              <a:buFont typeface="Wingdings" panose="05000000000000000000" pitchFamily="2" charset="2"/>
              <a:buChar char="v"/>
            </a:pPr>
            <a:r>
              <a:rPr lang="ar-SA" sz="1400" b="1" dirty="0"/>
              <a:t>مصادر البيانات وأسلوب التحليل :-</a:t>
            </a:r>
            <a:endParaRPr lang="en-US" sz="1400" dirty="0"/>
          </a:p>
          <a:p>
            <a:pPr marL="0" indent="0" algn="r" rtl="1">
              <a:buNone/>
            </a:pPr>
            <a:r>
              <a:rPr lang="ar-SA" sz="1200" dirty="0"/>
              <a:t>أن مصادر البيانات هي بيانات ثانوية تم الحصول عليها من الجهات ذات العلاقة والمتمثلة بوزارة </a:t>
            </a:r>
            <a:r>
              <a:rPr lang="ar-SA" sz="1200" dirty="0" smtClean="0"/>
              <a:t>التخطيط </a:t>
            </a:r>
            <a:r>
              <a:rPr lang="ar-SA" sz="1200" dirty="0"/>
              <a:t>والتعاون الإنمائي </a:t>
            </a:r>
            <a:r>
              <a:rPr lang="ar-SA" sz="1200" dirty="0" smtClean="0"/>
              <a:t>و</a:t>
            </a:r>
            <a:r>
              <a:rPr lang="ar-IQ" sz="1200" dirty="0" smtClean="0"/>
              <a:t>و</a:t>
            </a:r>
            <a:r>
              <a:rPr lang="ar-SA" sz="1200" dirty="0" smtClean="0"/>
              <a:t>زارة </a:t>
            </a:r>
            <a:r>
              <a:rPr lang="ar-IQ" sz="1200" dirty="0" smtClean="0"/>
              <a:t>النقل </a:t>
            </a:r>
            <a:r>
              <a:rPr lang="ar-SA" sz="1200" dirty="0" smtClean="0"/>
              <a:t>والدوائر </a:t>
            </a:r>
            <a:r>
              <a:rPr lang="ar-SA" sz="1200" dirty="0"/>
              <a:t>التابعة لها والمنظمات الدولية ، فضلاً عن الكتب والبحوث والنشرات الدورية المتعلقة بموضوع البحث .</a:t>
            </a:r>
            <a:endParaRPr lang="en-US" sz="1200" dirty="0"/>
          </a:p>
          <a:p>
            <a:pPr marL="0" indent="0" algn="r" rtl="1">
              <a:buNone/>
            </a:pPr>
            <a:r>
              <a:rPr lang="ar-SA" sz="1200" dirty="0"/>
              <a:t>اما أسلوب التحليل </a:t>
            </a:r>
            <a:r>
              <a:rPr lang="ar-IQ" sz="1200" dirty="0"/>
              <a:t>فقد تم أ</a:t>
            </a:r>
            <a:r>
              <a:rPr lang="ar-SA" sz="1200" dirty="0"/>
              <a:t>ستخدم اسلوب التحليل الوصفي لأستعراض آليات الاقتصاد الاخضر والمشاكل البيئية وتداعياتها الاقتصادية وكذلك تم أستخدم اسلوب التحليل الكمي عن طريق إجراء تحليل قياسي بأستخدام احدى طرائق الأقتصاد القياسي وبأستخدام البرنامج الإحصائي </a:t>
            </a:r>
            <a:r>
              <a:rPr lang="en-US" sz="1200" dirty="0"/>
              <a:t>Eviews12</a:t>
            </a:r>
            <a:r>
              <a:rPr lang="ar-IQ" sz="1200" dirty="0"/>
              <a:t> .</a:t>
            </a:r>
            <a:endParaRPr lang="en-US" sz="1200" dirty="0"/>
          </a:p>
          <a:p>
            <a:pPr algn="r"/>
            <a:endParaRPr lang="en-US" sz="1200" dirty="0"/>
          </a:p>
        </p:txBody>
      </p:sp>
      <p:pic>
        <p:nvPicPr>
          <p:cNvPr id="1028" name="Picture 4" descr="University of Minnesota Department of Computer Science &amp; Engineering on  LinkedIn: New study is first step in predicting carbon emissions in  agri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0" y="1027611"/>
            <a:ext cx="4851853" cy="372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4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76097" y="418011"/>
            <a:ext cx="8596668" cy="665708"/>
          </a:xfrm>
        </p:spPr>
        <p:style>
          <a:lnRef idx="1">
            <a:schemeClr val="accent6"/>
          </a:lnRef>
          <a:fillRef idx="2">
            <a:schemeClr val="accent6"/>
          </a:fillRef>
          <a:effectRef idx="1">
            <a:schemeClr val="accent6"/>
          </a:effectRef>
          <a:fontRef idx="minor">
            <a:schemeClr val="dk1"/>
          </a:fontRef>
        </p:style>
        <p:txBody>
          <a:bodyPr>
            <a:normAutofit/>
          </a:bodyPr>
          <a:lstStyle/>
          <a:p>
            <a:pPr algn="ctr" rtl="1"/>
            <a:r>
              <a:rPr lang="ar-IQ" sz="1800" b="1" dirty="0"/>
              <a:t>واقع الناتج المحلي الزراعي في العراق للمدة ( 2003 - 2022 ) </a:t>
            </a:r>
            <a:r>
              <a:rPr lang="en-US" sz="1800" dirty="0"/>
              <a:t/>
            </a:r>
            <a:br>
              <a:rPr lang="en-US" sz="1800" dirty="0"/>
            </a:br>
            <a:endParaRPr lang="en-US" sz="18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236303525"/>
              </p:ext>
            </p:extLst>
          </p:nvPr>
        </p:nvGraphicFramePr>
        <p:xfrm>
          <a:off x="600558" y="1389601"/>
          <a:ext cx="5312549" cy="4919754"/>
        </p:xfrm>
        <a:graphic>
          <a:graphicData uri="http://schemas.openxmlformats.org/drawingml/2006/table">
            <a:tbl>
              <a:tblPr firstRow="1" firstCol="1" bandRow="1"/>
              <a:tblGrid>
                <a:gridCol w="1147484">
                  <a:extLst>
                    <a:ext uri="{9D8B030D-6E8A-4147-A177-3AD203B41FA5}">
                      <a16:colId xmlns:a16="http://schemas.microsoft.com/office/drawing/2014/main" val="2040051199"/>
                    </a:ext>
                  </a:extLst>
                </a:gridCol>
                <a:gridCol w="1375004">
                  <a:extLst>
                    <a:ext uri="{9D8B030D-6E8A-4147-A177-3AD203B41FA5}">
                      <a16:colId xmlns:a16="http://schemas.microsoft.com/office/drawing/2014/main" val="2143609525"/>
                    </a:ext>
                  </a:extLst>
                </a:gridCol>
                <a:gridCol w="1562921">
                  <a:extLst>
                    <a:ext uri="{9D8B030D-6E8A-4147-A177-3AD203B41FA5}">
                      <a16:colId xmlns:a16="http://schemas.microsoft.com/office/drawing/2014/main" val="3857144662"/>
                    </a:ext>
                  </a:extLst>
                </a:gridCol>
                <a:gridCol w="1227140">
                  <a:extLst>
                    <a:ext uri="{9D8B030D-6E8A-4147-A177-3AD203B41FA5}">
                      <a16:colId xmlns:a16="http://schemas.microsoft.com/office/drawing/2014/main" val="89359693"/>
                    </a:ext>
                  </a:extLst>
                </a:gridCol>
              </a:tblGrid>
              <a:tr h="515732">
                <a:tc>
                  <a:txBody>
                    <a:bodyPr/>
                    <a:lstStyle/>
                    <a:p>
                      <a:pPr algn="ctr" rtl="0">
                        <a:lnSpc>
                          <a:spcPct val="115000"/>
                        </a:lnSpc>
                        <a:spcAft>
                          <a:spcPts val="0"/>
                        </a:spcAft>
                        <a:tabLst>
                          <a:tab pos="4053840" algn="l"/>
                        </a:tabLst>
                      </a:pPr>
                      <a:r>
                        <a:rPr lang="ar-IQ" sz="1000" b="1" kern="0">
                          <a:effectLst/>
                          <a:latin typeface="Calibri" panose="020F0502020204030204" pitchFamily="34" charset="0"/>
                          <a:ea typeface="Calibri" panose="020F0502020204030204" pitchFamily="34" charset="0"/>
                          <a:cs typeface="Arial" panose="020B0604020202020204" pitchFamily="34" charset="0"/>
                        </a:rPr>
                        <a:t>الأهمية النسبية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1000" b="1" kern="0">
                          <a:effectLst/>
                          <a:latin typeface="Calibri" panose="020F0502020204030204" pitchFamily="34" charset="0"/>
                          <a:ea typeface="Calibri" panose="020F0502020204030204" pitchFamily="34" charset="0"/>
                          <a:cs typeface="Arial" panose="020B0604020202020204" pitchFamily="34" charset="0"/>
                        </a:rPr>
                        <a:t>%</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tabLst>
                          <a:tab pos="4053840" algn="l"/>
                        </a:tabLst>
                      </a:pPr>
                      <a:r>
                        <a:rPr lang="ar-IQ" sz="1000" b="1" kern="0" dirty="0">
                          <a:effectLst/>
                          <a:latin typeface="Calibri" panose="020F0502020204030204" pitchFamily="34" charset="0"/>
                          <a:ea typeface="Calibri" panose="020F0502020204030204" pitchFamily="34" charset="0"/>
                          <a:cs typeface="Arial" panose="020B0604020202020204" pitchFamily="34" charset="0"/>
                        </a:rPr>
                        <a:t>الناتج المحلي </a:t>
                      </a:r>
                      <a:r>
                        <a:rPr lang="ar-IQ" sz="1000" b="1" kern="0" dirty="0" smtClean="0">
                          <a:effectLst/>
                          <a:latin typeface="Calibri" panose="020F0502020204030204" pitchFamily="34" charset="0"/>
                          <a:ea typeface="Calibri" panose="020F0502020204030204" pitchFamily="34" charset="0"/>
                          <a:cs typeface="Arial" panose="020B0604020202020204" pitchFamily="34" charset="0"/>
                        </a:rPr>
                        <a:t>الزراعي          </a:t>
                      </a:r>
                      <a:r>
                        <a:rPr lang="ar-IQ" sz="1000" b="1" kern="0" dirty="0">
                          <a:effectLst/>
                          <a:latin typeface="Calibri" panose="020F0502020204030204" pitchFamily="34" charset="0"/>
                          <a:ea typeface="Calibri" panose="020F0502020204030204" pitchFamily="34" charset="0"/>
                          <a:cs typeface="Arial" panose="020B0604020202020204" pitchFamily="34" charset="0"/>
                        </a:rPr>
                        <a:t>( بالأسعار الجارية )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1000" b="1" kern="0" dirty="0">
                          <a:effectLst/>
                          <a:latin typeface="Calibri" panose="020F0502020204030204" pitchFamily="34" charset="0"/>
                          <a:ea typeface="Calibri" panose="020F0502020204030204" pitchFamily="34" charset="0"/>
                          <a:cs typeface="Arial" panose="020B0604020202020204" pitchFamily="34" charset="0"/>
                        </a:rPr>
                        <a:t>(مليون دينار)</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tabLst>
                          <a:tab pos="4053840" algn="l"/>
                        </a:tabLst>
                      </a:pPr>
                      <a:r>
                        <a:rPr lang="ar-IQ" sz="1000" b="1" kern="0" dirty="0">
                          <a:effectLst/>
                          <a:latin typeface="Calibri" panose="020F0502020204030204" pitchFamily="34" charset="0"/>
                          <a:ea typeface="Calibri" panose="020F0502020204030204" pitchFamily="34" charset="0"/>
                          <a:cs typeface="Arial" panose="020B0604020202020204" pitchFamily="34" charset="0"/>
                        </a:rPr>
                        <a:t>الناتج المحلي </a:t>
                      </a:r>
                      <a:r>
                        <a:rPr lang="ar-IQ" sz="1000" b="1" kern="0" dirty="0" smtClean="0">
                          <a:effectLst/>
                          <a:latin typeface="Calibri" panose="020F0502020204030204" pitchFamily="34" charset="0"/>
                          <a:ea typeface="Calibri" panose="020F0502020204030204" pitchFamily="34" charset="0"/>
                          <a:cs typeface="Arial" panose="020B0604020202020204" pitchFamily="34" charset="0"/>
                        </a:rPr>
                        <a:t>الإجمالي               </a:t>
                      </a:r>
                      <a:r>
                        <a:rPr lang="ar-IQ" sz="1000" b="1" kern="0" dirty="0">
                          <a:effectLst/>
                          <a:latin typeface="Calibri" panose="020F0502020204030204" pitchFamily="34" charset="0"/>
                          <a:ea typeface="Calibri" panose="020F0502020204030204" pitchFamily="34" charset="0"/>
                          <a:cs typeface="Arial" panose="020B0604020202020204" pitchFamily="34" charset="0"/>
                        </a:rPr>
                        <a:t>( بالأسعار الجارية )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1000" b="1" kern="0" dirty="0">
                          <a:effectLst/>
                          <a:latin typeface="Calibri" panose="020F0502020204030204" pitchFamily="34" charset="0"/>
                          <a:ea typeface="Calibri" panose="020F0502020204030204" pitchFamily="34" charset="0"/>
                          <a:cs typeface="Arial" panose="020B0604020202020204" pitchFamily="34" charset="0"/>
                        </a:rPr>
                        <a:t>(مليون دينار)</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tabLst>
                          <a:tab pos="4053840" algn="l"/>
                        </a:tabLst>
                      </a:pPr>
                      <a:r>
                        <a:rPr lang="en-US" sz="1000" b="1" kern="0" dirty="0">
                          <a:effectLst/>
                          <a:latin typeface="Calibri" panose="020F0502020204030204" pitchFamily="34" charset="0"/>
                          <a:ea typeface="Calibri" panose="020F0502020204030204" pitchFamily="34" charset="0"/>
                          <a:cs typeface="Arial" panose="020B0604020202020204" pitchFamily="34" charset="0"/>
                        </a:rPr>
                        <a:t>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pPr>
                      <a:r>
                        <a:rPr lang="ar-IQ" sz="1000" b="1" kern="0" dirty="0">
                          <a:effectLst/>
                          <a:latin typeface="Calibri" panose="020F0502020204030204" pitchFamily="34" charset="0"/>
                          <a:ea typeface="Calibri" panose="020F0502020204030204" pitchFamily="34" charset="0"/>
                          <a:cs typeface="Arial" panose="020B0604020202020204" pitchFamily="34" charset="0"/>
                        </a:rPr>
                        <a:t>السنة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30996023"/>
                  </a:ext>
                </a:extLst>
              </a:tr>
              <a:tr h="171911">
                <a:tc>
                  <a:txBody>
                    <a:bodyPr/>
                    <a:lstStyle/>
                    <a:p>
                      <a:pPr algn="ctr" rtl="1">
                        <a:lnSpc>
                          <a:spcPct val="115000"/>
                        </a:lnSpc>
                        <a:spcAft>
                          <a:spcPts val="0"/>
                        </a:spcAft>
                        <a:tabLst>
                          <a:tab pos="4053840" algn="l"/>
                        </a:tabLst>
                      </a:pPr>
                      <a:r>
                        <a:rPr lang="ar-IQ" sz="1000" kern="0">
                          <a:effectLst/>
                          <a:highlight>
                            <a:srgbClr val="D3D3D3"/>
                          </a:highlight>
                          <a:latin typeface="Calibri" panose="020F0502020204030204" pitchFamily="34" charset="0"/>
                          <a:ea typeface="Calibri" panose="020F0502020204030204" pitchFamily="34" charset="0"/>
                          <a:cs typeface="Arial" panose="020B0604020202020204" pitchFamily="34" charset="0"/>
                        </a:rPr>
                        <a:t>8.41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highlight>
                            <a:srgbClr val="D3D3D3"/>
                          </a:highlight>
                          <a:latin typeface="Calibri" panose="020F0502020204030204" pitchFamily="34" charset="0"/>
                          <a:ea typeface="Calibri" panose="020F0502020204030204" pitchFamily="34" charset="0"/>
                          <a:cs typeface="Arial" panose="020B0604020202020204" pitchFamily="34" charset="0"/>
                        </a:rPr>
                        <a:t>2486865.5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highlight>
                            <a:srgbClr val="D3D3D3"/>
                          </a:highlight>
                          <a:latin typeface="Calibri" panose="020F0502020204030204" pitchFamily="34" charset="0"/>
                          <a:ea typeface="Calibri" panose="020F0502020204030204" pitchFamily="34" charset="0"/>
                          <a:cs typeface="Arial" panose="020B0604020202020204" pitchFamily="34" charset="0"/>
                        </a:rPr>
                        <a:t>29585788.6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2003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45387874"/>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6.94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3693768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53235358.7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2004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60173632"/>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6.89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5064158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73533598.6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2005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35330590"/>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5.83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5568985.7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95587954.8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2006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74605297"/>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4.93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5494212.4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111455813.4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2007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60948176"/>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3.85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6042017.7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157026061.6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2008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133471812"/>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5.23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6832552.1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130643200.4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2009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37608557"/>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5.16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8366232.4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162064565.5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100985391"/>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4.56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9918316.8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217327107.4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90367645"/>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4.12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10484949.3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254225490.7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32348157"/>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4.77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13045856.4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273587529.2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763325445"/>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4.93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13128622.6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266332655.1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19411601"/>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4.19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8160769.7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194680971.8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60103576"/>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3.98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7832046.6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196924141.7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12434006"/>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2.92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6598384.8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225722375.5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493801979"/>
                  </a:ext>
                </a:extLst>
              </a:tr>
              <a:tr h="171911">
                <a:tc>
                  <a:txBody>
                    <a:bodyPr/>
                    <a:lstStyle/>
                    <a:p>
                      <a:pPr algn="ctr" rtl="1">
                        <a:lnSpc>
                          <a:spcPct val="115000"/>
                        </a:lnSpc>
                        <a:spcAft>
                          <a:spcPts val="0"/>
                        </a:spcAft>
                        <a:tabLst>
                          <a:tab pos="4053840" algn="l"/>
                        </a:tabLst>
                      </a:pPr>
                      <a:r>
                        <a:rPr lang="ar-IQ" sz="1000" kern="0">
                          <a:effectLst/>
                          <a:highlight>
                            <a:srgbClr val="D3D3D3"/>
                          </a:highlight>
                          <a:latin typeface="Calibri" panose="020F0502020204030204" pitchFamily="34" charset="0"/>
                          <a:ea typeface="Calibri" panose="020F0502020204030204" pitchFamily="34" charset="0"/>
                          <a:cs typeface="Arial" panose="020B0604020202020204" pitchFamily="34" charset="0"/>
                        </a:rPr>
                        <a:t>2.81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7572265.1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268918874.0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485962378"/>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3.77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10411174.4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276157867.6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2019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175817056"/>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5.97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highlight>
                            <a:srgbClr val="D3D3D3"/>
                          </a:highlight>
                          <a:latin typeface="Calibri" panose="020F0502020204030204" pitchFamily="34" charset="0"/>
                          <a:ea typeface="Calibri" panose="020F0502020204030204" pitchFamily="34" charset="0"/>
                          <a:cs typeface="Arial" panose="020B0604020202020204" pitchFamily="34" charset="0"/>
                        </a:rPr>
                        <a:t>13130527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219768798.4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2020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96572363"/>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3.95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11912818.8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301439533.9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2021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78847"/>
                  </a:ext>
                </a:extLst>
              </a:tr>
              <a:tr h="171911">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2.85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a:effectLst/>
                          <a:latin typeface="Calibri" panose="020F0502020204030204" pitchFamily="34" charset="0"/>
                          <a:ea typeface="Calibri" panose="020F0502020204030204" pitchFamily="34" charset="0"/>
                          <a:cs typeface="Arial" panose="020B0604020202020204" pitchFamily="34" charset="0"/>
                        </a:rPr>
                        <a:t>10922787.7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highlight>
                            <a:srgbClr val="D3D3D3"/>
                          </a:highlight>
                          <a:latin typeface="Calibri" panose="020F0502020204030204" pitchFamily="34" charset="0"/>
                          <a:ea typeface="Calibri" panose="020F0502020204030204" pitchFamily="34" charset="0"/>
                          <a:cs typeface="Arial" panose="020B0604020202020204" pitchFamily="34" charset="0"/>
                        </a:rPr>
                        <a:t>383064152.3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2022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24472273"/>
                  </a:ext>
                </a:extLst>
              </a:tr>
              <a:tr h="171911">
                <a:tc>
                  <a:txBody>
                    <a:bodyPr/>
                    <a:lstStyle/>
                    <a:p>
                      <a:pPr algn="ctr" rtl="0">
                        <a:lnSpc>
                          <a:spcPct val="115000"/>
                        </a:lnSpc>
                        <a:spcAft>
                          <a:spcPts val="0"/>
                        </a:spcAft>
                      </a:pPr>
                      <a:r>
                        <a:rPr lang="en-US" sz="1000" kern="0">
                          <a:effectLst/>
                          <a:latin typeface="Calibri" panose="020F0502020204030204" pitchFamily="34" charset="0"/>
                          <a:ea typeface="Calibri" panose="020F0502020204030204" pitchFamily="34"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a:effectLst/>
                          <a:latin typeface="Calibri" panose="020F0502020204030204" pitchFamily="34" charset="0"/>
                          <a:ea typeface="Calibri" panose="020F0502020204030204" pitchFamily="34" charset="0"/>
                          <a:cs typeface="Arial" panose="020B0604020202020204" pitchFamily="34" charset="0"/>
                        </a:rPr>
                        <a:t>166667311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dirty="0">
                          <a:effectLst/>
                          <a:latin typeface="Calibri" panose="020F0502020204030204" pitchFamily="34" charset="0"/>
                          <a:ea typeface="Calibri" panose="020F0502020204030204" pitchFamily="34" charset="0"/>
                          <a:cs typeface="Arial" panose="020B0604020202020204" pitchFamily="34" charset="0"/>
                        </a:rPr>
                        <a:t>3891281839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المجموع</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14947337"/>
                  </a:ext>
                </a:extLst>
              </a:tr>
              <a:tr h="171911">
                <a:tc>
                  <a:txBody>
                    <a:bodyPr/>
                    <a:lstStyle/>
                    <a:p>
                      <a:pPr algn="ctr" rtl="0">
                        <a:lnSpc>
                          <a:spcPct val="115000"/>
                        </a:lnSpc>
                        <a:spcAft>
                          <a:spcPts val="0"/>
                        </a:spcAft>
                      </a:pPr>
                      <a:r>
                        <a:rPr lang="en-US" sz="1000" kern="0">
                          <a:effectLst/>
                          <a:latin typeface="Calibri" panose="020F0502020204030204" pitchFamily="34" charset="0"/>
                          <a:ea typeface="Calibri" panose="020F0502020204030204" pitchFamily="34"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a:effectLst/>
                          <a:latin typeface="Calibri" panose="020F0502020204030204" pitchFamily="34" charset="0"/>
                          <a:ea typeface="Calibri" panose="020F0502020204030204" pitchFamily="34" charset="0"/>
                          <a:cs typeface="Arial" panose="020B0604020202020204" pitchFamily="34" charset="0"/>
                        </a:rPr>
                        <a:t>8333365.55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dirty="0">
                          <a:effectLst/>
                          <a:latin typeface="Calibri" panose="020F0502020204030204" pitchFamily="34" charset="0"/>
                          <a:ea typeface="Calibri" panose="020F0502020204030204" pitchFamily="34" charset="0"/>
                          <a:cs typeface="Arial" panose="020B0604020202020204" pitchFamily="34" charset="0"/>
                        </a:rPr>
                        <a:t>194564092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المتوسط</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26682917"/>
                  </a:ext>
                </a:extLst>
              </a:tr>
              <a:tr h="171911">
                <a:tc>
                  <a:txBody>
                    <a:bodyPr/>
                    <a:lstStyle/>
                    <a:p>
                      <a:pPr algn="ctr" rtl="0">
                        <a:lnSpc>
                          <a:spcPct val="115000"/>
                        </a:lnSpc>
                        <a:spcAft>
                          <a:spcPts val="0"/>
                        </a:spcAft>
                        <a:tabLst>
                          <a:tab pos="4053840" algn="l"/>
                        </a:tabLst>
                      </a:pPr>
                      <a:r>
                        <a:rPr lang="en-US" sz="1000" kern="0">
                          <a:effectLst/>
                          <a:latin typeface="Calibri" panose="020F0502020204030204" pitchFamily="34" charset="0"/>
                          <a:ea typeface="Calibri" panose="020F0502020204030204" pitchFamily="34" charset="0"/>
                          <a:cs typeface="Arial" panose="020B0604020202020204" pitchFamily="34" charset="0"/>
                        </a:rPr>
                        <a:t>8.41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a:effectLst/>
                          <a:latin typeface="Calibri" panose="020F0502020204030204" pitchFamily="34" charset="0"/>
                          <a:ea typeface="Calibri" panose="020F0502020204030204" pitchFamily="34" charset="0"/>
                          <a:cs typeface="Arial" panose="020B0604020202020204" pitchFamily="34" charset="0"/>
                        </a:rPr>
                        <a:t>13130527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dirty="0">
                          <a:effectLst/>
                          <a:latin typeface="Calibri" panose="020F0502020204030204" pitchFamily="34" charset="0"/>
                          <a:ea typeface="Calibri" panose="020F0502020204030204" pitchFamily="34" charset="0"/>
                          <a:cs typeface="Arial" panose="020B0604020202020204" pitchFamily="34" charset="0"/>
                        </a:rPr>
                        <a:t>383064152.3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أعلى قيمة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02581549"/>
                  </a:ext>
                </a:extLst>
              </a:tr>
              <a:tr h="171911">
                <a:tc>
                  <a:txBody>
                    <a:bodyPr/>
                    <a:lstStyle/>
                    <a:p>
                      <a:pPr algn="ctr" rtl="0">
                        <a:lnSpc>
                          <a:spcPct val="115000"/>
                        </a:lnSpc>
                        <a:spcAft>
                          <a:spcPts val="0"/>
                        </a:spcAft>
                        <a:tabLst>
                          <a:tab pos="4053840" algn="l"/>
                        </a:tabLst>
                      </a:pPr>
                      <a:r>
                        <a:rPr lang="en-US" sz="1000" kern="0">
                          <a:effectLst/>
                          <a:latin typeface="Calibri" panose="020F0502020204030204" pitchFamily="34" charset="0"/>
                          <a:ea typeface="Calibri" panose="020F0502020204030204" pitchFamily="34" charset="0"/>
                          <a:cs typeface="Arial" panose="020B0604020202020204" pitchFamily="34" charset="0"/>
                        </a:rPr>
                        <a:t>2.81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a:effectLst/>
                          <a:latin typeface="Calibri" panose="020F0502020204030204" pitchFamily="34" charset="0"/>
                          <a:ea typeface="Calibri" panose="020F0502020204030204" pitchFamily="34" charset="0"/>
                          <a:cs typeface="Arial" panose="020B0604020202020204" pitchFamily="34" charset="0"/>
                        </a:rPr>
                        <a:t>2486865.5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dirty="0">
                          <a:effectLst/>
                          <a:latin typeface="Calibri" panose="020F0502020204030204" pitchFamily="34" charset="0"/>
                          <a:ea typeface="Calibri" panose="020F0502020204030204" pitchFamily="34" charset="0"/>
                          <a:cs typeface="Arial" panose="020B0604020202020204" pitchFamily="34" charset="0"/>
                        </a:rPr>
                        <a:t>29585788.6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أدنى قيمة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812652436"/>
                  </a:ext>
                </a:extLst>
              </a:tr>
              <a:tr h="187734">
                <a:tc>
                  <a:txBody>
                    <a:bodyPr/>
                    <a:lstStyle/>
                    <a:p>
                      <a:pPr algn="ctr" rtl="0">
                        <a:lnSpc>
                          <a:spcPct val="115000"/>
                        </a:lnSpc>
                        <a:spcAft>
                          <a:spcPts val="0"/>
                        </a:spcAft>
                        <a:tabLst>
                          <a:tab pos="4053840" algn="l"/>
                        </a:tabLst>
                      </a:pPr>
                      <a:r>
                        <a:rPr lang="en-US" sz="1000" kern="0">
                          <a:effectLst/>
                          <a:latin typeface="Calibri" panose="020F0502020204030204" pitchFamily="34" charset="0"/>
                          <a:ea typeface="Calibri" panose="020F0502020204030204" pitchFamily="34"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a:effectLst/>
                          <a:latin typeface="Calibri" panose="020F0502020204030204" pitchFamily="34" charset="0"/>
                          <a:ea typeface="Calibri" panose="020F0502020204030204" pitchFamily="34" charset="0"/>
                          <a:cs typeface="Arial" panose="020B0604020202020204" pitchFamily="34" charset="0"/>
                        </a:rPr>
                        <a:t>5.7%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0" dirty="0">
                          <a:effectLst/>
                          <a:latin typeface="Calibri" panose="020F0502020204030204" pitchFamily="34" charset="0"/>
                          <a:ea typeface="Calibri" panose="020F0502020204030204" pitchFamily="34" charset="0"/>
                          <a:cs typeface="Arial" panose="020B0604020202020204" pitchFamily="34" charset="0"/>
                        </a:rPr>
                        <a:t>9.4%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1000" kern="0" dirty="0">
                          <a:effectLst/>
                          <a:latin typeface="Calibri" panose="020F0502020204030204" pitchFamily="34" charset="0"/>
                          <a:ea typeface="Calibri" panose="020F0502020204030204" pitchFamily="34" charset="0"/>
                          <a:cs typeface="Arial" panose="020B0604020202020204" pitchFamily="34" charset="0"/>
                        </a:rPr>
                        <a:t>معدل النمو السنوي</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7079" marR="47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01236778"/>
                  </a:ext>
                </a:extLst>
              </a:tr>
            </a:tbl>
          </a:graphicData>
        </a:graphic>
      </p:graphicFrame>
      <p:sp>
        <p:nvSpPr>
          <p:cNvPr id="6" name="Rectangle 5"/>
          <p:cNvSpPr/>
          <p:nvPr/>
        </p:nvSpPr>
        <p:spPr>
          <a:xfrm>
            <a:off x="6103088" y="1389601"/>
            <a:ext cx="5869172" cy="5262979"/>
          </a:xfrm>
          <a:prstGeom prst="rect">
            <a:avLst/>
          </a:prstGeom>
          <a:solidFill>
            <a:schemeClr val="accent6">
              <a:lumMod val="20000"/>
              <a:lumOff val="80000"/>
            </a:schemeClr>
          </a:solidFill>
          <a:ln>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IQ" sz="1400" dirty="0">
                <a:latin typeface="Calibri" panose="020F0502020204030204" pitchFamily="34" charset="0"/>
                <a:ea typeface="Calibri" panose="020F0502020204030204" pitchFamily="34" charset="0"/>
                <a:cs typeface="Arial" panose="020B0604020202020204" pitchFamily="34" charset="0"/>
              </a:rPr>
              <a:t>يلاحظ من الجدول (</a:t>
            </a:r>
            <a:r>
              <a:rPr lang="ar-IQ" sz="1400" dirty="0" smtClean="0">
                <a:latin typeface="Calibri" panose="020F0502020204030204" pitchFamily="34" charset="0"/>
                <a:ea typeface="Calibri" panose="020F0502020204030204" pitchFamily="34" charset="0"/>
                <a:cs typeface="Arial" panose="020B0604020202020204" pitchFamily="34" charset="0"/>
              </a:rPr>
              <a:t>1) </a:t>
            </a:r>
            <a:r>
              <a:rPr lang="ar-IQ" sz="1400" b="1" dirty="0">
                <a:latin typeface="Calibri" panose="020F0502020204030204" pitchFamily="34" charset="0"/>
                <a:ea typeface="Calibri" panose="020F0502020204030204" pitchFamily="34" charset="0"/>
                <a:cs typeface="Arial" panose="020B0604020202020204" pitchFamily="34" charset="0"/>
              </a:rPr>
              <a:t>ان أعلى قيمة للناتج المحلي </a:t>
            </a:r>
            <a:r>
              <a:rPr lang="ar-IQ" sz="1400" b="1" dirty="0" smtClean="0">
                <a:latin typeface="Calibri" panose="020F0502020204030204" pitchFamily="34" charset="0"/>
                <a:ea typeface="Calibri" panose="020F0502020204030204" pitchFamily="34" charset="0"/>
                <a:cs typeface="Arial" panose="020B0604020202020204" pitchFamily="34" charset="0"/>
              </a:rPr>
              <a:t>الإجمالي</a:t>
            </a:r>
            <a:r>
              <a:rPr lang="en-US" sz="1400" b="1" dirty="0" smtClean="0">
                <a:latin typeface="Calibri" panose="020F0502020204030204" pitchFamily="34" charset="0"/>
                <a:ea typeface="Calibri" panose="020F0502020204030204" pitchFamily="34" charset="0"/>
                <a:cs typeface="Arial" panose="020B0604020202020204" pitchFamily="34" charset="0"/>
              </a:rPr>
              <a:t> </a:t>
            </a:r>
            <a:r>
              <a:rPr lang="ar-IQ" sz="1400" b="1" dirty="0" smtClean="0">
                <a:latin typeface="Calibri" panose="020F0502020204030204" pitchFamily="34" charset="0"/>
                <a:ea typeface="Calibri" panose="020F0502020204030204" pitchFamily="34" charset="0"/>
              </a:rPr>
              <a:t>(383,064,152.3</a:t>
            </a:r>
            <a:r>
              <a:rPr lang="ar-IQ" sz="1400" dirty="0" smtClean="0">
                <a:latin typeface="Calibri" panose="020F0502020204030204" pitchFamily="34" charset="0"/>
                <a:ea typeface="Calibri" panose="020F0502020204030204" pitchFamily="34" charset="0"/>
              </a:rPr>
              <a:t>)</a:t>
            </a:r>
            <a:r>
              <a:rPr lang="en-US" sz="1400" dirty="0" smtClean="0">
                <a:latin typeface="Calibri" panose="020F0502020204030204" pitchFamily="34" charset="0"/>
                <a:ea typeface="Calibri" panose="020F0502020204030204" pitchFamily="34" charset="0"/>
              </a:rPr>
              <a:t> </a:t>
            </a:r>
            <a:r>
              <a:rPr lang="ar-IQ" sz="1400" dirty="0" smtClean="0">
                <a:latin typeface="Calibri" panose="020F0502020204030204" pitchFamily="34" charset="0"/>
                <a:ea typeface="Calibri" panose="020F0502020204030204" pitchFamily="34" charset="0"/>
              </a:rPr>
              <a:t>مليون </a:t>
            </a:r>
            <a:r>
              <a:rPr lang="ar-IQ" sz="1400" dirty="0" smtClean="0">
                <a:latin typeface="Calibri" panose="020F0502020204030204" pitchFamily="34" charset="0"/>
                <a:ea typeface="Calibri" panose="020F0502020204030204" pitchFamily="34" charset="0"/>
                <a:cs typeface="Arial" panose="020B0604020202020204" pitchFamily="34" charset="0"/>
              </a:rPr>
              <a:t>دينار </a:t>
            </a:r>
            <a:r>
              <a:rPr lang="ar-IQ" sz="1400" dirty="0">
                <a:latin typeface="Calibri" panose="020F0502020204030204" pitchFamily="34" charset="0"/>
                <a:ea typeface="Calibri" panose="020F0502020204030204" pitchFamily="34" charset="0"/>
                <a:cs typeface="Arial" panose="020B0604020202020204" pitchFamily="34" charset="0"/>
              </a:rPr>
              <a:t>في عام 2022 بسبب الزيادة الكبيرة في الصادرات النفطية والارتفاع في اسعار النفط والذي ادى الى الزيادة </a:t>
            </a:r>
            <a:r>
              <a:rPr lang="ar-IQ" sz="1400" dirty="0" smtClean="0">
                <a:latin typeface="Calibri" panose="020F0502020204030204" pitchFamily="34" charset="0"/>
                <a:ea typeface="Calibri" panose="020F0502020204030204" pitchFamily="34" charset="0"/>
                <a:cs typeface="Arial" panose="020B0604020202020204" pitchFamily="34" charset="0"/>
              </a:rPr>
              <a:t>في </a:t>
            </a:r>
            <a:r>
              <a:rPr lang="ar-IQ" sz="1400" dirty="0">
                <a:latin typeface="Calibri" panose="020F0502020204030204" pitchFamily="34" charset="0"/>
                <a:ea typeface="Calibri" panose="020F0502020204030204" pitchFamily="34" charset="0"/>
                <a:cs typeface="Arial" panose="020B0604020202020204" pitchFamily="34" charset="0"/>
              </a:rPr>
              <a:t>العائدات النفطية </a:t>
            </a:r>
            <a:r>
              <a:rPr lang="ar-IQ" sz="1400" dirty="0" smtClean="0">
                <a:latin typeface="Calibri" panose="020F0502020204030204" pitchFamily="34" charset="0"/>
                <a:ea typeface="Calibri" panose="020F0502020204030204" pitchFamily="34" charset="0"/>
                <a:cs typeface="Arial" panose="020B0604020202020204" pitchFamily="34" charset="0"/>
              </a:rPr>
              <a:t>كما </a:t>
            </a:r>
            <a:r>
              <a:rPr lang="ar-IQ" sz="1400" b="1" dirty="0">
                <a:latin typeface="Calibri" panose="020F0502020204030204" pitchFamily="34" charset="0"/>
                <a:ea typeface="Calibri" panose="020F0502020204030204" pitchFamily="34" charset="0"/>
                <a:cs typeface="Arial" panose="020B0604020202020204" pitchFamily="34" charset="0"/>
              </a:rPr>
              <a:t>ان اقل قيمة للناتج المحلي </a:t>
            </a:r>
            <a:r>
              <a:rPr lang="ar-IQ" sz="1400" b="1" dirty="0" smtClean="0">
                <a:latin typeface="Calibri" panose="020F0502020204030204" pitchFamily="34" charset="0"/>
                <a:ea typeface="Calibri" panose="020F0502020204030204" pitchFamily="34" charset="0"/>
                <a:cs typeface="Arial" panose="020B0604020202020204" pitchFamily="34" charset="0"/>
              </a:rPr>
              <a:t>الإجمالي </a:t>
            </a:r>
            <a:r>
              <a:rPr lang="ar-IQ" sz="1400" b="1" dirty="0">
                <a:latin typeface="Calibri" panose="020F0502020204030204" pitchFamily="34" charset="0"/>
                <a:ea typeface="Calibri" panose="020F0502020204030204" pitchFamily="34" charset="0"/>
              </a:rPr>
              <a:t>(29,585,788.6</a:t>
            </a:r>
            <a:r>
              <a:rPr lang="ar-IQ" sz="1400" b="1" dirty="0" smtClean="0">
                <a:latin typeface="Calibri" panose="020F0502020204030204" pitchFamily="34" charset="0"/>
                <a:ea typeface="Calibri" panose="020F0502020204030204" pitchFamily="34" charset="0"/>
              </a:rPr>
              <a:t>)</a:t>
            </a:r>
            <a:r>
              <a:rPr lang="en-US" sz="1400" b="1" dirty="0" smtClean="0">
                <a:latin typeface="Calibri" panose="020F0502020204030204" pitchFamily="34" charset="0"/>
                <a:ea typeface="Calibri" panose="020F0502020204030204" pitchFamily="34" charset="0"/>
              </a:rPr>
              <a:t> </a:t>
            </a:r>
            <a:r>
              <a:rPr lang="ar-IQ" sz="1400" dirty="0" smtClean="0">
                <a:latin typeface="Calibri" panose="020F0502020204030204" pitchFamily="34" charset="0"/>
                <a:ea typeface="Calibri" panose="020F0502020204030204" pitchFamily="34" charset="0"/>
              </a:rPr>
              <a:t>مليون </a:t>
            </a:r>
            <a:r>
              <a:rPr lang="ar-IQ" sz="1400" dirty="0">
                <a:latin typeface="Calibri" panose="020F0502020204030204" pitchFamily="34" charset="0"/>
                <a:ea typeface="Calibri" panose="020F0502020204030204" pitchFamily="34" charset="0"/>
                <a:cs typeface="Arial" panose="020B0604020202020204" pitchFamily="34" charset="0"/>
              </a:rPr>
              <a:t>دينار في عام 2003 بسبب الأحداث الأمنية التي شهدها العراق في هذه السنة والتي انعكست سلباً على الناتج المحلي الإجمالي </a:t>
            </a:r>
            <a:r>
              <a:rPr lang="ar-IQ" sz="1400" dirty="0" smtClean="0">
                <a:latin typeface="Calibri" panose="020F0502020204030204" pitchFamily="34" charset="0"/>
                <a:ea typeface="Calibri" panose="020F0502020204030204" pitchFamily="34" charset="0"/>
                <a:cs typeface="Arial" panose="020B0604020202020204" pitchFamily="34" charset="0"/>
              </a:rPr>
              <a:t>. </a:t>
            </a:r>
            <a:r>
              <a:rPr lang="ar-IQ" sz="1400" b="1" dirty="0">
                <a:latin typeface="Calibri" panose="020F0502020204030204" pitchFamily="34" charset="0"/>
                <a:ea typeface="Calibri" panose="020F0502020204030204" pitchFamily="34" charset="0"/>
                <a:cs typeface="Arial" panose="020B0604020202020204" pitchFamily="34" charset="0"/>
              </a:rPr>
              <a:t>كما يلاحظ من الجدول ( </a:t>
            </a:r>
            <a:r>
              <a:rPr lang="ar-IQ" sz="1400" b="1" dirty="0" smtClean="0">
                <a:latin typeface="Calibri" panose="020F0502020204030204" pitchFamily="34" charset="0"/>
                <a:ea typeface="Calibri" panose="020F0502020204030204" pitchFamily="34" charset="0"/>
                <a:cs typeface="Arial" panose="020B0604020202020204" pitchFamily="34" charset="0"/>
              </a:rPr>
              <a:t>1 </a:t>
            </a:r>
            <a:r>
              <a:rPr lang="ar-IQ" sz="1400" b="1" dirty="0">
                <a:latin typeface="Calibri" panose="020F0502020204030204" pitchFamily="34" charset="0"/>
                <a:ea typeface="Calibri" panose="020F0502020204030204" pitchFamily="34" charset="0"/>
                <a:cs typeface="Arial" panose="020B0604020202020204" pitchFamily="34" charset="0"/>
              </a:rPr>
              <a:t>) ان هناك تذبذباً في قيمة الناتج المحلي الزراعي خلال مدة الدراسة أذ بلغت اعلى قيمة للناتج المحلي الزراعي </a:t>
            </a:r>
            <a:r>
              <a:rPr lang="ar-IQ" sz="1400" b="1" dirty="0">
                <a:latin typeface="Calibri" panose="020F0502020204030204" pitchFamily="34" charset="0"/>
                <a:ea typeface="Calibri" panose="020F0502020204030204" pitchFamily="34" charset="0"/>
              </a:rPr>
              <a:t>(13,130,527</a:t>
            </a:r>
            <a:r>
              <a:rPr lang="ar-IQ" sz="1400" b="1" dirty="0" smtClean="0">
                <a:latin typeface="Calibri" panose="020F0502020204030204" pitchFamily="34" charset="0"/>
                <a:ea typeface="Calibri" panose="020F0502020204030204" pitchFamily="34" charset="0"/>
              </a:rPr>
              <a:t>)</a:t>
            </a:r>
            <a:r>
              <a:rPr lang="en-US" sz="1400" b="1" dirty="0" smtClean="0">
                <a:latin typeface="Calibri" panose="020F0502020204030204" pitchFamily="34" charset="0"/>
                <a:ea typeface="Calibri" panose="020F0502020204030204" pitchFamily="34" charset="0"/>
              </a:rPr>
              <a:t> </a:t>
            </a:r>
            <a:r>
              <a:rPr lang="ar-IQ" sz="1400" b="1" dirty="0" smtClean="0">
                <a:latin typeface="Calibri" panose="020F0502020204030204" pitchFamily="34" charset="0"/>
                <a:ea typeface="Calibri" panose="020F0502020204030204" pitchFamily="34" charset="0"/>
              </a:rPr>
              <a:t>مليون </a:t>
            </a:r>
            <a:r>
              <a:rPr lang="ar-IQ" sz="1400" b="1" dirty="0">
                <a:latin typeface="Calibri" panose="020F0502020204030204" pitchFamily="34" charset="0"/>
                <a:ea typeface="Calibri" panose="020F0502020204030204" pitchFamily="34" charset="0"/>
                <a:cs typeface="Arial" panose="020B0604020202020204" pitchFamily="34" charset="0"/>
              </a:rPr>
              <a:t>دينار في عام </a:t>
            </a:r>
            <a:r>
              <a:rPr lang="en-US" sz="1400" b="1" dirty="0" smtClean="0">
                <a:latin typeface="Arial" panose="020B0604020202020204" pitchFamily="34" charset="0"/>
                <a:ea typeface="Calibri" panose="020F0502020204030204" pitchFamily="34" charset="0"/>
                <a:cs typeface="Arial" panose="020B0604020202020204" pitchFamily="34" charset="0"/>
              </a:rPr>
              <a:t>2020</a:t>
            </a:r>
            <a:r>
              <a:rPr lang="ar-IQ" sz="1400" b="1" dirty="0" smtClean="0">
                <a:ea typeface="Calibri" panose="020F0502020204030204" pitchFamily="34" charset="0"/>
              </a:rPr>
              <a:t> </a:t>
            </a:r>
            <a:r>
              <a:rPr lang="ar-IQ" sz="1400" b="1" dirty="0" smtClean="0">
                <a:latin typeface="Calibri" panose="020F0502020204030204" pitchFamily="34" charset="0"/>
                <a:ea typeface="Calibri" panose="020F0502020204030204" pitchFamily="34" charset="0"/>
                <a:cs typeface="Arial" panose="020B0604020202020204" pitchFamily="34" charset="0"/>
              </a:rPr>
              <a:t>واقل </a:t>
            </a:r>
            <a:r>
              <a:rPr lang="ar-IQ" sz="1400" b="1" dirty="0">
                <a:latin typeface="Calibri" panose="020F0502020204030204" pitchFamily="34" charset="0"/>
                <a:ea typeface="Calibri" panose="020F0502020204030204" pitchFamily="34" charset="0"/>
                <a:cs typeface="Arial" panose="020B0604020202020204" pitchFamily="34" charset="0"/>
              </a:rPr>
              <a:t>قيمة له </a:t>
            </a:r>
            <a:r>
              <a:rPr lang="ar-IQ" sz="1400" b="1" dirty="0">
                <a:latin typeface="Calibri" panose="020F0502020204030204" pitchFamily="34" charset="0"/>
                <a:ea typeface="Calibri" panose="020F0502020204030204" pitchFamily="34" charset="0"/>
              </a:rPr>
              <a:t>(2,486,865.5</a:t>
            </a:r>
            <a:r>
              <a:rPr lang="ar-IQ" sz="1400" b="1" dirty="0" smtClean="0">
                <a:latin typeface="Calibri" panose="020F0502020204030204" pitchFamily="34" charset="0"/>
                <a:ea typeface="Calibri" panose="020F0502020204030204" pitchFamily="34" charset="0"/>
              </a:rPr>
              <a:t>)</a:t>
            </a:r>
            <a:r>
              <a:rPr lang="en-US" sz="1400" b="1" dirty="0" smtClean="0">
                <a:latin typeface="Calibri" panose="020F0502020204030204" pitchFamily="34" charset="0"/>
                <a:ea typeface="Calibri" panose="020F0502020204030204" pitchFamily="34" charset="0"/>
              </a:rPr>
              <a:t> </a:t>
            </a:r>
            <a:r>
              <a:rPr lang="ar-IQ" sz="1400" b="1" dirty="0" smtClean="0">
                <a:latin typeface="Calibri" panose="020F0502020204030204" pitchFamily="34" charset="0"/>
                <a:ea typeface="Calibri" panose="020F0502020204030204" pitchFamily="34" charset="0"/>
              </a:rPr>
              <a:t>مليون </a:t>
            </a:r>
            <a:r>
              <a:rPr lang="ar-IQ" sz="1400" b="1" dirty="0">
                <a:latin typeface="Calibri" panose="020F0502020204030204" pitchFamily="34" charset="0"/>
                <a:ea typeface="Calibri" panose="020F0502020204030204" pitchFamily="34" charset="0"/>
                <a:cs typeface="Arial" panose="020B0604020202020204" pitchFamily="34" charset="0"/>
              </a:rPr>
              <a:t>دينار في عام 2003 </a:t>
            </a:r>
            <a:r>
              <a:rPr lang="ar-IQ" sz="1400" dirty="0">
                <a:latin typeface="Calibri" panose="020F0502020204030204" pitchFamily="34" charset="0"/>
                <a:ea typeface="Calibri" panose="020F0502020204030204" pitchFamily="34" charset="0"/>
                <a:cs typeface="Arial" panose="020B0604020202020204" pitchFamily="34" charset="0"/>
              </a:rPr>
              <a:t>ويرجع هذا الأنخفاض الكبير الى الحرب التي تعرض لها العراق في عام 2003 التي انعكست اثارها المدمرة بشكل خطير على نمو الناتج الزراعي وادت الى </a:t>
            </a:r>
            <a:r>
              <a:rPr lang="ar-IQ" sz="1400" dirty="0" smtClean="0">
                <a:latin typeface="Calibri" panose="020F0502020204030204" pitchFamily="34" charset="0"/>
                <a:ea typeface="Calibri" panose="020F0502020204030204" pitchFamily="34" charset="0"/>
                <a:cs typeface="Arial" panose="020B0604020202020204" pitchFamily="34" charset="0"/>
              </a:rPr>
              <a:t>تراجعه</a:t>
            </a:r>
            <a:r>
              <a:rPr lang="en-US" sz="1400" dirty="0" smtClean="0">
                <a:latin typeface="Calibri" panose="020F0502020204030204" pitchFamily="34" charset="0"/>
                <a:ea typeface="Calibri" panose="020F0502020204030204" pitchFamily="34" charset="0"/>
                <a:cs typeface="Arial" panose="020B0604020202020204" pitchFamily="34" charset="0"/>
              </a:rPr>
              <a:t> </a:t>
            </a:r>
            <a:r>
              <a:rPr lang="ar-IQ" sz="1400" dirty="0" smtClean="0">
                <a:latin typeface="Calibri" panose="020F0502020204030204" pitchFamily="34" charset="0"/>
                <a:ea typeface="Calibri" panose="020F0502020204030204" pitchFamily="34" charset="0"/>
                <a:cs typeface="Arial" panose="020B0604020202020204" pitchFamily="34" charset="0"/>
              </a:rPr>
              <a:t>. </a:t>
            </a:r>
            <a:r>
              <a:rPr lang="ar-IQ" sz="1400" b="1" dirty="0">
                <a:latin typeface="Calibri" panose="020F0502020204030204" pitchFamily="34" charset="0"/>
                <a:ea typeface="Calibri" panose="020F0502020204030204" pitchFamily="34" charset="0"/>
                <a:cs typeface="Arial" panose="020B0604020202020204" pitchFamily="34" charset="0"/>
              </a:rPr>
              <a:t>اما بالنسبة للأهمية النسبية للناتج المحلي الزراعي الى الناتج المحلي الإجمالي فقد كانت اعلى نسبة اسهام له ( %8.41 )  في عام 2003 واقل نسبة </a:t>
            </a:r>
            <a:r>
              <a:rPr lang="ar-IQ" sz="1400" b="1" dirty="0" smtClean="0">
                <a:latin typeface="Calibri" panose="020F0502020204030204" pitchFamily="34" charset="0"/>
                <a:ea typeface="Calibri" panose="020F0502020204030204" pitchFamily="34" charset="0"/>
                <a:cs typeface="Arial" panose="020B0604020202020204" pitchFamily="34" charset="0"/>
              </a:rPr>
              <a:t>اسهام (</a:t>
            </a:r>
            <a:r>
              <a:rPr lang="en-US" sz="1400" b="1" dirty="0" smtClean="0">
                <a:latin typeface="Calibri" panose="020F0502020204030204" pitchFamily="34" charset="0"/>
                <a:ea typeface="Calibri" panose="020F0502020204030204" pitchFamily="34" charset="0"/>
                <a:cs typeface="Arial" panose="020B0604020202020204" pitchFamily="34" charset="0"/>
              </a:rPr>
              <a:t>% </a:t>
            </a:r>
            <a:r>
              <a:rPr lang="ar-IQ" sz="1400" b="1" dirty="0" smtClean="0">
                <a:latin typeface="Calibri" panose="020F0502020204030204" pitchFamily="34" charset="0"/>
                <a:ea typeface="Calibri" panose="020F0502020204030204" pitchFamily="34" charset="0"/>
                <a:cs typeface="Arial" panose="020B0604020202020204" pitchFamily="34" charset="0"/>
              </a:rPr>
              <a:t> 2.81 </a:t>
            </a:r>
            <a:r>
              <a:rPr lang="ar-IQ" sz="1400" b="1" dirty="0">
                <a:latin typeface="Calibri" panose="020F0502020204030204" pitchFamily="34" charset="0"/>
                <a:ea typeface="Calibri" panose="020F0502020204030204" pitchFamily="34" charset="0"/>
                <a:cs typeface="Arial" panose="020B0604020202020204" pitchFamily="34" charset="0"/>
              </a:rPr>
              <a:t>) في عام 2018 ، </a:t>
            </a:r>
            <a:r>
              <a:rPr lang="ar-IQ" sz="1400" dirty="0" smtClean="0">
                <a:latin typeface="Calibri" panose="020F0502020204030204" pitchFamily="34" charset="0"/>
                <a:ea typeface="Calibri" panose="020F0502020204030204" pitchFamily="34" charset="0"/>
                <a:cs typeface="Arial" panose="020B0604020202020204" pitchFamily="34" charset="0"/>
              </a:rPr>
              <a:t>ويعزى </a:t>
            </a:r>
            <a:r>
              <a:rPr lang="ar-IQ" sz="1400" dirty="0">
                <a:latin typeface="Calibri" panose="020F0502020204030204" pitchFamily="34" charset="0"/>
                <a:ea typeface="Calibri" panose="020F0502020204030204" pitchFamily="34" charset="0"/>
                <a:cs typeface="Arial" panose="020B0604020202020204" pitchFamily="34" charset="0"/>
              </a:rPr>
              <a:t>هذا الأنخفاض الى عدة اسباب منها يرجع الى  التغيرات المناخية التي شهدها العراق في السنوات الأخيرة من قلة الأمطار والجفاف وشحة المياه </a:t>
            </a:r>
            <a:r>
              <a:rPr lang="ar-IQ" sz="1400" dirty="0" smtClean="0">
                <a:latin typeface="Calibri" panose="020F0502020204030204" pitchFamily="34" charset="0"/>
                <a:ea typeface="Calibri" panose="020F0502020204030204" pitchFamily="34" charset="0"/>
                <a:cs typeface="Arial" panose="020B0604020202020204" pitchFamily="34" charset="0"/>
              </a:rPr>
              <a:t>وكذلك </a:t>
            </a:r>
            <a:r>
              <a:rPr lang="ar-IQ" sz="1400" dirty="0">
                <a:latin typeface="Calibri" panose="020F0502020204030204" pitchFamily="34" charset="0"/>
                <a:ea typeface="Calibri" panose="020F0502020204030204" pitchFamily="34" charset="0"/>
                <a:cs typeface="Arial" panose="020B0604020202020204" pitchFamily="34" charset="0"/>
              </a:rPr>
              <a:t>بسبب الحروب والاضطرابات الاجتماعية والسياسية التي عانى منها العراق من بعد عام 2003 هذا الى جانب ضعف التخصيصات للقطاع الزراعي التي ادت الى محدودية الأموال المستثمرة في تمويل المشاريع الأستثمارية بما لا يتناسب مع الاموال اللأزمة التي يحتاجها القطاع الزراعي للتطوير والتنمية ، </a:t>
            </a:r>
            <a:r>
              <a:rPr lang="ar-IQ" sz="1400" dirty="0" smtClean="0">
                <a:latin typeface="Calibri" panose="020F0502020204030204" pitchFamily="34" charset="0"/>
                <a:ea typeface="Calibri" panose="020F0502020204030204" pitchFamily="34" charset="0"/>
                <a:cs typeface="Arial" panose="020B0604020202020204" pitchFamily="34" charset="0"/>
              </a:rPr>
              <a:t>مما </a:t>
            </a:r>
            <a:r>
              <a:rPr lang="ar-IQ" sz="1400" dirty="0">
                <a:latin typeface="Calibri" panose="020F0502020204030204" pitchFamily="34" charset="0"/>
                <a:ea typeface="Calibri" panose="020F0502020204030204" pitchFamily="34" charset="0"/>
                <a:cs typeface="Arial" panose="020B0604020202020204" pitchFamily="34" charset="0"/>
              </a:rPr>
              <a:t>ادى الى انخفاض نسبة مساهمة الناتج المحلي الزراعي في الناتج المحلي الإجمالي اثناء مدة الدراسة . </a:t>
            </a:r>
            <a:endParaRPr lang="en-US" sz="1400" dirty="0"/>
          </a:p>
        </p:txBody>
      </p:sp>
    </p:spTree>
    <p:extLst>
      <p:ext uri="{BB962C8B-B14F-4D97-AF65-F5344CB8AC3E}">
        <p14:creationId xmlns:p14="http://schemas.microsoft.com/office/powerpoint/2010/main" val="307784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481942" y="454095"/>
            <a:ext cx="6365966" cy="541052"/>
          </a:xfrm>
          <a:ln/>
        </p:spPr>
        <p:style>
          <a:lnRef idx="1">
            <a:schemeClr val="accent6"/>
          </a:lnRef>
          <a:fillRef idx="2">
            <a:schemeClr val="accent6"/>
          </a:fillRef>
          <a:effectRef idx="1">
            <a:schemeClr val="accent6"/>
          </a:effectRef>
          <a:fontRef idx="minor">
            <a:schemeClr val="dk1"/>
          </a:fontRef>
        </p:style>
        <p:txBody>
          <a:bodyPr>
            <a:normAutofit/>
          </a:bodyPr>
          <a:lstStyle/>
          <a:p>
            <a:pPr algn="ctr" rtl="1"/>
            <a:r>
              <a:rPr lang="ar-IQ" sz="1800" b="1" dirty="0"/>
              <a:t>واقع الناتج المحلي الإجمالي الأخضر في العراق للمدة ( 2003-2022 )</a:t>
            </a:r>
            <a:endParaRPr lang="en-US" sz="1800"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534892342"/>
              </p:ext>
            </p:extLst>
          </p:nvPr>
        </p:nvGraphicFramePr>
        <p:xfrm>
          <a:off x="659218" y="1258907"/>
          <a:ext cx="6281107" cy="4937760"/>
        </p:xfrm>
        <a:graphic>
          <a:graphicData uri="http://schemas.openxmlformats.org/drawingml/2006/table">
            <a:tbl>
              <a:tblPr firstRow="1" firstCol="1" bandRow="1"/>
              <a:tblGrid>
                <a:gridCol w="1765005">
                  <a:extLst>
                    <a:ext uri="{9D8B030D-6E8A-4147-A177-3AD203B41FA5}">
                      <a16:colId xmlns:a16="http://schemas.microsoft.com/office/drawing/2014/main" val="3764290454"/>
                    </a:ext>
                  </a:extLst>
                </a:gridCol>
                <a:gridCol w="1577276">
                  <a:extLst>
                    <a:ext uri="{9D8B030D-6E8A-4147-A177-3AD203B41FA5}">
                      <a16:colId xmlns:a16="http://schemas.microsoft.com/office/drawing/2014/main" val="3356801483"/>
                    </a:ext>
                  </a:extLst>
                </a:gridCol>
                <a:gridCol w="1549832">
                  <a:extLst>
                    <a:ext uri="{9D8B030D-6E8A-4147-A177-3AD203B41FA5}">
                      <a16:colId xmlns:a16="http://schemas.microsoft.com/office/drawing/2014/main" val="118926746"/>
                    </a:ext>
                  </a:extLst>
                </a:gridCol>
                <a:gridCol w="1388994">
                  <a:extLst>
                    <a:ext uri="{9D8B030D-6E8A-4147-A177-3AD203B41FA5}">
                      <a16:colId xmlns:a16="http://schemas.microsoft.com/office/drawing/2014/main" val="1177333166"/>
                    </a:ext>
                  </a:extLst>
                </a:gridCol>
              </a:tblGrid>
              <a:tr h="601382">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الناتج المحلي الإجمالي الأخضر</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 مليون دينار )</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(3)</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( 1-2 )</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تكاليف التدهور البيئي (مليون دينار)</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الناتج المحلي </a:t>
                      </a:r>
                      <a:r>
                        <a:rPr lang="ar-IQ" sz="900" kern="0" dirty="0" smtClean="0">
                          <a:effectLst/>
                          <a:latin typeface="Calibri" panose="020F0502020204030204" pitchFamily="34" charset="0"/>
                          <a:ea typeface="Calibri" panose="020F0502020204030204" pitchFamily="34" charset="0"/>
                          <a:cs typeface="Arial" panose="020B0604020202020204" pitchFamily="34" charset="0"/>
                        </a:rPr>
                        <a:t>الإجمالي                             </a:t>
                      </a:r>
                      <a:r>
                        <a:rPr lang="ar-IQ" sz="900" kern="0" dirty="0">
                          <a:effectLst/>
                          <a:latin typeface="Calibri" panose="020F0502020204030204" pitchFamily="34" charset="0"/>
                          <a:ea typeface="Calibri" panose="020F0502020204030204" pitchFamily="34" charset="0"/>
                          <a:cs typeface="Arial" panose="020B0604020202020204" pitchFamily="34" charset="0"/>
                        </a:rPr>
                        <a:t>( بالأسعار الجارية ) (مليون دينار)</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(1)</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 </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السنة</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0371813"/>
                  </a:ext>
                </a:extLst>
              </a:tr>
              <a:tr h="150345">
                <a:tc>
                  <a:txBody>
                    <a:bodyPr/>
                    <a:lstStyle/>
                    <a:p>
                      <a:pPr algn="ctr" rtl="0">
                        <a:lnSpc>
                          <a:spcPct val="115000"/>
                        </a:lnSpc>
                        <a:spcAft>
                          <a:spcPts val="0"/>
                        </a:spcAft>
                        <a:tabLst>
                          <a:tab pos="4053840" algn="l"/>
                        </a:tabLst>
                      </a:pPr>
                      <a:r>
                        <a:rPr lang="en-US" sz="900" kern="0">
                          <a:effectLst/>
                          <a:highlight>
                            <a:srgbClr val="D3D3D3"/>
                          </a:highlight>
                          <a:latin typeface="Calibri" panose="020F0502020204030204" pitchFamily="34" charset="0"/>
                          <a:ea typeface="Calibri" panose="020F0502020204030204" pitchFamily="34" charset="0"/>
                          <a:cs typeface="Arial" panose="020B0604020202020204" pitchFamily="34" charset="0"/>
                        </a:rPr>
                        <a:t>29504508.6</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81280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highlight>
                            <a:srgbClr val="D3D3D3"/>
                          </a:highlight>
                          <a:latin typeface="Calibri" panose="020F0502020204030204" pitchFamily="34" charset="0"/>
                          <a:ea typeface="Calibri" panose="020F0502020204030204" pitchFamily="34" charset="0"/>
                          <a:cs typeface="Arial" panose="020B0604020202020204" pitchFamily="34" charset="0"/>
                        </a:rPr>
                        <a:t>29585788.6</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2003</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8288281"/>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53147248.7</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88110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53235358.7</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2004</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81022793"/>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73448468.6</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85130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73533598.6</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2005</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34217302"/>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95504994.8</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82960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95587954.8</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2006</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49956575"/>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111379163.4</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highlight>
                            <a:srgbClr val="D3D3D3"/>
                          </a:highlight>
                          <a:latin typeface="Calibri" panose="020F0502020204030204" pitchFamily="34" charset="0"/>
                          <a:ea typeface="Calibri" panose="020F0502020204030204" pitchFamily="34" charset="0"/>
                          <a:cs typeface="Arial" panose="020B0604020202020204" pitchFamily="34" charset="0"/>
                        </a:rPr>
                        <a:t>76650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111455813.4</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2007</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69974562"/>
                  </a:ext>
                </a:extLst>
              </a:tr>
              <a:tr h="150345">
                <a:tc>
                  <a:txBody>
                    <a:bodyPr/>
                    <a:lstStyle/>
                    <a:p>
                      <a:pPr algn="ctr" rtl="0">
                        <a:lnSpc>
                          <a:spcPct val="115000"/>
                        </a:lnSpc>
                        <a:spcAft>
                          <a:spcPts val="0"/>
                        </a:spcAft>
                        <a:tabLst>
                          <a:tab pos="4053840" algn="l"/>
                        </a:tabLst>
                      </a:pPr>
                      <a:r>
                        <a:rPr lang="en-US" sz="900" kern="0" dirty="0">
                          <a:effectLst/>
                          <a:latin typeface="Calibri" panose="020F0502020204030204" pitchFamily="34" charset="0"/>
                          <a:ea typeface="Calibri" panose="020F0502020204030204" pitchFamily="34" charset="0"/>
                          <a:cs typeface="Arial" panose="020B0604020202020204" pitchFamily="34" charset="0"/>
                        </a:rPr>
                        <a:t>156937921.6</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88140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157026061.6</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2008</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31441319"/>
                  </a:ext>
                </a:extLst>
              </a:tr>
              <a:tr h="196103">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130549000.4</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94200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130643200.4</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2009</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70424464"/>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161956015.5</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108550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162064565.5</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2010</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943170860"/>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217214067.4</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113040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217327107.4</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2011</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935174762"/>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254096490.7</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129000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254225490.7</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2012</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68315400"/>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273448429.2</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139100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273587529.2</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2013</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15150126"/>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266198615.1</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134040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266332655.1</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2014</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39447021"/>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194547801.8</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133170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194680971.8</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2015</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62622030"/>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196781911.7</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142230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196924141.7</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2016</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43753494"/>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225567295.5</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155080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225722375.5</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2017</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14254693"/>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268755724</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163150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268918874.0</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2018</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180820034"/>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275983307.6</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highlight>
                            <a:srgbClr val="D3D3D3"/>
                          </a:highlight>
                          <a:latin typeface="Calibri" panose="020F0502020204030204" pitchFamily="34" charset="0"/>
                          <a:ea typeface="Calibri" panose="020F0502020204030204" pitchFamily="34" charset="0"/>
                          <a:cs typeface="Arial" panose="020B0604020202020204" pitchFamily="34" charset="0"/>
                        </a:rPr>
                        <a:t>174560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276157867.6</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2019</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470316213"/>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219625305.4</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143493</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219768798.4</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2020</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96737703"/>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301286046.9</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153487</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301439533.9</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2021</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155661676"/>
                  </a:ext>
                </a:extLst>
              </a:tr>
              <a:tr h="150345">
                <a:tc>
                  <a:txBody>
                    <a:bodyPr/>
                    <a:lstStyle/>
                    <a:p>
                      <a:pPr algn="ctr" rtl="0">
                        <a:lnSpc>
                          <a:spcPct val="115000"/>
                        </a:lnSpc>
                        <a:spcAft>
                          <a:spcPts val="0"/>
                        </a:spcAft>
                        <a:tabLst>
                          <a:tab pos="4053840" algn="l"/>
                        </a:tabLst>
                      </a:pPr>
                      <a:r>
                        <a:rPr lang="en-US" sz="900" kern="0">
                          <a:effectLst/>
                          <a:highlight>
                            <a:srgbClr val="D3D3D3"/>
                          </a:highlight>
                          <a:latin typeface="Calibri" panose="020F0502020204030204" pitchFamily="34" charset="0"/>
                          <a:ea typeface="Calibri" panose="020F0502020204030204" pitchFamily="34" charset="0"/>
                          <a:cs typeface="Arial" panose="020B0604020202020204" pitchFamily="34" charset="0"/>
                        </a:rPr>
                        <a:t>382943869.7</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120282.63</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highlight>
                            <a:srgbClr val="D3D3D3"/>
                          </a:highlight>
                          <a:latin typeface="Calibri" panose="020F0502020204030204" pitchFamily="34" charset="0"/>
                          <a:ea typeface="Calibri" panose="020F0502020204030204" pitchFamily="34" charset="0"/>
                          <a:cs typeface="Arial" panose="020B0604020202020204" pitchFamily="34" charset="0"/>
                        </a:rPr>
                        <a:t>383064152.3</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2022</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5540761"/>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3888876187</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2405652.63</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dirty="0">
                          <a:effectLst/>
                          <a:latin typeface="Calibri" panose="020F0502020204030204" pitchFamily="34" charset="0"/>
                          <a:ea typeface="Calibri" panose="020F0502020204030204" pitchFamily="34" charset="0"/>
                          <a:cs typeface="Arial" panose="020B0604020202020204" pitchFamily="34" charset="0"/>
                        </a:rPr>
                        <a:t>3891281839</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المجموع</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500203633"/>
                  </a:ext>
                </a:extLst>
              </a:tr>
              <a:tr h="150345">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194443809.3</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120282.63</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dirty="0">
                          <a:effectLst/>
                          <a:latin typeface="Calibri" panose="020F0502020204030204" pitchFamily="34" charset="0"/>
                          <a:ea typeface="Calibri" panose="020F0502020204030204" pitchFamily="34" charset="0"/>
                          <a:cs typeface="Arial" panose="020B0604020202020204" pitchFamily="34" charset="0"/>
                        </a:rPr>
                        <a:t>194564092</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المتوسط</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937511580"/>
                  </a:ext>
                </a:extLst>
              </a:tr>
              <a:tr h="300691">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382943869.7</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174560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 </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dirty="0">
                          <a:effectLst/>
                          <a:latin typeface="Calibri" panose="020F0502020204030204" pitchFamily="34" charset="0"/>
                          <a:ea typeface="Calibri" panose="020F0502020204030204" pitchFamily="34" charset="0"/>
                          <a:cs typeface="Arial" panose="020B0604020202020204" pitchFamily="34" charset="0"/>
                        </a:rPr>
                        <a:t>383064152.3</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أعلى قيمة</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22677340"/>
                  </a:ext>
                </a:extLst>
              </a:tr>
              <a:tr h="300691">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29504508.6</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a:effectLst/>
                          <a:latin typeface="Calibri" panose="020F0502020204030204" pitchFamily="34" charset="0"/>
                          <a:ea typeface="Calibri" panose="020F0502020204030204" pitchFamily="34" charset="0"/>
                          <a:cs typeface="Arial" panose="020B0604020202020204" pitchFamily="34" charset="0"/>
                        </a:rPr>
                        <a:t>76650</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tabLst>
                          <a:tab pos="4053840" algn="l"/>
                        </a:tabLst>
                      </a:pPr>
                      <a:r>
                        <a:rPr lang="ar-IQ" sz="900" kern="0">
                          <a:effectLst/>
                          <a:latin typeface="Calibri" panose="020F0502020204030204" pitchFamily="34" charset="0"/>
                          <a:ea typeface="Calibri" panose="020F0502020204030204" pitchFamily="34" charset="0"/>
                          <a:cs typeface="Arial" panose="020B0604020202020204" pitchFamily="34" charset="0"/>
                        </a:rPr>
                        <a:t> </a:t>
                      </a:r>
                      <a:endParaRPr lang="en-US" sz="900" kern="10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dirty="0">
                          <a:effectLst/>
                          <a:latin typeface="Calibri" panose="020F0502020204030204" pitchFamily="34" charset="0"/>
                          <a:ea typeface="Calibri" panose="020F0502020204030204" pitchFamily="34" charset="0"/>
                          <a:cs typeface="Arial" panose="020B0604020202020204" pitchFamily="34" charset="0"/>
                        </a:rPr>
                        <a:t>29585788.6</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أدنى قيمة</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32501933"/>
                  </a:ext>
                </a:extLst>
              </a:tr>
              <a:tr h="150345">
                <a:tc>
                  <a:txBody>
                    <a:bodyPr/>
                    <a:lstStyle/>
                    <a:p>
                      <a:pPr algn="ctr" rtl="0">
                        <a:lnSpc>
                          <a:spcPct val="115000"/>
                        </a:lnSpc>
                        <a:spcAft>
                          <a:spcPts val="0"/>
                        </a:spcAft>
                        <a:tabLst>
                          <a:tab pos="4053840" algn="l"/>
                        </a:tabLst>
                      </a:pPr>
                      <a:r>
                        <a:rPr lang="en-US" sz="900" kern="0" dirty="0">
                          <a:effectLst/>
                          <a:latin typeface="Calibri" panose="020F0502020204030204" pitchFamily="34" charset="0"/>
                          <a:ea typeface="Calibri" panose="020F0502020204030204" pitchFamily="34" charset="0"/>
                          <a:cs typeface="Arial" panose="020B0604020202020204" pitchFamily="34" charset="0"/>
                        </a:rPr>
                        <a:t>9.4 %</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dirty="0">
                          <a:effectLst/>
                          <a:latin typeface="Calibri" panose="020F0502020204030204" pitchFamily="34" charset="0"/>
                          <a:ea typeface="Calibri" panose="020F0502020204030204" pitchFamily="34" charset="0"/>
                          <a:cs typeface="Arial" panose="020B0604020202020204" pitchFamily="34" charset="0"/>
                        </a:rPr>
                        <a:t>3.9%</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900" kern="0" dirty="0">
                          <a:effectLst/>
                          <a:latin typeface="Calibri" panose="020F0502020204030204" pitchFamily="34" charset="0"/>
                          <a:ea typeface="Calibri" panose="020F0502020204030204" pitchFamily="34" charset="0"/>
                          <a:cs typeface="Arial" panose="020B0604020202020204" pitchFamily="34" charset="0"/>
                        </a:rPr>
                        <a:t>9.4%</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ar-IQ" sz="900" kern="0" dirty="0">
                          <a:effectLst/>
                          <a:latin typeface="Calibri" panose="020F0502020204030204" pitchFamily="34" charset="0"/>
                          <a:ea typeface="Calibri" panose="020F0502020204030204" pitchFamily="34" charset="0"/>
                          <a:cs typeface="Arial" panose="020B0604020202020204" pitchFamily="34" charset="0"/>
                        </a:rPr>
                        <a:t>معدل النمو السنوي</a:t>
                      </a:r>
                      <a:endParaRPr lang="en-US" sz="9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3266" marR="53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14269944"/>
                  </a:ext>
                </a:extLst>
              </a:tr>
            </a:tbl>
          </a:graphicData>
        </a:graphic>
      </p:graphicFrame>
      <p:sp>
        <p:nvSpPr>
          <p:cNvPr id="5" name="Rectangle 4"/>
          <p:cNvSpPr/>
          <p:nvPr/>
        </p:nvSpPr>
        <p:spPr>
          <a:xfrm>
            <a:off x="7176978" y="1258907"/>
            <a:ext cx="4784650" cy="5228163"/>
          </a:xfrm>
          <a:prstGeom prst="rect">
            <a:avLst/>
          </a:prstGeom>
          <a:solidFill>
            <a:schemeClr val="accent6">
              <a:lumMod val="20000"/>
              <a:lumOff val="80000"/>
            </a:schemeClr>
          </a:solidFill>
          <a:ln>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spcAft>
                <a:spcPts val="800"/>
              </a:spcAft>
              <a:tabLst>
                <a:tab pos="4053840" algn="l"/>
              </a:tabLst>
            </a:pPr>
            <a:r>
              <a:rPr lang="ar-IQ" sz="1400" kern="0" dirty="0" smtClean="0">
                <a:latin typeface="Calibri" panose="020F0502020204030204" pitchFamily="34" charset="0"/>
                <a:ea typeface="Calibri" panose="020F0502020204030204" pitchFamily="34" charset="0"/>
                <a:cs typeface="Arial" panose="020B0604020202020204" pitchFamily="34" charset="0"/>
              </a:rPr>
              <a:t>يلاحظ من </a:t>
            </a:r>
            <a:r>
              <a:rPr lang="ar-IQ" sz="1400" kern="0" dirty="0">
                <a:latin typeface="Calibri" panose="020F0502020204030204" pitchFamily="34" charset="0"/>
                <a:ea typeface="Calibri" panose="020F0502020204030204" pitchFamily="34" charset="0"/>
                <a:cs typeface="Arial" panose="020B0604020202020204" pitchFamily="34" charset="0"/>
              </a:rPr>
              <a:t>الجدول </a:t>
            </a:r>
            <a:r>
              <a:rPr lang="ar-IQ" sz="1400" kern="0" dirty="0" smtClean="0">
                <a:latin typeface="Calibri" panose="020F0502020204030204" pitchFamily="34" charset="0"/>
                <a:ea typeface="Calibri" panose="020F0502020204030204" pitchFamily="34" charset="0"/>
                <a:cs typeface="Arial" panose="020B0604020202020204" pitchFamily="34" charset="0"/>
              </a:rPr>
              <a:t>(2) ان تكاليف </a:t>
            </a:r>
            <a:r>
              <a:rPr lang="ar-IQ" sz="1400" kern="0" dirty="0">
                <a:latin typeface="Calibri" panose="020F0502020204030204" pitchFamily="34" charset="0"/>
                <a:ea typeface="Calibri" panose="020F0502020204030204" pitchFamily="34" charset="0"/>
                <a:cs typeface="Arial" panose="020B0604020202020204" pitchFamily="34" charset="0"/>
              </a:rPr>
              <a:t>التدهور البيئي </a:t>
            </a:r>
            <a:r>
              <a:rPr lang="ar-IQ" sz="1400" b="1" kern="0" dirty="0" smtClean="0">
                <a:latin typeface="Calibri" panose="020F0502020204030204" pitchFamily="34" charset="0"/>
                <a:ea typeface="Calibri" panose="020F0502020204030204" pitchFamily="34" charset="0"/>
                <a:cs typeface="Arial" panose="020B0604020202020204" pitchFamily="34" charset="0"/>
              </a:rPr>
              <a:t>بلغت </a:t>
            </a:r>
            <a:r>
              <a:rPr lang="ar-IQ" sz="1400" b="1" kern="0" dirty="0">
                <a:latin typeface="Calibri" panose="020F0502020204030204" pitchFamily="34" charset="0"/>
                <a:ea typeface="Calibri" panose="020F0502020204030204" pitchFamily="34" charset="0"/>
                <a:cs typeface="Arial" panose="020B0604020202020204" pitchFamily="34" charset="0"/>
              </a:rPr>
              <a:t>أعلى قيمة </a:t>
            </a:r>
            <a:r>
              <a:rPr lang="ar-IQ" sz="1400" b="1" kern="0" dirty="0" smtClean="0">
                <a:latin typeface="Calibri" panose="020F0502020204030204" pitchFamily="34" charset="0"/>
                <a:ea typeface="Calibri" panose="020F0502020204030204" pitchFamily="34" charset="0"/>
                <a:cs typeface="Arial" panose="020B0604020202020204" pitchFamily="34" charset="0"/>
              </a:rPr>
              <a:t>لها</a:t>
            </a:r>
            <a:r>
              <a:rPr lang="en-US" sz="1400" b="1" kern="0" dirty="0" smtClean="0">
                <a:latin typeface="Calibri" panose="020F0502020204030204" pitchFamily="34" charset="0"/>
                <a:ea typeface="Calibri" panose="020F0502020204030204" pitchFamily="34" charset="0"/>
                <a:cs typeface="Arial" panose="020B0604020202020204" pitchFamily="34" charset="0"/>
              </a:rPr>
              <a:t> </a:t>
            </a:r>
            <a:r>
              <a:rPr lang="ar-IQ" sz="1400" b="1" kern="0" dirty="0">
                <a:latin typeface="Calibri" panose="020F0502020204030204" pitchFamily="34" charset="0"/>
                <a:ea typeface="Calibri" panose="020F0502020204030204" pitchFamily="34" charset="0"/>
              </a:rPr>
              <a:t>(174,560</a:t>
            </a:r>
            <a:r>
              <a:rPr lang="ar-IQ" sz="1400" b="1" kern="0" dirty="0" smtClean="0">
                <a:latin typeface="Calibri" panose="020F0502020204030204" pitchFamily="34" charset="0"/>
                <a:ea typeface="Calibri" panose="020F0502020204030204" pitchFamily="34" charset="0"/>
              </a:rPr>
              <a:t>)</a:t>
            </a:r>
            <a:r>
              <a:rPr lang="en-US" sz="1400" b="1" kern="0" dirty="0" smtClean="0">
                <a:latin typeface="Calibri" panose="020F0502020204030204" pitchFamily="34" charset="0"/>
                <a:ea typeface="Calibri" panose="020F0502020204030204" pitchFamily="34" charset="0"/>
              </a:rPr>
              <a:t> </a:t>
            </a:r>
            <a:r>
              <a:rPr lang="ar-IQ" sz="1400" b="1" kern="0" dirty="0" smtClean="0">
                <a:latin typeface="Calibri" panose="020F0502020204030204" pitchFamily="34" charset="0"/>
                <a:ea typeface="Calibri" panose="020F0502020204030204" pitchFamily="34" charset="0"/>
              </a:rPr>
              <a:t>مليون </a:t>
            </a:r>
            <a:r>
              <a:rPr lang="ar-IQ" sz="1400" b="1" kern="0" dirty="0">
                <a:latin typeface="Calibri" panose="020F0502020204030204" pitchFamily="34" charset="0"/>
                <a:ea typeface="Calibri" panose="020F0502020204030204" pitchFamily="34" charset="0"/>
                <a:cs typeface="Arial" panose="020B0604020202020204" pitchFamily="34" charset="0"/>
              </a:rPr>
              <a:t>دينار في عام 2019 وأقل قيمة </a:t>
            </a:r>
            <a:r>
              <a:rPr lang="ar-IQ" sz="1400" b="1" kern="0" dirty="0" smtClean="0">
                <a:latin typeface="Calibri" panose="020F0502020204030204" pitchFamily="34" charset="0"/>
                <a:ea typeface="Calibri" panose="020F0502020204030204" pitchFamily="34" charset="0"/>
                <a:cs typeface="Arial" panose="020B0604020202020204" pitchFamily="34" charset="0"/>
              </a:rPr>
              <a:t>لها </a:t>
            </a:r>
            <a:r>
              <a:rPr lang="ar-IQ" sz="1400" b="1" kern="0" dirty="0">
                <a:latin typeface="Calibri" panose="020F0502020204030204" pitchFamily="34" charset="0"/>
                <a:ea typeface="Calibri" panose="020F0502020204030204" pitchFamily="34" charset="0"/>
              </a:rPr>
              <a:t>(76,650</a:t>
            </a:r>
            <a:r>
              <a:rPr lang="ar-IQ" sz="1400" b="1" kern="0" dirty="0" smtClean="0">
                <a:latin typeface="Calibri" panose="020F0502020204030204" pitchFamily="34" charset="0"/>
                <a:ea typeface="Calibri" panose="020F0502020204030204" pitchFamily="34" charset="0"/>
              </a:rPr>
              <a:t>)</a:t>
            </a:r>
            <a:r>
              <a:rPr lang="en-US" sz="1400" b="1" kern="0" dirty="0" smtClean="0">
                <a:latin typeface="Calibri" panose="020F0502020204030204" pitchFamily="34" charset="0"/>
                <a:ea typeface="Calibri" panose="020F0502020204030204" pitchFamily="34" charset="0"/>
              </a:rPr>
              <a:t> </a:t>
            </a:r>
            <a:r>
              <a:rPr lang="ar-IQ" sz="1400" b="1" kern="0" dirty="0" smtClean="0">
                <a:latin typeface="Calibri" panose="020F0502020204030204" pitchFamily="34" charset="0"/>
                <a:ea typeface="Calibri" panose="020F0502020204030204" pitchFamily="34" charset="0"/>
              </a:rPr>
              <a:t>مليون </a:t>
            </a:r>
            <a:r>
              <a:rPr lang="ar-IQ" sz="1400" b="1" kern="0" dirty="0">
                <a:latin typeface="Calibri" panose="020F0502020204030204" pitchFamily="34" charset="0"/>
                <a:ea typeface="Calibri" panose="020F0502020204030204" pitchFamily="34" charset="0"/>
                <a:cs typeface="Arial" panose="020B0604020202020204" pitchFamily="34" charset="0"/>
              </a:rPr>
              <a:t>دينار في عام 2007 </a:t>
            </a:r>
            <a:r>
              <a:rPr lang="ar-IQ" sz="1400" b="1" kern="0" dirty="0" smtClean="0">
                <a:latin typeface="Calibri" panose="020F0502020204030204" pitchFamily="34" charset="0"/>
                <a:ea typeface="Calibri" panose="020F0502020204030204" pitchFamily="34" charset="0"/>
                <a:cs typeface="Arial" panose="020B0604020202020204" pitchFamily="34" charset="0"/>
              </a:rPr>
              <a:t>وبمعدل </a:t>
            </a:r>
            <a:r>
              <a:rPr lang="ar-IQ" sz="1400" b="1" kern="0" dirty="0">
                <a:latin typeface="Calibri" panose="020F0502020204030204" pitchFamily="34" charset="0"/>
                <a:ea typeface="Calibri" panose="020F0502020204030204" pitchFamily="34" charset="0"/>
                <a:cs typeface="Arial" panose="020B0604020202020204" pitchFamily="34" charset="0"/>
              </a:rPr>
              <a:t>نمو (</a:t>
            </a:r>
            <a:r>
              <a:rPr lang="en-US" sz="1400" b="1" kern="0" dirty="0">
                <a:latin typeface="Calibri" panose="020F0502020204030204" pitchFamily="34" charset="0"/>
                <a:ea typeface="Calibri" panose="020F0502020204030204" pitchFamily="34" charset="0"/>
                <a:cs typeface="Arial" panose="020B0604020202020204" pitchFamily="34" charset="0"/>
              </a:rPr>
              <a:t>3.9%</a:t>
            </a:r>
            <a:r>
              <a:rPr lang="ar-IQ" sz="1400" b="1" kern="0" dirty="0">
                <a:latin typeface="Calibri" panose="020F0502020204030204" pitchFamily="34" charset="0"/>
                <a:ea typeface="Calibri" panose="020F0502020204030204" pitchFamily="34" charset="0"/>
                <a:cs typeface="Arial" panose="020B0604020202020204" pitchFamily="34" charset="0"/>
              </a:rPr>
              <a:t>) </a:t>
            </a:r>
            <a:r>
              <a:rPr lang="ar-IQ" sz="1400" kern="0" dirty="0" smtClean="0">
                <a:latin typeface="Calibri" panose="020F0502020204030204" pitchFamily="34" charset="0"/>
                <a:ea typeface="Calibri" panose="020F0502020204030204" pitchFamily="34" charset="0"/>
                <a:cs typeface="Arial" panose="020B0604020202020204" pitchFamily="34" charset="0"/>
              </a:rPr>
              <a:t>ويرجع </a:t>
            </a:r>
            <a:r>
              <a:rPr lang="ar-IQ" sz="1400" kern="0" dirty="0">
                <a:latin typeface="Calibri" panose="020F0502020204030204" pitchFamily="34" charset="0"/>
                <a:ea typeface="Calibri" panose="020F0502020204030204" pitchFamily="34" charset="0"/>
                <a:cs typeface="Arial" panose="020B0604020202020204" pitchFamily="34" charset="0"/>
              </a:rPr>
              <a:t>هذا الأرتفاع في معدل النمو الى عدة اسباب منها مرتبط بالعوامل الطبيعية للتغيرات المناخية والتصحر وقلة الأمطار التي ادت الى الأنخفاض في المساحات المزروعة وقلة الغطاء النباتي والتشجير ومنها ما هو مرتبط بالعوامل البشرية الناتج عن الزيادة السكانية والزيادة في أعداد المركبات التي تنتج الكثير من غاز ثنائي اوكسيد الكاربون وكذلك بسبب اعتماد الكثير من القطاعات على مصادر الطاقة كثيفة الأنبعاثات الكربونية وقلة الأعتماد على مصادر الطاقة النظيفة والمتجددة هذا فضلاً عن الحروب التي تعرض لها العراق خلال مدة الدراسة ، </a:t>
            </a:r>
            <a:r>
              <a:rPr lang="ar-IQ" sz="1400" b="1" kern="0" dirty="0">
                <a:latin typeface="Calibri" panose="020F0502020204030204" pitchFamily="34" charset="0"/>
                <a:ea typeface="Calibri" panose="020F0502020204030204" pitchFamily="34" charset="0"/>
                <a:cs typeface="Arial" panose="020B0604020202020204" pitchFamily="34" charset="0"/>
              </a:rPr>
              <a:t>اما بالنسبة للناتج المحلي الإجمالي الأخضر </a:t>
            </a:r>
            <a:r>
              <a:rPr lang="ar-IQ" sz="1400" b="1" kern="0" dirty="0" smtClean="0">
                <a:latin typeface="Calibri" panose="020F0502020204030204" pitchFamily="34" charset="0"/>
                <a:ea typeface="Calibri" panose="020F0502020204030204" pitchFamily="34" charset="0"/>
                <a:cs typeface="Arial" panose="020B0604020202020204" pitchFamily="34" charset="0"/>
              </a:rPr>
              <a:t>فقد كانت </a:t>
            </a:r>
            <a:r>
              <a:rPr lang="ar-IQ" sz="1400" b="1" kern="0" dirty="0">
                <a:latin typeface="Calibri" panose="020F0502020204030204" pitchFamily="34" charset="0"/>
                <a:ea typeface="Calibri" panose="020F0502020204030204" pitchFamily="34" charset="0"/>
                <a:cs typeface="Arial" panose="020B0604020202020204" pitchFamily="34" charset="0"/>
              </a:rPr>
              <a:t>اعلى قيمة له </a:t>
            </a:r>
            <a:r>
              <a:rPr lang="ar-IQ" sz="1400" b="1" kern="0" dirty="0">
                <a:latin typeface="Calibri" panose="020F0502020204030204" pitchFamily="34" charset="0"/>
                <a:ea typeface="Calibri" panose="020F0502020204030204" pitchFamily="34" charset="0"/>
              </a:rPr>
              <a:t>(382,943,869.7</a:t>
            </a:r>
            <a:r>
              <a:rPr lang="ar-IQ" sz="1400" b="1" kern="0" dirty="0" smtClean="0">
                <a:latin typeface="Calibri" panose="020F0502020204030204" pitchFamily="34" charset="0"/>
                <a:ea typeface="Calibri" panose="020F0502020204030204" pitchFamily="34" charset="0"/>
              </a:rPr>
              <a:t>)</a:t>
            </a:r>
            <a:r>
              <a:rPr lang="en-US" sz="1400" b="1" kern="0" dirty="0" smtClean="0">
                <a:latin typeface="Calibri" panose="020F0502020204030204" pitchFamily="34" charset="0"/>
                <a:ea typeface="Calibri" panose="020F0502020204030204" pitchFamily="34" charset="0"/>
              </a:rPr>
              <a:t> </a:t>
            </a:r>
            <a:r>
              <a:rPr lang="ar-IQ" sz="1400" b="1" kern="0" dirty="0" smtClean="0">
                <a:latin typeface="Calibri" panose="020F0502020204030204" pitchFamily="34" charset="0"/>
                <a:ea typeface="Calibri" panose="020F0502020204030204" pitchFamily="34" charset="0"/>
              </a:rPr>
              <a:t>مليون </a:t>
            </a:r>
            <a:r>
              <a:rPr lang="ar-IQ" sz="1400" b="1" kern="0" dirty="0" smtClean="0">
                <a:latin typeface="Calibri" panose="020F0502020204030204" pitchFamily="34" charset="0"/>
                <a:ea typeface="Calibri" panose="020F0502020204030204" pitchFamily="34" charset="0"/>
                <a:cs typeface="Arial" panose="020B0604020202020204" pitchFamily="34" charset="0"/>
              </a:rPr>
              <a:t>دينار</a:t>
            </a:r>
            <a:r>
              <a:rPr lang="en-US" sz="1400" b="1" kern="0" dirty="0" smtClean="0">
                <a:latin typeface="Calibri" panose="020F0502020204030204" pitchFamily="34" charset="0"/>
                <a:ea typeface="Calibri" panose="020F0502020204030204" pitchFamily="34" charset="0"/>
                <a:cs typeface="Arial" panose="020B0604020202020204" pitchFamily="34" charset="0"/>
              </a:rPr>
              <a:t> </a:t>
            </a:r>
            <a:r>
              <a:rPr lang="ar-IQ" sz="1400" b="1" kern="0" dirty="0" smtClean="0">
                <a:latin typeface="Calibri" panose="020F0502020204030204" pitchFamily="34" charset="0"/>
                <a:ea typeface="Calibri" panose="020F0502020204030204" pitchFamily="34" charset="0"/>
                <a:cs typeface="Arial" panose="020B0604020202020204" pitchFamily="34" charset="0"/>
              </a:rPr>
              <a:t>في </a:t>
            </a:r>
            <a:r>
              <a:rPr lang="ar-IQ" sz="1400" b="1" kern="0" dirty="0">
                <a:latin typeface="Calibri" panose="020F0502020204030204" pitchFamily="34" charset="0"/>
                <a:ea typeface="Calibri" panose="020F0502020204030204" pitchFamily="34" charset="0"/>
                <a:cs typeface="Arial" panose="020B0604020202020204" pitchFamily="34" charset="0"/>
              </a:rPr>
              <a:t>عام </a:t>
            </a:r>
            <a:r>
              <a:rPr lang="en-US" sz="1400" b="1" kern="0" dirty="0">
                <a:latin typeface="Calibri" panose="020F0502020204030204" pitchFamily="34" charset="0"/>
                <a:ea typeface="Calibri" panose="020F0502020204030204" pitchFamily="34" charset="0"/>
                <a:cs typeface="Arial" panose="020B0604020202020204" pitchFamily="34" charset="0"/>
              </a:rPr>
              <a:t>2022</a:t>
            </a:r>
            <a:r>
              <a:rPr lang="ar-IQ" sz="1400" b="1" kern="0" dirty="0">
                <a:latin typeface="Calibri" panose="020F0502020204030204" pitchFamily="34" charset="0"/>
                <a:ea typeface="Calibri" panose="020F0502020204030204" pitchFamily="34" charset="0"/>
                <a:cs typeface="Arial" panose="020B0604020202020204" pitchFamily="34" charset="0"/>
              </a:rPr>
              <a:t> واقل قيمة له </a:t>
            </a:r>
            <a:r>
              <a:rPr lang="ar-IQ" sz="1400" b="1" kern="0" dirty="0">
                <a:latin typeface="Calibri" panose="020F0502020204030204" pitchFamily="34" charset="0"/>
                <a:ea typeface="Calibri" panose="020F0502020204030204" pitchFamily="34" charset="0"/>
              </a:rPr>
              <a:t>(29,504,508.6</a:t>
            </a:r>
            <a:r>
              <a:rPr lang="ar-IQ" sz="1400" b="1" kern="0" dirty="0" smtClean="0">
                <a:latin typeface="Calibri" panose="020F0502020204030204" pitchFamily="34" charset="0"/>
                <a:ea typeface="Calibri" panose="020F0502020204030204" pitchFamily="34" charset="0"/>
              </a:rPr>
              <a:t>)</a:t>
            </a:r>
            <a:r>
              <a:rPr lang="en-US" sz="1400" kern="0" dirty="0" smtClean="0">
                <a:latin typeface="Calibri" panose="020F0502020204030204" pitchFamily="34" charset="0"/>
                <a:ea typeface="Calibri" panose="020F0502020204030204" pitchFamily="34" charset="0"/>
              </a:rPr>
              <a:t> </a:t>
            </a:r>
            <a:r>
              <a:rPr lang="ar-IQ" sz="1400" kern="0" dirty="0" smtClean="0">
                <a:latin typeface="Calibri" panose="020F0502020204030204" pitchFamily="34" charset="0"/>
                <a:ea typeface="Calibri" panose="020F0502020204030204" pitchFamily="34" charset="0"/>
              </a:rPr>
              <a:t>مليون </a:t>
            </a:r>
            <a:r>
              <a:rPr lang="ar-IQ" sz="1400" kern="0" dirty="0">
                <a:latin typeface="Calibri" panose="020F0502020204030204" pitchFamily="34" charset="0"/>
                <a:ea typeface="Calibri" panose="020F0502020204030204" pitchFamily="34" charset="0"/>
                <a:cs typeface="Arial" panose="020B0604020202020204" pitchFamily="34" charset="0"/>
              </a:rPr>
              <a:t>دينار في عام 2003 بسبب ارتفاع غاز ثنائي اوكسيد الكربون الناتج عن الحروب واستخدام الأسلحة في العمليات العسكرية في هذه السنة </a:t>
            </a:r>
            <a:r>
              <a:rPr lang="ar-IQ" sz="1400" b="1" kern="0" dirty="0">
                <a:latin typeface="Calibri" panose="020F0502020204030204" pitchFamily="34" charset="0"/>
                <a:ea typeface="Calibri" panose="020F0502020204030204" pitchFamily="34" charset="0"/>
                <a:cs typeface="Arial" panose="020B0604020202020204" pitchFamily="34" charset="0"/>
              </a:rPr>
              <a:t>اما بالنسبة </a:t>
            </a:r>
            <a:r>
              <a:rPr lang="ar-IQ" sz="1400" b="1" kern="0" dirty="0" smtClean="0">
                <a:latin typeface="Calibri" panose="020F0502020204030204" pitchFamily="34" charset="0"/>
                <a:ea typeface="Calibri" panose="020F0502020204030204" pitchFamily="34" charset="0"/>
                <a:cs typeface="Arial" panose="020B0604020202020204" pitchFamily="34" charset="0"/>
              </a:rPr>
              <a:t>لمعدل النمو فقد بلغ (</a:t>
            </a:r>
            <a:r>
              <a:rPr lang="en-US" sz="1400" b="1" kern="0" dirty="0" smtClean="0">
                <a:latin typeface="Calibri" panose="020F0502020204030204" pitchFamily="34" charset="0"/>
                <a:ea typeface="Calibri" panose="020F0502020204030204" pitchFamily="34" charset="0"/>
                <a:cs typeface="Arial" panose="020B0604020202020204" pitchFamily="34" charset="0"/>
              </a:rPr>
              <a:t> </a:t>
            </a:r>
            <a:r>
              <a:rPr lang="en-US" sz="1400" b="1" kern="0" dirty="0">
                <a:latin typeface="Calibri" panose="020F0502020204030204" pitchFamily="34" charset="0"/>
                <a:ea typeface="Calibri" panose="020F0502020204030204" pitchFamily="34" charset="0"/>
                <a:cs typeface="Arial" panose="020B0604020202020204" pitchFamily="34" charset="0"/>
              </a:rPr>
              <a:t>9.4%</a:t>
            </a:r>
            <a:r>
              <a:rPr lang="ar-IQ" sz="1400" b="1" kern="0" dirty="0">
                <a:latin typeface="Calibri" panose="020F0502020204030204" pitchFamily="34" charset="0"/>
                <a:ea typeface="Calibri" panose="020F0502020204030204" pitchFamily="34" charset="0"/>
                <a:cs typeface="Arial" panose="020B0604020202020204" pitchFamily="34" charset="0"/>
              </a:rPr>
              <a:t>) </a:t>
            </a:r>
            <a:r>
              <a:rPr lang="ar-IQ" sz="1400" kern="0" dirty="0" smtClean="0">
                <a:latin typeface="Calibri" panose="020F0502020204030204" pitchFamily="34" charset="0"/>
                <a:ea typeface="Calibri" panose="020F0502020204030204" pitchFamily="34" charset="0"/>
                <a:cs typeface="Arial" panose="020B0604020202020204" pitchFamily="34" charset="0"/>
              </a:rPr>
              <a:t>، </a:t>
            </a:r>
            <a:r>
              <a:rPr lang="ar-IQ" sz="1400" kern="0" dirty="0">
                <a:latin typeface="Calibri" panose="020F0502020204030204" pitchFamily="34" charset="0"/>
                <a:ea typeface="Calibri" panose="020F0502020204030204" pitchFamily="34" charset="0"/>
                <a:cs typeface="Arial" panose="020B0604020202020204" pitchFamily="34" charset="0"/>
              </a:rPr>
              <a:t>وعلى الرغم من تحسن وارتفاع معدل النمو للناتج المحلي الإجمالي الأخضر ألا ان هناك زيادة مستمرة في غاز ثنائي اوكسيد الكاربون خلال مدة </a:t>
            </a:r>
            <a:r>
              <a:rPr lang="ar-IQ" sz="1400" kern="0" dirty="0" smtClean="0">
                <a:latin typeface="Calibri" panose="020F0502020204030204" pitchFamily="34" charset="0"/>
                <a:ea typeface="Calibri" panose="020F0502020204030204" pitchFamily="34" charset="0"/>
                <a:cs typeface="Arial" panose="020B0604020202020204" pitchFamily="34" charset="0"/>
              </a:rPr>
              <a:t>الدراسة.</a:t>
            </a:r>
            <a:r>
              <a:rPr lang="en-US" sz="1400" kern="0" dirty="0" smtClean="0">
                <a:latin typeface="Calibri" panose="020F0502020204030204" pitchFamily="34" charset="0"/>
                <a:ea typeface="Calibri" panose="020F0502020204030204" pitchFamily="34" charset="0"/>
                <a:cs typeface="Arial" panose="020B0604020202020204" pitchFamily="34" charset="0"/>
              </a:rPr>
              <a:t> </a:t>
            </a:r>
            <a:endParaRPr lang="en-US" sz="1200" b="1" kern="1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918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49529" y="383727"/>
            <a:ext cx="8596668" cy="426720"/>
          </a:xfrm>
        </p:spPr>
        <p:style>
          <a:lnRef idx="1">
            <a:schemeClr val="accent6"/>
          </a:lnRef>
          <a:fillRef idx="2">
            <a:schemeClr val="accent6"/>
          </a:fillRef>
          <a:effectRef idx="1">
            <a:schemeClr val="accent6"/>
          </a:effectRef>
          <a:fontRef idx="minor">
            <a:schemeClr val="dk1"/>
          </a:fontRef>
        </p:style>
        <p:txBody>
          <a:bodyPr>
            <a:normAutofit/>
          </a:bodyPr>
          <a:lstStyle/>
          <a:p>
            <a:pPr algn="r" rtl="1"/>
            <a:r>
              <a:rPr lang="ar-IQ" sz="1800" b="1" dirty="0">
                <a:latin typeface="Calibri" panose="020F0502020204030204" pitchFamily="34" charset="0"/>
                <a:ea typeface="Calibri" panose="020F0502020204030204" pitchFamily="34" charset="0"/>
                <a:cs typeface="Arial" panose="020B0604020202020204" pitchFamily="34" charset="0"/>
              </a:rPr>
              <a:t>واقع التخصيصات الأستثمارية للقطاع الزراعي والتخصيصات البيئية  في العراق للمدة (2003- 2022) </a:t>
            </a:r>
            <a:endParaRPr lang="en-US" sz="1800" dirty="0"/>
          </a:p>
        </p:txBody>
      </p:sp>
      <p:sp>
        <p:nvSpPr>
          <p:cNvPr id="5" name="Content Placeholder 2"/>
          <p:cNvSpPr>
            <a:spLocks noGrp="1"/>
          </p:cNvSpPr>
          <p:nvPr>
            <p:ph idx="1"/>
          </p:nvPr>
        </p:nvSpPr>
        <p:spPr>
          <a:xfrm>
            <a:off x="6868633" y="1139940"/>
            <a:ext cx="5061097" cy="5313152"/>
          </a:xfrm>
          <a:solidFill>
            <a:schemeClr val="accent6">
              <a:lumMod val="20000"/>
              <a:lumOff val="80000"/>
            </a:schemeClr>
          </a:solidFill>
          <a:ln>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rtl="1">
              <a:lnSpc>
                <a:spcPct val="100000"/>
              </a:lnSpc>
              <a:buNone/>
            </a:pPr>
            <a:r>
              <a:rPr lang="ar-IQ" sz="1400" dirty="0" smtClean="0">
                <a:latin typeface="Calibri" panose="020F0502020204030204" pitchFamily="34" charset="0"/>
                <a:ea typeface="Calibri" panose="020F0502020204030204" pitchFamily="34" charset="0"/>
                <a:cs typeface="Arial" panose="020B0604020202020204" pitchFamily="34" charset="0"/>
              </a:rPr>
              <a:t>يلاحظ من الجدول (3) ان التخصيصات الأستثمارية لكل القطاعات بلغت أ</a:t>
            </a:r>
            <a:r>
              <a:rPr lang="ar-IQ" sz="1400" b="1" dirty="0" smtClean="0">
                <a:latin typeface="Calibri" panose="020F0502020204030204" pitchFamily="34" charset="0"/>
                <a:ea typeface="Calibri" panose="020F0502020204030204" pitchFamily="34" charset="0"/>
                <a:cs typeface="Arial" panose="020B0604020202020204" pitchFamily="34" charset="0"/>
              </a:rPr>
              <a:t>على قيمة لها </a:t>
            </a:r>
            <a:r>
              <a:rPr lang="ar-IQ" sz="1400" b="1" dirty="0">
                <a:latin typeface="Calibri" panose="020F0502020204030204" pitchFamily="34" charset="0"/>
                <a:ea typeface="Calibri" panose="020F0502020204030204" pitchFamily="34" charset="0"/>
              </a:rPr>
              <a:t>( 69,373,185 </a:t>
            </a:r>
            <a:r>
              <a:rPr lang="ar-IQ" sz="1400" b="1" dirty="0" smtClean="0">
                <a:latin typeface="Calibri" panose="020F0502020204030204" pitchFamily="34" charset="0"/>
                <a:ea typeface="Calibri" panose="020F0502020204030204" pitchFamily="34" charset="0"/>
              </a:rPr>
              <a:t>)</a:t>
            </a:r>
            <a:r>
              <a:rPr lang="en-US" sz="1400" dirty="0" smtClean="0">
                <a:latin typeface="Calibri" panose="020F0502020204030204" pitchFamily="34" charset="0"/>
                <a:ea typeface="Calibri" panose="020F0502020204030204" pitchFamily="34" charset="0"/>
              </a:rPr>
              <a:t> </a:t>
            </a:r>
            <a:r>
              <a:rPr lang="ar-IQ" sz="1400" dirty="0" smtClean="0">
                <a:latin typeface="Calibri" panose="020F0502020204030204" pitchFamily="34" charset="0"/>
                <a:ea typeface="Calibri" panose="020F0502020204030204" pitchFamily="34" charset="0"/>
              </a:rPr>
              <a:t>تريليون </a:t>
            </a:r>
            <a:r>
              <a:rPr lang="ar-IQ" sz="1400" dirty="0" smtClean="0">
                <a:latin typeface="Calibri" panose="020F0502020204030204" pitchFamily="34" charset="0"/>
                <a:ea typeface="Calibri" panose="020F0502020204030204" pitchFamily="34" charset="0"/>
                <a:cs typeface="Arial" panose="020B0604020202020204" pitchFamily="34" charset="0"/>
              </a:rPr>
              <a:t>دينار في عام 2013 بسبب زيادة اسعار النفط العالمية في هذه السنة والذي انعكس ايجاباً على نمو الناتج المحلي الإجمالي وعلى حجم الأيرادات مما ادى الى زيادة التخصيصات الأستثمارية لكل القطاعات في هذه السنة أما </a:t>
            </a:r>
            <a:r>
              <a:rPr lang="ar-IQ" sz="1400" b="1" dirty="0" smtClean="0">
                <a:latin typeface="Calibri" panose="020F0502020204030204" pitchFamily="34" charset="0"/>
                <a:ea typeface="Calibri" panose="020F0502020204030204" pitchFamily="34" charset="0"/>
                <a:cs typeface="Arial" panose="020B0604020202020204" pitchFamily="34" charset="0"/>
              </a:rPr>
              <a:t>اقل قيمة لها فهي </a:t>
            </a:r>
            <a:r>
              <a:rPr lang="ar-IQ" sz="1400" b="1" dirty="0">
                <a:latin typeface="Calibri" panose="020F0502020204030204" pitchFamily="34" charset="0"/>
                <a:ea typeface="Calibri" panose="020F0502020204030204" pitchFamily="34" charset="0"/>
              </a:rPr>
              <a:t>(3,105,450</a:t>
            </a:r>
            <a:r>
              <a:rPr lang="ar-IQ" sz="1400" b="1" dirty="0" smtClean="0">
                <a:latin typeface="Calibri" panose="020F0502020204030204" pitchFamily="34" charset="0"/>
                <a:ea typeface="Calibri" panose="020F0502020204030204" pitchFamily="34" charset="0"/>
              </a:rPr>
              <a:t>)</a:t>
            </a:r>
            <a:r>
              <a:rPr lang="en-US" sz="1400" b="1" dirty="0" smtClean="0">
                <a:latin typeface="Calibri" panose="020F0502020204030204" pitchFamily="34" charset="0"/>
                <a:ea typeface="Calibri" panose="020F0502020204030204" pitchFamily="34" charset="0"/>
              </a:rPr>
              <a:t> </a:t>
            </a:r>
            <a:r>
              <a:rPr lang="ar-IQ" sz="1400" dirty="0" smtClean="0">
                <a:latin typeface="Calibri" panose="020F0502020204030204" pitchFamily="34" charset="0"/>
                <a:ea typeface="Calibri" panose="020F0502020204030204" pitchFamily="34" charset="0"/>
              </a:rPr>
              <a:t>تريليون دينار في </a:t>
            </a:r>
            <a:r>
              <a:rPr lang="ar-IQ" sz="1400" dirty="0" smtClean="0">
                <a:latin typeface="Calibri" panose="020F0502020204030204" pitchFamily="34" charset="0"/>
                <a:ea typeface="Calibri" panose="020F0502020204030204" pitchFamily="34" charset="0"/>
                <a:cs typeface="Arial" panose="020B0604020202020204" pitchFamily="34" charset="0"/>
              </a:rPr>
              <a:t>عام 2003 بسبب </a:t>
            </a:r>
            <a:r>
              <a:rPr lang="ar-IQ" sz="1400" dirty="0">
                <a:latin typeface="Calibri" panose="020F0502020204030204" pitchFamily="34" charset="0"/>
                <a:ea typeface="Calibri" panose="020F0502020204030204" pitchFamily="34" charset="0"/>
                <a:cs typeface="Arial" panose="020B0604020202020204" pitchFamily="34" charset="0"/>
              </a:rPr>
              <a:t>الأحداث الأمنية التي تعرض لها العراق في هذه السنة التي كانت السبب الرئيس لأنخفاض التخصيصات الأستثمارية لكل </a:t>
            </a:r>
            <a:r>
              <a:rPr lang="ar-IQ" sz="1400" dirty="0" smtClean="0">
                <a:latin typeface="Calibri" panose="020F0502020204030204" pitchFamily="34" charset="0"/>
                <a:ea typeface="Calibri" panose="020F0502020204030204" pitchFamily="34" charset="0"/>
                <a:cs typeface="Arial" panose="020B0604020202020204" pitchFamily="34" charset="0"/>
              </a:rPr>
              <a:t>القطاعات. </a:t>
            </a:r>
            <a:r>
              <a:rPr lang="ar-IQ" sz="1400" b="1" dirty="0">
                <a:latin typeface="Calibri" panose="020F0502020204030204" pitchFamily="34" charset="0"/>
                <a:ea typeface="Calibri" panose="020F0502020204030204" pitchFamily="34" charset="0"/>
                <a:cs typeface="Arial" panose="020B0604020202020204" pitchFamily="34" charset="0"/>
              </a:rPr>
              <a:t>ويلاحظ من الجدول أيضاً أن </a:t>
            </a:r>
            <a:r>
              <a:rPr lang="ar-IQ" sz="1400" b="1" dirty="0" smtClean="0">
                <a:latin typeface="Calibri" panose="020F0502020204030204" pitchFamily="34" charset="0"/>
                <a:ea typeface="Calibri" panose="020F0502020204030204" pitchFamily="34" charset="0"/>
                <a:cs typeface="Arial" panose="020B0604020202020204" pitchFamily="34" charset="0"/>
              </a:rPr>
              <a:t>التخصيصات </a:t>
            </a:r>
            <a:r>
              <a:rPr lang="ar-IQ" sz="1400" b="1" dirty="0">
                <a:latin typeface="Calibri" panose="020F0502020204030204" pitchFamily="34" charset="0"/>
                <a:ea typeface="Calibri" panose="020F0502020204030204" pitchFamily="34" charset="0"/>
                <a:cs typeface="Arial" panose="020B0604020202020204" pitchFamily="34" charset="0"/>
              </a:rPr>
              <a:t>الأستثمارية للقطاع الزراعي </a:t>
            </a:r>
            <a:r>
              <a:rPr lang="ar-IQ" sz="1400" b="1" dirty="0" smtClean="0">
                <a:latin typeface="Calibri" panose="020F0502020204030204" pitchFamily="34" charset="0"/>
                <a:ea typeface="Calibri" panose="020F0502020204030204" pitchFamily="34" charset="0"/>
                <a:cs typeface="Arial" panose="020B0604020202020204" pitchFamily="34" charset="0"/>
              </a:rPr>
              <a:t>بلغت </a:t>
            </a:r>
            <a:r>
              <a:rPr lang="ar-IQ" sz="1400" b="1" dirty="0">
                <a:latin typeface="Calibri" panose="020F0502020204030204" pitchFamily="34" charset="0"/>
                <a:ea typeface="Calibri" panose="020F0502020204030204" pitchFamily="34" charset="0"/>
                <a:cs typeface="Arial" panose="020B0604020202020204" pitchFamily="34" charset="0"/>
              </a:rPr>
              <a:t>أعلى قيمة لها </a:t>
            </a:r>
            <a:r>
              <a:rPr lang="ar-IQ" sz="1400" b="1" dirty="0">
                <a:latin typeface="Calibri" panose="020F0502020204030204" pitchFamily="34" charset="0"/>
                <a:ea typeface="Calibri" panose="020F0502020204030204" pitchFamily="34" charset="0"/>
              </a:rPr>
              <a:t>(2,440,258 </a:t>
            </a:r>
            <a:r>
              <a:rPr lang="ar-IQ" sz="1400" b="1" dirty="0" smtClean="0">
                <a:latin typeface="Calibri" panose="020F0502020204030204" pitchFamily="34" charset="0"/>
                <a:ea typeface="Calibri" panose="020F0502020204030204" pitchFamily="34" charset="0"/>
              </a:rPr>
              <a:t>)</a:t>
            </a:r>
            <a:r>
              <a:rPr lang="en-US" sz="1400" b="1" dirty="0" smtClean="0">
                <a:latin typeface="Calibri" panose="020F0502020204030204" pitchFamily="34" charset="0"/>
                <a:ea typeface="Calibri" panose="020F0502020204030204" pitchFamily="34" charset="0"/>
              </a:rPr>
              <a:t> </a:t>
            </a:r>
            <a:r>
              <a:rPr lang="ar-IQ" sz="1400" b="1" dirty="0" smtClean="0">
                <a:latin typeface="Calibri" panose="020F0502020204030204" pitchFamily="34" charset="0"/>
                <a:ea typeface="Calibri" panose="020F0502020204030204" pitchFamily="34" charset="0"/>
              </a:rPr>
              <a:t>تريليون </a:t>
            </a:r>
            <a:r>
              <a:rPr lang="ar-IQ" sz="1400" b="1" dirty="0">
                <a:latin typeface="Calibri" panose="020F0502020204030204" pitchFamily="34" charset="0"/>
                <a:ea typeface="Calibri" panose="020F0502020204030204" pitchFamily="34" charset="0"/>
                <a:cs typeface="Arial" panose="020B0604020202020204" pitchFamily="34" charset="0"/>
              </a:rPr>
              <a:t>دينار في عام 2013</a:t>
            </a:r>
            <a:r>
              <a:rPr lang="ar-IQ" sz="1400" dirty="0">
                <a:latin typeface="Calibri" panose="020F0502020204030204" pitchFamily="34" charset="0"/>
                <a:ea typeface="Calibri" panose="020F0502020204030204" pitchFamily="34" charset="0"/>
                <a:cs typeface="Arial" panose="020B0604020202020204" pitchFamily="34" charset="0"/>
              </a:rPr>
              <a:t> بسبب التوسع في الصادرات النفطية الخام والزيادة في اسعار النفط العالمية </a:t>
            </a:r>
            <a:r>
              <a:rPr lang="ar-IQ" sz="1400" dirty="0" smtClean="0">
                <a:latin typeface="Calibri" panose="020F0502020204030204" pitchFamily="34" charset="0"/>
                <a:ea typeface="Calibri" panose="020F0502020204030204" pitchFamily="34" charset="0"/>
                <a:cs typeface="Arial" panose="020B0604020202020204" pitchFamily="34" charset="0"/>
              </a:rPr>
              <a:t>مما </a:t>
            </a:r>
            <a:r>
              <a:rPr lang="ar-IQ" sz="1400" dirty="0">
                <a:latin typeface="Calibri" panose="020F0502020204030204" pitchFamily="34" charset="0"/>
                <a:ea typeface="Calibri" panose="020F0502020204030204" pitchFamily="34" charset="0"/>
                <a:cs typeface="Arial" panose="020B0604020202020204" pitchFamily="34" charset="0"/>
              </a:rPr>
              <a:t>أدى الى نمو الناتج المحلي الإجمالي والذي انعكس ذلك في زيادة الأيرادات وأدى الى زيادة التخصيصات الأستثمارية للقطاع الزراعي </a:t>
            </a:r>
            <a:r>
              <a:rPr lang="ar-IQ" sz="1400" b="1" dirty="0">
                <a:latin typeface="Calibri" panose="020F0502020204030204" pitchFamily="34" charset="0"/>
                <a:ea typeface="Calibri" panose="020F0502020204030204" pitchFamily="34" charset="0"/>
                <a:cs typeface="Arial" panose="020B0604020202020204" pitchFamily="34" charset="0"/>
              </a:rPr>
              <a:t>واقل قيمة للتخصيصات الأستثمارية للقطاع </a:t>
            </a:r>
            <a:r>
              <a:rPr lang="ar-IQ" sz="1400" b="1" dirty="0" smtClean="0">
                <a:latin typeface="Calibri" panose="020F0502020204030204" pitchFamily="34" charset="0"/>
                <a:ea typeface="Calibri" panose="020F0502020204030204" pitchFamily="34" charset="0"/>
                <a:cs typeface="Arial" panose="020B0604020202020204" pitchFamily="34" charset="0"/>
              </a:rPr>
              <a:t>الزراعي </a:t>
            </a:r>
            <a:r>
              <a:rPr lang="ar-IQ" sz="1400" b="1" dirty="0">
                <a:latin typeface="Calibri" panose="020F0502020204030204" pitchFamily="34" charset="0"/>
                <a:ea typeface="Calibri" panose="020F0502020204030204" pitchFamily="34" charset="0"/>
                <a:cs typeface="Arial" panose="020B0604020202020204" pitchFamily="34" charset="0"/>
              </a:rPr>
              <a:t>هي </a:t>
            </a:r>
            <a:r>
              <a:rPr lang="ar-IQ" sz="1400" b="1" dirty="0">
                <a:latin typeface="Calibri" panose="020F0502020204030204" pitchFamily="34" charset="0"/>
                <a:ea typeface="Calibri" panose="020F0502020204030204" pitchFamily="34" charset="0"/>
              </a:rPr>
              <a:t>(210,986</a:t>
            </a:r>
            <a:r>
              <a:rPr lang="ar-IQ" sz="1400" b="1" dirty="0" smtClean="0">
                <a:latin typeface="Calibri" panose="020F0502020204030204" pitchFamily="34" charset="0"/>
                <a:ea typeface="Calibri" panose="020F0502020204030204" pitchFamily="34" charset="0"/>
              </a:rPr>
              <a:t>)</a:t>
            </a:r>
            <a:r>
              <a:rPr lang="en-US" sz="1400" b="1" dirty="0" smtClean="0">
                <a:latin typeface="Calibri" panose="020F0502020204030204" pitchFamily="34" charset="0"/>
                <a:ea typeface="Calibri" panose="020F0502020204030204" pitchFamily="34" charset="0"/>
              </a:rPr>
              <a:t> </a:t>
            </a:r>
            <a:r>
              <a:rPr lang="ar-IQ" sz="1400" b="1" dirty="0" smtClean="0">
                <a:latin typeface="Calibri" panose="020F0502020204030204" pitchFamily="34" charset="0"/>
                <a:ea typeface="Calibri" panose="020F0502020204030204" pitchFamily="34" charset="0"/>
              </a:rPr>
              <a:t> </a:t>
            </a:r>
            <a:r>
              <a:rPr lang="ar-IQ" sz="1400" dirty="0" smtClean="0">
                <a:latin typeface="Calibri" panose="020F0502020204030204" pitchFamily="34" charset="0"/>
                <a:ea typeface="Calibri" panose="020F0502020204030204" pitchFamily="34" charset="0"/>
              </a:rPr>
              <a:t>مليار دينار في </a:t>
            </a:r>
            <a:r>
              <a:rPr lang="ar-IQ" sz="1400" dirty="0">
                <a:latin typeface="Calibri" panose="020F0502020204030204" pitchFamily="34" charset="0"/>
                <a:ea typeface="Calibri" panose="020F0502020204030204" pitchFamily="34" charset="0"/>
                <a:cs typeface="Arial" panose="020B0604020202020204" pitchFamily="34" charset="0"/>
              </a:rPr>
              <a:t>عام </a:t>
            </a:r>
            <a:r>
              <a:rPr lang="en-US" sz="1400" dirty="0">
                <a:latin typeface="Calibri" panose="020F0502020204030204" pitchFamily="34" charset="0"/>
                <a:ea typeface="Calibri" panose="020F0502020204030204" pitchFamily="34" charset="0"/>
                <a:cs typeface="Arial" panose="020B0604020202020204" pitchFamily="34" charset="0"/>
              </a:rPr>
              <a:t>2003</a:t>
            </a:r>
            <a:r>
              <a:rPr lang="ar-IQ" sz="1400" dirty="0">
                <a:latin typeface="Calibri" panose="020F0502020204030204" pitchFamily="34" charset="0"/>
                <a:ea typeface="Calibri" panose="020F0502020204030204" pitchFamily="34" charset="0"/>
                <a:cs typeface="Arial" panose="020B0604020202020204" pitchFamily="34" charset="0"/>
              </a:rPr>
              <a:t> بسبب الأحداث الأمنية التي شهدها العراق في هذه السنة التي ادت الى تدهور الأوضاع الأقتصادية والسياسية والأمنية وأدت الى أنخفاض التخصيصات للقطاع الزراعي في هذه السنة اما معدل النمو فقد بلغ  (%</a:t>
            </a:r>
            <a:r>
              <a:rPr lang="en-US" sz="1400" dirty="0">
                <a:latin typeface="Calibri" panose="020F0502020204030204" pitchFamily="34" charset="0"/>
                <a:ea typeface="Calibri" panose="020F0502020204030204" pitchFamily="34" charset="0"/>
                <a:cs typeface="Arial" panose="020B0604020202020204" pitchFamily="34" charset="0"/>
              </a:rPr>
              <a:t>0.83</a:t>
            </a:r>
            <a:r>
              <a:rPr lang="ar-IQ" sz="1400" dirty="0">
                <a:latin typeface="Calibri" panose="020F0502020204030204" pitchFamily="34" charset="0"/>
                <a:ea typeface="Calibri" panose="020F0502020204030204" pitchFamily="34" charset="0"/>
                <a:cs typeface="Arial" panose="020B0604020202020204" pitchFamily="34" charset="0"/>
              </a:rPr>
              <a:t>) ، أما بالنسبة للأهمية النسبية للتخصيصات الاستثمارية للقطاع الزراعي من التخصيصات الاستثمارية لكل القطاعات فقد كانت اعلى نسبة أسهام </a:t>
            </a:r>
            <a:r>
              <a:rPr lang="ar-IQ" sz="1400" dirty="0" smtClean="0">
                <a:latin typeface="Calibri" panose="020F0502020204030204" pitchFamily="34" charset="0"/>
                <a:ea typeface="Calibri" panose="020F0502020204030204" pitchFamily="34" charset="0"/>
                <a:cs typeface="Arial" panose="020B0604020202020204" pitchFamily="34" charset="0"/>
              </a:rPr>
              <a:t>لها    ( </a:t>
            </a:r>
            <a:r>
              <a:rPr lang="en-US" sz="1400" dirty="0">
                <a:latin typeface="Calibri" panose="020F0502020204030204" pitchFamily="34" charset="0"/>
                <a:ea typeface="Calibri" panose="020F0502020204030204" pitchFamily="34" charset="0"/>
                <a:cs typeface="Arial" panose="020B0604020202020204" pitchFamily="34" charset="0"/>
              </a:rPr>
              <a:t>7.28%</a:t>
            </a:r>
            <a:r>
              <a:rPr lang="ar-IQ" sz="1400" dirty="0">
                <a:latin typeface="Calibri" panose="020F0502020204030204" pitchFamily="34" charset="0"/>
                <a:ea typeface="Calibri" panose="020F0502020204030204" pitchFamily="34" charset="0"/>
                <a:cs typeface="Arial" panose="020B0604020202020204" pitchFamily="34" charset="0"/>
              </a:rPr>
              <a:t> ) في عام 2009 وأقل نسبة أسهام لها </a:t>
            </a:r>
            <a:r>
              <a:rPr lang="ar-IQ" sz="1400" dirty="0" smtClean="0">
                <a:latin typeface="Calibri" panose="020F0502020204030204" pitchFamily="34" charset="0"/>
                <a:ea typeface="Calibri" panose="020F0502020204030204" pitchFamily="34" charset="0"/>
                <a:cs typeface="Arial" panose="020B0604020202020204" pitchFamily="34" charset="0"/>
              </a:rPr>
              <a:t>هي ( </a:t>
            </a:r>
            <a:r>
              <a:rPr lang="en-US" sz="1400" dirty="0">
                <a:latin typeface="Calibri" panose="020F0502020204030204" pitchFamily="34" charset="0"/>
                <a:ea typeface="Calibri" panose="020F0502020204030204" pitchFamily="34" charset="0"/>
                <a:cs typeface="Arial" panose="020B0604020202020204" pitchFamily="34" charset="0"/>
              </a:rPr>
              <a:t>0.96</a:t>
            </a:r>
            <a:r>
              <a:rPr lang="ar-IQ" sz="1400" dirty="0">
                <a:latin typeface="Calibri" panose="020F0502020204030204" pitchFamily="34" charset="0"/>
                <a:ea typeface="Calibri" panose="020F0502020204030204" pitchFamily="34" charset="0"/>
                <a:cs typeface="Arial" panose="020B0604020202020204" pitchFamily="34" charset="0"/>
              </a:rPr>
              <a:t>) في عام </a:t>
            </a:r>
            <a:r>
              <a:rPr lang="ar-IQ" sz="1400" dirty="0" smtClean="0">
                <a:latin typeface="Calibri" panose="020F0502020204030204" pitchFamily="34" charset="0"/>
                <a:ea typeface="Calibri" panose="020F0502020204030204" pitchFamily="34" charset="0"/>
                <a:cs typeface="Arial" panose="020B0604020202020204" pitchFamily="34" charset="0"/>
              </a:rPr>
              <a:t>2019، </a:t>
            </a:r>
            <a:r>
              <a:rPr lang="ar-IQ" sz="1400" b="1" dirty="0">
                <a:latin typeface="Calibri" panose="020F0502020204030204" pitchFamily="34" charset="0"/>
                <a:ea typeface="Calibri" panose="020F0502020204030204" pitchFamily="34" charset="0"/>
                <a:cs typeface="Arial" panose="020B0604020202020204" pitchFamily="34" charset="0"/>
              </a:rPr>
              <a:t>أما فيما يتعلق بالتخصيصات البيئية فقد </a:t>
            </a:r>
            <a:r>
              <a:rPr lang="ar-IQ" sz="1400" b="1" dirty="0" smtClean="0">
                <a:latin typeface="Calibri" panose="020F0502020204030204" pitchFamily="34" charset="0"/>
                <a:ea typeface="Calibri" panose="020F0502020204030204" pitchFamily="34" charset="0"/>
                <a:cs typeface="Arial" panose="020B0604020202020204" pitchFamily="34" charset="0"/>
              </a:rPr>
              <a:t>بلغت اعلى </a:t>
            </a:r>
            <a:r>
              <a:rPr lang="ar-IQ" sz="1400" b="1" dirty="0">
                <a:latin typeface="Calibri" panose="020F0502020204030204" pitchFamily="34" charset="0"/>
                <a:ea typeface="Calibri" panose="020F0502020204030204" pitchFamily="34" charset="0"/>
                <a:cs typeface="Arial" panose="020B0604020202020204" pitchFamily="34" charset="0"/>
              </a:rPr>
              <a:t>قيمة </a:t>
            </a:r>
            <a:r>
              <a:rPr lang="ar-IQ" sz="1400" b="1" dirty="0" smtClean="0">
                <a:latin typeface="Calibri" panose="020F0502020204030204" pitchFamily="34" charset="0"/>
                <a:ea typeface="Calibri" panose="020F0502020204030204" pitchFamily="34" charset="0"/>
                <a:cs typeface="Arial" panose="020B0604020202020204" pitchFamily="34" charset="0"/>
              </a:rPr>
              <a:t>لها </a:t>
            </a:r>
            <a:r>
              <a:rPr lang="ar-IQ" sz="1400" b="1" dirty="0" smtClean="0">
                <a:latin typeface="Calibri" panose="020F0502020204030204" pitchFamily="34" charset="0"/>
                <a:ea typeface="Calibri" panose="020F0502020204030204" pitchFamily="34" charset="0"/>
              </a:rPr>
              <a:t>( </a:t>
            </a:r>
            <a:r>
              <a:rPr lang="ar-IQ" sz="1400" b="1" dirty="0">
                <a:latin typeface="Calibri" panose="020F0502020204030204" pitchFamily="34" charset="0"/>
                <a:ea typeface="Calibri" panose="020F0502020204030204" pitchFamily="34" charset="0"/>
              </a:rPr>
              <a:t>68,191 </a:t>
            </a:r>
            <a:r>
              <a:rPr lang="ar-IQ" sz="1400" b="1" dirty="0" smtClean="0">
                <a:latin typeface="Calibri" panose="020F0502020204030204" pitchFamily="34" charset="0"/>
                <a:ea typeface="Calibri" panose="020F0502020204030204" pitchFamily="34" charset="0"/>
              </a:rPr>
              <a:t>) مليار </a:t>
            </a:r>
            <a:r>
              <a:rPr lang="ar-IQ" sz="1400" b="1" dirty="0">
                <a:latin typeface="Calibri" panose="020F0502020204030204" pitchFamily="34" charset="0"/>
                <a:ea typeface="Calibri" panose="020F0502020204030204" pitchFamily="34" charset="0"/>
                <a:cs typeface="Arial" panose="020B0604020202020204" pitchFamily="34" charset="0"/>
              </a:rPr>
              <a:t>دينار في عام 2011 واقل قيمة لها (757.113) </a:t>
            </a:r>
            <a:r>
              <a:rPr lang="ar-IQ" sz="1400" b="1" dirty="0" smtClean="0">
                <a:latin typeface="Calibri" panose="020F0502020204030204" pitchFamily="34" charset="0"/>
                <a:ea typeface="Calibri" panose="020F0502020204030204" pitchFamily="34" charset="0"/>
                <a:cs typeface="Arial" panose="020B0604020202020204" pitchFamily="34" charset="0"/>
              </a:rPr>
              <a:t>مليون دينار في </a:t>
            </a:r>
            <a:r>
              <a:rPr lang="ar-IQ" sz="1400" b="1" dirty="0">
                <a:latin typeface="Calibri" panose="020F0502020204030204" pitchFamily="34" charset="0"/>
                <a:ea typeface="Calibri" panose="020F0502020204030204" pitchFamily="34" charset="0"/>
                <a:cs typeface="Arial" panose="020B0604020202020204" pitchFamily="34" charset="0"/>
              </a:rPr>
              <a:t>عام 2021</a:t>
            </a:r>
            <a:r>
              <a:rPr lang="ar-IQ" sz="1400" dirty="0">
                <a:latin typeface="Calibri" panose="020F0502020204030204" pitchFamily="34" charset="0"/>
                <a:ea typeface="Calibri" panose="020F0502020204030204" pitchFamily="34" charset="0"/>
                <a:cs typeface="Arial" panose="020B0604020202020204" pitchFamily="34" charset="0"/>
              </a:rPr>
              <a:t>  بسبب الأزمة المالية التي تلت جائحة كورونا التي أدت الى أنخفاض أسعار النفط والأيرادات النفطية مما أدى الى أنخفاض التخصيصات الأستثمارية لكل القطاعات ومن ضمنها التخصيصات البيئية ، </a:t>
            </a:r>
            <a:r>
              <a:rPr lang="ar-IQ" sz="1400" dirty="0" smtClean="0">
                <a:latin typeface="Calibri" panose="020F0502020204030204" pitchFamily="34" charset="0"/>
                <a:ea typeface="Calibri" panose="020F0502020204030204" pitchFamily="34" charset="0"/>
                <a:cs typeface="Arial" panose="020B0604020202020204" pitchFamily="34" charset="0"/>
              </a:rPr>
              <a:t>أما </a:t>
            </a:r>
            <a:r>
              <a:rPr lang="ar-IQ" sz="1400" dirty="0">
                <a:latin typeface="Calibri" panose="020F0502020204030204" pitchFamily="34" charset="0"/>
                <a:ea typeface="Calibri" panose="020F0502020204030204" pitchFamily="34" charset="0"/>
                <a:cs typeface="Arial" panose="020B0604020202020204" pitchFamily="34" charset="0"/>
              </a:rPr>
              <a:t>بالنسبة للأهمية النسبية للتخصيصات البيئية من التخصيصات الأستثمارية لكل القطاعات فقد كانت اعلى نسبة اسهام </a:t>
            </a:r>
            <a:r>
              <a:rPr lang="ar-IQ" sz="1400" dirty="0" smtClean="0">
                <a:latin typeface="Calibri" panose="020F0502020204030204" pitchFamily="34" charset="0"/>
                <a:ea typeface="Calibri" panose="020F0502020204030204" pitchFamily="34" charset="0"/>
                <a:cs typeface="Arial" panose="020B0604020202020204" pitchFamily="34" charset="0"/>
              </a:rPr>
              <a:t>لها ( </a:t>
            </a:r>
            <a:r>
              <a:rPr lang="en-US" sz="1400" dirty="0">
                <a:latin typeface="Calibri" panose="020F0502020204030204" pitchFamily="34" charset="0"/>
                <a:ea typeface="Calibri" panose="020F0502020204030204" pitchFamily="34" charset="0"/>
                <a:cs typeface="Arial" panose="020B0604020202020204" pitchFamily="34" charset="0"/>
              </a:rPr>
              <a:t>0.22%</a:t>
            </a:r>
            <a:r>
              <a:rPr lang="ar-IQ" sz="1400" dirty="0">
                <a:latin typeface="Calibri" panose="020F0502020204030204" pitchFamily="34" charset="0"/>
                <a:ea typeface="Calibri" panose="020F0502020204030204" pitchFamily="34" charset="0"/>
                <a:cs typeface="Arial" panose="020B0604020202020204" pitchFamily="34" charset="0"/>
              </a:rPr>
              <a:t> ) في عام 2003 وأقل نسبة أسهام لها (</a:t>
            </a:r>
            <a:r>
              <a:rPr lang="en-US" sz="1400" dirty="0">
                <a:latin typeface="Calibri" panose="020F0502020204030204" pitchFamily="34" charset="0"/>
                <a:ea typeface="Calibri" panose="020F0502020204030204" pitchFamily="34" charset="0"/>
                <a:cs typeface="Arial" panose="020B0604020202020204" pitchFamily="34" charset="0"/>
              </a:rPr>
              <a:t>0.003%</a:t>
            </a:r>
            <a:r>
              <a:rPr lang="ar-IQ" sz="1400" dirty="0">
                <a:latin typeface="Calibri" panose="020F0502020204030204" pitchFamily="34" charset="0"/>
                <a:ea typeface="Calibri" panose="020F0502020204030204" pitchFamily="34" charset="0"/>
                <a:cs typeface="Arial" panose="020B0604020202020204" pitchFamily="34" charset="0"/>
              </a:rPr>
              <a:t> ) في عام</a:t>
            </a:r>
            <a:r>
              <a:rPr lang="ar-IQ" sz="1400" dirty="0">
                <a:ea typeface="Calibri" panose="020F0502020204030204" pitchFamily="34" charset="0"/>
                <a:cs typeface="Calibri" panose="020F0502020204030204" pitchFamily="34" charset="0"/>
              </a:rPr>
              <a:t> </a:t>
            </a:r>
            <a:r>
              <a:rPr lang="ar-IQ" sz="1400" dirty="0">
                <a:latin typeface="Calibri" panose="020F0502020204030204" pitchFamily="34" charset="0"/>
                <a:ea typeface="Calibri" panose="020F0502020204030204" pitchFamily="34" charset="0"/>
                <a:cs typeface="Arial" panose="020B0604020202020204" pitchFamily="34" charset="0"/>
              </a:rPr>
              <a:t> </a:t>
            </a:r>
            <a:r>
              <a:rPr lang="en-US" sz="1400" dirty="0">
                <a:latin typeface="Calibri" panose="020F0502020204030204" pitchFamily="34" charset="0"/>
                <a:ea typeface="Calibri" panose="020F0502020204030204" pitchFamily="34" charset="0"/>
                <a:cs typeface="Arial" panose="020B0604020202020204" pitchFamily="34" charset="0"/>
              </a:rPr>
              <a:t>2019</a:t>
            </a:r>
            <a:r>
              <a:rPr lang="ar-IQ" sz="1400" dirty="0">
                <a:latin typeface="Calibri" panose="020F0502020204030204" pitchFamily="34" charset="0"/>
                <a:ea typeface="Calibri" panose="020F0502020204030204" pitchFamily="34" charset="0"/>
                <a:cs typeface="Arial" panose="020B0604020202020204" pitchFamily="34" charset="0"/>
              </a:rPr>
              <a:t> و2020 و2021 </a:t>
            </a:r>
            <a:r>
              <a:rPr lang="ar-IQ" sz="1400" dirty="0" smtClean="0">
                <a:latin typeface="Calibri" panose="020F0502020204030204" pitchFamily="34" charset="0"/>
                <a:ea typeface="Calibri" panose="020F0502020204030204" pitchFamily="34" charset="0"/>
                <a:cs typeface="Arial" panose="020B0604020202020204" pitchFamily="34" charset="0"/>
              </a:rPr>
              <a:t>وذلك </a:t>
            </a:r>
            <a:r>
              <a:rPr lang="ar-IQ" sz="1400" dirty="0">
                <a:latin typeface="Calibri" panose="020F0502020204030204" pitchFamily="34" charset="0"/>
                <a:ea typeface="Calibri" panose="020F0502020204030204" pitchFamily="34" charset="0"/>
                <a:cs typeface="Arial" panose="020B0604020202020204" pitchFamily="34" charset="0"/>
              </a:rPr>
              <a:t>لأنخفاض التخصيصات البيئية في هذه السنوات بسبب الأهمال الحكومي للجانب </a:t>
            </a:r>
            <a:r>
              <a:rPr lang="ar-IQ" sz="1400" dirty="0" smtClean="0">
                <a:latin typeface="Calibri" panose="020F0502020204030204" pitchFamily="34" charset="0"/>
                <a:ea typeface="Calibri" panose="020F0502020204030204" pitchFamily="34" charset="0"/>
                <a:cs typeface="Arial" panose="020B0604020202020204" pitchFamily="34" charset="0"/>
              </a:rPr>
              <a:t>البيئي.</a:t>
            </a:r>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3112096124"/>
              </p:ext>
            </p:extLst>
          </p:nvPr>
        </p:nvGraphicFramePr>
        <p:xfrm>
          <a:off x="596636" y="1139940"/>
          <a:ext cx="6035041" cy="5313152"/>
        </p:xfrm>
        <a:graphic>
          <a:graphicData uri="http://schemas.openxmlformats.org/drawingml/2006/table">
            <a:tbl>
              <a:tblPr firstRow="1" firstCol="1" bandRow="1"/>
              <a:tblGrid>
                <a:gridCol w="899260">
                  <a:extLst>
                    <a:ext uri="{9D8B030D-6E8A-4147-A177-3AD203B41FA5}">
                      <a16:colId xmlns:a16="http://schemas.microsoft.com/office/drawing/2014/main" val="1287839735"/>
                    </a:ext>
                  </a:extLst>
                </a:gridCol>
                <a:gridCol w="1048605">
                  <a:extLst>
                    <a:ext uri="{9D8B030D-6E8A-4147-A177-3AD203B41FA5}">
                      <a16:colId xmlns:a16="http://schemas.microsoft.com/office/drawing/2014/main" val="2900420892"/>
                    </a:ext>
                  </a:extLst>
                </a:gridCol>
                <a:gridCol w="941361">
                  <a:extLst>
                    <a:ext uri="{9D8B030D-6E8A-4147-A177-3AD203B41FA5}">
                      <a16:colId xmlns:a16="http://schemas.microsoft.com/office/drawing/2014/main" val="1323482961"/>
                    </a:ext>
                  </a:extLst>
                </a:gridCol>
                <a:gridCol w="1000942">
                  <a:extLst>
                    <a:ext uri="{9D8B030D-6E8A-4147-A177-3AD203B41FA5}">
                      <a16:colId xmlns:a16="http://schemas.microsoft.com/office/drawing/2014/main" val="1007809906"/>
                    </a:ext>
                  </a:extLst>
                </a:gridCol>
                <a:gridCol w="1251176">
                  <a:extLst>
                    <a:ext uri="{9D8B030D-6E8A-4147-A177-3AD203B41FA5}">
                      <a16:colId xmlns:a16="http://schemas.microsoft.com/office/drawing/2014/main" val="116800346"/>
                    </a:ext>
                  </a:extLst>
                </a:gridCol>
                <a:gridCol w="893697">
                  <a:extLst>
                    <a:ext uri="{9D8B030D-6E8A-4147-A177-3AD203B41FA5}">
                      <a16:colId xmlns:a16="http://schemas.microsoft.com/office/drawing/2014/main" val="4088221441"/>
                    </a:ext>
                  </a:extLst>
                </a:gridCol>
              </a:tblGrid>
              <a:tr h="741152">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الأهمية النسبية للتخصيصات البيئية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التخصيصات البيئية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(مليون دينار)</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( 4 )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الاهمية النسبية للتخصيصات الأستثمارية للقطاع الزراعي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التخصيصات الأستثمارية للقطاع الزراعي (مليون دينار)</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( 2 )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التخصيصات الأستثمارية لكل القطاعات</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50000"/>
                        </a:lnSpc>
                        <a:spcAft>
                          <a:spcPts val="0"/>
                        </a:spcAft>
                        <a:tabLst>
                          <a:tab pos="114300" algn="l"/>
                          <a:tab pos="997585" algn="r"/>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(مليون دينار)</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0">
                        <a:lnSpc>
                          <a:spcPct val="150000"/>
                        </a:lnSpc>
                        <a:spcAft>
                          <a:spcPts val="0"/>
                        </a:spcAft>
                        <a:tabLst>
                          <a:tab pos="114300" algn="l"/>
                          <a:tab pos="997585" algn="r"/>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( 1 )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السنة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55492480"/>
                  </a:ext>
                </a:extLst>
              </a:tr>
              <a:tr h="170776">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0.22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6923.5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6.79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210986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highlight>
                            <a:srgbClr val="D3D3D3"/>
                          </a:highlight>
                          <a:latin typeface="Calibri" panose="020F0502020204030204" pitchFamily="34" charset="0"/>
                          <a:ea typeface="Calibri" panose="020F0502020204030204" pitchFamily="34" charset="0"/>
                          <a:cs typeface="Arial" panose="020B0604020202020204" pitchFamily="34" charset="0"/>
                        </a:rPr>
                        <a:t>3105450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smtClean="0">
                          <a:effectLst/>
                          <a:latin typeface="Calibri" panose="020F0502020204030204" pitchFamily="34" charset="0"/>
                          <a:ea typeface="Calibri" panose="020F0502020204030204" pitchFamily="34" charset="0"/>
                          <a:cs typeface="Arial" panose="020B0604020202020204" pitchFamily="34" charset="0"/>
                        </a:rPr>
                        <a:t>2003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731079989"/>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0.10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5969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4.70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270535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5752212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2004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02735308"/>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0.12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7878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4.45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272863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6131500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2005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099901880"/>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0.10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12756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2.62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319477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12177645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2006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994082817"/>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0.10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13462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3.0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381889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12723770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2007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22280945"/>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0.08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24593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4.9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1511113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30708376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2008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51423192"/>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0.18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28464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7.28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1098255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15083112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2009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405731954"/>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0.16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41313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6.35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1633233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25683415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127131154"/>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0.17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68191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6.04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2310672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38212790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74766130"/>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0.01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7383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4.49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2354542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52330408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242829367"/>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0.01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9237.4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3.51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2440258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highlight>
                            <a:srgbClr val="D3D3D3"/>
                          </a:highlight>
                          <a:latin typeface="Calibri" panose="020F0502020204030204" pitchFamily="34" charset="0"/>
                          <a:ea typeface="Calibri" panose="020F0502020204030204" pitchFamily="34" charset="0"/>
                          <a:cs typeface="Arial" panose="020B0604020202020204" pitchFamily="34" charset="0"/>
                        </a:rPr>
                        <a:t>69373185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94812103"/>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0.01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5278.5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3.50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1814321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51837742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50623245"/>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0.01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6000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4.11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1678400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40741804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15935394"/>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0.004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1250.4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6.82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1748322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25620062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38285605"/>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37000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6.04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1684033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27867213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79800917"/>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0.06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19544.2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1.04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332113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31777415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07164869"/>
                  </a:ext>
                </a:extLst>
              </a:tr>
              <a:tr h="170776">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0.003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1000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0.96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267567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27649235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731266879"/>
                  </a:ext>
                </a:extLst>
              </a:tr>
              <a:tr h="170776">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0.003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878.5565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1.23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294769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23924360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2020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80216221"/>
                  </a:ext>
                </a:extLst>
              </a:tr>
              <a:tr h="170776">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0.003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757.113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1.59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a:effectLst/>
                          <a:latin typeface="Calibri" panose="020F0502020204030204" pitchFamily="34" charset="0"/>
                          <a:ea typeface="Calibri" panose="020F0502020204030204" pitchFamily="34" charset="0"/>
                          <a:cs typeface="Arial" panose="020B0604020202020204" pitchFamily="34" charset="0"/>
                        </a:rPr>
                        <a:t>321971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20199485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2021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166222452"/>
                  </a:ext>
                </a:extLst>
              </a:tr>
              <a:tr h="170776">
                <a:tc>
                  <a:txBody>
                    <a:bodyPr/>
                    <a:lstStyle/>
                    <a:p>
                      <a:pPr algn="ctr" rtl="0">
                        <a:lnSpc>
                          <a:spcPct val="150000"/>
                        </a:lnSpc>
                        <a:spcAft>
                          <a:spcPts val="0"/>
                        </a:spcAft>
                        <a:tabLst>
                          <a:tab pos="4053840" algn="l"/>
                        </a:tabLst>
                      </a:pPr>
                      <a:r>
                        <a:rPr lang="en-US" sz="800" kern="0">
                          <a:effectLst/>
                          <a:highlight>
                            <a:srgbClr val="D3D3D3"/>
                          </a:highlight>
                          <a:latin typeface="Calibri" panose="020F0502020204030204" pitchFamily="34" charset="0"/>
                          <a:ea typeface="Calibri" panose="020F0502020204030204" pitchFamily="34" charset="0"/>
                          <a:cs typeface="Arial" panose="020B0604020202020204" pitchFamily="34" charset="0"/>
                        </a:rPr>
                        <a:t>0.025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5544.967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1.39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308370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22061922.5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2022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8858683"/>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303423.6369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21253689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542961101.5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المجموع</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24450909"/>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15171.18184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1062684.45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27148055.08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المتوسط</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16471533"/>
                  </a:ext>
                </a:extLst>
              </a:tr>
              <a:tr h="170776">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0.22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68191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7.28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2440258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69373185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أعلى قيمة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70216537"/>
                  </a:ext>
                </a:extLst>
              </a:tr>
              <a:tr h="176038">
                <a:tc>
                  <a:txBody>
                    <a:bodyPr/>
                    <a:lstStyle/>
                    <a:p>
                      <a:pPr algn="ctr" rtl="0">
                        <a:lnSpc>
                          <a:spcPct val="150000"/>
                        </a:lnSpc>
                        <a:spcAft>
                          <a:spcPts val="0"/>
                        </a:spcAft>
                        <a:tabLst>
                          <a:tab pos="4053840" algn="l"/>
                        </a:tabLst>
                      </a:pPr>
                      <a:r>
                        <a:rPr lang="en-US" sz="800" kern="0" smtClean="0">
                          <a:effectLst/>
                          <a:latin typeface="Calibri" panose="020F0502020204030204" pitchFamily="34" charset="0"/>
                          <a:ea typeface="Calibri" panose="020F0502020204030204" pitchFamily="34" charset="0"/>
                          <a:cs typeface="Arial" panose="020B0604020202020204" pitchFamily="34" charset="0"/>
                        </a:rPr>
                        <a:t>0.003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757.113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0.96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210986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3105450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أدنى قيمة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95188654"/>
                  </a:ext>
                </a:extLst>
              </a:tr>
              <a:tr h="170776">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-10.26%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a:effectLst/>
                          <a:latin typeface="Calibri" panose="020F0502020204030204" pitchFamily="34" charset="0"/>
                          <a:ea typeface="Calibri" panose="020F0502020204030204" pitchFamily="34" charset="0"/>
                          <a:cs typeface="Arial" panose="020B0604020202020204" pitchFamily="34" charset="0"/>
                        </a:rPr>
                        <a:t>0.83%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en-US" sz="800" kern="0" dirty="0">
                          <a:effectLst/>
                          <a:latin typeface="Calibri" panose="020F0502020204030204" pitchFamily="34" charset="0"/>
                          <a:ea typeface="Calibri" panose="020F0502020204030204" pitchFamily="34" charset="0"/>
                          <a:cs typeface="Arial" panose="020B0604020202020204" pitchFamily="34" charset="0"/>
                        </a:rPr>
                        <a:t>7.97%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50000"/>
                        </a:lnSpc>
                        <a:spcAft>
                          <a:spcPts val="0"/>
                        </a:spcAft>
                        <a:tabLst>
                          <a:tab pos="4053840" algn="l"/>
                        </a:tabLst>
                      </a:pPr>
                      <a:r>
                        <a:rPr lang="ar-IQ" sz="800" kern="0" dirty="0">
                          <a:effectLst/>
                          <a:latin typeface="Calibri" panose="020F0502020204030204" pitchFamily="34" charset="0"/>
                          <a:ea typeface="Calibri" panose="020F0502020204030204" pitchFamily="34" charset="0"/>
                          <a:cs typeface="Arial" panose="020B0604020202020204" pitchFamily="34" charset="0"/>
                        </a:rPr>
                        <a:t>معدل النمو السنوي</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64091"/>
                  </a:ext>
                </a:extLst>
              </a:tr>
            </a:tbl>
          </a:graphicData>
        </a:graphic>
      </p:graphicFrame>
    </p:spTree>
    <p:extLst>
      <p:ext uri="{BB962C8B-B14F-4D97-AF65-F5344CB8AC3E}">
        <p14:creationId xmlns:p14="http://schemas.microsoft.com/office/powerpoint/2010/main" val="3589922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23703" y="200296"/>
            <a:ext cx="7611700" cy="687977"/>
          </a:xfrm>
          <a:ln/>
        </p:spPr>
        <p:style>
          <a:lnRef idx="1">
            <a:schemeClr val="accent6"/>
          </a:lnRef>
          <a:fillRef idx="2">
            <a:schemeClr val="accent6"/>
          </a:fillRef>
          <a:effectRef idx="1">
            <a:schemeClr val="accent6"/>
          </a:effectRef>
          <a:fontRef idx="minor">
            <a:schemeClr val="dk1"/>
          </a:fontRef>
        </p:style>
        <p:txBody>
          <a:bodyPr>
            <a:normAutofit fontScale="90000"/>
          </a:bodyPr>
          <a:lstStyle/>
          <a:p>
            <a:pPr algn="ctr" rtl="1">
              <a:lnSpc>
                <a:spcPct val="150000"/>
              </a:lnSpc>
              <a:spcAft>
                <a:spcPts val="800"/>
              </a:spcAft>
            </a:pPr>
            <a:r>
              <a:rPr lang="ar-IQ" sz="1800" b="1" kern="100" dirty="0">
                <a:latin typeface="Calibri" panose="020F0502020204030204" pitchFamily="34" charset="0"/>
                <a:ea typeface="Times New Roman" panose="02020603050405020304" pitchFamily="18" charset="0"/>
                <a:cs typeface="Arial" panose="020B0604020202020204" pitchFamily="34" charset="0"/>
              </a:rPr>
              <a:t>المساحة المزروعة والبصمة الكاربونية لموسم زراعة محصول القمح في العراق للمدة  (2003-2022)</a:t>
            </a:r>
            <a:r>
              <a:rPr lang="en-US" sz="1600" kern="100" dirty="0">
                <a:latin typeface="Calibri" panose="020F0502020204030204" pitchFamily="34" charset="0"/>
                <a:ea typeface="Times New Roman" panose="02020603050405020304" pitchFamily="18" charset="0"/>
                <a:cs typeface="Arial" panose="020B0604020202020204" pitchFamily="34" charset="0"/>
              </a:rPr>
              <a:t/>
            </a:r>
            <a:br>
              <a:rPr lang="en-US" sz="1600" kern="100" dirty="0">
                <a:latin typeface="Calibri" panose="020F0502020204030204" pitchFamily="34" charset="0"/>
                <a:ea typeface="Times New Roman" panose="02020603050405020304" pitchFamily="18" charset="0"/>
                <a:cs typeface="Arial" panose="020B0604020202020204" pitchFamily="34" charset="0"/>
              </a:rPr>
            </a:br>
            <a:endParaRPr lang="en-US" sz="180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08849084"/>
              </p:ext>
            </p:extLst>
          </p:nvPr>
        </p:nvGraphicFramePr>
        <p:xfrm>
          <a:off x="616688" y="1154655"/>
          <a:ext cx="5092995" cy="5082540"/>
        </p:xfrm>
        <a:graphic>
          <a:graphicData uri="http://schemas.openxmlformats.org/drawingml/2006/table">
            <a:tbl>
              <a:tblPr firstRow="1" firstCol="1" bandRow="1"/>
              <a:tblGrid>
                <a:gridCol w="1919708">
                  <a:extLst>
                    <a:ext uri="{9D8B030D-6E8A-4147-A177-3AD203B41FA5}">
                      <a16:colId xmlns:a16="http://schemas.microsoft.com/office/drawing/2014/main" val="2593209754"/>
                    </a:ext>
                  </a:extLst>
                </a:gridCol>
                <a:gridCol w="2107053">
                  <a:extLst>
                    <a:ext uri="{9D8B030D-6E8A-4147-A177-3AD203B41FA5}">
                      <a16:colId xmlns:a16="http://schemas.microsoft.com/office/drawing/2014/main" val="1584826340"/>
                    </a:ext>
                  </a:extLst>
                </a:gridCol>
                <a:gridCol w="1066234">
                  <a:extLst>
                    <a:ext uri="{9D8B030D-6E8A-4147-A177-3AD203B41FA5}">
                      <a16:colId xmlns:a16="http://schemas.microsoft.com/office/drawing/2014/main" val="1658268728"/>
                    </a:ext>
                  </a:extLst>
                </a:gridCol>
              </a:tblGrid>
              <a:tr h="695742">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البصمة الكاربونية لموسم زراعة محصول القمح </a:t>
                      </a:r>
                      <a:r>
                        <a:rPr lang="en-US" sz="1000" kern="100" dirty="0">
                          <a:effectLst/>
                          <a:latin typeface="Calibri" panose="020F0502020204030204" pitchFamily="34" charset="0"/>
                          <a:ea typeface="Times New Roman" panose="02020603050405020304" pitchFamily="18" charset="0"/>
                          <a:cs typeface="Arial" panose="020B0604020202020204" pitchFamily="34" charset="0"/>
                        </a:rPr>
                        <a:t>  </a:t>
                      </a:r>
                      <a:r>
                        <a:rPr lang="ar-IQ" sz="1000" kern="100" dirty="0">
                          <a:effectLst/>
                          <a:latin typeface="Calibri" panose="020F0502020204030204" pitchFamily="34" charset="0"/>
                          <a:ea typeface="Times New Roman" panose="02020603050405020304" pitchFamily="18" charset="0"/>
                          <a:cs typeface="Arial" panose="020B0604020202020204" pitchFamily="34" charset="0"/>
                        </a:rPr>
                        <a:t>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 طن </a:t>
                      </a:r>
                      <a:r>
                        <a:rPr lang="en-US" sz="1000" kern="100" dirty="0">
                          <a:effectLst/>
                          <a:latin typeface="Calibri" panose="020F0502020204030204" pitchFamily="34" charset="0"/>
                          <a:ea typeface="Times New Roman" panose="02020603050405020304" pitchFamily="18" charset="0"/>
                          <a:cs typeface="Arial" panose="020B0604020202020204" pitchFamily="34" charset="0"/>
                        </a:rPr>
                        <a:t>CO2eq</a:t>
                      </a:r>
                      <a:r>
                        <a:rPr lang="ar-IQ" sz="1000" kern="100" dirty="0">
                          <a:effectLst/>
                          <a:latin typeface="Calibri" panose="020F0502020204030204" pitchFamily="34" charset="0"/>
                          <a:ea typeface="Times New Roman" panose="02020603050405020304" pitchFamily="18" charset="0"/>
                          <a:cs typeface="Arial" panose="020B0604020202020204" pitchFamily="34" charset="0"/>
                        </a:rPr>
                        <a:t>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المساحة المزروعة لمحصول القمح (دونم)</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السنة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13303855"/>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28105090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6854900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2003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94735907"/>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25252720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6159200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2004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87556680"/>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26283870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6410700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2005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10816208"/>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24821810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6054100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2006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26302262"/>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25745950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6279500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2007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18557637"/>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23538920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5741200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2008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45057961"/>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20704180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5049800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2009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60787380"/>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22729990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5543900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2010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62740688"/>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26825480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6542800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2011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84561552"/>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28349450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6914500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2012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47354772"/>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30242830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7376300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2013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24598846"/>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34964800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8528000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2014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146961528"/>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17001470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4146700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2015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19896739"/>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15158930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3697300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2016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639148909"/>
                  </a:ext>
                </a:extLst>
              </a:tr>
              <a:tr h="173935">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17285190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4215900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2017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16347229"/>
                  </a:ext>
                </a:extLst>
              </a:tr>
              <a:tr h="173935">
                <a:tc>
                  <a:txBody>
                    <a:bodyPr/>
                    <a:lstStyle/>
                    <a:p>
                      <a:pPr algn="ctr" rtl="1">
                        <a:lnSpc>
                          <a:spcPct val="115000"/>
                        </a:lnSpc>
                        <a:spcAft>
                          <a:spcPts val="0"/>
                        </a:spcAft>
                        <a:tabLst>
                          <a:tab pos="4053840" algn="l"/>
                        </a:tabLst>
                      </a:pPr>
                      <a:r>
                        <a:rPr lang="en-US" sz="1000" kern="10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.1</a:t>
                      </a:r>
                      <a:r>
                        <a:rPr lang="ar-IQ" sz="1000" kern="10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12931158</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3153941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2018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06488525"/>
                  </a:ext>
                </a:extLst>
              </a:tr>
              <a:tr h="173935">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25957575.6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6331116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2019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92842623"/>
                  </a:ext>
                </a:extLst>
              </a:tr>
              <a:tr h="173935">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35152100.3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8573683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2020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91006905"/>
                  </a:ext>
                </a:extLst>
              </a:tr>
              <a:tr h="173935">
                <a:tc>
                  <a:txBody>
                    <a:bodyPr/>
                    <a:lstStyle/>
                    <a:p>
                      <a:pPr algn="ctr" rtl="1">
                        <a:lnSpc>
                          <a:spcPct val="115000"/>
                        </a:lnSpc>
                        <a:spcAft>
                          <a:spcPts val="0"/>
                        </a:spcAft>
                        <a:tabLst>
                          <a:tab pos="4053840" algn="l"/>
                        </a:tabLst>
                      </a:pPr>
                      <a:r>
                        <a:rPr lang="en-US" sz="1000" kern="10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38803322.5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9464225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2021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43635235"/>
                  </a:ext>
                </a:extLst>
              </a:tr>
              <a:tr h="173935">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30697503.6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7487196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2022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3513336"/>
                  </a:ext>
                </a:extLst>
              </a:tr>
              <a:tr h="173935">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510552340.1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124524961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المجموع</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47670784"/>
                  </a:ext>
                </a:extLst>
              </a:tr>
              <a:tr h="173935">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25527617.01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6226248.05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المتوسط</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11556315"/>
                  </a:ext>
                </a:extLst>
              </a:tr>
              <a:tr h="173935">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38803322.5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9464225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أعلى قيمة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52223817"/>
                  </a:ext>
                </a:extLst>
              </a:tr>
              <a:tr h="173935">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12931158.1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3153941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أدنى قيمة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767032012"/>
                  </a:ext>
                </a:extLst>
              </a:tr>
              <a:tr h="173935">
                <a:tc>
                  <a:txBody>
                    <a:bodyPr/>
                    <a:lstStyle/>
                    <a:p>
                      <a:pPr algn="ctr" rtl="1">
                        <a:lnSpc>
                          <a:spcPct val="115000"/>
                        </a:lnSpc>
                        <a:spcAft>
                          <a:spcPts val="0"/>
                        </a:spcAft>
                        <a:tabLst>
                          <a:tab pos="1717675" algn="l"/>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0.05%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0.05%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معدل النمو السنوي</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369" marR="50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36000373"/>
                  </a:ext>
                </a:extLst>
              </a:tr>
            </a:tbl>
          </a:graphicData>
        </a:graphic>
      </p:graphicFrame>
      <p:sp>
        <p:nvSpPr>
          <p:cNvPr id="6" name="Rectangle 5"/>
          <p:cNvSpPr/>
          <p:nvPr/>
        </p:nvSpPr>
        <p:spPr>
          <a:xfrm>
            <a:off x="5837274" y="1154655"/>
            <a:ext cx="5895938" cy="4939814"/>
          </a:xfrm>
          <a:prstGeom prst="rect">
            <a:avLst/>
          </a:prstGeom>
          <a:solidFill>
            <a:schemeClr val="accent6">
              <a:lumMod val="20000"/>
              <a:lumOff val="80000"/>
            </a:schemeClr>
          </a:solidFill>
          <a:ln>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يلاحظ من الجدول </a:t>
            </a:r>
            <a:r>
              <a:rPr lang="ar-IQ" sz="1400" kern="1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(4</a:t>
            </a: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 أن البصمة الكاربونية </a:t>
            </a:r>
            <a:r>
              <a:rPr lang="ar-IQ" sz="1400" kern="1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الناتجة </a:t>
            </a: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بشكل مباشر عن موسم زراعة محصول القمح متذبذبة خلال مدة الدراسة </a:t>
            </a:r>
            <a:r>
              <a:rPr lang="ar-IQ" sz="1400" b="1"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إذ بلغت أعلى قيمة لها </a:t>
            </a:r>
            <a:r>
              <a:rPr lang="ar-IQ" sz="1400" b="1" kern="100" dirty="0">
                <a:solidFill>
                  <a:schemeClr val="tx1"/>
                </a:solidFill>
                <a:latin typeface="Calibri" panose="020F0502020204030204" pitchFamily="34" charset="0"/>
                <a:ea typeface="Times New Roman" panose="02020603050405020304" pitchFamily="18" charset="0"/>
              </a:rPr>
              <a:t>(38,803,322.5</a:t>
            </a:r>
            <a:r>
              <a:rPr lang="ar-IQ" sz="1400" b="1" kern="100" dirty="0" smtClean="0">
                <a:solidFill>
                  <a:schemeClr val="tx1"/>
                </a:solidFill>
                <a:latin typeface="Calibri" panose="020F0502020204030204" pitchFamily="34" charset="0"/>
                <a:ea typeface="Times New Roman" panose="02020603050405020304" pitchFamily="18" charset="0"/>
              </a:rPr>
              <a:t>)</a:t>
            </a:r>
            <a:r>
              <a:rPr lang="en-US" sz="1400" b="1" kern="100" dirty="0" smtClean="0">
                <a:solidFill>
                  <a:schemeClr val="tx1"/>
                </a:solidFill>
                <a:latin typeface="Calibri" panose="020F0502020204030204" pitchFamily="34" charset="0"/>
                <a:ea typeface="Times New Roman" panose="02020603050405020304" pitchFamily="18" charset="0"/>
              </a:rPr>
              <a:t> </a:t>
            </a:r>
            <a:r>
              <a:rPr lang="ar-IQ" sz="1400" kern="100" dirty="0" smtClean="0">
                <a:solidFill>
                  <a:schemeClr val="tx1"/>
                </a:solidFill>
                <a:latin typeface="Calibri" panose="020F0502020204030204" pitchFamily="34" charset="0"/>
                <a:ea typeface="Times New Roman" panose="02020603050405020304" pitchFamily="18" charset="0"/>
              </a:rPr>
              <a:t>طن </a:t>
            </a: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ثاني أوكسيد الكاربون المكافئ (</a:t>
            </a:r>
            <a:r>
              <a:rPr lang="en-US"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CO</a:t>
            </a:r>
            <a:r>
              <a:rPr lang="en-US" sz="1400" kern="100" baseline="-25000" dirty="0">
                <a:solidFill>
                  <a:schemeClr val="tx1"/>
                </a:solidFill>
                <a:latin typeface="Calibri" panose="020F0502020204030204" pitchFamily="34" charset="0"/>
                <a:ea typeface="Times New Roman" panose="02020603050405020304" pitchFamily="18" charset="0"/>
                <a:cs typeface="Arial" panose="020B0604020202020204" pitchFamily="34" charset="0"/>
              </a:rPr>
              <a:t>2eq</a:t>
            </a: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 في موسم (2021) ، بسبب الزيادة في المساحة المزروعة لمحصول القمح في هذه السنة والتي تعزى الى توسيع مساحة الخطة الزراعية المخصصة لزراعة محصول القمح من قبل وزارة الزراعة بغية تحقيق الاكتفاء الذاتي </a:t>
            </a:r>
            <a:r>
              <a:rPr lang="ar-IQ" sz="1400" kern="1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للدولة، </a:t>
            </a: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أما </a:t>
            </a:r>
            <a:r>
              <a:rPr lang="ar-IQ" sz="1400" b="1"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أقل قيمة للبصمة الكاربونية فكانت </a:t>
            </a:r>
            <a:r>
              <a:rPr lang="ar-IQ" sz="1400" b="1" kern="100" dirty="0">
                <a:solidFill>
                  <a:schemeClr val="tx1"/>
                </a:solidFill>
                <a:latin typeface="Calibri" panose="020F0502020204030204" pitchFamily="34" charset="0"/>
                <a:ea typeface="Times New Roman" panose="02020603050405020304" pitchFamily="18" charset="0"/>
              </a:rPr>
              <a:t>(12,931,158.1</a:t>
            </a:r>
            <a:r>
              <a:rPr lang="ar-IQ" sz="1400" b="1" kern="100" dirty="0" smtClean="0">
                <a:solidFill>
                  <a:schemeClr val="tx1"/>
                </a:solidFill>
                <a:latin typeface="Calibri" panose="020F0502020204030204" pitchFamily="34" charset="0"/>
                <a:ea typeface="Times New Roman" panose="02020603050405020304" pitchFamily="18" charset="0"/>
              </a:rPr>
              <a:t>)</a:t>
            </a:r>
            <a:r>
              <a:rPr lang="en-US" sz="1400" b="1" kern="100" dirty="0" smtClean="0">
                <a:solidFill>
                  <a:schemeClr val="tx1"/>
                </a:solidFill>
                <a:latin typeface="Calibri" panose="020F0502020204030204" pitchFamily="34" charset="0"/>
                <a:ea typeface="Times New Roman" panose="02020603050405020304" pitchFamily="18" charset="0"/>
              </a:rPr>
              <a:t> </a:t>
            </a:r>
            <a:r>
              <a:rPr lang="ar-IQ" sz="1400" kern="100" dirty="0" smtClean="0">
                <a:solidFill>
                  <a:schemeClr val="tx1"/>
                </a:solidFill>
                <a:latin typeface="Calibri" panose="020F0502020204030204" pitchFamily="34" charset="0"/>
                <a:ea typeface="Times New Roman" panose="02020603050405020304" pitchFamily="18" charset="0"/>
              </a:rPr>
              <a:t>طن</a:t>
            </a:r>
            <a:r>
              <a:rPr lang="ar-IQ" sz="1400" kern="100" dirty="0" smtClean="0">
                <a:solidFill>
                  <a:schemeClr val="tx1"/>
                </a:solidFill>
                <a:ea typeface="Times New Roman" panose="02020603050405020304" pitchFamily="18" charset="0"/>
                <a:cs typeface="Calibri" panose="020F0502020204030204" pitchFamily="34" charset="0"/>
              </a:rPr>
              <a:t> </a:t>
            </a: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ثاني أوكسيد الكاربون المكافئ (</a:t>
            </a:r>
            <a:r>
              <a:rPr lang="en-US"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CO2eq</a:t>
            </a: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a:t>
            </a:r>
            <a:r>
              <a:rPr lang="ar-IQ" sz="1400" kern="100" dirty="0">
                <a:solidFill>
                  <a:schemeClr val="tx1"/>
                </a:solidFill>
                <a:ea typeface="Times New Roman" panose="02020603050405020304" pitchFamily="18" charset="0"/>
                <a:cs typeface="Calibri" panose="020F0502020204030204" pitchFamily="34" charset="0"/>
              </a:rPr>
              <a:t> </a:t>
            </a:r>
            <a:r>
              <a:rPr lang="ar-IQ" sz="1400" kern="100" dirty="0">
                <a:solidFill>
                  <a:schemeClr val="tx1"/>
                </a:solidFill>
                <a:latin typeface="Calibri" panose="020F0502020204030204" pitchFamily="34" charset="0"/>
                <a:ea typeface="Times New Roman" panose="02020603050405020304" pitchFamily="18" charset="0"/>
                <a:cs typeface="Arial" panose="020B0604020202020204" pitchFamily="34" charset="0"/>
              </a:rPr>
              <a:t>في موسم (2018) بسبب أنخفاض المساحة المزروعة لمحصول القمح في هذه السنة والتي تعود الى قيام السلطات العراقية بتقليل مساحة الخطة الزراعية لزراعة محصول القمح الى النصف مقارنة بالسنوات السابقة بسبب الأزمة المائية التي يعاني منها </a:t>
            </a:r>
            <a:r>
              <a:rPr lang="ar-IQ" sz="1400" kern="1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العراق، </a:t>
            </a:r>
            <a:r>
              <a:rPr lang="ar-IQ" sz="1400" b="1" dirty="0">
                <a:solidFill>
                  <a:schemeClr val="tx1"/>
                </a:solidFill>
                <a:latin typeface="Arial" panose="020B0604020202020204" pitchFamily="34" charset="0"/>
                <a:cs typeface="Arial" panose="020B0604020202020204" pitchFamily="34" charset="0"/>
              </a:rPr>
              <a:t>كما يلاحظ من الجدول </a:t>
            </a:r>
            <a:r>
              <a:rPr lang="ar-IQ" sz="1400" b="1" dirty="0" smtClean="0">
                <a:solidFill>
                  <a:schemeClr val="tx1"/>
                </a:solidFill>
                <a:latin typeface="Arial" panose="020B0604020202020204" pitchFamily="34" charset="0"/>
                <a:cs typeface="Arial" panose="020B0604020202020204" pitchFamily="34" charset="0"/>
              </a:rPr>
              <a:t>(4) </a:t>
            </a:r>
            <a:r>
              <a:rPr lang="ar-IQ" sz="1400" b="1" dirty="0">
                <a:solidFill>
                  <a:schemeClr val="tx1"/>
                </a:solidFill>
                <a:latin typeface="Arial" panose="020B0604020202020204" pitchFamily="34" charset="0"/>
                <a:cs typeface="Arial" panose="020B0604020202020204" pitchFamily="34" charset="0"/>
              </a:rPr>
              <a:t>أن هناك تذبذباً في المساحة المزروعة لمحصول القمح في العراق خلال مدة الدراسة إذ بلغت أعلى قيمة لها </a:t>
            </a:r>
            <a:r>
              <a:rPr lang="ar-IQ" sz="1400" dirty="0">
                <a:solidFill>
                  <a:schemeClr val="tx1"/>
                </a:solidFill>
                <a:latin typeface="Arial" panose="020B0604020202020204" pitchFamily="34" charset="0"/>
              </a:rPr>
              <a:t>(9,464,225</a:t>
            </a:r>
            <a:r>
              <a:rPr lang="ar-IQ" sz="1400" dirty="0" smtClean="0">
                <a:solidFill>
                  <a:schemeClr val="tx1"/>
                </a:solidFill>
                <a:latin typeface="Arial" panose="020B0604020202020204" pitchFamily="34" charset="0"/>
              </a:rPr>
              <a:t>)</a:t>
            </a:r>
            <a:r>
              <a:rPr lang="en-US" sz="1400" dirty="0" smtClean="0">
                <a:solidFill>
                  <a:schemeClr val="tx1"/>
                </a:solidFill>
                <a:latin typeface="Arial" panose="020B0604020202020204" pitchFamily="34" charset="0"/>
              </a:rPr>
              <a:t> </a:t>
            </a:r>
            <a:r>
              <a:rPr lang="ar-IQ" sz="1400" dirty="0" smtClean="0">
                <a:solidFill>
                  <a:schemeClr val="tx1"/>
                </a:solidFill>
                <a:latin typeface="Arial" panose="020B0604020202020204" pitchFamily="34" charset="0"/>
              </a:rPr>
              <a:t>دونم </a:t>
            </a:r>
            <a:r>
              <a:rPr lang="ar-IQ" sz="1400" dirty="0">
                <a:solidFill>
                  <a:schemeClr val="tx1"/>
                </a:solidFill>
                <a:latin typeface="Arial" panose="020B0604020202020204" pitchFamily="34" charset="0"/>
                <a:cs typeface="Arial" panose="020B0604020202020204" pitchFamily="34" charset="0"/>
              </a:rPr>
              <a:t>في عام (2021) بسبب زيادة مساحة الخطة الزراعية وعزم وزارة الزراعة  على زيادة أنتاج محصول القمح لتحقيق الأكتفاء الذاتي منه </a:t>
            </a:r>
            <a:r>
              <a:rPr lang="ar-IQ" sz="1400" b="1" dirty="0" smtClean="0">
                <a:solidFill>
                  <a:schemeClr val="tx1"/>
                </a:solidFill>
                <a:latin typeface="Arial" panose="020B0604020202020204" pitchFamily="34" charset="0"/>
                <a:cs typeface="Arial" panose="020B0604020202020204" pitchFamily="34" charset="0"/>
              </a:rPr>
              <a:t>اما</a:t>
            </a:r>
            <a:r>
              <a:rPr lang="ar-IQ" sz="1400" dirty="0" smtClean="0">
                <a:solidFill>
                  <a:schemeClr val="tx1"/>
                </a:solidFill>
                <a:latin typeface="Arial" panose="020B0604020202020204" pitchFamily="34" charset="0"/>
                <a:cs typeface="Arial" panose="020B0604020202020204" pitchFamily="34" charset="0"/>
              </a:rPr>
              <a:t> </a:t>
            </a:r>
            <a:r>
              <a:rPr lang="ar-IQ" sz="1400" b="1" dirty="0" smtClean="0">
                <a:solidFill>
                  <a:schemeClr val="tx1"/>
                </a:solidFill>
                <a:latin typeface="Arial" panose="020B0604020202020204" pitchFamily="34" charset="0"/>
                <a:cs typeface="Arial" panose="020B0604020202020204" pitchFamily="34" charset="0"/>
              </a:rPr>
              <a:t>اقل </a:t>
            </a:r>
            <a:r>
              <a:rPr lang="ar-IQ" sz="1400" b="1" dirty="0">
                <a:solidFill>
                  <a:schemeClr val="tx1"/>
                </a:solidFill>
                <a:latin typeface="Arial" panose="020B0604020202020204" pitchFamily="34" charset="0"/>
                <a:cs typeface="Arial" panose="020B0604020202020204" pitchFamily="34" charset="0"/>
              </a:rPr>
              <a:t>قيمة لها فكانت </a:t>
            </a:r>
            <a:r>
              <a:rPr lang="ar-IQ" sz="1400" b="1" dirty="0">
                <a:solidFill>
                  <a:schemeClr val="tx1"/>
                </a:solidFill>
                <a:latin typeface="Arial" panose="020B0604020202020204" pitchFamily="34" charset="0"/>
              </a:rPr>
              <a:t>(3,153,941</a:t>
            </a:r>
            <a:r>
              <a:rPr lang="ar-IQ" sz="1400" b="1" dirty="0" smtClean="0">
                <a:solidFill>
                  <a:schemeClr val="tx1"/>
                </a:solidFill>
                <a:latin typeface="Arial" panose="020B0604020202020204" pitchFamily="34" charset="0"/>
              </a:rPr>
              <a:t>)</a:t>
            </a:r>
            <a:r>
              <a:rPr lang="en-US" sz="1400" dirty="0" smtClean="0">
                <a:solidFill>
                  <a:schemeClr val="tx1"/>
                </a:solidFill>
                <a:latin typeface="Arial" panose="020B0604020202020204" pitchFamily="34" charset="0"/>
              </a:rPr>
              <a:t> </a:t>
            </a:r>
            <a:r>
              <a:rPr lang="ar-IQ" sz="1400" dirty="0" smtClean="0">
                <a:solidFill>
                  <a:schemeClr val="tx1"/>
                </a:solidFill>
                <a:latin typeface="Arial" panose="020B0604020202020204" pitchFamily="34" charset="0"/>
              </a:rPr>
              <a:t>دونم </a:t>
            </a:r>
            <a:r>
              <a:rPr lang="ar-IQ" sz="1400" dirty="0">
                <a:solidFill>
                  <a:schemeClr val="tx1"/>
                </a:solidFill>
                <a:latin typeface="Arial" panose="020B0604020202020204" pitchFamily="34" charset="0"/>
                <a:cs typeface="Arial" panose="020B0604020202020204" pitchFamily="34" charset="0"/>
              </a:rPr>
              <a:t>في عام (2018) بسبب الخطة </a:t>
            </a:r>
            <a:r>
              <a:rPr lang="ar-IQ" sz="1400" dirty="0" smtClean="0">
                <a:solidFill>
                  <a:schemeClr val="tx1"/>
                </a:solidFill>
                <a:latin typeface="Arial" panose="020B0604020202020204" pitchFamily="34" charset="0"/>
                <a:cs typeface="Arial" panose="020B0604020202020204" pitchFamily="34" charset="0"/>
              </a:rPr>
              <a:t>الزراعية </a:t>
            </a:r>
            <a:r>
              <a:rPr lang="ar-IQ" sz="1400" dirty="0">
                <a:solidFill>
                  <a:schemeClr val="tx1"/>
                </a:solidFill>
                <a:latin typeface="Arial" panose="020B0604020202020204" pitchFamily="34" charset="0"/>
                <a:cs typeface="Arial" panose="020B0604020202020204" pitchFamily="34" charset="0"/>
              </a:rPr>
              <a:t>وتقليص المساحات المروية المخصصة لزراعة القمح الى النصف </a:t>
            </a:r>
            <a:r>
              <a:rPr lang="ar-IQ" sz="1400" dirty="0" smtClean="0">
                <a:solidFill>
                  <a:schemeClr val="tx1"/>
                </a:solidFill>
                <a:latin typeface="Arial" panose="020B0604020202020204" pitchFamily="34" charset="0"/>
                <a:cs typeface="Arial" panose="020B0604020202020204" pitchFamily="34" charset="0"/>
              </a:rPr>
              <a:t>بسبب </a:t>
            </a:r>
            <a:r>
              <a:rPr lang="ar-IQ" sz="1400" dirty="0">
                <a:solidFill>
                  <a:schemeClr val="tx1"/>
                </a:solidFill>
                <a:latin typeface="Arial" panose="020B0604020202020204" pitchFamily="34" charset="0"/>
                <a:cs typeface="Arial" panose="020B0604020202020204" pitchFamily="34" charset="0"/>
              </a:rPr>
              <a:t>تراجع الواردات المائية لنهري دجلة </a:t>
            </a:r>
            <a:r>
              <a:rPr lang="ar-IQ" sz="1400" dirty="0" smtClean="0">
                <a:solidFill>
                  <a:schemeClr val="tx1"/>
                </a:solidFill>
                <a:latin typeface="Arial" panose="020B0604020202020204" pitchFamily="34" charset="0"/>
                <a:cs typeface="Arial" panose="020B0604020202020204" pitchFamily="34" charset="0"/>
              </a:rPr>
              <a:t>والفرات، </a:t>
            </a:r>
            <a:r>
              <a:rPr lang="ar-IQ" sz="1400" dirty="0" smtClean="0">
                <a:solidFill>
                  <a:schemeClr val="tx1"/>
                </a:solidFill>
                <a:latin typeface="Arial" panose="020B0604020202020204" pitchFamily="34" charset="0"/>
                <a:cs typeface="Arial" panose="020B0604020202020204" pitchFamily="34" charset="0"/>
              </a:rPr>
              <a:t>والذي </a:t>
            </a:r>
            <a:r>
              <a:rPr lang="ar-IQ" sz="1400" dirty="0">
                <a:solidFill>
                  <a:schemeClr val="tx1"/>
                </a:solidFill>
                <a:latin typeface="Arial" panose="020B0604020202020204" pitchFamily="34" charset="0"/>
                <a:cs typeface="Arial" panose="020B0604020202020204" pitchFamily="34" charset="0"/>
              </a:rPr>
              <a:t>أجبر وزارة الزراعة على تقليص المساحات المزروعة </a:t>
            </a:r>
            <a:r>
              <a:rPr lang="ar-IQ" sz="1400" dirty="0" smtClean="0">
                <a:solidFill>
                  <a:schemeClr val="tx1"/>
                </a:solidFill>
                <a:latin typeface="Arial" panose="020B0604020202020204" pitchFamily="34" charset="0"/>
                <a:cs typeface="Arial" panose="020B0604020202020204" pitchFamily="34" charset="0"/>
              </a:rPr>
              <a:t>منه، كونه </a:t>
            </a:r>
            <a:r>
              <a:rPr lang="ar-IQ" sz="1400" dirty="0">
                <a:solidFill>
                  <a:schemeClr val="tx1"/>
                </a:solidFill>
                <a:latin typeface="Arial" panose="020B0604020202020204" pitchFamily="34" charset="0"/>
                <a:cs typeface="Arial" panose="020B0604020202020204" pitchFamily="34" charset="0"/>
              </a:rPr>
              <a:t>يعد من المحاصيل الزراعية  كثيفة الأستهلاك </a:t>
            </a:r>
            <a:r>
              <a:rPr lang="ar-IQ" sz="1400" dirty="0" smtClean="0">
                <a:solidFill>
                  <a:schemeClr val="tx1"/>
                </a:solidFill>
                <a:latin typeface="Arial" panose="020B0604020202020204" pitchFamily="34" charset="0"/>
                <a:cs typeface="Arial" panose="020B0604020202020204" pitchFamily="34" charset="0"/>
              </a:rPr>
              <a:t>للمياه</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01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686050" y="384978"/>
            <a:ext cx="6324600" cy="495719"/>
          </a:xfrm>
          <a:ln/>
        </p:spPr>
        <p:style>
          <a:lnRef idx="1">
            <a:schemeClr val="accent6"/>
          </a:lnRef>
          <a:fillRef idx="2">
            <a:schemeClr val="accent6"/>
          </a:fillRef>
          <a:effectRef idx="1">
            <a:schemeClr val="accent6"/>
          </a:effectRef>
          <a:fontRef idx="minor">
            <a:schemeClr val="dk1"/>
          </a:fontRef>
        </p:style>
        <p:txBody>
          <a:bodyPr>
            <a:normAutofit/>
          </a:bodyPr>
          <a:lstStyle/>
          <a:p>
            <a:pPr algn="ctr" rtl="1"/>
            <a:r>
              <a:rPr lang="ar-IQ" sz="1800" b="1" kern="100" dirty="0">
                <a:latin typeface="Calibri" panose="020F0502020204030204" pitchFamily="34" charset="0"/>
                <a:ea typeface="Times New Roman" panose="02020603050405020304" pitchFamily="18" charset="0"/>
                <a:cs typeface="Arial" panose="020B0604020202020204" pitchFamily="34" charset="0"/>
              </a:rPr>
              <a:t>البصمة الكاربونية لموسم زراعة محصول الرز في العراق للمدة (2003-2022) </a:t>
            </a:r>
            <a:endParaRPr lang="en-US" sz="1800" dirty="0">
              <a:latin typeface="Arial" panose="020B0604020202020204" pitchFamily="34" charset="0"/>
              <a:cs typeface="Arial" panose="020B060402020202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92037017"/>
              </p:ext>
            </p:extLst>
          </p:nvPr>
        </p:nvGraphicFramePr>
        <p:xfrm>
          <a:off x="730431" y="1199342"/>
          <a:ext cx="5117919" cy="5262978"/>
        </p:xfrm>
        <a:graphic>
          <a:graphicData uri="http://schemas.openxmlformats.org/drawingml/2006/table">
            <a:tbl>
              <a:tblPr firstRow="1" firstCol="1" bandRow="1"/>
              <a:tblGrid>
                <a:gridCol w="1906676">
                  <a:extLst>
                    <a:ext uri="{9D8B030D-6E8A-4147-A177-3AD203B41FA5}">
                      <a16:colId xmlns:a16="http://schemas.microsoft.com/office/drawing/2014/main" val="2349536597"/>
                    </a:ext>
                  </a:extLst>
                </a:gridCol>
                <a:gridCol w="1906676">
                  <a:extLst>
                    <a:ext uri="{9D8B030D-6E8A-4147-A177-3AD203B41FA5}">
                      <a16:colId xmlns:a16="http://schemas.microsoft.com/office/drawing/2014/main" val="1071463807"/>
                    </a:ext>
                  </a:extLst>
                </a:gridCol>
                <a:gridCol w="1304567">
                  <a:extLst>
                    <a:ext uri="{9D8B030D-6E8A-4147-A177-3AD203B41FA5}">
                      <a16:colId xmlns:a16="http://schemas.microsoft.com/office/drawing/2014/main" val="3382615931"/>
                    </a:ext>
                  </a:extLst>
                </a:gridCol>
              </a:tblGrid>
              <a:tr h="725928">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البصمة الكاربونية لموسم زراعة محصول الرز </a:t>
                      </a:r>
                      <a:r>
                        <a:rPr lang="en-US" sz="1000" kern="100">
                          <a:effectLst/>
                          <a:latin typeface="Calibri" panose="020F0502020204030204" pitchFamily="34" charset="0"/>
                          <a:ea typeface="Times New Roman" panose="02020603050405020304" pitchFamily="18"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 طن </a:t>
                      </a:r>
                      <a:r>
                        <a:rPr lang="en-US" sz="1000" kern="100">
                          <a:effectLst/>
                          <a:latin typeface="Calibri" panose="020F0502020204030204" pitchFamily="34" charset="0"/>
                          <a:ea typeface="Times New Roman" panose="02020603050405020304" pitchFamily="18" charset="0"/>
                          <a:cs typeface="Arial" panose="020B0604020202020204" pitchFamily="34" charset="0"/>
                        </a:rPr>
                        <a:t>CO2eq</a:t>
                      </a:r>
                      <a:r>
                        <a:rPr lang="ar-IQ" sz="1000" kern="100">
                          <a:effectLst/>
                          <a:latin typeface="Calibri" panose="020F0502020204030204" pitchFamily="34" charset="0"/>
                          <a:ea typeface="Times New Roman" panose="02020603050405020304" pitchFamily="18" charset="0"/>
                          <a:cs typeface="Arial" panose="020B0604020202020204" pitchFamily="34" charset="0"/>
                        </a:rPr>
                        <a:t> )</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 (2)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المساحة المزروعة لمحصول الرز (دونم) </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السنة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533116219"/>
                  </a:ext>
                </a:extLst>
              </a:tr>
              <a:tr h="181482">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502250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122500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03314062"/>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1442351.3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351793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87920262"/>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1755796.3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428243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40902805"/>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2060508.3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502563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22029747"/>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2039196.5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497365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97076247"/>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1390076.3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339043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58075292"/>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900913.5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219735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50246817"/>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786769.5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191895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16333854"/>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1081621</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263810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33379240"/>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1306944.7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318767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65638614"/>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1573580</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383800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2013</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751500668"/>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1300720.9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317249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50256052"/>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452779.4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110434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859954859"/>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632412.7</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154247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96464068"/>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910593.6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a:effectLst/>
                          <a:latin typeface="Calibri" panose="020F0502020204030204" pitchFamily="34" charset="0"/>
                          <a:ea typeface="Times New Roman" panose="02020603050405020304" pitchFamily="18" charset="0"/>
                          <a:cs typeface="Arial" panose="020B0604020202020204" pitchFamily="34" charset="0"/>
                        </a:rPr>
                        <a:t>222096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2017</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95876414"/>
                  </a:ext>
                </a:extLst>
              </a:tr>
              <a:tr h="181482">
                <a:tc>
                  <a:txBody>
                    <a:bodyPr/>
                    <a:lstStyle/>
                    <a:p>
                      <a:pPr algn="ctr" rtl="1">
                        <a:lnSpc>
                          <a:spcPct val="115000"/>
                        </a:lnSpc>
                        <a:spcAft>
                          <a:spcPts val="0"/>
                        </a:spcAft>
                        <a:tabLst>
                          <a:tab pos="4053840" algn="l"/>
                        </a:tabLst>
                      </a:pPr>
                      <a:r>
                        <a:rPr lang="en-US" sz="1000" kern="10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88978.2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21702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2018</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51060241"/>
                  </a:ext>
                </a:extLst>
              </a:tr>
              <a:tr h="181482">
                <a:tc>
                  <a:txBody>
                    <a:bodyPr/>
                    <a:lstStyle/>
                    <a:p>
                      <a:pPr algn="ctr" rtl="1">
                        <a:lnSpc>
                          <a:spcPct val="115000"/>
                        </a:lnSpc>
                        <a:spcAft>
                          <a:spcPts val="0"/>
                        </a:spcAft>
                        <a:tabLst>
                          <a:tab pos="4053840" algn="l"/>
                        </a:tabLst>
                      </a:pPr>
                      <a:r>
                        <a:rPr lang="en-US" sz="1000" kern="10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2096600.6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highlight>
                            <a:srgbClr val="D3D3D3"/>
                          </a:highlight>
                          <a:latin typeface="Calibri" panose="020F0502020204030204" pitchFamily="34" charset="0"/>
                          <a:ea typeface="Times New Roman" panose="02020603050405020304" pitchFamily="18" charset="0"/>
                          <a:cs typeface="Arial" panose="020B0604020202020204" pitchFamily="34" charset="0"/>
                        </a:rPr>
                        <a:t>511366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2019</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59105080"/>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1668134.2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406862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2020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77473968"/>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1578208.9</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384926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2021</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868829820"/>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1623165.4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effectLst/>
                          <a:latin typeface="Calibri" panose="020F0502020204030204" pitchFamily="34" charset="0"/>
                          <a:ea typeface="Times New Roman" panose="02020603050405020304" pitchFamily="18" charset="0"/>
                          <a:cs typeface="Arial" panose="020B0604020202020204" pitchFamily="34" charset="0"/>
                        </a:rPr>
                        <a:t>395894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2022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42123526"/>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25191601.3</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6144290</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المجموع</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98504343"/>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1259580.065</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307214.5</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المتوسط</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52658484"/>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2096600.6</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511366</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أعلى قيمة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90832574"/>
                  </a:ext>
                </a:extLst>
              </a:tr>
              <a:tr h="181482">
                <a:tc>
                  <a:txBody>
                    <a:bodyPr/>
                    <a:lstStyle/>
                    <a:p>
                      <a:pPr algn="ctr" rtl="1">
                        <a:lnSpc>
                          <a:spcPct val="115000"/>
                        </a:lnSpc>
                        <a:spcAft>
                          <a:spcPts val="0"/>
                        </a:spcAft>
                        <a:tabLst>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88978.2</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21702</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أدنى قيمة</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89500003"/>
                  </a:ext>
                </a:extLst>
              </a:tr>
              <a:tr h="181482">
                <a:tc>
                  <a:txBody>
                    <a:bodyPr/>
                    <a:lstStyle/>
                    <a:p>
                      <a:pPr algn="ctr" rtl="1">
                        <a:lnSpc>
                          <a:spcPct val="115000"/>
                        </a:lnSpc>
                        <a:spcAft>
                          <a:spcPts val="0"/>
                        </a:spcAft>
                        <a:tabLst>
                          <a:tab pos="1717675" algn="l"/>
                          <a:tab pos="4053840" algn="l"/>
                        </a:tabLst>
                      </a:pPr>
                      <a:r>
                        <a:rPr lang="en-US" sz="1000" kern="100">
                          <a:effectLst/>
                          <a:latin typeface="Calibri" panose="020F0502020204030204" pitchFamily="34" charset="0"/>
                          <a:ea typeface="Times New Roman" panose="02020603050405020304" pitchFamily="18" charset="0"/>
                          <a:cs typeface="Arial" panose="020B0604020202020204" pitchFamily="34" charset="0"/>
                        </a:rPr>
                        <a:t>-1.4%</a:t>
                      </a:r>
                      <a:endParaRPr lang="en-US" sz="800" kern="10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en-US" sz="1000" kern="100" dirty="0">
                          <a:effectLst/>
                          <a:latin typeface="Calibri" panose="020F0502020204030204" pitchFamily="34" charset="0"/>
                          <a:ea typeface="Times New Roman" panose="02020603050405020304" pitchFamily="18" charset="0"/>
                          <a:cs typeface="Arial" panose="020B0604020202020204" pitchFamily="34" charset="0"/>
                        </a:rPr>
                        <a:t>-1.4%</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lnSpc>
                          <a:spcPct val="115000"/>
                        </a:lnSpc>
                        <a:spcAft>
                          <a:spcPts val="0"/>
                        </a:spcAft>
                        <a:tabLst>
                          <a:tab pos="4053840" algn="l"/>
                        </a:tabLst>
                      </a:pPr>
                      <a:r>
                        <a:rPr lang="ar-IQ" sz="1000"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معدل النمو السنوي</a:t>
                      </a:r>
                      <a:endParaRPr lang="en-US" sz="8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50461" marR="50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3042342"/>
                  </a:ext>
                </a:extLst>
              </a:tr>
            </a:tbl>
          </a:graphicData>
        </a:graphic>
      </p:graphicFrame>
      <p:sp>
        <p:nvSpPr>
          <p:cNvPr id="5" name="Rectangle 4"/>
          <p:cNvSpPr/>
          <p:nvPr/>
        </p:nvSpPr>
        <p:spPr>
          <a:xfrm>
            <a:off x="5987686" y="1199342"/>
            <a:ext cx="5781675" cy="4616648"/>
          </a:xfrm>
          <a:prstGeom prst="rect">
            <a:avLst/>
          </a:prstGeom>
          <a:solidFill>
            <a:schemeClr val="accent6">
              <a:lumMod val="20000"/>
              <a:lumOff val="80000"/>
            </a:schemeClr>
          </a:solidFill>
          <a:ln>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spcAft>
                <a:spcPts val="0"/>
              </a:spcAft>
            </a:pPr>
            <a:r>
              <a:rPr lang="ar-IQ" sz="1400" kern="100" dirty="0">
                <a:latin typeface="Calibri" panose="020F0502020204030204" pitchFamily="34" charset="0"/>
                <a:ea typeface="Times New Roman" panose="02020603050405020304" pitchFamily="18" charset="0"/>
                <a:cs typeface="Arial" panose="020B0604020202020204" pitchFamily="34" charset="0"/>
              </a:rPr>
              <a:t>يلاحظ من الجدول </a:t>
            </a:r>
            <a:r>
              <a:rPr lang="ar-IQ" sz="1400" kern="100" dirty="0" smtClean="0">
                <a:latin typeface="Calibri" panose="020F0502020204030204" pitchFamily="34" charset="0"/>
                <a:ea typeface="Times New Roman" panose="02020603050405020304" pitchFamily="18" charset="0"/>
                <a:cs typeface="Arial" panose="020B0604020202020204" pitchFamily="34" charset="0"/>
              </a:rPr>
              <a:t>(5) </a:t>
            </a:r>
            <a:r>
              <a:rPr lang="ar-IQ" sz="1400" kern="100" dirty="0">
                <a:latin typeface="Calibri" panose="020F0502020204030204" pitchFamily="34" charset="0"/>
                <a:ea typeface="Times New Roman" panose="02020603050405020304" pitchFamily="18" charset="0"/>
                <a:cs typeface="Arial" panose="020B0604020202020204" pitchFamily="34" charset="0"/>
              </a:rPr>
              <a:t>تذبذب البصمة الكاربونية لموسم زراعة محصول الرز في العراق </a:t>
            </a:r>
            <a:r>
              <a:rPr lang="ar-IQ" sz="1400" kern="100" dirty="0" smtClean="0">
                <a:latin typeface="Calibri" panose="020F0502020204030204" pitchFamily="34" charset="0"/>
                <a:ea typeface="Times New Roman" panose="02020603050405020304" pitchFamily="18" charset="0"/>
                <a:cs typeface="Arial" panose="020B0604020202020204" pitchFamily="34" charset="0"/>
              </a:rPr>
              <a:t>أذ </a:t>
            </a:r>
            <a:r>
              <a:rPr lang="ar-IQ" sz="1400" kern="100" dirty="0">
                <a:latin typeface="Calibri" panose="020F0502020204030204" pitchFamily="34" charset="0"/>
                <a:ea typeface="Times New Roman" panose="02020603050405020304" pitchFamily="18" charset="0"/>
                <a:cs typeface="Arial" panose="020B0604020202020204" pitchFamily="34" charset="0"/>
              </a:rPr>
              <a:t>بلغت أعلى قيمة لها </a:t>
            </a:r>
            <a:r>
              <a:rPr lang="ar-IQ" sz="1400" kern="100" dirty="0">
                <a:latin typeface="Calibri" panose="020F0502020204030204" pitchFamily="34" charset="0"/>
                <a:ea typeface="Times New Roman" panose="02020603050405020304" pitchFamily="18" charset="0"/>
              </a:rPr>
              <a:t>(2,096,600.6</a:t>
            </a:r>
            <a:r>
              <a:rPr lang="ar-IQ" sz="1400" kern="100" dirty="0" smtClean="0">
                <a:latin typeface="Calibri" panose="020F0502020204030204" pitchFamily="34" charset="0"/>
                <a:ea typeface="Times New Roman" panose="02020603050405020304" pitchFamily="18" charset="0"/>
              </a:rPr>
              <a:t>)</a:t>
            </a:r>
            <a:r>
              <a:rPr lang="en-US" sz="1400" kern="100" dirty="0" smtClean="0">
                <a:latin typeface="Calibri" panose="020F0502020204030204" pitchFamily="34" charset="0"/>
                <a:ea typeface="Times New Roman" panose="02020603050405020304" pitchFamily="18" charset="0"/>
              </a:rPr>
              <a:t> </a:t>
            </a:r>
            <a:r>
              <a:rPr lang="ar-IQ" sz="1400" kern="100" dirty="0" smtClean="0">
                <a:latin typeface="Calibri" panose="020F0502020204030204" pitchFamily="34" charset="0"/>
                <a:ea typeface="Times New Roman" panose="02020603050405020304" pitchFamily="18" charset="0"/>
              </a:rPr>
              <a:t>طن </a:t>
            </a:r>
            <a:r>
              <a:rPr lang="ar-IQ" sz="1400" kern="100" dirty="0">
                <a:latin typeface="Calibri" panose="020F0502020204030204" pitchFamily="34" charset="0"/>
                <a:ea typeface="Times New Roman" panose="02020603050405020304" pitchFamily="18" charset="0"/>
                <a:cs typeface="Arial" panose="020B0604020202020204" pitchFamily="34" charset="0"/>
              </a:rPr>
              <a:t>ثاني أوكسيد الكاربون المكافئ (</a:t>
            </a:r>
            <a:r>
              <a:rPr lang="en-US" sz="1400" kern="100" dirty="0">
                <a:latin typeface="Arial" panose="020B0604020202020204" pitchFamily="34" charset="0"/>
                <a:ea typeface="Times New Roman" panose="02020603050405020304" pitchFamily="18" charset="0"/>
                <a:cs typeface="Arial" panose="020B0604020202020204" pitchFamily="34" charset="0"/>
              </a:rPr>
              <a:t>CO2eq</a:t>
            </a:r>
            <a:r>
              <a:rPr lang="ar-IQ" sz="1400" kern="100" dirty="0">
                <a:latin typeface="Calibri" panose="020F0502020204030204" pitchFamily="34" charset="0"/>
                <a:ea typeface="Times New Roman" panose="02020603050405020304" pitchFamily="18" charset="0"/>
                <a:cs typeface="Arial" panose="020B0604020202020204" pitchFamily="34" charset="0"/>
              </a:rPr>
              <a:t>) في موسم (2021) بسبب الزيادة في المساحة المزروعة لمحصول الرز في هذه السنة ، في حين </a:t>
            </a:r>
            <a:r>
              <a:rPr lang="ar-IQ" sz="1400" b="1" kern="100" dirty="0">
                <a:latin typeface="Calibri" panose="020F0502020204030204" pitchFamily="34" charset="0"/>
                <a:ea typeface="Times New Roman" panose="02020603050405020304" pitchFamily="18" charset="0"/>
                <a:cs typeface="Arial" panose="020B0604020202020204" pitchFamily="34" charset="0"/>
              </a:rPr>
              <a:t>بلغت أقل قيمة لها </a:t>
            </a:r>
            <a:r>
              <a:rPr lang="ar-IQ" sz="1400" b="1" kern="100" dirty="0">
                <a:latin typeface="Calibri" panose="020F0502020204030204" pitchFamily="34" charset="0"/>
                <a:ea typeface="Times New Roman" panose="02020603050405020304" pitchFamily="18" charset="0"/>
              </a:rPr>
              <a:t>(88,978.2</a:t>
            </a:r>
            <a:r>
              <a:rPr lang="ar-IQ" sz="1400" b="1" kern="100" dirty="0" smtClean="0">
                <a:latin typeface="Calibri" panose="020F0502020204030204" pitchFamily="34" charset="0"/>
                <a:ea typeface="Times New Roman" panose="02020603050405020304" pitchFamily="18" charset="0"/>
              </a:rPr>
              <a:t>)</a:t>
            </a:r>
            <a:r>
              <a:rPr lang="en-US" sz="1400" kern="100" dirty="0" smtClean="0">
                <a:latin typeface="Calibri" panose="020F0502020204030204" pitchFamily="34" charset="0"/>
                <a:ea typeface="Times New Roman" panose="02020603050405020304" pitchFamily="18" charset="0"/>
              </a:rPr>
              <a:t> </a:t>
            </a:r>
            <a:r>
              <a:rPr lang="ar-IQ" sz="1400" kern="100" dirty="0" smtClean="0">
                <a:latin typeface="Calibri" panose="020F0502020204030204" pitchFamily="34" charset="0"/>
                <a:ea typeface="Times New Roman" panose="02020603050405020304" pitchFamily="18" charset="0"/>
              </a:rPr>
              <a:t>طن </a:t>
            </a:r>
            <a:r>
              <a:rPr lang="ar-IQ" sz="1400" kern="100" dirty="0">
                <a:latin typeface="Calibri" panose="020F0502020204030204" pitchFamily="34" charset="0"/>
                <a:ea typeface="Times New Roman" panose="02020603050405020304" pitchFamily="18" charset="0"/>
                <a:cs typeface="Arial" panose="020B0604020202020204" pitchFamily="34" charset="0"/>
              </a:rPr>
              <a:t>ثاني أوكسيد الكاربون المكافئ (</a:t>
            </a:r>
            <a:r>
              <a:rPr lang="en-US" sz="1400" kern="100" dirty="0">
                <a:latin typeface="Arial" panose="020B0604020202020204" pitchFamily="34" charset="0"/>
                <a:ea typeface="Times New Roman" panose="02020603050405020304" pitchFamily="18" charset="0"/>
                <a:cs typeface="Arial" panose="020B0604020202020204" pitchFamily="34" charset="0"/>
              </a:rPr>
              <a:t>CO2eq</a:t>
            </a:r>
            <a:r>
              <a:rPr lang="ar-IQ" sz="1400" kern="100" dirty="0">
                <a:latin typeface="Calibri" panose="020F0502020204030204" pitchFamily="34" charset="0"/>
                <a:ea typeface="Times New Roman" panose="02020603050405020304" pitchFamily="18" charset="0"/>
                <a:cs typeface="Arial" panose="020B0604020202020204" pitchFamily="34" charset="0"/>
              </a:rPr>
              <a:t>) في موسم (2018) بسبب تراجع المساحات المزروعة لمحصول الرز في هذه السنة ، والتي تعزى الى تقليص المساحات المزروعة لمحصول الرز من قبل السطات العراقية بسبب أزمة الجفاف وشحة المياه التي تعاني منها </a:t>
            </a:r>
            <a:r>
              <a:rPr lang="ar-IQ" sz="1400" kern="100" dirty="0" smtClean="0">
                <a:latin typeface="Calibri" panose="020F0502020204030204" pitchFamily="34" charset="0"/>
                <a:ea typeface="Times New Roman" panose="02020603050405020304" pitchFamily="18" charset="0"/>
                <a:cs typeface="Arial" panose="020B0604020202020204" pitchFamily="34" charset="0"/>
              </a:rPr>
              <a:t>البلاد. </a:t>
            </a:r>
            <a:r>
              <a:rPr lang="ar-IQ" sz="1400" b="1" kern="100" dirty="0" smtClean="0">
                <a:latin typeface="Calibri" panose="020F0502020204030204" pitchFamily="34" charset="0"/>
                <a:ea typeface="Times New Roman" panose="02020603050405020304" pitchFamily="18" charset="0"/>
                <a:cs typeface="Arial" panose="020B0604020202020204" pitchFamily="34" charset="0"/>
              </a:rPr>
              <a:t>كما </a:t>
            </a:r>
            <a:r>
              <a:rPr lang="ar-IQ" sz="1400" b="1" kern="100" dirty="0">
                <a:latin typeface="Calibri" panose="020F0502020204030204" pitchFamily="34" charset="0"/>
                <a:ea typeface="Times New Roman" panose="02020603050405020304" pitchFamily="18" charset="0"/>
                <a:cs typeface="Arial" panose="020B0604020202020204" pitchFamily="34" charset="0"/>
              </a:rPr>
              <a:t>يلاحظ من الجدول </a:t>
            </a:r>
            <a:r>
              <a:rPr lang="ar-IQ" sz="1400" b="1" kern="100" dirty="0" smtClean="0">
                <a:latin typeface="Calibri" panose="020F0502020204030204" pitchFamily="34" charset="0"/>
                <a:ea typeface="Times New Roman" panose="02020603050405020304" pitchFamily="18" charset="0"/>
                <a:cs typeface="Arial" panose="020B0604020202020204" pitchFamily="34" charset="0"/>
              </a:rPr>
              <a:t>(5) </a:t>
            </a:r>
            <a:r>
              <a:rPr lang="ar-IQ" sz="1400" kern="100" dirty="0">
                <a:latin typeface="Calibri" panose="020F0502020204030204" pitchFamily="34" charset="0"/>
                <a:ea typeface="Times New Roman" panose="02020603050405020304" pitchFamily="18" charset="0"/>
                <a:cs typeface="Arial" panose="020B0604020202020204" pitchFamily="34" charset="0"/>
              </a:rPr>
              <a:t>أن </a:t>
            </a:r>
            <a:r>
              <a:rPr lang="ar-IQ" sz="1400" kern="100" dirty="0" smtClean="0">
                <a:latin typeface="Calibri" panose="020F0502020204030204" pitchFamily="34" charset="0"/>
                <a:ea typeface="Times New Roman" panose="02020603050405020304" pitchFamily="18" charset="0"/>
                <a:cs typeface="Arial" panose="020B0604020202020204" pitchFamily="34" charset="0"/>
              </a:rPr>
              <a:t>المساحة </a:t>
            </a:r>
            <a:r>
              <a:rPr lang="ar-IQ" sz="1400" kern="100" dirty="0">
                <a:latin typeface="Calibri" panose="020F0502020204030204" pitchFamily="34" charset="0"/>
                <a:ea typeface="Times New Roman" panose="02020603050405020304" pitchFamily="18" charset="0"/>
                <a:cs typeface="Arial" panose="020B0604020202020204" pitchFamily="34" charset="0"/>
              </a:rPr>
              <a:t>المزروعة لمحصول الرز </a:t>
            </a:r>
            <a:r>
              <a:rPr lang="ar-IQ" sz="1400" kern="100" dirty="0" smtClean="0">
                <a:latin typeface="Calibri" panose="020F0502020204030204" pitchFamily="34" charset="0"/>
                <a:ea typeface="Times New Roman" panose="02020603050405020304" pitchFamily="18" charset="0"/>
                <a:cs typeface="Arial" panose="020B0604020202020204" pitchFamily="34" charset="0"/>
              </a:rPr>
              <a:t>بلغت </a:t>
            </a:r>
            <a:r>
              <a:rPr lang="ar-IQ" sz="1400" b="1" kern="100" dirty="0" smtClean="0">
                <a:latin typeface="Calibri" panose="020F0502020204030204" pitchFamily="34" charset="0"/>
                <a:ea typeface="Times New Roman" panose="02020603050405020304" pitchFamily="18" charset="0"/>
                <a:cs typeface="Arial" panose="020B0604020202020204" pitchFamily="34" charset="0"/>
              </a:rPr>
              <a:t>أعلى </a:t>
            </a:r>
            <a:r>
              <a:rPr lang="ar-IQ" sz="1400" b="1" kern="100" dirty="0">
                <a:latin typeface="Calibri" panose="020F0502020204030204" pitchFamily="34" charset="0"/>
                <a:ea typeface="Times New Roman" panose="02020603050405020304" pitchFamily="18" charset="0"/>
                <a:cs typeface="Arial" panose="020B0604020202020204" pitchFamily="34" charset="0"/>
              </a:rPr>
              <a:t>قيمة لها </a:t>
            </a:r>
            <a:r>
              <a:rPr lang="ar-IQ" sz="1400" b="1" kern="100" dirty="0">
                <a:latin typeface="Calibri" panose="020F0502020204030204" pitchFamily="34" charset="0"/>
                <a:ea typeface="Times New Roman" panose="02020603050405020304" pitchFamily="18" charset="0"/>
              </a:rPr>
              <a:t>(511,366</a:t>
            </a:r>
            <a:r>
              <a:rPr lang="ar-IQ" sz="1400" b="1" kern="100" dirty="0" smtClean="0">
                <a:latin typeface="Calibri" panose="020F0502020204030204" pitchFamily="34" charset="0"/>
                <a:ea typeface="Times New Roman" panose="02020603050405020304" pitchFamily="18" charset="0"/>
              </a:rPr>
              <a:t>)</a:t>
            </a:r>
            <a:r>
              <a:rPr lang="en-US" sz="1400" kern="100" dirty="0" smtClean="0">
                <a:latin typeface="Calibri" panose="020F0502020204030204" pitchFamily="34" charset="0"/>
                <a:ea typeface="Times New Roman" panose="02020603050405020304" pitchFamily="18" charset="0"/>
              </a:rPr>
              <a:t> </a:t>
            </a:r>
            <a:r>
              <a:rPr lang="ar-IQ" sz="1400" kern="100" dirty="0" smtClean="0">
                <a:latin typeface="Calibri" panose="020F0502020204030204" pitchFamily="34" charset="0"/>
                <a:ea typeface="Times New Roman" panose="02020603050405020304" pitchFamily="18" charset="0"/>
              </a:rPr>
              <a:t>دونم </a:t>
            </a:r>
            <a:r>
              <a:rPr lang="ar-IQ" sz="1400" kern="100" dirty="0">
                <a:latin typeface="Calibri" panose="020F0502020204030204" pitchFamily="34" charset="0"/>
                <a:ea typeface="Times New Roman" panose="02020603050405020304" pitchFamily="18" charset="0"/>
                <a:cs typeface="Arial" panose="020B0604020202020204" pitchFamily="34" charset="0"/>
              </a:rPr>
              <a:t>في عام (2019) وهي الأعلى منذ (20) عاماً إذ غطت (</a:t>
            </a:r>
            <a:r>
              <a:rPr lang="en-US" sz="1400" kern="100" dirty="0">
                <a:latin typeface="Arial" panose="020B0604020202020204" pitchFamily="34" charset="0"/>
                <a:ea typeface="Times New Roman" panose="02020603050405020304" pitchFamily="18" charset="0"/>
                <a:cs typeface="Arial" panose="020B0604020202020204" pitchFamily="34" charset="0"/>
              </a:rPr>
              <a:t>70%</a:t>
            </a:r>
            <a:r>
              <a:rPr lang="ar-IQ" sz="1400" kern="100" dirty="0">
                <a:latin typeface="Calibri" panose="020F0502020204030204" pitchFamily="34" charset="0"/>
                <a:ea typeface="Times New Roman" panose="02020603050405020304" pitchFamily="18" charset="0"/>
                <a:cs typeface="Arial" panose="020B0604020202020204" pitchFamily="34" charset="0"/>
              </a:rPr>
              <a:t>) من الاحتياج المحلي له ويعود السبب في ذلك الى تعديل قرار  تقليص المساحات المزروعة لمحصول الرز في السنة السابقة ، بسبب الأزمة المائية التي تعاني منها البلاد والسماح بزراعته في محافظات إضافية لاسيما محافظتي ديالى وواسط  ، </a:t>
            </a:r>
            <a:r>
              <a:rPr lang="ar-IQ" sz="1400" b="1" kern="100" dirty="0">
                <a:latin typeface="Calibri" panose="020F0502020204030204" pitchFamily="34" charset="0"/>
                <a:ea typeface="Times New Roman" panose="02020603050405020304" pitchFamily="18" charset="0"/>
                <a:cs typeface="Arial" panose="020B0604020202020204" pitchFamily="34" charset="0"/>
              </a:rPr>
              <a:t>أما أقل قيمة للمساحة المزروعة لمحصول الرز فهي </a:t>
            </a:r>
            <a:r>
              <a:rPr lang="ar-IQ" sz="1400" b="1" kern="100" dirty="0">
                <a:latin typeface="Calibri" panose="020F0502020204030204" pitchFamily="34" charset="0"/>
                <a:ea typeface="Times New Roman" panose="02020603050405020304" pitchFamily="18" charset="0"/>
              </a:rPr>
              <a:t>(21,702</a:t>
            </a:r>
            <a:r>
              <a:rPr lang="ar-IQ" sz="1400" b="1" kern="100" dirty="0" smtClean="0">
                <a:latin typeface="Calibri" panose="020F0502020204030204" pitchFamily="34" charset="0"/>
                <a:ea typeface="Times New Roman" panose="02020603050405020304" pitchFamily="18" charset="0"/>
              </a:rPr>
              <a:t>)</a:t>
            </a:r>
            <a:r>
              <a:rPr lang="en-US" sz="1400" kern="100" dirty="0" smtClean="0">
                <a:latin typeface="Calibri" panose="020F0502020204030204" pitchFamily="34" charset="0"/>
                <a:ea typeface="Times New Roman" panose="02020603050405020304" pitchFamily="18" charset="0"/>
              </a:rPr>
              <a:t> </a:t>
            </a:r>
            <a:r>
              <a:rPr lang="ar-IQ" sz="1400" kern="100" dirty="0" smtClean="0">
                <a:latin typeface="Calibri" panose="020F0502020204030204" pitchFamily="34" charset="0"/>
                <a:ea typeface="Times New Roman" panose="02020603050405020304" pitchFamily="18" charset="0"/>
              </a:rPr>
              <a:t>دونم </a:t>
            </a:r>
            <a:r>
              <a:rPr lang="ar-IQ" sz="1400" kern="100" dirty="0">
                <a:latin typeface="Calibri" panose="020F0502020204030204" pitchFamily="34" charset="0"/>
                <a:ea typeface="Times New Roman" panose="02020603050405020304" pitchFamily="18" charset="0"/>
                <a:cs typeface="Arial" panose="020B0604020202020204" pitchFamily="34" charset="0"/>
              </a:rPr>
              <a:t>في عام (2018) بسبب قرار وزارة الزراعة بحظر زراعة محاصيل الحبوب كثيفة الأستهلاك للمياه ومن ضمنها محصول </a:t>
            </a:r>
            <a:r>
              <a:rPr lang="ar-IQ" sz="1400" kern="100" dirty="0" smtClean="0">
                <a:latin typeface="Calibri" panose="020F0502020204030204" pitchFamily="34" charset="0"/>
                <a:ea typeface="Times New Roman" panose="02020603050405020304" pitchFamily="18" charset="0"/>
                <a:cs typeface="Arial" panose="020B0604020202020204" pitchFamily="34" charset="0"/>
              </a:rPr>
              <a:t>الرز، </a:t>
            </a:r>
            <a:r>
              <a:rPr lang="ar-IQ" sz="1400" kern="100" dirty="0">
                <a:latin typeface="Calibri" panose="020F0502020204030204" pitchFamily="34" charset="0"/>
                <a:ea typeface="Times New Roman" panose="02020603050405020304" pitchFamily="18" charset="0"/>
                <a:cs typeface="Arial" panose="020B0604020202020204" pitchFamily="34" charset="0"/>
              </a:rPr>
              <a:t>وسمحت للمزارعين بزراعته وفق مساحات محددة ووفق خطة زراعية مما أدى الى تراجع المساحة المزروعة لمحصول الرز بشكل كبير في هذه </a:t>
            </a:r>
            <a:r>
              <a:rPr lang="ar-IQ" sz="1400" kern="100" dirty="0" smtClean="0">
                <a:latin typeface="Calibri" panose="020F0502020204030204" pitchFamily="34" charset="0"/>
                <a:ea typeface="Times New Roman" panose="02020603050405020304" pitchFamily="18" charset="0"/>
                <a:cs typeface="Arial" panose="020B0604020202020204" pitchFamily="34" charset="0"/>
              </a:rPr>
              <a:t>السنة</a:t>
            </a:r>
            <a:r>
              <a:rPr lang="en-US" sz="1400" kern="100" dirty="0" smtClean="0">
                <a:latin typeface="Arial" panose="020B0604020202020204" pitchFamily="34" charset="0"/>
                <a:ea typeface="Times New Roman" panose="02020603050405020304" pitchFamily="18" charset="0"/>
                <a:cs typeface="Arial" panose="020B0604020202020204" pitchFamily="34" charset="0"/>
              </a:rPr>
              <a:t>.</a:t>
            </a:r>
            <a:r>
              <a:rPr lang="ar-IQ" sz="1400" kern="100" dirty="0" smtClean="0">
                <a:latin typeface="Calibri" panose="020F0502020204030204" pitchFamily="34" charset="0"/>
                <a:ea typeface="Times New Roman" panose="02020603050405020304" pitchFamily="18" charset="0"/>
                <a:cs typeface="Arial" panose="020B0604020202020204" pitchFamily="34" charset="0"/>
              </a:rPr>
              <a:t>  </a:t>
            </a:r>
            <a:endParaRPr lang="en-US" sz="1400" kern="1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9325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1127</TotalTime>
  <Words>4808</Words>
  <Application>Microsoft Office PowerPoint</Application>
  <PresentationFormat>Widescreen</PresentationFormat>
  <Paragraphs>658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Courier New</vt:lpstr>
      <vt:lpstr>Tahoma</vt:lpstr>
      <vt:lpstr>Times New Roman</vt:lpstr>
      <vt:lpstr>Trebuchet MS</vt:lpstr>
      <vt:lpstr>Wingdings</vt:lpstr>
      <vt:lpstr>Wingdings 3</vt:lpstr>
      <vt:lpstr>Office Theme</vt:lpstr>
      <vt:lpstr>PowerPoint Presentation</vt:lpstr>
      <vt:lpstr>PowerPoint Presentation</vt:lpstr>
      <vt:lpstr>PowerPoint Presentation</vt:lpstr>
      <vt:lpstr>PowerPoint Presentation</vt:lpstr>
      <vt:lpstr>واقع الناتج المحلي الزراعي في العراق للمدة ( 2003 - 2022 )  </vt:lpstr>
      <vt:lpstr>واقع الناتج المحلي الإجمالي الأخضر في العراق للمدة ( 2003-2022 )</vt:lpstr>
      <vt:lpstr>واقع التخصيصات الأستثمارية للقطاع الزراعي والتخصيصات البيئية  في العراق للمدة (2003- 2022) </vt:lpstr>
      <vt:lpstr>المساحة المزروعة والبصمة الكاربونية لموسم زراعة محصول القمح في العراق للمدة  (2003-2022) </vt:lpstr>
      <vt:lpstr>البصمة الكاربونية لموسم زراعة محصول الرز في العراق للمدة (2003-2022) </vt:lpstr>
      <vt:lpstr>النتائج والمناقشة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Venom-Tech</dc:creator>
  <cp:lastModifiedBy>Venom-Tech</cp:lastModifiedBy>
  <cp:revision>77</cp:revision>
  <dcterms:created xsi:type="dcterms:W3CDTF">2024-04-15T13:08:47Z</dcterms:created>
  <dcterms:modified xsi:type="dcterms:W3CDTF">2024-05-22T14:57:18Z</dcterms:modified>
</cp:coreProperties>
</file>