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7" r:id="rId2"/>
    <p:sldId id="258" r:id="rId3"/>
    <p:sldId id="262" r:id="rId4"/>
    <p:sldId id="263" r:id="rId5"/>
    <p:sldId id="293" r:id="rId6"/>
    <p:sldId id="265" r:id="rId7"/>
    <p:sldId id="264" r:id="rId8"/>
    <p:sldId id="260" r:id="rId9"/>
    <p:sldId id="259" r:id="rId10"/>
    <p:sldId id="261" r:id="rId11"/>
    <p:sldId id="266" r:id="rId12"/>
    <p:sldId id="294" r:id="rId13"/>
    <p:sldId id="267" r:id="rId14"/>
    <p:sldId id="268" r:id="rId15"/>
    <p:sldId id="272" r:id="rId16"/>
    <p:sldId id="271" r:id="rId17"/>
    <p:sldId id="270" r:id="rId18"/>
    <p:sldId id="273" r:id="rId19"/>
    <p:sldId id="274" r:id="rId20"/>
    <p:sldId id="277" r:id="rId21"/>
    <p:sldId id="269" r:id="rId22"/>
    <p:sldId id="276" r:id="rId23"/>
    <p:sldId id="280" r:id="rId24"/>
    <p:sldId id="279" r:id="rId25"/>
    <p:sldId id="278" r:id="rId26"/>
    <p:sldId id="275" r:id="rId27"/>
    <p:sldId id="281" r:id="rId28"/>
    <p:sldId id="282" r:id="rId29"/>
    <p:sldId id="283" r:id="rId30"/>
    <p:sldId id="284" r:id="rId31"/>
    <p:sldId id="285" r:id="rId32"/>
    <p:sldId id="286" r:id="rId33"/>
    <p:sldId id="287" r:id="rId34"/>
    <p:sldId id="288" r:id="rId35"/>
    <p:sldId id="289" r:id="rId36"/>
    <p:sldId id="295" r:id="rId37"/>
    <p:sldId id="291" r:id="rId38"/>
    <p:sldId id="290" r:id="rId39"/>
    <p:sldId id="292" r:id="rId40"/>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10D83-912C-AAE0-5988-55C1D672A4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39E7521-4F62-B5C6-71D7-4D2D88D9E3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B9B986E-C6E4-42AE-6A6D-723A41B68B39}"/>
              </a:ext>
            </a:extLst>
          </p:cNvPr>
          <p:cNvSpPr>
            <a:spLocks noGrp="1"/>
          </p:cNvSpPr>
          <p:nvPr>
            <p:ph type="dt" sz="half" idx="10"/>
          </p:nvPr>
        </p:nvSpPr>
        <p:spPr/>
        <p:txBody>
          <a:bodyPr/>
          <a:lstStyle/>
          <a:p>
            <a:fld id="{2B43FAEF-8FDF-410A-A83F-12483ACBF6A2}" type="datetimeFigureOut">
              <a:rPr lang="en-US" smtClean="0"/>
              <a:t>5/21/2024</a:t>
            </a:fld>
            <a:endParaRPr lang="en-US"/>
          </a:p>
        </p:txBody>
      </p:sp>
      <p:sp>
        <p:nvSpPr>
          <p:cNvPr id="5" name="Footer Placeholder 4">
            <a:extLst>
              <a:ext uri="{FF2B5EF4-FFF2-40B4-BE49-F238E27FC236}">
                <a16:creationId xmlns:a16="http://schemas.microsoft.com/office/drawing/2014/main" id="{972F6FD6-3C52-47B7-67B8-C5D7CABA42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8B6B74-906D-B15D-B42E-D7F111EF1D9A}"/>
              </a:ext>
            </a:extLst>
          </p:cNvPr>
          <p:cNvSpPr>
            <a:spLocks noGrp="1"/>
          </p:cNvSpPr>
          <p:nvPr>
            <p:ph type="sldNum" sz="quarter" idx="12"/>
          </p:nvPr>
        </p:nvSpPr>
        <p:spPr/>
        <p:txBody>
          <a:bodyPr/>
          <a:lstStyle/>
          <a:p>
            <a:fld id="{ED455F2F-24A2-455A-BD70-00F253D45774}" type="slidenum">
              <a:rPr lang="en-US" smtClean="0"/>
              <a:t>‹#›</a:t>
            </a:fld>
            <a:endParaRPr lang="en-US"/>
          </a:p>
        </p:txBody>
      </p:sp>
    </p:spTree>
    <p:extLst>
      <p:ext uri="{BB962C8B-B14F-4D97-AF65-F5344CB8AC3E}">
        <p14:creationId xmlns:p14="http://schemas.microsoft.com/office/powerpoint/2010/main" val="3643367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2506D-3C5F-8D21-9640-BA36AB4EEA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E8DFD4-4E5E-9434-C287-065972D677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188526-F88A-AC15-4971-2263E3654BD1}"/>
              </a:ext>
            </a:extLst>
          </p:cNvPr>
          <p:cNvSpPr>
            <a:spLocks noGrp="1"/>
          </p:cNvSpPr>
          <p:nvPr>
            <p:ph type="dt" sz="half" idx="10"/>
          </p:nvPr>
        </p:nvSpPr>
        <p:spPr/>
        <p:txBody>
          <a:bodyPr/>
          <a:lstStyle/>
          <a:p>
            <a:fld id="{2B43FAEF-8FDF-410A-A83F-12483ACBF6A2}" type="datetimeFigureOut">
              <a:rPr lang="en-US" smtClean="0"/>
              <a:t>5/21/2024</a:t>
            </a:fld>
            <a:endParaRPr lang="en-US"/>
          </a:p>
        </p:txBody>
      </p:sp>
      <p:sp>
        <p:nvSpPr>
          <p:cNvPr id="5" name="Footer Placeholder 4">
            <a:extLst>
              <a:ext uri="{FF2B5EF4-FFF2-40B4-BE49-F238E27FC236}">
                <a16:creationId xmlns:a16="http://schemas.microsoft.com/office/drawing/2014/main" id="{9921FD0B-B8B3-2BF4-D39C-40FC76808C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84D241-003D-2768-A354-BFB933586F0B}"/>
              </a:ext>
            </a:extLst>
          </p:cNvPr>
          <p:cNvSpPr>
            <a:spLocks noGrp="1"/>
          </p:cNvSpPr>
          <p:nvPr>
            <p:ph type="sldNum" sz="quarter" idx="12"/>
          </p:nvPr>
        </p:nvSpPr>
        <p:spPr/>
        <p:txBody>
          <a:bodyPr/>
          <a:lstStyle/>
          <a:p>
            <a:fld id="{ED455F2F-24A2-455A-BD70-00F253D45774}" type="slidenum">
              <a:rPr lang="en-US" smtClean="0"/>
              <a:t>‹#›</a:t>
            </a:fld>
            <a:endParaRPr lang="en-US"/>
          </a:p>
        </p:txBody>
      </p:sp>
    </p:spTree>
    <p:extLst>
      <p:ext uri="{BB962C8B-B14F-4D97-AF65-F5344CB8AC3E}">
        <p14:creationId xmlns:p14="http://schemas.microsoft.com/office/powerpoint/2010/main" val="2947837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15AA7A-D293-CE03-7E02-44B5AAE00CF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8020BE-34EC-68D2-EA52-6BC77F33B5B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E5A508-A19F-9951-3761-7E6CA459BA89}"/>
              </a:ext>
            </a:extLst>
          </p:cNvPr>
          <p:cNvSpPr>
            <a:spLocks noGrp="1"/>
          </p:cNvSpPr>
          <p:nvPr>
            <p:ph type="dt" sz="half" idx="10"/>
          </p:nvPr>
        </p:nvSpPr>
        <p:spPr/>
        <p:txBody>
          <a:bodyPr/>
          <a:lstStyle/>
          <a:p>
            <a:fld id="{2B43FAEF-8FDF-410A-A83F-12483ACBF6A2}" type="datetimeFigureOut">
              <a:rPr lang="en-US" smtClean="0"/>
              <a:t>5/21/2024</a:t>
            </a:fld>
            <a:endParaRPr lang="en-US"/>
          </a:p>
        </p:txBody>
      </p:sp>
      <p:sp>
        <p:nvSpPr>
          <p:cNvPr id="5" name="Footer Placeholder 4">
            <a:extLst>
              <a:ext uri="{FF2B5EF4-FFF2-40B4-BE49-F238E27FC236}">
                <a16:creationId xmlns:a16="http://schemas.microsoft.com/office/drawing/2014/main" id="{68EDFD47-3BAF-5FF7-4462-A0EAC847E7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2DDE9F-25AF-898F-FC86-A682DB085E9D}"/>
              </a:ext>
            </a:extLst>
          </p:cNvPr>
          <p:cNvSpPr>
            <a:spLocks noGrp="1"/>
          </p:cNvSpPr>
          <p:nvPr>
            <p:ph type="sldNum" sz="quarter" idx="12"/>
          </p:nvPr>
        </p:nvSpPr>
        <p:spPr/>
        <p:txBody>
          <a:bodyPr/>
          <a:lstStyle/>
          <a:p>
            <a:fld id="{ED455F2F-24A2-455A-BD70-00F253D45774}" type="slidenum">
              <a:rPr lang="en-US" smtClean="0"/>
              <a:t>‹#›</a:t>
            </a:fld>
            <a:endParaRPr lang="en-US"/>
          </a:p>
        </p:txBody>
      </p:sp>
    </p:spTree>
    <p:extLst>
      <p:ext uri="{BB962C8B-B14F-4D97-AF65-F5344CB8AC3E}">
        <p14:creationId xmlns:p14="http://schemas.microsoft.com/office/powerpoint/2010/main" val="504785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220D0-299E-3BF1-0401-25D7F1546E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9BADE2-33F9-CC7D-46FC-5589B5AB6C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E89A5D-E577-F7D2-467F-71BAC7B03F98}"/>
              </a:ext>
            </a:extLst>
          </p:cNvPr>
          <p:cNvSpPr>
            <a:spLocks noGrp="1"/>
          </p:cNvSpPr>
          <p:nvPr>
            <p:ph type="dt" sz="half" idx="10"/>
          </p:nvPr>
        </p:nvSpPr>
        <p:spPr/>
        <p:txBody>
          <a:bodyPr/>
          <a:lstStyle/>
          <a:p>
            <a:fld id="{2B43FAEF-8FDF-410A-A83F-12483ACBF6A2}" type="datetimeFigureOut">
              <a:rPr lang="en-US" smtClean="0"/>
              <a:t>5/21/2024</a:t>
            </a:fld>
            <a:endParaRPr lang="en-US"/>
          </a:p>
        </p:txBody>
      </p:sp>
      <p:sp>
        <p:nvSpPr>
          <p:cNvPr id="5" name="Footer Placeholder 4">
            <a:extLst>
              <a:ext uri="{FF2B5EF4-FFF2-40B4-BE49-F238E27FC236}">
                <a16:creationId xmlns:a16="http://schemas.microsoft.com/office/drawing/2014/main" id="{0B2E7457-19C3-3E07-B15C-9075F77787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BF270E-1401-9828-E1E4-C76E8C3B8C86}"/>
              </a:ext>
            </a:extLst>
          </p:cNvPr>
          <p:cNvSpPr>
            <a:spLocks noGrp="1"/>
          </p:cNvSpPr>
          <p:nvPr>
            <p:ph type="sldNum" sz="quarter" idx="12"/>
          </p:nvPr>
        </p:nvSpPr>
        <p:spPr/>
        <p:txBody>
          <a:bodyPr/>
          <a:lstStyle/>
          <a:p>
            <a:fld id="{ED455F2F-24A2-455A-BD70-00F253D45774}" type="slidenum">
              <a:rPr lang="en-US" smtClean="0"/>
              <a:t>‹#›</a:t>
            </a:fld>
            <a:endParaRPr lang="en-US"/>
          </a:p>
        </p:txBody>
      </p:sp>
    </p:spTree>
    <p:extLst>
      <p:ext uri="{BB962C8B-B14F-4D97-AF65-F5344CB8AC3E}">
        <p14:creationId xmlns:p14="http://schemas.microsoft.com/office/powerpoint/2010/main" val="2457543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7B293-29DC-8B10-A075-1599D91C94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65F39D-0534-E65C-8B74-92122113DA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FE0AEB-2571-B154-1C26-F2081FD4EF19}"/>
              </a:ext>
            </a:extLst>
          </p:cNvPr>
          <p:cNvSpPr>
            <a:spLocks noGrp="1"/>
          </p:cNvSpPr>
          <p:nvPr>
            <p:ph type="dt" sz="half" idx="10"/>
          </p:nvPr>
        </p:nvSpPr>
        <p:spPr/>
        <p:txBody>
          <a:bodyPr/>
          <a:lstStyle/>
          <a:p>
            <a:fld id="{2B43FAEF-8FDF-410A-A83F-12483ACBF6A2}" type="datetimeFigureOut">
              <a:rPr lang="en-US" smtClean="0"/>
              <a:t>5/21/2024</a:t>
            </a:fld>
            <a:endParaRPr lang="en-US"/>
          </a:p>
        </p:txBody>
      </p:sp>
      <p:sp>
        <p:nvSpPr>
          <p:cNvPr id="5" name="Footer Placeholder 4">
            <a:extLst>
              <a:ext uri="{FF2B5EF4-FFF2-40B4-BE49-F238E27FC236}">
                <a16:creationId xmlns:a16="http://schemas.microsoft.com/office/drawing/2014/main" id="{335B3110-1574-B54A-A255-C543F988E3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E25A5A-EDD9-9D11-4C41-8E712E0D974E}"/>
              </a:ext>
            </a:extLst>
          </p:cNvPr>
          <p:cNvSpPr>
            <a:spLocks noGrp="1"/>
          </p:cNvSpPr>
          <p:nvPr>
            <p:ph type="sldNum" sz="quarter" idx="12"/>
          </p:nvPr>
        </p:nvSpPr>
        <p:spPr/>
        <p:txBody>
          <a:bodyPr/>
          <a:lstStyle/>
          <a:p>
            <a:fld id="{ED455F2F-24A2-455A-BD70-00F253D45774}" type="slidenum">
              <a:rPr lang="en-US" smtClean="0"/>
              <a:t>‹#›</a:t>
            </a:fld>
            <a:endParaRPr lang="en-US"/>
          </a:p>
        </p:txBody>
      </p:sp>
    </p:spTree>
    <p:extLst>
      <p:ext uri="{BB962C8B-B14F-4D97-AF65-F5344CB8AC3E}">
        <p14:creationId xmlns:p14="http://schemas.microsoft.com/office/powerpoint/2010/main" val="2882575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5D401-7F6A-C3B2-9623-686A1FD267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9ADC77-64D3-D43D-CE58-470B8AEBACC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883DBF-4998-3EF8-015E-D0E93CF02D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7DA27A0-C51F-BCA7-5E38-75B141E13370}"/>
              </a:ext>
            </a:extLst>
          </p:cNvPr>
          <p:cNvSpPr>
            <a:spLocks noGrp="1"/>
          </p:cNvSpPr>
          <p:nvPr>
            <p:ph type="dt" sz="half" idx="10"/>
          </p:nvPr>
        </p:nvSpPr>
        <p:spPr/>
        <p:txBody>
          <a:bodyPr/>
          <a:lstStyle/>
          <a:p>
            <a:fld id="{2B43FAEF-8FDF-410A-A83F-12483ACBF6A2}" type="datetimeFigureOut">
              <a:rPr lang="en-US" smtClean="0"/>
              <a:t>5/21/2024</a:t>
            </a:fld>
            <a:endParaRPr lang="en-US"/>
          </a:p>
        </p:txBody>
      </p:sp>
      <p:sp>
        <p:nvSpPr>
          <p:cNvPr id="6" name="Footer Placeholder 5">
            <a:extLst>
              <a:ext uri="{FF2B5EF4-FFF2-40B4-BE49-F238E27FC236}">
                <a16:creationId xmlns:a16="http://schemas.microsoft.com/office/drawing/2014/main" id="{B9DCFBF6-E2A5-F656-8BBE-EDA765E965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4815FB-0382-D529-8846-AFB223B0A8F6}"/>
              </a:ext>
            </a:extLst>
          </p:cNvPr>
          <p:cNvSpPr>
            <a:spLocks noGrp="1"/>
          </p:cNvSpPr>
          <p:nvPr>
            <p:ph type="sldNum" sz="quarter" idx="12"/>
          </p:nvPr>
        </p:nvSpPr>
        <p:spPr/>
        <p:txBody>
          <a:bodyPr/>
          <a:lstStyle/>
          <a:p>
            <a:fld id="{ED455F2F-24A2-455A-BD70-00F253D45774}" type="slidenum">
              <a:rPr lang="en-US" smtClean="0"/>
              <a:t>‹#›</a:t>
            </a:fld>
            <a:endParaRPr lang="en-US"/>
          </a:p>
        </p:txBody>
      </p:sp>
    </p:spTree>
    <p:extLst>
      <p:ext uri="{BB962C8B-B14F-4D97-AF65-F5344CB8AC3E}">
        <p14:creationId xmlns:p14="http://schemas.microsoft.com/office/powerpoint/2010/main" val="1589814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85D31-A74F-A6CD-8E1B-02263F0207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09644D-A40E-AB9B-08A0-A07CA76F84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56B0E4-2B1B-3CB5-ADA2-5E35E7B1D4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22E091-3F6A-F3F1-3FDF-0E724419E1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5BFF91-323F-1AF6-4B4A-2A7FDC7EC8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AE63DC-D849-AE33-C017-DA246A230871}"/>
              </a:ext>
            </a:extLst>
          </p:cNvPr>
          <p:cNvSpPr>
            <a:spLocks noGrp="1"/>
          </p:cNvSpPr>
          <p:nvPr>
            <p:ph type="dt" sz="half" idx="10"/>
          </p:nvPr>
        </p:nvSpPr>
        <p:spPr/>
        <p:txBody>
          <a:bodyPr/>
          <a:lstStyle/>
          <a:p>
            <a:fld id="{2B43FAEF-8FDF-410A-A83F-12483ACBF6A2}" type="datetimeFigureOut">
              <a:rPr lang="en-US" smtClean="0"/>
              <a:t>5/21/2024</a:t>
            </a:fld>
            <a:endParaRPr lang="en-US"/>
          </a:p>
        </p:txBody>
      </p:sp>
      <p:sp>
        <p:nvSpPr>
          <p:cNvPr id="8" name="Footer Placeholder 7">
            <a:extLst>
              <a:ext uri="{FF2B5EF4-FFF2-40B4-BE49-F238E27FC236}">
                <a16:creationId xmlns:a16="http://schemas.microsoft.com/office/drawing/2014/main" id="{D565B154-51BA-E0E0-4A88-9C280DB09FF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20D055-77C0-37F6-CFAF-A124E96B9674}"/>
              </a:ext>
            </a:extLst>
          </p:cNvPr>
          <p:cNvSpPr>
            <a:spLocks noGrp="1"/>
          </p:cNvSpPr>
          <p:nvPr>
            <p:ph type="sldNum" sz="quarter" idx="12"/>
          </p:nvPr>
        </p:nvSpPr>
        <p:spPr/>
        <p:txBody>
          <a:bodyPr/>
          <a:lstStyle/>
          <a:p>
            <a:fld id="{ED455F2F-24A2-455A-BD70-00F253D45774}" type="slidenum">
              <a:rPr lang="en-US" smtClean="0"/>
              <a:t>‹#›</a:t>
            </a:fld>
            <a:endParaRPr lang="en-US"/>
          </a:p>
        </p:txBody>
      </p:sp>
    </p:spTree>
    <p:extLst>
      <p:ext uri="{BB962C8B-B14F-4D97-AF65-F5344CB8AC3E}">
        <p14:creationId xmlns:p14="http://schemas.microsoft.com/office/powerpoint/2010/main" val="4231379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97DA3-FFE1-D72A-BA24-FF28C1B73F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79F76B2-71A9-C5A5-B469-BAC64E274974}"/>
              </a:ext>
            </a:extLst>
          </p:cNvPr>
          <p:cNvSpPr>
            <a:spLocks noGrp="1"/>
          </p:cNvSpPr>
          <p:nvPr>
            <p:ph type="dt" sz="half" idx="10"/>
          </p:nvPr>
        </p:nvSpPr>
        <p:spPr/>
        <p:txBody>
          <a:bodyPr/>
          <a:lstStyle/>
          <a:p>
            <a:fld id="{2B43FAEF-8FDF-410A-A83F-12483ACBF6A2}" type="datetimeFigureOut">
              <a:rPr lang="en-US" smtClean="0"/>
              <a:t>5/21/2024</a:t>
            </a:fld>
            <a:endParaRPr lang="en-US"/>
          </a:p>
        </p:txBody>
      </p:sp>
      <p:sp>
        <p:nvSpPr>
          <p:cNvPr id="4" name="Footer Placeholder 3">
            <a:extLst>
              <a:ext uri="{FF2B5EF4-FFF2-40B4-BE49-F238E27FC236}">
                <a16:creationId xmlns:a16="http://schemas.microsoft.com/office/drawing/2014/main" id="{DF6D19B2-ACFC-A230-BF53-AB18E20B6C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5CA8A7-DBD9-D4EE-5D89-65BC15C604F1}"/>
              </a:ext>
            </a:extLst>
          </p:cNvPr>
          <p:cNvSpPr>
            <a:spLocks noGrp="1"/>
          </p:cNvSpPr>
          <p:nvPr>
            <p:ph type="sldNum" sz="quarter" idx="12"/>
          </p:nvPr>
        </p:nvSpPr>
        <p:spPr/>
        <p:txBody>
          <a:bodyPr/>
          <a:lstStyle/>
          <a:p>
            <a:fld id="{ED455F2F-24A2-455A-BD70-00F253D45774}" type="slidenum">
              <a:rPr lang="en-US" smtClean="0"/>
              <a:t>‹#›</a:t>
            </a:fld>
            <a:endParaRPr lang="en-US"/>
          </a:p>
        </p:txBody>
      </p:sp>
    </p:spTree>
    <p:extLst>
      <p:ext uri="{BB962C8B-B14F-4D97-AF65-F5344CB8AC3E}">
        <p14:creationId xmlns:p14="http://schemas.microsoft.com/office/powerpoint/2010/main" val="1946998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67A977-C5A9-CB19-BA26-902176ED3D2D}"/>
              </a:ext>
            </a:extLst>
          </p:cNvPr>
          <p:cNvSpPr>
            <a:spLocks noGrp="1"/>
          </p:cNvSpPr>
          <p:nvPr>
            <p:ph type="dt" sz="half" idx="10"/>
          </p:nvPr>
        </p:nvSpPr>
        <p:spPr/>
        <p:txBody>
          <a:bodyPr/>
          <a:lstStyle/>
          <a:p>
            <a:fld id="{2B43FAEF-8FDF-410A-A83F-12483ACBF6A2}" type="datetimeFigureOut">
              <a:rPr lang="en-US" smtClean="0"/>
              <a:t>5/21/2024</a:t>
            </a:fld>
            <a:endParaRPr lang="en-US"/>
          </a:p>
        </p:txBody>
      </p:sp>
      <p:sp>
        <p:nvSpPr>
          <p:cNvPr id="3" name="Footer Placeholder 2">
            <a:extLst>
              <a:ext uri="{FF2B5EF4-FFF2-40B4-BE49-F238E27FC236}">
                <a16:creationId xmlns:a16="http://schemas.microsoft.com/office/drawing/2014/main" id="{0AB9313D-4CE4-D1A8-B936-7C34ED7348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92D43A-51ED-3AAA-5EA0-3C168E36443D}"/>
              </a:ext>
            </a:extLst>
          </p:cNvPr>
          <p:cNvSpPr>
            <a:spLocks noGrp="1"/>
          </p:cNvSpPr>
          <p:nvPr>
            <p:ph type="sldNum" sz="quarter" idx="12"/>
          </p:nvPr>
        </p:nvSpPr>
        <p:spPr/>
        <p:txBody>
          <a:bodyPr/>
          <a:lstStyle/>
          <a:p>
            <a:fld id="{ED455F2F-24A2-455A-BD70-00F253D45774}" type="slidenum">
              <a:rPr lang="en-US" smtClean="0"/>
              <a:t>‹#›</a:t>
            </a:fld>
            <a:endParaRPr lang="en-US"/>
          </a:p>
        </p:txBody>
      </p:sp>
    </p:spTree>
    <p:extLst>
      <p:ext uri="{BB962C8B-B14F-4D97-AF65-F5344CB8AC3E}">
        <p14:creationId xmlns:p14="http://schemas.microsoft.com/office/powerpoint/2010/main" val="1705317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1A27A-034D-5238-D05A-B3186FCFA8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9166F5-924F-F1F9-B4A8-FFFF13DB28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195FE4-37C8-D287-8560-B6B3339FE8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6C8730-6241-7FD1-9E96-1861B4128B8F}"/>
              </a:ext>
            </a:extLst>
          </p:cNvPr>
          <p:cNvSpPr>
            <a:spLocks noGrp="1"/>
          </p:cNvSpPr>
          <p:nvPr>
            <p:ph type="dt" sz="half" idx="10"/>
          </p:nvPr>
        </p:nvSpPr>
        <p:spPr/>
        <p:txBody>
          <a:bodyPr/>
          <a:lstStyle/>
          <a:p>
            <a:fld id="{2B43FAEF-8FDF-410A-A83F-12483ACBF6A2}" type="datetimeFigureOut">
              <a:rPr lang="en-US" smtClean="0"/>
              <a:t>5/21/2024</a:t>
            </a:fld>
            <a:endParaRPr lang="en-US"/>
          </a:p>
        </p:txBody>
      </p:sp>
      <p:sp>
        <p:nvSpPr>
          <p:cNvPr id="6" name="Footer Placeholder 5">
            <a:extLst>
              <a:ext uri="{FF2B5EF4-FFF2-40B4-BE49-F238E27FC236}">
                <a16:creationId xmlns:a16="http://schemas.microsoft.com/office/drawing/2014/main" id="{636AC440-F65B-F616-7B68-55CAFAA38C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F4B8D7-76CA-3E7C-4A66-DFB69B6DD591}"/>
              </a:ext>
            </a:extLst>
          </p:cNvPr>
          <p:cNvSpPr>
            <a:spLocks noGrp="1"/>
          </p:cNvSpPr>
          <p:nvPr>
            <p:ph type="sldNum" sz="quarter" idx="12"/>
          </p:nvPr>
        </p:nvSpPr>
        <p:spPr/>
        <p:txBody>
          <a:bodyPr/>
          <a:lstStyle/>
          <a:p>
            <a:fld id="{ED455F2F-24A2-455A-BD70-00F253D45774}" type="slidenum">
              <a:rPr lang="en-US" smtClean="0"/>
              <a:t>‹#›</a:t>
            </a:fld>
            <a:endParaRPr lang="en-US"/>
          </a:p>
        </p:txBody>
      </p:sp>
    </p:spTree>
    <p:extLst>
      <p:ext uri="{BB962C8B-B14F-4D97-AF65-F5344CB8AC3E}">
        <p14:creationId xmlns:p14="http://schemas.microsoft.com/office/powerpoint/2010/main" val="58355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33C35-D33D-4C2B-5E3A-D810934C3A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EDE8D60-EE30-36C1-369A-003A577B45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7C29DB-967E-DD8F-B75E-F2F67ABCCB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9E2E97-DCB3-F876-1FFC-9E2872504777}"/>
              </a:ext>
            </a:extLst>
          </p:cNvPr>
          <p:cNvSpPr>
            <a:spLocks noGrp="1"/>
          </p:cNvSpPr>
          <p:nvPr>
            <p:ph type="dt" sz="half" idx="10"/>
          </p:nvPr>
        </p:nvSpPr>
        <p:spPr/>
        <p:txBody>
          <a:bodyPr/>
          <a:lstStyle/>
          <a:p>
            <a:fld id="{2B43FAEF-8FDF-410A-A83F-12483ACBF6A2}" type="datetimeFigureOut">
              <a:rPr lang="en-US" smtClean="0"/>
              <a:t>5/21/2024</a:t>
            </a:fld>
            <a:endParaRPr lang="en-US"/>
          </a:p>
        </p:txBody>
      </p:sp>
      <p:sp>
        <p:nvSpPr>
          <p:cNvPr id="6" name="Footer Placeholder 5">
            <a:extLst>
              <a:ext uri="{FF2B5EF4-FFF2-40B4-BE49-F238E27FC236}">
                <a16:creationId xmlns:a16="http://schemas.microsoft.com/office/drawing/2014/main" id="{DC1ED4CA-0692-D19C-E0F1-B14294657D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BD36A3-CE95-60A4-EEBC-BAF9C7F7D398}"/>
              </a:ext>
            </a:extLst>
          </p:cNvPr>
          <p:cNvSpPr>
            <a:spLocks noGrp="1"/>
          </p:cNvSpPr>
          <p:nvPr>
            <p:ph type="sldNum" sz="quarter" idx="12"/>
          </p:nvPr>
        </p:nvSpPr>
        <p:spPr/>
        <p:txBody>
          <a:bodyPr/>
          <a:lstStyle/>
          <a:p>
            <a:fld id="{ED455F2F-24A2-455A-BD70-00F253D45774}" type="slidenum">
              <a:rPr lang="en-US" smtClean="0"/>
              <a:t>‹#›</a:t>
            </a:fld>
            <a:endParaRPr lang="en-US"/>
          </a:p>
        </p:txBody>
      </p:sp>
    </p:spTree>
    <p:extLst>
      <p:ext uri="{BB962C8B-B14F-4D97-AF65-F5344CB8AC3E}">
        <p14:creationId xmlns:p14="http://schemas.microsoft.com/office/powerpoint/2010/main" val="4101923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7625DD-B98F-6E60-3546-A64DE95114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4907E3-08AF-B4FE-C27A-0E7F7B1AC9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C351BC-EB47-EF1D-F9A3-F96FAB9D8A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43FAEF-8FDF-410A-A83F-12483ACBF6A2}" type="datetimeFigureOut">
              <a:rPr lang="en-US" smtClean="0"/>
              <a:t>5/21/2024</a:t>
            </a:fld>
            <a:endParaRPr lang="en-US"/>
          </a:p>
        </p:txBody>
      </p:sp>
      <p:sp>
        <p:nvSpPr>
          <p:cNvPr id="5" name="Footer Placeholder 4">
            <a:extLst>
              <a:ext uri="{FF2B5EF4-FFF2-40B4-BE49-F238E27FC236}">
                <a16:creationId xmlns:a16="http://schemas.microsoft.com/office/drawing/2014/main" id="{249E79DA-EB94-FB70-CE1E-0E3A7FB9E9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753F202-A993-FC4B-5875-3457F46E4D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455F2F-24A2-455A-BD70-00F253D45774}" type="slidenum">
              <a:rPr lang="en-US" smtClean="0"/>
              <a:t>‹#›</a:t>
            </a:fld>
            <a:endParaRPr lang="en-US"/>
          </a:p>
        </p:txBody>
      </p:sp>
    </p:spTree>
    <p:extLst>
      <p:ext uri="{BB962C8B-B14F-4D97-AF65-F5344CB8AC3E}">
        <p14:creationId xmlns:p14="http://schemas.microsoft.com/office/powerpoint/2010/main" val="2201718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2" name="Title 1">
            <a:extLst>
              <a:ext uri="{FF2B5EF4-FFF2-40B4-BE49-F238E27FC236}">
                <a16:creationId xmlns:a16="http://schemas.microsoft.com/office/drawing/2014/main" id="{C2174683-8440-A968-6585-E920F11FE973}"/>
              </a:ext>
            </a:extLst>
          </p:cNvPr>
          <p:cNvSpPr txBox="1">
            <a:spLocks/>
          </p:cNvSpPr>
          <p:nvPr/>
        </p:nvSpPr>
        <p:spPr>
          <a:xfrm>
            <a:off x="2743200" y="1299698"/>
            <a:ext cx="6963119" cy="246888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lang="en-GB" sz="6600" b="1" kern="1200" dirty="0">
                <a:solidFill>
                  <a:schemeClr val="accent2"/>
                </a:solidFill>
                <a:latin typeface="+mj-lt"/>
                <a:ea typeface="Tahoma" panose="020B0604030504040204" pitchFamily="34" charset="0"/>
                <a:cs typeface="Tahoma" panose="020B0604030504040204" pitchFamily="34" charset="0"/>
              </a:defRPr>
            </a:lvl1pPr>
          </a:lstStyle>
          <a:p>
            <a:pPr marL="0" marR="0" lvl="0" indent="0" algn="ctr" defTabSz="914400" rtl="1" eaLnBrk="1" fontAlgn="auto" latinLnBrk="0" hangingPunct="1">
              <a:lnSpc>
                <a:spcPct val="107000"/>
              </a:lnSpc>
              <a:spcBef>
                <a:spcPct val="0"/>
              </a:spcBef>
              <a:spcAft>
                <a:spcPts val="800"/>
              </a:spcAft>
              <a:buClrTx/>
              <a:buSzTx/>
              <a:buFontTx/>
              <a:buNone/>
              <a:tabLst/>
              <a:defRPr/>
            </a:pPr>
            <a:r>
              <a:rPr kumimoji="0" lang="ar-SA" sz="44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AF_Aseer" pitchFamily="2" charset="-78"/>
              </a:rPr>
              <a:t>أثر مؤشرات السياستين المالية والنقدية على</a:t>
            </a:r>
            <a:endParaRPr kumimoji="0" lang="en-US" sz="44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AF_Aseer" pitchFamily="2" charset="-78"/>
            </a:endParaRPr>
          </a:p>
          <a:p>
            <a:pPr marL="0" marR="0" lvl="0" indent="0" algn="ctr" defTabSz="914400" rtl="1" eaLnBrk="1" fontAlgn="auto" latinLnBrk="0" hangingPunct="1">
              <a:lnSpc>
                <a:spcPct val="107000"/>
              </a:lnSpc>
              <a:spcBef>
                <a:spcPct val="0"/>
              </a:spcBef>
              <a:spcAft>
                <a:spcPts val="800"/>
              </a:spcAft>
              <a:buClrTx/>
              <a:buSzTx/>
              <a:buFontTx/>
              <a:buNone/>
              <a:tabLst/>
              <a:defRPr/>
            </a:pPr>
            <a:r>
              <a:rPr kumimoji="0" lang="ar-SA" sz="44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AF_Aseer" pitchFamily="2" charset="-78"/>
              </a:rPr>
              <a:t> حجم فجوة</a:t>
            </a:r>
            <a:r>
              <a:rPr kumimoji="0" lang="ar-IQ" sz="44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AF_Aseer" pitchFamily="2" charset="-78"/>
              </a:rPr>
              <a:t> </a:t>
            </a:r>
            <a:r>
              <a:rPr kumimoji="0" lang="ar-SA" sz="44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AF_Aseer" pitchFamily="2" charset="-78"/>
              </a:rPr>
              <a:t>التجارة الخارجية الزراعية </a:t>
            </a:r>
            <a:endParaRPr kumimoji="0" lang="en-US" sz="44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AF_Aseer" pitchFamily="2" charset="-78"/>
            </a:endParaRPr>
          </a:p>
          <a:p>
            <a:pPr marL="0" marR="0" lvl="0" indent="0" algn="ctr" defTabSz="914400" rtl="1" eaLnBrk="1" fontAlgn="auto" latinLnBrk="0" hangingPunct="1">
              <a:lnSpc>
                <a:spcPct val="107000"/>
              </a:lnSpc>
              <a:spcBef>
                <a:spcPct val="0"/>
              </a:spcBef>
              <a:spcAft>
                <a:spcPts val="800"/>
              </a:spcAft>
              <a:buClrTx/>
              <a:buSzTx/>
              <a:buFontTx/>
              <a:buNone/>
              <a:tabLst/>
              <a:defRPr/>
            </a:pPr>
            <a:r>
              <a:rPr kumimoji="0" lang="ar-SA" sz="44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AF_Aseer" pitchFamily="2" charset="-78"/>
              </a:rPr>
              <a:t>في العراق</a:t>
            </a:r>
            <a:r>
              <a:rPr lang="en-US" sz="4400" b="0" dirty="0">
                <a:solidFill>
                  <a:schemeClr val="tx1"/>
                </a:solidFill>
                <a:latin typeface="Calibri" panose="020F0502020204030204" pitchFamily="34" charset="0"/>
                <a:ea typeface="Times New Roman" panose="02020603050405020304" pitchFamily="18" charset="0"/>
                <a:cs typeface="AF_Aseer" pitchFamily="2" charset="-78"/>
              </a:rPr>
              <a:t> </a:t>
            </a:r>
            <a:r>
              <a:rPr kumimoji="0" lang="ar-SA" sz="44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AF_Aseer" pitchFamily="2" charset="-78"/>
              </a:rPr>
              <a:t>للمدة </a:t>
            </a:r>
            <a:r>
              <a:rPr kumimoji="0" lang="ar-SA" sz="320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mj-cs"/>
              </a:rPr>
              <a:t>(</a:t>
            </a:r>
            <a:r>
              <a:rPr kumimoji="0" lang="en-US" sz="3200"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mj-cs"/>
              </a:rPr>
              <a:t>1990</a:t>
            </a:r>
            <a:r>
              <a:rPr kumimoji="0" lang="ar-SA" sz="320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mj-cs"/>
              </a:rPr>
              <a:t>-</a:t>
            </a:r>
            <a:r>
              <a:rPr kumimoji="0" lang="en-US" sz="3200"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mj-cs"/>
              </a:rPr>
              <a:t>2022</a:t>
            </a:r>
            <a:r>
              <a:rPr kumimoji="0" lang="ar-SA" sz="320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mj-cs"/>
              </a:rPr>
              <a:t>)</a:t>
            </a:r>
            <a:endParaRPr kumimoji="0" lang="en-US" sz="440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mj-cs"/>
            </a:endParaRPr>
          </a:p>
        </p:txBody>
      </p:sp>
      <p:sp>
        <p:nvSpPr>
          <p:cNvPr id="3" name="Title 1">
            <a:extLst>
              <a:ext uri="{FF2B5EF4-FFF2-40B4-BE49-F238E27FC236}">
                <a16:creationId xmlns:a16="http://schemas.microsoft.com/office/drawing/2014/main" id="{87C75CBC-874B-8FA8-6755-27EB09CB8FAA}"/>
              </a:ext>
            </a:extLst>
          </p:cNvPr>
          <p:cNvSpPr txBox="1">
            <a:spLocks/>
          </p:cNvSpPr>
          <p:nvPr/>
        </p:nvSpPr>
        <p:spPr>
          <a:xfrm>
            <a:off x="771134" y="3821332"/>
            <a:ext cx="10452295" cy="273616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lang="en-GB" sz="6600" b="1" kern="1200" dirty="0">
                <a:solidFill>
                  <a:schemeClr val="accent2"/>
                </a:solidFill>
                <a:latin typeface="+mj-lt"/>
                <a:ea typeface="Tahoma" panose="020B0604030504040204" pitchFamily="34" charset="0"/>
                <a:cs typeface="Tahoma" panose="020B0604030504040204" pitchFamily="34" charset="0"/>
              </a:defRPr>
            </a:lvl1pPr>
          </a:lstStyle>
          <a:p>
            <a:pPr algn="ctr" rtl="1">
              <a:lnSpc>
                <a:spcPct val="107000"/>
              </a:lnSpc>
              <a:spcAft>
                <a:spcPts val="800"/>
              </a:spcAft>
            </a:pPr>
            <a:r>
              <a:rPr lang="ar-IQ" sz="2400" b="0" dirty="0">
                <a:solidFill>
                  <a:schemeClr val="tx1"/>
                </a:solidFill>
                <a:latin typeface="Calibri" panose="020F0502020204030204" pitchFamily="34" charset="0"/>
                <a:ea typeface="Calibri" panose="020F0502020204030204" pitchFamily="34" charset="0"/>
                <a:cs typeface="Sultan Medium" pitchFamily="2" charset="-78"/>
              </a:rPr>
              <a:t>أطروحة تقدم بها الطالب </a:t>
            </a:r>
          </a:p>
          <a:p>
            <a:pPr algn="ctr" rtl="1">
              <a:lnSpc>
                <a:spcPct val="107000"/>
              </a:lnSpc>
              <a:spcAft>
                <a:spcPts val="800"/>
              </a:spcAft>
            </a:pPr>
            <a:r>
              <a:rPr lang="ar-IQ" sz="2400" b="0" dirty="0">
                <a:solidFill>
                  <a:schemeClr val="tx1"/>
                </a:solidFill>
                <a:latin typeface="Calibri" panose="020F0502020204030204" pitchFamily="34" charset="0"/>
                <a:ea typeface="Calibri" panose="020F0502020204030204" pitchFamily="34" charset="0"/>
                <a:cs typeface="Sultan Medium" pitchFamily="2" charset="-78"/>
              </a:rPr>
              <a:t>مقداد جاسم عبد </a:t>
            </a:r>
          </a:p>
          <a:p>
            <a:pPr algn="ctr" rtl="1">
              <a:lnSpc>
                <a:spcPct val="107000"/>
              </a:lnSpc>
              <a:spcAft>
                <a:spcPts val="800"/>
              </a:spcAft>
            </a:pPr>
            <a:r>
              <a:rPr lang="ar-IQ" sz="2400" b="0" dirty="0">
                <a:solidFill>
                  <a:schemeClr val="tx1"/>
                </a:solidFill>
                <a:latin typeface="Calibri" panose="020F0502020204030204" pitchFamily="34" charset="0"/>
                <a:ea typeface="Calibri" panose="020F0502020204030204" pitchFamily="34" charset="0"/>
                <a:cs typeface="Sultan Medium" pitchFamily="2" charset="-78"/>
              </a:rPr>
              <a:t>بأشراف </a:t>
            </a:r>
          </a:p>
          <a:p>
            <a:pPr algn="ctr" rtl="1">
              <a:lnSpc>
                <a:spcPct val="107000"/>
              </a:lnSpc>
              <a:spcAft>
                <a:spcPts val="800"/>
              </a:spcAft>
            </a:pPr>
            <a:r>
              <a:rPr lang="ar-IQ" sz="2400" b="0" dirty="0">
                <a:solidFill>
                  <a:schemeClr val="tx1"/>
                </a:solidFill>
                <a:latin typeface="Calibri" panose="020F0502020204030204" pitchFamily="34" charset="0"/>
                <a:ea typeface="Calibri" panose="020F0502020204030204" pitchFamily="34" charset="0"/>
                <a:cs typeface="Sultan Medium" pitchFamily="2" charset="-78"/>
              </a:rPr>
              <a:t>أ.د باسم حازم البدري </a:t>
            </a:r>
          </a:p>
          <a:p>
            <a:pPr algn="ctr" rtl="1">
              <a:lnSpc>
                <a:spcPct val="107000"/>
              </a:lnSpc>
              <a:spcAft>
                <a:spcPts val="800"/>
              </a:spcAft>
            </a:pP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2024</a:t>
            </a:r>
          </a:p>
        </p:txBody>
      </p:sp>
      <p:sp>
        <p:nvSpPr>
          <p:cNvPr id="7" name="Minus Sign 6">
            <a:extLst>
              <a:ext uri="{FF2B5EF4-FFF2-40B4-BE49-F238E27FC236}">
                <a16:creationId xmlns:a16="http://schemas.microsoft.com/office/drawing/2014/main" id="{F782D39C-A36D-1DB7-A6B5-39D3D948C002}"/>
              </a:ext>
            </a:extLst>
          </p:cNvPr>
          <p:cNvSpPr/>
          <p:nvPr/>
        </p:nvSpPr>
        <p:spPr>
          <a:xfrm>
            <a:off x="2853153" y="3821332"/>
            <a:ext cx="6288258" cy="45719"/>
          </a:xfrm>
          <a:prstGeom prst="mathMinus">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highlight>
                <a:srgbClr val="FFFF00"/>
              </a:highlight>
            </a:endParaRPr>
          </a:p>
        </p:txBody>
      </p:sp>
      <p:pic>
        <p:nvPicPr>
          <p:cNvPr id="6" name="صورة 3">
            <a:extLst>
              <a:ext uri="{FF2B5EF4-FFF2-40B4-BE49-F238E27FC236}">
                <a16:creationId xmlns:a16="http://schemas.microsoft.com/office/drawing/2014/main" id="{26CF9C90-60EB-796A-3F49-FBFCF7A4EC3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804793" y="578771"/>
            <a:ext cx="2250830" cy="2124194"/>
          </a:xfrm>
          <a:prstGeom prst="rect">
            <a:avLst/>
          </a:prstGeom>
          <a:noFill/>
        </p:spPr>
      </p:pic>
      <p:pic>
        <p:nvPicPr>
          <p:cNvPr id="11" name="Picture 10">
            <a:extLst>
              <a:ext uri="{FF2B5EF4-FFF2-40B4-BE49-F238E27FC236}">
                <a16:creationId xmlns:a16="http://schemas.microsoft.com/office/drawing/2014/main" id="{74055A2C-4EEE-FECD-D375-74150AD83E72}"/>
              </a:ext>
            </a:extLst>
          </p:cNvPr>
          <p:cNvPicPr>
            <a:picLocks noChangeAspect="1"/>
          </p:cNvPicPr>
          <p:nvPr/>
        </p:nvPicPr>
        <p:blipFill rotWithShape="1">
          <a:blip r:embed="rId3">
            <a:extLst>
              <a:ext uri="{28A0092B-C50C-407E-A947-70E740481C1C}">
                <a14:useLocalDpi xmlns:a14="http://schemas.microsoft.com/office/drawing/2010/main" val="0"/>
              </a:ext>
            </a:extLst>
          </a:blip>
          <a:srcRect l="71250"/>
          <a:stretch/>
        </p:blipFill>
        <p:spPr>
          <a:xfrm>
            <a:off x="253218" y="425318"/>
            <a:ext cx="2391508" cy="2478604"/>
          </a:xfrm>
          <a:prstGeom prst="rect">
            <a:avLst/>
          </a:prstGeom>
        </p:spPr>
      </p:pic>
    </p:spTree>
    <p:extLst>
      <p:ext uri="{BB962C8B-B14F-4D97-AF65-F5344CB8AC3E}">
        <p14:creationId xmlns:p14="http://schemas.microsoft.com/office/powerpoint/2010/main" val="2603863060"/>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lnSpc>
                <a:spcPct val="150000"/>
              </a:lnSpc>
            </a:pPr>
            <a:r>
              <a:rPr kumimoji="0" lang="ar-IQ" b="1" i="0" u="none" strike="noStrike" kern="1200" cap="none" spc="0" normalizeH="0" baseline="0" noProof="0" dirty="0">
                <a:ln>
                  <a:noFill/>
                </a:ln>
                <a:solidFill>
                  <a:schemeClr val="accent2"/>
                </a:solidFill>
                <a:effectLst/>
                <a:uLnTx/>
                <a:uFillTx/>
                <a:latin typeface="Sakkal Majalla" panose="02000000000000000000" pitchFamily="2" charset="-78"/>
                <a:ea typeface="Calibri" panose="020F0502020204030204" pitchFamily="34" charset="0"/>
                <a:cs typeface="Sultan Medium" pitchFamily="2" charset="-78"/>
              </a:rPr>
              <a:t>ج-</a:t>
            </a:r>
            <a:r>
              <a:rPr kumimoji="0" lang="ar-IQ" b="1" i="0" u="none" strike="noStrike" kern="1200" cap="none" spc="0" normalizeH="0" baseline="0" noProof="0" dirty="0">
                <a:ln>
                  <a:noFill/>
                </a:ln>
                <a:solidFill>
                  <a:srgbClr val="ED7D31">
                    <a:lumMod val="75000"/>
                  </a:srgbClr>
                </a:solidFill>
                <a:effectLst/>
                <a:uLnTx/>
                <a:uFillTx/>
                <a:latin typeface="Sakkal Majalla" panose="02000000000000000000" pitchFamily="2" charset="-78"/>
                <a:ea typeface="Calibri" panose="020F0502020204030204" pitchFamily="34" charset="0"/>
                <a:cs typeface="Sultan Medium" pitchFamily="2" charset="-78"/>
              </a:rPr>
              <a:t> تغيير نسبة الاحتياطي النقدي القانوني:</a:t>
            </a:r>
            <a:br>
              <a:rPr kumimoji="0" lang="ar-IQ"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br>
            <a:r>
              <a:rPr kumimoji="0" lang="ar-IQ"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إن المصارف التجارية تكون ملزمة بأن تضع نسبة مئوية معينة من مجموع ودائعها على شكل موجودات نقدية وغير نقدية لدى البنك المركزي لتكون بمثابة احتياطي لمواجهة السحوبات التي يقدم عليها عملاؤها، إن نسبة الاحتياطي النقدي القانوني التي تقع في مقام معادلة مضاعف الائتمان تعد تسرباً ولذلك فهي تعمل على خفض قيمة مضاعف الائتمان لذلك فان زيادة النسبة تعمل على اضعاف مقدرة المصارف التجارية على خلق الائتمان، وبالعكس فان البنك المركزي يلجأ الى خفض نسبة الاحتياطي النقدي القانوني حين يجد انه من المناسب تشجيع التوسع في الائتمان لرفع مستوى الطلب على السلع والخدمات وزيادة الانتاج والاستثمار. ان فاعلية هذه الاداة تنعكس في مقدرة توفير رقابة نقدية فعالة، لذا يستوجب ان تكون لدى المصرف المركزي صلاحيات كافية لكي تكون هذه الرقابة فعالة.</a:t>
            </a:r>
            <a:br>
              <a:rPr kumimoji="0" lang="ar-IQ"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br>
            <a:r>
              <a:rPr kumimoji="0" lang="ar-IQ"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ان دور السلطة النقدية للتأثير في المتغيرات الاقتصادية بشكل عام والمتغيرات النقدية بشكل خاص يعتمد اساساً على طبيعة الاحتياطيات لدى الجهاز المصرفي. </a:t>
            </a:r>
            <a:br>
              <a:rPr kumimoji="0" lang="ar-IQ"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br>
            <a:r>
              <a:rPr kumimoji="0" lang="ar-IQ"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ان متطلبات الاحتياطي النقدي القانوني تكون اداة فعالة لتنظيم حجم الائتمان تنظيماً مباشراً ، فهي افضل وسيلة للتأثير في حجم الائتمان عندما يكون الجهاز المالي غير متطور ولا سيما في البلدان التي تفتقر عادة الى اسواق مالية ونقدية متطورة وكفؤة مقارنة بعمليات السوق المفتوحة .</a:t>
            </a:r>
            <a:endParaRPr lang="en-US" dirty="0">
              <a:cs typeface="Sultan Medium" pitchFamily="2" charset="-78"/>
            </a:endParaRPr>
          </a:p>
        </p:txBody>
      </p:sp>
    </p:spTree>
    <p:extLst>
      <p:ext uri="{BB962C8B-B14F-4D97-AF65-F5344CB8AC3E}">
        <p14:creationId xmlns:p14="http://schemas.microsoft.com/office/powerpoint/2010/main" val="2195676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Low" rtl="1">
              <a:lnSpc>
                <a:spcPct val="150000"/>
              </a:lnSpc>
              <a:spcAft>
                <a:spcPts val="800"/>
              </a:spcAft>
            </a:pPr>
            <a:endParaRPr lang="en-US" dirty="0">
              <a:solidFill>
                <a:srgbClr val="0070C0"/>
              </a:solidFill>
              <a:effectLst/>
              <a:latin typeface="Calibri" panose="020F0502020204030204" pitchFamily="34" charset="0"/>
              <a:ea typeface="Calibri" panose="020F0502020204030204" pitchFamily="34" charset="0"/>
              <a:cs typeface="Sultan Medium" pitchFamily="2" charset="-78"/>
            </a:endParaRPr>
          </a:p>
          <a:p>
            <a:pPr algn="justLow" rtl="1">
              <a:lnSpc>
                <a:spcPct val="150000"/>
              </a:lnSpc>
              <a:spcAft>
                <a:spcPts val="800"/>
              </a:spcAft>
            </a:pPr>
            <a:r>
              <a:rPr lang="ar-IQ" dirty="0">
                <a:solidFill>
                  <a:srgbClr val="0070C0"/>
                </a:solidFill>
                <a:effectLst/>
                <a:latin typeface="Calibri" panose="020F0502020204030204" pitchFamily="34" charset="0"/>
                <a:ea typeface="Calibri" panose="020F0502020204030204" pitchFamily="34" charset="0"/>
                <a:cs typeface="Sultan Medium" pitchFamily="2" charset="-78"/>
              </a:rPr>
              <a:t>أولاً: مفهوم التجارة الخارجية </a:t>
            </a:r>
            <a:endParaRPr lang="en-US" dirty="0">
              <a:solidFill>
                <a:srgbClr val="0070C0"/>
              </a:solidFill>
              <a:effectLst/>
              <a:latin typeface="Calibri" panose="020F0502020204030204" pitchFamily="34" charset="0"/>
              <a:ea typeface="Calibri" panose="020F0502020204030204" pitchFamily="34" charset="0"/>
              <a:cs typeface="Sultan Medium" pitchFamily="2" charset="-78"/>
            </a:endParaRPr>
          </a:p>
          <a:p>
            <a:pPr algn="justLow" rtl="1">
              <a:lnSpc>
                <a:spcPct val="150000"/>
              </a:lnSpc>
            </a:pPr>
            <a:r>
              <a:rPr lang="ar-IQ" sz="1400" dirty="0">
                <a:solidFill>
                  <a:schemeClr val="tx1"/>
                </a:solidFill>
                <a:effectLst/>
                <a:ea typeface="Calibri" panose="020F0502020204030204" pitchFamily="34" charset="0"/>
                <a:cs typeface="Arial" panose="020B0604020202020204" pitchFamily="34" charset="0"/>
              </a:rPr>
              <a:t>	</a:t>
            </a:r>
            <a:r>
              <a:rPr lang="ar-IQ" sz="1400" dirty="0">
                <a:solidFill>
                  <a:schemeClr val="tx1"/>
                </a:solidFill>
                <a:effectLst/>
                <a:ea typeface="Calibri" panose="020F0502020204030204" pitchFamily="34" charset="0"/>
                <a:cs typeface="Sultan Medium" pitchFamily="2" charset="-78"/>
              </a:rPr>
              <a:t>التجارة الخارجية هي "فرع من فروع علم الاقتصاد يبحث في أسباب قيام العلاقات الاقتصادية الدولية بين الوحدات السياسية</a:t>
            </a:r>
            <a:r>
              <a:rPr lang="en-US" sz="1400" dirty="0">
                <a:solidFill>
                  <a:schemeClr val="tx1"/>
                </a:solidFill>
                <a:effectLst/>
                <a:ea typeface="Calibri" panose="020F0502020204030204" pitchFamily="34" charset="0"/>
                <a:cs typeface="Sultan Medium" pitchFamily="2" charset="-78"/>
              </a:rPr>
              <a:t> </a:t>
            </a:r>
            <a:r>
              <a:rPr lang="ar-IQ" sz="1400" dirty="0">
                <a:solidFill>
                  <a:schemeClr val="tx1"/>
                </a:solidFill>
                <a:effectLst/>
                <a:ea typeface="Calibri" panose="020F0502020204030204" pitchFamily="34" charset="0"/>
                <a:cs typeface="Sultan Medium" pitchFamily="2" charset="-78"/>
              </a:rPr>
              <a:t>(الدول) ، كما انه يضع النظريات المفسرة لقيام هذه العلاقات وأسبابها ونتائجها وتأثيراتها الاقتصادية مع الدول المتكاملة " ،وهي عبارة عن مختلف عمليات التبادل التجاري الخارجي سواءً في صورة سلع أو عمالة أو رؤوس أموال بين وحدات سياسية مختلفة بهدف اشباع اكبر حاجات ممكنة وتتكون التجارة الخارجية من عنصرين رئيسين هما الصادرات والاستيرادات بصورتهما المنظورة وغير المنظورة (سلع وخدمات) </a:t>
            </a:r>
            <a:endParaRPr lang="en-US" sz="1400" dirty="0">
              <a:solidFill>
                <a:schemeClr val="tx1"/>
              </a:solidFill>
              <a:effectLst/>
              <a:ea typeface="Calibri" panose="020F0502020204030204" pitchFamily="34" charset="0"/>
              <a:cs typeface="Sultan Medium" pitchFamily="2" charset="-78"/>
            </a:endParaRPr>
          </a:p>
          <a:p>
            <a:pPr algn="justLow" rtl="1">
              <a:lnSpc>
                <a:spcPct val="150000"/>
              </a:lnSpc>
              <a:spcAft>
                <a:spcPts val="800"/>
              </a:spcAft>
            </a:pPr>
            <a:r>
              <a:rPr lang="ar-IQ" sz="1800" dirty="0" err="1">
                <a:solidFill>
                  <a:srgbClr val="0070C0"/>
                </a:solidFill>
                <a:effectLst/>
                <a:latin typeface="Calibri" panose="020F0502020204030204" pitchFamily="34" charset="0"/>
                <a:ea typeface="Calibri" panose="020F0502020204030204" pitchFamily="34" charset="0"/>
                <a:cs typeface="Sultan Medium" pitchFamily="2" charset="-78"/>
              </a:rPr>
              <a:t>ثانيأً</a:t>
            </a:r>
            <a:r>
              <a:rPr lang="ar-IQ" sz="1800" dirty="0">
                <a:solidFill>
                  <a:srgbClr val="0070C0"/>
                </a:solidFill>
                <a:effectLst/>
                <a:latin typeface="Calibri" panose="020F0502020204030204" pitchFamily="34" charset="0"/>
                <a:ea typeface="Calibri" panose="020F0502020204030204" pitchFamily="34" charset="0"/>
                <a:cs typeface="Sultan Medium" pitchFamily="2" charset="-78"/>
              </a:rPr>
              <a:t> / أهمية التجارة الخارجية </a:t>
            </a:r>
            <a:endParaRPr lang="en-US" sz="1800" dirty="0">
              <a:solidFill>
                <a:srgbClr val="0070C0"/>
              </a:solidFill>
              <a:effectLst/>
              <a:latin typeface="Calibri" panose="020F0502020204030204" pitchFamily="34" charset="0"/>
              <a:ea typeface="Calibri" panose="020F0502020204030204" pitchFamily="34" charset="0"/>
              <a:cs typeface="Sultan Medium" pitchFamily="2" charset="-78"/>
            </a:endParaRPr>
          </a:p>
          <a:p>
            <a:pPr algn="justLow" rtl="1">
              <a:spcAft>
                <a:spcPts val="800"/>
              </a:spcAft>
            </a:pPr>
            <a:r>
              <a:rPr lang="ar-IQ" sz="1800" dirty="0">
                <a:effectLst/>
                <a:latin typeface="Calibri" panose="020F0502020204030204" pitchFamily="34" charset="0"/>
                <a:ea typeface="Calibri" panose="020F0502020204030204" pitchFamily="34" charset="0"/>
                <a:cs typeface="Arial" panose="020B0604020202020204" pitchFamily="34" charset="0"/>
              </a:rPr>
              <a:t>من </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المتفق عليه ان التجارة الخارجية تعد قطاعاً حيوياً في أي مجتمع ، وهذه الأهمية تتمثل فيما يأتي :-</a:t>
            </a: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mj-lt"/>
              <a:buAutoNum type="arabicPeriod"/>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ربط الدول مع بعضها من خلال العلاقات التجارية والاقتصادية كمدخل لإقامة علاقات الصداقة بين الدول المتعاملة .</a:t>
            </a: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mj-lt"/>
              <a:buAutoNum type="arabicPeriod"/>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تعد التجارة الخارجية مؤشراً جوهرياً على القدرة الإنتاجية للدولة وبالتالي قدرتها التنافسية في السوق الدولي ، وذلك لارتباط ذلك بالإمكانيات المتوفرة في الدولة وقدرتها على الاستيراد وأثر ذلك على كل من مخزون ( رصيد) الدولة من النقد الأجنبي والميزان التجاري .</a:t>
            </a: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mj-lt"/>
              <a:buAutoNum type="arabicPeriod"/>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تحقيق المنافع من الميزات النسبية على أساس الحصول على سلع وخدمات بتكاليف أقل من تكاليف انتاجها محلياً.</a:t>
            </a: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mj-lt"/>
              <a:buAutoNum type="arabicPeriod"/>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ان التجارة الخارجية ومن خلال التخصص والتقسيم الدولي للعمل تعمل على زيادة الدخل القومي .</a:t>
            </a: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mj-lt"/>
              <a:buAutoNum type="arabicPeriod"/>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تتم من خلال التجارة الخارجية عملية نقل التكنولوجيات المفيدة في بناء وتعزيز التنمية الاقتصادية .</a:t>
            </a: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mj-lt"/>
              <a:buAutoNum type="arabicPeriod"/>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تحقيق التوازن في السوق الداخلي بين الكميات المطلوبة والكميات المعروضة .</a:t>
            </a: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0" marR="0" lvl="0" indent="0" algn="justLow" defTabSz="914400" rtl="1" eaLnBrk="1" fontAlgn="auto" latinLnBrk="0" hangingPunct="1">
              <a:spcBef>
                <a:spcPts val="0"/>
              </a:spcBef>
              <a:spcAft>
                <a:spcPts val="800"/>
              </a:spcAft>
              <a:buClrTx/>
              <a:buSzTx/>
              <a:buFontTx/>
              <a:buNone/>
              <a:tabLst/>
              <a:defRPr/>
            </a:pPr>
            <a:r>
              <a:rPr kumimoji="0" lang="ar-IQ" sz="1600" b="1" i="0" u="none" strike="noStrike" kern="1200" cap="none" spc="0" normalizeH="0" baseline="0" noProof="0" dirty="0">
                <a:ln>
                  <a:noFill/>
                </a:ln>
                <a:solidFill>
                  <a:srgbClr val="4472C4"/>
                </a:solidFill>
                <a:effectLst/>
                <a:uLnTx/>
                <a:uFillTx/>
                <a:latin typeface="Calibri" panose="020F0502020204030204" pitchFamily="34" charset="0"/>
                <a:ea typeface="Times New Roman" panose="02020603050405020304" pitchFamily="18" charset="0"/>
                <a:cs typeface="Sultan Medium" pitchFamily="2" charset="-78"/>
              </a:rPr>
              <a:t>ثالثاًً : الميزان التجاري </a:t>
            </a:r>
            <a:endParaRPr kumimoji="0" lang="en-US" sz="1600" b="1" i="0" u="none" strike="noStrike" kern="1200" cap="none" spc="0" normalizeH="0" baseline="0" noProof="0" dirty="0">
              <a:ln>
                <a:noFill/>
              </a:ln>
              <a:solidFill>
                <a:srgbClr val="4472C4"/>
              </a:solidFill>
              <a:effectLst/>
              <a:uLnTx/>
              <a:uFillTx/>
              <a:latin typeface="Calibri" panose="020F0502020204030204" pitchFamily="34" charset="0"/>
              <a:ea typeface="Calibri" panose="020F0502020204030204" pitchFamily="34" charset="0"/>
              <a:cs typeface="Sultan Medium" pitchFamily="2" charset="-78"/>
            </a:endParaRPr>
          </a:p>
          <a:p>
            <a:pPr marL="0" marR="0" lvl="0" indent="0" algn="r" defTabSz="914400" rtl="0" eaLnBrk="1" fontAlgn="auto" latinLnBrk="0" hangingPunct="1">
              <a:spcBef>
                <a:spcPts val="0"/>
              </a:spcBef>
              <a:spcAft>
                <a:spcPts val="0"/>
              </a:spcAft>
              <a:buClrTx/>
              <a:buSzTx/>
              <a:buFontTx/>
              <a:buNone/>
              <a:tabLst/>
              <a:defRPr/>
            </a:pPr>
            <a:r>
              <a:rPr kumimoji="0" lang="ar-IQ" sz="16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Sultan Medium" pitchFamily="2" charset="-78"/>
              </a:rPr>
              <a:t>يمثل رصيد الميزان التجاري الفرق بين الصادرات والاستيرادات ، </a:t>
            </a:r>
            <a:r>
              <a:rPr kumimoji="0" lang="ar-SA" sz="16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Sultan Medium" pitchFamily="2" charset="-78"/>
              </a:rPr>
              <a:t>ويعد مؤشر الميزان التجاري من أهم المؤشرات الاقتصادية الخارجية للدولة ، إذ إنه يعد المرآة العاكسة لقوة أو ضعف اقتصاد الدولة</a:t>
            </a:r>
            <a:r>
              <a:rPr kumimoji="0" lang="ar-IQ" sz="16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a:t>
            </a:r>
            <a:endParaRPr kumimoji="0" lang="en-US" sz="16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endParaRPr>
          </a:p>
          <a:p>
            <a:pPr marL="0" marR="0" lvl="0" indent="0" algn="justLow" defTabSz="914400" rtl="1" eaLnBrk="1" fontAlgn="auto" latinLnBrk="0" hangingPunct="1">
              <a:spcBef>
                <a:spcPts val="0"/>
              </a:spcBef>
              <a:spcAft>
                <a:spcPts val="800"/>
              </a:spcAft>
              <a:buClrTx/>
              <a:buSzTx/>
              <a:buFontTx/>
              <a:buNone/>
              <a:tabLst/>
              <a:defRPr/>
            </a:pPr>
            <a:r>
              <a:rPr kumimoji="0" lang="ar-IQ" sz="1600" b="1" i="0" u="none" strike="noStrike" kern="1200" cap="none" spc="0" normalizeH="0" baseline="0" noProof="0" dirty="0">
                <a:ln>
                  <a:noFill/>
                </a:ln>
                <a:solidFill>
                  <a:srgbClr val="4472C4"/>
                </a:solidFill>
                <a:effectLst/>
                <a:uLnTx/>
                <a:uFillTx/>
                <a:latin typeface="Calibri" panose="020F0502020204030204" pitchFamily="34" charset="0"/>
                <a:ea typeface="Times New Roman" panose="02020603050405020304" pitchFamily="18" charset="0"/>
                <a:cs typeface="Sultan Medium" pitchFamily="2" charset="-78"/>
              </a:rPr>
              <a:t>رابعاً : فجوة التجارة الخارجية :</a:t>
            </a:r>
            <a:endParaRPr kumimoji="0" lang="en-US" sz="1600" b="1" i="0" u="none" strike="noStrike" kern="1200" cap="none" spc="0" normalizeH="0" baseline="0" noProof="0" dirty="0">
              <a:ln>
                <a:noFill/>
              </a:ln>
              <a:solidFill>
                <a:srgbClr val="4472C4"/>
              </a:solidFill>
              <a:effectLst/>
              <a:uLnTx/>
              <a:uFillTx/>
              <a:latin typeface="Calibri" panose="020F0502020204030204" pitchFamily="34" charset="0"/>
              <a:ea typeface="Calibri" panose="020F0502020204030204" pitchFamily="34" charset="0"/>
              <a:cs typeface="Sultan Medium" pitchFamily="2" charset="-78"/>
            </a:endParaRPr>
          </a:p>
          <a:p>
            <a:pPr marL="0" marR="0" lvl="0" indent="0" algn="justLow" defTabSz="914400" rtl="1" eaLnBrk="1" fontAlgn="auto" latinLnBrk="0" hangingPunct="1">
              <a:spcBef>
                <a:spcPts val="0"/>
              </a:spcBef>
              <a:spcAft>
                <a:spcPts val="800"/>
              </a:spcAft>
              <a:buClrTx/>
              <a:buSzTx/>
              <a:buFontTx/>
              <a:buNone/>
              <a:tabLst/>
              <a:defRPr/>
            </a:pPr>
            <a:r>
              <a:rPr kumimoji="0" lang="ar-SA"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Sultan Medium" pitchFamily="2" charset="-78"/>
              </a:rPr>
              <a:t>يشير مفهوم فجوة التجارة الخارجية الى عدم قدرة الدولة على تلبية الطلب المحلي على السلع والخدمات مما يجعلها مضطرة الى توفير تلك السلع والاحتياجات عبر الاستيراد من الخارج ،</a:t>
            </a:r>
            <a:endParaRPr kumimoji="0" lang="ar-IQ" sz="16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Sultan Medium" pitchFamily="2" charset="-78"/>
            </a:endParaRPr>
          </a:p>
          <a:p>
            <a:pPr algn="r">
              <a:lnSpc>
                <a:spcPct val="150000"/>
              </a:lnSpc>
            </a:pPr>
            <a:endParaRPr lang="en-US" dirty="0">
              <a:solidFill>
                <a:schemeClr val="tx1"/>
              </a:solidFill>
              <a:cs typeface="Sultan Medium" pitchFamily="2" charset="-78"/>
            </a:endParaRPr>
          </a:p>
        </p:txBody>
      </p:sp>
    </p:spTree>
    <p:extLst>
      <p:ext uri="{BB962C8B-B14F-4D97-AF65-F5344CB8AC3E}">
        <p14:creationId xmlns:p14="http://schemas.microsoft.com/office/powerpoint/2010/main" val="2194151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50000"/>
              </a:lnSpc>
              <a:spcBef>
                <a:spcPts val="0"/>
              </a:spcBef>
              <a:spcAft>
                <a:spcPts val="800"/>
              </a:spcAft>
              <a:buClrTx/>
              <a:buSzTx/>
              <a:buFontTx/>
              <a:buNone/>
              <a:tabLst/>
              <a:defRPr/>
            </a:pPr>
            <a:r>
              <a:rPr kumimoji="0" lang="ar-SA" sz="36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Sultan Medium" pitchFamily="2" charset="-78"/>
              </a:rPr>
              <a:t>التحليل القياسي والاقتصادي لأثر مؤشرات السياستين المالية والنقدية</a:t>
            </a:r>
            <a:endParaRPr kumimoji="0" lang="ar-IQ" sz="36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Sultan Medium" pitchFamily="2" charset="-78"/>
            </a:endParaRPr>
          </a:p>
          <a:p>
            <a:pPr marL="0" marR="0" lvl="0" indent="0" algn="ctr" defTabSz="914400" rtl="1" eaLnBrk="1" fontAlgn="auto" latinLnBrk="0" hangingPunct="1">
              <a:lnSpc>
                <a:spcPct val="150000"/>
              </a:lnSpc>
              <a:spcBef>
                <a:spcPts val="0"/>
              </a:spcBef>
              <a:spcAft>
                <a:spcPts val="800"/>
              </a:spcAft>
              <a:buClrTx/>
              <a:buSzTx/>
              <a:buFontTx/>
              <a:buNone/>
              <a:tabLst/>
              <a:defRPr/>
            </a:pPr>
            <a:r>
              <a:rPr kumimoji="0" lang="ar-SA" sz="36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Sultan Medium" pitchFamily="2" charset="-78"/>
              </a:rPr>
              <a:t> على فجوة التجارة الخارجية الزراعية</a:t>
            </a:r>
            <a:endParaRPr kumimoji="0" lang="ar-IQ" sz="36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Sultan Medium" pitchFamily="2" charset="-78"/>
            </a:endParaRPr>
          </a:p>
          <a:p>
            <a:pPr marL="0" marR="0" lvl="0" indent="0" algn="ctr" defTabSz="914400" rtl="1" eaLnBrk="1" fontAlgn="auto" latinLnBrk="0" hangingPunct="1">
              <a:lnSpc>
                <a:spcPct val="150000"/>
              </a:lnSpc>
              <a:spcBef>
                <a:spcPts val="0"/>
              </a:spcBef>
              <a:spcAft>
                <a:spcPts val="800"/>
              </a:spcAft>
              <a:buClrTx/>
              <a:buSzTx/>
              <a:buFontTx/>
              <a:buNone/>
              <a:tabLst/>
              <a:defRPr/>
            </a:pPr>
            <a:r>
              <a:rPr kumimoji="0" lang="ar-SA" sz="36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Sultan Medium" pitchFamily="2" charset="-78"/>
              </a:rPr>
              <a:t> في العراق للمدة (1990-2022)</a:t>
            </a:r>
            <a:endParaRPr kumimoji="0" lang="en-US" sz="36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Sultan Medium" pitchFamily="2" charset="-78"/>
            </a:endParaRPr>
          </a:p>
        </p:txBody>
      </p:sp>
    </p:spTree>
    <p:extLst>
      <p:ext uri="{BB962C8B-B14F-4D97-AF65-F5344CB8AC3E}">
        <p14:creationId xmlns:p14="http://schemas.microsoft.com/office/powerpoint/2010/main" val="739963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3975" algn="ctr" rtl="1">
              <a:spcBef>
                <a:spcPts val="1200"/>
              </a:spcBef>
              <a:spcAft>
                <a:spcPts val="600"/>
              </a:spcAft>
              <a:tabLst>
                <a:tab pos="568960" algn="l"/>
                <a:tab pos="5670550" algn="l"/>
              </a:tabLst>
            </a:pPr>
            <a:r>
              <a:rPr lang="ar-IQ" sz="2800" b="1" dirty="0">
                <a:solidFill>
                  <a:schemeClr val="tx1"/>
                </a:solidFill>
                <a:effectLst/>
                <a:latin typeface="Calibri" panose="020F0502020204030204" pitchFamily="34" charset="0"/>
                <a:ea typeface="Calibri" panose="020F0502020204030204" pitchFamily="34" charset="0"/>
                <a:cs typeface="AL-Mateen" pitchFamily="2" charset="-78"/>
              </a:rPr>
              <a:t>أثر</a:t>
            </a:r>
            <a:r>
              <a:rPr lang="ar-SA" sz="2800" b="1" dirty="0">
                <a:solidFill>
                  <a:schemeClr val="tx1"/>
                </a:solidFill>
                <a:effectLst/>
                <a:latin typeface="Calibri" panose="020F0502020204030204" pitchFamily="34" charset="0"/>
                <a:ea typeface="Calibri" panose="020F0502020204030204" pitchFamily="34" charset="0"/>
                <a:cs typeface="AL-Mateen" pitchFamily="2" charset="-78"/>
              </a:rPr>
              <a:t> مؤشرات السياستين المالية والنقدية على الاستيرادات الزراعية والصادرات الزراعية</a:t>
            </a:r>
            <a:endParaRPr lang="en-US" sz="2000" dirty="0">
              <a:solidFill>
                <a:schemeClr val="tx1"/>
              </a:solidFill>
              <a:effectLst/>
              <a:latin typeface="Calibri" panose="020F0502020204030204" pitchFamily="34" charset="0"/>
              <a:ea typeface="Calibri" panose="020F0502020204030204" pitchFamily="34" charset="0"/>
              <a:cs typeface="AL-Mateen" pitchFamily="2" charset="-78"/>
            </a:endParaRPr>
          </a:p>
          <a:p>
            <a:pPr marL="53975" algn="ctr" rtl="1">
              <a:spcBef>
                <a:spcPts val="1200"/>
              </a:spcBef>
              <a:spcAft>
                <a:spcPts val="600"/>
              </a:spcAft>
              <a:tabLst>
                <a:tab pos="568960" algn="l"/>
                <a:tab pos="5670550" algn="l"/>
              </a:tabLst>
            </a:pPr>
            <a:r>
              <a:rPr lang="ar-SA" sz="2800" b="1" dirty="0">
                <a:solidFill>
                  <a:schemeClr val="tx1"/>
                </a:solidFill>
                <a:effectLst/>
                <a:latin typeface="Calibri" panose="020F0502020204030204" pitchFamily="34" charset="0"/>
                <a:ea typeface="Calibri" panose="020F0502020204030204" pitchFamily="34" charset="0"/>
                <a:cs typeface="AL-Mateen" pitchFamily="2" charset="-78"/>
              </a:rPr>
              <a:t>في العراق للمدة (1990-2022</a:t>
            </a:r>
            <a:r>
              <a:rPr lang="en-US" sz="2800" b="1" dirty="0">
                <a:solidFill>
                  <a:schemeClr val="tx1"/>
                </a:solidFill>
                <a:effectLst/>
                <a:latin typeface="Calibri" panose="020F0502020204030204" pitchFamily="34" charset="0"/>
                <a:ea typeface="Calibri" panose="020F0502020204030204" pitchFamily="34" charset="0"/>
                <a:cs typeface="AL-Mateen" pitchFamily="2" charset="-78"/>
              </a:rPr>
              <a:t>(</a:t>
            </a:r>
            <a:endParaRPr lang="ar-IQ" sz="2800" b="1" dirty="0">
              <a:solidFill>
                <a:schemeClr val="tx1"/>
              </a:solidFill>
              <a:effectLst/>
              <a:latin typeface="Calibri" panose="020F0502020204030204" pitchFamily="34" charset="0"/>
              <a:ea typeface="Calibri" panose="020F0502020204030204" pitchFamily="34" charset="0"/>
              <a:cs typeface="AL-Mateen" pitchFamily="2" charset="-78"/>
            </a:endParaRPr>
          </a:p>
          <a:p>
            <a:pPr marL="53975" algn="r" rtl="1">
              <a:spcBef>
                <a:spcPts val="1200"/>
              </a:spcBef>
              <a:spcAft>
                <a:spcPts val="600"/>
              </a:spcAft>
              <a:tabLst>
                <a:tab pos="568960" algn="l"/>
                <a:tab pos="5670550" algn="l"/>
              </a:tabLst>
            </a:pPr>
            <a:r>
              <a:rPr lang="ar-IQ" sz="2000" dirty="0">
                <a:solidFill>
                  <a:srgbClr val="0070C0"/>
                </a:solidFill>
                <a:latin typeface="Calibri" panose="020F0502020204030204" pitchFamily="34" charset="0"/>
                <a:ea typeface="Calibri" panose="020F0502020204030204" pitchFamily="34" charset="0"/>
                <a:cs typeface="AL-Mateen" pitchFamily="2" charset="-78"/>
              </a:rPr>
              <a:t>1- توصيف الانموذج القياسي </a:t>
            </a:r>
            <a:endParaRPr lang="en-US" sz="2000" dirty="0">
              <a:solidFill>
                <a:srgbClr val="0070C0"/>
              </a:solidFill>
              <a:latin typeface="Calibri" panose="020F0502020204030204" pitchFamily="34" charset="0"/>
              <a:ea typeface="Calibri" panose="020F0502020204030204" pitchFamily="34" charset="0"/>
              <a:cs typeface="AL-Mateen" pitchFamily="2" charset="-78"/>
            </a:endParaRPr>
          </a:p>
          <a:p>
            <a:pPr marL="53975" algn="r" rtl="1">
              <a:spcBef>
                <a:spcPts val="1200"/>
              </a:spcBef>
              <a:spcAft>
                <a:spcPts val="600"/>
              </a:spcAft>
              <a:tabLst>
                <a:tab pos="568960" algn="l"/>
                <a:tab pos="5670550" algn="l"/>
              </a:tabLst>
            </a:pPr>
            <a:endParaRPr lang="en-US" sz="2000" b="1" dirty="0">
              <a:solidFill>
                <a:schemeClr val="tx1"/>
              </a:solidFill>
              <a:latin typeface="Calibri" panose="020F0502020204030204" pitchFamily="34" charset="0"/>
              <a:ea typeface="Calibri" panose="020F0502020204030204" pitchFamily="34" charset="0"/>
              <a:cs typeface="AL-Mateen" pitchFamily="2" charset="-78"/>
            </a:endParaRPr>
          </a:p>
          <a:p>
            <a:pPr marL="53975" algn="r" rtl="1">
              <a:spcBef>
                <a:spcPts val="1200"/>
              </a:spcBef>
              <a:spcAft>
                <a:spcPts val="600"/>
              </a:spcAft>
              <a:tabLst>
                <a:tab pos="568960" algn="l"/>
                <a:tab pos="5670550" algn="l"/>
              </a:tabLst>
            </a:pPr>
            <a:endParaRPr lang="en-US" sz="2000" b="1" dirty="0">
              <a:solidFill>
                <a:schemeClr val="tx1"/>
              </a:solidFill>
              <a:latin typeface="Calibri" panose="020F0502020204030204" pitchFamily="34" charset="0"/>
              <a:ea typeface="Calibri" panose="020F0502020204030204" pitchFamily="34" charset="0"/>
              <a:cs typeface="AL-Mateen" pitchFamily="2" charset="-78"/>
            </a:endParaRPr>
          </a:p>
          <a:p>
            <a:pPr marL="53975" algn="r" rtl="1">
              <a:spcBef>
                <a:spcPts val="1200"/>
              </a:spcBef>
              <a:spcAft>
                <a:spcPts val="600"/>
              </a:spcAft>
              <a:tabLst>
                <a:tab pos="568960" algn="l"/>
                <a:tab pos="5670550" algn="l"/>
              </a:tabLst>
            </a:pPr>
            <a:endParaRPr lang="en-US" sz="2000" b="1" dirty="0">
              <a:solidFill>
                <a:schemeClr val="tx1"/>
              </a:solidFill>
              <a:latin typeface="Calibri" panose="020F0502020204030204" pitchFamily="34" charset="0"/>
              <a:ea typeface="Calibri" panose="020F0502020204030204" pitchFamily="34" charset="0"/>
              <a:cs typeface="AL-Mateen" pitchFamily="2" charset="-78"/>
            </a:endParaRPr>
          </a:p>
          <a:p>
            <a:pPr marL="53975" algn="r" rtl="1">
              <a:spcBef>
                <a:spcPts val="1200"/>
              </a:spcBef>
              <a:spcAft>
                <a:spcPts val="600"/>
              </a:spcAft>
              <a:tabLst>
                <a:tab pos="568960" algn="l"/>
                <a:tab pos="5670550" algn="l"/>
              </a:tabLst>
            </a:pPr>
            <a:endParaRPr lang="en-US" sz="2000" b="1" dirty="0">
              <a:solidFill>
                <a:schemeClr val="tx1"/>
              </a:solidFill>
              <a:latin typeface="Calibri" panose="020F0502020204030204" pitchFamily="34" charset="0"/>
              <a:ea typeface="Calibri" panose="020F0502020204030204" pitchFamily="34" charset="0"/>
              <a:cs typeface="AL-Mateen" pitchFamily="2" charset="-78"/>
            </a:endParaRPr>
          </a:p>
          <a:p>
            <a:pPr marL="53975" algn="r" rtl="1">
              <a:spcBef>
                <a:spcPts val="1200"/>
              </a:spcBef>
              <a:spcAft>
                <a:spcPts val="600"/>
              </a:spcAft>
              <a:tabLst>
                <a:tab pos="568960" algn="l"/>
                <a:tab pos="5670550" algn="l"/>
              </a:tabLst>
            </a:pPr>
            <a:endParaRPr lang="en-US" sz="2000" b="1" dirty="0">
              <a:solidFill>
                <a:schemeClr val="tx1"/>
              </a:solidFill>
              <a:latin typeface="Calibri" panose="020F0502020204030204" pitchFamily="34" charset="0"/>
              <a:ea typeface="Calibri" panose="020F0502020204030204" pitchFamily="34" charset="0"/>
              <a:cs typeface="AL-Mateen" pitchFamily="2" charset="-78"/>
            </a:endParaRPr>
          </a:p>
          <a:p>
            <a:pPr marL="53975" algn="ctr" rtl="1">
              <a:spcBef>
                <a:spcPts val="1200"/>
              </a:spcBef>
              <a:spcAft>
                <a:spcPts val="600"/>
              </a:spcAft>
              <a:tabLst>
                <a:tab pos="568960" algn="l"/>
                <a:tab pos="5670550" algn="l"/>
              </a:tabLst>
            </a:pPr>
            <a:endParaRPr lang="en-US" sz="1600" dirty="0">
              <a:solidFill>
                <a:schemeClr val="tx1"/>
              </a:solidFill>
              <a:effectLst/>
              <a:latin typeface="Calibri" panose="020F0502020204030204" pitchFamily="34" charset="0"/>
              <a:ea typeface="Calibri" panose="020F0502020204030204" pitchFamily="34" charset="0"/>
              <a:cs typeface="AL-Mateen" pitchFamily="2" charset="-78"/>
            </a:endParaRPr>
          </a:p>
          <a:p>
            <a:pPr algn="justLow" rtl="1">
              <a:lnSpc>
                <a:spcPct val="150000"/>
              </a:lnSpc>
              <a:spcAft>
                <a:spcPts val="800"/>
              </a:spcAft>
            </a:pPr>
            <a:endParaRPr lang="en-US" sz="2000" dirty="0">
              <a:solidFill>
                <a:schemeClr val="tx1"/>
              </a:solidFill>
              <a:effectLst/>
              <a:latin typeface="Calibri" panose="020F0502020204030204" pitchFamily="34" charset="0"/>
              <a:ea typeface="Calibri" panose="020F0502020204030204" pitchFamily="34" charset="0"/>
              <a:cs typeface="Sultan Medium" pitchFamily="2" charset="-78"/>
            </a:endParaRPr>
          </a:p>
          <a:p>
            <a:endParaRPr lang="en-US" dirty="0">
              <a:solidFill>
                <a:schemeClr val="tx1"/>
              </a:solidFill>
            </a:endParaRPr>
          </a:p>
        </p:txBody>
      </p:sp>
      <p:graphicFrame>
        <p:nvGraphicFramePr>
          <p:cNvPr id="3" name="Table 2">
            <a:extLst>
              <a:ext uri="{FF2B5EF4-FFF2-40B4-BE49-F238E27FC236}">
                <a16:creationId xmlns:a16="http://schemas.microsoft.com/office/drawing/2014/main" id="{D22C367F-A142-EEB8-2EC9-08A353A413AB}"/>
              </a:ext>
            </a:extLst>
          </p:cNvPr>
          <p:cNvGraphicFramePr>
            <a:graphicFrameLocks noGrp="1"/>
          </p:cNvGraphicFramePr>
          <p:nvPr>
            <p:extLst>
              <p:ext uri="{D42A27DB-BD31-4B8C-83A1-F6EECF244321}">
                <p14:modId xmlns:p14="http://schemas.microsoft.com/office/powerpoint/2010/main" val="1541425455"/>
              </p:ext>
            </p:extLst>
          </p:nvPr>
        </p:nvGraphicFramePr>
        <p:xfrm>
          <a:off x="657394" y="2730244"/>
          <a:ext cx="10867833" cy="2573275"/>
        </p:xfrm>
        <a:graphic>
          <a:graphicData uri="http://schemas.openxmlformats.org/drawingml/2006/table">
            <a:tbl>
              <a:tblPr rtl="1" firstRow="1" firstCol="1" bandRow="1">
                <a:tableStyleId>{5FD0F851-EC5A-4D38-B0AD-8093EC10F338}</a:tableStyleId>
              </a:tblPr>
              <a:tblGrid>
                <a:gridCol w="1927196">
                  <a:extLst>
                    <a:ext uri="{9D8B030D-6E8A-4147-A177-3AD203B41FA5}">
                      <a16:colId xmlns:a16="http://schemas.microsoft.com/office/drawing/2014/main" val="649927717"/>
                    </a:ext>
                  </a:extLst>
                </a:gridCol>
                <a:gridCol w="2855151">
                  <a:extLst>
                    <a:ext uri="{9D8B030D-6E8A-4147-A177-3AD203B41FA5}">
                      <a16:colId xmlns:a16="http://schemas.microsoft.com/office/drawing/2014/main" val="1262048263"/>
                    </a:ext>
                  </a:extLst>
                </a:gridCol>
                <a:gridCol w="1111795">
                  <a:extLst>
                    <a:ext uri="{9D8B030D-6E8A-4147-A177-3AD203B41FA5}">
                      <a16:colId xmlns:a16="http://schemas.microsoft.com/office/drawing/2014/main" val="1181993892"/>
                    </a:ext>
                  </a:extLst>
                </a:gridCol>
                <a:gridCol w="1388182">
                  <a:extLst>
                    <a:ext uri="{9D8B030D-6E8A-4147-A177-3AD203B41FA5}">
                      <a16:colId xmlns:a16="http://schemas.microsoft.com/office/drawing/2014/main" val="2485972982"/>
                    </a:ext>
                  </a:extLst>
                </a:gridCol>
                <a:gridCol w="3585509">
                  <a:extLst>
                    <a:ext uri="{9D8B030D-6E8A-4147-A177-3AD203B41FA5}">
                      <a16:colId xmlns:a16="http://schemas.microsoft.com/office/drawing/2014/main" val="1370489519"/>
                    </a:ext>
                  </a:extLst>
                </a:gridCol>
              </a:tblGrid>
              <a:tr h="376876">
                <a:tc>
                  <a:txBody>
                    <a:bodyPr/>
                    <a:lstStyle/>
                    <a:p>
                      <a:pPr algn="ctr" rtl="1">
                        <a:lnSpc>
                          <a:spcPct val="115000"/>
                        </a:lnSpc>
                        <a:spcAft>
                          <a:spcPts val="1000"/>
                        </a:spcAft>
                      </a:pPr>
                      <a:r>
                        <a:rPr lang="ar-IQ" sz="1600" b="1" dirty="0">
                          <a:solidFill>
                            <a:srgbClr val="000000"/>
                          </a:solidFill>
                          <a:effectLst/>
                          <a:cs typeface="+mj-cs"/>
                        </a:rPr>
                        <a:t>اسم المتغير</a:t>
                      </a:r>
                      <a:endParaRPr lang="en-US" sz="1600" b="1" dirty="0">
                        <a:effectLst/>
                        <a:latin typeface="Calibri" panose="020F0502020204030204" pitchFamily="34" charset="0"/>
                        <a:ea typeface="Calibri" panose="020F0502020204030204" pitchFamily="34" charset="0"/>
                        <a:cs typeface="+mj-cs"/>
                      </a:endParaRPr>
                    </a:p>
                  </a:txBody>
                  <a:tcPr marL="68580" marR="68580" marT="0" marB="0" anchor="ctr">
                    <a:solidFill>
                      <a:schemeClr val="accent2">
                        <a:lumMod val="60000"/>
                        <a:lumOff val="40000"/>
                      </a:schemeClr>
                    </a:solidFill>
                  </a:tcPr>
                </a:tc>
                <a:tc>
                  <a:txBody>
                    <a:bodyPr/>
                    <a:lstStyle/>
                    <a:p>
                      <a:pPr algn="ctr" rtl="1">
                        <a:lnSpc>
                          <a:spcPct val="115000"/>
                        </a:lnSpc>
                        <a:spcAft>
                          <a:spcPts val="1000"/>
                        </a:spcAft>
                      </a:pPr>
                      <a:r>
                        <a:rPr lang="ar-IQ" sz="1600" b="1" dirty="0">
                          <a:solidFill>
                            <a:srgbClr val="000000"/>
                          </a:solidFill>
                          <a:effectLst/>
                          <a:cs typeface="+mj-cs"/>
                        </a:rPr>
                        <a:t>اسم المتغير باللغة الانكليزية</a:t>
                      </a:r>
                      <a:endParaRPr lang="en-US" sz="1600" b="1" dirty="0">
                        <a:effectLst/>
                        <a:latin typeface="Calibri" panose="020F0502020204030204" pitchFamily="34" charset="0"/>
                        <a:ea typeface="Calibri" panose="020F0502020204030204" pitchFamily="34" charset="0"/>
                        <a:cs typeface="+mj-cs"/>
                      </a:endParaRPr>
                    </a:p>
                  </a:txBody>
                  <a:tcPr marL="68580" marR="68580" marT="0" marB="0" anchor="ctr">
                    <a:solidFill>
                      <a:schemeClr val="accent2">
                        <a:lumMod val="60000"/>
                        <a:lumOff val="40000"/>
                      </a:schemeClr>
                    </a:solidFill>
                  </a:tcPr>
                </a:tc>
                <a:tc>
                  <a:txBody>
                    <a:bodyPr/>
                    <a:lstStyle/>
                    <a:p>
                      <a:pPr algn="ctr" rtl="1">
                        <a:lnSpc>
                          <a:spcPct val="115000"/>
                        </a:lnSpc>
                        <a:spcAft>
                          <a:spcPts val="1000"/>
                        </a:spcAft>
                      </a:pPr>
                      <a:r>
                        <a:rPr lang="ar-IQ" sz="1600" b="1" dirty="0">
                          <a:solidFill>
                            <a:srgbClr val="000000"/>
                          </a:solidFill>
                          <a:effectLst/>
                          <a:cs typeface="+mj-cs"/>
                        </a:rPr>
                        <a:t>الرمز</a:t>
                      </a:r>
                      <a:endParaRPr lang="en-US" sz="1600" b="1" dirty="0">
                        <a:effectLst/>
                        <a:latin typeface="Calibri" panose="020F0502020204030204" pitchFamily="34" charset="0"/>
                        <a:ea typeface="Calibri" panose="020F0502020204030204" pitchFamily="34" charset="0"/>
                        <a:cs typeface="+mj-cs"/>
                      </a:endParaRPr>
                    </a:p>
                  </a:txBody>
                  <a:tcPr marL="68580" marR="68580" marT="0" marB="0" anchor="ctr">
                    <a:solidFill>
                      <a:schemeClr val="accent2">
                        <a:lumMod val="60000"/>
                        <a:lumOff val="40000"/>
                      </a:schemeClr>
                    </a:solidFill>
                  </a:tcPr>
                </a:tc>
                <a:tc>
                  <a:txBody>
                    <a:bodyPr/>
                    <a:lstStyle/>
                    <a:p>
                      <a:pPr algn="ctr" rtl="1">
                        <a:lnSpc>
                          <a:spcPct val="115000"/>
                        </a:lnSpc>
                        <a:spcAft>
                          <a:spcPts val="1000"/>
                        </a:spcAft>
                      </a:pPr>
                      <a:r>
                        <a:rPr lang="ar-IQ" sz="1600" b="1" dirty="0">
                          <a:solidFill>
                            <a:srgbClr val="000000"/>
                          </a:solidFill>
                          <a:effectLst/>
                          <a:cs typeface="+mj-cs"/>
                        </a:rPr>
                        <a:t>نوع المتغير</a:t>
                      </a:r>
                      <a:endParaRPr lang="en-US" sz="1600" b="1" dirty="0">
                        <a:effectLst/>
                        <a:latin typeface="Calibri" panose="020F0502020204030204" pitchFamily="34" charset="0"/>
                        <a:ea typeface="Calibri" panose="020F0502020204030204" pitchFamily="34" charset="0"/>
                        <a:cs typeface="+mj-cs"/>
                      </a:endParaRPr>
                    </a:p>
                  </a:txBody>
                  <a:tcPr marL="68580" marR="68580" marT="0" marB="0" anchor="ctr">
                    <a:solidFill>
                      <a:schemeClr val="accent2">
                        <a:lumMod val="60000"/>
                        <a:lumOff val="40000"/>
                      </a:schemeClr>
                    </a:solidFill>
                  </a:tcPr>
                </a:tc>
                <a:tc>
                  <a:txBody>
                    <a:bodyPr/>
                    <a:lstStyle/>
                    <a:p>
                      <a:pPr algn="ctr" rtl="1">
                        <a:lnSpc>
                          <a:spcPct val="115000"/>
                        </a:lnSpc>
                        <a:spcAft>
                          <a:spcPts val="1000"/>
                        </a:spcAft>
                      </a:pPr>
                      <a:r>
                        <a:rPr lang="ar-IQ" sz="1600" b="1" dirty="0">
                          <a:solidFill>
                            <a:srgbClr val="000000"/>
                          </a:solidFill>
                          <a:effectLst/>
                          <a:cs typeface="+mj-cs"/>
                        </a:rPr>
                        <a:t>بناء هيكل النموذج</a:t>
                      </a:r>
                      <a:endParaRPr lang="en-US" sz="1600" b="1" dirty="0">
                        <a:effectLst/>
                        <a:latin typeface="Calibri" panose="020F0502020204030204" pitchFamily="34" charset="0"/>
                        <a:ea typeface="Calibri" panose="020F0502020204030204" pitchFamily="34" charset="0"/>
                        <a:cs typeface="+mj-cs"/>
                      </a:endParaRPr>
                    </a:p>
                  </a:txBody>
                  <a:tcPr marL="68580" marR="68580" marT="0" marB="0" anchor="ctr">
                    <a:solidFill>
                      <a:schemeClr val="accent2">
                        <a:lumMod val="60000"/>
                        <a:lumOff val="40000"/>
                      </a:schemeClr>
                    </a:solidFill>
                  </a:tcPr>
                </a:tc>
                <a:extLst>
                  <a:ext uri="{0D108BD9-81ED-4DB2-BD59-A6C34878D82A}">
                    <a16:rowId xmlns:a16="http://schemas.microsoft.com/office/drawing/2014/main" val="947130816"/>
                  </a:ext>
                </a:extLst>
              </a:tr>
              <a:tr h="732133">
                <a:tc>
                  <a:txBody>
                    <a:bodyPr/>
                    <a:lstStyle/>
                    <a:p>
                      <a:pPr algn="ctr" rtl="1">
                        <a:lnSpc>
                          <a:spcPct val="115000"/>
                        </a:lnSpc>
                        <a:spcAft>
                          <a:spcPts val="1000"/>
                        </a:spcAft>
                      </a:pPr>
                      <a:r>
                        <a:rPr lang="ar-IQ" sz="1600" b="1" dirty="0">
                          <a:effectLst/>
                          <a:cs typeface="+mj-cs"/>
                        </a:rPr>
                        <a:t>فجوة التجارة الخارجية الزراعية</a:t>
                      </a:r>
                      <a:endParaRPr lang="en-US" sz="1600" b="1" dirty="0">
                        <a:effectLst/>
                        <a:latin typeface="Calibri" panose="020F0502020204030204" pitchFamily="34" charset="0"/>
                        <a:ea typeface="Calibri" panose="020F0502020204030204" pitchFamily="34" charset="0"/>
                        <a:cs typeface="+mj-cs"/>
                      </a:endParaRPr>
                    </a:p>
                  </a:txBody>
                  <a:tcPr marL="68580" marR="68580" marT="0" marB="0" anchor="ctr"/>
                </a:tc>
                <a:tc>
                  <a:txBody>
                    <a:bodyPr/>
                    <a:lstStyle/>
                    <a:p>
                      <a:pPr algn="ctr" rtl="1">
                        <a:lnSpc>
                          <a:spcPct val="115000"/>
                        </a:lnSpc>
                        <a:spcAft>
                          <a:spcPts val="1000"/>
                        </a:spcAft>
                      </a:pPr>
                      <a:r>
                        <a:rPr lang="en-US" sz="1600" b="1" dirty="0">
                          <a:solidFill>
                            <a:srgbClr val="202124"/>
                          </a:solidFill>
                          <a:effectLst/>
                          <a:cs typeface="+mj-cs"/>
                        </a:rPr>
                        <a:t>Agricultural Foreign Trade Gap</a:t>
                      </a:r>
                      <a:endParaRPr lang="en-US" sz="1600" b="1" dirty="0">
                        <a:effectLst/>
                        <a:latin typeface="Calibri" panose="020F0502020204030204" pitchFamily="34" charset="0"/>
                        <a:ea typeface="Calibri" panose="020F0502020204030204" pitchFamily="34" charset="0"/>
                        <a:cs typeface="+mj-cs"/>
                      </a:endParaRPr>
                    </a:p>
                  </a:txBody>
                  <a:tcPr marL="68580" marR="68580" marT="0" marB="0" anchor="ctr"/>
                </a:tc>
                <a:tc>
                  <a:txBody>
                    <a:bodyPr/>
                    <a:lstStyle/>
                    <a:p>
                      <a:pPr algn="ctr" rtl="1">
                        <a:lnSpc>
                          <a:spcPct val="115000"/>
                        </a:lnSpc>
                        <a:spcAft>
                          <a:spcPts val="1000"/>
                        </a:spcAft>
                      </a:pPr>
                      <a:r>
                        <a:rPr lang="en-US" sz="1600" b="1">
                          <a:effectLst/>
                          <a:cs typeface="+mj-cs"/>
                        </a:rPr>
                        <a:t>AFTG</a:t>
                      </a:r>
                      <a:endParaRPr lang="en-US" sz="1600" b="1">
                        <a:effectLst/>
                        <a:latin typeface="Calibri" panose="020F0502020204030204" pitchFamily="34" charset="0"/>
                        <a:ea typeface="Calibri" panose="020F0502020204030204" pitchFamily="34" charset="0"/>
                        <a:cs typeface="+mj-cs"/>
                      </a:endParaRPr>
                    </a:p>
                  </a:txBody>
                  <a:tcPr marL="68580" marR="68580" marT="0" marB="0" anchor="ctr"/>
                </a:tc>
                <a:tc>
                  <a:txBody>
                    <a:bodyPr/>
                    <a:lstStyle/>
                    <a:p>
                      <a:pPr algn="ctr" rtl="1">
                        <a:lnSpc>
                          <a:spcPct val="115000"/>
                        </a:lnSpc>
                        <a:spcAft>
                          <a:spcPts val="1000"/>
                        </a:spcAft>
                      </a:pPr>
                      <a:r>
                        <a:rPr lang="ar-IQ" sz="1600" b="1" dirty="0">
                          <a:effectLst/>
                          <a:cs typeface="+mj-cs"/>
                        </a:rPr>
                        <a:t>تابع</a:t>
                      </a:r>
                      <a:endParaRPr lang="en-US" sz="1600" b="1" dirty="0">
                        <a:effectLst/>
                        <a:latin typeface="Calibri" panose="020F0502020204030204" pitchFamily="34" charset="0"/>
                        <a:ea typeface="Calibri" panose="020F0502020204030204" pitchFamily="34" charset="0"/>
                        <a:cs typeface="+mj-cs"/>
                      </a:endParaRPr>
                    </a:p>
                  </a:txBody>
                  <a:tcPr marL="68580" marR="68580" marT="0" marB="0" anchor="ctr"/>
                </a:tc>
                <a:tc>
                  <a:txBody>
                    <a:bodyPr/>
                    <a:lstStyle/>
                    <a:p>
                      <a:pPr algn="ctr" rtl="1">
                        <a:lnSpc>
                          <a:spcPct val="115000"/>
                        </a:lnSpc>
                        <a:spcAft>
                          <a:spcPts val="1000"/>
                        </a:spcAft>
                      </a:pPr>
                      <a:r>
                        <a:rPr lang="en-US" sz="1600" b="1" dirty="0">
                          <a:effectLst/>
                          <a:cs typeface="+mj-cs"/>
                        </a:rPr>
                        <a:t>AFTG = B</a:t>
                      </a:r>
                      <a:r>
                        <a:rPr lang="en-US" sz="1600" b="1" baseline="-25000" dirty="0">
                          <a:effectLst/>
                          <a:cs typeface="+mj-cs"/>
                        </a:rPr>
                        <a:t>0</a:t>
                      </a:r>
                      <a:r>
                        <a:rPr lang="en-US" sz="1600" b="1" dirty="0">
                          <a:effectLst/>
                          <a:cs typeface="+mj-cs"/>
                        </a:rPr>
                        <a:t> + B</a:t>
                      </a:r>
                      <a:r>
                        <a:rPr lang="en-US" sz="1600" b="1" baseline="-25000" dirty="0">
                          <a:effectLst/>
                          <a:cs typeface="+mj-cs"/>
                        </a:rPr>
                        <a:t>1</a:t>
                      </a:r>
                      <a:r>
                        <a:rPr lang="en-US" sz="1600" b="1" dirty="0">
                          <a:effectLst/>
                          <a:cs typeface="+mj-cs"/>
                        </a:rPr>
                        <a:t>  GS + B</a:t>
                      </a:r>
                      <a:r>
                        <a:rPr lang="en-US" sz="1600" b="1" baseline="-25000" dirty="0">
                          <a:effectLst/>
                          <a:cs typeface="+mj-cs"/>
                        </a:rPr>
                        <a:t>2</a:t>
                      </a:r>
                      <a:r>
                        <a:rPr lang="en-US" sz="1600" b="1" dirty="0">
                          <a:effectLst/>
                          <a:cs typeface="+mj-cs"/>
                        </a:rPr>
                        <a:t> TR+ B</a:t>
                      </a:r>
                      <a:r>
                        <a:rPr lang="en-US" sz="1600" b="1" baseline="-25000" dirty="0">
                          <a:effectLst/>
                          <a:cs typeface="+mj-cs"/>
                        </a:rPr>
                        <a:t>3</a:t>
                      </a:r>
                      <a:r>
                        <a:rPr lang="en-US" sz="1600" b="1" dirty="0">
                          <a:effectLst/>
                          <a:cs typeface="+mj-cs"/>
                        </a:rPr>
                        <a:t>  EX + B</a:t>
                      </a:r>
                      <a:r>
                        <a:rPr lang="en-US" sz="1600" b="1" baseline="-25000" dirty="0">
                          <a:effectLst/>
                          <a:cs typeface="+mj-cs"/>
                        </a:rPr>
                        <a:t>4</a:t>
                      </a:r>
                      <a:r>
                        <a:rPr lang="en-US" sz="1600" b="1" dirty="0">
                          <a:effectLst/>
                          <a:cs typeface="+mj-cs"/>
                        </a:rPr>
                        <a:t> INF + B</a:t>
                      </a:r>
                      <a:r>
                        <a:rPr lang="en-US" sz="1600" b="1" baseline="-25000" dirty="0">
                          <a:effectLst/>
                          <a:cs typeface="+mj-cs"/>
                        </a:rPr>
                        <a:t>5</a:t>
                      </a:r>
                      <a:r>
                        <a:rPr lang="en-US" sz="1600" b="1" dirty="0">
                          <a:effectLst/>
                          <a:cs typeface="+mj-cs"/>
                        </a:rPr>
                        <a:t> M2+ B</a:t>
                      </a:r>
                      <a:r>
                        <a:rPr lang="en-US" sz="1600" b="1" baseline="-25000" dirty="0">
                          <a:effectLst/>
                          <a:cs typeface="+mj-cs"/>
                        </a:rPr>
                        <a:t>6</a:t>
                      </a:r>
                      <a:r>
                        <a:rPr lang="en-US" sz="1600" b="1" dirty="0">
                          <a:effectLst/>
                          <a:cs typeface="+mj-cs"/>
                        </a:rPr>
                        <a:t> IR +</a:t>
                      </a:r>
                      <a:r>
                        <a:rPr lang="en-US" sz="1600" b="1" dirty="0" err="1">
                          <a:effectLst/>
                          <a:cs typeface="+mj-cs"/>
                        </a:rPr>
                        <a:t>ei</a:t>
                      </a:r>
                      <a:endParaRPr lang="en-US" sz="1600" b="1" dirty="0">
                        <a:effectLst/>
                        <a:latin typeface="Calibri" panose="020F0502020204030204" pitchFamily="34" charset="0"/>
                        <a:ea typeface="Calibri" panose="020F0502020204030204" pitchFamily="34" charset="0"/>
                        <a:cs typeface="+mj-cs"/>
                      </a:endParaRPr>
                    </a:p>
                  </a:txBody>
                  <a:tcPr marL="68580" marR="68580" marT="0" marB="0" anchor="ctr"/>
                </a:tc>
                <a:extLst>
                  <a:ext uri="{0D108BD9-81ED-4DB2-BD59-A6C34878D82A}">
                    <a16:rowId xmlns:a16="http://schemas.microsoft.com/office/drawing/2014/main" val="1554012134"/>
                  </a:ext>
                </a:extLst>
              </a:tr>
              <a:tr h="732133">
                <a:tc>
                  <a:txBody>
                    <a:bodyPr/>
                    <a:lstStyle/>
                    <a:p>
                      <a:pPr algn="ctr" rtl="1">
                        <a:lnSpc>
                          <a:spcPct val="115000"/>
                        </a:lnSpc>
                        <a:spcAft>
                          <a:spcPts val="1000"/>
                        </a:spcAft>
                      </a:pPr>
                      <a:r>
                        <a:rPr lang="ar-IQ" sz="1600" b="1" dirty="0">
                          <a:effectLst/>
                          <a:cs typeface="+mj-cs"/>
                        </a:rPr>
                        <a:t>الاستيرادات الزراعية </a:t>
                      </a:r>
                      <a:endParaRPr lang="en-US" sz="1600" b="1" dirty="0">
                        <a:effectLst/>
                        <a:latin typeface="Calibri" panose="020F0502020204030204" pitchFamily="34" charset="0"/>
                        <a:ea typeface="Calibri" panose="020F0502020204030204" pitchFamily="34" charset="0"/>
                        <a:cs typeface="+mj-cs"/>
                      </a:endParaRPr>
                    </a:p>
                  </a:txBody>
                  <a:tcPr marL="68580" marR="68580" marT="0" marB="0" anchor="ctr"/>
                </a:tc>
                <a:tc>
                  <a:txBody>
                    <a:bodyPr/>
                    <a:lstStyle/>
                    <a:p>
                      <a:pPr algn="ctr" rtl="1">
                        <a:lnSpc>
                          <a:spcPct val="115000"/>
                        </a:lnSpc>
                        <a:spcAft>
                          <a:spcPts val="1000"/>
                        </a:spcAft>
                      </a:pPr>
                      <a:r>
                        <a:rPr lang="en-US" sz="1600" b="1" dirty="0">
                          <a:solidFill>
                            <a:srgbClr val="202124"/>
                          </a:solidFill>
                          <a:effectLst/>
                          <a:cs typeface="+mj-cs"/>
                        </a:rPr>
                        <a:t>Agricultural Imports</a:t>
                      </a:r>
                      <a:endParaRPr lang="en-US" sz="1600" b="1" dirty="0">
                        <a:effectLst/>
                        <a:latin typeface="Calibri" panose="020F0502020204030204" pitchFamily="34" charset="0"/>
                        <a:ea typeface="Calibri" panose="020F0502020204030204" pitchFamily="34" charset="0"/>
                        <a:cs typeface="+mj-cs"/>
                      </a:endParaRPr>
                    </a:p>
                  </a:txBody>
                  <a:tcPr marL="68580" marR="68580" marT="0" marB="0" anchor="ctr"/>
                </a:tc>
                <a:tc>
                  <a:txBody>
                    <a:bodyPr/>
                    <a:lstStyle/>
                    <a:p>
                      <a:pPr algn="ctr" rtl="1">
                        <a:lnSpc>
                          <a:spcPct val="115000"/>
                        </a:lnSpc>
                        <a:spcAft>
                          <a:spcPts val="1000"/>
                        </a:spcAft>
                      </a:pPr>
                      <a:r>
                        <a:rPr lang="en-US" sz="1600" b="1" dirty="0">
                          <a:effectLst/>
                          <a:cs typeface="+mj-cs"/>
                        </a:rPr>
                        <a:t>AI</a:t>
                      </a:r>
                      <a:endParaRPr lang="en-US" sz="1600" b="1" dirty="0">
                        <a:effectLst/>
                        <a:latin typeface="Calibri" panose="020F0502020204030204" pitchFamily="34" charset="0"/>
                        <a:ea typeface="Calibri" panose="020F0502020204030204" pitchFamily="34" charset="0"/>
                        <a:cs typeface="+mj-cs"/>
                      </a:endParaRPr>
                    </a:p>
                  </a:txBody>
                  <a:tcPr marL="68580" marR="68580" marT="0" marB="0" anchor="ctr"/>
                </a:tc>
                <a:tc>
                  <a:txBody>
                    <a:bodyPr/>
                    <a:lstStyle/>
                    <a:p>
                      <a:pPr algn="ctr" rtl="1">
                        <a:lnSpc>
                          <a:spcPct val="115000"/>
                        </a:lnSpc>
                        <a:spcAft>
                          <a:spcPts val="1000"/>
                        </a:spcAft>
                      </a:pPr>
                      <a:r>
                        <a:rPr lang="ar-IQ" sz="1600" b="1" dirty="0">
                          <a:effectLst/>
                          <a:cs typeface="+mj-cs"/>
                        </a:rPr>
                        <a:t>تابع</a:t>
                      </a:r>
                      <a:endParaRPr lang="en-US" sz="1600" b="1" dirty="0">
                        <a:effectLst/>
                        <a:latin typeface="Calibri" panose="020F0502020204030204" pitchFamily="34" charset="0"/>
                        <a:ea typeface="Calibri" panose="020F0502020204030204" pitchFamily="34" charset="0"/>
                        <a:cs typeface="+mj-cs"/>
                      </a:endParaRPr>
                    </a:p>
                  </a:txBody>
                  <a:tcPr marL="68580" marR="68580" marT="0" marB="0" anchor="ctr"/>
                </a:tc>
                <a:tc>
                  <a:txBody>
                    <a:bodyPr/>
                    <a:lstStyle/>
                    <a:p>
                      <a:pPr algn="ctr" rtl="1">
                        <a:lnSpc>
                          <a:spcPct val="115000"/>
                        </a:lnSpc>
                        <a:spcAft>
                          <a:spcPts val="1000"/>
                        </a:spcAft>
                      </a:pPr>
                      <a:r>
                        <a:rPr lang="en-US" sz="1600" b="1" dirty="0">
                          <a:effectLst/>
                          <a:cs typeface="+mj-cs"/>
                        </a:rPr>
                        <a:t>AI = B</a:t>
                      </a:r>
                      <a:r>
                        <a:rPr lang="en-US" sz="1600" b="1" baseline="-25000" dirty="0">
                          <a:effectLst/>
                          <a:cs typeface="+mj-cs"/>
                        </a:rPr>
                        <a:t>0</a:t>
                      </a:r>
                      <a:r>
                        <a:rPr lang="en-US" sz="1600" b="1" dirty="0">
                          <a:effectLst/>
                          <a:cs typeface="+mj-cs"/>
                        </a:rPr>
                        <a:t> + B</a:t>
                      </a:r>
                      <a:r>
                        <a:rPr lang="en-US" sz="1600" b="1" baseline="-25000" dirty="0">
                          <a:effectLst/>
                          <a:cs typeface="+mj-cs"/>
                        </a:rPr>
                        <a:t>1</a:t>
                      </a:r>
                      <a:r>
                        <a:rPr lang="en-US" sz="1600" b="1" dirty="0">
                          <a:effectLst/>
                          <a:cs typeface="+mj-cs"/>
                        </a:rPr>
                        <a:t>  GS + B</a:t>
                      </a:r>
                      <a:r>
                        <a:rPr lang="en-US" sz="1600" b="1" baseline="-25000" dirty="0">
                          <a:effectLst/>
                          <a:cs typeface="+mj-cs"/>
                        </a:rPr>
                        <a:t>2</a:t>
                      </a:r>
                      <a:r>
                        <a:rPr lang="en-US" sz="1600" b="1" dirty="0">
                          <a:effectLst/>
                          <a:cs typeface="+mj-cs"/>
                        </a:rPr>
                        <a:t> TR+ B</a:t>
                      </a:r>
                      <a:r>
                        <a:rPr lang="en-US" sz="1600" b="1" baseline="-25000" dirty="0">
                          <a:effectLst/>
                          <a:cs typeface="+mj-cs"/>
                        </a:rPr>
                        <a:t>3</a:t>
                      </a:r>
                      <a:r>
                        <a:rPr lang="en-US" sz="1600" b="1" dirty="0">
                          <a:effectLst/>
                          <a:cs typeface="+mj-cs"/>
                        </a:rPr>
                        <a:t>  EX + B</a:t>
                      </a:r>
                      <a:r>
                        <a:rPr lang="en-US" sz="1600" b="1" baseline="-25000" dirty="0">
                          <a:effectLst/>
                          <a:cs typeface="+mj-cs"/>
                        </a:rPr>
                        <a:t>4</a:t>
                      </a:r>
                      <a:r>
                        <a:rPr lang="en-US" sz="1600" b="1" dirty="0">
                          <a:effectLst/>
                          <a:cs typeface="+mj-cs"/>
                        </a:rPr>
                        <a:t> INF + B</a:t>
                      </a:r>
                      <a:r>
                        <a:rPr lang="en-US" sz="1600" b="1" baseline="-25000" dirty="0">
                          <a:effectLst/>
                          <a:cs typeface="+mj-cs"/>
                        </a:rPr>
                        <a:t>5</a:t>
                      </a:r>
                      <a:r>
                        <a:rPr lang="en-US" sz="1600" b="1" dirty="0">
                          <a:effectLst/>
                          <a:cs typeface="+mj-cs"/>
                        </a:rPr>
                        <a:t> M2+ B</a:t>
                      </a:r>
                      <a:r>
                        <a:rPr lang="en-US" sz="1600" b="1" baseline="-25000" dirty="0">
                          <a:effectLst/>
                          <a:cs typeface="+mj-cs"/>
                        </a:rPr>
                        <a:t>6</a:t>
                      </a:r>
                      <a:r>
                        <a:rPr lang="en-US" sz="1600" b="1" dirty="0">
                          <a:effectLst/>
                          <a:cs typeface="+mj-cs"/>
                        </a:rPr>
                        <a:t> IR +</a:t>
                      </a:r>
                      <a:r>
                        <a:rPr lang="en-US" sz="1600" b="1" dirty="0" err="1">
                          <a:effectLst/>
                          <a:cs typeface="+mj-cs"/>
                        </a:rPr>
                        <a:t>ei</a:t>
                      </a:r>
                      <a:endParaRPr lang="en-US" sz="1600" b="1" dirty="0">
                        <a:effectLst/>
                        <a:latin typeface="Calibri" panose="020F0502020204030204" pitchFamily="34" charset="0"/>
                        <a:ea typeface="Calibri" panose="020F0502020204030204" pitchFamily="34" charset="0"/>
                        <a:cs typeface="+mj-cs"/>
                      </a:endParaRPr>
                    </a:p>
                  </a:txBody>
                  <a:tcPr marL="68580" marR="68580" marT="0" marB="0" anchor="ctr"/>
                </a:tc>
                <a:extLst>
                  <a:ext uri="{0D108BD9-81ED-4DB2-BD59-A6C34878D82A}">
                    <a16:rowId xmlns:a16="http://schemas.microsoft.com/office/drawing/2014/main" val="2338034832"/>
                  </a:ext>
                </a:extLst>
              </a:tr>
              <a:tr h="732133">
                <a:tc>
                  <a:txBody>
                    <a:bodyPr/>
                    <a:lstStyle/>
                    <a:p>
                      <a:pPr algn="ctr" rtl="1">
                        <a:lnSpc>
                          <a:spcPct val="115000"/>
                        </a:lnSpc>
                        <a:spcAft>
                          <a:spcPts val="1000"/>
                        </a:spcAft>
                      </a:pPr>
                      <a:r>
                        <a:rPr lang="ar-IQ" sz="1600" b="1">
                          <a:effectLst/>
                          <a:cs typeface="+mj-cs"/>
                        </a:rPr>
                        <a:t>الصادرات الزراعية </a:t>
                      </a:r>
                      <a:endParaRPr lang="en-US" sz="1600" b="1">
                        <a:effectLst/>
                        <a:latin typeface="Calibri" panose="020F0502020204030204" pitchFamily="34" charset="0"/>
                        <a:ea typeface="Calibri" panose="020F0502020204030204" pitchFamily="34" charset="0"/>
                        <a:cs typeface="+mj-cs"/>
                      </a:endParaRPr>
                    </a:p>
                  </a:txBody>
                  <a:tcPr marL="68580" marR="68580" marT="0" marB="0" anchor="ctr"/>
                </a:tc>
                <a:tc>
                  <a:txBody>
                    <a:bodyPr/>
                    <a:lstStyle/>
                    <a:p>
                      <a:pPr algn="ctr" rtl="1">
                        <a:lnSpc>
                          <a:spcPct val="115000"/>
                        </a:lnSpc>
                        <a:spcAft>
                          <a:spcPts val="1000"/>
                        </a:spcAft>
                      </a:pPr>
                      <a:r>
                        <a:rPr lang="en-US" sz="1600" b="1">
                          <a:solidFill>
                            <a:srgbClr val="202124"/>
                          </a:solidFill>
                          <a:effectLst/>
                          <a:cs typeface="+mj-cs"/>
                        </a:rPr>
                        <a:t>Agricultural Exports </a:t>
                      </a:r>
                      <a:endParaRPr lang="en-US" sz="1600" b="1">
                        <a:effectLst/>
                        <a:latin typeface="Calibri" panose="020F0502020204030204" pitchFamily="34" charset="0"/>
                        <a:ea typeface="Calibri" panose="020F0502020204030204" pitchFamily="34" charset="0"/>
                        <a:cs typeface="+mj-cs"/>
                      </a:endParaRPr>
                    </a:p>
                  </a:txBody>
                  <a:tcPr marL="68580" marR="68580" marT="0" marB="0" anchor="ctr"/>
                </a:tc>
                <a:tc>
                  <a:txBody>
                    <a:bodyPr/>
                    <a:lstStyle/>
                    <a:p>
                      <a:pPr algn="ctr" rtl="1">
                        <a:lnSpc>
                          <a:spcPct val="115000"/>
                        </a:lnSpc>
                        <a:spcAft>
                          <a:spcPts val="1000"/>
                        </a:spcAft>
                      </a:pPr>
                      <a:r>
                        <a:rPr lang="en-US" sz="1600" b="1">
                          <a:effectLst/>
                          <a:cs typeface="+mj-cs"/>
                        </a:rPr>
                        <a:t>AE</a:t>
                      </a:r>
                      <a:endParaRPr lang="en-US" sz="1600" b="1">
                        <a:effectLst/>
                        <a:latin typeface="Calibri" panose="020F0502020204030204" pitchFamily="34" charset="0"/>
                        <a:ea typeface="Calibri" panose="020F0502020204030204" pitchFamily="34" charset="0"/>
                        <a:cs typeface="+mj-cs"/>
                      </a:endParaRPr>
                    </a:p>
                  </a:txBody>
                  <a:tcPr marL="68580" marR="68580" marT="0" marB="0" anchor="ctr"/>
                </a:tc>
                <a:tc>
                  <a:txBody>
                    <a:bodyPr/>
                    <a:lstStyle/>
                    <a:p>
                      <a:pPr algn="ctr" rtl="1">
                        <a:lnSpc>
                          <a:spcPct val="115000"/>
                        </a:lnSpc>
                        <a:spcAft>
                          <a:spcPts val="1000"/>
                        </a:spcAft>
                      </a:pPr>
                      <a:r>
                        <a:rPr lang="ar-IQ" sz="1600" b="1" dirty="0">
                          <a:effectLst/>
                          <a:cs typeface="+mj-cs"/>
                        </a:rPr>
                        <a:t>تابع</a:t>
                      </a:r>
                      <a:endParaRPr lang="en-US" sz="1600" b="1" dirty="0">
                        <a:effectLst/>
                        <a:latin typeface="Calibri" panose="020F0502020204030204" pitchFamily="34" charset="0"/>
                        <a:ea typeface="Calibri" panose="020F0502020204030204" pitchFamily="34" charset="0"/>
                        <a:cs typeface="+mj-cs"/>
                      </a:endParaRPr>
                    </a:p>
                  </a:txBody>
                  <a:tcPr marL="68580" marR="68580" marT="0" marB="0" anchor="ctr"/>
                </a:tc>
                <a:tc>
                  <a:txBody>
                    <a:bodyPr/>
                    <a:lstStyle/>
                    <a:p>
                      <a:pPr algn="ctr" rtl="1">
                        <a:lnSpc>
                          <a:spcPct val="115000"/>
                        </a:lnSpc>
                        <a:spcAft>
                          <a:spcPts val="1000"/>
                        </a:spcAft>
                      </a:pPr>
                      <a:r>
                        <a:rPr lang="en-US" sz="1600" b="1" dirty="0">
                          <a:effectLst/>
                          <a:cs typeface="+mj-cs"/>
                        </a:rPr>
                        <a:t>AE = B</a:t>
                      </a:r>
                      <a:r>
                        <a:rPr lang="en-US" sz="1600" b="1" baseline="-25000" dirty="0">
                          <a:effectLst/>
                          <a:cs typeface="+mj-cs"/>
                        </a:rPr>
                        <a:t>0</a:t>
                      </a:r>
                      <a:r>
                        <a:rPr lang="en-US" sz="1600" b="1" dirty="0">
                          <a:effectLst/>
                          <a:cs typeface="+mj-cs"/>
                        </a:rPr>
                        <a:t> + B</a:t>
                      </a:r>
                      <a:r>
                        <a:rPr lang="en-US" sz="1600" b="1" baseline="-25000" dirty="0">
                          <a:effectLst/>
                          <a:cs typeface="+mj-cs"/>
                        </a:rPr>
                        <a:t>1</a:t>
                      </a:r>
                      <a:r>
                        <a:rPr lang="en-US" sz="1600" b="1" dirty="0">
                          <a:effectLst/>
                          <a:cs typeface="+mj-cs"/>
                        </a:rPr>
                        <a:t>  GS + B</a:t>
                      </a:r>
                      <a:r>
                        <a:rPr lang="en-US" sz="1600" b="1" baseline="-25000" dirty="0">
                          <a:effectLst/>
                          <a:cs typeface="+mj-cs"/>
                        </a:rPr>
                        <a:t>2</a:t>
                      </a:r>
                      <a:r>
                        <a:rPr lang="en-US" sz="1600" b="1" dirty="0">
                          <a:effectLst/>
                          <a:cs typeface="+mj-cs"/>
                        </a:rPr>
                        <a:t> TR+ B</a:t>
                      </a:r>
                      <a:r>
                        <a:rPr lang="en-US" sz="1600" b="1" baseline="-25000" dirty="0">
                          <a:effectLst/>
                          <a:cs typeface="+mj-cs"/>
                        </a:rPr>
                        <a:t>3</a:t>
                      </a:r>
                      <a:r>
                        <a:rPr lang="en-US" sz="1600" b="1" dirty="0">
                          <a:effectLst/>
                          <a:cs typeface="+mj-cs"/>
                        </a:rPr>
                        <a:t>  EX + B</a:t>
                      </a:r>
                      <a:r>
                        <a:rPr lang="en-US" sz="1600" b="1" baseline="-25000" dirty="0">
                          <a:effectLst/>
                          <a:cs typeface="+mj-cs"/>
                        </a:rPr>
                        <a:t>4</a:t>
                      </a:r>
                      <a:r>
                        <a:rPr lang="en-US" sz="1600" b="1" dirty="0">
                          <a:effectLst/>
                          <a:cs typeface="+mj-cs"/>
                        </a:rPr>
                        <a:t> INF + B</a:t>
                      </a:r>
                      <a:r>
                        <a:rPr lang="en-US" sz="1600" b="1" baseline="-25000" dirty="0">
                          <a:effectLst/>
                          <a:cs typeface="+mj-cs"/>
                        </a:rPr>
                        <a:t>5</a:t>
                      </a:r>
                      <a:r>
                        <a:rPr lang="en-US" sz="1600" b="1" dirty="0">
                          <a:effectLst/>
                          <a:cs typeface="+mj-cs"/>
                        </a:rPr>
                        <a:t> M2+ B</a:t>
                      </a:r>
                      <a:r>
                        <a:rPr lang="en-US" sz="1600" b="1" baseline="-25000" dirty="0">
                          <a:effectLst/>
                          <a:cs typeface="+mj-cs"/>
                        </a:rPr>
                        <a:t>6</a:t>
                      </a:r>
                      <a:r>
                        <a:rPr lang="en-US" sz="1600" b="1" dirty="0">
                          <a:effectLst/>
                          <a:cs typeface="+mj-cs"/>
                        </a:rPr>
                        <a:t> IR +</a:t>
                      </a:r>
                      <a:r>
                        <a:rPr lang="en-US" sz="1600" b="1" dirty="0" err="1">
                          <a:effectLst/>
                          <a:cs typeface="+mj-cs"/>
                        </a:rPr>
                        <a:t>ei</a:t>
                      </a:r>
                      <a:endParaRPr lang="en-US" sz="1600" b="1" dirty="0">
                        <a:effectLst/>
                        <a:latin typeface="Calibri" panose="020F0502020204030204" pitchFamily="34" charset="0"/>
                        <a:ea typeface="Calibri" panose="020F0502020204030204" pitchFamily="34" charset="0"/>
                        <a:cs typeface="+mj-cs"/>
                      </a:endParaRPr>
                    </a:p>
                  </a:txBody>
                  <a:tcPr marL="68580" marR="68580" marT="0" marB="0" anchor="ctr"/>
                </a:tc>
                <a:extLst>
                  <a:ext uri="{0D108BD9-81ED-4DB2-BD59-A6C34878D82A}">
                    <a16:rowId xmlns:a16="http://schemas.microsoft.com/office/drawing/2014/main" val="1863628396"/>
                  </a:ext>
                </a:extLst>
              </a:tr>
            </a:tbl>
          </a:graphicData>
        </a:graphic>
      </p:graphicFrame>
    </p:spTree>
    <p:extLst>
      <p:ext uri="{BB962C8B-B14F-4D97-AF65-F5344CB8AC3E}">
        <p14:creationId xmlns:p14="http://schemas.microsoft.com/office/powerpoint/2010/main" val="3030273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4610" marR="0" lvl="0" indent="0" algn="justLow" defTabSz="914400" rtl="1" eaLnBrk="1" fontAlgn="auto" latinLnBrk="0" hangingPunct="1">
              <a:lnSpc>
                <a:spcPct val="107000"/>
              </a:lnSpc>
              <a:spcBef>
                <a:spcPts val="0"/>
              </a:spcBef>
              <a:spcAft>
                <a:spcPts val="800"/>
              </a:spcAft>
              <a:buClrTx/>
              <a:buSzTx/>
              <a:buFontTx/>
              <a:buNone/>
              <a:tabLst>
                <a:tab pos="568960" algn="l"/>
                <a:tab pos="5670550" algn="l"/>
              </a:tabLst>
              <a:defRPr/>
            </a:pPr>
            <a:r>
              <a:rPr kumimoji="0" lang="en-US" sz="2000" b="1" i="0" u="none" strike="noStrike" kern="1200" cap="none" spc="0" normalizeH="0" baseline="0" noProof="0" dirty="0">
                <a:ln>
                  <a:noFill/>
                </a:ln>
                <a:solidFill>
                  <a:schemeClr val="accent1"/>
                </a:solidFill>
                <a:effectLst/>
                <a:uLnTx/>
                <a:uFillTx/>
                <a:latin typeface="Times New Roman" panose="02020603050405020304" pitchFamily="18" charset="0"/>
                <a:ea typeface="Calibri" panose="020F0502020204030204" pitchFamily="34" charset="0"/>
                <a:cs typeface="Times New Roman" panose="02020603050405020304" pitchFamily="18" charset="0"/>
              </a:rPr>
              <a:t>-2</a:t>
            </a:r>
            <a:r>
              <a:rPr kumimoji="0" lang="ar-SA" sz="2000" b="0" i="0" u="none" strike="noStrike" kern="1200" cap="none" spc="0" normalizeH="0" baseline="0" noProof="0" dirty="0">
                <a:ln>
                  <a:noFill/>
                </a:ln>
                <a:solidFill>
                  <a:srgbClr val="4472C4"/>
                </a:solidFill>
                <a:effectLst/>
                <a:uLnTx/>
                <a:uFillTx/>
                <a:latin typeface="Calibri" panose="020F0502020204030204" pitchFamily="34" charset="0"/>
                <a:ea typeface="Calibri" panose="020F0502020204030204" pitchFamily="34" charset="0"/>
                <a:cs typeface="AL-Mateen" pitchFamily="2" charset="-78"/>
              </a:rPr>
              <a:t>اختبار استقراري</a:t>
            </a:r>
            <a:r>
              <a:rPr kumimoji="0" lang="ar-IQ" sz="2000" b="0" i="0" u="none" strike="noStrike" kern="1200" cap="none" spc="0" normalizeH="0" baseline="0" noProof="0" dirty="0">
                <a:ln>
                  <a:noFill/>
                </a:ln>
                <a:solidFill>
                  <a:srgbClr val="4472C4"/>
                </a:solidFill>
                <a:effectLst/>
                <a:uLnTx/>
                <a:uFillTx/>
                <a:latin typeface="Calibri" panose="020F0502020204030204" pitchFamily="34" charset="0"/>
                <a:ea typeface="Calibri" panose="020F0502020204030204" pitchFamily="34" charset="0"/>
                <a:cs typeface="AL-Mateen" pitchFamily="2" charset="-78"/>
              </a:rPr>
              <a:t>ة</a:t>
            </a:r>
            <a:r>
              <a:rPr kumimoji="0" lang="ar-SA" sz="2000" b="0" i="0" u="none" strike="noStrike" kern="1200" cap="none" spc="0" normalizeH="0" baseline="0" noProof="0" dirty="0">
                <a:ln>
                  <a:noFill/>
                </a:ln>
                <a:solidFill>
                  <a:srgbClr val="4472C4"/>
                </a:solidFill>
                <a:effectLst/>
                <a:uLnTx/>
                <a:uFillTx/>
                <a:latin typeface="Calibri" panose="020F0502020204030204" pitchFamily="34" charset="0"/>
                <a:ea typeface="Calibri" panose="020F0502020204030204" pitchFamily="34" charset="0"/>
                <a:cs typeface="AL-Mateen" pitchFamily="2" charset="-78"/>
              </a:rPr>
              <a:t> السلاسل الزمنية</a:t>
            </a:r>
            <a:endParaRPr kumimoji="0" lang="en-US" sz="2000" b="0" i="0" u="none" strike="noStrike" kern="1200" cap="none" spc="0" normalizeH="0" baseline="0" noProof="0" dirty="0">
              <a:ln>
                <a:noFill/>
              </a:ln>
              <a:solidFill>
                <a:srgbClr val="4472C4"/>
              </a:solidFill>
              <a:effectLst/>
              <a:uLnTx/>
              <a:uFillTx/>
              <a:latin typeface="Calibri" panose="020F0502020204030204" pitchFamily="34" charset="0"/>
              <a:ea typeface="Calibri" panose="020F0502020204030204" pitchFamily="34" charset="0"/>
              <a:cs typeface="AL-Mateen" pitchFamily="2" charset="-78"/>
            </a:endParaRPr>
          </a:p>
          <a:p>
            <a:pPr marL="54610" marR="0" lvl="0" indent="0" algn="justLow" defTabSz="914400" rtl="1" eaLnBrk="1" fontAlgn="auto" latinLnBrk="0" hangingPunct="1">
              <a:lnSpc>
                <a:spcPct val="107000"/>
              </a:lnSpc>
              <a:spcBef>
                <a:spcPts val="0"/>
              </a:spcBef>
              <a:spcAft>
                <a:spcPts val="800"/>
              </a:spcAft>
              <a:buClrTx/>
              <a:buSzTx/>
              <a:buFontTx/>
              <a:buNone/>
              <a:tabLst>
                <a:tab pos="568960" algn="l"/>
                <a:tab pos="5670550" algn="l"/>
              </a:tabLst>
              <a:defRPr/>
            </a:pPr>
            <a:endParaRPr lang="en-US" sz="2000" dirty="0">
              <a:solidFill>
                <a:srgbClr val="4472C4"/>
              </a:solidFill>
              <a:latin typeface="Calibri" panose="020F0502020204030204" pitchFamily="34" charset="0"/>
              <a:ea typeface="Calibri" panose="020F0502020204030204" pitchFamily="34" charset="0"/>
              <a:cs typeface="AL-Mateen" pitchFamily="2" charset="-78"/>
            </a:endParaRPr>
          </a:p>
          <a:p>
            <a:pPr marL="54610" marR="0" lvl="0" indent="0" algn="justLow" defTabSz="914400" rtl="1" eaLnBrk="1" fontAlgn="auto" latinLnBrk="0" hangingPunct="1">
              <a:lnSpc>
                <a:spcPct val="107000"/>
              </a:lnSpc>
              <a:spcBef>
                <a:spcPts val="0"/>
              </a:spcBef>
              <a:spcAft>
                <a:spcPts val="800"/>
              </a:spcAft>
              <a:buClrTx/>
              <a:buSzTx/>
              <a:buFontTx/>
              <a:buNone/>
              <a:tabLst>
                <a:tab pos="568960" algn="l"/>
                <a:tab pos="5670550" algn="l"/>
              </a:tabLst>
              <a:defRPr/>
            </a:pPr>
            <a:endParaRPr kumimoji="0" lang="en-US" sz="2000" b="0" i="0" u="none" strike="noStrike" kern="1200" cap="none" spc="0" normalizeH="0" baseline="0" noProof="0" dirty="0">
              <a:ln>
                <a:noFill/>
              </a:ln>
              <a:solidFill>
                <a:srgbClr val="4472C4"/>
              </a:solidFill>
              <a:effectLst/>
              <a:uLnTx/>
              <a:uFillTx/>
              <a:latin typeface="Calibri" panose="020F0502020204030204" pitchFamily="34" charset="0"/>
              <a:ea typeface="Calibri" panose="020F0502020204030204" pitchFamily="34" charset="0"/>
              <a:cs typeface="AL-Mateen" pitchFamily="2" charset="-78"/>
            </a:endParaRPr>
          </a:p>
          <a:p>
            <a:pPr marL="54610" marR="0" lvl="0" indent="0" algn="justLow" defTabSz="914400" rtl="1" eaLnBrk="1" fontAlgn="auto" latinLnBrk="0" hangingPunct="1">
              <a:lnSpc>
                <a:spcPct val="107000"/>
              </a:lnSpc>
              <a:spcBef>
                <a:spcPts val="0"/>
              </a:spcBef>
              <a:spcAft>
                <a:spcPts val="800"/>
              </a:spcAft>
              <a:buClrTx/>
              <a:buSzTx/>
              <a:buFontTx/>
              <a:buNone/>
              <a:tabLst>
                <a:tab pos="568960" algn="l"/>
                <a:tab pos="5670550" algn="l"/>
              </a:tabLst>
              <a:defRPr/>
            </a:pPr>
            <a:endParaRPr lang="en-US" sz="2000" dirty="0">
              <a:solidFill>
                <a:srgbClr val="4472C4"/>
              </a:solidFill>
              <a:latin typeface="Calibri" panose="020F0502020204030204" pitchFamily="34" charset="0"/>
              <a:ea typeface="Calibri" panose="020F0502020204030204" pitchFamily="34" charset="0"/>
              <a:cs typeface="AL-Mateen" pitchFamily="2" charset="-78"/>
            </a:endParaRPr>
          </a:p>
          <a:p>
            <a:pPr marL="54610" marR="0" lvl="0" indent="0" algn="justLow" defTabSz="914400" rtl="1" eaLnBrk="1" fontAlgn="auto" latinLnBrk="0" hangingPunct="1">
              <a:lnSpc>
                <a:spcPct val="107000"/>
              </a:lnSpc>
              <a:spcBef>
                <a:spcPts val="0"/>
              </a:spcBef>
              <a:spcAft>
                <a:spcPts val="800"/>
              </a:spcAft>
              <a:buClrTx/>
              <a:buSzTx/>
              <a:buFontTx/>
              <a:buNone/>
              <a:tabLst>
                <a:tab pos="568960" algn="l"/>
                <a:tab pos="5670550" algn="l"/>
              </a:tabLst>
              <a:defRPr/>
            </a:pPr>
            <a:endParaRPr kumimoji="0" lang="en-US" sz="2000" b="0" i="0" u="none" strike="noStrike" kern="1200" cap="none" spc="0" normalizeH="0" baseline="0" noProof="0" dirty="0">
              <a:ln>
                <a:noFill/>
              </a:ln>
              <a:solidFill>
                <a:srgbClr val="4472C4"/>
              </a:solidFill>
              <a:effectLst/>
              <a:uLnTx/>
              <a:uFillTx/>
              <a:latin typeface="Calibri" panose="020F0502020204030204" pitchFamily="34" charset="0"/>
              <a:ea typeface="Calibri" panose="020F0502020204030204" pitchFamily="34" charset="0"/>
              <a:cs typeface="AL-Mateen" pitchFamily="2" charset="-78"/>
            </a:endParaRPr>
          </a:p>
          <a:p>
            <a:pPr marL="54610" marR="0" lvl="0" indent="0" algn="justLow" defTabSz="914400" rtl="1" eaLnBrk="1" fontAlgn="auto" latinLnBrk="0" hangingPunct="1">
              <a:lnSpc>
                <a:spcPct val="107000"/>
              </a:lnSpc>
              <a:spcBef>
                <a:spcPts val="0"/>
              </a:spcBef>
              <a:spcAft>
                <a:spcPts val="800"/>
              </a:spcAft>
              <a:buClrTx/>
              <a:buSzTx/>
              <a:buFontTx/>
              <a:buNone/>
              <a:tabLst>
                <a:tab pos="568960" algn="l"/>
                <a:tab pos="5670550" algn="l"/>
              </a:tabLst>
              <a:defRPr/>
            </a:pPr>
            <a:endParaRPr lang="en-US" sz="2000" dirty="0">
              <a:solidFill>
                <a:srgbClr val="4472C4"/>
              </a:solidFill>
              <a:latin typeface="Calibri" panose="020F0502020204030204" pitchFamily="34" charset="0"/>
              <a:ea typeface="Calibri" panose="020F0502020204030204" pitchFamily="34" charset="0"/>
              <a:cs typeface="AL-Mateen" pitchFamily="2" charset="-78"/>
            </a:endParaRPr>
          </a:p>
          <a:p>
            <a:pPr marL="54610" marR="0" lvl="0" indent="0" algn="justLow" defTabSz="914400" rtl="1" eaLnBrk="1" fontAlgn="auto" latinLnBrk="0" hangingPunct="1">
              <a:lnSpc>
                <a:spcPct val="107000"/>
              </a:lnSpc>
              <a:spcBef>
                <a:spcPts val="0"/>
              </a:spcBef>
              <a:spcAft>
                <a:spcPts val="800"/>
              </a:spcAft>
              <a:buClrTx/>
              <a:buSzTx/>
              <a:buFontTx/>
              <a:buNone/>
              <a:tabLst>
                <a:tab pos="568960" algn="l"/>
                <a:tab pos="5670550" algn="l"/>
              </a:tabLst>
              <a:defRPr/>
            </a:pPr>
            <a:endParaRPr kumimoji="0" lang="en-US" sz="2000" b="0" i="0" u="none" strike="noStrike" kern="1200" cap="none" spc="0" normalizeH="0" baseline="0" noProof="0" dirty="0">
              <a:ln>
                <a:noFill/>
              </a:ln>
              <a:solidFill>
                <a:srgbClr val="4472C4"/>
              </a:solidFill>
              <a:effectLst/>
              <a:uLnTx/>
              <a:uFillTx/>
              <a:latin typeface="Calibri" panose="020F0502020204030204" pitchFamily="34" charset="0"/>
              <a:ea typeface="Calibri" panose="020F0502020204030204" pitchFamily="34" charset="0"/>
              <a:cs typeface="AL-Mateen" pitchFamily="2" charset="-78"/>
            </a:endParaRPr>
          </a:p>
          <a:p>
            <a:pPr marL="54610" marR="0" lvl="0" indent="0" algn="justLow" defTabSz="914400" rtl="1" eaLnBrk="1" fontAlgn="auto" latinLnBrk="0" hangingPunct="1">
              <a:lnSpc>
                <a:spcPct val="107000"/>
              </a:lnSpc>
              <a:spcBef>
                <a:spcPts val="0"/>
              </a:spcBef>
              <a:spcAft>
                <a:spcPts val="800"/>
              </a:spcAft>
              <a:buClrTx/>
              <a:buSzTx/>
              <a:buFontTx/>
              <a:buNone/>
              <a:tabLst>
                <a:tab pos="568960" algn="l"/>
                <a:tab pos="5670550" algn="l"/>
              </a:tabLst>
              <a:defRPr/>
            </a:pPr>
            <a:endParaRPr lang="en-US" sz="2000" dirty="0">
              <a:solidFill>
                <a:srgbClr val="4472C4"/>
              </a:solidFill>
              <a:latin typeface="Calibri" panose="020F0502020204030204" pitchFamily="34" charset="0"/>
              <a:ea typeface="Calibri" panose="020F0502020204030204" pitchFamily="34" charset="0"/>
              <a:cs typeface="AL-Mateen" pitchFamily="2" charset="-78"/>
            </a:endParaRPr>
          </a:p>
          <a:p>
            <a:pPr marL="54610" marR="0" lvl="0" indent="0" algn="justLow" defTabSz="914400" rtl="1" eaLnBrk="1" fontAlgn="auto" latinLnBrk="0" hangingPunct="1">
              <a:lnSpc>
                <a:spcPct val="107000"/>
              </a:lnSpc>
              <a:spcBef>
                <a:spcPts val="0"/>
              </a:spcBef>
              <a:spcAft>
                <a:spcPts val="800"/>
              </a:spcAft>
              <a:buClrTx/>
              <a:buSzTx/>
              <a:buFontTx/>
              <a:buNone/>
              <a:tabLst>
                <a:tab pos="568960" algn="l"/>
                <a:tab pos="5670550" algn="l"/>
              </a:tabLst>
              <a:defRPr/>
            </a:pPr>
            <a:endParaRPr kumimoji="0" lang="en-US" sz="2000" b="0" i="0" u="none" strike="noStrike" kern="1200" cap="none" spc="0" normalizeH="0" baseline="0" noProof="0" dirty="0">
              <a:ln>
                <a:noFill/>
              </a:ln>
              <a:solidFill>
                <a:srgbClr val="4472C4"/>
              </a:solidFill>
              <a:effectLst/>
              <a:uLnTx/>
              <a:uFillTx/>
              <a:latin typeface="Calibri" panose="020F0502020204030204" pitchFamily="34" charset="0"/>
              <a:ea typeface="Calibri" panose="020F0502020204030204" pitchFamily="34" charset="0"/>
              <a:cs typeface="AL-Mateen" pitchFamily="2" charset="-78"/>
            </a:endParaRPr>
          </a:p>
          <a:p>
            <a:pPr marL="54610" marR="0" lvl="0" indent="0" algn="justLow" defTabSz="914400" rtl="1" eaLnBrk="1" fontAlgn="auto" latinLnBrk="0" hangingPunct="1">
              <a:lnSpc>
                <a:spcPct val="107000"/>
              </a:lnSpc>
              <a:spcBef>
                <a:spcPts val="0"/>
              </a:spcBef>
              <a:spcAft>
                <a:spcPts val="800"/>
              </a:spcAft>
              <a:buClrTx/>
              <a:buSzTx/>
              <a:buFontTx/>
              <a:buNone/>
              <a:tabLst>
                <a:tab pos="568960" algn="l"/>
                <a:tab pos="5670550" algn="l"/>
              </a:tabLst>
              <a:defRPr/>
            </a:pPr>
            <a:endParaRPr lang="en-US" sz="2000" dirty="0">
              <a:solidFill>
                <a:srgbClr val="4472C4"/>
              </a:solidFill>
              <a:latin typeface="Calibri" panose="020F0502020204030204" pitchFamily="34" charset="0"/>
              <a:ea typeface="Calibri" panose="020F0502020204030204" pitchFamily="34" charset="0"/>
              <a:cs typeface="AL-Mateen" pitchFamily="2" charset="-78"/>
            </a:endParaRPr>
          </a:p>
          <a:p>
            <a:pPr marL="54610" marR="0" lvl="0" indent="0" algn="justLow" defTabSz="914400" rtl="1" eaLnBrk="1" fontAlgn="auto" latinLnBrk="0" hangingPunct="1">
              <a:lnSpc>
                <a:spcPct val="107000"/>
              </a:lnSpc>
              <a:spcBef>
                <a:spcPts val="0"/>
              </a:spcBef>
              <a:spcAft>
                <a:spcPts val="800"/>
              </a:spcAft>
              <a:buClrTx/>
              <a:buSzTx/>
              <a:buFontTx/>
              <a:buNone/>
              <a:tabLst>
                <a:tab pos="568960" algn="l"/>
                <a:tab pos="5670550" algn="l"/>
              </a:tabLst>
              <a:defRPr/>
            </a:pPr>
            <a:endParaRPr kumimoji="0" lang="en-US" sz="2000" b="0" i="0" u="none" strike="noStrike" kern="1200" cap="none" spc="0" normalizeH="0" baseline="0" noProof="0" dirty="0">
              <a:ln>
                <a:noFill/>
              </a:ln>
              <a:solidFill>
                <a:srgbClr val="4472C4"/>
              </a:solidFill>
              <a:effectLst/>
              <a:uLnTx/>
              <a:uFillTx/>
              <a:latin typeface="Calibri" panose="020F0502020204030204" pitchFamily="34" charset="0"/>
              <a:ea typeface="Calibri" panose="020F0502020204030204" pitchFamily="34" charset="0"/>
              <a:cs typeface="AL-Mateen" pitchFamily="2" charset="-78"/>
            </a:endParaRPr>
          </a:p>
          <a:p>
            <a:pPr marL="54610" marR="0" lvl="0" indent="0" algn="justLow" defTabSz="914400" rtl="1" eaLnBrk="1" fontAlgn="auto" latinLnBrk="0" hangingPunct="1">
              <a:lnSpc>
                <a:spcPct val="107000"/>
              </a:lnSpc>
              <a:spcBef>
                <a:spcPts val="0"/>
              </a:spcBef>
              <a:spcAft>
                <a:spcPts val="800"/>
              </a:spcAft>
              <a:buClrTx/>
              <a:buSzTx/>
              <a:buFontTx/>
              <a:buNone/>
              <a:tabLst>
                <a:tab pos="568960" algn="l"/>
                <a:tab pos="5670550" algn="l"/>
              </a:tabLst>
              <a:defRPr/>
            </a:pPr>
            <a:endParaRPr kumimoji="0" lang="en-US" sz="2000" b="0" i="0" u="none" strike="noStrike" kern="1200" cap="none" spc="0" normalizeH="0" baseline="0" noProof="0" dirty="0">
              <a:ln>
                <a:noFill/>
              </a:ln>
              <a:solidFill>
                <a:srgbClr val="4472C4"/>
              </a:solidFill>
              <a:effectLst/>
              <a:uLnTx/>
              <a:uFillTx/>
              <a:latin typeface="Calibri" panose="020F0502020204030204" pitchFamily="34" charset="0"/>
              <a:ea typeface="Calibri" panose="020F0502020204030204" pitchFamily="34" charset="0"/>
              <a:cs typeface="AL-Mateen" pitchFamily="2" charset="-78"/>
            </a:endParaRPr>
          </a:p>
          <a:p>
            <a:pPr marL="54610" marR="0" lvl="0" indent="0" algn="justLow" defTabSz="914400" rtl="1" eaLnBrk="1" fontAlgn="auto" latinLnBrk="0" hangingPunct="1">
              <a:lnSpc>
                <a:spcPct val="107000"/>
              </a:lnSpc>
              <a:spcBef>
                <a:spcPts val="0"/>
              </a:spcBef>
              <a:spcAft>
                <a:spcPts val="800"/>
              </a:spcAft>
              <a:buClrTx/>
              <a:buSzTx/>
              <a:buFontTx/>
              <a:buNone/>
              <a:tabLst>
                <a:tab pos="568960" algn="l"/>
                <a:tab pos="5670550" algn="l"/>
              </a:tabLst>
              <a:defRPr/>
            </a:pPr>
            <a:endParaRPr kumimoji="0" lang="en-US" sz="2000" b="0" i="0" u="none" strike="noStrike" kern="1200" cap="none" spc="0" normalizeH="0" baseline="0" noProof="0" dirty="0">
              <a:ln>
                <a:noFill/>
              </a:ln>
              <a:solidFill>
                <a:srgbClr val="4472C4"/>
              </a:solidFill>
              <a:effectLst/>
              <a:uLnTx/>
              <a:uFillTx/>
              <a:latin typeface="Calibri" panose="020F0502020204030204" pitchFamily="34" charset="0"/>
              <a:ea typeface="Calibri" panose="020F0502020204030204" pitchFamily="34" charset="0"/>
              <a:cs typeface="AL-Mateen" pitchFamily="2" charset="-78"/>
            </a:endParaRPr>
          </a:p>
          <a:p>
            <a:pPr marL="54610" marR="0" lvl="0" indent="0" algn="justLow" defTabSz="914400" rtl="1" eaLnBrk="1" fontAlgn="auto" latinLnBrk="0" hangingPunct="1">
              <a:lnSpc>
                <a:spcPct val="107000"/>
              </a:lnSpc>
              <a:spcBef>
                <a:spcPts val="0"/>
              </a:spcBef>
              <a:spcAft>
                <a:spcPts val="800"/>
              </a:spcAft>
              <a:buClrTx/>
              <a:buSzTx/>
              <a:buFontTx/>
              <a:buNone/>
              <a:tabLst>
                <a:tab pos="568960" algn="l"/>
                <a:tab pos="5670550" algn="l"/>
              </a:tabLst>
              <a:defRPr/>
            </a:pPr>
            <a:endParaRPr kumimoji="0" lang="en-US" sz="2000" b="0" i="0" u="none" strike="noStrike" kern="1200" cap="none" spc="0" normalizeH="0" baseline="0" noProof="0" dirty="0">
              <a:ln>
                <a:noFill/>
              </a:ln>
              <a:solidFill>
                <a:srgbClr val="4472C4"/>
              </a:solidFill>
              <a:effectLst/>
              <a:uLnTx/>
              <a:uFillTx/>
              <a:latin typeface="Calibri" panose="020F0502020204030204" pitchFamily="34" charset="0"/>
              <a:ea typeface="Calibri" panose="020F0502020204030204" pitchFamily="34" charset="0"/>
              <a:cs typeface="AL-Mateen" pitchFamily="2" charset="-78"/>
            </a:endParaRPr>
          </a:p>
          <a:p>
            <a:pPr marL="54610" marR="0" lvl="0" indent="0" algn="justLow" defTabSz="914400" rtl="1" eaLnBrk="1" fontAlgn="auto" latinLnBrk="0" hangingPunct="1">
              <a:lnSpc>
                <a:spcPct val="107000"/>
              </a:lnSpc>
              <a:spcBef>
                <a:spcPts val="0"/>
              </a:spcBef>
              <a:spcAft>
                <a:spcPts val="800"/>
              </a:spcAft>
              <a:buClrTx/>
              <a:buSzTx/>
              <a:buFontTx/>
              <a:buNone/>
              <a:tabLst>
                <a:tab pos="568960" algn="l"/>
                <a:tab pos="5670550" algn="l"/>
              </a:tabLst>
              <a:defRPr/>
            </a:pPr>
            <a:endParaRPr kumimoji="0" lang="en-US" sz="1600" b="0" i="0" u="none" strike="noStrike" kern="1200" cap="none" spc="0" normalizeH="0" baseline="0" noProof="0" dirty="0">
              <a:ln>
                <a:noFill/>
              </a:ln>
              <a:solidFill>
                <a:srgbClr val="4472C4"/>
              </a:solidFill>
              <a:effectLst/>
              <a:uLnTx/>
              <a:uFillTx/>
              <a:latin typeface="Calibri" panose="020F0502020204030204" pitchFamily="34" charset="0"/>
              <a:ea typeface="Calibri" panose="020F0502020204030204" pitchFamily="34" charset="0"/>
              <a:cs typeface="AL-Mateen" pitchFamily="2" charset="-78"/>
            </a:endParaRPr>
          </a:p>
        </p:txBody>
      </p:sp>
      <p:graphicFrame>
        <p:nvGraphicFramePr>
          <p:cNvPr id="6" name="Table 5">
            <a:extLst>
              <a:ext uri="{FF2B5EF4-FFF2-40B4-BE49-F238E27FC236}">
                <a16:creationId xmlns:a16="http://schemas.microsoft.com/office/drawing/2014/main" id="{7AB24476-2694-69FA-75BB-19D2F56E1229}"/>
              </a:ext>
            </a:extLst>
          </p:cNvPr>
          <p:cNvGraphicFramePr>
            <a:graphicFrameLocks noGrp="1"/>
          </p:cNvGraphicFramePr>
          <p:nvPr>
            <p:extLst>
              <p:ext uri="{D42A27DB-BD31-4B8C-83A1-F6EECF244321}">
                <p14:modId xmlns:p14="http://schemas.microsoft.com/office/powerpoint/2010/main" val="2107093747"/>
              </p:ext>
            </p:extLst>
          </p:nvPr>
        </p:nvGraphicFramePr>
        <p:xfrm>
          <a:off x="1026943" y="888479"/>
          <a:ext cx="10566400" cy="3709583"/>
        </p:xfrm>
        <a:graphic>
          <a:graphicData uri="http://schemas.openxmlformats.org/drawingml/2006/table">
            <a:tbl>
              <a:tblPr firstRow="1" bandRow="1">
                <a:tableStyleId>{5DA37D80-6434-44D0-A028-1B22A696006F}</a:tableStyleId>
              </a:tblPr>
              <a:tblGrid>
                <a:gridCol w="5252176">
                  <a:extLst>
                    <a:ext uri="{9D8B030D-6E8A-4147-A177-3AD203B41FA5}">
                      <a16:colId xmlns:a16="http://schemas.microsoft.com/office/drawing/2014/main" val="3088037809"/>
                    </a:ext>
                  </a:extLst>
                </a:gridCol>
                <a:gridCol w="5314224">
                  <a:extLst>
                    <a:ext uri="{9D8B030D-6E8A-4147-A177-3AD203B41FA5}">
                      <a16:colId xmlns:a16="http://schemas.microsoft.com/office/drawing/2014/main" val="2686260129"/>
                    </a:ext>
                  </a:extLst>
                </a:gridCol>
              </a:tblGrid>
              <a:tr h="353767">
                <a:tc>
                  <a:txBody>
                    <a:bodyPr/>
                    <a:lstStyle/>
                    <a:p>
                      <a:pPr algn="ctr"/>
                      <a:r>
                        <a:rPr lang="en-US" dirty="0">
                          <a:latin typeface="Times New Roman" panose="02020603050405020304" pitchFamily="18" charset="0"/>
                          <a:cs typeface="Times New Roman" panose="02020603050405020304" pitchFamily="18" charset="0"/>
                        </a:rPr>
                        <a:t>PP</a:t>
                      </a:r>
                    </a:p>
                  </a:txBody>
                  <a:tcPr/>
                </a:tc>
                <a:tc>
                  <a:txBody>
                    <a:bodyPr/>
                    <a:lstStyle/>
                    <a:p>
                      <a:pPr algn="ctr"/>
                      <a:r>
                        <a:rPr lang="en-US" dirty="0">
                          <a:latin typeface="Times New Roman" panose="02020603050405020304" pitchFamily="18" charset="0"/>
                          <a:cs typeface="Times New Roman" panose="02020603050405020304" pitchFamily="18" charset="0"/>
                        </a:rPr>
                        <a:t>ADF</a:t>
                      </a:r>
                    </a:p>
                  </a:txBody>
                  <a:tcPr/>
                </a:tc>
                <a:extLst>
                  <a:ext uri="{0D108BD9-81ED-4DB2-BD59-A6C34878D82A}">
                    <a16:rowId xmlns:a16="http://schemas.microsoft.com/office/drawing/2014/main" val="1585645744"/>
                  </a:ext>
                </a:extLst>
              </a:tr>
              <a:tr h="3343823">
                <a:tc>
                  <a:txBody>
                    <a:bodyPr/>
                    <a:lstStyle/>
                    <a:p>
                      <a:pPr marL="342900" lvl="0" indent="-342900" algn="justLow" rtl="1">
                        <a:lnSpc>
                          <a:spcPct val="100000"/>
                        </a:lnSpc>
                        <a:spcAft>
                          <a:spcPts val="800"/>
                        </a:spcAft>
                        <a:buFont typeface="Times New Roman" panose="02020603050405020304" pitchFamily="18" charset="0"/>
                        <a:buChar char="-"/>
                        <a:tabLst>
                          <a:tab pos="568960" algn="l"/>
                          <a:tab pos="5670550" algn="l"/>
                        </a:tabLst>
                      </a:pPr>
                      <a:r>
                        <a:rPr lang="en-US" sz="1600" b="1" dirty="0">
                          <a:effectLst/>
                          <a:latin typeface="Times New Roman" panose="02020603050405020304" pitchFamily="18" charset="0"/>
                          <a:ea typeface="Calibri" panose="020F0502020204030204" pitchFamily="34" charset="0"/>
                          <a:cs typeface="+mj-cs"/>
                        </a:rPr>
                        <a:t>AFTG</a:t>
                      </a:r>
                      <a:r>
                        <a:rPr lang="ar-IQ" sz="1600" b="1" dirty="0">
                          <a:effectLst/>
                          <a:latin typeface="Calibri" panose="020F0502020204030204" pitchFamily="34" charset="0"/>
                          <a:ea typeface="Calibri" panose="020F0502020204030204" pitchFamily="34" charset="0"/>
                          <a:cs typeface="+mj-cs"/>
                        </a:rPr>
                        <a:t>: مستقر بدون الثابت والاتجاه بمستوى معنوية (5%)</a:t>
                      </a:r>
                    </a:p>
                    <a:p>
                      <a:pPr marL="342900" marR="0" lvl="0" indent="-342900" algn="justLow" defTabSz="914400" rtl="1" eaLnBrk="1" fontAlgn="auto" latinLnBrk="0" hangingPunct="1">
                        <a:lnSpc>
                          <a:spcPct val="100000"/>
                        </a:lnSpc>
                        <a:spcBef>
                          <a:spcPts val="0"/>
                        </a:spcBef>
                        <a:spcAft>
                          <a:spcPts val="800"/>
                        </a:spcAft>
                        <a:buClrTx/>
                        <a:buSzTx/>
                        <a:buFont typeface="Times New Roman" panose="02020603050405020304" pitchFamily="18" charset="0"/>
                        <a:buChar char="-"/>
                        <a:tabLst>
                          <a:tab pos="568960" algn="l"/>
                          <a:tab pos="5670550" algn="l"/>
                        </a:tabLst>
                        <a:defRPr/>
                      </a:pPr>
                      <a:r>
                        <a:rPr lang="ar-IQ" sz="1600" b="1" dirty="0">
                          <a:effectLst/>
                          <a:latin typeface="Calibri" panose="020F0502020204030204" pitchFamily="34" charset="0"/>
                          <a:ea typeface="Calibri" panose="020F0502020204030204" pitchFamily="34" charset="0"/>
                          <a:cs typeface="+mj-cs"/>
                        </a:rPr>
                        <a:t> </a:t>
                      </a:r>
                      <a:r>
                        <a:rPr kumimoji="0" lang="en-US"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j-cs"/>
                        </a:rPr>
                        <a:t>EX </a:t>
                      </a:r>
                      <a:r>
                        <a:rPr kumimoji="0" lang="ar-IQ"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j-cs"/>
                        </a:rPr>
                        <a:t> </a:t>
                      </a:r>
                      <a:r>
                        <a:rPr kumimoji="0" lang="en-US"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j-cs"/>
                        </a:rPr>
                        <a:t>:</a:t>
                      </a:r>
                      <a:r>
                        <a:rPr kumimoji="0" lang="ar-IQ"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j-cs"/>
                        </a:rPr>
                        <a:t> غير مستقر في الحالات الثلاث وعند المستوى.</a:t>
                      </a:r>
                    </a:p>
                    <a:p>
                      <a:pPr marL="342900" marR="0" lvl="0" indent="-342900" algn="justLow" defTabSz="914400" rtl="1" eaLnBrk="1" fontAlgn="auto" latinLnBrk="0" hangingPunct="1">
                        <a:lnSpc>
                          <a:spcPct val="100000"/>
                        </a:lnSpc>
                        <a:spcBef>
                          <a:spcPts val="0"/>
                        </a:spcBef>
                        <a:spcAft>
                          <a:spcPts val="800"/>
                        </a:spcAft>
                        <a:buClrTx/>
                        <a:buSzTx/>
                        <a:buFont typeface="Times New Roman" panose="02020603050405020304" pitchFamily="18" charset="0"/>
                        <a:buChar char="-"/>
                        <a:tabLst>
                          <a:tab pos="568960" algn="l"/>
                          <a:tab pos="5670550" algn="l"/>
                        </a:tabLst>
                        <a:defRPr/>
                      </a:pPr>
                      <a:r>
                        <a:rPr kumimoji="0" lang="en-US"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j-cs"/>
                        </a:rPr>
                        <a:t>IM </a:t>
                      </a:r>
                      <a:r>
                        <a:rPr kumimoji="0" lang="ar-IQ"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j-cs"/>
                        </a:rPr>
                        <a:t> : مستقر بدون الثابت والاتجاه بمستوى معنوية (5%) .</a:t>
                      </a:r>
                      <a:endParaRPr lang="en-US" sz="1600" b="1" dirty="0">
                        <a:effectLst/>
                        <a:latin typeface="Calibri" panose="020F0502020204030204" pitchFamily="34" charset="0"/>
                        <a:ea typeface="Calibri" panose="020F0502020204030204" pitchFamily="34" charset="0"/>
                        <a:cs typeface="+mj-cs"/>
                      </a:endParaRPr>
                    </a:p>
                    <a:p>
                      <a:pPr marL="342900" lvl="0" indent="-342900" algn="justLow" rtl="1">
                        <a:lnSpc>
                          <a:spcPct val="100000"/>
                        </a:lnSpc>
                        <a:spcAft>
                          <a:spcPts val="800"/>
                        </a:spcAft>
                        <a:buFont typeface="Times New Roman" panose="02020603050405020304" pitchFamily="18" charset="0"/>
                        <a:buChar char="-"/>
                        <a:tabLst>
                          <a:tab pos="568960" algn="l"/>
                          <a:tab pos="5670550" algn="l"/>
                        </a:tabLst>
                      </a:pPr>
                      <a:r>
                        <a:rPr lang="en-US" sz="1600" b="1" dirty="0">
                          <a:effectLst/>
                          <a:latin typeface="Times New Roman" panose="02020603050405020304" pitchFamily="18" charset="0"/>
                          <a:ea typeface="Calibri" panose="020F0502020204030204" pitchFamily="34" charset="0"/>
                          <a:cs typeface="+mj-cs"/>
                        </a:rPr>
                        <a:t>GS </a:t>
                      </a:r>
                      <a:r>
                        <a:rPr lang="ar-IQ" sz="1600" b="1" dirty="0">
                          <a:effectLst/>
                          <a:latin typeface="Times New Roman" panose="02020603050405020304" pitchFamily="18" charset="0"/>
                          <a:ea typeface="Calibri" panose="020F0502020204030204" pitchFamily="34" charset="0"/>
                          <a:cs typeface="+mj-cs"/>
                        </a:rPr>
                        <a:t>: مستقر بوجود الثابت والاتجاه  بمستوى معنوية (5%) .</a:t>
                      </a:r>
                      <a:endParaRPr lang="en-US" sz="1600" b="1" dirty="0">
                        <a:effectLst/>
                        <a:latin typeface="Calibri" panose="020F0502020204030204" pitchFamily="34" charset="0"/>
                        <a:ea typeface="Calibri" panose="020F0502020204030204" pitchFamily="34" charset="0"/>
                        <a:cs typeface="+mj-cs"/>
                      </a:endParaRPr>
                    </a:p>
                    <a:p>
                      <a:pPr marL="342900" lvl="0" indent="-342900" algn="justLow" rtl="1">
                        <a:lnSpc>
                          <a:spcPct val="100000"/>
                        </a:lnSpc>
                        <a:spcAft>
                          <a:spcPts val="800"/>
                        </a:spcAft>
                        <a:buFont typeface="Times New Roman" panose="02020603050405020304" pitchFamily="18" charset="0"/>
                        <a:buChar char="-"/>
                        <a:tabLst>
                          <a:tab pos="568960" algn="l"/>
                          <a:tab pos="5670550" algn="l"/>
                        </a:tabLst>
                      </a:pPr>
                      <a:r>
                        <a:rPr lang="en-US" sz="1600" b="1" dirty="0">
                          <a:effectLst/>
                          <a:latin typeface="Times New Roman" panose="02020603050405020304" pitchFamily="18" charset="0"/>
                          <a:ea typeface="Calibri" panose="020F0502020204030204" pitchFamily="34" charset="0"/>
                          <a:cs typeface="+mj-cs"/>
                        </a:rPr>
                        <a:t> TR</a:t>
                      </a:r>
                      <a:r>
                        <a:rPr lang="ar-IQ" sz="1600" b="1" dirty="0">
                          <a:effectLst/>
                          <a:latin typeface="Calibri" panose="020F0502020204030204" pitchFamily="34" charset="0"/>
                          <a:ea typeface="Calibri" panose="020F0502020204030204" pitchFamily="34" charset="0"/>
                          <a:cs typeface="+mj-cs"/>
                        </a:rPr>
                        <a:t>: غير مستقر في الحالات الثلاث عند المستوى.</a:t>
                      </a:r>
                      <a:endParaRPr lang="en-US" sz="1600" b="1" dirty="0">
                        <a:effectLst/>
                        <a:latin typeface="Calibri" panose="020F0502020204030204" pitchFamily="34" charset="0"/>
                        <a:ea typeface="Calibri" panose="020F0502020204030204" pitchFamily="34" charset="0"/>
                        <a:cs typeface="+mj-cs"/>
                      </a:endParaRPr>
                    </a:p>
                    <a:p>
                      <a:pPr marL="342900" lvl="0" indent="-342900" algn="justLow" rtl="1">
                        <a:lnSpc>
                          <a:spcPct val="100000"/>
                        </a:lnSpc>
                        <a:spcAft>
                          <a:spcPts val="800"/>
                        </a:spcAft>
                        <a:buFont typeface="Times New Roman" panose="02020603050405020304" pitchFamily="18" charset="0"/>
                        <a:buChar char="-"/>
                        <a:tabLst>
                          <a:tab pos="568960" algn="l"/>
                          <a:tab pos="5670550" algn="l"/>
                        </a:tabLst>
                      </a:pPr>
                      <a:r>
                        <a:rPr lang="en-US" sz="1600" b="1" dirty="0">
                          <a:effectLst/>
                          <a:latin typeface="Times New Roman" panose="02020603050405020304" pitchFamily="18" charset="0"/>
                          <a:ea typeface="Calibri" panose="020F0502020204030204" pitchFamily="34" charset="0"/>
                          <a:cs typeface="+mj-cs"/>
                        </a:rPr>
                        <a:t> M2</a:t>
                      </a:r>
                      <a:r>
                        <a:rPr lang="ar-IQ" sz="1600" b="1" dirty="0">
                          <a:effectLst/>
                          <a:latin typeface="Calibri" panose="020F0502020204030204" pitchFamily="34" charset="0"/>
                          <a:ea typeface="Calibri" panose="020F0502020204030204" pitchFamily="34" charset="0"/>
                          <a:cs typeface="+mj-cs"/>
                        </a:rPr>
                        <a:t>: غير مستقر في الحالات الثلاث عند المستوى.</a:t>
                      </a:r>
                      <a:endParaRPr lang="en-US" sz="1600" b="1" dirty="0">
                        <a:effectLst/>
                        <a:latin typeface="Calibri" panose="020F0502020204030204" pitchFamily="34" charset="0"/>
                        <a:ea typeface="Calibri" panose="020F0502020204030204" pitchFamily="34" charset="0"/>
                        <a:cs typeface="+mj-cs"/>
                      </a:endParaRPr>
                    </a:p>
                    <a:p>
                      <a:pPr marL="342900" lvl="0" indent="-342900" algn="justLow" rtl="1">
                        <a:lnSpc>
                          <a:spcPct val="100000"/>
                        </a:lnSpc>
                        <a:spcAft>
                          <a:spcPts val="800"/>
                        </a:spcAft>
                        <a:buFont typeface="Times New Roman" panose="02020603050405020304" pitchFamily="18" charset="0"/>
                        <a:buChar char="-"/>
                        <a:tabLst>
                          <a:tab pos="568960" algn="l"/>
                          <a:tab pos="5670550" algn="l"/>
                        </a:tabLst>
                      </a:pPr>
                      <a:r>
                        <a:rPr lang="en-US" sz="1600" b="1" dirty="0">
                          <a:effectLst/>
                          <a:latin typeface="Times New Roman" panose="02020603050405020304" pitchFamily="18" charset="0"/>
                          <a:ea typeface="Calibri" panose="020F0502020204030204" pitchFamily="34" charset="0"/>
                          <a:cs typeface="+mj-cs"/>
                        </a:rPr>
                        <a:t>  EX</a:t>
                      </a:r>
                      <a:r>
                        <a:rPr lang="ar-IQ" sz="1600" b="1" dirty="0">
                          <a:effectLst/>
                          <a:latin typeface="Calibri" panose="020F0502020204030204" pitchFamily="34" charset="0"/>
                          <a:ea typeface="Calibri" panose="020F0502020204030204" pitchFamily="34" charset="0"/>
                          <a:cs typeface="+mj-cs"/>
                        </a:rPr>
                        <a:t>: غير مستقر في الحالات الثلاث عند المستوى.</a:t>
                      </a:r>
                      <a:endParaRPr lang="en-US" sz="1600" b="1" dirty="0">
                        <a:effectLst/>
                        <a:latin typeface="Calibri" panose="020F0502020204030204" pitchFamily="34" charset="0"/>
                        <a:ea typeface="Calibri" panose="020F0502020204030204" pitchFamily="34" charset="0"/>
                        <a:cs typeface="+mj-cs"/>
                      </a:endParaRPr>
                    </a:p>
                    <a:p>
                      <a:pPr marL="342900" lvl="0" indent="-342900" algn="justLow" rtl="1">
                        <a:lnSpc>
                          <a:spcPct val="100000"/>
                        </a:lnSpc>
                        <a:spcAft>
                          <a:spcPts val="800"/>
                        </a:spcAft>
                        <a:buFont typeface="Times New Roman" panose="02020603050405020304" pitchFamily="18" charset="0"/>
                        <a:buChar char="-"/>
                        <a:tabLst>
                          <a:tab pos="568960" algn="l"/>
                          <a:tab pos="5670550" algn="l"/>
                        </a:tabLst>
                      </a:pPr>
                      <a:r>
                        <a:rPr lang="en-US" sz="1600" b="1" dirty="0">
                          <a:effectLst/>
                          <a:latin typeface="Times New Roman" panose="02020603050405020304" pitchFamily="18" charset="0"/>
                          <a:ea typeface="Calibri" panose="020F0502020204030204" pitchFamily="34" charset="0"/>
                          <a:cs typeface="+mj-cs"/>
                        </a:rPr>
                        <a:t>  INF</a:t>
                      </a:r>
                      <a:r>
                        <a:rPr lang="ar-IQ" sz="1600" b="1" dirty="0">
                          <a:effectLst/>
                          <a:latin typeface="Calibri" panose="020F0502020204030204" pitchFamily="34" charset="0"/>
                          <a:ea typeface="Calibri" panose="020F0502020204030204" pitchFamily="34" charset="0"/>
                          <a:cs typeface="+mj-cs"/>
                        </a:rPr>
                        <a:t>: مستقر بدون الثابت بمستوى معنوية (5%) .</a:t>
                      </a:r>
                      <a:endParaRPr lang="en-US" sz="1600" b="1" dirty="0">
                        <a:effectLst/>
                        <a:latin typeface="Calibri" panose="020F0502020204030204" pitchFamily="34" charset="0"/>
                        <a:ea typeface="Calibri" panose="020F0502020204030204" pitchFamily="34" charset="0"/>
                        <a:cs typeface="+mj-cs"/>
                      </a:endParaRPr>
                    </a:p>
                    <a:p>
                      <a:pPr marL="342900" lvl="0" indent="-342900" algn="justLow" rtl="1">
                        <a:lnSpc>
                          <a:spcPct val="100000"/>
                        </a:lnSpc>
                        <a:spcAft>
                          <a:spcPts val="800"/>
                        </a:spcAft>
                        <a:buFont typeface="Times New Roman" panose="02020603050405020304" pitchFamily="18" charset="0"/>
                        <a:buChar char="-"/>
                        <a:tabLst>
                          <a:tab pos="568960" algn="l"/>
                          <a:tab pos="5670550" algn="l"/>
                        </a:tabLst>
                      </a:pPr>
                      <a:r>
                        <a:rPr lang="en-US" sz="1600" b="1" dirty="0">
                          <a:effectLst/>
                          <a:latin typeface="Times New Roman" panose="02020603050405020304" pitchFamily="18" charset="0"/>
                          <a:ea typeface="Calibri" panose="020F0502020204030204" pitchFamily="34" charset="0"/>
                          <a:cs typeface="+mj-cs"/>
                        </a:rPr>
                        <a:t>  IR</a:t>
                      </a:r>
                      <a:r>
                        <a:rPr lang="ar-IQ" sz="1600" b="1" dirty="0">
                          <a:effectLst/>
                          <a:latin typeface="Calibri" panose="020F0502020204030204" pitchFamily="34" charset="0"/>
                          <a:ea typeface="Calibri" panose="020F0502020204030204" pitchFamily="34" charset="0"/>
                          <a:cs typeface="+mj-cs"/>
                        </a:rPr>
                        <a:t>: مستقر في الحالات الثلاث بمستوى معنوية (5%) </a:t>
                      </a:r>
                      <a:r>
                        <a:rPr lang="ar-IQ" sz="1800" dirty="0">
                          <a:effectLst/>
                          <a:latin typeface="Calibri" panose="020F0502020204030204" pitchFamily="34" charset="0"/>
                          <a:ea typeface="Calibri" panose="020F0502020204030204" pitchFamily="34" charset="0"/>
                          <a:cs typeface="+mj-cs"/>
                        </a:rPr>
                        <a:t>.</a:t>
                      </a:r>
                      <a:endParaRPr lang="en-US" sz="1400" dirty="0">
                        <a:effectLst/>
                        <a:latin typeface="Calibri" panose="020F0502020204030204" pitchFamily="34" charset="0"/>
                        <a:ea typeface="Calibri" panose="020F0502020204030204" pitchFamily="34" charset="0"/>
                        <a:cs typeface="+mj-cs"/>
                      </a:endParaRPr>
                    </a:p>
                  </a:txBody>
                  <a:tcPr/>
                </a:tc>
                <a:tc>
                  <a:txBody>
                    <a:bodyPr/>
                    <a:lstStyle/>
                    <a:p>
                      <a:pPr marL="342900" lvl="0" indent="-342900" algn="justLow" rtl="1">
                        <a:lnSpc>
                          <a:spcPct val="100000"/>
                        </a:lnSpc>
                        <a:spcAft>
                          <a:spcPts val="800"/>
                        </a:spcAft>
                        <a:buFont typeface="Times New Roman" panose="02020603050405020304" pitchFamily="18" charset="0"/>
                        <a:buChar char="-"/>
                        <a:tabLst>
                          <a:tab pos="568960" algn="l"/>
                          <a:tab pos="5670550" algn="l"/>
                        </a:tabLst>
                      </a:pPr>
                      <a:r>
                        <a:rPr lang="en-US" sz="1600" b="1" dirty="0">
                          <a:effectLst/>
                          <a:latin typeface="Times New Roman" panose="02020603050405020304" pitchFamily="18" charset="0"/>
                          <a:ea typeface="Calibri" panose="020F0502020204030204" pitchFamily="34" charset="0"/>
                          <a:cs typeface="+mj-cs"/>
                        </a:rPr>
                        <a:t>AFTG</a:t>
                      </a:r>
                      <a:r>
                        <a:rPr lang="ar-IQ" sz="1600" b="1" dirty="0">
                          <a:effectLst/>
                          <a:latin typeface="Calibri" panose="020F0502020204030204" pitchFamily="34" charset="0"/>
                          <a:ea typeface="Calibri" panose="020F0502020204030204" pitchFamily="34" charset="0"/>
                          <a:cs typeface="+mj-cs"/>
                        </a:rPr>
                        <a:t>: غير مستقر عند المستوى في الحالات الثلاث.</a:t>
                      </a:r>
                      <a:endParaRPr lang="en-US" sz="1600" b="1" dirty="0">
                        <a:effectLst/>
                        <a:latin typeface="Calibri" panose="020F0502020204030204" pitchFamily="34" charset="0"/>
                        <a:ea typeface="Calibri" panose="020F0502020204030204" pitchFamily="34" charset="0"/>
                        <a:cs typeface="+mj-cs"/>
                      </a:endParaRPr>
                    </a:p>
                    <a:p>
                      <a:pPr marL="342900" marR="0" lvl="0" indent="-342900" algn="justLow" defTabSz="914400" rtl="1" eaLnBrk="1" fontAlgn="auto" latinLnBrk="0" hangingPunct="1">
                        <a:lnSpc>
                          <a:spcPct val="100000"/>
                        </a:lnSpc>
                        <a:spcBef>
                          <a:spcPts val="0"/>
                        </a:spcBef>
                        <a:spcAft>
                          <a:spcPts val="800"/>
                        </a:spcAft>
                        <a:buClrTx/>
                        <a:buSzTx/>
                        <a:buFont typeface="Times New Roman" panose="02020603050405020304" pitchFamily="18" charset="0"/>
                        <a:buChar char="-"/>
                        <a:tabLst>
                          <a:tab pos="568960" algn="l"/>
                          <a:tab pos="5670550" algn="l"/>
                        </a:tabLst>
                        <a:defRPr/>
                      </a:pPr>
                      <a:r>
                        <a:rPr lang="en-US" sz="1600" b="1" dirty="0">
                          <a:effectLst/>
                          <a:latin typeface="Calibri" panose="020F0502020204030204" pitchFamily="34" charset="0"/>
                          <a:ea typeface="Calibri" panose="020F0502020204030204" pitchFamily="34" charset="0"/>
                          <a:cs typeface="+mj-cs"/>
                        </a:rPr>
                        <a:t> EX  </a:t>
                      </a:r>
                      <a:r>
                        <a:rPr lang="ar-IQ" sz="1600" b="1" dirty="0">
                          <a:effectLst/>
                          <a:latin typeface="Calibri" panose="020F0502020204030204" pitchFamily="34" charset="0"/>
                          <a:ea typeface="Calibri" panose="020F0502020204030204" pitchFamily="34" charset="0"/>
                          <a:cs typeface="+mj-cs"/>
                        </a:rPr>
                        <a:t> </a:t>
                      </a:r>
                      <a:r>
                        <a:rPr lang="en-US" sz="1600" b="1" dirty="0">
                          <a:effectLst/>
                          <a:latin typeface="Calibri" panose="020F0502020204030204" pitchFamily="34" charset="0"/>
                          <a:ea typeface="Calibri" panose="020F0502020204030204" pitchFamily="34" charset="0"/>
                          <a:cs typeface="+mj-cs"/>
                        </a:rPr>
                        <a:t>:</a:t>
                      </a:r>
                      <a:r>
                        <a:rPr kumimoji="0" lang="ar-IQ"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j-cs"/>
                        </a:rPr>
                        <a:t>غير مستقر في الحالات الثلاث وعند المستوى.</a:t>
                      </a:r>
                      <a:endParaRPr lang="ar-IQ" sz="1600" b="1" dirty="0">
                        <a:effectLst/>
                        <a:latin typeface="Calibri" panose="020F0502020204030204" pitchFamily="34" charset="0"/>
                        <a:ea typeface="Calibri" panose="020F0502020204030204" pitchFamily="34" charset="0"/>
                        <a:cs typeface="+mj-cs"/>
                      </a:endParaRPr>
                    </a:p>
                    <a:p>
                      <a:pPr marL="342900" marR="0" lvl="0" indent="-342900" algn="justLow" defTabSz="914400" rtl="1" eaLnBrk="1" fontAlgn="auto" latinLnBrk="0" hangingPunct="1">
                        <a:lnSpc>
                          <a:spcPct val="100000"/>
                        </a:lnSpc>
                        <a:spcBef>
                          <a:spcPts val="0"/>
                        </a:spcBef>
                        <a:spcAft>
                          <a:spcPts val="800"/>
                        </a:spcAft>
                        <a:buClrTx/>
                        <a:buSzTx/>
                        <a:buFont typeface="Times New Roman" panose="02020603050405020304" pitchFamily="18" charset="0"/>
                        <a:buChar char="-"/>
                        <a:tabLst>
                          <a:tab pos="568960" algn="l"/>
                          <a:tab pos="5670550" algn="l"/>
                        </a:tabLst>
                        <a:defRPr/>
                      </a:pPr>
                      <a:r>
                        <a:rPr lang="en-US" sz="1600" b="1" dirty="0">
                          <a:effectLst/>
                          <a:latin typeface="Calibri" panose="020F0502020204030204" pitchFamily="34" charset="0"/>
                          <a:ea typeface="Calibri" panose="020F0502020204030204" pitchFamily="34" charset="0"/>
                          <a:cs typeface="+mj-cs"/>
                        </a:rPr>
                        <a:t>IM </a:t>
                      </a:r>
                      <a:r>
                        <a:rPr lang="ar-IQ" sz="1600" b="1" dirty="0">
                          <a:effectLst/>
                          <a:latin typeface="Calibri" panose="020F0502020204030204" pitchFamily="34" charset="0"/>
                          <a:ea typeface="Calibri" panose="020F0502020204030204" pitchFamily="34" charset="0"/>
                          <a:cs typeface="+mj-cs"/>
                        </a:rPr>
                        <a:t> : </a:t>
                      </a:r>
                      <a:r>
                        <a:rPr kumimoji="0" lang="ar-IQ"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j-cs"/>
                        </a:rPr>
                        <a:t>مستقر بدون الثابت والاتجاه بمستوى معنوية (5%) .</a:t>
                      </a:r>
                      <a:endParaRPr lang="en-US" sz="1600" b="1" dirty="0">
                        <a:effectLst/>
                        <a:latin typeface="Calibri" panose="020F0502020204030204" pitchFamily="34" charset="0"/>
                        <a:ea typeface="Calibri" panose="020F0502020204030204" pitchFamily="34" charset="0"/>
                        <a:cs typeface="+mj-cs"/>
                      </a:endParaRPr>
                    </a:p>
                    <a:p>
                      <a:pPr marL="342900" lvl="0" indent="-342900" algn="justLow" rtl="1">
                        <a:lnSpc>
                          <a:spcPct val="100000"/>
                        </a:lnSpc>
                        <a:spcAft>
                          <a:spcPts val="800"/>
                        </a:spcAft>
                        <a:buFont typeface="Times New Roman" panose="02020603050405020304" pitchFamily="18" charset="0"/>
                        <a:buChar char="-"/>
                        <a:tabLst>
                          <a:tab pos="568960" algn="l"/>
                          <a:tab pos="5670550" algn="l"/>
                        </a:tabLst>
                      </a:pPr>
                      <a:r>
                        <a:rPr lang="en-US" sz="1600" b="1" dirty="0">
                          <a:effectLst/>
                          <a:latin typeface="Times New Roman" panose="02020603050405020304" pitchFamily="18" charset="0"/>
                          <a:ea typeface="Calibri" panose="020F0502020204030204" pitchFamily="34" charset="0"/>
                          <a:cs typeface="+mj-cs"/>
                        </a:rPr>
                        <a:t>GS </a:t>
                      </a:r>
                      <a:r>
                        <a:rPr lang="ar-IQ" sz="1600" b="1" dirty="0">
                          <a:effectLst/>
                          <a:latin typeface="Times New Roman" panose="02020603050405020304" pitchFamily="18" charset="0"/>
                          <a:ea typeface="Calibri" panose="020F0502020204030204" pitchFamily="34" charset="0"/>
                          <a:cs typeface="+mj-cs"/>
                        </a:rPr>
                        <a:t>: مستقر بوجود الثابت والاتجاه، بمستوى معنوية (1%) .</a:t>
                      </a:r>
                      <a:endParaRPr lang="en-US" sz="1600" b="1" dirty="0">
                        <a:effectLst/>
                        <a:latin typeface="Calibri" panose="020F0502020204030204" pitchFamily="34" charset="0"/>
                        <a:ea typeface="Calibri" panose="020F0502020204030204" pitchFamily="34" charset="0"/>
                        <a:cs typeface="+mj-cs"/>
                      </a:endParaRPr>
                    </a:p>
                    <a:p>
                      <a:pPr marL="342900" lvl="0" indent="-342900" algn="justLow" rtl="1">
                        <a:lnSpc>
                          <a:spcPct val="100000"/>
                        </a:lnSpc>
                        <a:spcAft>
                          <a:spcPts val="800"/>
                        </a:spcAft>
                        <a:buFont typeface="Times New Roman" panose="02020603050405020304" pitchFamily="18" charset="0"/>
                        <a:buChar char="-"/>
                        <a:tabLst>
                          <a:tab pos="568960" algn="l"/>
                          <a:tab pos="5670550" algn="l"/>
                        </a:tabLst>
                      </a:pPr>
                      <a:r>
                        <a:rPr lang="en-US" sz="1600" b="1" dirty="0">
                          <a:effectLst/>
                          <a:latin typeface="Times New Roman" panose="02020603050405020304" pitchFamily="18" charset="0"/>
                          <a:ea typeface="Calibri" panose="020F0502020204030204" pitchFamily="34" charset="0"/>
                          <a:cs typeface="+mj-cs"/>
                        </a:rPr>
                        <a:t> TR</a:t>
                      </a:r>
                      <a:r>
                        <a:rPr lang="ar-IQ" sz="1600" b="1" dirty="0">
                          <a:effectLst/>
                          <a:latin typeface="Calibri" panose="020F0502020204030204" pitchFamily="34" charset="0"/>
                          <a:ea typeface="Calibri" panose="020F0502020204030204" pitchFamily="34" charset="0"/>
                          <a:cs typeface="+mj-cs"/>
                        </a:rPr>
                        <a:t>: غير مستقر عند المستوى وفي الحالات الثلاث .</a:t>
                      </a:r>
                      <a:endParaRPr lang="en-US" sz="1600" b="1" dirty="0">
                        <a:effectLst/>
                        <a:latin typeface="Calibri" panose="020F0502020204030204" pitchFamily="34" charset="0"/>
                        <a:ea typeface="Calibri" panose="020F0502020204030204" pitchFamily="34" charset="0"/>
                        <a:cs typeface="+mj-cs"/>
                      </a:endParaRPr>
                    </a:p>
                    <a:p>
                      <a:pPr marL="342900" lvl="0" indent="-342900" algn="justLow" rtl="1">
                        <a:lnSpc>
                          <a:spcPct val="100000"/>
                        </a:lnSpc>
                        <a:spcAft>
                          <a:spcPts val="800"/>
                        </a:spcAft>
                        <a:buFont typeface="Times New Roman" panose="02020603050405020304" pitchFamily="18" charset="0"/>
                        <a:buChar char="-"/>
                        <a:tabLst>
                          <a:tab pos="568960" algn="l"/>
                          <a:tab pos="5670550" algn="l"/>
                        </a:tabLst>
                      </a:pPr>
                      <a:r>
                        <a:rPr lang="en-US" sz="1600" b="1" dirty="0">
                          <a:effectLst/>
                          <a:latin typeface="Times New Roman" panose="02020603050405020304" pitchFamily="18" charset="0"/>
                          <a:ea typeface="Calibri" panose="020F0502020204030204" pitchFamily="34" charset="0"/>
                          <a:cs typeface="+mj-cs"/>
                        </a:rPr>
                        <a:t> M2</a:t>
                      </a:r>
                      <a:r>
                        <a:rPr lang="ar-IQ" sz="1600" b="1" dirty="0">
                          <a:effectLst/>
                          <a:latin typeface="Calibri" panose="020F0502020204030204" pitchFamily="34" charset="0"/>
                          <a:ea typeface="Calibri" panose="020F0502020204030204" pitchFamily="34" charset="0"/>
                          <a:cs typeface="+mj-cs"/>
                        </a:rPr>
                        <a:t>: غير مستقر في الحالات الثلاث وعند المستوى.</a:t>
                      </a:r>
                      <a:endParaRPr lang="en-US" sz="1600" b="1" dirty="0">
                        <a:effectLst/>
                        <a:latin typeface="Calibri" panose="020F0502020204030204" pitchFamily="34" charset="0"/>
                        <a:ea typeface="Calibri" panose="020F0502020204030204" pitchFamily="34" charset="0"/>
                        <a:cs typeface="+mj-cs"/>
                      </a:endParaRPr>
                    </a:p>
                    <a:p>
                      <a:pPr marL="342900" lvl="0" indent="-342900" algn="justLow" rtl="1">
                        <a:lnSpc>
                          <a:spcPct val="100000"/>
                        </a:lnSpc>
                        <a:spcAft>
                          <a:spcPts val="800"/>
                        </a:spcAft>
                        <a:buFont typeface="Times New Roman" panose="02020603050405020304" pitchFamily="18" charset="0"/>
                        <a:buChar char="-"/>
                        <a:tabLst>
                          <a:tab pos="568960" algn="l"/>
                          <a:tab pos="5670550" algn="l"/>
                        </a:tabLst>
                      </a:pPr>
                      <a:r>
                        <a:rPr lang="en-US" sz="1600" b="1" dirty="0">
                          <a:effectLst/>
                          <a:latin typeface="Times New Roman" panose="02020603050405020304" pitchFamily="18" charset="0"/>
                          <a:ea typeface="Calibri" panose="020F0502020204030204" pitchFamily="34" charset="0"/>
                          <a:cs typeface="+mj-cs"/>
                        </a:rPr>
                        <a:t>  EX</a:t>
                      </a:r>
                      <a:r>
                        <a:rPr lang="ar-IQ" sz="1600" b="1" dirty="0">
                          <a:effectLst/>
                          <a:latin typeface="Calibri" panose="020F0502020204030204" pitchFamily="34" charset="0"/>
                          <a:ea typeface="Calibri" panose="020F0502020204030204" pitchFamily="34" charset="0"/>
                          <a:cs typeface="+mj-cs"/>
                        </a:rPr>
                        <a:t>: غير مستقر في الحالات الثلاث وعند المستوى.</a:t>
                      </a:r>
                      <a:endParaRPr lang="en-US" sz="1600" b="1" dirty="0">
                        <a:effectLst/>
                        <a:latin typeface="Calibri" panose="020F0502020204030204" pitchFamily="34" charset="0"/>
                        <a:ea typeface="Calibri" panose="020F0502020204030204" pitchFamily="34" charset="0"/>
                        <a:cs typeface="+mj-cs"/>
                      </a:endParaRPr>
                    </a:p>
                    <a:p>
                      <a:pPr marL="342900" lvl="0" indent="-342900" algn="justLow" rtl="1">
                        <a:lnSpc>
                          <a:spcPct val="100000"/>
                        </a:lnSpc>
                        <a:spcAft>
                          <a:spcPts val="800"/>
                        </a:spcAft>
                        <a:buFont typeface="Times New Roman" panose="02020603050405020304" pitchFamily="18" charset="0"/>
                        <a:buChar char="-"/>
                        <a:tabLst>
                          <a:tab pos="568960" algn="l"/>
                          <a:tab pos="5670550" algn="l"/>
                        </a:tabLst>
                      </a:pPr>
                      <a:r>
                        <a:rPr lang="en-US" sz="1600" b="1" dirty="0">
                          <a:effectLst/>
                          <a:latin typeface="Times New Roman" panose="02020603050405020304" pitchFamily="18" charset="0"/>
                          <a:ea typeface="Calibri" panose="020F0502020204030204" pitchFamily="34" charset="0"/>
                          <a:cs typeface="+mj-cs"/>
                        </a:rPr>
                        <a:t>  INF</a:t>
                      </a:r>
                      <a:r>
                        <a:rPr lang="ar-IQ" sz="1600" b="1" dirty="0">
                          <a:effectLst/>
                          <a:latin typeface="Calibri" panose="020F0502020204030204" pitchFamily="34" charset="0"/>
                          <a:ea typeface="Calibri" panose="020F0502020204030204" pitchFamily="34" charset="0"/>
                          <a:cs typeface="+mj-cs"/>
                        </a:rPr>
                        <a:t>: مستقر بدون الثابت والاتجاه بمستوى معنوية (10%) .</a:t>
                      </a:r>
                      <a:endParaRPr lang="en-US" sz="1600" b="1" dirty="0">
                        <a:effectLst/>
                        <a:latin typeface="Calibri" panose="020F0502020204030204" pitchFamily="34" charset="0"/>
                        <a:ea typeface="Calibri" panose="020F0502020204030204" pitchFamily="34" charset="0"/>
                        <a:cs typeface="+mj-cs"/>
                      </a:endParaRPr>
                    </a:p>
                    <a:p>
                      <a:pPr marL="342900" lvl="0" indent="-342900" algn="justLow" rtl="1">
                        <a:lnSpc>
                          <a:spcPct val="100000"/>
                        </a:lnSpc>
                        <a:spcAft>
                          <a:spcPts val="800"/>
                        </a:spcAft>
                        <a:buFont typeface="Times New Roman" panose="02020603050405020304" pitchFamily="18" charset="0"/>
                        <a:buChar char="-"/>
                        <a:tabLst>
                          <a:tab pos="568960" algn="l"/>
                          <a:tab pos="5670550" algn="l"/>
                        </a:tabLst>
                      </a:pPr>
                      <a:r>
                        <a:rPr lang="en-US" sz="1600" b="1" dirty="0">
                          <a:effectLst/>
                          <a:latin typeface="Times New Roman" panose="02020603050405020304" pitchFamily="18" charset="0"/>
                          <a:ea typeface="Calibri" panose="020F0502020204030204" pitchFamily="34" charset="0"/>
                          <a:cs typeface="+mj-cs"/>
                        </a:rPr>
                        <a:t>  IR</a:t>
                      </a:r>
                      <a:r>
                        <a:rPr lang="ar-IQ" sz="1600" b="1" dirty="0">
                          <a:effectLst/>
                          <a:latin typeface="Calibri" panose="020F0502020204030204" pitchFamily="34" charset="0"/>
                          <a:ea typeface="Calibri" panose="020F0502020204030204" pitchFamily="34" charset="0"/>
                          <a:cs typeface="+mj-cs"/>
                        </a:rPr>
                        <a:t>: مستقر بدون الثابت والاتجاه بمستوى معنوية (10%) .</a:t>
                      </a:r>
                      <a:endParaRPr lang="en-US" sz="1600" b="1" dirty="0">
                        <a:effectLst/>
                        <a:latin typeface="Calibri" panose="020F0502020204030204" pitchFamily="34" charset="0"/>
                        <a:ea typeface="Calibri" panose="020F0502020204030204" pitchFamily="34" charset="0"/>
                        <a:cs typeface="+mj-cs"/>
                      </a:endParaRPr>
                    </a:p>
                  </a:txBody>
                  <a:tcPr/>
                </a:tc>
                <a:extLst>
                  <a:ext uri="{0D108BD9-81ED-4DB2-BD59-A6C34878D82A}">
                    <a16:rowId xmlns:a16="http://schemas.microsoft.com/office/drawing/2014/main" val="503150197"/>
                  </a:ext>
                </a:extLst>
              </a:tr>
            </a:tbl>
          </a:graphicData>
        </a:graphic>
      </p:graphicFrame>
    </p:spTree>
    <p:extLst>
      <p:ext uri="{BB962C8B-B14F-4D97-AF65-F5344CB8AC3E}">
        <p14:creationId xmlns:p14="http://schemas.microsoft.com/office/powerpoint/2010/main" val="709988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4610" algn="ctr" rtl="1">
                  <a:spcAft>
                    <a:spcPts val="800"/>
                  </a:spcAft>
                  <a:tabLst>
                    <a:tab pos="568960" algn="l"/>
                    <a:tab pos="5670550" algn="l"/>
                  </a:tabLst>
                </a:pPr>
                <a:r>
                  <a:rPr lang="ar-IQ" sz="2000" dirty="0">
                    <a:ln>
                      <a:noFill/>
                    </a:ln>
                    <a:solidFill>
                      <a:srgbClr val="C00000"/>
                    </a:solidFill>
                    <a:effectLst/>
                    <a:latin typeface="Calibri" panose="020F0502020204030204" pitchFamily="34" charset="0"/>
                    <a:ea typeface="Calibri" panose="020F0502020204030204" pitchFamily="34" charset="0"/>
                    <a:cs typeface="Sultan Medium" pitchFamily="2" charset="-78"/>
                  </a:rPr>
                  <a:t>التقدير الرياضي لأنموذج الاستيرادات الزراعية </a:t>
                </a:r>
                <a:endParaRPr lang="en-US" sz="2000" dirty="0">
                  <a:solidFill>
                    <a:srgbClr val="C00000"/>
                  </a:solidFill>
                  <a:effectLst/>
                  <a:latin typeface="Calibri" panose="020F0502020204030204" pitchFamily="34" charset="0"/>
                  <a:ea typeface="Calibri" panose="020F0502020204030204" pitchFamily="34" charset="0"/>
                  <a:cs typeface="Sultan Medium" pitchFamily="2" charset="-78"/>
                </a:endParaRPr>
              </a:p>
              <a:p>
                <a:pPr marL="54610" algn="justLow" rtl="1">
                  <a:spcAft>
                    <a:spcPts val="800"/>
                  </a:spcAft>
                  <a:tabLst>
                    <a:tab pos="568960" algn="l"/>
                    <a:tab pos="5670550" algn="l"/>
                  </a:tabLst>
                </a:pPr>
                <a:r>
                  <a:rPr lang="ar-IQ" sz="1800" dirty="0">
                    <a:ln>
                      <a:noFill/>
                    </a:ln>
                    <a:solidFill>
                      <a:srgbClr val="7030A0"/>
                    </a:solidFill>
                    <a:effectLst/>
                    <a:latin typeface="Calibri" panose="020F0502020204030204" pitchFamily="34" charset="0"/>
                    <a:ea typeface="Calibri" panose="020F0502020204030204" pitchFamily="34" charset="0"/>
                    <a:cs typeface="AL-Mateen" pitchFamily="2" charset="-78"/>
                  </a:rPr>
                  <a:t>أولاً: التكامل المشترك   </a:t>
                </a:r>
                <a:r>
                  <a:rPr lang="en-US" sz="1800" dirty="0">
                    <a:ln>
                      <a:noFill/>
                    </a:ln>
                    <a:solidFill>
                      <a:srgbClr val="7030A0"/>
                    </a:solidFill>
                    <a:effectLst/>
                    <a:latin typeface="Times New Roman" panose="02020603050405020304" pitchFamily="18" charset="0"/>
                    <a:ea typeface="Calibri" panose="020F0502020204030204" pitchFamily="34" charset="0"/>
                    <a:cs typeface="AL-Mateen" pitchFamily="2" charset="-78"/>
                  </a:rPr>
                  <a:t>Cointegration </a:t>
                </a:r>
                <a:r>
                  <a:rPr lang="ar-IQ" sz="1400" dirty="0">
                    <a:ln>
                      <a:noFill/>
                    </a:ln>
                    <a:solidFill>
                      <a:srgbClr val="7030A0"/>
                    </a:solidFill>
                    <a:effectLst/>
                    <a:latin typeface="Calibri" panose="020F0502020204030204" pitchFamily="34" charset="0"/>
                    <a:ea typeface="Calibri" panose="020F0502020204030204" pitchFamily="34" charset="0"/>
                    <a:cs typeface="AL-Mateen" pitchFamily="2" charset="-78"/>
                  </a:rPr>
                  <a:t>                                      </a:t>
                </a:r>
                <a:r>
                  <a:rPr lang="ar-IQ" sz="1400" dirty="0" err="1">
                    <a:solidFill>
                      <a:srgbClr val="7030A0"/>
                    </a:solidFill>
                    <a:latin typeface="Calibri" panose="020F0502020204030204" pitchFamily="34" charset="0"/>
                    <a:ea typeface="Calibri" panose="020F0502020204030204" pitchFamily="34" charset="0"/>
                    <a:cs typeface="AL-Mateen" pitchFamily="2" charset="-78"/>
                  </a:rPr>
                  <a:t>أ</a:t>
                </a:r>
                <a:r>
                  <a:rPr lang="ar-IQ" dirty="0" err="1">
                    <a:solidFill>
                      <a:srgbClr val="7030A0"/>
                    </a:solidFill>
                    <a:latin typeface="Calibri" panose="020F0502020204030204" pitchFamily="34" charset="0"/>
                    <a:ea typeface="Calibri" panose="020F0502020204030204" pitchFamily="34" charset="0"/>
                    <a:cs typeface="AL-Mateen" pitchFamily="2" charset="-78"/>
                  </a:rPr>
                  <a:t>ختبار</a:t>
                </a:r>
                <a:r>
                  <a:rPr lang="ar-IQ" dirty="0">
                    <a:solidFill>
                      <a:srgbClr val="7030A0"/>
                    </a:solidFill>
                    <a:latin typeface="Calibri" panose="020F0502020204030204" pitchFamily="34" charset="0"/>
                    <a:ea typeface="Calibri" panose="020F0502020204030204" pitchFamily="34" charset="0"/>
                    <a:cs typeface="AL-Mateen" pitchFamily="2" charset="-78"/>
                  </a:rPr>
                  <a:t> جوهانسون – </a:t>
                </a:r>
                <a:r>
                  <a:rPr lang="ar-IQ" dirty="0" err="1">
                    <a:solidFill>
                      <a:srgbClr val="7030A0"/>
                    </a:solidFill>
                    <a:latin typeface="Calibri" panose="020F0502020204030204" pitchFamily="34" charset="0"/>
                    <a:ea typeface="Calibri" panose="020F0502020204030204" pitchFamily="34" charset="0"/>
                    <a:cs typeface="AL-Mateen" pitchFamily="2" charset="-78"/>
                  </a:rPr>
                  <a:t>جيسليوس</a:t>
                </a:r>
                <a:r>
                  <a:rPr lang="ar-IQ" dirty="0">
                    <a:solidFill>
                      <a:srgbClr val="7030A0"/>
                    </a:solidFill>
                    <a:latin typeface="Calibri" panose="020F0502020204030204" pitchFamily="34" charset="0"/>
                    <a:ea typeface="Calibri" panose="020F0502020204030204" pitchFamily="34" charset="0"/>
                    <a:cs typeface="AL-Mateen" pitchFamily="2" charset="-78"/>
                  </a:rPr>
                  <a:t> </a:t>
                </a:r>
                <a:r>
                  <a:rPr lang="en-US" dirty="0">
                    <a:solidFill>
                      <a:srgbClr val="7030A0"/>
                    </a:solidFill>
                    <a:latin typeface="Times New Roman" panose="02020603050405020304" pitchFamily="18" charset="0"/>
                    <a:ea typeface="Calibri" panose="020F0502020204030204" pitchFamily="34" charset="0"/>
                    <a:cs typeface="AL-Mateen" pitchFamily="2" charset="-78"/>
                  </a:rPr>
                  <a:t>Test Johansen and </a:t>
                </a:r>
                <a:r>
                  <a:rPr lang="en-US" dirty="0" err="1">
                    <a:solidFill>
                      <a:srgbClr val="7030A0"/>
                    </a:solidFill>
                    <a:latin typeface="Times New Roman" panose="02020603050405020304" pitchFamily="18" charset="0"/>
                    <a:ea typeface="Calibri" panose="020F0502020204030204" pitchFamily="34" charset="0"/>
                    <a:cs typeface="AL-Mateen" pitchFamily="2" charset="-78"/>
                  </a:rPr>
                  <a:t>Juselius</a:t>
                </a:r>
                <a:r>
                  <a:rPr lang="ar-IQ" dirty="0">
                    <a:solidFill>
                      <a:srgbClr val="7030A0"/>
                    </a:solidFill>
                    <a:latin typeface="Calibri" panose="020F0502020204030204" pitchFamily="34" charset="0"/>
                    <a:ea typeface="Calibri" panose="020F0502020204030204" pitchFamily="34" charset="0"/>
                    <a:cs typeface="AL-Mateen" pitchFamily="2" charset="-78"/>
                  </a:rPr>
                  <a:t>   </a:t>
                </a:r>
                <a:endParaRPr lang="en-US" sz="1400" dirty="0">
                  <a:solidFill>
                    <a:srgbClr val="7030A0"/>
                  </a:solidFill>
                  <a:effectLst/>
                  <a:latin typeface="Calibri" panose="020F0502020204030204" pitchFamily="34" charset="0"/>
                  <a:ea typeface="Calibri" panose="020F0502020204030204" pitchFamily="34" charset="0"/>
                  <a:cs typeface="AL-Mateen" pitchFamily="2" charset="-78"/>
                </a:endParaRPr>
              </a:p>
              <a:p>
                <a:pPr marL="54610" algn="justLow" rtl="1">
                  <a:spcAft>
                    <a:spcPts val="800"/>
                  </a:spcAft>
                  <a:tabLst>
                    <a:tab pos="568960" algn="l"/>
                    <a:tab pos="5670550" algn="l"/>
                  </a:tabLst>
                </a:pPr>
                <a:r>
                  <a:rPr lang="ar-IQ" dirty="0">
                    <a:solidFill>
                      <a:srgbClr val="002060"/>
                    </a:solidFill>
                    <a:latin typeface="Calibri" panose="020F0502020204030204" pitchFamily="34" charset="0"/>
                    <a:ea typeface="Calibri" panose="020F0502020204030204" pitchFamily="34" charset="0"/>
                    <a:cs typeface="AL-Mateen" pitchFamily="2" charset="-78"/>
                  </a:rPr>
                  <a:t>1- </a:t>
                </a:r>
                <a:r>
                  <a:rPr lang="ar-IQ" dirty="0">
                    <a:solidFill>
                      <a:srgbClr val="C00000"/>
                    </a:solidFill>
                    <a:latin typeface="Calibri" panose="020F0502020204030204" pitchFamily="34" charset="0"/>
                    <a:ea typeface="Calibri" panose="020F0502020204030204" pitchFamily="34" charset="0"/>
                    <a:cs typeface="AL-Mateen" pitchFamily="2" charset="-78"/>
                  </a:rPr>
                  <a:t>تحديد فترة الابطاء المثلى </a:t>
                </a:r>
                <a:r>
                  <a:rPr lang="ar-IQ" sz="1800" b="1" dirty="0">
                    <a:ln>
                      <a:noFill/>
                    </a:ln>
                    <a:solidFill>
                      <a:srgbClr val="000000"/>
                    </a:solidFill>
                    <a:effectLst/>
                    <a:ea typeface="Calibri" panose="020F0502020204030204" pitchFamily="34" charset="0"/>
                    <a:cs typeface="+mj-cs"/>
                  </a:rPr>
                  <a:t>أظهرت النتائج أن فترة الابطاء المناسبة هي </a:t>
                </a:r>
                <a:r>
                  <a:rPr lang="en-US" sz="1800" b="1" dirty="0">
                    <a:ln>
                      <a:noFill/>
                    </a:ln>
                    <a:solidFill>
                      <a:srgbClr val="000000"/>
                    </a:solidFill>
                    <a:effectLst/>
                    <a:latin typeface="Times New Roman" panose="02020603050405020304" pitchFamily="18" charset="0"/>
                    <a:ea typeface="Calibri" panose="020F0502020204030204" pitchFamily="34" charset="0"/>
                    <a:cs typeface="+mj-cs"/>
                  </a:rPr>
                  <a:t>p=2</a:t>
                </a:r>
                <a:r>
                  <a:rPr lang="ar-IQ" sz="1800" b="1" dirty="0">
                    <a:ln>
                      <a:noFill/>
                    </a:ln>
                    <a:solidFill>
                      <a:srgbClr val="000000"/>
                    </a:solidFill>
                    <a:effectLst/>
                    <a:ea typeface="Calibri" panose="020F0502020204030204" pitchFamily="34" charset="0"/>
                    <a:cs typeface="+mj-cs"/>
                  </a:rPr>
                  <a:t> (فترتي إبطاء)، بالاعتماد على أقل قيمة حسب المعيار </a:t>
                </a:r>
                <a:r>
                  <a:rPr lang="en-US" sz="1800" b="1" dirty="0">
                    <a:ln>
                      <a:noFill/>
                    </a:ln>
                    <a:solidFill>
                      <a:srgbClr val="000000"/>
                    </a:solidFill>
                    <a:effectLst/>
                    <a:latin typeface="Times New Roman" panose="02020603050405020304" pitchFamily="18" charset="0"/>
                    <a:ea typeface="Calibri" panose="020F0502020204030204" pitchFamily="34" charset="0"/>
                    <a:cs typeface="+mj-cs"/>
                  </a:rPr>
                  <a:t>(SC) </a:t>
                </a:r>
                <a:endParaRPr lang="ar-IQ" sz="1800" b="1" dirty="0">
                  <a:ln>
                    <a:noFill/>
                  </a:ln>
                  <a:solidFill>
                    <a:srgbClr val="002060"/>
                  </a:solidFill>
                  <a:effectLst/>
                  <a:latin typeface="Calibri" panose="020F0502020204030204" pitchFamily="34" charset="0"/>
                  <a:ea typeface="Calibri" panose="020F0502020204030204" pitchFamily="34" charset="0"/>
                  <a:cs typeface="+mj-cs"/>
                </a:endParaRPr>
              </a:p>
              <a:p>
                <a:pPr marL="54610" algn="justLow" rtl="1">
                  <a:spcAft>
                    <a:spcPts val="800"/>
                  </a:spcAft>
                  <a:tabLst>
                    <a:tab pos="568960" algn="l"/>
                    <a:tab pos="5670550" algn="l"/>
                  </a:tabLst>
                </a:pPr>
                <a:r>
                  <a:rPr lang="ar-IQ" sz="1600" b="1" dirty="0">
                    <a:ln>
                      <a:noFill/>
                    </a:ln>
                    <a:solidFill>
                      <a:schemeClr val="tx1"/>
                    </a:solidFill>
                    <a:effectLst/>
                    <a:latin typeface="Calibri" panose="020F0502020204030204" pitchFamily="34" charset="0"/>
                    <a:ea typeface="Calibri" panose="020F0502020204030204" pitchFamily="34" charset="0"/>
                    <a:cs typeface="+mj-cs"/>
                  </a:rPr>
                  <a:t>جدول </a:t>
                </a:r>
                <a:r>
                  <a:rPr lang="ar-IQ" sz="1600" b="1" dirty="0">
                    <a:solidFill>
                      <a:schemeClr val="tx1"/>
                    </a:solidFill>
                    <a:effectLst/>
                    <a:ea typeface="Calibri" panose="020F0502020204030204" pitchFamily="34" charset="0"/>
                    <a:cs typeface="+mj-cs"/>
                  </a:rPr>
                  <a:t>نتائج اختباري </a:t>
                </a:r>
                <a:r>
                  <a:rPr lang="ar-IQ" sz="1600" b="1" dirty="0">
                    <a:ln>
                      <a:noFill/>
                    </a:ln>
                    <a:solidFill>
                      <a:schemeClr val="tx1"/>
                    </a:solidFill>
                    <a:effectLst/>
                    <a:ea typeface="Calibri" panose="020F0502020204030204" pitchFamily="34" charset="0"/>
                    <a:cs typeface="+mj-cs"/>
                  </a:rPr>
                  <a:t>الأثر (</a:t>
                </a:r>
                <a14:m>
                  <m:oMath xmlns:m="http://schemas.openxmlformats.org/officeDocument/2006/math">
                    <m:r>
                      <a:rPr lang="ar-IQ" sz="1600" b="1" i="1">
                        <a:ln>
                          <a:noFill/>
                        </a:ln>
                        <a:solidFill>
                          <a:schemeClr val="tx1"/>
                        </a:solidFill>
                        <a:effectLst/>
                        <a:latin typeface="Cambria Math" panose="02040503050406030204" pitchFamily="18" charset="0"/>
                        <a:ea typeface="Calibri" panose="020F0502020204030204" pitchFamily="34" charset="0"/>
                        <a:cs typeface="+mj-cs"/>
                      </a:rPr>
                      <m:t>𝝀</m:t>
                    </m:r>
                  </m:oMath>
                </a14:m>
                <a:r>
                  <a:rPr lang="en-US" sz="1600" b="1" dirty="0">
                    <a:ln>
                      <a:noFill/>
                    </a:ln>
                    <a:solidFill>
                      <a:schemeClr val="tx1"/>
                    </a:solidFill>
                    <a:effectLst/>
                    <a:latin typeface="Times New Roman" panose="02020603050405020304" pitchFamily="18" charset="0"/>
                    <a:ea typeface="Calibri" panose="020F0502020204030204" pitchFamily="34" charset="0"/>
                    <a:cs typeface="+mj-cs"/>
                  </a:rPr>
                  <a:t> Trace</a:t>
                </a:r>
                <a:r>
                  <a:rPr lang="ar-IQ" sz="1600" b="1" dirty="0">
                    <a:ln>
                      <a:noFill/>
                    </a:ln>
                    <a:solidFill>
                      <a:schemeClr val="tx1"/>
                    </a:solidFill>
                    <a:effectLst/>
                    <a:latin typeface="Times New Roman" panose="02020603050405020304" pitchFamily="18" charset="0"/>
                    <a:ea typeface="Calibri" panose="020F0502020204030204" pitchFamily="34" charset="0"/>
                    <a:cs typeface="+mj-cs"/>
                  </a:rPr>
                  <a:t>) والامكان الاعظم (</a:t>
                </a:r>
                <a14:m>
                  <m:oMath xmlns:m="http://schemas.openxmlformats.org/officeDocument/2006/math">
                    <m:r>
                      <a:rPr lang="ar-IQ" sz="1600" b="1" i="1">
                        <a:ln>
                          <a:noFill/>
                        </a:ln>
                        <a:solidFill>
                          <a:schemeClr val="tx1"/>
                        </a:solidFill>
                        <a:effectLst/>
                        <a:latin typeface="Cambria Math" panose="02040503050406030204" pitchFamily="18" charset="0"/>
                        <a:ea typeface="Calibri" panose="020F0502020204030204" pitchFamily="34" charset="0"/>
                        <a:cs typeface="+mj-cs"/>
                      </a:rPr>
                      <m:t>𝝀</m:t>
                    </m:r>
                  </m:oMath>
                </a14:m>
                <a:r>
                  <a:rPr lang="en-US" sz="1600" b="1" dirty="0">
                    <a:ln>
                      <a:noFill/>
                    </a:ln>
                    <a:solidFill>
                      <a:schemeClr val="tx1"/>
                    </a:solidFill>
                    <a:effectLst/>
                    <a:latin typeface="Times New Roman" panose="02020603050405020304" pitchFamily="18" charset="0"/>
                    <a:ea typeface="Calibri" panose="020F0502020204030204" pitchFamily="34" charset="0"/>
                    <a:cs typeface="+mj-cs"/>
                  </a:rPr>
                  <a:t> Max</a:t>
                </a:r>
                <a:r>
                  <a:rPr lang="ar-IQ" sz="1600" b="1" dirty="0">
                    <a:ln>
                      <a:noFill/>
                    </a:ln>
                    <a:solidFill>
                      <a:schemeClr val="tx1"/>
                    </a:solidFill>
                    <a:effectLst/>
                    <a:latin typeface="Times New Roman" panose="02020603050405020304" pitchFamily="18" charset="0"/>
                    <a:ea typeface="Calibri" panose="020F0502020204030204" pitchFamily="34" charset="0"/>
                    <a:cs typeface="+mj-cs"/>
                  </a:rPr>
                  <a:t>)</a:t>
                </a:r>
              </a:p>
              <a:p>
                <a:pPr marL="54610" algn="justLow" rtl="1">
                  <a:spcAft>
                    <a:spcPts val="800"/>
                  </a:spcAft>
                  <a:tabLst>
                    <a:tab pos="568960" algn="l"/>
                    <a:tab pos="5670550" algn="l"/>
                  </a:tabLst>
                </a:pPr>
                <a:endParaRPr lang="ar-IQ" sz="1400" b="1" dirty="0">
                  <a:solidFill>
                    <a:schemeClr val="tx1"/>
                  </a:solidFill>
                  <a:latin typeface="Times New Roman" panose="02020603050405020304" pitchFamily="18" charset="0"/>
                  <a:ea typeface="Calibri" panose="020F0502020204030204" pitchFamily="34" charset="0"/>
                </a:endParaRPr>
              </a:p>
              <a:p>
                <a:pPr marL="54610" algn="justLow" rtl="1">
                  <a:spcAft>
                    <a:spcPts val="800"/>
                  </a:spcAft>
                  <a:tabLst>
                    <a:tab pos="568960" algn="l"/>
                    <a:tab pos="5670550" algn="l"/>
                  </a:tabLst>
                </a:pPr>
                <a:endParaRPr lang="ar-IQ" sz="1400" b="1" dirty="0">
                  <a:solidFill>
                    <a:schemeClr val="tx1"/>
                  </a:solidFill>
                  <a:latin typeface="Times New Roman" panose="02020603050405020304" pitchFamily="18" charset="0"/>
                  <a:ea typeface="Calibri" panose="020F0502020204030204" pitchFamily="34" charset="0"/>
                </a:endParaRPr>
              </a:p>
              <a:p>
                <a:pPr marL="54610" algn="justLow" rtl="1">
                  <a:spcAft>
                    <a:spcPts val="800"/>
                  </a:spcAft>
                  <a:tabLst>
                    <a:tab pos="568960" algn="l"/>
                    <a:tab pos="5670550" algn="l"/>
                  </a:tabLst>
                </a:pPr>
                <a:endParaRPr lang="ar-IQ" sz="1400" b="1" dirty="0">
                  <a:ln>
                    <a:noFill/>
                  </a:ln>
                  <a:solidFill>
                    <a:schemeClr val="tx1"/>
                  </a:solidFill>
                  <a:effectLst/>
                  <a:latin typeface="Times New Roman" panose="02020603050405020304" pitchFamily="18" charset="0"/>
                  <a:ea typeface="Calibri" panose="020F0502020204030204" pitchFamily="34" charset="0"/>
                </a:endParaRPr>
              </a:p>
              <a:p>
                <a:pPr marL="54610" algn="justLow" rtl="1">
                  <a:spcAft>
                    <a:spcPts val="800"/>
                  </a:spcAft>
                  <a:tabLst>
                    <a:tab pos="568960" algn="l"/>
                    <a:tab pos="5670550" algn="l"/>
                  </a:tabLst>
                </a:pPr>
                <a:endParaRPr lang="ar-IQ" sz="1400" b="1" dirty="0">
                  <a:solidFill>
                    <a:schemeClr val="tx1"/>
                  </a:solidFill>
                  <a:latin typeface="Times New Roman" panose="02020603050405020304" pitchFamily="18" charset="0"/>
                  <a:ea typeface="Calibri" panose="020F0502020204030204" pitchFamily="34" charset="0"/>
                </a:endParaRPr>
              </a:p>
              <a:p>
                <a:pPr marL="54610" algn="justLow" rtl="1">
                  <a:spcAft>
                    <a:spcPts val="800"/>
                  </a:spcAft>
                  <a:tabLst>
                    <a:tab pos="568960" algn="l"/>
                    <a:tab pos="5670550" algn="l"/>
                  </a:tabLst>
                </a:pPr>
                <a:endParaRPr lang="ar-IQ" sz="1400" b="1" dirty="0">
                  <a:ln>
                    <a:noFill/>
                  </a:ln>
                  <a:solidFill>
                    <a:schemeClr val="tx1"/>
                  </a:solidFill>
                  <a:effectLst/>
                  <a:latin typeface="Times New Roman" panose="02020603050405020304" pitchFamily="18" charset="0"/>
                  <a:ea typeface="Calibri" panose="020F0502020204030204" pitchFamily="34" charset="0"/>
                </a:endParaRPr>
              </a:p>
              <a:p>
                <a:pPr marL="54610" algn="justLow" rtl="1">
                  <a:spcAft>
                    <a:spcPts val="800"/>
                  </a:spcAft>
                  <a:tabLst>
                    <a:tab pos="568960" algn="l"/>
                    <a:tab pos="5670550" algn="l"/>
                  </a:tabLst>
                </a:pPr>
                <a:endParaRPr lang="ar-IQ" sz="1400" b="1" dirty="0">
                  <a:solidFill>
                    <a:schemeClr val="tx1"/>
                  </a:solidFill>
                  <a:latin typeface="Times New Roman" panose="02020603050405020304" pitchFamily="18" charset="0"/>
                  <a:ea typeface="Calibri" panose="020F0502020204030204" pitchFamily="34" charset="0"/>
                </a:endParaRPr>
              </a:p>
              <a:p>
                <a:pPr marL="54610" algn="justLow" rtl="1">
                  <a:spcAft>
                    <a:spcPts val="800"/>
                  </a:spcAft>
                  <a:tabLst>
                    <a:tab pos="568960" algn="l"/>
                    <a:tab pos="5670550" algn="l"/>
                  </a:tabLst>
                </a:pPr>
                <a:endParaRPr lang="ar-IQ" sz="1400" b="1" dirty="0">
                  <a:ln>
                    <a:noFill/>
                  </a:ln>
                  <a:solidFill>
                    <a:schemeClr val="tx1"/>
                  </a:solidFill>
                  <a:effectLst/>
                  <a:latin typeface="Times New Roman" panose="02020603050405020304" pitchFamily="18" charset="0"/>
                  <a:ea typeface="Calibri" panose="020F0502020204030204" pitchFamily="34" charset="0"/>
                </a:endParaRPr>
              </a:p>
              <a:p>
                <a:pPr marL="54610" algn="justLow" rtl="1">
                  <a:spcAft>
                    <a:spcPts val="800"/>
                  </a:spcAft>
                  <a:tabLst>
                    <a:tab pos="568960" algn="l"/>
                    <a:tab pos="5670550" algn="l"/>
                  </a:tabLst>
                </a:pPr>
                <a:endParaRPr lang="ar-IQ" sz="1400" b="1" dirty="0">
                  <a:solidFill>
                    <a:schemeClr val="tx1"/>
                  </a:solidFill>
                  <a:latin typeface="Times New Roman" panose="02020603050405020304" pitchFamily="18" charset="0"/>
                  <a:ea typeface="Calibri" panose="020F0502020204030204" pitchFamily="34" charset="0"/>
                </a:endParaRPr>
              </a:p>
              <a:p>
                <a:pPr marL="54610" algn="justLow" rtl="1">
                  <a:spcAft>
                    <a:spcPts val="800"/>
                  </a:spcAft>
                  <a:tabLst>
                    <a:tab pos="568960" algn="l"/>
                    <a:tab pos="5670550" algn="l"/>
                  </a:tabLst>
                </a:pPr>
                <a:endParaRPr lang="ar-IQ" sz="1400" b="1" dirty="0">
                  <a:ln>
                    <a:noFill/>
                  </a:ln>
                  <a:solidFill>
                    <a:schemeClr val="tx1"/>
                  </a:solidFill>
                  <a:effectLst/>
                  <a:latin typeface="Times New Roman" panose="02020603050405020304" pitchFamily="18" charset="0"/>
                  <a:ea typeface="Calibri" panose="020F0502020204030204" pitchFamily="34" charset="0"/>
                </a:endParaRPr>
              </a:p>
              <a:p>
                <a:pPr marL="54610" algn="justLow" rtl="1">
                  <a:spcAft>
                    <a:spcPts val="800"/>
                  </a:spcAft>
                  <a:tabLst>
                    <a:tab pos="568960" algn="l"/>
                    <a:tab pos="5670550" algn="l"/>
                  </a:tabLst>
                </a:pPr>
                <a:endParaRPr lang="ar-IQ" sz="1400" b="1" dirty="0">
                  <a:solidFill>
                    <a:schemeClr val="tx1"/>
                  </a:solidFill>
                  <a:latin typeface="Times New Roman" panose="02020603050405020304" pitchFamily="18" charset="0"/>
                  <a:ea typeface="Calibri" panose="020F0502020204030204" pitchFamily="34" charset="0"/>
                </a:endParaRPr>
              </a:p>
              <a:p>
                <a:pPr marL="54610" algn="justLow" rtl="1">
                  <a:spcAft>
                    <a:spcPts val="800"/>
                  </a:spcAft>
                  <a:tabLst>
                    <a:tab pos="568960" algn="l"/>
                    <a:tab pos="5670550" algn="l"/>
                  </a:tabLst>
                </a:pPr>
                <a:endParaRPr lang="ar-IQ" sz="1400" b="1" dirty="0">
                  <a:ln>
                    <a:noFill/>
                  </a:ln>
                  <a:solidFill>
                    <a:schemeClr val="tx1"/>
                  </a:solidFill>
                  <a:effectLst/>
                  <a:latin typeface="Times New Roman" panose="02020603050405020304" pitchFamily="18" charset="0"/>
                  <a:ea typeface="Calibri" panose="020F0502020204030204" pitchFamily="34" charset="0"/>
                </a:endParaRPr>
              </a:p>
              <a:p>
                <a:pPr marL="54610" algn="justLow" rtl="1">
                  <a:spcAft>
                    <a:spcPts val="800"/>
                  </a:spcAft>
                  <a:tabLst>
                    <a:tab pos="568960" algn="l"/>
                    <a:tab pos="5670550" algn="l"/>
                  </a:tabLst>
                </a:pPr>
                <a:endParaRPr lang="ar-IQ" sz="1400" b="1" dirty="0">
                  <a:solidFill>
                    <a:schemeClr val="tx1"/>
                  </a:solidFill>
                  <a:latin typeface="Times New Roman" panose="02020603050405020304" pitchFamily="18" charset="0"/>
                  <a:ea typeface="Calibri" panose="020F0502020204030204" pitchFamily="34" charset="0"/>
                </a:endParaRPr>
              </a:p>
              <a:p>
                <a:pPr marL="54610" algn="justLow" rtl="1">
                  <a:spcAft>
                    <a:spcPts val="800"/>
                  </a:spcAft>
                  <a:tabLst>
                    <a:tab pos="568960" algn="l"/>
                    <a:tab pos="5670550" algn="l"/>
                  </a:tabLst>
                </a:pPr>
                <a:endParaRPr lang="ar-IQ" sz="1400" b="1" dirty="0">
                  <a:ln>
                    <a:noFill/>
                  </a:ln>
                  <a:solidFill>
                    <a:schemeClr val="tx1"/>
                  </a:solidFill>
                  <a:effectLst/>
                  <a:latin typeface="Times New Roman" panose="02020603050405020304" pitchFamily="18" charset="0"/>
                  <a:ea typeface="Calibri" panose="020F0502020204030204" pitchFamily="34" charset="0"/>
                </a:endParaRPr>
              </a:p>
              <a:p>
                <a:pPr marL="54610" algn="justLow" rtl="1">
                  <a:spcAft>
                    <a:spcPts val="800"/>
                  </a:spcAft>
                  <a:tabLst>
                    <a:tab pos="568960" algn="l"/>
                    <a:tab pos="5670550" algn="l"/>
                  </a:tabLst>
                </a:pPr>
                <a:endParaRPr lang="ar-IQ" sz="1400" b="1" dirty="0">
                  <a:solidFill>
                    <a:schemeClr val="tx1"/>
                  </a:solidFill>
                  <a:latin typeface="Times New Roman" panose="02020603050405020304" pitchFamily="18" charset="0"/>
                  <a:ea typeface="Calibri" panose="020F0502020204030204" pitchFamily="34" charset="0"/>
                </a:endParaRPr>
              </a:p>
              <a:p>
                <a:pPr marL="54610" algn="justLow" rtl="1">
                  <a:spcAft>
                    <a:spcPts val="800"/>
                  </a:spcAft>
                  <a:tabLst>
                    <a:tab pos="568960" algn="l"/>
                    <a:tab pos="5670550" algn="l"/>
                  </a:tabLst>
                </a:pPr>
                <a:endParaRPr lang="ar-IQ" sz="1400" b="1" dirty="0">
                  <a:ln>
                    <a:noFill/>
                  </a:ln>
                  <a:solidFill>
                    <a:schemeClr val="tx1"/>
                  </a:solidFill>
                  <a:effectLst/>
                  <a:latin typeface="Times New Roman" panose="02020603050405020304" pitchFamily="18" charset="0"/>
                  <a:ea typeface="Calibri" panose="020F0502020204030204" pitchFamily="34" charset="0"/>
                </a:endParaRPr>
              </a:p>
              <a:p>
                <a:pPr marL="54610" algn="justLow" rtl="1">
                  <a:spcAft>
                    <a:spcPts val="800"/>
                  </a:spcAft>
                  <a:tabLst>
                    <a:tab pos="568960" algn="l"/>
                    <a:tab pos="5670550" algn="l"/>
                  </a:tabLst>
                </a:pPr>
                <a:endParaRPr lang="en-US" sz="1400" dirty="0">
                  <a:solidFill>
                    <a:schemeClr val="tx1"/>
                  </a:solidFill>
                  <a:effectLst/>
                  <a:latin typeface="Calibri" panose="020F0502020204030204" pitchFamily="34" charset="0"/>
                  <a:ea typeface="Calibri" panose="020F0502020204030204" pitchFamily="34" charset="0"/>
                  <a:cs typeface="AL-Mateen" pitchFamily="2" charset="-78"/>
                </a:endParaRPr>
              </a:p>
            </p:txBody>
          </p:sp>
        </mc:Choice>
        <mc:Fallback xmlns="">
          <p:sp>
            <p:nvSpPr>
              <p:cNvPr id="5" name="Rectangle: Rounded Corners 4">
                <a:extLst>
                  <a:ext uri="{FF2B5EF4-FFF2-40B4-BE49-F238E27FC236}">
                    <a16:creationId xmlns:a16="http://schemas.microsoft.com/office/drawing/2014/main" id="{BBAF44E4-4774-30CC-E4BC-94695238CE1B}"/>
                  </a:ext>
                </a:extLst>
              </p:cNvPr>
              <p:cNvSpPr>
                <a:spLocks noRot="1" noChangeAspect="1" noMove="1" noResize="1" noEditPoints="1" noAdjustHandles="1" noChangeArrowheads="1" noChangeShapeType="1" noTextEdit="1"/>
              </p:cNvSpPr>
              <p:nvPr/>
            </p:nvSpPr>
            <p:spPr>
              <a:xfrm>
                <a:off x="98474" y="112541"/>
                <a:ext cx="11985674" cy="6625884"/>
              </a:xfrm>
              <a:prstGeom prst="roundRect">
                <a:avLst>
                  <a:gd name="adj" fmla="val 2060"/>
                </a:avLst>
              </a:prstGeom>
              <a:blipFill>
                <a:blip r:embed="rId2"/>
                <a:stretch>
                  <a:fillRect/>
                </a:stretch>
              </a:blipFill>
            </p:spPr>
            <p:txBody>
              <a:bodyPr/>
              <a:lstStyle/>
              <a:p>
                <a:r>
                  <a:rPr lang="en-US">
                    <a:noFill/>
                  </a:rPr>
                  <a:t> </a:t>
                </a:r>
              </a:p>
            </p:txBody>
          </p:sp>
        </mc:Fallback>
      </mc:AlternateContent>
      <p:graphicFrame>
        <p:nvGraphicFramePr>
          <p:cNvPr id="2" name="Table 1">
            <a:extLst>
              <a:ext uri="{FF2B5EF4-FFF2-40B4-BE49-F238E27FC236}">
                <a16:creationId xmlns:a16="http://schemas.microsoft.com/office/drawing/2014/main" id="{02BA6EAA-D66C-660A-C3AB-6B0C34B61FD7}"/>
              </a:ext>
            </a:extLst>
          </p:cNvPr>
          <p:cNvGraphicFramePr>
            <a:graphicFrameLocks noGrp="1"/>
          </p:cNvGraphicFramePr>
          <p:nvPr>
            <p:extLst>
              <p:ext uri="{D42A27DB-BD31-4B8C-83A1-F6EECF244321}">
                <p14:modId xmlns:p14="http://schemas.microsoft.com/office/powerpoint/2010/main" val="1284045770"/>
              </p:ext>
            </p:extLst>
          </p:nvPr>
        </p:nvGraphicFramePr>
        <p:xfrm>
          <a:off x="295422" y="1558271"/>
          <a:ext cx="6358597" cy="4898794"/>
        </p:xfrm>
        <a:graphic>
          <a:graphicData uri="http://schemas.openxmlformats.org/drawingml/2006/table">
            <a:tbl>
              <a:tblPr/>
              <a:tblGrid>
                <a:gridCol w="1418722">
                  <a:extLst>
                    <a:ext uri="{9D8B030D-6E8A-4147-A177-3AD203B41FA5}">
                      <a16:colId xmlns:a16="http://schemas.microsoft.com/office/drawing/2014/main" val="4096795687"/>
                    </a:ext>
                  </a:extLst>
                </a:gridCol>
                <a:gridCol w="1208718">
                  <a:extLst>
                    <a:ext uri="{9D8B030D-6E8A-4147-A177-3AD203B41FA5}">
                      <a16:colId xmlns:a16="http://schemas.microsoft.com/office/drawing/2014/main" val="3049970825"/>
                    </a:ext>
                  </a:extLst>
                </a:gridCol>
                <a:gridCol w="1208718">
                  <a:extLst>
                    <a:ext uri="{9D8B030D-6E8A-4147-A177-3AD203B41FA5}">
                      <a16:colId xmlns:a16="http://schemas.microsoft.com/office/drawing/2014/main" val="2320025277"/>
                    </a:ext>
                  </a:extLst>
                </a:gridCol>
                <a:gridCol w="1313721">
                  <a:extLst>
                    <a:ext uri="{9D8B030D-6E8A-4147-A177-3AD203B41FA5}">
                      <a16:colId xmlns:a16="http://schemas.microsoft.com/office/drawing/2014/main" val="1150779479"/>
                    </a:ext>
                  </a:extLst>
                </a:gridCol>
                <a:gridCol w="1208718">
                  <a:extLst>
                    <a:ext uri="{9D8B030D-6E8A-4147-A177-3AD203B41FA5}">
                      <a16:colId xmlns:a16="http://schemas.microsoft.com/office/drawing/2014/main" val="2559226825"/>
                    </a:ext>
                  </a:extLst>
                </a:gridCol>
              </a:tblGrid>
              <a:tr h="192541">
                <a:tc gridSpan="5">
                  <a:txBody>
                    <a:bodyPr/>
                    <a:lstStyle/>
                    <a:p>
                      <a:pPr marL="54610" algn="ctr">
                        <a:lnSpc>
                          <a:spcPct val="115000"/>
                        </a:lnSpc>
                        <a:spcAft>
                          <a:spcPts val="1000"/>
                        </a:spcAft>
                        <a:tabLst>
                          <a:tab pos="568960" algn="l"/>
                          <a:tab pos="5670550" algn="l"/>
                        </a:tabLst>
                      </a:pPr>
                      <a:r>
                        <a:rPr lang="en-US" sz="1000" dirty="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Unrestricted Cointegration Rank Test (Trace)</a:t>
                      </a:r>
                      <a:endParaRPr lang="en-US" sz="1000" dirty="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59526" marR="59526" marT="0" marB="0" anchor="ctr">
                    <a:lnL w="19050" cap="flat" cmpd="dbl"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11014148"/>
                  </a:ext>
                </a:extLst>
              </a:tr>
              <a:tr h="472457">
                <a:tc>
                  <a:txBody>
                    <a:bodyPr/>
                    <a:lstStyle/>
                    <a:p>
                      <a:pPr marL="53975" algn="ctr">
                        <a:lnSpc>
                          <a:spcPct val="107000"/>
                        </a:lnSpc>
                        <a:spcAft>
                          <a:spcPts val="8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Hypothesized</a:t>
                      </a:r>
                      <a:endParaRPr lang="en-US" sz="1000">
                        <a:effectLst/>
                        <a:latin typeface="Calibri" panose="020F0502020204030204" pitchFamily="34" charset="0"/>
                        <a:ea typeface="Calibri" panose="020F0502020204030204" pitchFamily="34" charset="0"/>
                        <a:cs typeface="Arial" panose="020B0604020202020204" pitchFamily="34" charset="0"/>
                      </a:endParaRPr>
                    </a:p>
                    <a:p>
                      <a:pPr marL="53975" algn="ctr">
                        <a:lnSpc>
                          <a:spcPct val="107000"/>
                        </a:lnSpc>
                        <a:spcAft>
                          <a:spcPts val="8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No. of CE(s)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nchor="ctr">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3975" algn="ctr">
                        <a:lnSpc>
                          <a:spcPct val="107000"/>
                        </a:lnSpc>
                        <a:spcAft>
                          <a:spcPts val="8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Eigenvalue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3975" algn="ctr">
                        <a:lnSpc>
                          <a:spcPct val="107000"/>
                        </a:lnSpc>
                        <a:spcAft>
                          <a:spcPts val="8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Trace</a:t>
                      </a:r>
                      <a:endParaRPr lang="en-US" sz="1000">
                        <a:effectLst/>
                        <a:latin typeface="Calibri" panose="020F0502020204030204" pitchFamily="34" charset="0"/>
                        <a:ea typeface="Calibri" panose="020F0502020204030204" pitchFamily="34" charset="0"/>
                        <a:cs typeface="Arial" panose="020B0604020202020204" pitchFamily="34" charset="0"/>
                      </a:endParaRPr>
                    </a:p>
                    <a:p>
                      <a:pPr marL="53975" algn="ctr">
                        <a:lnSpc>
                          <a:spcPct val="107000"/>
                        </a:lnSpc>
                        <a:spcAft>
                          <a:spcPts val="8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Statistic</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3975" algn="ctr">
                        <a:lnSpc>
                          <a:spcPct val="107000"/>
                        </a:lnSpc>
                        <a:spcAft>
                          <a:spcPts val="800"/>
                        </a:spcAft>
                        <a:tabLst>
                          <a:tab pos="568960" algn="l"/>
                          <a:tab pos="5670550" algn="l"/>
                        </a:tabLst>
                      </a:pPr>
                      <a:r>
                        <a:rPr lang="en-US" sz="1000" dirty="0">
                          <a:effectLst/>
                          <a:latin typeface="Times New Roman" panose="02020603050405020304" pitchFamily="18" charset="0"/>
                          <a:ea typeface="Calibri" panose="020F0502020204030204" pitchFamily="34" charset="0"/>
                          <a:cs typeface="Arial" panose="020B0604020202020204" pitchFamily="34" charset="0"/>
                        </a:rPr>
                        <a:t>0.05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p>
                      <a:pPr marL="53975" algn="ctr">
                        <a:lnSpc>
                          <a:spcPct val="107000"/>
                        </a:lnSpc>
                        <a:spcAft>
                          <a:spcPts val="800"/>
                        </a:spcAft>
                        <a:tabLst>
                          <a:tab pos="568960" algn="l"/>
                          <a:tab pos="5670550" algn="l"/>
                        </a:tabLst>
                      </a:pPr>
                      <a:r>
                        <a:rPr lang="en-US" sz="1000" dirty="0">
                          <a:effectLst/>
                          <a:latin typeface="Times New Roman" panose="02020603050405020304" pitchFamily="18" charset="0"/>
                          <a:ea typeface="Calibri" panose="020F0502020204030204" pitchFamily="34" charset="0"/>
                          <a:cs typeface="Arial" panose="020B0604020202020204" pitchFamily="34" charset="0"/>
                        </a:rPr>
                        <a:t>Critical Value</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3975" algn="ctr">
                        <a:lnSpc>
                          <a:spcPct val="107000"/>
                        </a:lnSpc>
                        <a:spcAft>
                          <a:spcPts val="8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Prob.**</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nchor="ctr">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948500793"/>
                  </a:ext>
                </a:extLst>
              </a:tr>
              <a:tr h="192541">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None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0.980065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596.8788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150.5585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0.0000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64710820"/>
                  </a:ext>
                </a:extLst>
              </a:tr>
              <a:tr h="192541">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1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0.917595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361.9633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117.7082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0.0000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030234503"/>
                  </a:ext>
                </a:extLst>
              </a:tr>
              <a:tr h="192541">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2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0.760954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212.1969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88.80380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0.0000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019033632"/>
                  </a:ext>
                </a:extLst>
              </a:tr>
              <a:tr h="192541">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3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0.619382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126.3310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63.87610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0.0000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213298935"/>
                  </a:ext>
                </a:extLst>
              </a:tr>
              <a:tr h="192541">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4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0.490958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68.37352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42.91525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0.0000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557989428"/>
                  </a:ext>
                </a:extLst>
              </a:tr>
              <a:tr h="192541">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5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0.247423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27.86000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25.87211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0.0279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166304953"/>
                  </a:ext>
                </a:extLst>
              </a:tr>
              <a:tr h="192541">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0.164798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10.80491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12.51798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0.0950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436143156"/>
                  </a:ext>
                </a:extLst>
              </a:tr>
              <a:tr h="192541">
                <a:tc gridSpan="5">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Trace test indicates 3 cointegrating eqn(s) at the 0.05 level</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nchor="ctr">
                    <a:lnL w="19050" cap="flat" cmpd="dbl"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53989998"/>
                  </a:ext>
                </a:extLst>
              </a:tr>
              <a:tr h="256885">
                <a:tc gridSpan="5">
                  <a:txBody>
                    <a:bodyPr/>
                    <a:lstStyle/>
                    <a:p>
                      <a:pPr algn="ctr">
                        <a:lnSpc>
                          <a:spcPct val="115000"/>
                        </a:lnSpc>
                        <a:spcAft>
                          <a:spcPts val="1000"/>
                        </a:spcAft>
                      </a:pPr>
                      <a:r>
                        <a:rPr lang="en-US" sz="10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Unrestricted Cointegration Rank Test (Maximum Eigenvalue)</a:t>
                      </a:r>
                      <a:endParaRPr lang="en-US" sz="100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59526" marR="59526" marT="0" marB="0" anchor="ctr">
                    <a:lnL w="19050" cap="flat" cmpd="dbl"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17984495"/>
                  </a:ext>
                </a:extLst>
              </a:tr>
              <a:tr h="472457">
                <a:tc>
                  <a:txBody>
                    <a:bodyPr/>
                    <a:lstStyle/>
                    <a:p>
                      <a:pPr marL="53975" algn="ctr">
                        <a:lnSpc>
                          <a:spcPct val="107000"/>
                        </a:lnSpc>
                        <a:spcAft>
                          <a:spcPts val="8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Hypothesized</a:t>
                      </a:r>
                      <a:endParaRPr lang="en-US" sz="1000">
                        <a:effectLst/>
                        <a:latin typeface="Calibri" panose="020F0502020204030204" pitchFamily="34" charset="0"/>
                        <a:ea typeface="Calibri" panose="020F0502020204030204" pitchFamily="34" charset="0"/>
                        <a:cs typeface="Arial" panose="020B0604020202020204" pitchFamily="34" charset="0"/>
                      </a:endParaRPr>
                    </a:p>
                    <a:p>
                      <a:pPr marL="53975" algn="ctr">
                        <a:lnSpc>
                          <a:spcPct val="107000"/>
                        </a:lnSpc>
                        <a:spcAft>
                          <a:spcPts val="8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No. of CE(s)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nchor="ctr">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3975" algn="ctr">
                        <a:lnSpc>
                          <a:spcPct val="107000"/>
                        </a:lnSpc>
                        <a:spcAft>
                          <a:spcPts val="8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Eigenvalue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3975" algn="ctr">
                        <a:lnSpc>
                          <a:spcPct val="107000"/>
                        </a:lnSpc>
                        <a:spcAft>
                          <a:spcPts val="8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Max-Eigen</a:t>
                      </a:r>
                      <a:endParaRPr lang="en-US" sz="1000">
                        <a:effectLst/>
                        <a:latin typeface="Calibri" panose="020F0502020204030204" pitchFamily="34" charset="0"/>
                        <a:ea typeface="Calibri" panose="020F0502020204030204" pitchFamily="34" charset="0"/>
                        <a:cs typeface="Arial" panose="020B0604020202020204" pitchFamily="34" charset="0"/>
                      </a:endParaRPr>
                    </a:p>
                    <a:p>
                      <a:pPr marL="53975" algn="ctr">
                        <a:lnSpc>
                          <a:spcPct val="107000"/>
                        </a:lnSpc>
                        <a:spcAft>
                          <a:spcPts val="8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Statistic</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3975" algn="ctr">
                        <a:lnSpc>
                          <a:spcPct val="107000"/>
                        </a:lnSpc>
                        <a:spcAft>
                          <a:spcPts val="8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0.05</a:t>
                      </a:r>
                      <a:endParaRPr lang="en-US" sz="1000">
                        <a:effectLst/>
                        <a:latin typeface="Calibri" panose="020F0502020204030204" pitchFamily="34" charset="0"/>
                        <a:ea typeface="Calibri" panose="020F0502020204030204" pitchFamily="34" charset="0"/>
                        <a:cs typeface="Arial" panose="020B0604020202020204" pitchFamily="34" charset="0"/>
                      </a:endParaRPr>
                    </a:p>
                    <a:p>
                      <a:pPr marL="53975" algn="ctr">
                        <a:lnSpc>
                          <a:spcPct val="107000"/>
                        </a:lnSpc>
                        <a:spcAft>
                          <a:spcPts val="8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Critical Value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3975" algn="ctr">
                        <a:lnSpc>
                          <a:spcPct val="107000"/>
                        </a:lnSpc>
                        <a:spcAft>
                          <a:spcPts val="8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Prob.**</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nchor="ctr">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905257415"/>
                  </a:ext>
                </a:extLst>
              </a:tr>
              <a:tr h="192541">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None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0.980065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234.9156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50.59985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423447157"/>
                  </a:ext>
                </a:extLst>
              </a:tr>
              <a:tr h="192541">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1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0.917595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149.7664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44.49720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0.0000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083559416"/>
                  </a:ext>
                </a:extLst>
              </a:tr>
              <a:tr h="192541">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2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0.760954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85.86585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38.33101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0.0000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190723493"/>
                  </a:ext>
                </a:extLst>
              </a:tr>
              <a:tr h="192541">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3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0.619382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57.95751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32.11832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0.0000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059928085"/>
                  </a:ext>
                </a:extLst>
              </a:tr>
              <a:tr h="192541">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4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0.490958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40.51352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25.82321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0.0003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422933631"/>
                  </a:ext>
                </a:extLst>
              </a:tr>
              <a:tr h="192541">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0.247423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17.05510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19.38704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0.1057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4030450275"/>
                  </a:ext>
                </a:extLst>
              </a:tr>
              <a:tr h="192541">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0.164798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10.80491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12.51798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0.0950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772944465"/>
                  </a:ext>
                </a:extLst>
              </a:tr>
              <a:tr h="229583">
                <a:tc gridSpan="5">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Max-eigenvalue test indicates 3 cointegrating eqn(s) at the 0.05 level</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nchor="ctr">
                    <a:lnL w="19050" cap="flat" cmpd="dbl"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45613246"/>
                  </a:ext>
                </a:extLst>
              </a:tr>
              <a:tr h="192541">
                <a:tc gridSpan="5">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 denotes rejection of the hypothesis at the 0.05 level</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nchor="ctr">
                    <a:lnL w="19050" cap="flat" cmpd="dbl"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18630221"/>
                  </a:ext>
                </a:extLst>
              </a:tr>
              <a:tr h="194215">
                <a:tc gridSpan="5">
                  <a:txBody>
                    <a:bodyPr/>
                    <a:lstStyle/>
                    <a:p>
                      <a:pPr marL="54610" algn="ctr">
                        <a:lnSpc>
                          <a:spcPct val="115000"/>
                        </a:lnSpc>
                        <a:spcAft>
                          <a:spcPts val="1000"/>
                        </a:spcAft>
                        <a:tabLst>
                          <a:tab pos="568960" algn="l"/>
                          <a:tab pos="5670550" algn="l"/>
                        </a:tabLst>
                      </a:pPr>
                      <a:r>
                        <a:rPr lang="en-US" sz="1000" dirty="0">
                          <a:effectLst/>
                          <a:latin typeface="Times New Roman" panose="02020603050405020304" pitchFamily="18" charset="0"/>
                          <a:ea typeface="Calibri" panose="020F0502020204030204" pitchFamily="34" charset="0"/>
                          <a:cs typeface="Arial" panose="020B0604020202020204" pitchFamily="34" charset="0"/>
                        </a:rPr>
                        <a:t>**MacKinnon-</a:t>
                      </a:r>
                      <a:r>
                        <a:rPr lang="en-US" sz="1000" dirty="0" err="1">
                          <a:effectLst/>
                          <a:latin typeface="Times New Roman" panose="02020603050405020304" pitchFamily="18" charset="0"/>
                          <a:ea typeface="Calibri" panose="020F0502020204030204" pitchFamily="34" charset="0"/>
                          <a:cs typeface="Arial" panose="020B0604020202020204" pitchFamily="34" charset="0"/>
                        </a:rPr>
                        <a:t>Haug</a:t>
                      </a:r>
                      <a:r>
                        <a:rPr lang="en-US" sz="1000" dirty="0">
                          <a:effectLst/>
                          <a:latin typeface="Times New Roman" panose="02020603050405020304" pitchFamily="18" charset="0"/>
                          <a:ea typeface="Calibri" panose="020F0502020204030204" pitchFamily="34" charset="0"/>
                          <a:cs typeface="Arial" panose="020B0604020202020204" pitchFamily="34" charset="0"/>
                        </a:rPr>
                        <a:t>-</a:t>
                      </a:r>
                      <a:r>
                        <a:rPr lang="en-US" sz="1000" dirty="0" err="1">
                          <a:effectLst/>
                          <a:latin typeface="Times New Roman" panose="02020603050405020304" pitchFamily="18" charset="0"/>
                          <a:ea typeface="Calibri" panose="020F0502020204030204" pitchFamily="34" charset="0"/>
                          <a:cs typeface="Arial" panose="020B0604020202020204" pitchFamily="34" charset="0"/>
                        </a:rPr>
                        <a:t>Michelis</a:t>
                      </a:r>
                      <a:r>
                        <a:rPr lang="en-US" sz="1000" dirty="0">
                          <a:effectLst/>
                          <a:latin typeface="Times New Roman" panose="02020603050405020304" pitchFamily="18" charset="0"/>
                          <a:ea typeface="Calibri" panose="020F0502020204030204" pitchFamily="34" charset="0"/>
                          <a:cs typeface="Arial" panose="020B0604020202020204" pitchFamily="34" charset="0"/>
                        </a:rPr>
                        <a:t> (1999) p-values</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59526" marR="59526" marT="0" marB="0" anchor="ctr">
                    <a:lnL w="19050" cap="flat" cmpd="dbl"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23403404"/>
                  </a:ext>
                </a:extLst>
              </a:tr>
            </a:tbl>
          </a:graphicData>
        </a:graphic>
      </p:graphicFrame>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B8E988CF-D155-88EE-76E3-19C9CD8CE05D}"/>
                  </a:ext>
                </a:extLst>
              </p:cNvPr>
              <p:cNvSpPr txBox="1"/>
              <p:nvPr/>
            </p:nvSpPr>
            <p:spPr>
              <a:xfrm>
                <a:off x="6663397" y="1726627"/>
                <a:ext cx="5430129" cy="2585323"/>
              </a:xfrm>
              <a:prstGeom prst="rect">
                <a:avLst/>
              </a:prstGeom>
              <a:noFill/>
            </p:spPr>
            <p:txBody>
              <a:bodyPr wrap="square" rtlCol="0">
                <a:spAutoFit/>
              </a:bodyPr>
              <a:lstStyle/>
              <a:p>
                <a:pPr algn="justLow" rtl="1"/>
                <a:r>
                  <a:rPr lang="ar-IQ" b="1" dirty="0"/>
                  <a:t> </a:t>
                </a:r>
                <a:r>
                  <a:rPr lang="ar-IQ" sz="1400" b="1" dirty="0">
                    <a:cs typeface="+mj-cs"/>
                  </a:rPr>
                  <a:t>وكما موضح في الجدول فأن القيمة المحسوبة لاختبار الأثر</a:t>
                </a:r>
                <a14:m>
                  <m:oMath xmlns:m="http://schemas.openxmlformats.org/officeDocument/2006/math">
                    <m:r>
                      <a:rPr lang="ar-IQ" sz="1400" b="1">
                        <a:latin typeface="Cambria Math" panose="02040503050406030204" pitchFamily="18" charset="0"/>
                        <a:cs typeface="+mj-cs"/>
                      </a:rPr>
                      <m:t> </m:t>
                    </m:r>
                    <m:r>
                      <a:rPr lang="ar-IQ" sz="1400" b="1" i="1">
                        <a:latin typeface="Cambria Math" panose="02040503050406030204" pitchFamily="18" charset="0"/>
                        <a:cs typeface="+mj-cs"/>
                      </a:rPr>
                      <m:t>𝝀</m:t>
                    </m:r>
                  </m:oMath>
                </a14:m>
                <a:r>
                  <a:rPr lang="en-US" sz="1400" b="1" dirty="0">
                    <a:cs typeface="+mj-cs"/>
                  </a:rPr>
                  <a:t> Trace</a:t>
                </a:r>
                <a:r>
                  <a:rPr lang="ar-IQ" sz="1400" b="1" dirty="0">
                    <a:cs typeface="+mj-cs"/>
                  </a:rPr>
                  <a:t> هي عنـــــد </a:t>
                </a:r>
                <a:endParaRPr lang="en-US" sz="1400" b="1" dirty="0">
                  <a:cs typeface="+mj-cs"/>
                </a:endParaRPr>
              </a:p>
              <a:p>
                <a:pPr algn="justLow" rtl="1"/>
                <a:r>
                  <a:rPr lang="en-US" sz="1600" b="1" dirty="0">
                    <a:cs typeface="+mj-cs"/>
                  </a:rPr>
                  <a:t> At most4 - At most3 -At most2 – At most1- None)</a:t>
                </a:r>
                <a:r>
                  <a:rPr lang="ar-SA" sz="1600" b="1" dirty="0">
                    <a:cs typeface="+mj-cs"/>
                  </a:rPr>
                  <a:t> –</a:t>
                </a:r>
                <a:r>
                  <a:rPr lang="en-US" sz="1600" b="1" dirty="0">
                    <a:cs typeface="+mj-cs"/>
                  </a:rPr>
                  <a:t>At most5</a:t>
                </a:r>
                <a:r>
                  <a:rPr lang="ar-SA" sz="1600" b="1" dirty="0">
                    <a:cs typeface="+mj-cs"/>
                  </a:rPr>
                  <a:t>) </a:t>
                </a:r>
                <a:r>
                  <a:rPr lang="ar-IQ" sz="1600" b="1" dirty="0">
                    <a:cs typeface="+mj-cs"/>
                  </a:rPr>
                  <a:t>أكبر من القيمة الحرجة (على الترتيب عند مستوى معنوية </a:t>
                </a:r>
                <a:r>
                  <a:rPr lang="en-US" sz="1600" b="1" dirty="0">
                    <a:cs typeface="+mj-cs"/>
                  </a:rPr>
                  <a:t>5)</a:t>
                </a:r>
                <a:r>
                  <a:rPr lang="ar-IQ" sz="1600" b="1" dirty="0">
                    <a:cs typeface="+mj-cs"/>
                  </a:rPr>
                  <a:t>%) وهذا ما يدل على رفض فرضية العدم التي تنص على عدم وجود أي متجه للتكامل المشترك (</a:t>
                </a:r>
                <a:r>
                  <a:rPr lang="en-US" sz="1600" b="1" dirty="0">
                    <a:cs typeface="+mj-cs"/>
                  </a:rPr>
                  <a:t>r=0</a:t>
                </a:r>
                <a:r>
                  <a:rPr lang="ar-IQ" sz="1600" b="1" dirty="0">
                    <a:cs typeface="+mj-cs"/>
                  </a:rPr>
                  <a:t>)، ونقبل الفرضية البديلة التي تنص على </a:t>
                </a:r>
                <a:r>
                  <a:rPr lang="ar-IQ" sz="1600" b="1" dirty="0">
                    <a:solidFill>
                      <a:srgbClr val="C00000"/>
                    </a:solidFill>
                    <a:cs typeface="+mj-cs"/>
                  </a:rPr>
                  <a:t>وجود ستة معادلات للتكامل المشترك (</a:t>
                </a:r>
                <a:r>
                  <a:rPr lang="en-US" sz="1600" b="1" dirty="0">
                    <a:solidFill>
                      <a:srgbClr val="C00000"/>
                    </a:solidFill>
                    <a:cs typeface="+mj-cs"/>
                  </a:rPr>
                  <a:t>r=6</a:t>
                </a:r>
                <a:r>
                  <a:rPr lang="ar-IQ" sz="1600" b="1" dirty="0">
                    <a:solidFill>
                      <a:srgbClr val="C00000"/>
                    </a:solidFill>
                    <a:cs typeface="+mj-cs"/>
                  </a:rPr>
                  <a:t>)</a:t>
                </a:r>
                <a:r>
                  <a:rPr lang="ar-IQ" sz="1600" b="1" dirty="0">
                    <a:cs typeface="+mj-cs"/>
                  </a:rPr>
                  <a:t> عند مستوى المعنوية (5%)، ومن ثم يوجد تكامل مشترك أو علاقة </a:t>
                </a:r>
                <a:r>
                  <a:rPr lang="ar-IQ" sz="1600" b="1" dirty="0" err="1">
                    <a:cs typeface="+mj-cs"/>
                  </a:rPr>
                  <a:t>توازنية</a:t>
                </a:r>
                <a:r>
                  <a:rPr lang="ar-IQ" sz="1600" b="1" dirty="0">
                    <a:cs typeface="+mj-cs"/>
                  </a:rPr>
                  <a:t> طويلة الأمد بأكثر من اتجاه. أما عند </a:t>
                </a:r>
                <a:r>
                  <a:rPr lang="en-US" sz="1600" b="1" dirty="0">
                    <a:cs typeface="+mj-cs"/>
                  </a:rPr>
                  <a:t>(At most6) </a:t>
                </a:r>
                <a:r>
                  <a:rPr lang="ar-IQ" sz="1600" b="1" dirty="0">
                    <a:cs typeface="+mj-cs"/>
                  </a:rPr>
                  <a:t>فإن القيمة المحسوبة لاختبار الأثر أقل من القيمة الحرجة عند مستوى معنوية (5%) ومن ثم عدم وجود متجه للتكامل المشترك وبذلك نقبل فرضية العدم القائلة بعدم وجود تكامل مشترك بين المتغيرات</a:t>
                </a:r>
                <a:r>
                  <a:rPr lang="ar-IQ" sz="1600" b="1" dirty="0"/>
                  <a:t>. </a:t>
                </a:r>
                <a:endParaRPr lang="en-US" sz="1600" b="1" dirty="0"/>
              </a:p>
            </p:txBody>
          </p:sp>
        </mc:Choice>
        <mc:Fallback xmlns="">
          <p:sp>
            <p:nvSpPr>
              <p:cNvPr id="3" name="TextBox 2">
                <a:extLst>
                  <a:ext uri="{FF2B5EF4-FFF2-40B4-BE49-F238E27FC236}">
                    <a16:creationId xmlns:a16="http://schemas.microsoft.com/office/drawing/2014/main" id="{B8E988CF-D155-88EE-76E3-19C9CD8CE05D}"/>
                  </a:ext>
                </a:extLst>
              </p:cNvPr>
              <p:cNvSpPr txBox="1">
                <a:spLocks noRot="1" noChangeAspect="1" noMove="1" noResize="1" noEditPoints="1" noAdjustHandles="1" noChangeArrowheads="1" noChangeShapeType="1" noTextEdit="1"/>
              </p:cNvSpPr>
              <p:nvPr/>
            </p:nvSpPr>
            <p:spPr>
              <a:xfrm>
                <a:off x="6663397" y="1726627"/>
                <a:ext cx="5430129" cy="2585323"/>
              </a:xfrm>
              <a:prstGeom prst="rect">
                <a:avLst/>
              </a:prstGeom>
              <a:blipFill>
                <a:blip r:embed="rId3"/>
                <a:stretch>
                  <a:fillRect l="-1459" t="-1179" r="-1010" b="-1887"/>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025980AF-B1D0-C004-7561-49D77462D8D6}"/>
              </a:ext>
            </a:extLst>
          </p:cNvPr>
          <p:cNvSpPr txBox="1"/>
          <p:nvPr/>
        </p:nvSpPr>
        <p:spPr>
          <a:xfrm>
            <a:off x="6703256" y="4254059"/>
            <a:ext cx="5430129" cy="2308324"/>
          </a:xfrm>
          <a:prstGeom prst="rect">
            <a:avLst/>
          </a:prstGeom>
          <a:noFill/>
        </p:spPr>
        <p:txBody>
          <a:bodyPr wrap="square" rtlCol="0">
            <a:spAutoFit/>
          </a:bodyPr>
          <a:lstStyle/>
          <a:p>
            <a:pPr algn="justLow" rtl="1"/>
            <a:r>
              <a:rPr lang="ar-SA" sz="1600" b="1" dirty="0">
                <a:effectLst/>
                <a:latin typeface="Calibri" panose="020F0502020204030204" pitchFamily="34" charset="0"/>
                <a:ea typeface="Calibri" panose="020F0502020204030204" pitchFamily="34" charset="0"/>
                <a:cs typeface="+mj-cs"/>
              </a:rPr>
              <a:t>و</a:t>
            </a:r>
            <a:r>
              <a:rPr lang="ar-IQ" sz="1600" b="1" dirty="0">
                <a:ln>
                  <a:noFill/>
                </a:ln>
                <a:effectLst/>
                <a:latin typeface="Calibri" panose="020F0502020204030204" pitchFamily="34" charset="0"/>
                <a:ea typeface="Calibri" panose="020F0502020204030204" pitchFamily="34" charset="0"/>
                <a:cs typeface="+mj-cs"/>
              </a:rPr>
              <a:t>كما موضح في الجدول من نتائج اختبار </a:t>
            </a:r>
            <a:r>
              <a:rPr lang="en-US" sz="1600" b="1" dirty="0">
                <a:ln>
                  <a:noFill/>
                </a:ln>
                <a:effectLst/>
                <a:latin typeface="Times New Roman" panose="02020603050405020304" pitchFamily="18" charset="0"/>
                <a:ea typeface="Calibri" panose="020F0502020204030204" pitchFamily="34" charset="0"/>
                <a:cs typeface="+mj-cs"/>
              </a:rPr>
              <a:t>Max-Eigen</a:t>
            </a:r>
            <a:r>
              <a:rPr lang="ar-IQ" sz="1600" b="1" dirty="0">
                <a:ln>
                  <a:noFill/>
                </a:ln>
                <a:effectLst/>
                <a:latin typeface="Calibri" panose="020F0502020204030204" pitchFamily="34" charset="0"/>
                <a:ea typeface="Calibri" panose="020F0502020204030204" pitchFamily="34" charset="0"/>
                <a:cs typeface="+mj-cs"/>
              </a:rPr>
              <a:t> نلاحظ أن القيمة المحسوبة للإمكان الأعظم عند (</a:t>
            </a:r>
            <a:r>
              <a:rPr lang="en-US" sz="1600" b="1" dirty="0">
                <a:ln>
                  <a:noFill/>
                </a:ln>
                <a:effectLst/>
                <a:latin typeface="Times New Roman" panose="02020603050405020304" pitchFamily="18" charset="0"/>
                <a:ea typeface="Calibri" panose="020F0502020204030204" pitchFamily="34" charset="0"/>
                <a:cs typeface="+mj-cs"/>
              </a:rPr>
              <a:t>most3 - At most2 - At most1</a:t>
            </a:r>
            <a:r>
              <a:rPr lang="en-US" sz="1600" b="1" dirty="0">
                <a:effectLst/>
                <a:latin typeface="Calibri" panose="020F0502020204030204" pitchFamily="34" charset="0"/>
                <a:ea typeface="Calibri" panose="020F0502020204030204" pitchFamily="34" charset="0"/>
                <a:cs typeface="+mj-cs"/>
              </a:rPr>
              <a:t> -</a:t>
            </a:r>
            <a:r>
              <a:rPr lang="en-US" sz="1600" b="1" dirty="0">
                <a:ln>
                  <a:noFill/>
                </a:ln>
                <a:effectLst/>
                <a:latin typeface="Times New Roman" panose="02020603050405020304" pitchFamily="18" charset="0"/>
                <a:ea typeface="Calibri" panose="020F0502020204030204" pitchFamily="34" charset="0"/>
                <a:cs typeface="+mj-cs"/>
              </a:rPr>
              <a:t>None </a:t>
            </a:r>
            <a:r>
              <a:rPr lang="ar-IQ" sz="1600" b="1" dirty="0">
                <a:ln>
                  <a:noFill/>
                </a:ln>
                <a:effectLst/>
                <a:latin typeface="Calibri" panose="020F0502020204030204" pitchFamily="34" charset="0"/>
                <a:ea typeface="Calibri" panose="020F0502020204030204" pitchFamily="34" charset="0"/>
                <a:cs typeface="+mj-cs"/>
              </a:rPr>
              <a:t>- </a:t>
            </a:r>
            <a:r>
              <a:rPr lang="en-US" sz="1600" b="1" dirty="0">
                <a:ln>
                  <a:noFill/>
                </a:ln>
                <a:effectLst/>
                <a:latin typeface="Times New Roman" panose="02020603050405020304" pitchFamily="18" charset="0"/>
                <a:ea typeface="Calibri" panose="020F0502020204030204" pitchFamily="34" charset="0"/>
                <a:cs typeface="+mj-cs"/>
              </a:rPr>
              <a:t>At most4</a:t>
            </a:r>
            <a:r>
              <a:rPr lang="ar-IQ" sz="1600" b="1" dirty="0">
                <a:ln>
                  <a:noFill/>
                </a:ln>
                <a:effectLst/>
                <a:latin typeface="Calibri" panose="020F0502020204030204" pitchFamily="34" charset="0"/>
                <a:ea typeface="Calibri" panose="020F0502020204030204" pitchFamily="34" charset="0"/>
                <a:cs typeface="+mj-cs"/>
              </a:rPr>
              <a:t>) أكبر مـــن القيمــــة الحرجــة على الترتيب عند مستوى معنوية (</a:t>
            </a:r>
            <a:r>
              <a:rPr lang="en-US" sz="1600" b="1" dirty="0">
                <a:ln>
                  <a:noFill/>
                </a:ln>
                <a:effectLst/>
                <a:latin typeface="Times New Roman" panose="02020603050405020304" pitchFamily="18" charset="0"/>
                <a:ea typeface="Calibri" panose="020F0502020204030204" pitchFamily="34" charset="0"/>
                <a:cs typeface="+mj-cs"/>
              </a:rPr>
              <a:t>5</a:t>
            </a:r>
            <a:r>
              <a:rPr lang="ar-IQ" sz="1600" b="1" dirty="0">
                <a:ln>
                  <a:noFill/>
                </a:ln>
                <a:effectLst/>
                <a:latin typeface="Calibri" panose="020F0502020204030204" pitchFamily="34" charset="0"/>
                <a:ea typeface="Calibri" panose="020F0502020204030204" pitchFamily="34" charset="0"/>
                <a:cs typeface="+mj-cs"/>
              </a:rPr>
              <a:t>%) وهذا يعني رفض فرضية العدم التي تنص على عدم وجود عدد من متجهات التكامل المشترك، ونقبل الفرضية البديلة التي تنص على </a:t>
            </a:r>
            <a:r>
              <a:rPr lang="ar-IQ" sz="1600" b="1" dirty="0">
                <a:ln>
                  <a:noFill/>
                </a:ln>
                <a:solidFill>
                  <a:srgbClr val="C00000"/>
                </a:solidFill>
                <a:effectLst/>
                <a:latin typeface="Calibri" panose="020F0502020204030204" pitchFamily="34" charset="0"/>
                <a:ea typeface="Calibri" panose="020F0502020204030204" pitchFamily="34" charset="0"/>
                <a:cs typeface="+mj-cs"/>
              </a:rPr>
              <a:t>وجود خمس معادلات للتكامل المشترك </a:t>
            </a:r>
            <a:r>
              <a:rPr lang="ar-IQ" sz="1600" b="1" dirty="0">
                <a:ln>
                  <a:noFill/>
                </a:ln>
                <a:effectLst/>
                <a:latin typeface="Calibri" panose="020F0502020204030204" pitchFamily="34" charset="0"/>
                <a:ea typeface="Calibri" panose="020F0502020204030204" pitchFamily="34" charset="0"/>
                <a:cs typeface="+mj-cs"/>
              </a:rPr>
              <a:t>عند مستوى المعنوية (5%)،وهذا ما يثبت وجود علاقة </a:t>
            </a:r>
            <a:r>
              <a:rPr lang="ar-IQ" sz="1600" b="1" dirty="0" err="1">
                <a:ln>
                  <a:noFill/>
                </a:ln>
                <a:effectLst/>
                <a:latin typeface="Calibri" panose="020F0502020204030204" pitchFamily="34" charset="0"/>
                <a:ea typeface="Calibri" panose="020F0502020204030204" pitchFamily="34" charset="0"/>
                <a:cs typeface="+mj-cs"/>
              </a:rPr>
              <a:t>توازنية</a:t>
            </a:r>
            <a:r>
              <a:rPr lang="ar-IQ" sz="1600" b="1" dirty="0">
                <a:ln>
                  <a:noFill/>
                </a:ln>
                <a:effectLst/>
                <a:latin typeface="Calibri" panose="020F0502020204030204" pitchFamily="34" charset="0"/>
                <a:ea typeface="Calibri" panose="020F0502020204030204" pitchFamily="34" charset="0"/>
                <a:cs typeface="+mj-cs"/>
              </a:rPr>
              <a:t> طويلة الأجل وبأكثر من اتجاه، أما عند </a:t>
            </a:r>
            <a:r>
              <a:rPr lang="en-US" sz="1600" b="1" dirty="0">
                <a:ln>
                  <a:noFill/>
                </a:ln>
                <a:effectLst/>
                <a:latin typeface="Arial" panose="020B0604020202020204" pitchFamily="34" charset="0"/>
                <a:ea typeface="Calibri" panose="020F0502020204030204" pitchFamily="34" charset="0"/>
                <a:cs typeface="+mj-cs"/>
              </a:rPr>
              <a:t>(At most6 - At most5) </a:t>
            </a:r>
            <a:r>
              <a:rPr lang="ar-IQ" sz="1600" b="1" dirty="0">
                <a:ln>
                  <a:noFill/>
                </a:ln>
                <a:effectLst/>
                <a:latin typeface="Calibri" panose="020F0502020204030204" pitchFamily="34" charset="0"/>
                <a:ea typeface="Calibri" panose="020F0502020204030204" pitchFamily="34" charset="0"/>
                <a:cs typeface="+mj-cs"/>
              </a:rPr>
              <a:t>فإن القيمة المحسوبة لمعدل الإمكان الأعظم اقل من القيمة الحرجة عند مستوى معنوية (5%) ومن ثم عدم وجود معادلات للتكامل المشترك.</a:t>
            </a:r>
            <a:endParaRPr lang="en-US" sz="1600" b="1" dirty="0">
              <a:cs typeface="+mj-cs"/>
            </a:endParaRPr>
          </a:p>
        </p:txBody>
      </p:sp>
    </p:spTree>
    <p:extLst>
      <p:ext uri="{BB962C8B-B14F-4D97-AF65-F5344CB8AC3E}">
        <p14:creationId xmlns:p14="http://schemas.microsoft.com/office/powerpoint/2010/main" val="3301370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103162" y="116058"/>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4610" algn="justLow" rtl="1">
              <a:lnSpc>
                <a:spcPct val="107000"/>
              </a:lnSpc>
              <a:spcAft>
                <a:spcPts val="800"/>
              </a:spcAft>
              <a:tabLst>
                <a:tab pos="568960" algn="l"/>
                <a:tab pos="5670550" algn="l"/>
              </a:tabLst>
            </a:pPr>
            <a:endParaRPr lang="en-US" sz="1800" dirty="0">
              <a:ln>
                <a:noFill/>
              </a:ln>
              <a:solidFill>
                <a:srgbClr val="000000"/>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07000"/>
              </a:lnSpc>
              <a:spcAft>
                <a:spcPts val="800"/>
              </a:spcAft>
              <a:tabLst>
                <a:tab pos="568960" algn="l"/>
                <a:tab pos="5670550" algn="l"/>
              </a:tabLst>
            </a:pPr>
            <a:r>
              <a:rPr lang="ar-IQ" sz="1800" dirty="0">
                <a:ln>
                  <a:noFill/>
                </a:ln>
                <a:solidFill>
                  <a:srgbClr val="000000"/>
                </a:solidFill>
                <a:effectLst/>
                <a:latin typeface="Calibri" panose="020F0502020204030204" pitchFamily="34" charset="0"/>
                <a:ea typeface="Calibri" panose="020F0502020204030204" pitchFamily="34" charset="0"/>
                <a:cs typeface="Sultan Medium" pitchFamily="2" charset="-78"/>
              </a:rPr>
              <a:t>ثانياً: تقدير الأنموذج باستخدام الانحدار الذاتي ذي الابطاء الموزع</a:t>
            </a:r>
            <a:r>
              <a:rPr lang="en-US" sz="1800" dirty="0">
                <a:ln>
                  <a:noFill/>
                </a:ln>
                <a:solidFill>
                  <a:srgbClr val="000000"/>
                </a:solidFill>
                <a:effectLst/>
                <a:latin typeface="Calibri" panose="020F0502020204030204" pitchFamily="34" charset="0"/>
                <a:ea typeface="Calibri" panose="020F0502020204030204" pitchFamily="34" charset="0"/>
                <a:cs typeface="Sultan Medium" pitchFamily="2" charset="-78"/>
              </a:rPr>
              <a:t> </a:t>
            </a:r>
            <a:r>
              <a:rPr lang="en-US" sz="1800" b="1"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ARDL</a:t>
            </a:r>
            <a:r>
              <a:rPr lang="en-US" sz="1800" dirty="0">
                <a:ln>
                  <a:noFill/>
                </a:ln>
                <a:solidFill>
                  <a:srgbClr val="000000"/>
                </a:solidFill>
                <a:effectLst/>
                <a:latin typeface="Calibri" panose="020F0502020204030204" pitchFamily="34" charset="0"/>
                <a:ea typeface="Calibri" panose="020F0502020204030204" pitchFamily="34" charset="0"/>
                <a:cs typeface="Sultan Medium" pitchFamily="2" charset="-78"/>
              </a:rPr>
              <a:t> </a:t>
            </a:r>
            <a:endParaRPr lang="ar-IQ" sz="1800" dirty="0">
              <a:ln>
                <a:noFill/>
              </a:ln>
              <a:solidFill>
                <a:srgbClr val="000000"/>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07000"/>
              </a:lnSpc>
              <a:spcAft>
                <a:spcPts val="800"/>
              </a:spcAft>
              <a:tabLst>
                <a:tab pos="568960" algn="l"/>
                <a:tab pos="5670550" algn="l"/>
              </a:tabLst>
            </a:pPr>
            <a:endParaRPr lang="ar-IQ" dirty="0">
              <a:solidFill>
                <a:srgbClr val="000000"/>
              </a:solidFill>
              <a:latin typeface="Calibri" panose="020F0502020204030204" pitchFamily="34" charset="0"/>
              <a:ea typeface="Calibri" panose="020F0502020204030204" pitchFamily="34" charset="0"/>
              <a:cs typeface="Sultan Medium" pitchFamily="2" charset="-78"/>
            </a:endParaRPr>
          </a:p>
          <a:p>
            <a:pPr marL="54610" algn="justLow" rtl="1">
              <a:lnSpc>
                <a:spcPct val="107000"/>
              </a:lnSpc>
              <a:spcAft>
                <a:spcPts val="800"/>
              </a:spcAft>
              <a:tabLst>
                <a:tab pos="568960" algn="l"/>
                <a:tab pos="5670550" algn="l"/>
              </a:tabLst>
            </a:pPr>
            <a:endParaRPr lang="ar-IQ" sz="1800" dirty="0">
              <a:ln>
                <a:noFill/>
              </a:ln>
              <a:solidFill>
                <a:srgbClr val="000000"/>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07000"/>
              </a:lnSpc>
              <a:spcAft>
                <a:spcPts val="800"/>
              </a:spcAft>
              <a:tabLst>
                <a:tab pos="568960" algn="l"/>
                <a:tab pos="5670550" algn="l"/>
              </a:tabLst>
            </a:pPr>
            <a:endParaRPr lang="ar-IQ" dirty="0">
              <a:solidFill>
                <a:srgbClr val="000000"/>
              </a:solidFill>
              <a:latin typeface="Calibri" panose="020F0502020204030204" pitchFamily="34" charset="0"/>
              <a:ea typeface="Calibri" panose="020F0502020204030204" pitchFamily="34" charset="0"/>
              <a:cs typeface="Sultan Medium" pitchFamily="2" charset="-78"/>
            </a:endParaRPr>
          </a:p>
          <a:p>
            <a:pPr marL="54610" algn="justLow" rtl="1">
              <a:lnSpc>
                <a:spcPct val="107000"/>
              </a:lnSpc>
              <a:spcAft>
                <a:spcPts val="800"/>
              </a:spcAft>
              <a:tabLst>
                <a:tab pos="568960" algn="l"/>
                <a:tab pos="5670550" algn="l"/>
              </a:tabLst>
            </a:pPr>
            <a:endParaRPr lang="ar-IQ" sz="1800" dirty="0">
              <a:ln>
                <a:noFill/>
              </a:ln>
              <a:solidFill>
                <a:srgbClr val="000000"/>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07000"/>
              </a:lnSpc>
              <a:spcAft>
                <a:spcPts val="800"/>
              </a:spcAft>
              <a:tabLst>
                <a:tab pos="568960" algn="l"/>
                <a:tab pos="5670550" algn="l"/>
              </a:tabLst>
            </a:pPr>
            <a:r>
              <a:rPr lang="ar-IQ" sz="1800" dirty="0">
                <a:ln>
                  <a:noFill/>
                </a:ln>
                <a:solidFill>
                  <a:srgbClr val="000000"/>
                </a:solidFill>
                <a:effectLst/>
                <a:latin typeface="Calibri" panose="020F0502020204030204" pitchFamily="34" charset="0"/>
                <a:ea typeface="Calibri" panose="020F0502020204030204" pitchFamily="34" charset="0"/>
                <a:cs typeface="Sultan Medium" pitchFamily="2" charset="-78"/>
              </a:rPr>
              <a:t> </a:t>
            </a:r>
            <a:endParaRPr lang="en-US" sz="1200" dirty="0">
              <a:effectLst/>
              <a:latin typeface="Calibri" panose="020F0502020204030204" pitchFamily="34" charset="0"/>
              <a:ea typeface="Calibri" panose="020F0502020204030204" pitchFamily="34" charset="0"/>
              <a:cs typeface="Sultan Medium" pitchFamily="2" charset="-78"/>
            </a:endParaRPr>
          </a:p>
        </p:txBody>
      </p:sp>
      <p:graphicFrame>
        <p:nvGraphicFramePr>
          <p:cNvPr id="2" name="Table 1">
            <a:extLst>
              <a:ext uri="{FF2B5EF4-FFF2-40B4-BE49-F238E27FC236}">
                <a16:creationId xmlns:a16="http://schemas.microsoft.com/office/drawing/2014/main" id="{2428E0C7-A2CB-FA87-A504-224468B7AE35}"/>
              </a:ext>
            </a:extLst>
          </p:cNvPr>
          <p:cNvGraphicFramePr>
            <a:graphicFrameLocks noGrp="1"/>
          </p:cNvGraphicFramePr>
          <p:nvPr>
            <p:extLst>
              <p:ext uri="{D42A27DB-BD31-4B8C-83A1-F6EECF244321}">
                <p14:modId xmlns:p14="http://schemas.microsoft.com/office/powerpoint/2010/main" val="2537596186"/>
              </p:ext>
            </p:extLst>
          </p:nvPr>
        </p:nvGraphicFramePr>
        <p:xfrm>
          <a:off x="6284688" y="573768"/>
          <a:ext cx="5613987" cy="1661429"/>
        </p:xfrm>
        <a:graphic>
          <a:graphicData uri="http://schemas.openxmlformats.org/drawingml/2006/table">
            <a:tbl>
              <a:tblPr firstRow="1" firstCol="1" bandRow="1"/>
              <a:tblGrid>
                <a:gridCol w="1488762">
                  <a:extLst>
                    <a:ext uri="{9D8B030D-6E8A-4147-A177-3AD203B41FA5}">
                      <a16:colId xmlns:a16="http://schemas.microsoft.com/office/drawing/2014/main" val="397762372"/>
                    </a:ext>
                  </a:extLst>
                </a:gridCol>
                <a:gridCol w="1031693">
                  <a:extLst>
                    <a:ext uri="{9D8B030D-6E8A-4147-A177-3AD203B41FA5}">
                      <a16:colId xmlns:a16="http://schemas.microsoft.com/office/drawing/2014/main" val="4284068231"/>
                    </a:ext>
                  </a:extLst>
                </a:gridCol>
                <a:gridCol w="1030920">
                  <a:extLst>
                    <a:ext uri="{9D8B030D-6E8A-4147-A177-3AD203B41FA5}">
                      <a16:colId xmlns:a16="http://schemas.microsoft.com/office/drawing/2014/main" val="1118686348"/>
                    </a:ext>
                  </a:extLst>
                </a:gridCol>
                <a:gridCol w="1145380">
                  <a:extLst>
                    <a:ext uri="{9D8B030D-6E8A-4147-A177-3AD203B41FA5}">
                      <a16:colId xmlns:a16="http://schemas.microsoft.com/office/drawing/2014/main" val="4256105046"/>
                    </a:ext>
                  </a:extLst>
                </a:gridCol>
                <a:gridCol w="917232">
                  <a:extLst>
                    <a:ext uri="{9D8B030D-6E8A-4147-A177-3AD203B41FA5}">
                      <a16:colId xmlns:a16="http://schemas.microsoft.com/office/drawing/2014/main" val="1249131095"/>
                    </a:ext>
                  </a:extLst>
                </a:gridCol>
              </a:tblGrid>
              <a:tr h="237347">
                <a:tc gridSpan="2">
                  <a:txBody>
                    <a:bodyPr/>
                    <a:lstStyle/>
                    <a:p>
                      <a:pPr marL="54610" algn="ctr">
                        <a:lnSpc>
                          <a:spcPct val="107000"/>
                        </a:lnSpc>
                        <a:spcAft>
                          <a:spcPts val="800"/>
                        </a:spcAft>
                        <a:tabLst>
                          <a:tab pos="568960" algn="l"/>
                          <a:tab pos="5670550" algn="l"/>
                        </a:tabLst>
                      </a:pPr>
                      <a:r>
                        <a:rPr lang="en-US" sz="12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F-Bounds Test</a:t>
                      </a:r>
                      <a:endParaRPr lang="en-US" sz="110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D9E2F3"/>
                    </a:solidFill>
                  </a:tcPr>
                </a:tc>
                <a:tc hMerge="1">
                  <a:txBody>
                    <a:bodyPr/>
                    <a:lstStyle/>
                    <a:p>
                      <a:endParaRPr lang="en-US"/>
                    </a:p>
                  </a:txBody>
                  <a:tcPr/>
                </a:tc>
                <a:tc gridSpan="3">
                  <a:txBody>
                    <a:bodyPr/>
                    <a:lstStyle/>
                    <a:p>
                      <a:pPr marL="54610" algn="ctr">
                        <a:lnSpc>
                          <a:spcPct val="107000"/>
                        </a:lnSpc>
                        <a:spcAft>
                          <a:spcPts val="800"/>
                        </a:spcAft>
                        <a:tabLst>
                          <a:tab pos="568960" algn="l"/>
                          <a:tab pos="5670550" algn="l"/>
                        </a:tabLst>
                      </a:pPr>
                      <a:r>
                        <a:rPr lang="en-US" sz="12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Null Hypothesis: No levels relationship</a:t>
                      </a:r>
                      <a:endParaRPr lang="en-US" sz="110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8251618"/>
                  </a:ext>
                </a:extLst>
              </a:tr>
              <a:tr h="237347">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Test Statistic</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Value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Signif.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4242627212"/>
                  </a:ext>
                </a:extLst>
              </a:tr>
              <a:tr h="237347">
                <a:tc gridSpan="5">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Asymptotic: n=1000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37017980"/>
                  </a:ext>
                </a:extLst>
              </a:tr>
              <a:tr h="237347">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F-statistic</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4.14374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1.99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2.94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980189089"/>
                  </a:ext>
                </a:extLst>
              </a:tr>
              <a:tr h="237347">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K</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2.27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3.28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348856629"/>
                  </a:ext>
                </a:extLst>
              </a:tr>
              <a:tr h="237347">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2.55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3.61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extLst>
                  <a:ext uri="{0D108BD9-81ED-4DB2-BD59-A6C34878D82A}">
                    <a16:rowId xmlns:a16="http://schemas.microsoft.com/office/drawing/2014/main" val="3195812042"/>
                  </a:ext>
                </a:extLst>
              </a:tr>
              <a:tr h="237347">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2.88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3.99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extLst>
                  <a:ext uri="{0D108BD9-81ED-4DB2-BD59-A6C34878D82A}">
                    <a16:rowId xmlns:a16="http://schemas.microsoft.com/office/drawing/2014/main" val="3113046401"/>
                  </a:ext>
                </a:extLst>
              </a:tr>
            </a:tbl>
          </a:graphicData>
        </a:graphic>
      </p:graphicFrame>
      <p:sp>
        <p:nvSpPr>
          <p:cNvPr id="3" name="Rectangle 1">
            <a:extLst>
              <a:ext uri="{FF2B5EF4-FFF2-40B4-BE49-F238E27FC236}">
                <a16:creationId xmlns:a16="http://schemas.microsoft.com/office/drawing/2014/main" id="{7585D8D6-1D96-BE77-BF64-BA4E8231EB7A}"/>
              </a:ext>
            </a:extLst>
          </p:cNvPr>
          <p:cNvSpPr>
            <a:spLocks noChangeArrowheads="1"/>
          </p:cNvSpPr>
          <p:nvPr/>
        </p:nvSpPr>
        <p:spPr bwMode="auto">
          <a:xfrm>
            <a:off x="8142514" y="149933"/>
            <a:ext cx="4362325"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1pPr>
            <a:lvl2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2pPr>
            <a:lvl3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3pPr>
            <a:lvl4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4pPr>
            <a:lvl5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5pPr>
            <a:lvl6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6pPr>
            <a:lvl7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7pPr>
            <a:lvl8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8pPr>
            <a:lvl9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9pPr>
          </a:lstStyle>
          <a:p>
            <a:pPr marL="0" marR="0" lvl="0" indent="0" algn="l" defTabSz="914400" rtl="1" eaLnBrk="0" fontAlgn="base" latinLnBrk="0" hangingPunct="0">
              <a:lnSpc>
                <a:spcPct val="100000"/>
              </a:lnSpc>
              <a:spcBef>
                <a:spcPct val="0"/>
              </a:spcBef>
              <a:spcAft>
                <a:spcPct val="0"/>
              </a:spcAft>
              <a:buClrTx/>
              <a:buSzTx/>
              <a:buFontTx/>
              <a:buNone/>
              <a:tabLst>
                <a:tab pos="568325" algn="l"/>
                <a:tab pos="5670550" algn="l"/>
              </a:tabLst>
            </a:pPr>
            <a:r>
              <a:rPr kumimoji="0" lang="ar-SA" altLang="en-US" sz="160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AL-Mateen" pitchFamily="2" charset="-78"/>
              </a:rPr>
              <a:t>اختبار الحدود بين المتغيرات المستقلة والمتغير التابع</a:t>
            </a:r>
            <a:endParaRPr kumimoji="0" lang="en-US" altLang="en-US" sz="1600" i="0" u="none" strike="noStrike" cap="none" normalizeH="0" baseline="0" dirty="0">
              <a:ln>
                <a:noFill/>
              </a:ln>
              <a:solidFill>
                <a:schemeClr val="tx1"/>
              </a:solidFill>
              <a:effectLst/>
              <a:cs typeface="AL-Mateen"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tab pos="568325" algn="l"/>
                <a:tab pos="5670550" algn="l"/>
              </a:tabLst>
            </a:pP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aphicFrame>
        <p:nvGraphicFramePr>
          <p:cNvPr id="6" name="Table 5">
            <a:extLst>
              <a:ext uri="{FF2B5EF4-FFF2-40B4-BE49-F238E27FC236}">
                <a16:creationId xmlns:a16="http://schemas.microsoft.com/office/drawing/2014/main" id="{A2D73641-2544-ED4B-2CAB-4CB43083CA0C}"/>
              </a:ext>
            </a:extLst>
          </p:cNvPr>
          <p:cNvGraphicFramePr>
            <a:graphicFrameLocks noGrp="1"/>
          </p:cNvGraphicFramePr>
          <p:nvPr>
            <p:extLst>
              <p:ext uri="{D42A27DB-BD31-4B8C-83A1-F6EECF244321}">
                <p14:modId xmlns:p14="http://schemas.microsoft.com/office/powerpoint/2010/main" val="1863152145"/>
              </p:ext>
            </p:extLst>
          </p:nvPr>
        </p:nvGraphicFramePr>
        <p:xfrm>
          <a:off x="6284688" y="2916247"/>
          <a:ext cx="5613987" cy="1545320"/>
        </p:xfrm>
        <a:graphic>
          <a:graphicData uri="http://schemas.openxmlformats.org/drawingml/2006/table">
            <a:tbl>
              <a:tblPr/>
              <a:tblGrid>
                <a:gridCol w="1823329">
                  <a:extLst>
                    <a:ext uri="{9D8B030D-6E8A-4147-A177-3AD203B41FA5}">
                      <a16:colId xmlns:a16="http://schemas.microsoft.com/office/drawing/2014/main" val="2410463070"/>
                    </a:ext>
                  </a:extLst>
                </a:gridCol>
                <a:gridCol w="971664">
                  <a:extLst>
                    <a:ext uri="{9D8B030D-6E8A-4147-A177-3AD203B41FA5}">
                      <a16:colId xmlns:a16="http://schemas.microsoft.com/office/drawing/2014/main" val="3710298260"/>
                    </a:ext>
                  </a:extLst>
                </a:gridCol>
                <a:gridCol w="1944015">
                  <a:extLst>
                    <a:ext uri="{9D8B030D-6E8A-4147-A177-3AD203B41FA5}">
                      <a16:colId xmlns:a16="http://schemas.microsoft.com/office/drawing/2014/main" val="1825159577"/>
                    </a:ext>
                  </a:extLst>
                </a:gridCol>
                <a:gridCol w="874979">
                  <a:extLst>
                    <a:ext uri="{9D8B030D-6E8A-4147-A177-3AD203B41FA5}">
                      <a16:colId xmlns:a16="http://schemas.microsoft.com/office/drawing/2014/main" val="2096165836"/>
                    </a:ext>
                  </a:extLst>
                </a:gridCol>
              </a:tblGrid>
              <a:tr h="220760">
                <a:tc>
                  <a:txBody>
                    <a:bodyPr/>
                    <a:lstStyle/>
                    <a:p>
                      <a:pPr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R-squared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0.968764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Mean dependent var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9.488038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864030276"/>
                  </a:ext>
                </a:extLst>
              </a:tr>
              <a:tr h="220760">
                <a:tc>
                  <a:txBody>
                    <a:bodyPr/>
                    <a:lstStyle/>
                    <a:p>
                      <a:pPr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Adjusted R-squared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0.959460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S.D. dependent var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4.978448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234407147"/>
                  </a:ext>
                </a:extLst>
              </a:tr>
              <a:tr h="220760">
                <a:tc>
                  <a:txBody>
                    <a:bodyPr/>
                    <a:lstStyle/>
                    <a:p>
                      <a:pPr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S.E. of regression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1.002387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Akaike info criterion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3.049530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298763275"/>
                  </a:ext>
                </a:extLst>
              </a:tr>
              <a:tr h="220760">
                <a:tc>
                  <a:txBody>
                    <a:bodyPr/>
                    <a:lstStyle/>
                    <a:p>
                      <a:pPr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Sum squared resid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47.22469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Schwarz criterion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3.564160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876031750"/>
                  </a:ext>
                </a:extLst>
              </a:tr>
              <a:tr h="220760">
                <a:tc>
                  <a:txBody>
                    <a:bodyPr/>
                    <a:lstStyle/>
                    <a:p>
                      <a:pPr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Log likelihood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-79.53544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Hannan-Quinn criter.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dirty="0">
                          <a:effectLst/>
                          <a:latin typeface="Times New Roman" panose="02020603050405020304" pitchFamily="18" charset="0"/>
                          <a:ea typeface="Calibri" panose="020F0502020204030204" pitchFamily="34" charset="0"/>
                          <a:cs typeface="Arial" panose="020B0604020202020204" pitchFamily="34" charset="0"/>
                        </a:rPr>
                        <a:t>3.251587</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823661421"/>
                  </a:ext>
                </a:extLst>
              </a:tr>
              <a:tr h="220760">
                <a:tc>
                  <a:txBody>
                    <a:bodyPr/>
                    <a:lstStyle/>
                    <a:p>
                      <a:pPr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F-statistic</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104.1206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Durbin-Watson stat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2.258639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163537206"/>
                  </a:ext>
                </a:extLst>
              </a:tr>
              <a:tr h="220760">
                <a:tc>
                  <a:txBody>
                    <a:bodyPr/>
                    <a:lstStyle/>
                    <a:p>
                      <a:pPr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Prob(F-statistic)</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effectLst/>
                          <a:latin typeface="Times New Roman" panose="02020603050405020304" pitchFamily="18" charset="0"/>
                          <a:ea typeface="Calibri" panose="020F0502020204030204" pitchFamily="34" charset="0"/>
                          <a:cs typeface="Arial" panose="020B0604020202020204" pitchFamily="34" charset="0"/>
                        </a:rPr>
                        <a:t>0.000000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895689948"/>
                  </a:ext>
                </a:extLst>
              </a:tr>
            </a:tbl>
          </a:graphicData>
        </a:graphic>
      </p:graphicFrame>
      <p:graphicFrame>
        <p:nvGraphicFramePr>
          <p:cNvPr id="14" name="Table 13">
            <a:extLst>
              <a:ext uri="{FF2B5EF4-FFF2-40B4-BE49-F238E27FC236}">
                <a16:creationId xmlns:a16="http://schemas.microsoft.com/office/drawing/2014/main" id="{5641B945-09CD-6040-49EA-AFD69E52C56C}"/>
              </a:ext>
            </a:extLst>
          </p:cNvPr>
          <p:cNvGraphicFramePr>
            <a:graphicFrameLocks noGrp="1"/>
          </p:cNvGraphicFramePr>
          <p:nvPr>
            <p:extLst>
              <p:ext uri="{D42A27DB-BD31-4B8C-83A1-F6EECF244321}">
                <p14:modId xmlns:p14="http://schemas.microsoft.com/office/powerpoint/2010/main" val="3060158996"/>
              </p:ext>
            </p:extLst>
          </p:nvPr>
        </p:nvGraphicFramePr>
        <p:xfrm>
          <a:off x="293325" y="443415"/>
          <a:ext cx="5420994" cy="6253781"/>
        </p:xfrm>
        <a:graphic>
          <a:graphicData uri="http://schemas.openxmlformats.org/drawingml/2006/table">
            <a:tbl>
              <a:tblPr>
                <a:tableStyleId>{0E3FDE45-AF77-4B5C-9715-49D594BDF05E}</a:tableStyleId>
              </a:tblPr>
              <a:tblGrid>
                <a:gridCol w="1790649">
                  <a:extLst>
                    <a:ext uri="{9D8B030D-6E8A-4147-A177-3AD203B41FA5}">
                      <a16:colId xmlns:a16="http://schemas.microsoft.com/office/drawing/2014/main" val="1686566563"/>
                    </a:ext>
                  </a:extLst>
                </a:gridCol>
                <a:gridCol w="886882">
                  <a:extLst>
                    <a:ext uri="{9D8B030D-6E8A-4147-A177-3AD203B41FA5}">
                      <a16:colId xmlns:a16="http://schemas.microsoft.com/office/drawing/2014/main" val="1915363373"/>
                    </a:ext>
                  </a:extLst>
                </a:gridCol>
                <a:gridCol w="970504">
                  <a:extLst>
                    <a:ext uri="{9D8B030D-6E8A-4147-A177-3AD203B41FA5}">
                      <a16:colId xmlns:a16="http://schemas.microsoft.com/office/drawing/2014/main" val="1728157265"/>
                    </a:ext>
                  </a:extLst>
                </a:gridCol>
                <a:gridCol w="971308">
                  <a:extLst>
                    <a:ext uri="{9D8B030D-6E8A-4147-A177-3AD203B41FA5}">
                      <a16:colId xmlns:a16="http://schemas.microsoft.com/office/drawing/2014/main" val="3795819455"/>
                    </a:ext>
                  </a:extLst>
                </a:gridCol>
                <a:gridCol w="801651">
                  <a:extLst>
                    <a:ext uri="{9D8B030D-6E8A-4147-A177-3AD203B41FA5}">
                      <a16:colId xmlns:a16="http://schemas.microsoft.com/office/drawing/2014/main" val="3131993931"/>
                    </a:ext>
                  </a:extLst>
                </a:gridCol>
              </a:tblGrid>
              <a:tr h="231314">
                <a:tc>
                  <a:txBody>
                    <a:bodyPr/>
                    <a:lstStyle/>
                    <a:p>
                      <a:pPr algn="ctr">
                        <a:lnSpc>
                          <a:spcPct val="107000"/>
                        </a:lnSpc>
                        <a:spcAft>
                          <a:spcPts val="800"/>
                        </a:spcAft>
                      </a:pPr>
                      <a:r>
                        <a:rPr lang="en-US" sz="1200">
                          <a:solidFill>
                            <a:srgbClr val="000000"/>
                          </a:solidFill>
                          <a:effectLst/>
                          <a:highlight>
                            <a:srgbClr val="B4C6E7"/>
                          </a:highlight>
                          <a:latin typeface="Times New Roman" panose="02020603050405020304" pitchFamily="18" charset="0"/>
                          <a:cs typeface="Times New Roman" panose="02020603050405020304" pitchFamily="18" charset="0"/>
                        </a:rPr>
                        <a:t>Variable</a:t>
                      </a:r>
                      <a:endParaRPr lang="en-US" sz="1200">
                        <a:effectLst/>
                        <a:highlight>
                          <a:srgbClr val="B4C6E7"/>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solidFill>
                            <a:srgbClr val="000000"/>
                          </a:solidFill>
                          <a:effectLst/>
                          <a:highlight>
                            <a:srgbClr val="B4C6E7"/>
                          </a:highlight>
                          <a:latin typeface="Times New Roman" panose="02020603050405020304" pitchFamily="18" charset="0"/>
                          <a:cs typeface="Times New Roman" panose="02020603050405020304" pitchFamily="18" charset="0"/>
                        </a:rPr>
                        <a:t>Coefficient</a:t>
                      </a:r>
                      <a:endParaRPr lang="en-US" sz="1200">
                        <a:effectLst/>
                        <a:highlight>
                          <a:srgbClr val="B4C6E7"/>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solidFill>
                            <a:srgbClr val="000000"/>
                          </a:solidFill>
                          <a:effectLst/>
                          <a:highlight>
                            <a:srgbClr val="B4C6E7"/>
                          </a:highlight>
                          <a:latin typeface="Times New Roman" panose="02020603050405020304" pitchFamily="18" charset="0"/>
                          <a:cs typeface="Times New Roman" panose="02020603050405020304" pitchFamily="18" charset="0"/>
                        </a:rPr>
                        <a:t>Std. Error</a:t>
                      </a:r>
                      <a:endParaRPr lang="en-US" sz="1200">
                        <a:effectLst/>
                        <a:highlight>
                          <a:srgbClr val="B4C6E7"/>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solidFill>
                            <a:srgbClr val="000000"/>
                          </a:solidFill>
                          <a:effectLst/>
                          <a:highlight>
                            <a:srgbClr val="B4C6E7"/>
                          </a:highlight>
                          <a:latin typeface="Times New Roman" panose="02020603050405020304" pitchFamily="18" charset="0"/>
                          <a:cs typeface="Times New Roman" panose="02020603050405020304" pitchFamily="18" charset="0"/>
                        </a:rPr>
                        <a:t>t-Statistic</a:t>
                      </a:r>
                      <a:endParaRPr lang="en-US" sz="1200">
                        <a:effectLst/>
                        <a:highlight>
                          <a:srgbClr val="B4C6E7"/>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solidFill>
                            <a:srgbClr val="000000"/>
                          </a:solidFill>
                          <a:effectLst/>
                          <a:highlight>
                            <a:srgbClr val="B4C6E7"/>
                          </a:highlight>
                          <a:latin typeface="Times New Roman" panose="02020603050405020304" pitchFamily="18" charset="0"/>
                          <a:cs typeface="Times New Roman" panose="02020603050405020304" pitchFamily="18" charset="0"/>
                        </a:rPr>
                        <a:t>Prob.</a:t>
                      </a:r>
                      <a:endParaRPr lang="en-US" sz="1200">
                        <a:effectLst/>
                        <a:highlight>
                          <a:srgbClr val="B4C6E7"/>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1231363772"/>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D(LNGS)</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0.399933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0.454498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0.879944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0.3870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1495034905"/>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D(LNGS(-1))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6.360393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0.725187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8.770688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0.0000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2913760080"/>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D(LNGS(-2))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2.684494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0.578266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4.642315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0.0001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3969924402"/>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D(LNGS(-3))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3.122245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0.488319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6.393860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0.0000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3715737235"/>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D(LNGS(-4))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-0.555225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0.241108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-2.302808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0.0295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687948152"/>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D(LNGS(-5))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-0.402381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0.243568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-1.652028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0.1106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1111191845"/>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D(LNEX)</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-0.460392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0.131069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-3.512601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solidFill>
                            <a:srgbClr val="000000"/>
                          </a:solidFill>
                          <a:effectLst/>
                          <a:highlight>
                            <a:srgbClr val="FFFFFF"/>
                          </a:highlight>
                          <a:latin typeface="Times New Roman" panose="02020603050405020304" pitchFamily="18" charset="0"/>
                          <a:cs typeface="Times New Roman" panose="02020603050405020304" pitchFamily="18" charset="0"/>
                        </a:rPr>
                        <a:t>0.0016</a:t>
                      </a:r>
                      <a:endParaRPr lang="en-US" sz="1200">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1170202343"/>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D(LNEX(-1))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-1.958343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0.218775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-8.951411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0.0000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1922999792"/>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D(LNEX(-2))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-2.367683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0.273311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-8.662970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0.0000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3043469134"/>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D(LNEX(-3))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-2.365613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0.273816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-8.639439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0.0000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3429066440"/>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D(LNEX(-4))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-1.704180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0.268818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-6.339539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0.0000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3536925243"/>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D(LNEX(-5))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-1.817684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0.243615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-7.461287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0.0000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1996315409"/>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D(LNINF)</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0.071865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0.167391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0.429323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0.6712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3630475423"/>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D(LNINF(-1))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0.061554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0.164457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0.374283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0.7112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1413839416"/>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D(LNINF(-2))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0.223030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0.153515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1.452825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0.1582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1363372133"/>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D(LNINF(-3))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0.197005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0.154241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1.277255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0.2128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1408934344"/>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D(LNINF(-4))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0.483437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0.151944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3.181683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0.0038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2790100368"/>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D(LNINF(-5))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0.456015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0.154013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2.960887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0.0065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2397022215"/>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D(LNIR)</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2.745572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0.808633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3.395327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0.0022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2074213428"/>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D(LNIR(-1))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2.229155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0.825991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2.698765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0.0121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4029193999"/>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D(LNIR(-2))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-2.728898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0.859094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-3.176484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0.0038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1364081906"/>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D(LNIR(-3))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-2.217330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0.881227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-2.516185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0.0184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119556058"/>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D(LNIR(-4))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2.660103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0.782359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3.400107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0.0022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1390515587"/>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D(LNIR(-5))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2.378802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0.801349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2.968499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0.0064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2801024282"/>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D(LNM2)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-0.246299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0.958991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-0.256832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0.7993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862892266"/>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D(LNM2(-1))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-8.839963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1.183499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-7.469345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0.0000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1902292217"/>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CointEq(-1)*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dirty="0">
                          <a:solidFill>
                            <a:srgbClr val="C00000"/>
                          </a:solidFill>
                          <a:effectLst/>
                          <a:latin typeface="Times New Roman" panose="02020603050405020304" pitchFamily="18" charset="0"/>
                          <a:cs typeface="Times New Roman" panose="02020603050405020304" pitchFamily="18" charset="0"/>
                        </a:rPr>
                        <a:t>-0.775698</a:t>
                      </a:r>
                      <a:endParaRPr lang="en-US" sz="1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solidFill>
                            <a:srgbClr val="C00000"/>
                          </a:solidFill>
                          <a:effectLst/>
                          <a:latin typeface="Times New Roman" panose="02020603050405020304" pitchFamily="18" charset="0"/>
                          <a:cs typeface="Times New Roman" panose="02020603050405020304" pitchFamily="18" charset="0"/>
                        </a:rPr>
                        <a:t>0.070106</a:t>
                      </a:r>
                      <a:endParaRPr lang="en-US" sz="12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solidFill>
                            <a:srgbClr val="C00000"/>
                          </a:solidFill>
                          <a:effectLst/>
                          <a:latin typeface="Times New Roman" panose="02020603050405020304" pitchFamily="18" charset="0"/>
                          <a:cs typeface="Times New Roman" panose="02020603050405020304" pitchFamily="18" charset="0"/>
                        </a:rPr>
                        <a:t>-11.06463</a:t>
                      </a:r>
                      <a:endParaRPr lang="en-US" sz="120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dirty="0">
                          <a:solidFill>
                            <a:srgbClr val="C00000"/>
                          </a:solidFill>
                          <a:effectLst/>
                          <a:latin typeface="Times New Roman" panose="02020603050405020304" pitchFamily="18" charset="0"/>
                          <a:cs typeface="Times New Roman" panose="02020603050405020304" pitchFamily="18" charset="0"/>
                        </a:rPr>
                        <a:t>0.0000</a:t>
                      </a:r>
                      <a:endParaRPr lang="en-US" sz="1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4137809411"/>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R-squared</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0.847602</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gridSpan="2">
                  <a:txBody>
                    <a:bodyPr/>
                    <a:lstStyle/>
                    <a:p>
                      <a:pPr marR="635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Mean dependent var</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R="635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0.155179</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525903385"/>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Adjusted R-squared</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0.727531</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gridSpan="2">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S.D. dependent var</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1.188298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2775421792"/>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S.E. of regression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0.620274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gridSpan="2">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Akaike info criterion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2.184853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4237877014"/>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Sum squared resid</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12.69642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gridSpan="2">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Schwarz criterion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3.127308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2474200008"/>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Log likelihood</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-38.54559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gridSpan="2">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Hannan-Quinn criter.</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2.553499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1710707984"/>
                  </a:ext>
                </a:extLst>
              </a:tr>
              <a:tr h="180382">
                <a:tc>
                  <a:txBody>
                    <a:bodyPr/>
                    <a:lstStyle/>
                    <a:p>
                      <a:pPr algn="ctr">
                        <a:lnSpc>
                          <a:spcPct val="107000"/>
                        </a:lnSpc>
                        <a:spcAft>
                          <a:spcPts val="800"/>
                        </a:spcAft>
                      </a:pPr>
                      <a:r>
                        <a:rPr lang="en-US" sz="1200">
                          <a:effectLst/>
                          <a:latin typeface="Times New Roman" panose="02020603050405020304" pitchFamily="18" charset="0"/>
                          <a:cs typeface="Times New Roman" panose="02020603050405020304" pitchFamily="18" charset="0"/>
                        </a:rPr>
                        <a:t>Durbin-Watson stat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marR="6350" algn="ctr">
                        <a:lnSpc>
                          <a:spcPct val="107000"/>
                        </a:lnSpc>
                        <a:spcAft>
                          <a:spcPts val="800"/>
                        </a:spcAft>
                      </a:pPr>
                      <a:r>
                        <a:rPr lang="en-US" sz="1200">
                          <a:effectLst/>
                          <a:latin typeface="Times New Roman" panose="02020603050405020304" pitchFamily="18" charset="0"/>
                          <a:cs typeface="Times New Roman" panose="02020603050405020304" pitchFamily="18" charset="0"/>
                        </a:rPr>
                        <a:t>1.621501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gridSpan="3">
                  <a:txBody>
                    <a:bodyPr/>
                    <a:lstStyle/>
                    <a:p>
                      <a:pPr marR="6350" algn="ct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5606738"/>
                  </a:ext>
                </a:extLst>
              </a:tr>
            </a:tbl>
          </a:graphicData>
        </a:graphic>
      </p:graphicFrame>
      <p:sp>
        <p:nvSpPr>
          <p:cNvPr id="17" name="TextBox 16">
            <a:extLst>
              <a:ext uri="{FF2B5EF4-FFF2-40B4-BE49-F238E27FC236}">
                <a16:creationId xmlns:a16="http://schemas.microsoft.com/office/drawing/2014/main" id="{867C87D6-CA4F-F9C4-275C-D7AEF9C246E1}"/>
              </a:ext>
            </a:extLst>
          </p:cNvPr>
          <p:cNvSpPr txBox="1"/>
          <p:nvPr/>
        </p:nvSpPr>
        <p:spPr>
          <a:xfrm>
            <a:off x="761218" y="116058"/>
            <a:ext cx="4362325" cy="369332"/>
          </a:xfrm>
          <a:prstGeom prst="rect">
            <a:avLst/>
          </a:prstGeom>
          <a:noFill/>
        </p:spPr>
        <p:txBody>
          <a:bodyPr wrap="square" rtlCol="0">
            <a:spAutoFit/>
          </a:bodyPr>
          <a:lstStyle/>
          <a:p>
            <a:pPr algn="ctr"/>
            <a:r>
              <a:rPr lang="ar-IQ" b="1" dirty="0"/>
              <a:t>جدول انموذج تصحيح الخطأ في الاجل القصير </a:t>
            </a:r>
            <a:endParaRPr lang="en-US" b="1" dirty="0"/>
          </a:p>
        </p:txBody>
      </p:sp>
    </p:spTree>
    <p:extLst>
      <p:ext uri="{BB962C8B-B14F-4D97-AF65-F5344CB8AC3E}">
        <p14:creationId xmlns:p14="http://schemas.microsoft.com/office/powerpoint/2010/main" val="3251355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4610" algn="justLow" rtl="1">
                  <a:lnSpc>
                    <a:spcPct val="150000"/>
                  </a:lnSpc>
                  <a:spcAft>
                    <a:spcPts val="800"/>
                  </a:spcAft>
                  <a:tabLst>
                    <a:tab pos="568960" algn="l"/>
                    <a:tab pos="5670550" algn="l"/>
                  </a:tabLst>
                </a:pP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 كما موضح في جدول انموذج تصحيح الخطأ في معادلة الأجل القصير ويتبين في ضوء قيمة</a:t>
                </a:r>
                <a14:m>
                  <m:oMath xmlns:m="http://schemas.openxmlformats.org/officeDocument/2006/math">
                    <m:sSup>
                      <m:sSupPr>
                        <m:ctrlPr>
                          <a:rPr lang="en-US" i="1">
                            <a:ln>
                              <a:noFill/>
                            </a:ln>
                            <a:solidFill>
                              <a:schemeClr val="tx1"/>
                            </a:solidFill>
                            <a:effectLst/>
                            <a:latin typeface="Cambria Math" panose="02040503050406030204" pitchFamily="18" charset="0"/>
                            <a:ea typeface="Calibri" panose="020F0502020204030204" pitchFamily="34" charset="0"/>
                            <a:cs typeface="Arial" panose="020B0604020202020204" pitchFamily="34" charset="0"/>
                          </a:rPr>
                        </m:ctrlPr>
                      </m:sSupPr>
                      <m:e>
                        <m:r>
                          <a:rPr lang="en-US" i="1">
                            <a:ln>
                              <a:noFill/>
                            </a:ln>
                            <a:solidFill>
                              <a:schemeClr val="tx1"/>
                            </a:solidFill>
                            <a:effectLst/>
                            <a:latin typeface="Cambria Math" panose="02040503050406030204" pitchFamily="18" charset="0"/>
                            <a:ea typeface="Calibri" panose="020F0502020204030204" pitchFamily="34" charset="0"/>
                            <a:cs typeface="Arial" panose="020B0604020202020204" pitchFamily="34" charset="0"/>
                          </a:rPr>
                          <m:t>𝑅</m:t>
                        </m:r>
                      </m:e>
                      <m:sup>
                        <m:r>
                          <a:rPr lang="en-US" i="1">
                            <a:ln>
                              <a:noFill/>
                            </a:ln>
                            <a:solidFill>
                              <a:schemeClr val="tx1"/>
                            </a:solidFill>
                            <a:effectLst/>
                            <a:latin typeface="Cambria Math" panose="02040503050406030204" pitchFamily="18" charset="0"/>
                            <a:ea typeface="Calibri" panose="020F0502020204030204" pitchFamily="34" charset="0"/>
                            <a:cs typeface="Arial" panose="020B0604020202020204" pitchFamily="34" charset="0"/>
                          </a:rPr>
                          <m:t>2</m:t>
                        </m:r>
                      </m:sup>
                    </m:sSup>
                  </m:oMath>
                </a14:m>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 والبالغة (0.84) أن (84 %) من التقلبات في المتغير التابع في الأجل القصير قد فسرتها المتغيرات المستقلة الظاهرة في الأنموذج، وأن (16%) فقط من التقلبات لم يتضمنها الأنموذج أو قد امتص أثرها المتغير العشوائي.</a:t>
                </a:r>
                <a:endParaRPr lang="en-US" dirty="0">
                  <a:solidFill>
                    <a:schemeClr val="tx1"/>
                  </a:solidFill>
                  <a:effectLst/>
                  <a:latin typeface="Calibri" panose="020F0502020204030204" pitchFamily="34" charset="0"/>
                  <a:ea typeface="Calibri" panose="020F0502020204030204" pitchFamily="34" charset="0"/>
                  <a:cs typeface="Sultan Medium" pitchFamily="2" charset="-78"/>
                </a:endParaRPr>
              </a:p>
              <a:p>
                <a:pPr algn="justLow" rtl="1">
                  <a:lnSpc>
                    <a:spcPct val="150000"/>
                  </a:lnSpc>
                  <a:spcAft>
                    <a:spcPts val="800"/>
                  </a:spcAft>
                </a:pPr>
                <a:r>
                  <a:rPr lang="ar-IQ" dirty="0">
                    <a:solidFill>
                      <a:srgbClr val="C00000"/>
                    </a:solidFill>
                    <a:effectLst/>
                    <a:latin typeface="Calibri" panose="020F0502020204030204" pitchFamily="34" charset="0"/>
                    <a:ea typeface="Calibri" panose="020F0502020204030204" pitchFamily="34" charset="0"/>
                    <a:cs typeface="Sultan Medium" pitchFamily="2" charset="-78"/>
                  </a:rPr>
                  <a:t>ومن خلال الجدول نلحظ </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ان هناك علاقة غير معنوي بين </a:t>
                </a:r>
                <a:r>
                  <a:rPr lang="ar-IQ" dirty="0">
                    <a:solidFill>
                      <a:srgbClr val="C00000"/>
                    </a:solidFill>
                    <a:effectLst/>
                    <a:latin typeface="Calibri" panose="020F0502020204030204" pitchFamily="34" charset="0"/>
                    <a:ea typeface="Calibri" panose="020F0502020204030204" pitchFamily="34" charset="0"/>
                    <a:cs typeface="Sultan Medium" pitchFamily="2" charset="-78"/>
                  </a:rPr>
                  <a:t>الانفاق الحكومي </a:t>
                </a: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a:t>
                </a:r>
                <a:r>
                  <a:rPr lang="en-US" dirty="0">
                    <a:ln>
                      <a:noFill/>
                    </a:ln>
                    <a:solidFill>
                      <a:schemeClr val="tx1"/>
                    </a:solidFill>
                    <a:effectLst/>
                    <a:latin typeface="Arial" panose="020B0604020202020204" pitchFamily="34" charset="0"/>
                    <a:ea typeface="Calibri" panose="020F0502020204030204" pitchFamily="34" charset="0"/>
                    <a:cs typeface="Sultan Medium" pitchFamily="2" charset="-78"/>
                  </a:rPr>
                  <a:t>GS</a:t>
                </a: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 وبلغت معلمته (0.39) </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والاستيرادات الزراعية بسبب ان الاقتصاد العراقي مر بحالات من العقوبات الاقتصادية والانفتاح التام للحدود فضلاً عن أن معظم الاستيرادات الزراعية يقوم بها القطاع الخاص وليس القطاع الحكومي عدا مفردات البطاقة التموينية أحياناً ، اذ ان المدة من 1991 لغاية 1996  شهدت انغلاق تام للاستيرادات بكافة اشكالها ومنها الزراعية ، وبعد ذلك جاءت مذكرة التفاهم (اي النفط مقابل الغذاء) وكانت الاستيرادات الزراعية تقتصر على الحبوب فقط وهذا سبب اهمال للقطاع الزراعي بعد اهتمام الدولة في المدة الاولى وقلص الانفاق الحكومي الاستثماري الخاص بالزراعة وبسبب عدم وجود ايرادات للدولة لتوقف صادرات النفط ما عدا الخاصة بالمذكرة انفة الذكر ، وبعد عام 2003 حدثت جملة من الاصلاحات ومنها الانفتاح التام مع العالم الخارجي وزيادة الانفاق التشغيلي ومحاولة تحرير الاقتصاد العراقي ، مما سبب تدفق السلع الزراعية بكافة اشكالها دون حاجز او رادع ونجم عنها اغراق السوق العراقية بالمنتجات الرخيصة وذات الجودة العالية احياناً ، وبسبب زيادة الدخول وارتفاع مستويات الطلب على تلك المنتجات نتيجة للأنماط الاستهلاكية لدى المجتمع العراقي مما زاد معه الميل الحدي للاستهلاك ،ولعدم وجود مرونة في الجهاز الانتاجي الزراعي بسبب تخلف هذا القطاع والبنى التحتية له ولعدم اهتمام الدولة به تم توجيه هذا الزيادة الاستهلاكية نحو السلع المستوردة ، وكذلك سبب الاهمال زيادة الهجرة من الريف الى المدينة من اجل الحصول على التوظيف الحكومي المرتفع الاجر وهذا يوضح العلاقة الطردية بين الانفاق الحكومي والاستيرادات الزراعية  .</a:t>
                </a:r>
                <a:endParaRPr lang="en-US" dirty="0">
                  <a:solidFill>
                    <a:schemeClr val="tx1"/>
                  </a:solidFill>
                  <a:cs typeface="Sultan Medium" pitchFamily="2" charset="-78"/>
                </a:endParaRPr>
              </a:p>
            </p:txBody>
          </p:sp>
        </mc:Choice>
        <mc:Fallback xmlns="">
          <p:sp>
            <p:nvSpPr>
              <p:cNvPr id="5" name="Rectangle: Rounded Corners 4">
                <a:extLst>
                  <a:ext uri="{FF2B5EF4-FFF2-40B4-BE49-F238E27FC236}">
                    <a16:creationId xmlns:a16="http://schemas.microsoft.com/office/drawing/2014/main" id="{BBAF44E4-4774-30CC-E4BC-94695238CE1B}"/>
                  </a:ext>
                </a:extLst>
              </p:cNvPr>
              <p:cNvSpPr>
                <a:spLocks noRot="1" noChangeAspect="1" noMove="1" noResize="1" noEditPoints="1" noAdjustHandles="1" noChangeArrowheads="1" noChangeShapeType="1" noTextEdit="1"/>
              </p:cNvSpPr>
              <p:nvPr/>
            </p:nvSpPr>
            <p:spPr>
              <a:xfrm>
                <a:off x="98474" y="112541"/>
                <a:ext cx="11985674" cy="6625884"/>
              </a:xfrm>
              <a:prstGeom prst="roundRect">
                <a:avLst>
                  <a:gd name="adj" fmla="val 2060"/>
                </a:avLst>
              </a:prstGeom>
              <a:blipFill>
                <a:blip r:embed="rId2"/>
                <a:stretch>
                  <a:fillRect l="-356" r="-51"/>
                </a:stretch>
              </a:blipFill>
            </p:spPr>
            <p:txBody>
              <a:bodyPr/>
              <a:lstStyle/>
              <a:p>
                <a:r>
                  <a:rPr lang="en-US">
                    <a:noFill/>
                  </a:rPr>
                  <a:t> </a:t>
                </a:r>
              </a:p>
            </p:txBody>
          </p:sp>
        </mc:Fallback>
      </mc:AlternateContent>
    </p:spTree>
    <p:extLst>
      <p:ext uri="{BB962C8B-B14F-4D97-AF65-F5344CB8AC3E}">
        <p14:creationId xmlns:p14="http://schemas.microsoft.com/office/powerpoint/2010/main" val="1565656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Low" rtl="1">
              <a:lnSpc>
                <a:spcPct val="150000"/>
              </a:lnSpc>
              <a:spcAft>
                <a:spcPts val="800"/>
              </a:spcAft>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لم تظهر </a:t>
            </a:r>
            <a:r>
              <a:rPr lang="ar-IQ" sz="1600" dirty="0">
                <a:solidFill>
                  <a:srgbClr val="C00000"/>
                </a:solidFill>
                <a:effectLst/>
                <a:latin typeface="Calibri" panose="020F0502020204030204" pitchFamily="34" charset="0"/>
                <a:ea typeface="Calibri" panose="020F0502020204030204" pitchFamily="34" charset="0"/>
                <a:cs typeface="Sultan Medium" pitchFamily="2" charset="-78"/>
              </a:rPr>
              <a:t>معلمة الايرادات الضريبية </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a:t>
            </a:r>
            <a:r>
              <a:rPr lang="en-US" sz="1600" dirty="0">
                <a:solidFill>
                  <a:schemeClr val="tx1"/>
                </a:solidFill>
                <a:effectLst/>
                <a:latin typeface="Arial" panose="020B0604020202020204" pitchFamily="34" charset="0"/>
                <a:ea typeface="Calibri" panose="020F0502020204030204" pitchFamily="34" charset="0"/>
                <a:cs typeface="Sultan Medium" pitchFamily="2" charset="-78"/>
              </a:rPr>
              <a:t>TR</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 في الانموذج عند تقدير معادلة التكامل المشترك ، ويعود السبب في ذلك الى انخفاض الوعاء الضريبي وتخلف طرق الجباية وكذلك عدم وجود انتاج زراعي كبير يستوجب فرض ضريبة عليه ووجود الاعفاءات الحكومية له فضلاً أن الدولة لا تفرض ضرائب على المنتجين الزراعيين ، إضافة الى عدم الاهتمام بالضريبة واعتماد جانب العائد النفطي في الحصول على الايرادات العامة وكذلك خفض الرسوم الجمركية على المنتجات الزراعية المستوردة.</a:t>
            </a: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algn="justLow" rtl="1">
              <a:lnSpc>
                <a:spcPct val="150000"/>
              </a:lnSpc>
              <a:spcAft>
                <a:spcPts val="800"/>
              </a:spcAft>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  اما </a:t>
            </a:r>
            <a:r>
              <a:rPr lang="ar-IQ" sz="1600" dirty="0">
                <a:solidFill>
                  <a:srgbClr val="C00000"/>
                </a:solidFill>
                <a:effectLst/>
                <a:latin typeface="Calibri" panose="020F0502020204030204" pitchFamily="34" charset="0"/>
                <a:ea typeface="Calibri" panose="020F0502020204030204" pitchFamily="34" charset="0"/>
                <a:cs typeface="Sultan Medium" pitchFamily="2" charset="-78"/>
              </a:rPr>
              <a:t>معلمة</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 </a:t>
            </a:r>
            <a:r>
              <a:rPr lang="ar-IQ" sz="1600" dirty="0">
                <a:solidFill>
                  <a:srgbClr val="C00000"/>
                </a:solidFill>
                <a:effectLst/>
                <a:latin typeface="Calibri" panose="020F0502020204030204" pitchFamily="34" charset="0"/>
                <a:ea typeface="Calibri" panose="020F0502020204030204" pitchFamily="34" charset="0"/>
                <a:cs typeface="Sultan Medium" pitchFamily="2" charset="-78"/>
              </a:rPr>
              <a:t>سعر الصرف </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a:t>
            </a:r>
            <a:r>
              <a:rPr lang="en-US" sz="1600" dirty="0">
                <a:solidFill>
                  <a:schemeClr val="tx1"/>
                </a:solidFill>
                <a:effectLst/>
                <a:latin typeface="Arial" panose="020B0604020202020204" pitchFamily="34" charset="0"/>
                <a:ea typeface="Calibri" panose="020F0502020204030204" pitchFamily="34" charset="0"/>
                <a:cs typeface="Sultan Medium" pitchFamily="2" charset="-78"/>
              </a:rPr>
              <a:t>EX</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 فظهرت المعلمة </a:t>
            </a:r>
            <a:r>
              <a:rPr lang="ar-IQ" sz="1600" dirty="0">
                <a:ln>
                  <a:noFill/>
                </a:ln>
                <a:solidFill>
                  <a:schemeClr val="tx1"/>
                </a:solidFill>
                <a:effectLst/>
                <a:latin typeface="Calibri" panose="020F0502020204030204" pitchFamily="34" charset="0"/>
                <a:ea typeface="Calibri" panose="020F0502020204030204" pitchFamily="34" charset="0"/>
                <a:cs typeface="Sultan Medium" pitchFamily="2" charset="-78"/>
              </a:rPr>
              <a:t>بعلاقة عكسية وبلغت (0.46-) عند مستوى معنوية (1% )، </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 وهذا ينطبق مع منطق النظرية الاقتصادية التي ينص على ان هناك علاقة عكسية بين سعر الصرف والاستيرادات الزراعية حيث كلما ارتفع سعر الصرف قلت الاستيرادات الزراعية، في ظل تخلف القطاع الزراعي في العراق واغراق السوق بالمنتجات الزراعية من دول الجوار والاصلاحات على الجهاز النقدي والمصرفي ومنها استقلالية البنك المركزي عام 2004 ومحاولة رفع سعر صرف العملة المحلية .</a:t>
            </a:r>
          </a:p>
          <a:p>
            <a:pPr algn="justLow" rtl="1">
              <a:lnSpc>
                <a:spcPct val="150000"/>
              </a:lnSpc>
              <a:spcAft>
                <a:spcPts val="800"/>
              </a:spcAft>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اما </a:t>
            </a:r>
            <a:r>
              <a:rPr lang="ar-IQ" sz="1600" dirty="0">
                <a:solidFill>
                  <a:srgbClr val="C00000"/>
                </a:solidFill>
                <a:effectLst/>
                <a:latin typeface="Calibri" panose="020F0502020204030204" pitchFamily="34" charset="0"/>
                <a:ea typeface="Calibri" panose="020F0502020204030204" pitchFamily="34" charset="0"/>
                <a:cs typeface="Sultan Medium" pitchFamily="2" charset="-78"/>
              </a:rPr>
              <a:t>معلمة سعر الفائدة </a:t>
            </a:r>
            <a:r>
              <a:rPr lang="ar-IQ" sz="1600" dirty="0">
                <a:ln>
                  <a:noFill/>
                </a:ln>
                <a:solidFill>
                  <a:schemeClr val="tx1"/>
                </a:solidFill>
                <a:effectLst/>
                <a:latin typeface="Calibri" panose="020F0502020204030204" pitchFamily="34" charset="0"/>
                <a:ea typeface="Calibri" panose="020F0502020204030204" pitchFamily="34" charset="0"/>
                <a:cs typeface="Sultan Medium" pitchFamily="2" charset="-78"/>
              </a:rPr>
              <a:t>(</a:t>
            </a:r>
            <a:r>
              <a:rPr lang="en-US" sz="1600" dirty="0">
                <a:ln>
                  <a:noFill/>
                </a:ln>
                <a:solidFill>
                  <a:schemeClr val="tx1"/>
                </a:solidFill>
                <a:effectLst/>
                <a:latin typeface="Arial" panose="020B0604020202020204" pitchFamily="34" charset="0"/>
                <a:ea typeface="Calibri" panose="020F0502020204030204" pitchFamily="34" charset="0"/>
                <a:cs typeface="Sultan Medium" pitchFamily="2" charset="-78"/>
              </a:rPr>
              <a:t>IR</a:t>
            </a:r>
            <a:r>
              <a:rPr lang="ar-IQ" sz="1600" dirty="0">
                <a:ln>
                  <a:noFill/>
                </a:ln>
                <a:solidFill>
                  <a:schemeClr val="tx1"/>
                </a:solidFill>
                <a:effectLst/>
                <a:latin typeface="Calibri" panose="020F0502020204030204" pitchFamily="34" charset="0"/>
                <a:ea typeface="Calibri" panose="020F0502020204030204" pitchFamily="34" charset="0"/>
                <a:cs typeface="Sultan Medium" pitchFamily="2" charset="-78"/>
              </a:rPr>
              <a:t>) جاءت بعلاقة طردية وبلغت ( 2.74 ) وكانت معنوية عند مستوى (1%) </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 وهو مطابق للنظرية الاقتصادية بسبب ان سياسة سعر الفائدة ليس لها أثر على القطاع الزراعية في العراق ولعدم ذهاب القروض المخصصة للقطاع الزراعي نحو المشاريع الزراعية بصورة جدية  وانما ذهبت في الغالب نحو المشاريع الاستهلاكية او نحو الخروج خارج الاقتصاد الزراعي العراقي في عملية تبيض للأموال تحت عنوان مشاريع زراعية ، ويعد وضع المعلمة مطابقاً للنظرية الاقتصادية لأن ارتفاع سعر الفائدة يؤدي الى تراجع الاستثمارات الزراعية وتراجع الإنتاج الزراعي وبالتالي زيادة الاستيرادات الزراعية.</a:t>
            </a:r>
          </a:p>
          <a:p>
            <a:pPr algn="justLow" rtl="1">
              <a:lnSpc>
                <a:spcPct val="150000"/>
              </a:lnSpc>
              <a:spcAft>
                <a:spcPts val="800"/>
              </a:spcAft>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وجاءت </a:t>
            </a:r>
            <a:r>
              <a:rPr lang="ar-IQ" sz="1600" dirty="0">
                <a:solidFill>
                  <a:srgbClr val="C00000"/>
                </a:solidFill>
                <a:effectLst/>
                <a:latin typeface="Calibri" panose="020F0502020204030204" pitchFamily="34" charset="0"/>
                <a:ea typeface="Calibri" panose="020F0502020204030204" pitchFamily="34" charset="0"/>
                <a:cs typeface="Sultan Medium" pitchFamily="2" charset="-78"/>
              </a:rPr>
              <a:t>معلمة عرض النقد الواسع </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a:t>
            </a:r>
            <a:r>
              <a:rPr lang="en-US" sz="1600" dirty="0">
                <a:solidFill>
                  <a:schemeClr val="tx1"/>
                </a:solidFill>
                <a:effectLst/>
                <a:latin typeface="Arial" panose="020B0604020202020204" pitchFamily="34" charset="0"/>
                <a:ea typeface="Calibri" panose="020F0502020204030204" pitchFamily="34" charset="0"/>
                <a:cs typeface="Sultan Medium" pitchFamily="2" charset="-78"/>
              </a:rPr>
              <a:t>M2</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 </a:t>
            </a:r>
            <a:r>
              <a:rPr lang="ar-IQ" sz="1600" dirty="0">
                <a:ln>
                  <a:noFill/>
                </a:ln>
                <a:solidFill>
                  <a:schemeClr val="tx1"/>
                </a:solidFill>
                <a:effectLst/>
                <a:latin typeface="Calibri" panose="020F0502020204030204" pitchFamily="34" charset="0"/>
                <a:ea typeface="Calibri" panose="020F0502020204030204" pitchFamily="34" charset="0"/>
                <a:cs typeface="Sultan Medium" pitchFamily="2" charset="-78"/>
              </a:rPr>
              <a:t>بعلاقة عكسية وبلغت (0.24 -) وغير معنوية ، </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اي ذات علاقة عكسية مع الاستيرادات وهذا مطابق للنظرية الاقتصادية التي تفترض ان الزيادة في عرض النقد الواسع تؤدي الى خفض سعر الفائدة وبالتالي يزيد من الاستثمارات ومنها الزراعية وبالتالي يزداد الإنتاج الزراعي وتقل الاستيرادات الزراعية ، ولكن الواقع في العراق أن الزيادة في عرض النقد الواسع ناجمة عن الاثار النقدية للسياسة المالية التوسعية وخاصة الجانب التشغيلي، وكذلك نلحظ ان معادلة عرض النقد في العراق تتكون في اغلبها من العملة في التداول اي خارج الجهاز المصرفي وعدم قدرة البنك المركزي في التحكم في عرض النقود من خلال الادوات الكمية وهذا سبب استخدام الأدوات المستحدثة ( نافذة بيع العملة) وان الافراد لا يثقون بالجهاز المصرفي ولعدم وجود ثقافة مصرفية بسبب تخلف الجهاز المصرفي ،وبذلك يكون متغير عرض النقد الواسع تابع أحياناً وليس مستقل اي متغير داخلي يؤثر ويتأثر.</a:t>
            </a: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p:txBody>
      </p:sp>
    </p:spTree>
    <p:extLst>
      <p:ext uri="{BB962C8B-B14F-4D97-AF65-F5344CB8AC3E}">
        <p14:creationId xmlns:p14="http://schemas.microsoft.com/office/powerpoint/2010/main" val="3624389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Low" rtl="1">
              <a:lnSpc>
                <a:spcPct val="150000"/>
              </a:lnSpc>
              <a:spcAft>
                <a:spcPts val="800"/>
              </a:spcAft>
            </a:pP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وجاءت </a:t>
            </a:r>
            <a:r>
              <a:rPr lang="ar-IQ" dirty="0">
                <a:ln>
                  <a:noFill/>
                </a:ln>
                <a:solidFill>
                  <a:srgbClr val="C00000"/>
                </a:solidFill>
                <a:effectLst/>
                <a:latin typeface="Calibri" panose="020F0502020204030204" pitchFamily="34" charset="0"/>
                <a:ea typeface="Calibri" panose="020F0502020204030204" pitchFamily="34" charset="0"/>
                <a:cs typeface="Sultan Medium" pitchFamily="2" charset="-78"/>
              </a:rPr>
              <a:t>معلمة معدل التضخم  </a:t>
            </a: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a:t>
            </a:r>
            <a:r>
              <a:rPr lang="en-US" dirty="0">
                <a:ln>
                  <a:noFill/>
                </a:ln>
                <a:solidFill>
                  <a:schemeClr val="tx1"/>
                </a:solidFill>
                <a:effectLst/>
                <a:latin typeface="Arial" panose="020B0604020202020204" pitchFamily="34" charset="0"/>
                <a:ea typeface="Calibri" panose="020F0502020204030204" pitchFamily="34" charset="0"/>
                <a:cs typeface="Sultan Medium" pitchFamily="2" charset="-78"/>
              </a:rPr>
              <a:t>INF</a:t>
            </a: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 بعلاقة طردية وبلغت (0.07) وغير معنوية،  حيث أن هذه العلاقة تبين أن  خفض قيمة العملة يرتبط ارتباط مباشر مع سياسة سعر الصرف،</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 وبسبب سيطرة البنك المركزي على مستويات التضخم السنوي من خلال أدواته المستحدثة وهي نافذة بيع العملة الاجنبية والسيطرة على التضخم الناجم من زيادة القدرة الشرائية للفرد العراقي وزيادة الطلب الكلي على السلع الزراعية وتعويض هذه الزيادة من خلال الاستيرادات الزراعية ورفع أسعار تلك المنتجات بالرغم من انها رخيصة فأستوجب ذلك تدخل السلطة النقدية للخفض هذا التضخم .</a:t>
            </a:r>
            <a:endParaRPr lang="en-US" dirty="0">
              <a:solidFill>
                <a:schemeClr val="tx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     أما </a:t>
            </a:r>
            <a:r>
              <a:rPr lang="ar-IQ" dirty="0">
                <a:ln>
                  <a:noFill/>
                </a:ln>
                <a:solidFill>
                  <a:srgbClr val="C00000"/>
                </a:solidFill>
                <a:effectLst/>
                <a:latin typeface="Calibri" panose="020F0502020204030204" pitchFamily="34" charset="0"/>
                <a:ea typeface="Calibri" panose="020F0502020204030204" pitchFamily="34" charset="0"/>
                <a:cs typeface="Sultan Medium" pitchFamily="2" charset="-78"/>
              </a:rPr>
              <a:t>حد</a:t>
            </a: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 </a:t>
            </a:r>
            <a:r>
              <a:rPr lang="ar-IQ" dirty="0">
                <a:ln>
                  <a:noFill/>
                </a:ln>
                <a:solidFill>
                  <a:srgbClr val="C00000"/>
                </a:solidFill>
                <a:effectLst/>
                <a:latin typeface="Calibri" panose="020F0502020204030204" pitchFamily="34" charset="0"/>
                <a:ea typeface="Calibri" panose="020F0502020204030204" pitchFamily="34" charset="0"/>
                <a:cs typeface="Sultan Medium" pitchFamily="2" charset="-78"/>
              </a:rPr>
              <a:t>تصحيح الخطأ </a:t>
            </a: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a:t>
            </a:r>
            <a:r>
              <a:rPr lang="en-US" dirty="0" err="1">
                <a:ln>
                  <a:noFill/>
                </a:ln>
                <a:solidFill>
                  <a:schemeClr val="tx1"/>
                </a:solidFill>
                <a:effectLst/>
                <a:latin typeface="Arial" panose="020B0604020202020204" pitchFamily="34" charset="0"/>
                <a:ea typeface="Calibri" panose="020F0502020204030204" pitchFamily="34" charset="0"/>
                <a:cs typeface="Sultan Medium" pitchFamily="2" charset="-78"/>
              </a:rPr>
              <a:t>CointEq</a:t>
            </a:r>
            <a:r>
              <a:rPr lang="en-US" dirty="0">
                <a:ln>
                  <a:noFill/>
                </a:ln>
                <a:solidFill>
                  <a:schemeClr val="tx1"/>
                </a:solidFill>
                <a:effectLst/>
                <a:latin typeface="Arial" panose="020B0604020202020204" pitchFamily="34" charset="0"/>
                <a:ea typeface="Calibri" panose="020F0502020204030204" pitchFamily="34" charset="0"/>
                <a:cs typeface="Sultan Medium" pitchFamily="2" charset="-78"/>
              </a:rPr>
              <a:t> (-1</a:t>
            </a: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 فقد بلغ (0.77-) وهو سالب ومعنوي عند مستوى (1%)، أي أن هناك علاقة توازنيه طويلة الأجل بين المتغيرات</a:t>
            </a:r>
            <a:r>
              <a:rPr lang="ar-IQ" b="1" dirty="0">
                <a:ln>
                  <a:noFill/>
                </a:ln>
                <a:solidFill>
                  <a:schemeClr val="tx1"/>
                </a:solidFill>
                <a:effectLst/>
                <a:latin typeface="Calibri" panose="020F0502020204030204" pitchFamily="34" charset="0"/>
                <a:ea typeface="Calibri" panose="020F0502020204030204" pitchFamily="34" charset="0"/>
                <a:cs typeface="Sultan Medium" pitchFamily="2" charset="-78"/>
              </a:rPr>
              <a:t> </a:t>
            </a: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أي أن </a:t>
            </a:r>
            <a:r>
              <a:rPr lang="en-US" dirty="0">
                <a:ln>
                  <a:noFill/>
                </a:ln>
                <a:solidFill>
                  <a:schemeClr val="tx1"/>
                </a:solidFill>
                <a:effectLst/>
                <a:latin typeface="Arial" panose="020B0604020202020204" pitchFamily="34" charset="0"/>
                <a:ea typeface="Calibri" panose="020F0502020204030204" pitchFamily="34" charset="0"/>
                <a:cs typeface="Sultan Medium" pitchFamily="2" charset="-78"/>
              </a:rPr>
              <a:t>Y</a:t>
            </a: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 يُسبب في </a:t>
            </a:r>
            <a:r>
              <a:rPr lang="en-US" dirty="0">
                <a:ln>
                  <a:noFill/>
                </a:ln>
                <a:solidFill>
                  <a:schemeClr val="tx1"/>
                </a:solidFill>
                <a:effectLst/>
                <a:latin typeface="Arial" panose="020B0604020202020204" pitchFamily="34" charset="0"/>
                <a:ea typeface="Calibri" panose="020F0502020204030204" pitchFamily="34" charset="0"/>
                <a:cs typeface="Sultan Medium" pitchFamily="2" charset="-78"/>
              </a:rPr>
              <a:t>X</a:t>
            </a: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 معنى ذلك أن الشرط الكافي والشرط الضروري (اللازم) قد تحققا في الأنموذج المقدر، مما يعني أن (77 %) من الأخطاء أو الاختلالات التي تحصل في الأجل القصير يمكن تصحيحها تلقائياً في مدة أكثر من سنة لبلوغ التوازن في الأجل الطويل، أي أنها </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تحتاج الى (1÷0.77=1.29) (</a:t>
            </a:r>
            <a:r>
              <a:rPr lang="ar-IQ" dirty="0">
                <a:solidFill>
                  <a:schemeClr val="tx1"/>
                </a:solidFill>
                <a:effectLst/>
                <a:latin typeface="Calibri" panose="020F0502020204030204" pitchFamily="34" charset="0"/>
                <a:ea typeface="Calibri" panose="020F0502020204030204" pitchFamily="34" charset="0"/>
                <a:cs typeface="+mj-cs"/>
              </a:rPr>
              <a:t>1.29*12=15.48) </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أي ما يقارب </a:t>
            </a:r>
            <a:r>
              <a:rPr lang="ar-IQ" dirty="0">
                <a:solidFill>
                  <a:srgbClr val="C00000"/>
                </a:solidFill>
                <a:effectLst/>
                <a:latin typeface="Calibri" panose="020F0502020204030204" pitchFamily="34" charset="0"/>
                <a:ea typeface="Calibri" panose="020F0502020204030204" pitchFamily="34" charset="0"/>
                <a:cs typeface="Sultan Medium" pitchFamily="2" charset="-78"/>
              </a:rPr>
              <a:t>خمسة عشر شهراً </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ونصف حتى تصحح من وضعها في اتجاه توازنها في المدى الطويل.</a:t>
            </a:r>
          </a:p>
          <a:p>
            <a:pPr marL="54610" algn="justLow" rtl="1">
              <a:lnSpc>
                <a:spcPct val="150000"/>
              </a:lnSpc>
              <a:spcAft>
                <a:spcPts val="800"/>
              </a:spcAft>
              <a:tabLst>
                <a:tab pos="568960" algn="l"/>
                <a:tab pos="5670550" algn="l"/>
              </a:tabLst>
            </a:pPr>
            <a:r>
              <a:rPr lang="ar-IQ" sz="1600" dirty="0">
                <a:solidFill>
                  <a:schemeClr val="tx1"/>
                </a:solidFill>
                <a:latin typeface="Calibri" panose="020F0502020204030204" pitchFamily="34" charset="0"/>
                <a:ea typeface="Calibri" panose="020F0502020204030204" pitchFamily="34" charset="0"/>
                <a:cs typeface="Sultan Medium" pitchFamily="2" charset="-78"/>
              </a:rPr>
              <a:t>                                                                                                                                             معادلة الاجل الطويل </a:t>
            </a:r>
          </a:p>
          <a:p>
            <a:pPr marL="54610" algn="justLow" rtl="1">
              <a:lnSpc>
                <a:spcPct val="150000"/>
              </a:lnSpc>
              <a:spcAft>
                <a:spcPts val="800"/>
              </a:spcAft>
              <a:tabLst>
                <a:tab pos="568960" algn="l"/>
                <a:tab pos="5670550" algn="l"/>
              </a:tabLst>
            </a:pPr>
            <a:endParaRPr lang="ar-IQ"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endParaRPr lang="ar-IQ" sz="1600" dirty="0">
              <a:solidFill>
                <a:schemeClr val="tx1"/>
              </a:solidFill>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endParaRPr lang="ar-IQ"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endParaRPr lang="ar-IQ"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اجتازه التحليل كافة الاختبارات القياسية  وعدم وجود مشكلة قياسية في النموذج .</a:t>
            </a:r>
          </a:p>
          <a:p>
            <a:pPr marL="54610" algn="justLow" rtl="1">
              <a:lnSpc>
                <a:spcPct val="150000"/>
              </a:lnSpc>
              <a:spcAft>
                <a:spcPts val="800"/>
              </a:spcAft>
              <a:tabLst>
                <a:tab pos="568960" algn="l"/>
                <a:tab pos="5670550" algn="l"/>
              </a:tabLst>
            </a:pP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p:txBody>
      </p:sp>
      <p:graphicFrame>
        <p:nvGraphicFramePr>
          <p:cNvPr id="2" name="Table 1">
            <a:extLst>
              <a:ext uri="{FF2B5EF4-FFF2-40B4-BE49-F238E27FC236}">
                <a16:creationId xmlns:a16="http://schemas.microsoft.com/office/drawing/2014/main" id="{B4C815BC-CF75-3011-BAEC-18107968A38D}"/>
              </a:ext>
            </a:extLst>
          </p:cNvPr>
          <p:cNvGraphicFramePr>
            <a:graphicFrameLocks noGrp="1"/>
          </p:cNvGraphicFramePr>
          <p:nvPr>
            <p:extLst>
              <p:ext uri="{D42A27DB-BD31-4B8C-83A1-F6EECF244321}">
                <p14:modId xmlns:p14="http://schemas.microsoft.com/office/powerpoint/2010/main" val="927484452"/>
              </p:ext>
            </p:extLst>
          </p:nvPr>
        </p:nvGraphicFramePr>
        <p:xfrm>
          <a:off x="3173364" y="3964394"/>
          <a:ext cx="6406735" cy="2070643"/>
        </p:xfrm>
        <a:graphic>
          <a:graphicData uri="http://schemas.openxmlformats.org/drawingml/2006/table">
            <a:tbl>
              <a:tblPr>
                <a:tableStyleId>{1FECB4D8-DB02-4DC6-A0A2-4F2EBAE1DC90}</a:tableStyleId>
              </a:tblPr>
              <a:tblGrid>
                <a:gridCol w="2116325">
                  <a:extLst>
                    <a:ext uri="{9D8B030D-6E8A-4147-A177-3AD203B41FA5}">
                      <a16:colId xmlns:a16="http://schemas.microsoft.com/office/drawing/2014/main" val="2976095295"/>
                    </a:ext>
                  </a:extLst>
                </a:gridCol>
                <a:gridCol w="1048151">
                  <a:extLst>
                    <a:ext uri="{9D8B030D-6E8A-4147-A177-3AD203B41FA5}">
                      <a16:colId xmlns:a16="http://schemas.microsoft.com/office/drawing/2014/main" val="1863632368"/>
                    </a:ext>
                  </a:extLst>
                </a:gridCol>
                <a:gridCol w="1146728">
                  <a:extLst>
                    <a:ext uri="{9D8B030D-6E8A-4147-A177-3AD203B41FA5}">
                      <a16:colId xmlns:a16="http://schemas.microsoft.com/office/drawing/2014/main" val="1235680602"/>
                    </a:ext>
                  </a:extLst>
                </a:gridCol>
                <a:gridCol w="1148268">
                  <a:extLst>
                    <a:ext uri="{9D8B030D-6E8A-4147-A177-3AD203B41FA5}">
                      <a16:colId xmlns:a16="http://schemas.microsoft.com/office/drawing/2014/main" val="3623634666"/>
                    </a:ext>
                  </a:extLst>
                </a:gridCol>
                <a:gridCol w="947263">
                  <a:extLst>
                    <a:ext uri="{9D8B030D-6E8A-4147-A177-3AD203B41FA5}">
                      <a16:colId xmlns:a16="http://schemas.microsoft.com/office/drawing/2014/main" val="4246740371"/>
                    </a:ext>
                  </a:extLst>
                </a:gridCol>
              </a:tblGrid>
              <a:tr h="303227">
                <a:tc>
                  <a:txBody>
                    <a:bodyPr/>
                    <a:lstStyle/>
                    <a:p>
                      <a:pPr algn="ctr">
                        <a:lnSpc>
                          <a:spcPct val="107000"/>
                        </a:lnSpc>
                        <a:spcAft>
                          <a:spcPts val="800"/>
                        </a:spcAft>
                      </a:pPr>
                      <a:r>
                        <a:rPr lang="en-US" sz="1400" dirty="0">
                          <a:solidFill>
                            <a:srgbClr val="000000"/>
                          </a:solidFill>
                          <a:effectLst/>
                          <a:highlight>
                            <a:srgbClr val="D9E2F3"/>
                          </a:highlight>
                          <a:latin typeface="Times New Roman" panose="02020603050405020304" pitchFamily="18" charset="0"/>
                          <a:cs typeface="Times New Roman" panose="02020603050405020304" pitchFamily="18" charset="0"/>
                        </a:rPr>
                        <a:t>Variable</a:t>
                      </a:r>
                      <a:endParaRPr lang="en-US" sz="1200" dirty="0">
                        <a:effectLst/>
                        <a:highlight>
                          <a:srgbClr val="D9E2F3"/>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R="6350" algn="ctr">
                        <a:lnSpc>
                          <a:spcPct val="107000"/>
                        </a:lnSpc>
                        <a:spcAft>
                          <a:spcPts val="800"/>
                        </a:spcAft>
                      </a:pPr>
                      <a:r>
                        <a:rPr lang="en-US" sz="1400" dirty="0">
                          <a:solidFill>
                            <a:srgbClr val="000000"/>
                          </a:solidFill>
                          <a:effectLst/>
                          <a:highlight>
                            <a:srgbClr val="D9E2F3"/>
                          </a:highlight>
                          <a:latin typeface="Times New Roman" panose="02020603050405020304" pitchFamily="18" charset="0"/>
                          <a:cs typeface="Times New Roman" panose="02020603050405020304" pitchFamily="18" charset="0"/>
                        </a:rPr>
                        <a:t>Coefficient</a:t>
                      </a:r>
                      <a:endParaRPr lang="en-US" sz="1200" dirty="0">
                        <a:effectLst/>
                        <a:highlight>
                          <a:srgbClr val="D9E2F3"/>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R="6350" algn="ctr">
                        <a:lnSpc>
                          <a:spcPct val="107000"/>
                        </a:lnSpc>
                        <a:spcAft>
                          <a:spcPts val="800"/>
                        </a:spcAft>
                      </a:pPr>
                      <a:r>
                        <a:rPr lang="en-US" sz="1400">
                          <a:solidFill>
                            <a:srgbClr val="000000"/>
                          </a:solidFill>
                          <a:effectLst/>
                          <a:highlight>
                            <a:srgbClr val="D9E2F3"/>
                          </a:highlight>
                          <a:latin typeface="Times New Roman" panose="02020603050405020304" pitchFamily="18" charset="0"/>
                          <a:cs typeface="Times New Roman" panose="02020603050405020304" pitchFamily="18" charset="0"/>
                        </a:rPr>
                        <a:t>Std. Error</a:t>
                      </a:r>
                      <a:endParaRPr lang="en-US" sz="1200">
                        <a:effectLst/>
                        <a:highlight>
                          <a:srgbClr val="D9E2F3"/>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R="6350" algn="ctr">
                        <a:lnSpc>
                          <a:spcPct val="107000"/>
                        </a:lnSpc>
                        <a:spcAft>
                          <a:spcPts val="800"/>
                        </a:spcAft>
                      </a:pPr>
                      <a:r>
                        <a:rPr lang="en-US" sz="1400" dirty="0">
                          <a:solidFill>
                            <a:srgbClr val="000000"/>
                          </a:solidFill>
                          <a:effectLst/>
                          <a:highlight>
                            <a:srgbClr val="D9E2F3"/>
                          </a:highlight>
                          <a:latin typeface="Times New Roman" panose="02020603050405020304" pitchFamily="18" charset="0"/>
                          <a:cs typeface="Times New Roman" panose="02020603050405020304" pitchFamily="18" charset="0"/>
                        </a:rPr>
                        <a:t>t-Statistic</a:t>
                      </a:r>
                      <a:endParaRPr lang="en-US" sz="1200" dirty="0">
                        <a:effectLst/>
                        <a:highlight>
                          <a:srgbClr val="D9E2F3"/>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R="6350" algn="ctr">
                        <a:lnSpc>
                          <a:spcPct val="107000"/>
                        </a:lnSpc>
                        <a:spcAft>
                          <a:spcPts val="800"/>
                        </a:spcAft>
                      </a:pPr>
                      <a:r>
                        <a:rPr lang="en-US" sz="1400" dirty="0">
                          <a:solidFill>
                            <a:srgbClr val="000000"/>
                          </a:solidFill>
                          <a:effectLst/>
                          <a:highlight>
                            <a:srgbClr val="D9E2F3"/>
                          </a:highlight>
                          <a:latin typeface="Times New Roman" panose="02020603050405020304" pitchFamily="18" charset="0"/>
                          <a:cs typeface="Times New Roman" panose="02020603050405020304" pitchFamily="18" charset="0"/>
                        </a:rPr>
                        <a:t>Prob.</a:t>
                      </a:r>
                      <a:endParaRPr lang="en-US" sz="1200" dirty="0">
                        <a:effectLst/>
                        <a:highlight>
                          <a:srgbClr val="D9E2F3"/>
                        </a:highligh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16462072"/>
                  </a:ext>
                </a:extLst>
              </a:tr>
              <a:tr h="252488">
                <a:tc>
                  <a:txBody>
                    <a:bodyPr/>
                    <a:lstStyle/>
                    <a:p>
                      <a:pPr algn="ctr">
                        <a:lnSpc>
                          <a:spcPct val="107000"/>
                        </a:lnSpc>
                        <a:spcAft>
                          <a:spcPts val="800"/>
                        </a:spcAft>
                      </a:pPr>
                      <a:r>
                        <a:rPr lang="en-US" sz="1400" dirty="0">
                          <a:effectLst/>
                          <a:latin typeface="Times New Roman" panose="02020603050405020304" pitchFamily="18" charset="0"/>
                          <a:cs typeface="Times New Roman" panose="02020603050405020304" pitchFamily="18" charset="0"/>
                        </a:rPr>
                        <a:t>LNGS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-9.379190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2.775504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-3.379274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dirty="0">
                          <a:effectLst/>
                          <a:latin typeface="Times New Roman" panose="02020603050405020304" pitchFamily="18" charset="0"/>
                          <a:cs typeface="Times New Roman" panose="02020603050405020304" pitchFamily="18" charset="0"/>
                        </a:rPr>
                        <a:t>0.0015</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270800761"/>
                  </a:ext>
                </a:extLst>
              </a:tr>
              <a:tr h="252488">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LNTR</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-0.899269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1.299102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-0.692224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0.4922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000348151"/>
                  </a:ext>
                </a:extLst>
              </a:tr>
              <a:tr h="252488">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LNEX</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2.255180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0.738267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3.054694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0.0037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495397433"/>
                  </a:ext>
                </a:extLst>
              </a:tr>
              <a:tr h="252488">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LNINF</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-0.467922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0.642102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-0.728735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0.4698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26669958"/>
                  </a:ext>
                </a:extLst>
              </a:tr>
              <a:tr h="252488">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LNIR</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1.451079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1.651824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0.878470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0.3842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806347853"/>
                  </a:ext>
                </a:extLst>
              </a:tr>
              <a:tr h="252488">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LNM2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11.25890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3.542594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3.178150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0.0026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92193940"/>
                  </a:ext>
                </a:extLst>
              </a:tr>
              <a:tr h="252488">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C</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-23.90756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16.86901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a:effectLst/>
                          <a:latin typeface="Times New Roman" panose="02020603050405020304" pitchFamily="18" charset="0"/>
                          <a:cs typeface="Times New Roman" panose="02020603050405020304" pitchFamily="18" charset="0"/>
                        </a:rPr>
                        <a:t>-1.417247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R="6350" algn="ctr">
                        <a:lnSpc>
                          <a:spcPct val="107000"/>
                        </a:lnSpc>
                        <a:spcAft>
                          <a:spcPts val="800"/>
                        </a:spcAft>
                      </a:pPr>
                      <a:r>
                        <a:rPr lang="en-US" sz="1400" dirty="0">
                          <a:effectLst/>
                          <a:latin typeface="Times New Roman" panose="02020603050405020304" pitchFamily="18" charset="0"/>
                          <a:cs typeface="Times New Roman" panose="02020603050405020304" pitchFamily="18" charset="0"/>
                        </a:rPr>
                        <a:t>0.1630</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421991246"/>
                  </a:ext>
                </a:extLst>
              </a:tr>
            </a:tbl>
          </a:graphicData>
        </a:graphic>
      </p:graphicFrame>
    </p:spTree>
    <p:extLst>
      <p:ext uri="{BB962C8B-B14F-4D97-AF65-F5344CB8AC3E}">
        <p14:creationId xmlns:p14="http://schemas.microsoft.com/office/powerpoint/2010/main" val="1494916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4B793E1C-8ABC-12FE-861F-C79D7CD80B8F}"/>
              </a:ext>
            </a:extLst>
          </p:cNvPr>
          <p:cNvGrpSpPr/>
          <p:nvPr/>
        </p:nvGrpSpPr>
        <p:grpSpPr>
          <a:xfrm>
            <a:off x="0" y="0"/>
            <a:ext cx="12192000" cy="6858000"/>
            <a:chOff x="0" y="0"/>
            <a:chExt cx="12192000" cy="685800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2060"/>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2060"/>
                </a:solidFill>
              </a:endParaRPr>
            </a:p>
          </p:txBody>
        </p:sp>
      </p:grpSp>
      <p:sp>
        <p:nvSpPr>
          <p:cNvPr id="6" name="TextBox 5">
            <a:extLst>
              <a:ext uri="{FF2B5EF4-FFF2-40B4-BE49-F238E27FC236}">
                <a16:creationId xmlns:a16="http://schemas.microsoft.com/office/drawing/2014/main" id="{5ADE0044-53A7-5EBA-3629-60E676BF6970}"/>
              </a:ext>
            </a:extLst>
          </p:cNvPr>
          <p:cNvSpPr txBox="1"/>
          <p:nvPr/>
        </p:nvSpPr>
        <p:spPr>
          <a:xfrm>
            <a:off x="295421" y="178156"/>
            <a:ext cx="11619914" cy="5909310"/>
          </a:xfrm>
          <a:prstGeom prst="rect">
            <a:avLst/>
          </a:prstGeom>
          <a:noFill/>
        </p:spPr>
        <p:txBody>
          <a:bodyPr wrap="square">
            <a:spAutoFit/>
          </a:bodyPr>
          <a:lstStyle/>
          <a:p>
            <a:pPr algn="justLow" rtl="1">
              <a:lnSpc>
                <a:spcPct val="150000"/>
              </a:lnSpc>
              <a:spcAft>
                <a:spcPts val="800"/>
              </a:spcAft>
              <a:tabLst>
                <a:tab pos="581660" algn="l"/>
                <a:tab pos="1163320" algn="l"/>
                <a:tab pos="1744980" algn="l"/>
                <a:tab pos="2326640" algn="l"/>
                <a:tab pos="2908300" algn="l"/>
                <a:tab pos="3489960" algn="l"/>
                <a:tab pos="4071620" algn="l"/>
                <a:tab pos="4653280" algn="l"/>
                <a:tab pos="5544820" algn="l"/>
                <a:tab pos="5846445" algn="l"/>
                <a:tab pos="6398260" algn="l"/>
                <a:tab pos="6979920" algn="l"/>
                <a:tab pos="7561580" algn="l"/>
                <a:tab pos="8143240" algn="l"/>
                <a:tab pos="8724900" algn="l"/>
                <a:tab pos="9306560" algn="l"/>
              </a:tabLst>
            </a:pPr>
            <a:r>
              <a:rPr lang="ar-SA" sz="1600" b="1" dirty="0">
                <a:solidFill>
                  <a:srgbClr val="002060"/>
                </a:solidFill>
                <a:ea typeface="Times New Roman" panose="02020603050405020304" pitchFamily="18" charset="0"/>
                <a:cs typeface="Sultan Medium" pitchFamily="2" charset="-78"/>
              </a:rPr>
              <a:t>الم</a:t>
            </a:r>
            <a:r>
              <a:rPr lang="ar-IQ" sz="1600" b="1" dirty="0">
                <a:solidFill>
                  <a:srgbClr val="002060"/>
                </a:solidFill>
                <a:ea typeface="Times New Roman" panose="02020603050405020304" pitchFamily="18" charset="0"/>
                <a:cs typeface="Sultan Medium" pitchFamily="2" charset="-78"/>
              </a:rPr>
              <a:t>قــــ</a:t>
            </a:r>
            <a:r>
              <a:rPr lang="ar-SA" sz="1600" b="1" dirty="0">
                <a:solidFill>
                  <a:srgbClr val="002060"/>
                </a:solidFill>
                <a:ea typeface="Times New Roman" panose="02020603050405020304" pitchFamily="18" charset="0"/>
                <a:cs typeface="Sultan Medium" pitchFamily="2" charset="-78"/>
              </a:rPr>
              <a:t>دمة </a:t>
            </a:r>
            <a:endParaRPr lang="en-US" sz="1600" dirty="0">
              <a:solidFill>
                <a:srgbClr val="002060"/>
              </a:solidFill>
              <a:ea typeface="Calibri" panose="020F0502020204030204" pitchFamily="34" charset="0"/>
              <a:cs typeface="Sultan Medium" pitchFamily="2" charset="-78"/>
            </a:endParaRPr>
          </a:p>
          <a:p>
            <a:pPr indent="457200" algn="justLow" rtl="1">
              <a:lnSpc>
                <a:spcPct val="150000"/>
              </a:lnSpc>
              <a:spcAft>
                <a:spcPts val="800"/>
              </a:spcAft>
              <a:tabLst>
                <a:tab pos="1244600" algn="l"/>
                <a:tab pos="3379470" algn="l"/>
              </a:tabLst>
            </a:pPr>
            <a:r>
              <a:rPr lang="ar-SA" sz="1600" dirty="0">
                <a:ea typeface="Calibri" panose="020F0502020204030204" pitchFamily="34" charset="0"/>
                <a:cs typeface="Sultan Medium" pitchFamily="2" charset="-78"/>
              </a:rPr>
              <a:t>مازالت اشكالية التنمية الاقتصادية وعلاقتها بالتجارة الخارجية  القضية الشاغلة لمختلف الاقتصادات الدولية سوا</a:t>
            </a:r>
            <a:r>
              <a:rPr lang="ar-IQ" sz="1600" dirty="0">
                <a:ea typeface="Calibri" panose="020F0502020204030204" pitchFamily="34" charset="0"/>
                <a:cs typeface="Sultan Medium" pitchFamily="2" charset="-78"/>
              </a:rPr>
              <a:t>ء</a:t>
            </a:r>
            <a:r>
              <a:rPr lang="ar-SA" sz="1600" dirty="0">
                <a:ea typeface="Calibri" panose="020F0502020204030204" pitchFamily="34" charset="0"/>
                <a:cs typeface="Sultan Medium" pitchFamily="2" charset="-78"/>
              </a:rPr>
              <a:t> المتقدمة منها او النامية ، ولا زالت هذه الاشكالية تحتل اهمية كبيرة خصوصا في الدول النامية باعتبارها السبيل الوحيد للتحرر من بؤرة التخلف والالتحاق بركب الدول المتقدمة ، ولقد اصطدمت هذه المتلازمة ببعض العراقيل وواجهت عدة صعاب على غرار نقص الموارد المالية وسوء اختيار وتطبيق السياسات الاقتصادية الكلية الملائمة، مما جعل اقتصادات هذه البلدان عرضة لعدة اختلالات اقتصادية هيكلية هددت الاستقرار الاقتصادي وحتى السياسي لتلك الدول، خصوصا في ظل التقلبات والازمات الاقتصادية التي يتعرض لها الاقتصاد العالمي بين مدة واخرى.</a:t>
            </a:r>
            <a:endParaRPr lang="ar-IQ" sz="1600" dirty="0">
              <a:ea typeface="Calibri" panose="020F0502020204030204" pitchFamily="34" charset="0"/>
              <a:cs typeface="Sultan Medium" pitchFamily="2" charset="-78"/>
            </a:endParaRPr>
          </a:p>
          <a:p>
            <a:pPr indent="457200" algn="justLow" rtl="1">
              <a:lnSpc>
                <a:spcPct val="150000"/>
              </a:lnSpc>
              <a:spcAft>
                <a:spcPts val="800"/>
              </a:spcAft>
              <a:tabLst>
                <a:tab pos="1244600" algn="l"/>
                <a:tab pos="3379470" algn="l"/>
              </a:tabLst>
            </a:pPr>
            <a:r>
              <a:rPr lang="ar-SA" sz="1600" dirty="0">
                <a:latin typeface="Arial"/>
                <a:ea typeface="Calibri" panose="020F0502020204030204" pitchFamily="34" charset="0"/>
                <a:cs typeface="Sultan Medium" pitchFamily="2" charset="-78"/>
              </a:rPr>
              <a:t>يعد قطاع التجارة الخارجية الزراعية من القطاعات المحددة لأداء أي اقتصاد ومنها الاقتصاد العراقي،</a:t>
            </a:r>
            <a:r>
              <a:rPr lang="ar-IQ" sz="1600" dirty="0">
                <a:latin typeface="Arial"/>
                <a:ea typeface="Calibri" panose="020F0502020204030204" pitchFamily="34" charset="0"/>
                <a:cs typeface="Sultan Medium" pitchFamily="2" charset="-78"/>
              </a:rPr>
              <a:t> وفي اغلب الاقتصادات للدول المتقدمة وللدول النامية على حد سواء ، إذ تظهر الأهمية من خلال مدى مساهمتها في تحقيق الامن الغذائي عن طريق الاستيرادات لتوفير الاحتياجات التي لا يفي بها الإنتاج المحلي وكذلك توفير العملات الأجنبية من خلال الصادرات الزراعية ، ان قياس حجم فجوة التجارة الخارجية الزراعية يعطي مؤشرا واضحا عن واقع القطاع الزراعي في العراق ، هذا جانب ومن جانب اخر فأن  بيان أداء السياستين المالية والنقدية ومدى تأثيرهما على حجم فجوة التجارة الخارجية الزراعية من خلال مؤشرات تلك السياستين والمتمثلة بكل من ( الانفاق الحكومي ، الضرائب ، سعر الصرف ، معدل التضخم ، عرض النقد  الواسع ، سعر الفائدة) للمـــدة (1990-2022) </a:t>
            </a:r>
          </a:p>
          <a:p>
            <a:pPr algn="justLow" rtl="1">
              <a:lnSpc>
                <a:spcPct val="150000"/>
              </a:lnSpc>
              <a:spcAft>
                <a:spcPts val="800"/>
              </a:spcAft>
            </a:pPr>
            <a:r>
              <a:rPr lang="ar-IQ" sz="1600" dirty="0">
                <a:ea typeface="Calibri" panose="020F0502020204030204" pitchFamily="34" charset="0"/>
                <a:cs typeface="Sultan Medium" pitchFamily="2" charset="-78"/>
              </a:rPr>
              <a:t>من الأهمية اذ تعد هذه المتغيرات الاقتصادية من المتغيرات التي لها أثر كبير على اتجاهات التجارة الخارجية الزراعية من خلال الصادرات والاستيرادات لمختلف السلع والمنتجات الغذائية ، لذا تعد هذه المؤشرات التي تستخدم من قبل الحكومة والبنك المركزي لتفعيل دور السياستين المالية والنقدية لتحقيق الاستقرار الاقتصادي بشكل عام وفي القطاع الزراعي بشكل خاص بسبب ما يتعلق بسياسة الامن الغذائي ومدى توفر السلع والمنتجات الغذائية لتحقيق الاكتفاء الذاتي ، تعد مؤشرات تعطي انطباعاً حقيقياً عن مدى اسهام الدولة والبنك المركزي في معالجة فجوة التجارة الخارجية  ومنها فجوة التجارة الخارجية الزراعية </a:t>
            </a:r>
            <a:r>
              <a:rPr lang="ar-IQ" sz="1600" dirty="0">
                <a:solidFill>
                  <a:srgbClr val="002060"/>
                </a:solidFill>
                <a:ea typeface="Calibri" panose="020F0502020204030204" pitchFamily="34" charset="0"/>
                <a:cs typeface="Sultan Medium" pitchFamily="2" charset="-78"/>
              </a:rPr>
              <a:t>.</a:t>
            </a:r>
            <a:endParaRPr lang="en-US" sz="1600" dirty="0">
              <a:solidFill>
                <a:srgbClr val="002060"/>
              </a:solidFill>
              <a:ea typeface="Calibri" panose="020F0502020204030204" pitchFamily="34" charset="0"/>
              <a:cs typeface="Sultan Medium" pitchFamily="2" charset="-78"/>
            </a:endParaRPr>
          </a:p>
        </p:txBody>
      </p:sp>
    </p:spTree>
    <p:extLst>
      <p:ext uri="{BB962C8B-B14F-4D97-AF65-F5344CB8AC3E}">
        <p14:creationId xmlns:p14="http://schemas.microsoft.com/office/powerpoint/2010/main" val="1604636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a14="http://schemas.microsoft.com/office/drawing/2010/main">
        <mc:Choice Requires="a14">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4610" marR="0" lvl="0" indent="0" algn="ctr" defTabSz="914400" rtl="1" eaLnBrk="1" fontAlgn="auto" latinLnBrk="0" hangingPunct="1">
                  <a:lnSpc>
                    <a:spcPct val="100000"/>
                  </a:lnSpc>
                  <a:spcBef>
                    <a:spcPts val="0"/>
                  </a:spcBef>
                  <a:spcAft>
                    <a:spcPts val="800"/>
                  </a:spcAft>
                  <a:buClrTx/>
                  <a:buSzTx/>
                  <a:buFontTx/>
                  <a:buNone/>
                  <a:tabLst>
                    <a:tab pos="568960" algn="l"/>
                    <a:tab pos="5670550" algn="l"/>
                  </a:tabLst>
                  <a:defRPr/>
                </a:pPr>
                <a:r>
                  <a:rPr kumimoji="0" lang="ar-IQ" sz="20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AL-Mateen" pitchFamily="2" charset="-78"/>
                  </a:rPr>
                  <a:t>التقدير الرياضي لأنموذج الصادرات الزراعية </a:t>
                </a:r>
                <a:endParaRPr kumimoji="0" lang="en-US" sz="14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AL-Mateen" pitchFamily="2" charset="-78"/>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r>
                  <a:rPr kumimoji="0" lang="ar-IQ" sz="18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AL-Mateen" pitchFamily="2" charset="-78"/>
                  </a:rPr>
                  <a:t>أولاً: التكامل المشترك   </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AL-Mateen" pitchFamily="2" charset="-78"/>
                  </a:rPr>
                  <a:t>Cointegration </a:t>
                </a:r>
                <a:r>
                  <a:rPr kumimoji="0" lang="ar-IQ" sz="14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AL-Mateen" pitchFamily="2" charset="-78"/>
                  </a:rPr>
                  <a:t>                                      </a:t>
                </a:r>
                <a:r>
                  <a:rPr lang="ar-IQ" sz="1400" dirty="0">
                    <a:solidFill>
                      <a:srgbClr val="002060"/>
                    </a:solidFill>
                    <a:latin typeface="Calibri" panose="020F0502020204030204" pitchFamily="34" charset="0"/>
                    <a:ea typeface="Calibri" panose="020F0502020204030204" pitchFamily="34" charset="0"/>
                    <a:cs typeface="AL-Mateen" pitchFamily="2" charset="-78"/>
                  </a:rPr>
                  <a:t>أ</a:t>
                </a:r>
                <a:r>
                  <a:rPr kumimoji="0" lang="ar-IQ" sz="1800" b="0" i="0" u="none" strike="noStrike" kern="1200" cap="none" spc="0" normalizeH="0" baseline="0" noProof="0" dirty="0" err="1">
                    <a:ln>
                      <a:noFill/>
                    </a:ln>
                    <a:solidFill>
                      <a:srgbClr val="002060"/>
                    </a:solidFill>
                    <a:effectLst/>
                    <a:uLnTx/>
                    <a:uFillTx/>
                    <a:latin typeface="Calibri" panose="020F0502020204030204" pitchFamily="34" charset="0"/>
                    <a:ea typeface="Calibri" panose="020F0502020204030204" pitchFamily="34" charset="0"/>
                    <a:cs typeface="AL-Mateen" pitchFamily="2" charset="-78"/>
                  </a:rPr>
                  <a:t>ختبار</a:t>
                </a:r>
                <a:r>
                  <a:rPr kumimoji="0" lang="ar-IQ" sz="18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AL-Mateen" pitchFamily="2" charset="-78"/>
                  </a:rPr>
                  <a:t> جوهانسون – </a:t>
                </a:r>
                <a:r>
                  <a:rPr kumimoji="0" lang="ar-IQ" sz="1800" b="0" i="0" u="none" strike="noStrike" kern="1200" cap="none" spc="0" normalizeH="0" baseline="0" noProof="0" dirty="0" err="1">
                    <a:ln>
                      <a:noFill/>
                    </a:ln>
                    <a:solidFill>
                      <a:srgbClr val="002060"/>
                    </a:solidFill>
                    <a:effectLst/>
                    <a:uLnTx/>
                    <a:uFillTx/>
                    <a:latin typeface="Calibri" panose="020F0502020204030204" pitchFamily="34" charset="0"/>
                    <a:ea typeface="Calibri" panose="020F0502020204030204" pitchFamily="34" charset="0"/>
                    <a:cs typeface="AL-Mateen" pitchFamily="2" charset="-78"/>
                  </a:rPr>
                  <a:t>جيسليوس</a:t>
                </a:r>
                <a:r>
                  <a:rPr kumimoji="0" lang="ar-IQ" sz="18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AL-Mateen" pitchFamily="2" charset="-78"/>
                  </a:rPr>
                  <a:t> </a:t>
                </a:r>
                <a:r>
                  <a:rPr kumimoji="0" lang="en-US" sz="1800" b="0" i="0" u="none" strike="noStrike" kern="1200" cap="none" spc="0" normalizeH="0" baseline="0" noProof="0" dirty="0">
                    <a:ln>
                      <a:noFill/>
                    </a:ln>
                    <a:solidFill>
                      <a:srgbClr val="002060"/>
                    </a:solidFill>
                    <a:effectLst/>
                    <a:uLnTx/>
                    <a:uFillTx/>
                    <a:latin typeface="Times New Roman" panose="02020603050405020304" pitchFamily="18" charset="0"/>
                    <a:ea typeface="Calibri" panose="020F0502020204030204" pitchFamily="34" charset="0"/>
                    <a:cs typeface="AL-Mateen" pitchFamily="2" charset="-78"/>
                  </a:rPr>
                  <a:t>Test Johansen and </a:t>
                </a:r>
                <a:r>
                  <a:rPr kumimoji="0" lang="en-US" sz="1800" b="0" i="0" u="none" strike="noStrike" kern="1200" cap="none" spc="0" normalizeH="0" baseline="0" noProof="0" dirty="0" err="1">
                    <a:ln>
                      <a:noFill/>
                    </a:ln>
                    <a:solidFill>
                      <a:srgbClr val="002060"/>
                    </a:solidFill>
                    <a:effectLst/>
                    <a:uLnTx/>
                    <a:uFillTx/>
                    <a:latin typeface="Times New Roman" panose="02020603050405020304" pitchFamily="18" charset="0"/>
                    <a:ea typeface="Calibri" panose="020F0502020204030204" pitchFamily="34" charset="0"/>
                    <a:cs typeface="AL-Mateen" pitchFamily="2" charset="-78"/>
                  </a:rPr>
                  <a:t>Juselius</a:t>
                </a:r>
                <a:r>
                  <a:rPr kumimoji="0" lang="ar-IQ" sz="18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AL-Mateen" pitchFamily="2" charset="-78"/>
                  </a:rPr>
                  <a:t>   </a:t>
                </a:r>
                <a:endParaRPr kumimoji="0" lang="en-US" sz="1400" b="0" i="0" u="none" strike="noStrike" kern="1200" cap="none" spc="0" normalizeH="0" baseline="0" noProof="0" dirty="0">
                  <a:ln>
                    <a:noFill/>
                  </a:ln>
                  <a:solidFill>
                    <a:srgbClr val="002060"/>
                  </a:solidFill>
                  <a:effectLst/>
                  <a:highlight>
                    <a:srgbClr val="FFFF00"/>
                  </a:highlight>
                  <a:uLnTx/>
                  <a:uFillTx/>
                  <a:latin typeface="Calibri" panose="020F0502020204030204" pitchFamily="34" charset="0"/>
                  <a:ea typeface="Calibri" panose="020F0502020204030204" pitchFamily="34" charset="0"/>
                  <a:cs typeface="AL-Mateen" pitchFamily="2" charset="-78"/>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r>
                  <a:rPr kumimoji="0" lang="ar-IQ" sz="18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AL-Mateen" pitchFamily="2" charset="-78"/>
                  </a:rPr>
                  <a:t>1- تحديد فترة الابطاء المثلى </a:t>
                </a:r>
                <a:r>
                  <a:rPr kumimoji="0" lang="ar-IQ" sz="1800" b="1"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Times New Roman" panose="02020603050405020304" pitchFamily="18" charset="0"/>
                  </a:rPr>
                  <a:t>أظهرت النتائج أن فترة الابطاء المناسبة هي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p=2</a:t>
                </a:r>
                <a:r>
                  <a:rPr kumimoji="0" lang="ar-IQ" sz="1800" b="1"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Times New Roman" panose="02020603050405020304" pitchFamily="18" charset="0"/>
                  </a:rPr>
                  <a:t> (فترتي إبطاء)، بالاعتماد على أقل قيمة حسب المعيار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mn-cs"/>
                  </a:rPr>
                  <a:t>(SC) </a:t>
                </a:r>
                <a:endParaRPr kumimoji="0" lang="ar-IQ" sz="1800" b="1"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r>
                  <a:rPr kumimoji="0" lang="ar-IQ"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جدول </a:t>
                </a:r>
                <a:r>
                  <a:rPr kumimoji="0" lang="ar-IQ" sz="16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نتائج اختباري الأثر (</a:t>
                </a:r>
                <a14:m>
                  <m:oMath xmlns:m="http://schemas.openxmlformats.org/officeDocument/2006/math">
                    <m:r>
                      <a:rPr kumimoji="0" lang="ar-IQ" sz="1600" b="1" i="1" u="none" strike="noStrike" kern="1200" cap="none" spc="0" normalizeH="0" baseline="0" noProof="0">
                        <a:ln>
                          <a:noFill/>
                        </a:ln>
                        <a:solidFill>
                          <a:prstClr val="black"/>
                        </a:solidFill>
                        <a:effectLst/>
                        <a:uLnTx/>
                        <a:uFillTx/>
                        <a:latin typeface="Cambria Math" panose="02040503050406030204" pitchFamily="18" charset="0"/>
                        <a:ea typeface="Calibri" panose="020F0502020204030204" pitchFamily="34" charset="0"/>
                        <a:cs typeface="+mj-cs"/>
                      </a:rPr>
                      <m:t>𝝀</m:t>
                    </m:r>
                  </m:oMath>
                </a14:m>
                <a:r>
                  <a:rPr kumimoji="0" lang="en-US" sz="16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Trace</a:t>
                </a:r>
                <a:r>
                  <a:rPr kumimoji="0" lang="ar-IQ" sz="16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والامكان الاعظم (</a:t>
                </a:r>
                <a14:m>
                  <m:oMath xmlns:m="http://schemas.openxmlformats.org/officeDocument/2006/math">
                    <m:r>
                      <a:rPr kumimoji="0" lang="ar-IQ" sz="1600" b="1" i="1" u="none" strike="noStrike" kern="1200" cap="none" spc="0" normalizeH="0" baseline="0" noProof="0">
                        <a:ln>
                          <a:noFill/>
                        </a:ln>
                        <a:solidFill>
                          <a:prstClr val="black"/>
                        </a:solidFill>
                        <a:effectLst/>
                        <a:uLnTx/>
                        <a:uFillTx/>
                        <a:latin typeface="Cambria Math" panose="02040503050406030204" pitchFamily="18" charset="0"/>
                        <a:ea typeface="Calibri" panose="020F0502020204030204" pitchFamily="34" charset="0"/>
                        <a:cs typeface="+mj-cs"/>
                      </a:rPr>
                      <m:t>𝝀</m:t>
                    </m:r>
                  </m:oMath>
                </a14:m>
                <a:r>
                  <a:rPr kumimoji="0" lang="en-US" sz="16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Max</a:t>
                </a:r>
                <a:r>
                  <a:rPr kumimoji="0" lang="ar-IQ" sz="16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endParaRPr kumimoji="0" lang="ar-IQ" sz="1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endParaRPr kumimoji="0" lang="ar-IQ" sz="1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endParaRPr kumimoji="0" lang="ar-IQ" sz="1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endParaRPr kumimoji="0" lang="ar-IQ" sz="1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endParaRPr kumimoji="0" lang="ar-IQ" sz="1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endParaRPr kumimoji="0" lang="ar-IQ" sz="1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endParaRPr kumimoji="0" lang="ar-IQ" sz="1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endParaRPr kumimoji="0" lang="ar-IQ" sz="1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endParaRPr kumimoji="0" lang="ar-IQ" sz="1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endParaRPr kumimoji="0" lang="ar-IQ" sz="1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endParaRPr kumimoji="0" lang="ar-IQ" sz="1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endParaRPr kumimoji="0" lang="ar-IQ" sz="1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endParaRPr kumimoji="0" lang="ar-IQ" sz="1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endParaRPr kumimoji="0" lang="ar-IQ" sz="1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endParaRPr kumimoji="0" lang="ar-IQ" sz="1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endParaRPr>
              </a:p>
              <a:p>
                <a:pPr marL="54610" marR="0" lvl="0" indent="0" algn="justLow" defTabSz="914400" rtl="1" eaLnBrk="1" fontAlgn="auto" latinLnBrk="0" hangingPunct="1">
                  <a:lnSpc>
                    <a:spcPct val="100000"/>
                  </a:lnSpc>
                  <a:spcBef>
                    <a:spcPts val="0"/>
                  </a:spcBef>
                  <a:spcAft>
                    <a:spcPts val="800"/>
                  </a:spcAft>
                  <a:buClrTx/>
                  <a:buSzTx/>
                  <a:buFontTx/>
                  <a:buNone/>
                  <a:tabLst>
                    <a:tab pos="568960" algn="l"/>
                    <a:tab pos="5670550" algn="l"/>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L-Mateen" pitchFamily="2" charset="-78"/>
                </a:endParaRPr>
              </a:p>
            </p:txBody>
          </p:sp>
        </mc:Choice>
        <mc:Fallback xmlns="">
          <p:sp>
            <p:nvSpPr>
              <p:cNvPr id="5" name="Rectangle: Rounded Corners 4">
                <a:extLst>
                  <a:ext uri="{FF2B5EF4-FFF2-40B4-BE49-F238E27FC236}">
                    <a16:creationId xmlns:a16="http://schemas.microsoft.com/office/drawing/2014/main" id="{BBAF44E4-4774-30CC-E4BC-94695238CE1B}"/>
                  </a:ext>
                </a:extLst>
              </p:cNvPr>
              <p:cNvSpPr>
                <a:spLocks noRot="1" noChangeAspect="1" noMove="1" noResize="1" noEditPoints="1" noAdjustHandles="1" noChangeArrowheads="1" noChangeShapeType="1" noTextEdit="1"/>
              </p:cNvSpPr>
              <p:nvPr/>
            </p:nvSpPr>
            <p:spPr>
              <a:xfrm>
                <a:off x="98474" y="112541"/>
                <a:ext cx="11985674" cy="6625884"/>
              </a:xfrm>
              <a:prstGeom prst="roundRect">
                <a:avLst>
                  <a:gd name="adj" fmla="val 2060"/>
                </a:avLst>
              </a:prstGeom>
              <a:blipFill>
                <a:blip r:embed="rId2"/>
                <a:stretch>
                  <a:fillRect/>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B8E988CF-D155-88EE-76E3-19C9CD8CE05D}"/>
              </a:ext>
            </a:extLst>
          </p:cNvPr>
          <p:cNvSpPr txBox="1"/>
          <p:nvPr/>
        </p:nvSpPr>
        <p:spPr>
          <a:xfrm>
            <a:off x="6654019" y="1687354"/>
            <a:ext cx="5430129" cy="2862322"/>
          </a:xfrm>
          <a:prstGeom prst="rect">
            <a:avLst/>
          </a:prstGeom>
          <a:noFill/>
        </p:spPr>
        <p:txBody>
          <a:bodyPr wrap="square" rtlCol="0">
            <a:spAutoFit/>
          </a:bodyPr>
          <a:lstStyle/>
          <a:p>
            <a:pPr lvl="0" algn="justLow" rtl="1">
              <a:defRPr/>
            </a:pPr>
            <a:r>
              <a:rPr lang="ar-IQ" b="1" dirty="0">
                <a:solidFill>
                  <a:prstClr val="black"/>
                </a:solidFill>
              </a:rPr>
              <a:t>وكما موضــــح فـي الجدول القيمـة المحســوبة لاختبار الأثر </a:t>
            </a:r>
            <a:r>
              <a:rPr lang="el-GR" b="1" dirty="0">
                <a:solidFill>
                  <a:prstClr val="black"/>
                </a:solidFill>
                <a:cs typeface="Arial" panose="020B0604020202020204" pitchFamily="34" charset="0"/>
              </a:rPr>
              <a:t>λ </a:t>
            </a:r>
            <a:r>
              <a:rPr lang="en-US" b="1" dirty="0">
                <a:solidFill>
                  <a:prstClr val="black"/>
                </a:solidFill>
                <a:cs typeface="Arial" panose="020B0604020202020204" pitchFamily="34" charset="0"/>
              </a:rPr>
              <a:t>Trace </a:t>
            </a:r>
            <a:r>
              <a:rPr lang="ar-IQ" b="1" dirty="0">
                <a:solidFill>
                  <a:prstClr val="black"/>
                </a:solidFill>
                <a:cs typeface="Arial" panose="020B0604020202020204" pitchFamily="34" charset="0"/>
              </a:rPr>
              <a:t> </a:t>
            </a:r>
            <a:r>
              <a:rPr lang="ar-IQ" b="1" dirty="0">
                <a:solidFill>
                  <a:prstClr val="black"/>
                </a:solidFill>
              </a:rPr>
              <a:t>أكبر من القيمة الحرجة على الترتيب عند مستوى معنوية (5%) وهذا ما يدل على رفض فرضية العدم التي تنص على عدم وجود أي متجه للتكامل المشترك</a:t>
            </a:r>
            <a:r>
              <a:rPr lang="en-US" b="1" dirty="0">
                <a:solidFill>
                  <a:prstClr val="black"/>
                </a:solidFill>
                <a:cs typeface="Arial" panose="020B0604020202020204" pitchFamily="34" charset="0"/>
              </a:rPr>
              <a:t>، </a:t>
            </a:r>
            <a:r>
              <a:rPr lang="ar-IQ" b="1" dirty="0">
                <a:solidFill>
                  <a:prstClr val="black"/>
                </a:solidFill>
              </a:rPr>
              <a:t>ونقبل الفرضية البديلة التي تنص </a:t>
            </a:r>
            <a:r>
              <a:rPr lang="ar-IQ" b="1" dirty="0">
                <a:solidFill>
                  <a:srgbClr val="C00000"/>
                </a:solidFill>
              </a:rPr>
              <a:t>على وجود خمس معادلات للتكامل المشترك </a:t>
            </a:r>
            <a:r>
              <a:rPr lang="en-US" b="1" dirty="0">
                <a:solidFill>
                  <a:srgbClr val="C00000"/>
                </a:solidFill>
                <a:cs typeface="Arial" panose="020B0604020202020204" pitchFamily="34" charset="0"/>
              </a:rPr>
              <a:t>r=5) </a:t>
            </a:r>
            <a:r>
              <a:rPr lang="ar-IQ" b="1" dirty="0">
                <a:solidFill>
                  <a:prstClr val="black"/>
                </a:solidFill>
              </a:rPr>
              <a:t>عند مستوى المعنوية (5%)، ومن ثم يوجد تكامل مشترك أو علاقة </a:t>
            </a:r>
            <a:r>
              <a:rPr lang="ar-IQ" b="1" dirty="0" err="1">
                <a:solidFill>
                  <a:prstClr val="black"/>
                </a:solidFill>
              </a:rPr>
              <a:t>توازنية</a:t>
            </a:r>
            <a:r>
              <a:rPr lang="ar-IQ" b="1" dirty="0">
                <a:solidFill>
                  <a:prstClr val="black"/>
                </a:solidFill>
              </a:rPr>
              <a:t> طويلة الأمد بأكثر من اتجاه. أما عند (</a:t>
            </a:r>
            <a:r>
              <a:rPr lang="en-US" b="1" dirty="0">
                <a:solidFill>
                  <a:prstClr val="black"/>
                </a:solidFill>
                <a:cs typeface="Arial" panose="020B0604020202020204" pitchFamily="34" charset="0"/>
              </a:rPr>
              <a:t>At most5- At most6) </a:t>
            </a:r>
            <a:r>
              <a:rPr lang="ar-IQ" b="1" dirty="0">
                <a:solidFill>
                  <a:prstClr val="black"/>
                </a:solidFill>
              </a:rPr>
              <a:t>فإن القيمة المحسوبة لاختبار الأثر أقل من القيمة الحرجة عند مستوى معنوية (5%) ومن ثم عدم وجود متجه للتكامل المشترك وبذلك نقبل فرضية العدم القائلة بعدم وجود تكامل مشترك بين المتغيرات.</a:t>
            </a:r>
          </a:p>
        </p:txBody>
      </p:sp>
      <p:sp>
        <p:nvSpPr>
          <p:cNvPr id="6" name="TextBox 5">
            <a:extLst>
              <a:ext uri="{FF2B5EF4-FFF2-40B4-BE49-F238E27FC236}">
                <a16:creationId xmlns:a16="http://schemas.microsoft.com/office/drawing/2014/main" id="{025980AF-B1D0-C004-7561-49D77462D8D6}"/>
              </a:ext>
            </a:extLst>
          </p:cNvPr>
          <p:cNvSpPr txBox="1"/>
          <p:nvPr/>
        </p:nvSpPr>
        <p:spPr>
          <a:xfrm>
            <a:off x="6703256" y="4549676"/>
            <a:ext cx="5430129" cy="2062103"/>
          </a:xfrm>
          <a:prstGeom prst="rect">
            <a:avLst/>
          </a:prstGeom>
          <a:noFill/>
        </p:spPr>
        <p:txBody>
          <a:bodyPr wrap="square" rtlCol="0">
            <a:spAutoFit/>
          </a:bodyPr>
          <a:lstStyle/>
          <a:p>
            <a:pPr marL="0" marR="0" lvl="0" indent="0" algn="justLow" defTabSz="914400" rtl="1" eaLnBrk="1" fontAlgn="auto" latinLnBrk="0" hangingPunct="1">
              <a:lnSpc>
                <a:spcPct val="100000"/>
              </a:lnSpc>
              <a:spcBef>
                <a:spcPts val="0"/>
              </a:spcBef>
              <a:spcAft>
                <a:spcPts val="0"/>
              </a:spcAft>
              <a:buClrTx/>
              <a:buSzTx/>
              <a:buFontTx/>
              <a:buNone/>
              <a:tabLst/>
              <a:defRPr/>
            </a:pPr>
            <a:r>
              <a:rPr lang="ar-SA" sz="1200" b="1" dirty="0">
                <a:effectLst/>
                <a:latin typeface="Calibri" panose="020F0502020204030204" pitchFamily="34" charset="0"/>
                <a:ea typeface="Calibri" panose="020F0502020204030204" pitchFamily="34" charset="0"/>
                <a:cs typeface="Arial" panose="020B0604020202020204" pitchFamily="34" charset="0"/>
              </a:rPr>
              <a:t> </a:t>
            </a:r>
            <a:r>
              <a:rPr lang="ar-IQ" sz="1600" b="1" dirty="0">
                <a:ln>
                  <a:noFill/>
                </a:ln>
                <a:effectLst/>
                <a:ea typeface="Calibri" panose="020F0502020204030204" pitchFamily="34" charset="0"/>
                <a:cs typeface="Times New Roman" panose="02020603050405020304" pitchFamily="18" charset="0"/>
              </a:rPr>
              <a:t>وكما موضح في الجدول نتائج اختبار</a:t>
            </a:r>
            <a:r>
              <a:rPr lang="en-US" sz="1600" b="1" dirty="0">
                <a:ln>
                  <a:noFill/>
                </a:ln>
                <a:effectLst/>
                <a:latin typeface="Times New Roman" panose="02020603050405020304" pitchFamily="18" charset="0"/>
                <a:ea typeface="Calibri" panose="020F0502020204030204" pitchFamily="34" charset="0"/>
              </a:rPr>
              <a:t>Max-Eigen</a:t>
            </a:r>
            <a:r>
              <a:rPr lang="ar-IQ" sz="1600" b="1" dirty="0">
                <a:ln>
                  <a:noFill/>
                </a:ln>
                <a:effectLst/>
                <a:ea typeface="Calibri" panose="020F0502020204030204" pitchFamily="34" charset="0"/>
                <a:cs typeface="Times New Roman" panose="02020603050405020304" pitchFamily="18" charset="0"/>
              </a:rPr>
              <a:t> نلاحظ أن القيمة المحسوبة للإمكان الأعظم عند أكبر من القيمة الحرجة على الترتيب عند مستوى معنوية (</a:t>
            </a:r>
            <a:r>
              <a:rPr lang="en-US" sz="1600" b="1" dirty="0">
                <a:ln>
                  <a:noFill/>
                </a:ln>
                <a:effectLst/>
                <a:latin typeface="Times New Roman" panose="02020603050405020304" pitchFamily="18" charset="0"/>
                <a:ea typeface="Calibri" panose="020F0502020204030204" pitchFamily="34" charset="0"/>
              </a:rPr>
              <a:t>5</a:t>
            </a:r>
            <a:r>
              <a:rPr lang="ar-IQ" sz="1600" b="1" dirty="0">
                <a:ln>
                  <a:noFill/>
                </a:ln>
                <a:effectLst/>
                <a:ea typeface="Calibri" panose="020F0502020204030204" pitchFamily="34" charset="0"/>
                <a:cs typeface="Times New Roman" panose="02020603050405020304" pitchFamily="18" charset="0"/>
              </a:rPr>
              <a:t>%) </a:t>
            </a:r>
            <a:r>
              <a:rPr lang="ar-IQ" sz="1600" b="1" dirty="0">
                <a:ln>
                  <a:noFill/>
                </a:ln>
                <a:effectLst/>
                <a:ea typeface="Calibri" panose="020F0502020204030204" pitchFamily="34" charset="0"/>
                <a:cs typeface="Arial" panose="020B0604020202020204" pitchFamily="34" charset="0"/>
              </a:rPr>
              <a:t>،وهذا يعني رفض فرضية العدم التي تنص على عدم وجود عدد من متجهات التكامل المشترك، ونقبل الفرضية البديلة التي تنص </a:t>
            </a:r>
            <a:r>
              <a:rPr lang="ar-IQ" sz="1600" b="1" dirty="0">
                <a:ln>
                  <a:noFill/>
                </a:ln>
                <a:solidFill>
                  <a:srgbClr val="C00000"/>
                </a:solidFill>
                <a:effectLst/>
                <a:ea typeface="Calibri" panose="020F0502020204030204" pitchFamily="34" charset="0"/>
                <a:cs typeface="Arial" panose="020B0604020202020204" pitchFamily="34" charset="0"/>
              </a:rPr>
              <a:t>على وجود خمس معادلات للتكامل المشترك </a:t>
            </a:r>
            <a:r>
              <a:rPr lang="ar-IQ" sz="1600" b="1" dirty="0">
                <a:ln>
                  <a:noFill/>
                </a:ln>
                <a:effectLst/>
                <a:ea typeface="Calibri" panose="020F0502020204030204" pitchFamily="34" charset="0"/>
                <a:cs typeface="Arial" panose="020B0604020202020204" pitchFamily="34" charset="0"/>
              </a:rPr>
              <a:t>عند مستوى المعنوية (5%). وهذا ما يثبت وجود علاقة </a:t>
            </a:r>
            <a:r>
              <a:rPr lang="ar-IQ" sz="1600" b="1" dirty="0" err="1">
                <a:ln>
                  <a:noFill/>
                </a:ln>
                <a:effectLst/>
                <a:ea typeface="Calibri" panose="020F0502020204030204" pitchFamily="34" charset="0"/>
                <a:cs typeface="Arial" panose="020B0604020202020204" pitchFamily="34" charset="0"/>
              </a:rPr>
              <a:t>توازنية</a:t>
            </a:r>
            <a:r>
              <a:rPr lang="ar-IQ" sz="1600" b="1" dirty="0">
                <a:ln>
                  <a:noFill/>
                </a:ln>
                <a:effectLst/>
                <a:ea typeface="Calibri" panose="020F0502020204030204" pitchFamily="34" charset="0"/>
                <a:cs typeface="Arial" panose="020B0604020202020204" pitchFamily="34" charset="0"/>
              </a:rPr>
              <a:t> طويلة الأجل وبأكثر من اتجاه، أما عند </a:t>
            </a:r>
            <a:r>
              <a:rPr lang="en-US" sz="1600" b="1" dirty="0">
                <a:ln>
                  <a:noFill/>
                </a:ln>
                <a:effectLst/>
                <a:latin typeface="Arial" panose="020B0604020202020204" pitchFamily="34" charset="0"/>
                <a:ea typeface="Calibri" panose="020F0502020204030204" pitchFamily="34" charset="0"/>
              </a:rPr>
              <a:t>(At most6 - At most4) </a:t>
            </a:r>
            <a:r>
              <a:rPr lang="ar-IQ" sz="1600" b="1" dirty="0">
                <a:ln>
                  <a:noFill/>
                </a:ln>
                <a:effectLst/>
                <a:ea typeface="Calibri" panose="020F0502020204030204" pitchFamily="34" charset="0"/>
                <a:cs typeface="Arial" panose="020B0604020202020204" pitchFamily="34" charset="0"/>
              </a:rPr>
              <a:t>فإن القيمة المحسوبة لمعدل الإمكان الأعظم اقل من القيمة الحرجة عند مستوى معنوية (5%) ومن ثم عدم وجود معادلات للتكامل المشترك</a:t>
            </a:r>
            <a:endPar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7" name="Table 6">
            <a:extLst>
              <a:ext uri="{FF2B5EF4-FFF2-40B4-BE49-F238E27FC236}">
                <a16:creationId xmlns:a16="http://schemas.microsoft.com/office/drawing/2014/main" id="{09508C17-6563-5DF3-E6DA-2B500C917979}"/>
              </a:ext>
            </a:extLst>
          </p:cNvPr>
          <p:cNvGraphicFramePr>
            <a:graphicFrameLocks noGrp="1"/>
          </p:cNvGraphicFramePr>
          <p:nvPr>
            <p:extLst>
              <p:ext uri="{D42A27DB-BD31-4B8C-83A1-F6EECF244321}">
                <p14:modId xmlns:p14="http://schemas.microsoft.com/office/powerpoint/2010/main" val="3691796207"/>
              </p:ext>
            </p:extLst>
          </p:nvPr>
        </p:nvGraphicFramePr>
        <p:xfrm>
          <a:off x="195189" y="1305120"/>
          <a:ext cx="6362115" cy="5194112"/>
        </p:xfrm>
        <a:graphic>
          <a:graphicData uri="http://schemas.openxmlformats.org/drawingml/2006/table">
            <a:tbl>
              <a:tblPr/>
              <a:tblGrid>
                <a:gridCol w="1547682">
                  <a:extLst>
                    <a:ext uri="{9D8B030D-6E8A-4147-A177-3AD203B41FA5}">
                      <a16:colId xmlns:a16="http://schemas.microsoft.com/office/drawing/2014/main" val="557071655"/>
                    </a:ext>
                  </a:extLst>
                </a:gridCol>
                <a:gridCol w="1258298">
                  <a:extLst>
                    <a:ext uri="{9D8B030D-6E8A-4147-A177-3AD203B41FA5}">
                      <a16:colId xmlns:a16="http://schemas.microsoft.com/office/drawing/2014/main" val="316616209"/>
                    </a:ext>
                  </a:extLst>
                </a:gridCol>
                <a:gridCol w="1210067">
                  <a:extLst>
                    <a:ext uri="{9D8B030D-6E8A-4147-A177-3AD203B41FA5}">
                      <a16:colId xmlns:a16="http://schemas.microsoft.com/office/drawing/2014/main" val="266006834"/>
                    </a:ext>
                  </a:extLst>
                </a:gridCol>
                <a:gridCol w="1433134">
                  <a:extLst>
                    <a:ext uri="{9D8B030D-6E8A-4147-A177-3AD203B41FA5}">
                      <a16:colId xmlns:a16="http://schemas.microsoft.com/office/drawing/2014/main" val="1279294336"/>
                    </a:ext>
                  </a:extLst>
                </a:gridCol>
                <a:gridCol w="912934">
                  <a:extLst>
                    <a:ext uri="{9D8B030D-6E8A-4147-A177-3AD203B41FA5}">
                      <a16:colId xmlns:a16="http://schemas.microsoft.com/office/drawing/2014/main" val="3822909341"/>
                    </a:ext>
                  </a:extLst>
                </a:gridCol>
              </a:tblGrid>
              <a:tr h="203217">
                <a:tc gridSpan="5">
                  <a:txBody>
                    <a:bodyPr/>
                    <a:lstStyle/>
                    <a:p>
                      <a:pPr marL="54610" algn="ctr">
                        <a:lnSpc>
                          <a:spcPct val="115000"/>
                        </a:lnSpc>
                        <a:spcAft>
                          <a:spcPts val="1000"/>
                        </a:spcAft>
                        <a:tabLst>
                          <a:tab pos="568960" algn="l"/>
                          <a:tab pos="5670550" algn="l"/>
                        </a:tabLst>
                      </a:pPr>
                      <a:r>
                        <a:rPr lang="en-US" sz="10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Unrestricted Cointegration Rank Test (Trace)</a:t>
                      </a:r>
                      <a:endParaRPr lang="en-US" sz="100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64650" marR="64650" marT="0" marB="0" anchor="ctr">
                    <a:lnL w="19050" cap="flat" cmpd="dbl"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8265133"/>
                  </a:ext>
                </a:extLst>
              </a:tr>
              <a:tr h="536698">
                <a:tc>
                  <a:txBody>
                    <a:bodyPr/>
                    <a:lstStyle/>
                    <a:p>
                      <a:pPr marL="54610" algn="ctr">
                        <a:lnSpc>
                          <a:spcPct val="107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Hypothesized</a:t>
                      </a:r>
                      <a:endParaRPr lang="en-US" sz="1000">
                        <a:effectLst/>
                        <a:latin typeface="Calibri" panose="020F0502020204030204" pitchFamily="34" charset="0"/>
                        <a:ea typeface="Calibri" panose="020F0502020204030204" pitchFamily="34" charset="0"/>
                        <a:cs typeface="Arial" panose="020B0604020202020204" pitchFamily="34" charset="0"/>
                      </a:endParaRPr>
                    </a:p>
                    <a:p>
                      <a:pPr marL="54610" algn="ctr">
                        <a:lnSpc>
                          <a:spcPct val="107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No. of CE(s)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nchor="ctr">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Eigenvalue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Trace</a:t>
                      </a:r>
                      <a:endParaRPr lang="en-US" sz="1000">
                        <a:effectLst/>
                        <a:latin typeface="Calibri" panose="020F0502020204030204" pitchFamily="34" charset="0"/>
                        <a:ea typeface="Calibri" panose="020F0502020204030204" pitchFamily="34" charset="0"/>
                        <a:cs typeface="Arial" panose="020B0604020202020204" pitchFamily="34" charset="0"/>
                      </a:endParaRPr>
                    </a:p>
                    <a:p>
                      <a:pPr marL="54610" algn="ctr">
                        <a:lnSpc>
                          <a:spcPct val="107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Statistic</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0.05</a:t>
                      </a:r>
                      <a:endParaRPr lang="en-US" sz="1000">
                        <a:effectLst/>
                        <a:latin typeface="Calibri" panose="020F0502020204030204" pitchFamily="34" charset="0"/>
                        <a:ea typeface="Calibri" panose="020F0502020204030204" pitchFamily="34" charset="0"/>
                        <a:cs typeface="Arial" panose="020B0604020202020204" pitchFamily="34" charset="0"/>
                      </a:endParaRPr>
                    </a:p>
                    <a:p>
                      <a:pPr marL="54610" algn="ctr">
                        <a:lnSpc>
                          <a:spcPct val="107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Critical Value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Prob.**</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nchor="ctr">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445839347"/>
                  </a:ext>
                </a:extLst>
              </a:tr>
              <a:tr h="203217">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None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0.950004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265.0025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150.5585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0.0000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393638719"/>
                  </a:ext>
                </a:extLst>
              </a:tr>
              <a:tr h="203217">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1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0.782188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172.1322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117.7082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0.0000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929089806"/>
                  </a:ext>
                </a:extLst>
              </a:tr>
              <a:tr h="203217">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2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0.745235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124.8844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88.80380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0.0000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034828648"/>
                  </a:ext>
                </a:extLst>
              </a:tr>
              <a:tr h="203217">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3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0.646121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82.49463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63.87610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0.0006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425524072"/>
                  </a:ext>
                </a:extLst>
              </a:tr>
              <a:tr h="203217">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4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0.545972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50.29180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42.91525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103387290"/>
                  </a:ext>
                </a:extLst>
              </a:tr>
              <a:tr h="203217">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0.495357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25.81430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25.87211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0.0508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583653782"/>
                  </a:ext>
                </a:extLst>
              </a:tr>
              <a:tr h="203217">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0.138272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4.613272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12.51798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0.6525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647003681"/>
                  </a:ext>
                </a:extLst>
              </a:tr>
              <a:tr h="203217">
                <a:tc gridSpan="5">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Trace test indicates 3 cointegrating eqn(s) at the 0.05 level</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nchor="ctr">
                    <a:lnL w="19050" cap="flat" cmpd="dbl"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13593901"/>
                  </a:ext>
                </a:extLst>
              </a:tr>
              <a:tr h="203217">
                <a:tc gridSpan="5">
                  <a:txBody>
                    <a:bodyPr/>
                    <a:lstStyle/>
                    <a:p>
                      <a:pPr algn="ctr">
                        <a:lnSpc>
                          <a:spcPct val="115000"/>
                        </a:lnSpc>
                        <a:spcAft>
                          <a:spcPts val="1000"/>
                        </a:spcAft>
                      </a:pPr>
                      <a:r>
                        <a:rPr lang="en-US" sz="10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Unrestricted Cointegration Rank Test (Maximum Eigenvalue)</a:t>
                      </a:r>
                      <a:endParaRPr lang="en-US" sz="100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64650" marR="64650" marT="0" marB="0" anchor="ctr">
                    <a:lnL w="19050" cap="flat" cmpd="dbl"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47138494"/>
                  </a:ext>
                </a:extLst>
              </a:tr>
              <a:tr h="593074">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Hypothesized</a:t>
                      </a:r>
                      <a:endParaRPr lang="en-US" sz="1000">
                        <a:effectLst/>
                        <a:latin typeface="Calibri" panose="020F0502020204030204" pitchFamily="34" charset="0"/>
                        <a:ea typeface="Calibri" panose="020F0502020204030204" pitchFamily="34" charset="0"/>
                        <a:cs typeface="Arial" panose="020B0604020202020204" pitchFamily="34" charset="0"/>
                      </a:endParaRPr>
                    </a:p>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No. of CE(s)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nchor="ctr">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Eigenvalue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Max-Eigen</a:t>
                      </a:r>
                      <a:endParaRPr lang="en-US" sz="1000">
                        <a:effectLst/>
                        <a:latin typeface="Calibri" panose="020F0502020204030204" pitchFamily="34" charset="0"/>
                        <a:ea typeface="Calibri" panose="020F0502020204030204" pitchFamily="34" charset="0"/>
                        <a:cs typeface="Arial" panose="020B0604020202020204" pitchFamily="34" charset="0"/>
                      </a:endParaRPr>
                    </a:p>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Statistic</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0.05</a:t>
                      </a:r>
                      <a:endParaRPr lang="en-US" sz="1000">
                        <a:effectLst/>
                        <a:latin typeface="Calibri" panose="020F0502020204030204" pitchFamily="34" charset="0"/>
                        <a:ea typeface="Calibri" panose="020F0502020204030204" pitchFamily="34" charset="0"/>
                        <a:cs typeface="Arial" panose="020B0604020202020204" pitchFamily="34" charset="0"/>
                      </a:endParaRPr>
                    </a:p>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Critical Value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Prob.**</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nchor="ctr">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634363879"/>
                  </a:ext>
                </a:extLst>
              </a:tr>
              <a:tr h="203217">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None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0.950004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92.87027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50.59985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0.0000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294103801"/>
                  </a:ext>
                </a:extLst>
              </a:tr>
              <a:tr h="203217">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1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0.782188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47.24782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44.49720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0.0244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4131693411"/>
                  </a:ext>
                </a:extLst>
              </a:tr>
              <a:tr h="203217">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2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0.745235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42.38978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38.33101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0.0162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565774623"/>
                  </a:ext>
                </a:extLst>
              </a:tr>
              <a:tr h="203217">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3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0.646121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32.20283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32.11832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0.0488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579630752"/>
                  </a:ext>
                </a:extLst>
              </a:tr>
              <a:tr h="203217">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0.545972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24.47750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25.82321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0.0745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288221360"/>
                  </a:ext>
                </a:extLst>
              </a:tr>
              <a:tr h="203217">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5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0.495357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21.20103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19.38704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0.0270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895151027"/>
                  </a:ext>
                </a:extLst>
              </a:tr>
              <a:tr h="203217">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At most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9050" cap="flat" cmpd="dbl"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0.138272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4.613272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12.51798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0.6525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lnL w="12700" cap="flat" cmpd="sng"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020934291"/>
                  </a:ext>
                </a:extLst>
              </a:tr>
              <a:tr h="203217">
                <a:tc gridSpan="5">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Max-eigenvalue test indicates 3 cointegrating eqn(s) at the 0.05 level</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nchor="ctr">
                    <a:lnL w="19050" cap="flat" cmpd="dbl"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23842682"/>
                  </a:ext>
                </a:extLst>
              </a:tr>
              <a:tr h="203217">
                <a:tc gridSpan="5">
                  <a:txBody>
                    <a:bodyPr/>
                    <a:lstStyle/>
                    <a:p>
                      <a:pPr marL="54610" algn="ctr">
                        <a:lnSpc>
                          <a:spcPct val="115000"/>
                        </a:lnSpc>
                        <a:spcAft>
                          <a:spcPts val="1000"/>
                        </a:spcAft>
                        <a:tabLst>
                          <a:tab pos="568960" algn="l"/>
                          <a:tab pos="5670550" algn="l"/>
                        </a:tabLst>
                      </a:pPr>
                      <a:r>
                        <a:rPr lang="en-US" sz="1000">
                          <a:effectLst/>
                          <a:latin typeface="Times New Roman" panose="02020603050405020304" pitchFamily="18" charset="0"/>
                          <a:ea typeface="Calibri" panose="020F0502020204030204" pitchFamily="34" charset="0"/>
                          <a:cs typeface="Arial" panose="020B0604020202020204" pitchFamily="34" charset="0"/>
                        </a:rPr>
                        <a:t>* denotes rejection of the hypothesis at the 0.05 level</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nchor="ctr">
                    <a:lnL w="19050" cap="flat" cmpd="dbl"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29930761"/>
                  </a:ext>
                </a:extLst>
              </a:tr>
              <a:tr h="203217">
                <a:tc gridSpan="5">
                  <a:txBody>
                    <a:bodyPr/>
                    <a:lstStyle/>
                    <a:p>
                      <a:pPr marL="54610" algn="ctr">
                        <a:lnSpc>
                          <a:spcPct val="115000"/>
                        </a:lnSpc>
                        <a:spcAft>
                          <a:spcPts val="1000"/>
                        </a:spcAft>
                        <a:tabLst>
                          <a:tab pos="568960" algn="l"/>
                          <a:tab pos="5670550" algn="l"/>
                        </a:tabLst>
                      </a:pPr>
                      <a:r>
                        <a:rPr lang="en-US" sz="1000" dirty="0">
                          <a:effectLst/>
                          <a:latin typeface="Times New Roman" panose="02020603050405020304" pitchFamily="18" charset="0"/>
                          <a:ea typeface="Calibri" panose="020F0502020204030204" pitchFamily="34" charset="0"/>
                          <a:cs typeface="Arial" panose="020B0604020202020204" pitchFamily="34" charset="0"/>
                        </a:rPr>
                        <a:t>**MacKinnon-</a:t>
                      </a:r>
                      <a:r>
                        <a:rPr lang="en-US" sz="1000" dirty="0" err="1">
                          <a:effectLst/>
                          <a:latin typeface="Times New Roman" panose="02020603050405020304" pitchFamily="18" charset="0"/>
                          <a:ea typeface="Calibri" panose="020F0502020204030204" pitchFamily="34" charset="0"/>
                          <a:cs typeface="Arial" panose="020B0604020202020204" pitchFamily="34" charset="0"/>
                        </a:rPr>
                        <a:t>Haug</a:t>
                      </a:r>
                      <a:r>
                        <a:rPr lang="en-US" sz="1000" dirty="0">
                          <a:effectLst/>
                          <a:latin typeface="Times New Roman" panose="02020603050405020304" pitchFamily="18" charset="0"/>
                          <a:ea typeface="Calibri" panose="020F0502020204030204" pitchFamily="34" charset="0"/>
                          <a:cs typeface="Arial" panose="020B0604020202020204" pitchFamily="34" charset="0"/>
                        </a:rPr>
                        <a:t>-</a:t>
                      </a:r>
                      <a:r>
                        <a:rPr lang="en-US" sz="1000" dirty="0" err="1">
                          <a:effectLst/>
                          <a:latin typeface="Times New Roman" panose="02020603050405020304" pitchFamily="18" charset="0"/>
                          <a:ea typeface="Calibri" panose="020F0502020204030204" pitchFamily="34" charset="0"/>
                          <a:cs typeface="Arial" panose="020B0604020202020204" pitchFamily="34" charset="0"/>
                        </a:rPr>
                        <a:t>Michelis</a:t>
                      </a:r>
                      <a:r>
                        <a:rPr lang="en-US" sz="1000" dirty="0">
                          <a:effectLst/>
                          <a:latin typeface="Times New Roman" panose="02020603050405020304" pitchFamily="18" charset="0"/>
                          <a:ea typeface="Calibri" panose="020F0502020204030204" pitchFamily="34" charset="0"/>
                          <a:cs typeface="Arial" panose="020B0604020202020204" pitchFamily="34" charset="0"/>
                        </a:rPr>
                        <a:t> (1999) p-values</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650" marR="64650" marT="0" marB="0" anchor="ctr">
                    <a:lnL w="19050" cap="flat" cmpd="dbl" algn="ctr">
                      <a:solidFill>
                        <a:srgbClr val="ED7D31"/>
                      </a:solidFill>
                      <a:prstDash val="solid"/>
                      <a:round/>
                      <a:headEnd type="none" w="med" len="med"/>
                      <a:tailEnd type="none" w="med" len="med"/>
                    </a:lnL>
                    <a:lnR w="19050" cap="flat" cmpd="dbl"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36174620"/>
                  </a:ext>
                </a:extLst>
              </a:tr>
            </a:tbl>
          </a:graphicData>
        </a:graphic>
      </p:graphicFrame>
    </p:spTree>
    <p:extLst>
      <p:ext uri="{BB962C8B-B14F-4D97-AF65-F5344CB8AC3E}">
        <p14:creationId xmlns:p14="http://schemas.microsoft.com/office/powerpoint/2010/main" val="1233065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4610" algn="justLow" rtl="1">
              <a:lnSpc>
                <a:spcPct val="150000"/>
              </a:lnSpc>
              <a:spcAft>
                <a:spcPts val="800"/>
              </a:spcAft>
              <a:tabLst>
                <a:tab pos="568960" algn="l"/>
                <a:tab pos="5670550" algn="l"/>
              </a:tabLst>
            </a:pPr>
            <a:r>
              <a:rPr lang="ar-IQ" sz="1800" b="1"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تقدير الأنموذج باستخدام الانحدار الذاتي ذي الابطاء الموزع</a:t>
            </a:r>
            <a:r>
              <a:rPr 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ARDL </a:t>
            </a:r>
            <a:endParaRPr lang="ar-IQ" sz="1800" b="1"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54610" algn="justLow" rtl="1">
              <a:lnSpc>
                <a:spcPct val="150000"/>
              </a:lnSpc>
              <a:spcAft>
                <a:spcPts val="800"/>
              </a:spcAft>
              <a:tabLst>
                <a:tab pos="568960" algn="l"/>
                <a:tab pos="5670550" algn="l"/>
              </a:tabLst>
            </a:pPr>
            <a:endParaRPr lang="ar-IQ"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54610" algn="justLow" rtl="1">
              <a:lnSpc>
                <a:spcPct val="150000"/>
              </a:lnSpc>
              <a:spcAft>
                <a:spcPts val="800"/>
              </a:spcAft>
              <a:tabLst>
                <a:tab pos="568960" algn="l"/>
                <a:tab pos="5670550" algn="l"/>
              </a:tabLst>
            </a:pPr>
            <a:endParaRPr lang="ar-IQ"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54610" algn="justLow" rtl="1">
              <a:lnSpc>
                <a:spcPct val="150000"/>
              </a:lnSpc>
              <a:spcAft>
                <a:spcPts val="800"/>
              </a:spcAft>
              <a:tabLst>
                <a:tab pos="568960" algn="l"/>
                <a:tab pos="5670550" algn="l"/>
              </a:tabLst>
            </a:pPr>
            <a:endParaRPr lang="ar-IQ"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54610" algn="justLow" rtl="1">
              <a:lnSpc>
                <a:spcPct val="150000"/>
              </a:lnSpc>
              <a:spcAft>
                <a:spcPts val="800"/>
              </a:spcAft>
              <a:tabLst>
                <a:tab pos="568960" algn="l"/>
                <a:tab pos="5670550" algn="l"/>
              </a:tabLst>
            </a:pPr>
            <a:endParaRPr lang="ar-IQ"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54610" algn="justLow" rtl="1">
              <a:lnSpc>
                <a:spcPct val="150000"/>
              </a:lnSpc>
              <a:spcAft>
                <a:spcPts val="800"/>
              </a:spcAft>
              <a:tabLst>
                <a:tab pos="568960" algn="l"/>
                <a:tab pos="5670550" algn="l"/>
              </a:tabLst>
            </a:pP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02FADC01-C13C-8E39-509B-026FFA03A03B}"/>
              </a:ext>
            </a:extLst>
          </p:cNvPr>
          <p:cNvGraphicFramePr>
            <a:graphicFrameLocks noGrp="1"/>
          </p:cNvGraphicFramePr>
          <p:nvPr>
            <p:extLst>
              <p:ext uri="{D42A27DB-BD31-4B8C-83A1-F6EECF244321}">
                <p14:modId xmlns:p14="http://schemas.microsoft.com/office/powerpoint/2010/main" val="1851916146"/>
              </p:ext>
            </p:extLst>
          </p:nvPr>
        </p:nvGraphicFramePr>
        <p:xfrm>
          <a:off x="7173047" y="809877"/>
          <a:ext cx="4727574" cy="1302833"/>
        </p:xfrm>
        <a:graphic>
          <a:graphicData uri="http://schemas.openxmlformats.org/drawingml/2006/table">
            <a:tbl>
              <a:tblPr firstRow="1" firstCol="1" bandRow="1"/>
              <a:tblGrid>
                <a:gridCol w="1253696">
                  <a:extLst>
                    <a:ext uri="{9D8B030D-6E8A-4147-A177-3AD203B41FA5}">
                      <a16:colId xmlns:a16="http://schemas.microsoft.com/office/drawing/2014/main" val="1282147523"/>
                    </a:ext>
                  </a:extLst>
                </a:gridCol>
                <a:gridCol w="868795">
                  <a:extLst>
                    <a:ext uri="{9D8B030D-6E8A-4147-A177-3AD203B41FA5}">
                      <a16:colId xmlns:a16="http://schemas.microsoft.com/office/drawing/2014/main" val="1137835138"/>
                    </a:ext>
                  </a:extLst>
                </a:gridCol>
                <a:gridCol w="868144">
                  <a:extLst>
                    <a:ext uri="{9D8B030D-6E8A-4147-A177-3AD203B41FA5}">
                      <a16:colId xmlns:a16="http://schemas.microsoft.com/office/drawing/2014/main" val="1652004622"/>
                    </a:ext>
                  </a:extLst>
                </a:gridCol>
                <a:gridCol w="964532">
                  <a:extLst>
                    <a:ext uri="{9D8B030D-6E8A-4147-A177-3AD203B41FA5}">
                      <a16:colId xmlns:a16="http://schemas.microsoft.com/office/drawing/2014/main" val="842693442"/>
                    </a:ext>
                  </a:extLst>
                </a:gridCol>
                <a:gridCol w="772407">
                  <a:extLst>
                    <a:ext uri="{9D8B030D-6E8A-4147-A177-3AD203B41FA5}">
                      <a16:colId xmlns:a16="http://schemas.microsoft.com/office/drawing/2014/main" val="1903233378"/>
                    </a:ext>
                  </a:extLst>
                </a:gridCol>
              </a:tblGrid>
              <a:tr h="100330">
                <a:tc gridSpan="2">
                  <a:txBody>
                    <a:bodyPr/>
                    <a:lstStyle/>
                    <a:p>
                      <a:pPr marL="54610" algn="ctr">
                        <a:lnSpc>
                          <a:spcPct val="107000"/>
                        </a:lnSpc>
                        <a:spcAft>
                          <a:spcPts val="800"/>
                        </a:spcAft>
                        <a:tabLst>
                          <a:tab pos="568960" algn="l"/>
                          <a:tab pos="5670550" algn="l"/>
                        </a:tabLst>
                      </a:pPr>
                      <a:r>
                        <a:rPr lang="en-US" sz="12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F-Bounds Test</a:t>
                      </a:r>
                      <a:endParaRPr lang="en-US" sz="110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D9E2F3"/>
                    </a:solidFill>
                  </a:tcPr>
                </a:tc>
                <a:tc hMerge="1">
                  <a:txBody>
                    <a:bodyPr/>
                    <a:lstStyle/>
                    <a:p>
                      <a:endParaRPr lang="en-US"/>
                    </a:p>
                  </a:txBody>
                  <a:tcPr/>
                </a:tc>
                <a:tc gridSpan="3">
                  <a:txBody>
                    <a:bodyPr/>
                    <a:lstStyle/>
                    <a:p>
                      <a:pPr marL="54610" algn="ctr">
                        <a:lnSpc>
                          <a:spcPct val="107000"/>
                        </a:lnSpc>
                        <a:spcAft>
                          <a:spcPts val="800"/>
                        </a:spcAft>
                        <a:tabLst>
                          <a:tab pos="568960" algn="l"/>
                          <a:tab pos="5670550" algn="l"/>
                        </a:tabLst>
                      </a:pPr>
                      <a:r>
                        <a:rPr lang="en-US" sz="12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Null Hypothesis: No levels relationship</a:t>
                      </a:r>
                      <a:endParaRPr lang="en-US" sz="110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1513653"/>
                  </a:ext>
                </a:extLst>
              </a:tr>
              <a:tr h="73025">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Test Statistic</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Value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Signif.</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4109231575"/>
                  </a:ext>
                </a:extLst>
              </a:tr>
              <a:tr h="102235">
                <a:tc gridSpan="5">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Asymptotic: n=1000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27611168"/>
                  </a:ext>
                </a:extLst>
              </a:tr>
              <a:tr h="102235">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F-statistic</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5.390214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1.99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2.94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522183549"/>
                  </a:ext>
                </a:extLst>
              </a:tr>
              <a:tr h="102235">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K</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2.27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3.28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571561956"/>
                  </a:ext>
                </a:extLst>
              </a:tr>
              <a:tr h="102235">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2.55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3.61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extLst>
                  <a:ext uri="{0D108BD9-81ED-4DB2-BD59-A6C34878D82A}">
                    <a16:rowId xmlns:a16="http://schemas.microsoft.com/office/drawing/2014/main" val="3175409275"/>
                  </a:ext>
                </a:extLst>
              </a:tr>
              <a:tr h="102235">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2.88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tc>
                  <a:txBody>
                    <a:bodyPr/>
                    <a:lstStyle/>
                    <a:p>
                      <a:pPr marL="54610" algn="ctr">
                        <a:lnSpc>
                          <a:spcPct val="107000"/>
                        </a:lnSpc>
                        <a:spcAft>
                          <a:spcPts val="800"/>
                        </a:spcAft>
                        <a:tabLst>
                          <a:tab pos="568960" algn="l"/>
                          <a:tab pos="5670550" algn="l"/>
                        </a:tabLs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3.99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noFill/>
                  </a:tcPr>
                </a:tc>
                <a:extLst>
                  <a:ext uri="{0D108BD9-81ED-4DB2-BD59-A6C34878D82A}">
                    <a16:rowId xmlns:a16="http://schemas.microsoft.com/office/drawing/2014/main" val="1129188279"/>
                  </a:ext>
                </a:extLst>
              </a:tr>
            </a:tbl>
          </a:graphicData>
        </a:graphic>
      </p:graphicFrame>
      <p:sp>
        <p:nvSpPr>
          <p:cNvPr id="3" name="Rectangle 1">
            <a:extLst>
              <a:ext uri="{FF2B5EF4-FFF2-40B4-BE49-F238E27FC236}">
                <a16:creationId xmlns:a16="http://schemas.microsoft.com/office/drawing/2014/main" id="{64EBC029-3379-3979-01AC-B49B5D52C3BC}"/>
              </a:ext>
            </a:extLst>
          </p:cNvPr>
          <p:cNvSpPr>
            <a:spLocks noChangeArrowheads="1"/>
          </p:cNvSpPr>
          <p:nvPr/>
        </p:nvSpPr>
        <p:spPr bwMode="auto">
          <a:xfrm>
            <a:off x="8215086" y="348212"/>
            <a:ext cx="368553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1pPr>
            <a:lvl2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2pPr>
            <a:lvl3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3pPr>
            <a:lvl4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4pPr>
            <a:lvl5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5pPr>
            <a:lvl6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6pPr>
            <a:lvl7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7pPr>
            <a:lvl8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8pPr>
            <a:lvl9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9pPr>
          </a:lstStyle>
          <a:p>
            <a:pPr marL="0" marR="0" lvl="0" indent="0" algn="l" defTabSz="914400" rtl="1" eaLnBrk="0" fontAlgn="base" latinLnBrk="0" hangingPunct="0">
              <a:lnSpc>
                <a:spcPct val="100000"/>
              </a:lnSpc>
              <a:spcBef>
                <a:spcPct val="0"/>
              </a:spcBef>
              <a:spcAft>
                <a:spcPct val="0"/>
              </a:spcAft>
              <a:buClrTx/>
              <a:buSzTx/>
              <a:buFontTx/>
              <a:buNone/>
              <a:tabLst>
                <a:tab pos="568325" algn="l"/>
                <a:tab pos="5670550" algn="l"/>
              </a:tabLst>
            </a:pPr>
            <a:r>
              <a:rPr kumimoji="0" lang="ar-SA"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AL-Mateen" pitchFamily="2" charset="-78"/>
              </a:rPr>
              <a:t>اختبار الحدود بين المتغيرات المستقلة والمتغير التابع</a:t>
            </a:r>
            <a:endParaRPr kumimoji="0" lang="en-US" altLang="en-US" sz="1600" b="0" i="0" u="none" strike="noStrike" cap="none" normalizeH="0" baseline="0" dirty="0">
              <a:ln>
                <a:noFill/>
              </a:ln>
              <a:solidFill>
                <a:schemeClr val="tx1"/>
              </a:solidFill>
              <a:effectLst/>
              <a:cs typeface="AL-Mateen" pitchFamily="2" charset="-78"/>
            </a:endParaRPr>
          </a:p>
        </p:txBody>
      </p:sp>
      <p:graphicFrame>
        <p:nvGraphicFramePr>
          <p:cNvPr id="6" name="Table 5">
            <a:extLst>
              <a:ext uri="{FF2B5EF4-FFF2-40B4-BE49-F238E27FC236}">
                <a16:creationId xmlns:a16="http://schemas.microsoft.com/office/drawing/2014/main" id="{DA52E411-E2A4-5B06-F650-02571ABBACE0}"/>
              </a:ext>
            </a:extLst>
          </p:cNvPr>
          <p:cNvGraphicFramePr>
            <a:graphicFrameLocks noGrp="1"/>
          </p:cNvGraphicFramePr>
          <p:nvPr>
            <p:extLst>
              <p:ext uri="{D42A27DB-BD31-4B8C-83A1-F6EECF244321}">
                <p14:modId xmlns:p14="http://schemas.microsoft.com/office/powerpoint/2010/main" val="3476992344"/>
              </p:ext>
            </p:extLst>
          </p:nvPr>
        </p:nvGraphicFramePr>
        <p:xfrm>
          <a:off x="7173047" y="2810046"/>
          <a:ext cx="4727575" cy="1302833"/>
        </p:xfrm>
        <a:graphic>
          <a:graphicData uri="http://schemas.openxmlformats.org/drawingml/2006/table">
            <a:tbl>
              <a:tblPr/>
              <a:tblGrid>
                <a:gridCol w="1459865">
                  <a:extLst>
                    <a:ext uri="{9D8B030D-6E8A-4147-A177-3AD203B41FA5}">
                      <a16:colId xmlns:a16="http://schemas.microsoft.com/office/drawing/2014/main" val="1808006950"/>
                    </a:ext>
                  </a:extLst>
                </a:gridCol>
                <a:gridCol w="798195">
                  <a:extLst>
                    <a:ext uri="{9D8B030D-6E8A-4147-A177-3AD203B41FA5}">
                      <a16:colId xmlns:a16="http://schemas.microsoft.com/office/drawing/2014/main" val="2571305128"/>
                    </a:ext>
                  </a:extLst>
                </a:gridCol>
                <a:gridCol w="1747520">
                  <a:extLst>
                    <a:ext uri="{9D8B030D-6E8A-4147-A177-3AD203B41FA5}">
                      <a16:colId xmlns:a16="http://schemas.microsoft.com/office/drawing/2014/main" val="839618924"/>
                    </a:ext>
                  </a:extLst>
                </a:gridCol>
                <a:gridCol w="721995">
                  <a:extLst>
                    <a:ext uri="{9D8B030D-6E8A-4147-A177-3AD203B41FA5}">
                      <a16:colId xmlns:a16="http://schemas.microsoft.com/office/drawing/2014/main" val="3792823984"/>
                    </a:ext>
                  </a:extLst>
                </a:gridCol>
              </a:tblGrid>
              <a:tr h="140970">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R-squared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0.936257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Mean dependent var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2.768435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005018587"/>
                  </a:ext>
                </a:extLst>
              </a:tr>
              <a:tr h="140970">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Adjusted R-squared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0.890727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S.D. dependent var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1.898654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595221435"/>
                  </a:ext>
                </a:extLst>
              </a:tr>
              <a:tr h="140970">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S.E. of regression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0.627629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Akaike info criterion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2.203200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595067710"/>
                  </a:ext>
                </a:extLst>
              </a:tr>
              <a:tr h="140970">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Sum squared resid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13.78715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Schwarz criterion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3.102916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4228716181"/>
                  </a:ext>
                </a:extLst>
              </a:tr>
              <a:tr h="140970">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Log likelihood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-41.19759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Hannan-Quinn criter.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2.555807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950059037"/>
                  </a:ext>
                </a:extLst>
              </a:tr>
              <a:tr h="140970">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F-statistic</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20.56325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Durbin-Watson stat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2.360549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946233169"/>
                  </a:ext>
                </a:extLst>
              </a:tr>
              <a:tr h="140970">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Prob(F-statistic)</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0.000000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gridSpan="2">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399138562"/>
                  </a:ext>
                </a:extLst>
              </a:tr>
            </a:tbl>
          </a:graphicData>
        </a:graphic>
      </p:graphicFrame>
      <p:graphicFrame>
        <p:nvGraphicFramePr>
          <p:cNvPr id="8" name="Table 7">
            <a:extLst>
              <a:ext uri="{FF2B5EF4-FFF2-40B4-BE49-F238E27FC236}">
                <a16:creationId xmlns:a16="http://schemas.microsoft.com/office/drawing/2014/main" id="{ACC92246-1C2C-CD82-8E44-AB7D811BADAB}"/>
              </a:ext>
            </a:extLst>
          </p:cNvPr>
          <p:cNvGraphicFramePr>
            <a:graphicFrameLocks noGrp="1"/>
          </p:cNvGraphicFramePr>
          <p:nvPr>
            <p:extLst>
              <p:ext uri="{D42A27DB-BD31-4B8C-83A1-F6EECF244321}">
                <p14:modId xmlns:p14="http://schemas.microsoft.com/office/powerpoint/2010/main" val="3443694962"/>
              </p:ext>
            </p:extLst>
          </p:nvPr>
        </p:nvGraphicFramePr>
        <p:xfrm>
          <a:off x="291379" y="566057"/>
          <a:ext cx="6254564" cy="5820230"/>
        </p:xfrm>
        <a:graphic>
          <a:graphicData uri="http://schemas.openxmlformats.org/drawingml/2006/table">
            <a:tbl>
              <a:tblPr/>
              <a:tblGrid>
                <a:gridCol w="2066082">
                  <a:extLst>
                    <a:ext uri="{9D8B030D-6E8A-4147-A177-3AD203B41FA5}">
                      <a16:colId xmlns:a16="http://schemas.microsoft.com/office/drawing/2014/main" val="1908735384"/>
                    </a:ext>
                  </a:extLst>
                </a:gridCol>
                <a:gridCol w="1023387">
                  <a:extLst>
                    <a:ext uri="{9D8B030D-6E8A-4147-A177-3AD203B41FA5}">
                      <a16:colId xmlns:a16="http://schemas.microsoft.com/office/drawing/2014/main" val="1388327318"/>
                    </a:ext>
                  </a:extLst>
                </a:gridCol>
                <a:gridCol w="1119932">
                  <a:extLst>
                    <a:ext uri="{9D8B030D-6E8A-4147-A177-3AD203B41FA5}">
                      <a16:colId xmlns:a16="http://schemas.microsoft.com/office/drawing/2014/main" val="3835323447"/>
                    </a:ext>
                  </a:extLst>
                </a:gridCol>
                <a:gridCol w="1120737">
                  <a:extLst>
                    <a:ext uri="{9D8B030D-6E8A-4147-A177-3AD203B41FA5}">
                      <a16:colId xmlns:a16="http://schemas.microsoft.com/office/drawing/2014/main" val="2358967288"/>
                    </a:ext>
                  </a:extLst>
                </a:gridCol>
                <a:gridCol w="924426">
                  <a:extLst>
                    <a:ext uri="{9D8B030D-6E8A-4147-A177-3AD203B41FA5}">
                      <a16:colId xmlns:a16="http://schemas.microsoft.com/office/drawing/2014/main" val="533093848"/>
                    </a:ext>
                  </a:extLst>
                </a:gridCol>
              </a:tblGrid>
              <a:tr h="223855">
                <a:tc>
                  <a:txBody>
                    <a:bodyPr/>
                    <a:lstStyle/>
                    <a:p>
                      <a:pPr algn="ctr">
                        <a:lnSpc>
                          <a:spcPct val="107000"/>
                        </a:lnSpc>
                        <a:spcAft>
                          <a:spcPts val="800"/>
                        </a:spcAft>
                      </a:pPr>
                      <a:r>
                        <a:rPr lang="en-US" sz="1200" dirty="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Variable</a:t>
                      </a:r>
                      <a:endParaRPr lang="en-US" sz="1200" dirty="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D9E2F3"/>
                    </a:solidFill>
                  </a:tcPr>
                </a:tc>
                <a:tc>
                  <a:txBody>
                    <a:bodyPr/>
                    <a:lstStyle/>
                    <a:p>
                      <a:pPr marR="6350" algn="ctr">
                        <a:lnSpc>
                          <a:spcPct val="107000"/>
                        </a:lnSpc>
                        <a:spcAft>
                          <a:spcPts val="800"/>
                        </a:spcAft>
                      </a:pPr>
                      <a:r>
                        <a:rPr lang="en-US" sz="12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Coefficient</a:t>
                      </a:r>
                      <a:endParaRPr lang="en-US" sz="120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D9E2F3"/>
                    </a:solidFill>
                  </a:tcPr>
                </a:tc>
                <a:tc>
                  <a:txBody>
                    <a:bodyPr/>
                    <a:lstStyle/>
                    <a:p>
                      <a:pPr marR="6350" algn="ctr">
                        <a:lnSpc>
                          <a:spcPct val="107000"/>
                        </a:lnSpc>
                        <a:spcAft>
                          <a:spcPts val="800"/>
                        </a:spcAft>
                      </a:pPr>
                      <a:r>
                        <a:rPr lang="en-US" sz="12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Std. Error</a:t>
                      </a:r>
                      <a:endParaRPr lang="en-US" sz="120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D9E2F3"/>
                    </a:solidFill>
                  </a:tcPr>
                </a:tc>
                <a:tc>
                  <a:txBody>
                    <a:bodyPr/>
                    <a:lstStyle/>
                    <a:p>
                      <a:pPr marR="6350" algn="ctr">
                        <a:lnSpc>
                          <a:spcPct val="107000"/>
                        </a:lnSpc>
                        <a:spcAft>
                          <a:spcPts val="800"/>
                        </a:spcAft>
                      </a:pPr>
                      <a:r>
                        <a:rPr lang="en-US" sz="12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t-Statistic</a:t>
                      </a:r>
                      <a:endParaRPr lang="en-US" sz="120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D9E2F3"/>
                    </a:solidFill>
                  </a:tcPr>
                </a:tc>
                <a:tc>
                  <a:txBody>
                    <a:bodyPr/>
                    <a:lstStyle/>
                    <a:p>
                      <a:pPr marR="6350" algn="ctr">
                        <a:lnSpc>
                          <a:spcPct val="107000"/>
                        </a:lnSpc>
                        <a:spcAft>
                          <a:spcPts val="800"/>
                        </a:spcAft>
                      </a:pPr>
                      <a:r>
                        <a:rPr lang="en-US" sz="12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Prob.</a:t>
                      </a:r>
                      <a:endParaRPr lang="en-US" sz="120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169543690"/>
                  </a:ext>
                </a:extLst>
              </a:tr>
              <a:tr h="223855">
                <a:tc>
                  <a:txBody>
                    <a:bodyPr/>
                    <a:lstStyle/>
                    <a:p>
                      <a:pPr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D(LOGGS)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-5.948944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0.749033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-7.942167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0.0000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600461119"/>
                  </a:ext>
                </a:extLst>
              </a:tr>
              <a:tr h="223855">
                <a:tc>
                  <a:txBody>
                    <a:bodyPr/>
                    <a:lstStyle/>
                    <a:p>
                      <a:pPr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D(LOGGS(-1))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2.803536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0.622234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4.505600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0.0001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774526184"/>
                  </a:ext>
                </a:extLst>
              </a:tr>
              <a:tr h="223855">
                <a:tc>
                  <a:txBody>
                    <a:bodyPr/>
                    <a:lstStyle/>
                    <a:p>
                      <a:pPr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D(LOGGS(-2))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1.847790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0.572865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3.225524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0.0027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017877481"/>
                  </a:ext>
                </a:extLst>
              </a:tr>
              <a:tr h="223855">
                <a:tc>
                  <a:txBody>
                    <a:bodyPr/>
                    <a:lstStyle/>
                    <a:p>
                      <a:pPr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D(LOGGS(-3))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1.875880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0.567416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3.306003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0.0022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626272416"/>
                  </a:ext>
                </a:extLst>
              </a:tr>
              <a:tr h="223855">
                <a:tc>
                  <a:txBody>
                    <a:bodyPr/>
                    <a:lstStyle/>
                    <a:p>
                      <a:pPr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D(LOGTR)</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0.704619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0.658242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1.070456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0.2917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350980736"/>
                  </a:ext>
                </a:extLst>
              </a:tr>
              <a:tr h="223855">
                <a:tc>
                  <a:txBody>
                    <a:bodyPr/>
                    <a:lstStyle/>
                    <a:p>
                      <a:pPr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D(LOGTR(-1))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-4.266164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0.812506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-5.250625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0.0000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24752267"/>
                  </a:ext>
                </a:extLst>
              </a:tr>
              <a:tr h="223855">
                <a:tc>
                  <a:txBody>
                    <a:bodyPr/>
                    <a:lstStyle/>
                    <a:p>
                      <a:pPr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D(LOGTR(-2))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-2.965525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0.528520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-5.611002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0.0000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707805970"/>
                  </a:ext>
                </a:extLst>
              </a:tr>
              <a:tr h="223855">
                <a:tc>
                  <a:txBody>
                    <a:bodyPr/>
                    <a:lstStyle/>
                    <a:p>
                      <a:pPr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D(LOGTR(-3))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-1.890746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0.484948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-3.898866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0.0004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426147241"/>
                  </a:ext>
                </a:extLst>
              </a:tr>
              <a:tr h="223855">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D(LOGEX)</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-0.512854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0.407915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-1.257257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0.2170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4270664900"/>
                  </a:ext>
                </a:extLst>
              </a:tr>
              <a:tr h="223855">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D(LOGEX(-1))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-2.394053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0.439509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-5.447105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0.0000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4035335019"/>
                  </a:ext>
                </a:extLst>
              </a:tr>
              <a:tr h="223855">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D(LOGINF)</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1.363268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0.375326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3.632225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0.0009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850316476"/>
                  </a:ext>
                </a:extLst>
              </a:tr>
              <a:tr h="223855">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D(LOGINF(-1))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-0.825459</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0.334132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-2.470456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0.0185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973652976"/>
                  </a:ext>
                </a:extLst>
              </a:tr>
              <a:tr h="223855">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D(LOGIR)</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-1.302694</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1.779234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-0.732166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0.4689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928104324"/>
                  </a:ext>
                </a:extLst>
              </a:tr>
              <a:tr h="223855">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D(LOGIR(-1))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-1.620050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1.398885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-1.158101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0.2547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718477588"/>
                  </a:ext>
                </a:extLst>
              </a:tr>
              <a:tr h="223855">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D(LOGIR(-2))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1.000622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1.898530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0.527051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0.6015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238961021"/>
                  </a:ext>
                </a:extLst>
              </a:tr>
              <a:tr h="223855">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D(LOGIR(-3))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-3.378258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1.439037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-2.347583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0.0247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654792376"/>
                  </a:ext>
                </a:extLst>
              </a:tr>
              <a:tr h="223855">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D(LOGIR(-4))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-4.807331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1.720277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-2.794509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0.0084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231908228"/>
                  </a:ext>
                </a:extLst>
              </a:tr>
              <a:tr h="223855">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D(LOGM2)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5.623103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1.562685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3.598360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0.0010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503189766"/>
                  </a:ext>
                </a:extLst>
              </a:tr>
              <a:tr h="223855">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CointEq(-1)*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-0.438037</a:t>
                      </a:r>
                      <a:endParaRPr lang="en-US" sz="12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0.060894</a:t>
                      </a:r>
                      <a:endParaRPr lang="en-US" sz="12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-7.193473</a:t>
                      </a:r>
                      <a:endParaRPr lang="en-US" sz="12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dirty="0">
                          <a:solidFill>
                            <a:srgbClr val="C00000"/>
                          </a:solidFill>
                          <a:effectLst/>
                          <a:latin typeface="Times New Roman" panose="02020603050405020304" pitchFamily="18" charset="0"/>
                          <a:ea typeface="Calibri" panose="020F0502020204030204" pitchFamily="34" charset="0"/>
                          <a:cs typeface="Arial" panose="020B0604020202020204" pitchFamily="34" charset="0"/>
                        </a:rPr>
                        <a:t>0.0000</a:t>
                      </a:r>
                      <a:endParaRPr lang="en-US" sz="12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72022454"/>
                  </a:ext>
                </a:extLst>
              </a:tr>
              <a:tr h="223855">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R-squared</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0.678678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gridSpan="2">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Mean dependent var</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hMerge="1">
                  <a:txBody>
                    <a:bodyPr/>
                    <a:lstStyle/>
                    <a:p>
                      <a:endParaRPr lang="en-US"/>
                    </a:p>
                  </a:txBody>
                  <a:tcPr/>
                </a:tc>
                <a:tc>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0.078575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441417839"/>
                  </a:ext>
                </a:extLst>
              </a:tr>
              <a:tr h="223855">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Adjusted R-squared</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0.540968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gridSpan="2">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S.D. dependent var</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hMerge="1">
                  <a:txBody>
                    <a:bodyPr/>
                    <a:lstStyle/>
                    <a:p>
                      <a:endParaRPr lang="en-US"/>
                    </a:p>
                  </a:txBody>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0.845651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734391219"/>
                  </a:ext>
                </a:extLst>
              </a:tr>
              <a:tr h="223855">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S.E. of regression</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0.572945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gridSpan="2">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Akaike info criterion</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hMerge="1">
                  <a:txBody>
                    <a:bodyPr/>
                    <a:lstStyle/>
                    <a:p>
                      <a:endParaRPr lang="en-US"/>
                    </a:p>
                  </a:txBody>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1.973691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63423635"/>
                  </a:ext>
                </a:extLst>
              </a:tr>
              <a:tr h="223855">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Sum squared resid</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13.78715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gridSpan="2">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Schwarz criterion</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hMerge="1">
                  <a:txBody>
                    <a:bodyPr/>
                    <a:lstStyle/>
                    <a:p>
                      <a:endParaRPr lang="en-US"/>
                    </a:p>
                  </a:txBody>
                  <a:tcPr/>
                </a:tc>
                <a:tc>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2.631177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4177831301"/>
                  </a:ext>
                </a:extLst>
              </a:tr>
              <a:tr h="223855">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Log likelihood</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-41.19759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gridSpan="2">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Hannan-Quinn criter.</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hMerge="1">
                  <a:txBody>
                    <a:bodyPr/>
                    <a:lstStyle/>
                    <a:p>
                      <a:endParaRPr lang="en-US"/>
                    </a:p>
                  </a:txBody>
                  <a:tcPr/>
                </a:tc>
                <a:tc>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2.231366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764971770"/>
                  </a:ext>
                </a:extLst>
              </a:tr>
              <a:tr h="223855">
                <a:tc>
                  <a:txBody>
                    <a:bodyPr/>
                    <a:lstStyle/>
                    <a:p>
                      <a:pPr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Durbin-Watson stat</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2.360549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gridSpan="3">
                  <a:txBody>
                    <a:bodyPr/>
                    <a:lstStyle/>
                    <a:p>
                      <a:pPr marR="6350" algn="ctr">
                        <a:lnSpc>
                          <a:spcPct val="107000"/>
                        </a:lnSpc>
                        <a:spcAft>
                          <a:spcPts val="800"/>
                        </a:spcAft>
                      </a:pPr>
                      <a:r>
                        <a:rPr lang="en-US"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32768334"/>
                  </a:ext>
                </a:extLst>
              </a:tr>
            </a:tbl>
          </a:graphicData>
        </a:graphic>
      </p:graphicFrame>
      <p:sp>
        <p:nvSpPr>
          <p:cNvPr id="9" name="Rectangle 2">
            <a:extLst>
              <a:ext uri="{FF2B5EF4-FFF2-40B4-BE49-F238E27FC236}">
                <a16:creationId xmlns:a16="http://schemas.microsoft.com/office/drawing/2014/main" id="{48293201-75A7-99E2-88C3-115AEF298C2E}"/>
              </a:ext>
            </a:extLst>
          </p:cNvPr>
          <p:cNvSpPr>
            <a:spLocks noChangeArrowheads="1"/>
          </p:cNvSpPr>
          <p:nvPr/>
        </p:nvSpPr>
        <p:spPr bwMode="auto">
          <a:xfrm>
            <a:off x="1383450" y="217965"/>
            <a:ext cx="370618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1pPr>
            <a:lvl2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2pPr>
            <a:lvl3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3pPr>
            <a:lvl4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4pPr>
            <a:lvl5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5pPr>
            <a:lvl6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6pPr>
            <a:lvl7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7pPr>
            <a:lvl8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8pPr>
            <a:lvl9pPr eaLnBrk="0" fontAlgn="base" hangingPunct="0">
              <a:spcBef>
                <a:spcPct val="0"/>
              </a:spcBef>
              <a:spcAft>
                <a:spcPct val="0"/>
              </a:spcAft>
              <a:tabLst>
                <a:tab pos="568325" algn="l"/>
                <a:tab pos="5670550" algn="l"/>
              </a:tabLst>
              <a:defRPr>
                <a:solidFill>
                  <a:schemeClr val="tx1"/>
                </a:solidFill>
                <a:latin typeface="Arial" panose="020B0604020202020204" pitchFamily="34" charset="0"/>
              </a:defRPr>
            </a:lvl9pPr>
          </a:lstStyle>
          <a:p>
            <a:pPr marL="0" marR="0" lvl="0" indent="0" algn="ctr" defTabSz="914400" rtl="1" eaLnBrk="0" fontAlgn="base" latinLnBrk="0" hangingPunct="0">
              <a:lnSpc>
                <a:spcPct val="100000"/>
              </a:lnSpc>
              <a:spcBef>
                <a:spcPct val="0"/>
              </a:spcBef>
              <a:spcAft>
                <a:spcPct val="0"/>
              </a:spcAft>
              <a:buClrTx/>
              <a:buSzTx/>
              <a:buFontTx/>
              <a:buNone/>
              <a:tabLst>
                <a:tab pos="568325" algn="l"/>
                <a:tab pos="5670550" algn="l"/>
              </a:tabLst>
            </a:pPr>
            <a:r>
              <a:rPr kumimoji="0" lang="ar-IQ" altLang="en-US" sz="1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أنموذج تصحيح الخطأ </a:t>
            </a:r>
            <a:r>
              <a:rPr kumimoji="0" lang="en-US" altLang="en-US" sz="1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ECM</a:t>
            </a: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14887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4610" algn="justLow" rtl="1">
                  <a:lnSpc>
                    <a:spcPct val="150000"/>
                  </a:lnSpc>
                  <a:spcAft>
                    <a:spcPts val="800"/>
                  </a:spcAft>
                  <a:tabLst>
                    <a:tab pos="568960" algn="l"/>
                    <a:tab pos="5670550" algn="l"/>
                  </a:tabLst>
                </a:pPr>
                <a:r>
                  <a:rPr lang="ar-IQ" sz="1600" dirty="0">
                    <a:ln>
                      <a:noFill/>
                    </a:ln>
                    <a:solidFill>
                      <a:schemeClr val="tx1"/>
                    </a:solidFill>
                    <a:effectLst/>
                    <a:latin typeface="Calibri" panose="020F0502020204030204" pitchFamily="34" charset="0"/>
                    <a:ea typeface="Calibri" panose="020F0502020204030204" pitchFamily="34" charset="0"/>
                    <a:cs typeface="Sultan Medium" pitchFamily="2" charset="-78"/>
                  </a:rPr>
                  <a:t> </a:t>
                </a: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كما موضح في الجدول معادلة الأجل القصير ويتبين في ضوء قيمة</a:t>
                </a:r>
                <a14:m>
                  <m:oMath xmlns:m="http://schemas.openxmlformats.org/officeDocument/2006/math">
                    <m:sSup>
                      <m:sSupPr>
                        <m:ctrlPr>
                          <a:rPr lang="en-US" i="1">
                            <a:ln>
                              <a:noFill/>
                            </a:ln>
                            <a:solidFill>
                              <a:schemeClr val="tx1"/>
                            </a:solidFill>
                            <a:effectLst/>
                            <a:latin typeface="Cambria Math" panose="02040503050406030204" pitchFamily="18" charset="0"/>
                            <a:ea typeface="Calibri" panose="020F0502020204030204" pitchFamily="34" charset="0"/>
                            <a:cs typeface="Arial" panose="020B0604020202020204" pitchFamily="34" charset="0"/>
                          </a:rPr>
                        </m:ctrlPr>
                      </m:sSupPr>
                      <m:e>
                        <m:r>
                          <a:rPr lang="en-US" i="1">
                            <a:ln>
                              <a:noFill/>
                            </a:ln>
                            <a:solidFill>
                              <a:schemeClr val="tx1"/>
                            </a:solidFill>
                            <a:effectLst/>
                            <a:latin typeface="Cambria Math" panose="02040503050406030204" pitchFamily="18" charset="0"/>
                            <a:ea typeface="Calibri" panose="020F0502020204030204" pitchFamily="34" charset="0"/>
                            <a:cs typeface="Arial" panose="020B0604020202020204" pitchFamily="34" charset="0"/>
                          </a:rPr>
                          <m:t>𝑅</m:t>
                        </m:r>
                      </m:e>
                      <m:sup>
                        <m:r>
                          <a:rPr lang="en-US" i="1">
                            <a:ln>
                              <a:noFill/>
                            </a:ln>
                            <a:solidFill>
                              <a:schemeClr val="tx1"/>
                            </a:solidFill>
                            <a:effectLst/>
                            <a:latin typeface="Cambria Math" panose="02040503050406030204" pitchFamily="18" charset="0"/>
                            <a:ea typeface="Calibri" panose="020F0502020204030204" pitchFamily="34" charset="0"/>
                            <a:cs typeface="Arial" panose="020B0604020202020204" pitchFamily="34" charset="0"/>
                          </a:rPr>
                          <m:t>2</m:t>
                        </m:r>
                      </m:sup>
                    </m:sSup>
                  </m:oMath>
                </a14:m>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 والبالغة (0.67) أن (67 %) من التقلبات في المتغير التابع في الأجل القصير قد فسرتها المتغيرات المستقلة الظاهرة في الأنموذج، وأن ( 33 %) من التقلبات لم يتضمنها الأنموذج أو قد امتص أثرها المتغير العشوائي.</a:t>
                </a:r>
                <a:endParaRPr lang="en-US" dirty="0">
                  <a:solidFill>
                    <a:schemeClr val="tx1"/>
                  </a:solidFill>
                  <a:effectLst/>
                  <a:latin typeface="Calibri" panose="020F0502020204030204" pitchFamily="34" charset="0"/>
                  <a:ea typeface="Calibri" panose="020F0502020204030204" pitchFamily="34" charset="0"/>
                  <a:cs typeface="Sultan Medium" pitchFamily="2" charset="-78"/>
                </a:endParaRPr>
              </a:p>
              <a:p>
                <a:pPr algn="justLow" rtl="1">
                  <a:lnSpc>
                    <a:spcPct val="150000"/>
                  </a:lnSpc>
                  <a:spcAft>
                    <a:spcPts val="800"/>
                  </a:spcAft>
                </a:pPr>
                <a:r>
                  <a:rPr lang="ar-IQ" dirty="0">
                    <a:solidFill>
                      <a:schemeClr val="tx1"/>
                    </a:solidFill>
                    <a:effectLst/>
                    <a:latin typeface="Calibri" panose="020F0502020204030204" pitchFamily="34" charset="0"/>
                    <a:ea typeface="Calibri" panose="020F0502020204030204" pitchFamily="34" charset="0"/>
                    <a:cs typeface="Sultan Medium" pitchFamily="2" charset="-78"/>
                  </a:rPr>
                  <a:t>حيث أظهرت النتائج ان </a:t>
                </a:r>
                <a:r>
                  <a:rPr lang="ar-IQ" dirty="0">
                    <a:solidFill>
                      <a:srgbClr val="C00000"/>
                    </a:solidFill>
                    <a:effectLst/>
                    <a:latin typeface="Calibri" panose="020F0502020204030204" pitchFamily="34" charset="0"/>
                    <a:ea typeface="Calibri" panose="020F0502020204030204" pitchFamily="34" charset="0"/>
                    <a:cs typeface="Sultan Medium" pitchFamily="2" charset="-78"/>
                  </a:rPr>
                  <a:t>معلمة الانفاق الحكومي </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a:t>
                </a:r>
                <a:r>
                  <a:rPr lang="en-US" dirty="0">
                    <a:solidFill>
                      <a:schemeClr val="tx1"/>
                    </a:solidFill>
                    <a:effectLst/>
                    <a:latin typeface="Arial" panose="020B0604020202020204" pitchFamily="34" charset="0"/>
                    <a:ea typeface="Calibri" panose="020F0502020204030204" pitchFamily="34" charset="0"/>
                    <a:cs typeface="Sultan Medium" pitchFamily="2" charset="-78"/>
                  </a:rPr>
                  <a:t>GS</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 والتي جاءت بقيمة (5.94-) وبمستوى معنوية( 1% )، ترتبط بعلاقة عكسية مع الصادرات الزراعية وهذا مخالف لمنطق النظرية الاقتصادية على الرغم من معنوية العلاقة، لكن هناك مجموعة من الاسباب ومنها ان الانفاق الحكومي في العراق في عقد التسعينات من القرن المنصرم تعرض الى كم هائل من العقوبات الاقتصادية فتوقفت صادرات النفط الى الصفر وبعد ذلك بشرط تبادل نفط مقابل الغذاء فهنا توقفت المشاريع الزراعية الاستثمارية وتهالكت البنى التحتية الزراعية وهجرت الارض وتم توجيه اغلب الانفاق العام نحو الجهد العسكري ، وبعد عام 2003 تحولت الاراضي الزراعية الى اراضي سكنية وتم توجيه الانفاق العام في اغلبه الى الشق التشغيلي والانفاق الاستهلاكي دون الاهتمام او ترميم البنى التحتية للقطاع الزراعي وتوجيه الانفاق الى التوظيف الحكومي المتنامي والمتسارع وزيادة الاجور الى درجة تحولت العمالة في العراق بغالبها الى توظيف في القطاع العام ، مما قلص الانتاج الزراعي المحلي الى ابعد الحدود </a:t>
                </a:r>
                <a:r>
                  <a:rPr lang="ar-IQ" dirty="0" err="1">
                    <a:solidFill>
                      <a:schemeClr val="tx1"/>
                    </a:solidFill>
                    <a:effectLst/>
                    <a:latin typeface="Calibri" panose="020F0502020204030204" pitchFamily="34" charset="0"/>
                    <a:ea typeface="Calibri" panose="020F0502020204030204" pitchFamily="34" charset="0"/>
                    <a:cs typeface="Sultan Medium" pitchFamily="2" charset="-78"/>
                  </a:rPr>
                  <a:t>وأبقاء</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 الزراعة غير مدعومة بشكل صحيح واستسهال الحصول على المنتجات الزراعية عن طريق الاستيرادات وخاصة بعد الغاء او تخفيض الرسوم وتحرير التجارة ، مما أدى الى تراجع الإنتاج الزراعي وبالتالي تراجع الصادرات الزراعية .</a:t>
                </a:r>
                <a:endParaRPr lang="en-US" dirty="0">
                  <a:solidFill>
                    <a:schemeClr val="tx1"/>
                  </a:solidFill>
                  <a:effectLst/>
                  <a:latin typeface="Calibri" panose="020F0502020204030204" pitchFamily="34" charset="0"/>
                  <a:ea typeface="Calibri" panose="020F0502020204030204" pitchFamily="34" charset="0"/>
                  <a:cs typeface="Sultan Medium" pitchFamily="2" charset="-78"/>
                </a:endParaRPr>
              </a:p>
              <a:p>
                <a:pPr algn="justLow" rtl="1">
                  <a:lnSpc>
                    <a:spcPct val="150000"/>
                  </a:lnSpc>
                  <a:spcAft>
                    <a:spcPts val="800"/>
                  </a:spcAft>
                </a:pPr>
                <a:r>
                  <a:rPr lang="ar-IQ" dirty="0">
                    <a:solidFill>
                      <a:schemeClr val="tx1"/>
                    </a:solidFill>
                    <a:effectLst/>
                    <a:latin typeface="Calibri" panose="020F0502020204030204" pitchFamily="34" charset="0"/>
                    <a:ea typeface="Calibri" panose="020F0502020204030204" pitchFamily="34" charset="0"/>
                    <a:cs typeface="Sultan Medium" pitchFamily="2" charset="-78"/>
                  </a:rPr>
                  <a:t>اما </a:t>
                </a:r>
                <a:r>
                  <a:rPr lang="ar-IQ" dirty="0">
                    <a:solidFill>
                      <a:srgbClr val="C00000"/>
                    </a:solidFill>
                    <a:effectLst/>
                    <a:latin typeface="Calibri" panose="020F0502020204030204" pitchFamily="34" charset="0"/>
                    <a:ea typeface="Calibri" panose="020F0502020204030204" pitchFamily="34" charset="0"/>
                    <a:cs typeface="Sultan Medium" pitchFamily="2" charset="-78"/>
                  </a:rPr>
                  <a:t>معلمة الايرادات الضريبية </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a:t>
                </a:r>
                <a:r>
                  <a:rPr lang="en-US" dirty="0">
                    <a:solidFill>
                      <a:schemeClr val="tx1"/>
                    </a:solidFill>
                    <a:effectLst/>
                    <a:latin typeface="Arial" panose="020B0604020202020204" pitchFamily="34" charset="0"/>
                    <a:ea typeface="Calibri" panose="020F0502020204030204" pitchFamily="34" charset="0"/>
                    <a:cs typeface="Sultan Medium" pitchFamily="2" charset="-78"/>
                  </a:rPr>
                  <a:t>TR</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 حيث بلغت قيمتها (0.70) وهي غير معنوية عند مستوى (1% ) على الرغم انها ظهرت بعلاقة طردية مع الصادرات الزراعية وهي مخالفة للنظرية الاقتصادية ، اذ ان زيادة الضرائب تزيد تكاليف الانتاج وتقلص الاستثمارات الزراعية فتقلص الإنتاج الزراعي والصادرات الزراعية.</a:t>
                </a:r>
                <a:endParaRPr lang="en-US" dirty="0">
                  <a:solidFill>
                    <a:schemeClr val="tx1"/>
                  </a:solidFill>
                  <a:effectLst/>
                  <a:latin typeface="Calibri" panose="020F0502020204030204" pitchFamily="34" charset="0"/>
                  <a:ea typeface="Calibri" panose="020F0502020204030204" pitchFamily="34" charset="0"/>
                  <a:cs typeface="Sultan Medium" pitchFamily="2" charset="-78"/>
                </a:endParaRPr>
              </a:p>
              <a:p>
                <a:pPr algn="justLow" rtl="1">
                  <a:lnSpc>
                    <a:spcPct val="150000"/>
                  </a:lnSpc>
                  <a:spcAft>
                    <a:spcPts val="800"/>
                  </a:spcAft>
                </a:pPr>
                <a:endParaRPr lang="en-US" sz="1600" dirty="0">
                  <a:solidFill>
                    <a:schemeClr val="tx1"/>
                  </a:solidFill>
                  <a:cs typeface="Sultan Medium" pitchFamily="2" charset="-78"/>
                </a:endParaRPr>
              </a:p>
            </p:txBody>
          </p:sp>
        </mc:Choice>
        <mc:Fallback xmlns="">
          <p:sp>
            <p:nvSpPr>
              <p:cNvPr id="5" name="Rectangle: Rounded Corners 4">
                <a:extLst>
                  <a:ext uri="{FF2B5EF4-FFF2-40B4-BE49-F238E27FC236}">
                    <a16:creationId xmlns:a16="http://schemas.microsoft.com/office/drawing/2014/main" id="{BBAF44E4-4774-30CC-E4BC-94695238CE1B}"/>
                  </a:ext>
                </a:extLst>
              </p:cNvPr>
              <p:cNvSpPr>
                <a:spLocks noRot="1" noChangeAspect="1" noMove="1" noResize="1" noEditPoints="1" noAdjustHandles="1" noChangeArrowheads="1" noChangeShapeType="1" noTextEdit="1"/>
              </p:cNvSpPr>
              <p:nvPr/>
            </p:nvSpPr>
            <p:spPr>
              <a:xfrm>
                <a:off x="98474" y="112541"/>
                <a:ext cx="11985674" cy="6625884"/>
              </a:xfrm>
              <a:prstGeom prst="roundRect">
                <a:avLst>
                  <a:gd name="adj" fmla="val 2060"/>
                </a:avLst>
              </a:prstGeom>
              <a:blipFill>
                <a:blip r:embed="rId2"/>
                <a:stretch>
                  <a:fillRect l="-356" r="-51"/>
                </a:stretch>
              </a:blipFill>
            </p:spPr>
            <p:txBody>
              <a:bodyPr/>
              <a:lstStyle/>
              <a:p>
                <a:r>
                  <a:rPr lang="en-US">
                    <a:noFill/>
                  </a:rPr>
                  <a:t> </a:t>
                </a:r>
              </a:p>
            </p:txBody>
          </p:sp>
        </mc:Fallback>
      </mc:AlternateContent>
    </p:spTree>
    <p:extLst>
      <p:ext uri="{BB962C8B-B14F-4D97-AF65-F5344CB8AC3E}">
        <p14:creationId xmlns:p14="http://schemas.microsoft.com/office/powerpoint/2010/main" val="9082601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Low" rtl="1">
              <a:lnSpc>
                <a:spcPct val="150000"/>
              </a:lnSpc>
              <a:spcAft>
                <a:spcPts val="800"/>
              </a:spcAft>
            </a:pPr>
            <a:r>
              <a:rPr lang="ar-IQ" dirty="0">
                <a:solidFill>
                  <a:schemeClr val="tx1"/>
                </a:solidFill>
                <a:effectLst/>
                <a:latin typeface="Calibri" panose="020F0502020204030204" pitchFamily="34" charset="0"/>
                <a:ea typeface="Calibri" panose="020F0502020204030204" pitchFamily="34" charset="0"/>
                <a:cs typeface="Sultan Medium" pitchFamily="2" charset="-78"/>
              </a:rPr>
              <a:t>ومن الملاحظ ان </a:t>
            </a:r>
            <a:r>
              <a:rPr lang="ar-IQ" dirty="0">
                <a:solidFill>
                  <a:srgbClr val="C00000"/>
                </a:solidFill>
                <a:effectLst/>
                <a:latin typeface="Calibri" panose="020F0502020204030204" pitchFamily="34" charset="0"/>
                <a:ea typeface="Calibri" panose="020F0502020204030204" pitchFamily="34" charset="0"/>
                <a:cs typeface="Sultan Medium" pitchFamily="2" charset="-78"/>
              </a:rPr>
              <a:t>معلمة سعر الصرف </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a:t>
            </a:r>
            <a:r>
              <a:rPr lang="en-US" dirty="0">
                <a:solidFill>
                  <a:schemeClr val="tx1"/>
                </a:solidFill>
                <a:effectLst/>
                <a:latin typeface="Arial" panose="020B0604020202020204" pitchFamily="34" charset="0"/>
                <a:ea typeface="Calibri" panose="020F0502020204030204" pitchFamily="34" charset="0"/>
                <a:cs typeface="Sultan Medium" pitchFamily="2" charset="-78"/>
              </a:rPr>
              <a:t>EX</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 بلغت قيمتها (0.51-) وهي غير معنوية ، وجاءت بعلاقة عكسية مع الصادرات الزراعية وهذا يخالف منطق النظرية الاقتصادية في الاجل القصير على الأقل لان رفع سعر الصرف يؤدي الى تنامي الصادرات الزراعية (سعر صرف مستهان فيه) في المدى القصير ولكن هذه الإشارة تصح في المدى الطويل حيث تزيد كلف الانتاج ، اما عن معنوية النموذج فهو غير معنوي بسبب ان الانتاج الزراعي في العراق متخلف وقليل جدا لا يلبي الحاجة المحلية ولا توجد صادرات زراعية بكميات </a:t>
            </a:r>
            <a:r>
              <a:rPr lang="ar-IQ" dirty="0" err="1">
                <a:solidFill>
                  <a:schemeClr val="tx1"/>
                </a:solidFill>
                <a:effectLst/>
                <a:latin typeface="Calibri" panose="020F0502020204030204" pitchFamily="34" charset="0"/>
                <a:ea typeface="Calibri" panose="020F0502020204030204" pitchFamily="34" charset="0"/>
                <a:cs typeface="Sultan Medium" pitchFamily="2" charset="-78"/>
              </a:rPr>
              <a:t>وأقيام</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 معتبرة .</a:t>
            </a:r>
            <a:endParaRPr lang="en-US" dirty="0">
              <a:solidFill>
                <a:schemeClr val="tx1"/>
              </a:solidFill>
              <a:effectLst/>
              <a:latin typeface="Calibri" panose="020F0502020204030204" pitchFamily="34" charset="0"/>
              <a:ea typeface="Calibri" panose="020F0502020204030204" pitchFamily="34" charset="0"/>
              <a:cs typeface="Sultan Medium" pitchFamily="2" charset="-78"/>
            </a:endParaRPr>
          </a:p>
          <a:p>
            <a:pPr algn="justLow" rtl="1">
              <a:lnSpc>
                <a:spcPct val="150000"/>
              </a:lnSpc>
              <a:spcAft>
                <a:spcPts val="800"/>
              </a:spcAft>
            </a:pPr>
            <a:r>
              <a:rPr lang="ar-IQ" dirty="0">
                <a:solidFill>
                  <a:schemeClr val="tx1"/>
                </a:solidFill>
                <a:effectLst/>
                <a:latin typeface="Calibri" panose="020F0502020204030204" pitchFamily="34" charset="0"/>
                <a:ea typeface="Calibri" panose="020F0502020204030204" pitchFamily="34" charset="0"/>
                <a:cs typeface="Sultan Medium" pitchFamily="2" charset="-78"/>
              </a:rPr>
              <a:t>اما </a:t>
            </a:r>
            <a:r>
              <a:rPr lang="ar-IQ" dirty="0">
                <a:solidFill>
                  <a:srgbClr val="C00000"/>
                </a:solidFill>
                <a:effectLst/>
                <a:latin typeface="Calibri" panose="020F0502020204030204" pitchFamily="34" charset="0"/>
                <a:ea typeface="Calibri" panose="020F0502020204030204" pitchFamily="34" charset="0"/>
                <a:cs typeface="Sultan Medium" pitchFamily="2" charset="-78"/>
              </a:rPr>
              <a:t>معلمة التضخم السنوي </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a:t>
            </a:r>
            <a:r>
              <a:rPr lang="en-US" dirty="0">
                <a:solidFill>
                  <a:schemeClr val="tx1"/>
                </a:solidFill>
                <a:effectLst/>
                <a:latin typeface="Arial" panose="020B0604020202020204" pitchFamily="34" charset="0"/>
                <a:ea typeface="Calibri" panose="020F0502020204030204" pitchFamily="34" charset="0"/>
                <a:cs typeface="Sultan Medium" pitchFamily="2" charset="-78"/>
              </a:rPr>
              <a:t>INF</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 والتي بلغت قيمتها (1.36) فجاءت معنوية على مستوى (1%) وهي مرتبطة بعلاقة طردية مع الصادرات الزراعية وذلك بسبب ارتباط معدلات التضخم مع سياسة سعر الصرف والتدخل من قبل السلطات النقدية لكبح التضخم في الاقتصاد وسياسات الاغراق بالمنتجات الرخيصة المستوردة ومحاولة الحفاظ على سعر صرف العملة المحلية .</a:t>
            </a:r>
            <a:endParaRPr lang="en-US" dirty="0">
              <a:solidFill>
                <a:schemeClr val="tx1"/>
              </a:solidFill>
              <a:effectLst/>
              <a:latin typeface="Calibri" panose="020F0502020204030204" pitchFamily="34" charset="0"/>
              <a:ea typeface="Calibri" panose="020F0502020204030204" pitchFamily="34" charset="0"/>
              <a:cs typeface="Sultan Medium" pitchFamily="2" charset="-78"/>
            </a:endParaRPr>
          </a:p>
          <a:p>
            <a:pPr algn="justLow" rtl="1">
              <a:lnSpc>
                <a:spcPct val="150000"/>
              </a:lnSpc>
              <a:spcAft>
                <a:spcPts val="800"/>
              </a:spcAft>
              <a:tabLst>
                <a:tab pos="568960" algn="l"/>
                <a:tab pos="5670550" algn="l"/>
              </a:tabLst>
            </a:pP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ولقد ظهرت </a:t>
            </a:r>
            <a:r>
              <a:rPr lang="ar-IQ" dirty="0">
                <a:ln>
                  <a:noFill/>
                </a:ln>
                <a:solidFill>
                  <a:srgbClr val="C00000"/>
                </a:solidFill>
                <a:effectLst/>
                <a:latin typeface="Calibri" panose="020F0502020204030204" pitchFamily="34" charset="0"/>
                <a:ea typeface="Calibri" panose="020F0502020204030204" pitchFamily="34" charset="0"/>
                <a:cs typeface="Sultan Medium" pitchFamily="2" charset="-78"/>
              </a:rPr>
              <a:t>معلمة سعر الفائدة </a:t>
            </a: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a:t>
            </a:r>
            <a:r>
              <a:rPr lang="en-US" dirty="0">
                <a:ln>
                  <a:noFill/>
                </a:ln>
                <a:solidFill>
                  <a:schemeClr val="tx1"/>
                </a:solidFill>
                <a:effectLst/>
                <a:latin typeface="Arial" panose="020B0604020202020204" pitchFamily="34" charset="0"/>
                <a:ea typeface="Calibri" panose="020F0502020204030204" pitchFamily="34" charset="0"/>
                <a:cs typeface="Sultan Medium" pitchFamily="2" charset="-78"/>
              </a:rPr>
              <a:t>IR</a:t>
            </a: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 بعلاقة عكسية وبلغت (1.30-) وغير معنوية ،حيث ان العلاقة العكسية  لم تعكس الصورة الحقيقية لسياسة سعر الفائدة وذلك لارتباط سعر الفائدة بعرض النقود، وفي هذه الحالة ان العلاقة العكسية تشير الى خفض عرض النقود وبالتالي يؤثر على حجم المشاريع الاستثمارية بسبب ارتفاع سعر الفائدة .</a:t>
            </a:r>
            <a:endParaRPr lang="en-US" dirty="0">
              <a:solidFill>
                <a:schemeClr val="tx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وجاءت </a:t>
            </a:r>
            <a:r>
              <a:rPr lang="ar-IQ" dirty="0">
                <a:ln>
                  <a:noFill/>
                </a:ln>
                <a:solidFill>
                  <a:srgbClr val="C00000"/>
                </a:solidFill>
                <a:effectLst/>
                <a:latin typeface="Calibri" panose="020F0502020204030204" pitchFamily="34" charset="0"/>
                <a:ea typeface="Calibri" panose="020F0502020204030204" pitchFamily="34" charset="0"/>
                <a:cs typeface="Sultan Medium" pitchFamily="2" charset="-78"/>
              </a:rPr>
              <a:t>معلمة عرض النقد الواسع </a:t>
            </a: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a:t>
            </a:r>
            <a:r>
              <a:rPr lang="en-US" dirty="0">
                <a:ln>
                  <a:noFill/>
                </a:ln>
                <a:solidFill>
                  <a:schemeClr val="tx1"/>
                </a:solidFill>
                <a:effectLst/>
                <a:latin typeface="Arial" panose="020B0604020202020204" pitchFamily="34" charset="0"/>
                <a:ea typeface="Calibri" panose="020F0502020204030204" pitchFamily="34" charset="0"/>
                <a:cs typeface="Sultan Medium" pitchFamily="2" charset="-78"/>
              </a:rPr>
              <a:t>M2</a:t>
            </a:r>
            <a:r>
              <a:rPr lang="ar-IQ" dirty="0">
                <a:ln>
                  <a:noFill/>
                </a:ln>
                <a:solidFill>
                  <a:schemeClr val="tx1"/>
                </a:solidFill>
                <a:effectLst/>
                <a:latin typeface="Calibri" panose="020F0502020204030204" pitchFamily="34" charset="0"/>
                <a:ea typeface="Calibri" panose="020F0502020204030204" pitchFamily="34" charset="0"/>
                <a:cs typeface="Sultan Medium" pitchFamily="2" charset="-78"/>
              </a:rPr>
              <a:t>) بعلاقة طردية وبلغت (5.62) ومعنوية عند مستوى (1%)  ، وهذه الحالة تشير الى زيادة عرض النقود يؤدي الى أن انخفاض سعر الفائدة وبالتالي زيادة الاستثمارات، وبالتالي يؤدي الى زيادة كلف الإنتاج  ويؤدي الى زيادة الصادرات الزراعية على حساب الاستيرادات  الزراعية .</a:t>
            </a:r>
            <a:endParaRPr lang="en-US" dirty="0">
              <a:solidFill>
                <a:schemeClr val="tx1"/>
              </a:solidFill>
              <a:effectLst/>
              <a:latin typeface="Calibri" panose="020F0502020204030204" pitchFamily="34" charset="0"/>
              <a:ea typeface="Calibri" panose="020F0502020204030204" pitchFamily="34" charset="0"/>
              <a:cs typeface="Sultan Medium" pitchFamily="2" charset="-78"/>
            </a:endParaRPr>
          </a:p>
        </p:txBody>
      </p:sp>
    </p:spTree>
    <p:extLst>
      <p:ext uri="{BB962C8B-B14F-4D97-AF65-F5344CB8AC3E}">
        <p14:creationId xmlns:p14="http://schemas.microsoft.com/office/powerpoint/2010/main" val="36936947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4610" algn="justLow" rtl="1">
              <a:lnSpc>
                <a:spcPct val="150000"/>
              </a:lnSpc>
              <a:spcAft>
                <a:spcPts val="800"/>
              </a:spcAft>
              <a:tabLst>
                <a:tab pos="568960" algn="l"/>
                <a:tab pos="5670550" algn="l"/>
              </a:tabLst>
            </a:pPr>
            <a:r>
              <a:rPr lang="ar-IQ" sz="1800" dirty="0">
                <a:ln>
                  <a:noFill/>
                </a:ln>
                <a:solidFill>
                  <a:schemeClr val="tx1"/>
                </a:solidFill>
                <a:effectLst/>
                <a:latin typeface="Calibri" panose="020F0502020204030204" pitchFamily="34" charset="0"/>
                <a:ea typeface="Calibri" panose="020F0502020204030204" pitchFamily="34" charset="0"/>
                <a:cs typeface="Sultan Medium" pitchFamily="2" charset="-78"/>
              </a:rPr>
              <a:t> أما </a:t>
            </a:r>
            <a:r>
              <a:rPr lang="ar-IQ" sz="1800" dirty="0">
                <a:ln>
                  <a:noFill/>
                </a:ln>
                <a:solidFill>
                  <a:srgbClr val="C00000"/>
                </a:solidFill>
                <a:effectLst/>
                <a:latin typeface="Calibri" panose="020F0502020204030204" pitchFamily="34" charset="0"/>
                <a:ea typeface="Calibri" panose="020F0502020204030204" pitchFamily="34" charset="0"/>
                <a:cs typeface="Sultan Medium" pitchFamily="2" charset="-78"/>
              </a:rPr>
              <a:t>حد تصحيح الخطأ </a:t>
            </a:r>
            <a:r>
              <a:rPr lang="ar-IQ" sz="1800" dirty="0">
                <a:ln>
                  <a:noFill/>
                </a:ln>
                <a:solidFill>
                  <a:schemeClr val="tx1"/>
                </a:solidFill>
                <a:effectLst/>
                <a:latin typeface="Calibri" panose="020F0502020204030204" pitchFamily="34" charset="0"/>
                <a:ea typeface="Calibri" panose="020F0502020204030204" pitchFamily="34" charset="0"/>
                <a:cs typeface="Sultan Medium" pitchFamily="2" charset="-78"/>
              </a:rPr>
              <a:t>(</a:t>
            </a:r>
            <a:r>
              <a:rPr lang="en-US" sz="1800" dirty="0" err="1">
                <a:ln>
                  <a:noFill/>
                </a:ln>
                <a:solidFill>
                  <a:schemeClr val="tx1"/>
                </a:solidFill>
                <a:effectLst/>
                <a:latin typeface="Arial" panose="020B0604020202020204" pitchFamily="34" charset="0"/>
                <a:ea typeface="Calibri" panose="020F0502020204030204" pitchFamily="34" charset="0"/>
                <a:cs typeface="Sultan Medium" pitchFamily="2" charset="-78"/>
              </a:rPr>
              <a:t>CointEq</a:t>
            </a:r>
            <a:r>
              <a:rPr lang="en-US" sz="1800" dirty="0">
                <a:ln>
                  <a:noFill/>
                </a:ln>
                <a:solidFill>
                  <a:schemeClr val="tx1"/>
                </a:solidFill>
                <a:effectLst/>
                <a:latin typeface="Arial" panose="020B0604020202020204" pitchFamily="34" charset="0"/>
                <a:ea typeface="Calibri" panose="020F0502020204030204" pitchFamily="34" charset="0"/>
                <a:cs typeface="Sultan Medium" pitchFamily="2" charset="-78"/>
              </a:rPr>
              <a:t> (-1</a:t>
            </a:r>
            <a:r>
              <a:rPr lang="ar-IQ" sz="1800" dirty="0">
                <a:ln>
                  <a:noFill/>
                </a:ln>
                <a:solidFill>
                  <a:schemeClr val="tx1"/>
                </a:solidFill>
                <a:effectLst/>
                <a:latin typeface="Calibri" panose="020F0502020204030204" pitchFamily="34" charset="0"/>
                <a:ea typeface="Calibri" panose="020F0502020204030204" pitchFamily="34" charset="0"/>
                <a:cs typeface="Sultan Medium" pitchFamily="2" charset="-78"/>
              </a:rPr>
              <a:t> فقد بلغ (0.43-) وهو سالب ومعنوي عند مستوى (1%)، أي أن هناك علاقة </a:t>
            </a:r>
            <a:r>
              <a:rPr lang="ar-IQ" sz="1800" dirty="0" err="1">
                <a:ln>
                  <a:noFill/>
                </a:ln>
                <a:solidFill>
                  <a:schemeClr val="tx1"/>
                </a:solidFill>
                <a:effectLst/>
                <a:latin typeface="Calibri" panose="020F0502020204030204" pitchFamily="34" charset="0"/>
                <a:ea typeface="Calibri" panose="020F0502020204030204" pitchFamily="34" charset="0"/>
                <a:cs typeface="Sultan Medium" pitchFamily="2" charset="-78"/>
              </a:rPr>
              <a:t>توازنية</a:t>
            </a:r>
            <a:r>
              <a:rPr lang="ar-IQ" sz="1800" dirty="0">
                <a:ln>
                  <a:noFill/>
                </a:ln>
                <a:solidFill>
                  <a:schemeClr val="tx1"/>
                </a:solidFill>
                <a:effectLst/>
                <a:latin typeface="Calibri" panose="020F0502020204030204" pitchFamily="34" charset="0"/>
                <a:ea typeface="Calibri" panose="020F0502020204030204" pitchFamily="34" charset="0"/>
                <a:cs typeface="Sultan Medium" pitchFamily="2" charset="-78"/>
              </a:rPr>
              <a:t> طويلة الأجل بين المتغيرات</a:t>
            </a:r>
            <a:r>
              <a:rPr lang="ar-IQ" sz="1800" b="1" dirty="0">
                <a:ln>
                  <a:noFill/>
                </a:ln>
                <a:solidFill>
                  <a:schemeClr val="tx1"/>
                </a:solidFill>
                <a:effectLst/>
                <a:latin typeface="Calibri" panose="020F0502020204030204" pitchFamily="34" charset="0"/>
                <a:ea typeface="Calibri" panose="020F0502020204030204" pitchFamily="34" charset="0"/>
                <a:cs typeface="Sultan Medium" pitchFamily="2" charset="-78"/>
              </a:rPr>
              <a:t> </a:t>
            </a:r>
            <a:r>
              <a:rPr lang="ar-IQ" sz="1800" dirty="0">
                <a:ln>
                  <a:noFill/>
                </a:ln>
                <a:solidFill>
                  <a:schemeClr val="tx1"/>
                </a:solidFill>
                <a:effectLst/>
                <a:latin typeface="Calibri" panose="020F0502020204030204" pitchFamily="34" charset="0"/>
                <a:ea typeface="Calibri" panose="020F0502020204030204" pitchFamily="34" charset="0"/>
                <a:cs typeface="Sultan Medium" pitchFamily="2" charset="-78"/>
              </a:rPr>
              <a:t>أي أن </a:t>
            </a:r>
            <a:r>
              <a:rPr lang="en-US" sz="1800" dirty="0">
                <a:ln>
                  <a:noFill/>
                </a:ln>
                <a:solidFill>
                  <a:schemeClr val="tx1"/>
                </a:solidFill>
                <a:effectLst/>
                <a:latin typeface="Arial" panose="020B0604020202020204" pitchFamily="34" charset="0"/>
                <a:ea typeface="Calibri" panose="020F0502020204030204" pitchFamily="34" charset="0"/>
                <a:cs typeface="Sultan Medium" pitchFamily="2" charset="-78"/>
              </a:rPr>
              <a:t>Y</a:t>
            </a:r>
            <a:r>
              <a:rPr lang="ar-IQ" sz="1800" dirty="0">
                <a:ln>
                  <a:noFill/>
                </a:ln>
                <a:solidFill>
                  <a:schemeClr val="tx1"/>
                </a:solidFill>
                <a:effectLst/>
                <a:latin typeface="Calibri" panose="020F0502020204030204" pitchFamily="34" charset="0"/>
                <a:ea typeface="Calibri" panose="020F0502020204030204" pitchFamily="34" charset="0"/>
                <a:cs typeface="Sultan Medium" pitchFamily="2" charset="-78"/>
              </a:rPr>
              <a:t> يُسبب في </a:t>
            </a:r>
            <a:r>
              <a:rPr lang="en-US" sz="1800" dirty="0">
                <a:ln>
                  <a:noFill/>
                </a:ln>
                <a:solidFill>
                  <a:schemeClr val="tx1"/>
                </a:solidFill>
                <a:effectLst/>
                <a:latin typeface="Arial" panose="020B0604020202020204" pitchFamily="34" charset="0"/>
                <a:ea typeface="Calibri" panose="020F0502020204030204" pitchFamily="34" charset="0"/>
                <a:cs typeface="Sultan Medium" pitchFamily="2" charset="-78"/>
              </a:rPr>
              <a:t>X</a:t>
            </a:r>
            <a:r>
              <a:rPr lang="ar-IQ" sz="1800" dirty="0">
                <a:ln>
                  <a:noFill/>
                </a:ln>
                <a:solidFill>
                  <a:schemeClr val="tx1"/>
                </a:solidFill>
                <a:effectLst/>
                <a:latin typeface="Calibri" panose="020F0502020204030204" pitchFamily="34" charset="0"/>
                <a:ea typeface="Calibri" panose="020F0502020204030204" pitchFamily="34" charset="0"/>
                <a:cs typeface="Sultan Medium" pitchFamily="2" charset="-78"/>
              </a:rPr>
              <a:t>، وبمعنى ذلك أن الشرط الكافي والشرط الضروري (اللازم) قد تحققا في الأنموذج المقدر، مما يعني أن (43 %) من الأخطاء أو الاختلالات التي تحصل في الأجل القصير يمكن تصحيحها تلقائياً في مدة أكثر من سنة لبلوغ التوازن في الأجل الطويل، أي أنها </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تحتاج الى (1÷0.43=2.32) (</a:t>
            </a:r>
            <a:r>
              <a:rPr lang="ar-IQ" sz="1800" dirty="0">
                <a:solidFill>
                  <a:schemeClr val="tx1"/>
                </a:solidFill>
                <a:effectLst/>
                <a:latin typeface="Calibri" panose="020F0502020204030204" pitchFamily="34" charset="0"/>
                <a:ea typeface="Calibri" panose="020F0502020204030204" pitchFamily="34" charset="0"/>
                <a:cs typeface="+mj-cs"/>
              </a:rPr>
              <a:t>2.32*12=27.84</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 ما يقارب ثمانية وعشرون شهراً حتى تصحح من وضعها في اتجاه توازنها في المدى الطويل.</a:t>
            </a:r>
          </a:p>
          <a:p>
            <a:pPr marL="54610" algn="ctr" rtl="1">
              <a:lnSpc>
                <a:spcPct val="150000"/>
              </a:lnSpc>
              <a:spcAft>
                <a:spcPts val="800"/>
              </a:spcAft>
              <a:tabLst>
                <a:tab pos="568960" algn="l"/>
                <a:tab pos="5670550" algn="l"/>
              </a:tabLst>
            </a:pPr>
            <a:r>
              <a:rPr lang="ar-IQ" dirty="0">
                <a:solidFill>
                  <a:schemeClr val="tx1"/>
                </a:solidFill>
                <a:latin typeface="Calibri" panose="020F0502020204030204" pitchFamily="34" charset="0"/>
                <a:ea typeface="Calibri" panose="020F0502020204030204" pitchFamily="34" charset="0"/>
                <a:cs typeface="Sultan Medium" pitchFamily="2" charset="-78"/>
              </a:rPr>
              <a:t>معادلة الاجل الطويل </a:t>
            </a:r>
          </a:p>
          <a:p>
            <a:pPr marL="54610" algn="ctr" rtl="1">
              <a:lnSpc>
                <a:spcPct val="150000"/>
              </a:lnSpc>
              <a:spcAft>
                <a:spcPts val="800"/>
              </a:spcAft>
              <a:tabLst>
                <a:tab pos="568960" algn="l"/>
                <a:tab pos="5670550" algn="l"/>
              </a:tabLst>
            </a:pPr>
            <a:endParaRPr lang="ar-IQ" dirty="0">
              <a:solidFill>
                <a:schemeClr val="tx1"/>
              </a:solidFill>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endParaRPr lang="ar-IQ" sz="18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endParaRPr lang="ar-IQ" dirty="0">
              <a:solidFill>
                <a:schemeClr val="tx1"/>
              </a:solidFill>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endParaRPr lang="ar-IQ" sz="18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endParaRPr lang="en-US" sz="18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54610" marR="0" lvl="0" indent="0" algn="justLow" defTabSz="914400" rtl="1" eaLnBrk="1" fontAlgn="auto" latinLnBrk="0" hangingPunct="1">
              <a:lnSpc>
                <a:spcPct val="150000"/>
              </a:lnSpc>
              <a:spcBef>
                <a:spcPts val="0"/>
              </a:spcBef>
              <a:spcAft>
                <a:spcPts val="800"/>
              </a:spcAft>
              <a:buClrTx/>
              <a:buSzTx/>
              <a:buFontTx/>
              <a:buNone/>
              <a:tabLst>
                <a:tab pos="568960" algn="l"/>
                <a:tab pos="5670550" algn="l"/>
              </a:tabLst>
              <a:defRPr/>
            </a:pPr>
            <a:r>
              <a:rPr kumimoji="0" lang="ar-IQ"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ultan Medium" pitchFamily="2" charset="-78"/>
              </a:rPr>
              <a:t>اجتازه التحليل كافة الاختبارات القياسية  وعدم وجود مشكلة قياسية في النموذج .</a:t>
            </a:r>
          </a:p>
          <a:p>
            <a:pPr marL="54610" algn="justLow" rtl="1">
              <a:lnSpc>
                <a:spcPct val="150000"/>
              </a:lnSpc>
              <a:spcAft>
                <a:spcPts val="800"/>
              </a:spcAft>
              <a:tabLst>
                <a:tab pos="568960" algn="l"/>
                <a:tab pos="5670550" algn="l"/>
              </a:tabLst>
            </a:pPr>
            <a:endParaRPr lang="en-US" sz="18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p:txBody>
      </p:sp>
      <p:graphicFrame>
        <p:nvGraphicFramePr>
          <p:cNvPr id="6" name="Table 5">
            <a:extLst>
              <a:ext uri="{FF2B5EF4-FFF2-40B4-BE49-F238E27FC236}">
                <a16:creationId xmlns:a16="http://schemas.microsoft.com/office/drawing/2014/main" id="{587665EA-070A-3718-F6D9-5E0C8A234965}"/>
              </a:ext>
            </a:extLst>
          </p:cNvPr>
          <p:cNvGraphicFramePr>
            <a:graphicFrameLocks noGrp="1"/>
          </p:cNvGraphicFramePr>
          <p:nvPr>
            <p:extLst>
              <p:ext uri="{D42A27DB-BD31-4B8C-83A1-F6EECF244321}">
                <p14:modId xmlns:p14="http://schemas.microsoft.com/office/powerpoint/2010/main" val="40766298"/>
              </p:ext>
            </p:extLst>
          </p:nvPr>
        </p:nvGraphicFramePr>
        <p:xfrm>
          <a:off x="3526971" y="2699656"/>
          <a:ext cx="5747659" cy="2162632"/>
        </p:xfrm>
        <a:graphic>
          <a:graphicData uri="http://schemas.openxmlformats.org/drawingml/2006/table">
            <a:tbl>
              <a:tblPr/>
              <a:tblGrid>
                <a:gridCol w="1453097">
                  <a:extLst>
                    <a:ext uri="{9D8B030D-6E8A-4147-A177-3AD203B41FA5}">
                      <a16:colId xmlns:a16="http://schemas.microsoft.com/office/drawing/2014/main" val="534454146"/>
                    </a:ext>
                  </a:extLst>
                </a:gridCol>
                <a:gridCol w="1048559">
                  <a:extLst>
                    <a:ext uri="{9D8B030D-6E8A-4147-A177-3AD203B41FA5}">
                      <a16:colId xmlns:a16="http://schemas.microsoft.com/office/drawing/2014/main" val="3114355736"/>
                    </a:ext>
                  </a:extLst>
                </a:gridCol>
                <a:gridCol w="1147267">
                  <a:extLst>
                    <a:ext uri="{9D8B030D-6E8A-4147-A177-3AD203B41FA5}">
                      <a16:colId xmlns:a16="http://schemas.microsoft.com/office/drawing/2014/main" val="930376935"/>
                    </a:ext>
                  </a:extLst>
                </a:gridCol>
                <a:gridCol w="1148075">
                  <a:extLst>
                    <a:ext uri="{9D8B030D-6E8A-4147-A177-3AD203B41FA5}">
                      <a16:colId xmlns:a16="http://schemas.microsoft.com/office/drawing/2014/main" val="5048104"/>
                    </a:ext>
                  </a:extLst>
                </a:gridCol>
                <a:gridCol w="950661">
                  <a:extLst>
                    <a:ext uri="{9D8B030D-6E8A-4147-A177-3AD203B41FA5}">
                      <a16:colId xmlns:a16="http://schemas.microsoft.com/office/drawing/2014/main" val="1847211171"/>
                    </a:ext>
                  </a:extLst>
                </a:gridCol>
              </a:tblGrid>
              <a:tr h="270329">
                <a:tc>
                  <a:txBody>
                    <a:bodyPr/>
                    <a:lstStyle/>
                    <a:p>
                      <a:pPr algn="ctr">
                        <a:lnSpc>
                          <a:spcPct val="107000"/>
                        </a:lnSpc>
                        <a:spcAft>
                          <a:spcPts val="800"/>
                        </a:spcAft>
                      </a:pPr>
                      <a:r>
                        <a:rPr lang="en-US" sz="1400" dirty="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Variable</a:t>
                      </a:r>
                      <a:endParaRPr lang="en-US" sz="1400" dirty="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D9E2F3"/>
                    </a:solidFill>
                  </a:tcPr>
                </a:tc>
                <a:tc>
                  <a:txBody>
                    <a:bodyPr/>
                    <a:lstStyle/>
                    <a:p>
                      <a:pPr marR="6350" algn="ctr">
                        <a:lnSpc>
                          <a:spcPct val="107000"/>
                        </a:lnSpc>
                        <a:spcAft>
                          <a:spcPts val="800"/>
                        </a:spcAft>
                      </a:pPr>
                      <a:r>
                        <a:rPr lang="en-US" sz="14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Coefficient</a:t>
                      </a:r>
                      <a:endParaRPr lang="en-US" sz="140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D9E2F3"/>
                    </a:solidFill>
                  </a:tcPr>
                </a:tc>
                <a:tc>
                  <a:txBody>
                    <a:bodyPr/>
                    <a:lstStyle/>
                    <a:p>
                      <a:pPr marR="6350" algn="ctr">
                        <a:lnSpc>
                          <a:spcPct val="107000"/>
                        </a:lnSpc>
                        <a:spcAft>
                          <a:spcPts val="800"/>
                        </a:spcAft>
                      </a:pPr>
                      <a:r>
                        <a:rPr lang="en-US" sz="14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Std. Error</a:t>
                      </a:r>
                      <a:endParaRPr lang="en-US" sz="140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D9E2F3"/>
                    </a:solidFill>
                  </a:tcPr>
                </a:tc>
                <a:tc>
                  <a:txBody>
                    <a:bodyPr/>
                    <a:lstStyle/>
                    <a:p>
                      <a:pPr marR="6350" algn="ctr">
                        <a:lnSpc>
                          <a:spcPct val="107000"/>
                        </a:lnSpc>
                        <a:spcAft>
                          <a:spcPts val="800"/>
                        </a:spcAft>
                      </a:pPr>
                      <a:r>
                        <a:rPr lang="en-US" sz="14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t-Statistic</a:t>
                      </a:r>
                      <a:endParaRPr lang="en-US" sz="140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D9E2F3"/>
                    </a:solidFill>
                  </a:tcPr>
                </a:tc>
                <a:tc>
                  <a:txBody>
                    <a:bodyPr/>
                    <a:lstStyle/>
                    <a:p>
                      <a:pPr marR="6350" algn="ctr">
                        <a:lnSpc>
                          <a:spcPct val="107000"/>
                        </a:lnSpc>
                        <a:spcAft>
                          <a:spcPts val="800"/>
                        </a:spcAft>
                      </a:pPr>
                      <a:r>
                        <a:rPr lang="en-US" sz="14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Prob.</a:t>
                      </a:r>
                      <a:endParaRPr lang="en-US" sz="1400">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614243646"/>
                  </a:ext>
                </a:extLst>
              </a:tr>
              <a:tr h="270329">
                <a:tc>
                  <a:txBody>
                    <a:bodyPr/>
                    <a:lstStyle/>
                    <a:p>
                      <a:pPr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LOGGS</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-14.09866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4.295545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-3.282158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0.0023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025857284"/>
                  </a:ext>
                </a:extLst>
              </a:tr>
              <a:tr h="270329">
                <a:tc>
                  <a:txBody>
                    <a:bodyPr/>
                    <a:lstStyle/>
                    <a:p>
                      <a:pPr algn="ctr">
                        <a:lnSpc>
                          <a:spcPct val="107000"/>
                        </a:lnSpc>
                        <a:spcAft>
                          <a:spcPts val="800"/>
                        </a:spcAft>
                      </a:pPr>
                      <a:r>
                        <a:rPr lang="en-US" sz="1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LOGTR</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9.884667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2.187911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4.517855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0.0001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119208122"/>
                  </a:ext>
                </a:extLst>
              </a:tr>
              <a:tr h="270329">
                <a:tc>
                  <a:txBody>
                    <a:bodyPr/>
                    <a:lstStyle/>
                    <a:p>
                      <a:pPr algn="ctr">
                        <a:lnSpc>
                          <a:spcPct val="107000"/>
                        </a:lnSpc>
                        <a:spcAft>
                          <a:spcPts val="800"/>
                        </a:spcAft>
                      </a:pPr>
                      <a:r>
                        <a:rPr lang="en-US" sz="1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LOGEX</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4.973054</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1.212326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4.102075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0.0002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2266011988"/>
                  </a:ext>
                </a:extLst>
              </a:tr>
              <a:tr h="270329">
                <a:tc>
                  <a:txBody>
                    <a:bodyPr/>
                    <a:lstStyle/>
                    <a:p>
                      <a:pPr algn="ctr">
                        <a:lnSpc>
                          <a:spcPct val="107000"/>
                        </a:lnSpc>
                        <a:spcAft>
                          <a:spcPts val="800"/>
                        </a:spcAft>
                      </a:pPr>
                      <a:r>
                        <a:rPr lang="en-US" sz="1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LOGINF</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4.854503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1.015486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4.780470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0.0000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4183565914"/>
                  </a:ext>
                </a:extLst>
              </a:tr>
              <a:tr h="270329">
                <a:tc>
                  <a:txBody>
                    <a:bodyPr/>
                    <a:lstStyle/>
                    <a:p>
                      <a:pPr algn="ctr">
                        <a:lnSpc>
                          <a:spcPct val="107000"/>
                        </a:lnSpc>
                        <a:spcAft>
                          <a:spcPts val="800"/>
                        </a:spcAft>
                      </a:pPr>
                      <a:r>
                        <a:rPr lang="en-US" sz="1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LOGIR</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5.140812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2.210448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2.325688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0.0260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3846094059"/>
                  </a:ext>
                </a:extLst>
              </a:tr>
              <a:tr h="270329">
                <a:tc>
                  <a:txBody>
                    <a:bodyPr/>
                    <a:lstStyle/>
                    <a:p>
                      <a:pPr algn="ctr">
                        <a:lnSpc>
                          <a:spcPct val="107000"/>
                        </a:lnSpc>
                        <a:spcAft>
                          <a:spcPts val="800"/>
                        </a:spcAft>
                      </a:pPr>
                      <a:r>
                        <a:rPr lang="en-US" sz="1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LOGM2</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3.812482</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4.415948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0.863344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0.3938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4119837002"/>
                  </a:ext>
                </a:extLst>
              </a:tr>
              <a:tr h="270329">
                <a:tc>
                  <a:txBody>
                    <a:bodyPr/>
                    <a:lstStyle/>
                    <a:p>
                      <a:pPr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-1.434735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8.723156</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-0.164474</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tc>
                  <a:txBody>
                    <a:bodyPr/>
                    <a:lstStyle/>
                    <a:p>
                      <a:pPr marR="6350" algn="ctr">
                        <a:lnSpc>
                          <a:spcPct val="107000"/>
                        </a:lnSpc>
                        <a:spcAft>
                          <a:spcPts val="800"/>
                        </a:spcAft>
                      </a:pPr>
                      <a:r>
                        <a:rPr lang="en-US" sz="14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0.8703</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noFill/>
                  </a:tcPr>
                </a:tc>
                <a:extLst>
                  <a:ext uri="{0D108BD9-81ED-4DB2-BD59-A6C34878D82A}">
                    <a16:rowId xmlns:a16="http://schemas.microsoft.com/office/drawing/2014/main" val="1167953065"/>
                  </a:ext>
                </a:extLst>
              </a:tr>
            </a:tbl>
          </a:graphicData>
        </a:graphic>
      </p:graphicFrame>
    </p:spTree>
    <p:extLst>
      <p:ext uri="{BB962C8B-B14F-4D97-AF65-F5344CB8AC3E}">
        <p14:creationId xmlns:p14="http://schemas.microsoft.com/office/powerpoint/2010/main" val="23852829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457200" algn="ctr" rtl="1">
              <a:lnSpc>
                <a:spcPct val="150000"/>
              </a:lnSpc>
              <a:spcAft>
                <a:spcPts val="800"/>
              </a:spcAft>
            </a:pPr>
            <a:r>
              <a:rPr lang="ar-SA" sz="2000" dirty="0">
                <a:solidFill>
                  <a:srgbClr val="7030A0"/>
                </a:solidFill>
                <a:effectLst/>
                <a:latin typeface="Calibri" panose="020F0502020204030204" pitchFamily="34" charset="0"/>
                <a:ea typeface="Calibri" panose="020F0502020204030204" pitchFamily="34" charset="0"/>
                <a:cs typeface="AL-Mateen" pitchFamily="2" charset="-78"/>
              </a:rPr>
              <a:t>دراســة العـلاقـة السـبـبـية بيـن مؤشرات السياستين المالية والنقدية وفجوة التجارة الخارجية الزراعية </a:t>
            </a:r>
            <a:r>
              <a:rPr lang="ar-SA" sz="2000" dirty="0">
                <a:solidFill>
                  <a:srgbClr val="7030A0"/>
                </a:solidFill>
                <a:latin typeface="Calibri" panose="020F0502020204030204" pitchFamily="34" charset="0"/>
                <a:ea typeface="Calibri" panose="020F0502020204030204" pitchFamily="34" charset="0"/>
                <a:cs typeface="AL-Mateen" pitchFamily="2" charset="-78"/>
              </a:rPr>
              <a:t>في الـعـراق</a:t>
            </a:r>
            <a:r>
              <a:rPr lang="en-US" sz="2000" dirty="0">
                <a:solidFill>
                  <a:srgbClr val="7030A0"/>
                </a:solidFill>
                <a:latin typeface="Calibri" panose="020F0502020204030204" pitchFamily="34" charset="0"/>
                <a:ea typeface="Calibri" panose="020F0502020204030204" pitchFamily="34" charset="0"/>
                <a:cs typeface="AL-Mateen" pitchFamily="2" charset="-78"/>
              </a:rPr>
              <a:t> </a:t>
            </a:r>
            <a:r>
              <a:rPr lang="ar-SA" sz="2000" dirty="0">
                <a:solidFill>
                  <a:srgbClr val="7030A0"/>
                </a:solidFill>
                <a:latin typeface="Calibri" panose="020F0502020204030204" pitchFamily="34" charset="0"/>
                <a:ea typeface="Calibri" panose="020F0502020204030204" pitchFamily="34" charset="0"/>
                <a:cs typeface="AL-Mateen" pitchFamily="2" charset="-78"/>
              </a:rPr>
              <a:t>للمدة (1990-2022)</a:t>
            </a:r>
            <a:endParaRPr lang="en-US" sz="2000" dirty="0">
              <a:solidFill>
                <a:srgbClr val="7030A0"/>
              </a:solidFill>
              <a:effectLst/>
              <a:latin typeface="Calibri" panose="020F0502020204030204" pitchFamily="34" charset="0"/>
              <a:ea typeface="Calibri" panose="020F0502020204030204" pitchFamily="34" charset="0"/>
              <a:cs typeface="AL-Mateen" pitchFamily="2" charset="-78"/>
            </a:endParaRPr>
          </a:p>
          <a:p>
            <a:pPr marL="457200" algn="justLow" rtl="1">
              <a:lnSpc>
                <a:spcPct val="150000"/>
              </a:lnSpc>
              <a:spcAft>
                <a:spcPts val="800"/>
              </a:spcAft>
            </a:pPr>
            <a:r>
              <a:rPr lang="en-US" sz="1800" dirty="0">
                <a:solidFill>
                  <a:srgbClr val="C00000"/>
                </a:solidFill>
                <a:effectLst/>
                <a:ea typeface="Calibri" panose="020F0502020204030204" pitchFamily="34" charset="0"/>
                <a:cs typeface="Sultan Medium" pitchFamily="2" charset="-78"/>
              </a:rPr>
              <a:t>1 </a:t>
            </a:r>
            <a:r>
              <a:rPr lang="ar-IQ" sz="1800" dirty="0">
                <a:solidFill>
                  <a:srgbClr val="C00000"/>
                </a:solidFill>
                <a:effectLst/>
                <a:ea typeface="Calibri" panose="020F0502020204030204" pitchFamily="34" charset="0"/>
                <a:cs typeface="Sultan Medium" pitchFamily="2" charset="-78"/>
              </a:rPr>
              <a:t>-</a:t>
            </a:r>
            <a:r>
              <a:rPr lang="ar-IQ" sz="1800" dirty="0">
                <a:ln>
                  <a:noFill/>
                </a:ln>
                <a:solidFill>
                  <a:srgbClr val="C00000"/>
                </a:solidFill>
                <a:effectLst/>
                <a:ea typeface="Calibri" panose="020F0502020204030204" pitchFamily="34" charset="0"/>
                <a:cs typeface="Sultan Medium" pitchFamily="2" charset="-78"/>
              </a:rPr>
              <a:t>أولاً: اختبار </a:t>
            </a:r>
            <a:r>
              <a:rPr lang="ar-IQ" sz="1800" dirty="0">
                <a:solidFill>
                  <a:srgbClr val="C00000"/>
                </a:solidFill>
                <a:effectLst/>
                <a:ea typeface="Calibri" panose="020F0502020204030204" pitchFamily="34" charset="0"/>
                <a:cs typeface="Sultan Medium" pitchFamily="2" charset="-78"/>
              </a:rPr>
              <a:t>سببية </a:t>
            </a:r>
            <a:r>
              <a:rPr lang="ar-IQ" sz="1800" dirty="0" err="1">
                <a:solidFill>
                  <a:srgbClr val="C00000"/>
                </a:solidFill>
                <a:effectLst/>
                <a:ea typeface="Calibri" panose="020F0502020204030204" pitchFamily="34" charset="0"/>
                <a:cs typeface="Sultan Medium" pitchFamily="2" charset="-78"/>
              </a:rPr>
              <a:t>جرانجر</a:t>
            </a:r>
            <a:r>
              <a:rPr lang="ar-IQ" sz="1800" dirty="0">
                <a:solidFill>
                  <a:srgbClr val="C00000"/>
                </a:solidFill>
                <a:effectLst/>
                <a:ea typeface="Calibri" panose="020F0502020204030204" pitchFamily="34" charset="0"/>
                <a:cs typeface="Sultan Medium" pitchFamily="2" charset="-78"/>
              </a:rPr>
              <a:t> </a:t>
            </a:r>
            <a:r>
              <a:rPr lang="en-US" sz="1800" dirty="0">
                <a:solidFill>
                  <a:srgbClr val="C00000"/>
                </a:solidFill>
                <a:effectLst/>
                <a:ea typeface="Calibri" panose="020F0502020204030204" pitchFamily="34" charset="0"/>
                <a:cs typeface="Sultan Medium" pitchFamily="2" charset="-78"/>
              </a:rPr>
              <a:t>:</a:t>
            </a:r>
          </a:p>
          <a:p>
            <a:pPr marL="457200" algn="justLow" rtl="1">
              <a:lnSpc>
                <a:spcPct val="150000"/>
              </a:lnSpc>
              <a:spcAft>
                <a:spcPts val="800"/>
              </a:spcAft>
            </a:pPr>
            <a:r>
              <a:rPr lang="ar-IQ" sz="1800" dirty="0">
                <a:solidFill>
                  <a:schemeClr val="tx1"/>
                </a:solidFill>
                <a:effectLst/>
                <a:ea typeface="Calibri" panose="020F0502020204030204" pitchFamily="34" charset="0"/>
                <a:cs typeface="Sultan Medium" pitchFamily="2" charset="-78"/>
              </a:rPr>
              <a:t>إن الهدف الرئيس من اختبار </a:t>
            </a:r>
            <a:r>
              <a:rPr lang="ar-IQ" sz="1800" dirty="0" err="1">
                <a:solidFill>
                  <a:schemeClr val="tx1"/>
                </a:solidFill>
                <a:effectLst/>
                <a:ea typeface="Calibri" panose="020F0502020204030204" pitchFamily="34" charset="0"/>
                <a:cs typeface="Sultan Medium" pitchFamily="2" charset="-78"/>
              </a:rPr>
              <a:t>جرانجر</a:t>
            </a:r>
            <a:r>
              <a:rPr lang="ar-IQ" sz="1800" dirty="0">
                <a:solidFill>
                  <a:schemeClr val="tx1"/>
                </a:solidFill>
                <a:effectLst/>
                <a:ea typeface="Calibri" panose="020F0502020204030204" pitchFamily="34" charset="0"/>
                <a:cs typeface="Sultan Medium" pitchFamily="2" charset="-78"/>
              </a:rPr>
              <a:t> هو التحقق من طبيعة العلاقة بين فجوة التجارة الخارجية الزراعية و( الانفاق الحكومي ، الإيرادات الضريبية ، سعر الصرف ، معدل   التضخم  ، سعر الفائدة ، عرض النقد الواسع )  وتحديد اتجاه العلاقة بينما </a:t>
            </a:r>
            <a:r>
              <a:rPr lang="en-US" sz="1800" dirty="0">
                <a:solidFill>
                  <a:schemeClr val="tx1"/>
                </a:solidFill>
                <a:effectLst/>
                <a:ea typeface="Calibri" panose="020F0502020204030204" pitchFamily="34" charset="0"/>
                <a:cs typeface="Sultan Medium" pitchFamily="2" charset="-78"/>
              </a:rPr>
              <a:t>.</a:t>
            </a:r>
          </a:p>
          <a:p>
            <a:pPr marL="457200" algn="justLow" rtl="1">
              <a:lnSpc>
                <a:spcPct val="150000"/>
              </a:lnSpc>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 </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وبذلك يمكن تطبيق أنموذج العلاقة السببية بين المتغير التابع والمتغيرات المستقلة وذلك في ضوء استقراريه البيانات وتحويلها الى فرقها الأول، ومن ثم، يمكننا استنتاج معلومات الأجل القصير من خلال </a:t>
            </a:r>
            <a:r>
              <a:rPr lang="ar-IQ" sz="1800" dirty="0" err="1">
                <a:solidFill>
                  <a:schemeClr val="tx1"/>
                </a:solidFill>
                <a:effectLst/>
                <a:latin typeface="Calibri" panose="020F0502020204030204" pitchFamily="34" charset="0"/>
                <a:ea typeface="Calibri" panose="020F0502020204030204" pitchFamily="34" charset="0"/>
                <a:cs typeface="Sultan Medium" pitchFamily="2" charset="-78"/>
              </a:rPr>
              <a:t>إحصاءة</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 فيشر </a:t>
            </a:r>
            <a:r>
              <a:rPr lang="en-US" sz="1800" dirty="0">
                <a:solidFill>
                  <a:schemeClr val="tx1"/>
                </a:solidFill>
                <a:effectLst/>
                <a:latin typeface="Arial" panose="020B0604020202020204" pitchFamily="34" charset="0"/>
                <a:ea typeface="Calibri" panose="020F0502020204030204" pitchFamily="34" charset="0"/>
                <a:cs typeface="Sultan Medium" pitchFamily="2" charset="-78"/>
              </a:rPr>
              <a:t>(F- Statistic)</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 ،فإذا كانت قيمة </a:t>
            </a:r>
            <a:r>
              <a:rPr lang="en-US" sz="1800" dirty="0">
                <a:solidFill>
                  <a:schemeClr val="tx1"/>
                </a:solidFill>
                <a:effectLst/>
                <a:latin typeface="Arial" panose="020B0604020202020204" pitchFamily="34" charset="0"/>
                <a:ea typeface="Calibri" panose="020F0502020204030204" pitchFamily="34" charset="0"/>
                <a:cs typeface="Sultan Medium" pitchFamily="2" charset="-78"/>
              </a:rPr>
              <a:t>F</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 المحسوبة أكبر من قيمة </a:t>
            </a:r>
            <a:r>
              <a:rPr lang="en-US" sz="1800" dirty="0">
                <a:solidFill>
                  <a:schemeClr val="tx1"/>
                </a:solidFill>
                <a:effectLst/>
                <a:latin typeface="Arial" panose="020B0604020202020204" pitchFamily="34" charset="0"/>
                <a:ea typeface="Calibri" panose="020F0502020204030204" pitchFamily="34" charset="0"/>
                <a:cs typeface="Sultan Medium" pitchFamily="2" charset="-78"/>
              </a:rPr>
              <a:t>F</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 الجدولية فيعني هذا وجود علاقة سببية في الأجل القصير بين فجوة التجارة الخارجية الزراعية والمتغيرات المستقلة ، واظهرت نتائج اختبار </a:t>
            </a:r>
            <a:r>
              <a:rPr lang="ar-IQ" sz="1800" dirty="0" err="1">
                <a:solidFill>
                  <a:schemeClr val="tx1"/>
                </a:solidFill>
                <a:effectLst/>
                <a:latin typeface="Calibri" panose="020F0502020204030204" pitchFamily="34" charset="0"/>
                <a:ea typeface="Calibri" panose="020F0502020204030204" pitchFamily="34" charset="0"/>
                <a:cs typeface="Sultan Medium" pitchFamily="2" charset="-78"/>
              </a:rPr>
              <a:t>جرانجر</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 الاتي: </a:t>
            </a:r>
            <a:endParaRPr lang="en-US" dirty="0">
              <a:solidFill>
                <a:schemeClr val="tx1"/>
              </a:solidFill>
              <a:effectLst/>
              <a:latin typeface="Calibri" panose="020F0502020204030204" pitchFamily="34" charset="0"/>
              <a:ea typeface="Calibri" panose="020F0502020204030204" pitchFamily="34" charset="0"/>
              <a:cs typeface="AL-Mateen"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وجود علاقة سببية ثنائية الاتجاه بين فجوة التجارة الخارجية الزراعية والانفاق الحكومي عند مستويي معنوية (10 ، 5 ) % . </a:t>
            </a: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SA" sz="1600" dirty="0">
                <a:solidFill>
                  <a:schemeClr val="tx1"/>
                </a:solidFill>
                <a:effectLst/>
                <a:latin typeface="Calibri" panose="020F0502020204030204" pitchFamily="34" charset="0"/>
                <a:ea typeface="Calibri" panose="020F0502020204030204" pitchFamily="34" charset="0"/>
                <a:cs typeface="Sultan Medium" pitchFamily="2" charset="-78"/>
              </a:rPr>
              <a:t>وجود علاقة سببية أحادية الاتجاه بين فجوة التجارة الخارجية الزراعية والايرادات الضريبية عند مستوى معنوية (5%).</a:t>
            </a: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SA" sz="1600" dirty="0">
                <a:solidFill>
                  <a:schemeClr val="tx1"/>
                </a:solidFill>
                <a:effectLst/>
                <a:latin typeface="Calibri" panose="020F0502020204030204" pitchFamily="34" charset="0"/>
                <a:ea typeface="Calibri" panose="020F0502020204030204" pitchFamily="34" charset="0"/>
                <a:cs typeface="Sultan Medium" pitchFamily="2" charset="-78"/>
              </a:rPr>
              <a:t>غياب العلاقة السببية بين فجوة التجارة الخارجية الزراعية وسعر الصرف .</a:t>
            </a:r>
            <a:endParaRPr lang="en-US" dirty="0">
              <a:solidFill>
                <a:schemeClr val="tx1"/>
              </a:solidFill>
              <a:effectLst/>
              <a:latin typeface="Calibri" panose="020F0502020204030204" pitchFamily="34" charset="0"/>
              <a:ea typeface="Calibri" panose="020F0502020204030204" pitchFamily="34" charset="0"/>
              <a:cs typeface="AL-Mateen"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SA" sz="1800" dirty="0">
                <a:solidFill>
                  <a:schemeClr val="tx1"/>
                </a:solidFill>
                <a:effectLst/>
                <a:latin typeface="Calibri" panose="020F0502020204030204" pitchFamily="34" charset="0"/>
                <a:ea typeface="Calibri" panose="020F0502020204030204" pitchFamily="34" charset="0"/>
                <a:cs typeface="Sultan Medium" pitchFamily="2" charset="-78"/>
              </a:rPr>
              <a:t>غياب العلاقة السببية بين فجوة التجارة الخارجية الزراعية ومعدل التضخم.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SA" sz="1800" dirty="0">
                <a:solidFill>
                  <a:schemeClr val="tx1"/>
                </a:solidFill>
                <a:effectLst/>
                <a:latin typeface="Calibri" panose="020F0502020204030204" pitchFamily="34" charset="0"/>
                <a:ea typeface="Calibri" panose="020F0502020204030204" pitchFamily="34" charset="0"/>
                <a:cs typeface="Sultan Medium" pitchFamily="2" charset="-78"/>
              </a:rPr>
              <a:t>غياب العلاقة السببية بين فجوة التجارة الخارجية الزراعية وسعر الفائدة </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SA" sz="1800" dirty="0">
                <a:solidFill>
                  <a:schemeClr val="tx1"/>
                </a:solidFill>
                <a:effectLst/>
                <a:latin typeface="Calibri" panose="020F0502020204030204" pitchFamily="34" charset="0"/>
                <a:ea typeface="Calibri" panose="020F0502020204030204" pitchFamily="34" charset="0"/>
                <a:cs typeface="Sultan Medium" pitchFamily="2" charset="-78"/>
              </a:rPr>
              <a:t>وجود علاقة سببية أحادية الاتجاه بين فجوة التجارة الخارجية الزراعية وعرض النقد الواسع </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عند مستوى معنوية (1%).</a:t>
            </a:r>
            <a:endParaRPr lang="en-US" dirty="0">
              <a:solidFill>
                <a:schemeClr val="tx1"/>
              </a:solidFill>
              <a:effectLst/>
              <a:latin typeface="Calibri" panose="020F0502020204030204" pitchFamily="34" charset="0"/>
              <a:ea typeface="Calibri" panose="020F0502020204030204" pitchFamily="34" charset="0"/>
              <a:cs typeface="AL-Mateen" pitchFamily="2" charset="-78"/>
            </a:endParaRPr>
          </a:p>
          <a:p>
            <a:pPr marL="457200" algn="ctr" rtl="1">
              <a:lnSpc>
                <a:spcPct val="150000"/>
              </a:lnSpc>
              <a:spcAft>
                <a:spcPts val="800"/>
              </a:spcAft>
            </a:pPr>
            <a:endParaRPr lang="en-US" dirty="0">
              <a:solidFill>
                <a:schemeClr val="tx1"/>
              </a:solidFill>
              <a:effectLst/>
              <a:latin typeface="Calibri" panose="020F0502020204030204" pitchFamily="34" charset="0"/>
              <a:ea typeface="Calibri" panose="020F0502020204030204" pitchFamily="34" charset="0"/>
              <a:cs typeface="AL-Mateen" pitchFamily="2" charset="-78"/>
            </a:endParaRPr>
          </a:p>
        </p:txBody>
      </p:sp>
    </p:spTree>
    <p:extLst>
      <p:ext uri="{BB962C8B-B14F-4D97-AF65-F5344CB8AC3E}">
        <p14:creationId xmlns:p14="http://schemas.microsoft.com/office/powerpoint/2010/main" val="10459993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lvl="0" indent="-342900" algn="justLow" rtl="1">
              <a:spcAft>
                <a:spcPts val="800"/>
              </a:spcAft>
              <a:buFont typeface="Wingdings" panose="05000000000000000000" pitchFamily="2" charset="2"/>
              <a:buChar char=""/>
              <a:tabLst>
                <a:tab pos="568960" algn="l"/>
                <a:tab pos="5670550" algn="l"/>
              </a:tabLst>
            </a:pPr>
            <a:r>
              <a:rPr lang="ar-SA" sz="1800" dirty="0">
                <a:solidFill>
                  <a:schemeClr val="tx1"/>
                </a:solidFill>
                <a:effectLst/>
                <a:latin typeface="Calibri" panose="020F0502020204030204" pitchFamily="34" charset="0"/>
                <a:ea typeface="Calibri" panose="020F0502020204030204" pitchFamily="34" charset="0"/>
                <a:cs typeface="Sultan Medium" pitchFamily="2" charset="-78"/>
              </a:rPr>
              <a:t>وجود علاقة سببية أحادية الاتجاه بين الإيرادات الضريبية والانفاق الحكومي عند مستويي معنوية (1،10%)</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عدم وجود علاقة سببية بين سعر الصرف والانفاق الحكومي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عدم وجود علاقة سببية بين الانفاق الحكومي ومعدل التضخم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غياب العلاقة السببية بين سعر الفائدة والانفاق الحكومي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وجود علاقة سببية ثنائية الاتجاه بين عرض النقد الواسع والانفاق الحكومي عند مستوى معنوية (10%)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غياب العلاقة السببية بين سعر الصرف والايرادات الضريبية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عدم وجود علاقة سببية بين معدل التضخم والايرادات الضريبية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عدم وجود علاقة سببية بين سعر الفائدة والايرادات الضريبية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وجود علاقة أحادية الاتجاه بين عرض النقد الواسع والايرادات الضريبية عند مستوى معنوية (1%)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غياب العلاقة السببية بين معدل التضخم وسعر الصرف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عدم وجود علاقة سببية بين سعر الفائدة وسعر الصرف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غياب العلاقة السببية بين عرض النقد الواسع  وسعر الصرف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عدم وجود علاقة سببية بين سعر الفائدة ومعدل التضخم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عدم وجود علاقة سببية بين عرض النقد الواسع ومعدل التضخم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spcAft>
                <a:spcPts val="800"/>
              </a:spcAft>
              <a:buFont typeface="Wingdings" panose="05000000000000000000" pitchFamily="2" charset="2"/>
              <a:buChar char=""/>
              <a:tabLst>
                <a:tab pos="568960" algn="l"/>
                <a:tab pos="5670550" algn="l"/>
              </a:tabLst>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وجود علاقة أحادية الاتجاه بين عرض النقد الواسع وسعر الفائدة عند مستوى معنوية (10%)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p:txBody>
      </p:sp>
    </p:spTree>
    <p:extLst>
      <p:ext uri="{BB962C8B-B14F-4D97-AF65-F5344CB8AC3E}">
        <p14:creationId xmlns:p14="http://schemas.microsoft.com/office/powerpoint/2010/main" val="26780878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103163" y="116058"/>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endParaRPr lang="en-US" sz="1800" dirty="0">
              <a:solidFill>
                <a:schemeClr val="tx1"/>
              </a:solidFill>
              <a:effectLst/>
              <a:ea typeface="Calibri" panose="020F0502020204030204" pitchFamily="34" charset="0"/>
              <a:cs typeface="Sultan Medium" pitchFamily="2" charset="-78"/>
            </a:endParaRPr>
          </a:p>
          <a:p>
            <a:pPr algn="r"/>
            <a:r>
              <a:rPr lang="ar-SA" sz="1800" dirty="0">
                <a:solidFill>
                  <a:srgbClr val="C00000"/>
                </a:solidFill>
                <a:effectLst/>
                <a:ea typeface="Calibri" panose="020F0502020204030204" pitchFamily="34" charset="0"/>
                <a:cs typeface="Sultan Medium" pitchFamily="2" charset="-78"/>
              </a:rPr>
              <a:t>ثانياً : اختبار سببية</a:t>
            </a:r>
            <a:r>
              <a:rPr lang="ar-IQ" sz="1800" dirty="0">
                <a:solidFill>
                  <a:srgbClr val="C00000"/>
                </a:solidFill>
                <a:effectLst/>
                <a:ea typeface="Calibri" panose="020F0502020204030204" pitchFamily="34" charset="0"/>
                <a:cs typeface="Sultan Medium" pitchFamily="2" charset="-78"/>
              </a:rPr>
              <a:t> تودا – </a:t>
            </a:r>
            <a:r>
              <a:rPr lang="ar-IQ" sz="1800" dirty="0" err="1">
                <a:solidFill>
                  <a:srgbClr val="C00000"/>
                </a:solidFill>
                <a:effectLst/>
                <a:ea typeface="Calibri" panose="020F0502020204030204" pitchFamily="34" charset="0"/>
                <a:cs typeface="Sultan Medium" pitchFamily="2" charset="-78"/>
              </a:rPr>
              <a:t>ياماموتو</a:t>
            </a:r>
            <a:endParaRPr lang="en-US" dirty="0">
              <a:solidFill>
                <a:srgbClr val="C00000"/>
              </a:solidFill>
              <a:ea typeface="Calibri" panose="020F0502020204030204" pitchFamily="34" charset="0"/>
              <a:cs typeface="Sultan Medium" pitchFamily="2" charset="-78"/>
            </a:endParaRPr>
          </a:p>
          <a:p>
            <a:pPr algn="r" rtl="1">
              <a:lnSpc>
                <a:spcPct val="150000"/>
              </a:lnSpc>
            </a:pPr>
            <a:r>
              <a:rPr lang="ar-SA" dirty="0">
                <a:solidFill>
                  <a:schemeClr val="tx1"/>
                </a:solidFill>
                <a:effectLst/>
                <a:ea typeface="Calibri" panose="020F0502020204030204" pitchFamily="34" charset="0"/>
                <a:cs typeface="Sultan Medium" pitchFamily="2" charset="-78"/>
              </a:rPr>
              <a:t>أن المحور الأساسي للدراسة يعتمد على السببية، ولاكتشاف سببية العلاقة بين فجوة التجارة الخارجية الزراعية والمتغيرات الأخرى من عدمها فان الباحث اعتمد اختبار اخر هو اختبار تودا – </a:t>
            </a:r>
            <a:r>
              <a:rPr lang="ar-SA" dirty="0" err="1">
                <a:solidFill>
                  <a:schemeClr val="tx1"/>
                </a:solidFill>
                <a:effectLst/>
                <a:ea typeface="Calibri" panose="020F0502020204030204" pitchFamily="34" charset="0"/>
                <a:cs typeface="Sultan Medium" pitchFamily="2" charset="-78"/>
              </a:rPr>
              <a:t>ياماموتو</a:t>
            </a:r>
            <a:r>
              <a:rPr lang="ar-SA" dirty="0">
                <a:solidFill>
                  <a:schemeClr val="tx1"/>
                </a:solidFill>
                <a:effectLst/>
                <a:ea typeface="Calibri" panose="020F0502020204030204" pitchFamily="34" charset="0"/>
                <a:cs typeface="Sultan Medium" pitchFamily="2" charset="-78"/>
              </a:rPr>
              <a:t> </a:t>
            </a:r>
            <a:r>
              <a:rPr lang="ar-IQ" dirty="0">
                <a:solidFill>
                  <a:schemeClr val="tx1"/>
                </a:solidFill>
                <a:effectLst/>
                <a:ea typeface="Calibri" panose="020F0502020204030204" pitchFamily="34" charset="0"/>
                <a:cs typeface="Sultan Medium" pitchFamily="2" charset="-78"/>
              </a:rPr>
              <a:t>وهو </a:t>
            </a:r>
            <a:r>
              <a:rPr lang="ar-SA" dirty="0">
                <a:solidFill>
                  <a:srgbClr val="C00000"/>
                </a:solidFill>
                <a:effectLst/>
                <a:ea typeface="Calibri" panose="020F0502020204030204" pitchFamily="34" charset="0"/>
                <a:cs typeface="Sultan Medium" pitchFamily="2" charset="-78"/>
              </a:rPr>
              <a:t>أكثر دقة وشمولية لتأكيد نتائج اختبار </a:t>
            </a:r>
            <a:r>
              <a:rPr lang="ar-SA" dirty="0" err="1">
                <a:solidFill>
                  <a:srgbClr val="C00000"/>
                </a:solidFill>
                <a:effectLst/>
                <a:ea typeface="Calibri" panose="020F0502020204030204" pitchFamily="34" charset="0"/>
                <a:cs typeface="Sultan Medium" pitchFamily="2" charset="-78"/>
              </a:rPr>
              <a:t>جرانجر</a:t>
            </a:r>
            <a:r>
              <a:rPr lang="ar-SA" dirty="0">
                <a:solidFill>
                  <a:schemeClr val="tx1"/>
                </a:solidFill>
                <a:effectLst/>
                <a:ea typeface="Calibri" panose="020F0502020204030204" pitchFamily="34" charset="0"/>
                <a:cs typeface="Sultan Medium" pitchFamily="2" charset="-78"/>
              </a:rPr>
              <a:t>، والتحقق من هل أن فجوة التجارة الخارجية الزراعية تؤثر في مؤشرات السياستين المالية والنقدية </a:t>
            </a:r>
            <a:r>
              <a:rPr lang="en-US" dirty="0">
                <a:solidFill>
                  <a:schemeClr val="tx1"/>
                </a:solidFill>
                <a:effectLst/>
                <a:ea typeface="Calibri" panose="020F0502020204030204" pitchFamily="34" charset="0"/>
                <a:cs typeface="Sultan Medium" pitchFamily="2" charset="-78"/>
              </a:rPr>
              <a:t>.</a:t>
            </a:r>
            <a:endParaRPr lang="en-US" dirty="0">
              <a:solidFill>
                <a:schemeClr val="tx1"/>
              </a:solidFill>
              <a:ea typeface="Calibri" panose="020F0502020204030204" pitchFamily="34" charset="0"/>
              <a:cs typeface="Sultan Medium" pitchFamily="2" charset="-78"/>
            </a:endParaRPr>
          </a:p>
          <a:p>
            <a:pPr algn="r"/>
            <a:endParaRPr lang="en-US" b="1" dirty="0">
              <a:solidFill>
                <a:schemeClr val="tx1"/>
              </a:solidFill>
              <a:ea typeface="Calibri" panose="020F0502020204030204" pitchFamily="34" charset="0"/>
              <a:cs typeface="Sultan Medium" pitchFamily="2" charset="-78"/>
            </a:endParaRPr>
          </a:p>
          <a:p>
            <a:pPr indent="457200" algn="justLow" rtl="1">
              <a:lnSpc>
                <a:spcPct val="150000"/>
              </a:lnSpc>
              <a:spcAft>
                <a:spcPts val="800"/>
              </a:spcAft>
            </a:pPr>
            <a:r>
              <a:rPr lang="ar-SA" dirty="0">
                <a:solidFill>
                  <a:schemeClr val="tx1"/>
                </a:solidFill>
                <a:effectLst/>
                <a:latin typeface="Calibri" panose="020F0502020204030204" pitchFamily="34" charset="0"/>
                <a:ea typeface="Calibri" panose="020F0502020204030204" pitchFamily="34" charset="0"/>
                <a:cs typeface="Sultan Medium" pitchFamily="2" charset="-78"/>
              </a:rPr>
              <a:t>نلاحظ من الجدول</a:t>
            </a:r>
            <a:r>
              <a:rPr lang="en-US" dirty="0">
                <a:solidFill>
                  <a:schemeClr val="tx1"/>
                </a:solidFill>
                <a:latin typeface="Calibri" panose="020F0502020204030204" pitchFamily="34" charset="0"/>
                <a:ea typeface="Calibri" panose="020F0502020204030204" pitchFamily="34" charset="0"/>
                <a:cs typeface="Sultan Medium" pitchFamily="2" charset="-78"/>
              </a:rPr>
              <a:t> </a:t>
            </a:r>
            <a:r>
              <a:rPr lang="ar-IQ" dirty="0">
                <a:solidFill>
                  <a:schemeClr val="tx1"/>
                </a:solidFill>
                <a:latin typeface="Calibri" panose="020F0502020204030204" pitchFamily="34" charset="0"/>
                <a:ea typeface="Calibri" panose="020F0502020204030204" pitchFamily="34" charset="0"/>
                <a:cs typeface="Sultan Medium" pitchFamily="2" charset="-78"/>
              </a:rPr>
              <a:t>الاتي </a:t>
            </a:r>
            <a:r>
              <a:rPr lang="ar-SA" dirty="0">
                <a:solidFill>
                  <a:schemeClr val="tx1"/>
                </a:solidFill>
                <a:effectLst/>
                <a:latin typeface="Calibri" panose="020F0502020204030204" pitchFamily="34" charset="0"/>
                <a:ea typeface="Calibri" panose="020F0502020204030204" pitchFamily="34" charset="0"/>
                <a:cs typeface="Sultan Medium" pitchFamily="2" charset="-78"/>
              </a:rPr>
              <a:t>وجود علاقة سببية بين المتغير التابع (ال</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صادرات الزراعية </a:t>
            </a:r>
            <a:r>
              <a:rPr lang="ar-SA" dirty="0">
                <a:solidFill>
                  <a:schemeClr val="tx1"/>
                </a:solidFill>
                <a:effectLst/>
                <a:latin typeface="Calibri" panose="020F0502020204030204" pitchFamily="34" charset="0"/>
                <a:ea typeface="Calibri" panose="020F0502020204030204" pitchFamily="34" charset="0"/>
                <a:cs typeface="Sultan Medium" pitchFamily="2" charset="-78"/>
              </a:rPr>
              <a:t>) والمتغيرات المستقلة (الانفاق الحكومي ، الإيرادات الضريبية وعرض النقد الواسع ) فقط ، حيث ان قيمة الاحتمالية بلغت (0.04) وأقل معنوية بمستوى معنوية ( 5% ) وعليه نقبل الفرض البديل ونرفض فرضية العدم ، كما اظهر الاختبار عدم معنوية العلاقة السببية في حالة كون الصادرات الزراعية (متغير مستقل) والمتغيرات (كمتغير </a:t>
            </a:r>
            <a:r>
              <a:rPr lang="ar-IQ" dirty="0">
                <a:solidFill>
                  <a:schemeClr val="tx1"/>
                </a:solidFill>
                <a:latin typeface="Calibri" panose="020F0502020204030204" pitchFamily="34" charset="0"/>
                <a:ea typeface="Calibri" panose="020F0502020204030204" pitchFamily="34" charset="0"/>
                <a:cs typeface="Sultan Medium" pitchFamily="2" charset="-78"/>
              </a:rPr>
              <a:t>تابع</a:t>
            </a:r>
            <a:r>
              <a:rPr lang="ar-SA" dirty="0">
                <a:solidFill>
                  <a:schemeClr val="tx1"/>
                </a:solidFill>
                <a:effectLst/>
                <a:latin typeface="Calibri" panose="020F0502020204030204" pitchFamily="34" charset="0"/>
                <a:ea typeface="Calibri" panose="020F0502020204030204" pitchFamily="34" charset="0"/>
                <a:cs typeface="Sultan Medium" pitchFamily="2" charset="-78"/>
              </a:rPr>
              <a:t> ) والتي شملت ( الانفاق الحكومي ،  الإيرادات الضريبية ، سعر الصرف ، معدل التضخم ، عرض النقد الواسع ) عدا متغير سعر الفائدة ، إذ بلغت الاحتمالية  اكبر من ( 5 % ) كما في جدول (30) عليه نقبل فرضية العدم القائلة بعدم وجود علاقة سببية.</a:t>
            </a:r>
            <a:endParaRPr lang="en-US" dirty="0">
              <a:solidFill>
                <a:schemeClr val="tx1"/>
              </a:solidFill>
              <a:effectLst/>
              <a:latin typeface="Calibri" panose="020F0502020204030204" pitchFamily="34" charset="0"/>
              <a:ea typeface="Calibri" panose="020F0502020204030204" pitchFamily="34" charset="0"/>
              <a:cs typeface="Sultan Medium" pitchFamily="2" charset="-78"/>
            </a:endParaRPr>
          </a:p>
          <a:p>
            <a:pPr algn="r"/>
            <a:endParaRPr lang="en-US" b="1" dirty="0">
              <a:solidFill>
                <a:schemeClr val="tx1"/>
              </a:solidFill>
              <a:ea typeface="Calibri" panose="020F0502020204030204" pitchFamily="34" charset="0"/>
              <a:cs typeface="Times New Roman" panose="02020603050405020304" pitchFamily="18" charset="0"/>
            </a:endParaRPr>
          </a:p>
          <a:p>
            <a:pPr algn="r"/>
            <a:endParaRPr lang="en-US" b="1" dirty="0">
              <a:solidFill>
                <a:schemeClr val="tx1"/>
              </a:solidFill>
              <a:ea typeface="Calibri" panose="020F0502020204030204" pitchFamily="34" charset="0"/>
              <a:cs typeface="Times New Roman" panose="02020603050405020304" pitchFamily="18" charset="0"/>
            </a:endParaRPr>
          </a:p>
          <a:p>
            <a:pPr algn="ctr"/>
            <a:endParaRPr lang="en-US" sz="1800" b="1" dirty="0">
              <a:solidFill>
                <a:schemeClr val="tx1"/>
              </a:solidFill>
              <a:effectLst/>
              <a:ea typeface="Calibri" panose="020F0502020204030204" pitchFamily="34" charset="0"/>
              <a:cs typeface="Times New Roman" panose="02020603050405020304" pitchFamily="18" charset="0"/>
            </a:endParaRPr>
          </a:p>
          <a:p>
            <a:pPr algn="ctr"/>
            <a:endParaRPr lang="en-US" b="1" dirty="0">
              <a:solidFill>
                <a:schemeClr val="tx1"/>
              </a:solidFill>
              <a:ea typeface="Calibri" panose="020F0502020204030204" pitchFamily="34" charset="0"/>
              <a:cs typeface="Times New Roman" panose="02020603050405020304" pitchFamily="18" charset="0"/>
            </a:endParaRPr>
          </a:p>
          <a:p>
            <a:pPr algn="ctr"/>
            <a:endParaRPr lang="en-US" sz="1800" b="1" dirty="0">
              <a:solidFill>
                <a:schemeClr val="tx1"/>
              </a:solidFill>
              <a:effectLst/>
              <a:ea typeface="Calibri" panose="020F0502020204030204" pitchFamily="34" charset="0"/>
              <a:cs typeface="Times New Roman" panose="02020603050405020304" pitchFamily="18" charset="0"/>
            </a:endParaRPr>
          </a:p>
          <a:p>
            <a:pPr algn="ctr"/>
            <a:endParaRPr lang="en-US" b="1" dirty="0">
              <a:solidFill>
                <a:schemeClr val="tx1"/>
              </a:solidFill>
              <a:ea typeface="Calibri" panose="020F0502020204030204" pitchFamily="34" charset="0"/>
              <a:cs typeface="Times New Roman" panose="02020603050405020304" pitchFamily="18" charset="0"/>
            </a:endParaRPr>
          </a:p>
          <a:p>
            <a:pPr algn="ctr"/>
            <a:endParaRPr lang="en-US" sz="1800" b="1" dirty="0">
              <a:solidFill>
                <a:schemeClr val="tx1"/>
              </a:solidFill>
              <a:effectLst/>
              <a:ea typeface="Calibri" panose="020F0502020204030204" pitchFamily="34" charset="0"/>
              <a:cs typeface="Times New Roman" panose="02020603050405020304" pitchFamily="18" charset="0"/>
            </a:endParaRPr>
          </a:p>
          <a:p>
            <a:pPr algn="ctr"/>
            <a:endParaRPr lang="en-US" b="1" dirty="0">
              <a:solidFill>
                <a:schemeClr val="tx1"/>
              </a:solidFill>
              <a:ea typeface="Calibri" panose="020F0502020204030204" pitchFamily="34" charset="0"/>
              <a:cs typeface="Times New Roman" panose="02020603050405020304" pitchFamily="18" charset="0"/>
            </a:endParaRPr>
          </a:p>
          <a:p>
            <a:pPr algn="ctr"/>
            <a:r>
              <a:rPr lang="en-US" sz="1800" b="1" dirty="0">
                <a:solidFill>
                  <a:schemeClr val="tx1"/>
                </a:solidFill>
                <a:effectLst/>
                <a:ea typeface="Calibri" panose="020F0502020204030204" pitchFamily="34" charset="0"/>
                <a:cs typeface="Times New Roman" panose="02020603050405020304" pitchFamily="18" charset="0"/>
              </a:rPr>
              <a:t> </a:t>
            </a:r>
            <a:r>
              <a:rPr lang="ar-IQ" sz="1800" b="1" dirty="0">
                <a:solidFill>
                  <a:schemeClr val="tx1"/>
                </a:solidFill>
                <a:effectLst/>
                <a:ea typeface="Calibri" panose="020F0502020204030204" pitchFamily="34" charset="0"/>
                <a:cs typeface="Times New Roman" panose="02020603050405020304" pitchFamily="18" charset="0"/>
              </a:rPr>
              <a:t> </a:t>
            </a:r>
            <a:endParaRPr lang="en-US" dirty="0">
              <a:solidFill>
                <a:schemeClr val="tx1"/>
              </a:solidFill>
            </a:endParaRPr>
          </a:p>
        </p:txBody>
      </p:sp>
    </p:spTree>
    <p:extLst>
      <p:ext uri="{BB962C8B-B14F-4D97-AF65-F5344CB8AC3E}">
        <p14:creationId xmlns:p14="http://schemas.microsoft.com/office/powerpoint/2010/main" val="28988352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9BEE6E54-9FEC-FA6A-7A7D-258ABCAF486D}"/>
              </a:ext>
            </a:extLst>
          </p:cNvPr>
          <p:cNvGraphicFramePr>
            <a:graphicFrameLocks noGrp="1"/>
          </p:cNvGraphicFramePr>
          <p:nvPr>
            <p:extLst>
              <p:ext uri="{D42A27DB-BD31-4B8C-83A1-F6EECF244321}">
                <p14:modId xmlns:p14="http://schemas.microsoft.com/office/powerpoint/2010/main" val="1686732298"/>
              </p:ext>
            </p:extLst>
          </p:nvPr>
        </p:nvGraphicFramePr>
        <p:xfrm>
          <a:off x="1969477" y="492369"/>
          <a:ext cx="7849770" cy="6035040"/>
        </p:xfrm>
        <a:graphic>
          <a:graphicData uri="http://schemas.openxmlformats.org/drawingml/2006/table">
            <a:tbl>
              <a:tblPr/>
              <a:tblGrid>
                <a:gridCol w="1697985">
                  <a:extLst>
                    <a:ext uri="{9D8B030D-6E8A-4147-A177-3AD203B41FA5}">
                      <a16:colId xmlns:a16="http://schemas.microsoft.com/office/drawing/2014/main" val="3847505123"/>
                    </a:ext>
                  </a:extLst>
                </a:gridCol>
                <a:gridCol w="1456522">
                  <a:extLst>
                    <a:ext uri="{9D8B030D-6E8A-4147-A177-3AD203B41FA5}">
                      <a16:colId xmlns:a16="http://schemas.microsoft.com/office/drawing/2014/main" val="2761957394"/>
                    </a:ext>
                  </a:extLst>
                </a:gridCol>
                <a:gridCol w="1563962">
                  <a:extLst>
                    <a:ext uri="{9D8B030D-6E8A-4147-A177-3AD203B41FA5}">
                      <a16:colId xmlns:a16="http://schemas.microsoft.com/office/drawing/2014/main" val="706126872"/>
                    </a:ext>
                  </a:extLst>
                </a:gridCol>
                <a:gridCol w="1456522">
                  <a:extLst>
                    <a:ext uri="{9D8B030D-6E8A-4147-A177-3AD203B41FA5}">
                      <a16:colId xmlns:a16="http://schemas.microsoft.com/office/drawing/2014/main" val="1063295734"/>
                    </a:ext>
                  </a:extLst>
                </a:gridCol>
                <a:gridCol w="218257">
                  <a:extLst>
                    <a:ext uri="{9D8B030D-6E8A-4147-A177-3AD203B41FA5}">
                      <a16:colId xmlns:a16="http://schemas.microsoft.com/office/drawing/2014/main" val="901542607"/>
                    </a:ext>
                  </a:extLst>
                </a:gridCol>
                <a:gridCol w="1456522">
                  <a:extLst>
                    <a:ext uri="{9D8B030D-6E8A-4147-A177-3AD203B41FA5}">
                      <a16:colId xmlns:a16="http://schemas.microsoft.com/office/drawing/2014/main" val="3514758343"/>
                    </a:ext>
                  </a:extLst>
                </a:gridCol>
              </a:tblGrid>
              <a:tr h="143953">
                <a:tc gridSpan="5">
                  <a:txBody>
                    <a:bodyPr/>
                    <a:lstStyle/>
                    <a:p>
                      <a:pPr>
                        <a:lnSpc>
                          <a:spcPct val="100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Dependent variable: LNAE</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lnSpc>
                          <a:spcPct val="100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1597622216"/>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Excluded</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Chi-sq</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df</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Prob.</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777070989"/>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LNGS</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6.194474</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0.0452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00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وجود علاقة سببية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695376567"/>
                  </a:ext>
                </a:extLst>
              </a:tr>
              <a:tr h="147014">
                <a:tc gridSpan="3">
                  <a:txBody>
                    <a:bodyPr/>
                    <a:lstStyle/>
                    <a:p>
                      <a:pPr>
                        <a:lnSpc>
                          <a:spcPct val="100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Dependent variable: LNGS</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3">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30929684"/>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Excluded</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Chi-sq</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df</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Prob.</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368689674"/>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LNAE</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0.842654</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0.6562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00000"/>
                        </a:lnSpc>
                        <a:spcAft>
                          <a:spcPts val="1000"/>
                        </a:spcAft>
                      </a:pPr>
                      <a:r>
                        <a:rPr lang="ar-SA"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عدم وجود علاقة سببية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291680268"/>
                  </a:ext>
                </a:extLst>
              </a:tr>
              <a:tr h="147014">
                <a:tc gridSpan="3">
                  <a:txBody>
                    <a:bodyPr/>
                    <a:lstStyle/>
                    <a:p>
                      <a:pPr>
                        <a:lnSpc>
                          <a:spcPct val="100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Dependent variable: LNAE</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85606936"/>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Excluded</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Chi-sq</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df</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Prob.</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707613416"/>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LNTR</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6.428592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0.0402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00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وجود علاقة سببية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2929691344"/>
                  </a:ext>
                </a:extLst>
              </a:tr>
              <a:tr h="147014">
                <a:tc gridSpan="3">
                  <a:txBody>
                    <a:bodyPr/>
                    <a:lstStyle/>
                    <a:p>
                      <a:pPr>
                        <a:lnSpc>
                          <a:spcPct val="100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Dependent variable: LNTR</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187919834"/>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Excluded</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Chi-sq</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df</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Prob.</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dirty="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831298493"/>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LNAE</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0.040850</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0.9798</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00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عدم وجود علاقة سببية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762484357"/>
                  </a:ext>
                </a:extLst>
              </a:tr>
              <a:tr h="147014">
                <a:tc gridSpan="3">
                  <a:txBody>
                    <a:bodyPr/>
                    <a:lstStyle/>
                    <a:p>
                      <a:pPr>
                        <a:lnSpc>
                          <a:spcPct val="100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Dependent variable: LNAE</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3740117258"/>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Excluded</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Chi-sq</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df</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Prob.</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dirty="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805625378"/>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LNEX</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3.819378</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0.1481</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00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عدم وجود علاقة سببية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2643296495"/>
                  </a:ext>
                </a:extLst>
              </a:tr>
              <a:tr h="147014">
                <a:tc gridSpan="3">
                  <a:txBody>
                    <a:bodyPr/>
                    <a:lstStyle/>
                    <a:p>
                      <a:pPr>
                        <a:lnSpc>
                          <a:spcPct val="100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Dependent variable: LNEX</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2014807151"/>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Excluded</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Chi-sq</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df</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Prob.</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991778536"/>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LNAE</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0.008264</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0.9021</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00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عدم وجود علاقة سببية</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3117794031"/>
                  </a:ext>
                </a:extLst>
              </a:tr>
              <a:tr h="147014">
                <a:tc gridSpan="3">
                  <a:txBody>
                    <a:bodyPr/>
                    <a:lstStyle/>
                    <a:p>
                      <a:pPr>
                        <a:lnSpc>
                          <a:spcPct val="100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Dependent variable: LNAE</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3">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17238710"/>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Excluded</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Chi-sq</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df</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Prob.</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496319807"/>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LNINF</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2.758861</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0.2517</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00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عدم وجود علاقة سببية</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2363194854"/>
                  </a:ext>
                </a:extLst>
              </a:tr>
              <a:tr h="147014">
                <a:tc gridSpan="3">
                  <a:txBody>
                    <a:bodyPr/>
                    <a:lstStyle/>
                    <a:p>
                      <a:pPr>
                        <a:lnSpc>
                          <a:spcPct val="100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Dependent variable: LNINF</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501783995"/>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Excluded</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Chi-sq</a:t>
                      </a:r>
                      <a:endParaRPr lang="en-US" sz="1100" dirty="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df</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Prob.</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225258634"/>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LNAE</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1.636876</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0.4411</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00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عدم وجود علاقة سببية</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2427159258"/>
                  </a:ext>
                </a:extLst>
              </a:tr>
              <a:tr h="147014">
                <a:tc gridSpan="3">
                  <a:txBody>
                    <a:bodyPr/>
                    <a:lstStyle/>
                    <a:p>
                      <a:pPr>
                        <a:lnSpc>
                          <a:spcPct val="100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Dependent variable: LNAE</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1638279864"/>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Excluded</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Chi-sq</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df</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Prob.</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4037070158"/>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LNIR</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0.063083</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0.9690</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00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عدم وجود علاقة سببية</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3946496644"/>
                  </a:ext>
                </a:extLst>
              </a:tr>
              <a:tr h="147014">
                <a:tc gridSpan="3">
                  <a:txBody>
                    <a:bodyPr/>
                    <a:lstStyle/>
                    <a:p>
                      <a:pPr>
                        <a:lnSpc>
                          <a:spcPct val="100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Dependent variable: LNIR</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3348572916"/>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Excluded</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Chi-sq</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df</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Prob.</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dirty="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369360805"/>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LNAE</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4.767884</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0.0922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00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وجود علاقة سببية</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1823157115"/>
                  </a:ext>
                </a:extLst>
              </a:tr>
              <a:tr h="147014">
                <a:tc gridSpan="3">
                  <a:txBody>
                    <a:bodyPr/>
                    <a:lstStyle/>
                    <a:p>
                      <a:pPr>
                        <a:lnSpc>
                          <a:spcPct val="100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Dependent variable: LNAE</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416626308"/>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Excluded</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Chi-sq</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df</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Prob.</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160383808"/>
                  </a:ext>
                </a:extLst>
              </a:tr>
              <a:tr h="0">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LNM2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6.178606</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0.0455</a:t>
                      </a:r>
                      <a:endParaRPr lang="en-US" sz="1100" dirty="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00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وجود علاقة سببية</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4034959398"/>
                  </a:ext>
                </a:extLst>
              </a:tr>
              <a:tr h="147014">
                <a:tc gridSpan="3">
                  <a:txBody>
                    <a:bodyPr/>
                    <a:lstStyle/>
                    <a:p>
                      <a:pPr>
                        <a:lnSpc>
                          <a:spcPct val="100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Dependent variable: LNM2</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00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3097714848"/>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Excluded</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Chi-sq</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df</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Prob.</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00000"/>
                        </a:lnSpc>
                        <a:spcAft>
                          <a:spcPts val="1000"/>
                        </a:spcAft>
                      </a:pPr>
                      <a:r>
                        <a:rPr lang="en-US" sz="11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100" dirty="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831982581"/>
                  </a:ext>
                </a:extLst>
              </a:tr>
              <a:tr h="147014">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LNAE</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0.053030</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2</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00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0.9738</a:t>
                      </a:r>
                      <a:endParaRPr lang="en-US" sz="110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00000"/>
                        </a:lnSpc>
                        <a:spcAft>
                          <a:spcPts val="1000"/>
                        </a:spcAft>
                      </a:pPr>
                      <a:r>
                        <a:rPr lang="ar-IQ" sz="11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عدم وجود علاقة سببية</a:t>
                      </a:r>
                      <a:endParaRPr lang="en-US" sz="1100" dirty="0">
                        <a:solidFill>
                          <a:srgbClr val="C45911"/>
                        </a:solidFill>
                        <a:effectLst/>
                        <a:latin typeface="Calibri" panose="020F0502020204030204" pitchFamily="34" charset="0"/>
                        <a:ea typeface="Calibri" panose="020F0502020204030204" pitchFamily="34" charset="0"/>
                        <a:cs typeface="Arial" panose="020B0604020202020204" pitchFamily="34" charset="0"/>
                      </a:endParaRPr>
                    </a:p>
                  </a:txBody>
                  <a:tcPr marL="38874" marR="38874"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3007418629"/>
                  </a:ext>
                </a:extLst>
              </a:tr>
            </a:tbl>
          </a:graphicData>
        </a:graphic>
      </p:graphicFrame>
    </p:spTree>
    <p:extLst>
      <p:ext uri="{BB962C8B-B14F-4D97-AF65-F5344CB8AC3E}">
        <p14:creationId xmlns:p14="http://schemas.microsoft.com/office/powerpoint/2010/main" val="32517624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indent="457200" algn="justLow" rtl="1">
              <a:lnSpc>
                <a:spcPct val="150000"/>
              </a:lnSpc>
              <a:spcAft>
                <a:spcPts val="800"/>
              </a:spcAft>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و</a:t>
            </a:r>
            <a:r>
              <a:rPr lang="ar-SA" sz="1800" dirty="0">
                <a:solidFill>
                  <a:schemeClr val="tx1"/>
                </a:solidFill>
                <a:effectLst/>
                <a:latin typeface="Calibri" panose="020F0502020204030204" pitchFamily="34" charset="0"/>
                <a:ea typeface="Calibri" panose="020F0502020204030204" pitchFamily="34" charset="0"/>
                <a:cs typeface="Sultan Medium" pitchFamily="2" charset="-78"/>
              </a:rPr>
              <a:t>نلاحظ من الجدول</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 الاتي </a:t>
            </a:r>
            <a:r>
              <a:rPr lang="ar-SA" sz="1800" dirty="0">
                <a:solidFill>
                  <a:schemeClr val="tx1"/>
                </a:solidFill>
                <a:effectLst/>
                <a:latin typeface="Calibri" panose="020F0502020204030204" pitchFamily="34" charset="0"/>
                <a:ea typeface="Calibri" panose="020F0502020204030204" pitchFamily="34" charset="0"/>
                <a:cs typeface="Sultan Medium" pitchFamily="2" charset="-78"/>
              </a:rPr>
              <a:t>بوجود علاقة سببية بين المتغير التابع (الاستيرادات</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 الزراعية</a:t>
            </a:r>
            <a:r>
              <a:rPr lang="ar-SA" sz="1800" dirty="0">
                <a:solidFill>
                  <a:schemeClr val="tx1"/>
                </a:solidFill>
                <a:effectLst/>
                <a:latin typeface="Calibri" panose="020F0502020204030204" pitchFamily="34" charset="0"/>
                <a:ea typeface="Calibri" panose="020F0502020204030204" pitchFamily="34" charset="0"/>
                <a:cs typeface="Sultan Medium" pitchFamily="2" charset="-78"/>
              </a:rPr>
              <a:t>) والمتغيرات المستقلة (الانفاق الحكومي ، سعر الصرف ، عرض النقد الواسع )، حيث ان قيمة الاحتمالية بلغت </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(0.01)</a:t>
            </a:r>
            <a:r>
              <a:rPr lang="ar-SA" sz="1800" dirty="0">
                <a:solidFill>
                  <a:schemeClr val="tx1"/>
                </a:solidFill>
                <a:effectLst/>
                <a:latin typeface="Calibri" panose="020F0502020204030204" pitchFamily="34" charset="0"/>
                <a:ea typeface="Calibri" panose="020F0502020204030204" pitchFamily="34" charset="0"/>
                <a:cs typeface="Sultan Medium" pitchFamily="2" charset="-78"/>
              </a:rPr>
              <a:t>  وهي معنوية بمستوى (1%) بالنسبة لسعر الصرف واقل من (0.09) وهي معنوية بمستوى( 10% ) لكل من الانفاق الحكومي وعرض النقد الواسع وعليه نقبل الفرض البديل ونرفض فرضية العدم  ، كما اظهر الاختبار عدم معنوية العلاقة السببية في حالة كون الاستيرادات الزراعية (متغير مستقل) والمتغيرات (كمتغير تابع ) والتي شملت ( الانفاق الحكومي ، الإيرادات الضريبية ، سعر الصرف ، معدل التضخم ،  عرض النقد الواسع ، سعر الفائدة)  إذ بلغت الاحتمالية  اكبر من ( 10 % ) كما في جدول (31) عليه نقبل فرض العدم القائل بعدم وجود علاقة سببية.</a:t>
            </a:r>
            <a:endParaRPr lang="ar-IQ" sz="1800" dirty="0">
              <a:solidFill>
                <a:schemeClr val="tx1"/>
              </a:solidFill>
              <a:effectLst/>
              <a:latin typeface="Calibri" panose="020F0502020204030204" pitchFamily="34" charset="0"/>
              <a:ea typeface="Calibri" panose="020F0502020204030204" pitchFamily="34" charset="0"/>
              <a:cs typeface="Sultan Medium" pitchFamily="2" charset="-78"/>
            </a:endParaRPr>
          </a:p>
          <a:p>
            <a:pPr indent="457200" algn="justLow" rtl="1">
              <a:lnSpc>
                <a:spcPct val="150000"/>
              </a:lnSpc>
              <a:spcAft>
                <a:spcPts val="800"/>
              </a:spcAft>
            </a:pPr>
            <a:endParaRPr lang="ar-IQ" dirty="0">
              <a:solidFill>
                <a:schemeClr val="tx1"/>
              </a:solidFill>
              <a:latin typeface="Calibri" panose="020F0502020204030204" pitchFamily="34" charset="0"/>
              <a:ea typeface="Calibri" panose="020F0502020204030204" pitchFamily="34" charset="0"/>
              <a:cs typeface="Sultan Medium" pitchFamily="2" charset="-78"/>
            </a:endParaRPr>
          </a:p>
          <a:p>
            <a:pPr indent="457200" algn="justLow" rtl="1">
              <a:lnSpc>
                <a:spcPct val="150000"/>
              </a:lnSpc>
              <a:spcAft>
                <a:spcPts val="800"/>
              </a:spcAft>
            </a:pPr>
            <a:endParaRPr lang="ar-IQ"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indent="457200" algn="justLow" rtl="1">
              <a:lnSpc>
                <a:spcPct val="150000"/>
              </a:lnSpc>
              <a:spcAft>
                <a:spcPts val="800"/>
              </a:spcAft>
            </a:pPr>
            <a:endParaRPr lang="ar-IQ" sz="1400" dirty="0">
              <a:solidFill>
                <a:schemeClr val="tx1"/>
              </a:solidFill>
              <a:latin typeface="Calibri" panose="020F0502020204030204" pitchFamily="34" charset="0"/>
              <a:ea typeface="Calibri" panose="020F0502020204030204" pitchFamily="34" charset="0"/>
              <a:cs typeface="Sultan Medium" pitchFamily="2" charset="-78"/>
            </a:endParaRPr>
          </a:p>
          <a:p>
            <a:pPr indent="457200" algn="justLow" rtl="1">
              <a:lnSpc>
                <a:spcPct val="150000"/>
              </a:lnSpc>
              <a:spcAft>
                <a:spcPts val="800"/>
              </a:spcAft>
            </a:pPr>
            <a:endParaRPr lang="ar-IQ"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indent="457200" algn="justLow" rtl="1">
              <a:lnSpc>
                <a:spcPct val="150000"/>
              </a:lnSpc>
              <a:spcAft>
                <a:spcPts val="800"/>
              </a:spcAft>
            </a:pPr>
            <a:endParaRPr lang="ar-IQ" sz="1400" dirty="0">
              <a:solidFill>
                <a:schemeClr val="tx1"/>
              </a:solidFill>
              <a:latin typeface="Calibri" panose="020F0502020204030204" pitchFamily="34" charset="0"/>
              <a:ea typeface="Calibri" panose="020F0502020204030204" pitchFamily="34" charset="0"/>
              <a:cs typeface="Sultan Medium" pitchFamily="2" charset="-78"/>
            </a:endParaRPr>
          </a:p>
          <a:p>
            <a:pPr indent="457200" algn="justLow" rtl="1">
              <a:lnSpc>
                <a:spcPct val="150000"/>
              </a:lnSpc>
              <a:spcAft>
                <a:spcPts val="800"/>
              </a:spcAft>
            </a:pPr>
            <a:endParaRPr lang="ar-IQ"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indent="457200" algn="justLow" rtl="1">
              <a:lnSpc>
                <a:spcPct val="150000"/>
              </a:lnSpc>
              <a:spcAft>
                <a:spcPts val="800"/>
              </a:spcAft>
            </a:pPr>
            <a:endParaRPr lang="ar-IQ" sz="1400" dirty="0">
              <a:solidFill>
                <a:schemeClr val="tx1"/>
              </a:solidFill>
              <a:latin typeface="Calibri" panose="020F0502020204030204" pitchFamily="34" charset="0"/>
              <a:ea typeface="Calibri" panose="020F0502020204030204" pitchFamily="34" charset="0"/>
              <a:cs typeface="Sultan Medium" pitchFamily="2" charset="-78"/>
            </a:endParaRPr>
          </a:p>
          <a:p>
            <a:pPr indent="457200" algn="justLow" rtl="1">
              <a:lnSpc>
                <a:spcPct val="150000"/>
              </a:lnSpc>
              <a:spcAft>
                <a:spcPts val="800"/>
              </a:spcAft>
            </a:pPr>
            <a:endParaRPr lang="ar-IQ"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indent="457200" algn="justLow" rtl="1">
              <a:lnSpc>
                <a:spcPct val="150000"/>
              </a:lnSpc>
              <a:spcAft>
                <a:spcPts val="800"/>
              </a:spcAft>
            </a:pP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p:txBody>
      </p:sp>
    </p:spTree>
    <p:extLst>
      <p:ext uri="{BB962C8B-B14F-4D97-AF65-F5344CB8AC3E}">
        <p14:creationId xmlns:p14="http://schemas.microsoft.com/office/powerpoint/2010/main" val="3289172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extBox 1">
            <a:extLst>
              <a:ext uri="{FF2B5EF4-FFF2-40B4-BE49-F238E27FC236}">
                <a16:creationId xmlns:a16="http://schemas.microsoft.com/office/drawing/2014/main" id="{DFABFBE6-4B3E-F0AF-58B4-ECBD35324400}"/>
              </a:ext>
            </a:extLst>
          </p:cNvPr>
          <p:cNvSpPr txBox="1"/>
          <p:nvPr/>
        </p:nvSpPr>
        <p:spPr>
          <a:xfrm>
            <a:off x="206326" y="135412"/>
            <a:ext cx="11769969" cy="6574877"/>
          </a:xfrm>
          <a:prstGeom prst="rect">
            <a:avLst/>
          </a:prstGeom>
          <a:noFill/>
        </p:spPr>
        <p:txBody>
          <a:bodyPr wrap="square">
            <a:spAutoFit/>
          </a:bodyPr>
          <a:lstStyle/>
          <a:p>
            <a:pPr algn="justLow" rtl="1">
              <a:lnSpc>
                <a:spcPct val="150000"/>
              </a:lnSpc>
              <a:spcAft>
                <a:spcPts val="800"/>
              </a:spcAft>
            </a:pPr>
            <a:r>
              <a:rPr lang="ar-IQ" sz="1600" dirty="0">
                <a:solidFill>
                  <a:srgbClr val="7030A0"/>
                </a:solidFill>
                <a:ea typeface="Times New Roman" panose="02020603050405020304" pitchFamily="18" charset="0"/>
                <a:cs typeface="Sultan Medium" pitchFamily="2" charset="-78"/>
              </a:rPr>
              <a:t>أهمية البحث </a:t>
            </a:r>
            <a:endParaRPr lang="en-US" sz="1600" dirty="0">
              <a:solidFill>
                <a:srgbClr val="7030A0"/>
              </a:solidFill>
              <a:ea typeface="Calibri" panose="020F0502020204030204" pitchFamily="34" charset="0"/>
              <a:cs typeface="Sultan Medium" pitchFamily="2" charset="-78"/>
            </a:endParaRPr>
          </a:p>
          <a:p>
            <a:pPr algn="justLow" rtl="1">
              <a:lnSpc>
                <a:spcPct val="150000"/>
              </a:lnSpc>
              <a:spcAft>
                <a:spcPts val="800"/>
              </a:spcAft>
            </a:pPr>
            <a:r>
              <a:rPr lang="ar-IQ" sz="1400" dirty="0">
                <a:ea typeface="Calibri" panose="020F0502020204030204" pitchFamily="34" charset="0"/>
                <a:cs typeface="Sultan Medium" pitchFamily="2" charset="-78"/>
              </a:rPr>
              <a:t>تأتي أهمية الدراسة من أهمية  إشكالية العلاقة الجدلية بين التجارة الخارجية الزراعية وطبيعة وتأثير متغيرات السياستين المالية والنقدية بما يعكس طبيعة القرارات الحكومية وقرارات البنك المركزي وسوء أو حسن تأثيرها على التجارة الخارجية الزراعية وعلى الميزان التجاري الزراعي ، وأثر ذلك على مراجعة الحكومة والبنك المركزي لقراراتهما التي تؤثر سلباً على الناتج الزراعي والتجارة الخارجية الزراعية ، حيث أصبحت دراسة هذه العلاقة من المواضيع المهمة لتحليل طبيعة وشكل واتجاه العلاقة بين التجارة الخارجية الزراعية والسياستين المالية والنقدية ممثلتين في مؤشراتهما المدروسة .</a:t>
            </a:r>
            <a:endParaRPr lang="en-US" sz="1400" dirty="0">
              <a:ea typeface="Calibri" panose="020F0502020204030204" pitchFamily="34" charset="0"/>
              <a:cs typeface="Sultan Medium" pitchFamily="2" charset="-78"/>
            </a:endParaRPr>
          </a:p>
          <a:p>
            <a:pPr algn="justLow" rtl="1">
              <a:lnSpc>
                <a:spcPct val="150000"/>
              </a:lnSpc>
              <a:spcAft>
                <a:spcPts val="800"/>
              </a:spcAft>
            </a:pPr>
            <a:r>
              <a:rPr lang="ar-IQ" sz="1600" dirty="0">
                <a:solidFill>
                  <a:srgbClr val="7030A0"/>
                </a:solidFill>
                <a:ea typeface="Times New Roman" panose="02020603050405020304" pitchFamily="18" charset="0"/>
                <a:cs typeface="Sultan Medium" pitchFamily="2" charset="-78"/>
              </a:rPr>
              <a:t>مشكلة البحث </a:t>
            </a:r>
            <a:endParaRPr lang="en-US" sz="1600" dirty="0">
              <a:solidFill>
                <a:srgbClr val="7030A0"/>
              </a:solidFill>
              <a:ea typeface="Calibri" panose="020F0502020204030204" pitchFamily="34" charset="0"/>
              <a:cs typeface="Sultan Medium" pitchFamily="2" charset="-78"/>
            </a:endParaRPr>
          </a:p>
          <a:p>
            <a:pPr algn="justLow" rtl="1">
              <a:lnSpc>
                <a:spcPct val="150000"/>
              </a:lnSpc>
              <a:spcAft>
                <a:spcPts val="800"/>
              </a:spcAft>
            </a:pPr>
            <a:r>
              <a:rPr lang="ar-IQ" sz="1400" dirty="0">
                <a:ea typeface="Times New Roman" panose="02020603050405020304" pitchFamily="18" charset="0"/>
                <a:cs typeface="Sultan Medium" pitchFamily="2" charset="-78"/>
              </a:rPr>
              <a:t>     </a:t>
            </a:r>
            <a:r>
              <a:rPr lang="ar-IQ" sz="1400" dirty="0">
                <a:ea typeface="Calibri" panose="020F0502020204030204" pitchFamily="34" charset="0"/>
                <a:cs typeface="Sultan Medium" pitchFamily="2" charset="-78"/>
              </a:rPr>
              <a:t>تنبع مشكلة البحث من وجود العجز المزمن في ميزان التجارة الخارجية الزراعية للعراق بسبب محدودية قدرة الصادرات الزراعية على تغطية الاستيرادات الزراعية ، ويعود السبب في ذلك العجز الى اعتماد الحكومة على الجانب </a:t>
            </a:r>
            <a:r>
              <a:rPr lang="ar-IQ" sz="1400" dirty="0" err="1">
                <a:ea typeface="Calibri" panose="020F0502020204030204" pitchFamily="34" charset="0"/>
                <a:cs typeface="Sultan Medium" pitchFamily="2" charset="-78"/>
              </a:rPr>
              <a:t>الريعي</a:t>
            </a:r>
            <a:r>
              <a:rPr lang="ar-IQ" sz="1400" dirty="0">
                <a:ea typeface="Calibri" panose="020F0502020204030204" pitchFamily="34" charset="0"/>
                <a:cs typeface="Sultan Medium" pitchFamily="2" charset="-78"/>
              </a:rPr>
              <a:t> لقطاع النفط  بما يقارب ( 90 %)  على الرغم من التقلبات بأسعار النفط ، وعدم وجود الاهتمام الجدي بتنمية الصادرات غير النفطية ومنها الصادرات الزراعية ، والمشكلة الرئيسة هي تحليل حجم فجوة التجارة الخارجية الزراعية في الاقتصاد العراقي والمشاكل الثانوية يمكن ايجازها بما يأتي : -</a:t>
            </a:r>
            <a:endParaRPr lang="en-US" sz="1400" dirty="0">
              <a:ea typeface="Calibri" panose="020F0502020204030204" pitchFamily="34" charset="0"/>
              <a:cs typeface="Sultan Medium" pitchFamily="2" charset="-78"/>
            </a:endParaRPr>
          </a:p>
          <a:p>
            <a:pPr algn="justLow" rtl="1">
              <a:lnSpc>
                <a:spcPct val="150000"/>
              </a:lnSpc>
              <a:spcAft>
                <a:spcPts val="800"/>
              </a:spcAft>
            </a:pPr>
            <a:r>
              <a:rPr lang="ar-IQ" sz="1400" dirty="0">
                <a:ea typeface="Calibri" panose="020F0502020204030204" pitchFamily="34" charset="0"/>
                <a:cs typeface="Sultan Medium" pitchFamily="2" charset="-78"/>
              </a:rPr>
              <a:t>1-  ماهي العوامل التي أدت الى تعميق فجوة التجارة الخارجية الزراعية  ؟</a:t>
            </a:r>
            <a:endParaRPr lang="en-US" sz="1400" dirty="0">
              <a:ea typeface="Calibri" panose="020F0502020204030204" pitchFamily="34" charset="0"/>
              <a:cs typeface="Sultan Medium" pitchFamily="2" charset="-78"/>
            </a:endParaRPr>
          </a:p>
          <a:p>
            <a:pPr algn="justLow" rtl="1">
              <a:lnSpc>
                <a:spcPct val="150000"/>
              </a:lnSpc>
              <a:spcAft>
                <a:spcPts val="800"/>
              </a:spcAft>
            </a:pPr>
            <a:r>
              <a:rPr lang="ar-IQ" sz="1400" dirty="0">
                <a:ea typeface="Calibri" panose="020F0502020204030204" pitchFamily="34" charset="0"/>
                <a:cs typeface="Sultan Medium" pitchFamily="2" charset="-78"/>
              </a:rPr>
              <a:t>2- ماهي المصادر التي اعتمدت عليها الدولة لتمويل هذه الفجوة ؟ وهل ساهمت في الحد من تفاقمها ؟</a:t>
            </a:r>
            <a:endParaRPr lang="en-US" sz="1400" dirty="0">
              <a:ea typeface="Calibri" panose="020F0502020204030204" pitchFamily="34" charset="0"/>
              <a:cs typeface="Sultan Medium" pitchFamily="2" charset="-78"/>
            </a:endParaRPr>
          </a:p>
          <a:p>
            <a:pPr algn="justLow" rtl="1">
              <a:lnSpc>
                <a:spcPct val="150000"/>
              </a:lnSpc>
              <a:spcAft>
                <a:spcPts val="800"/>
              </a:spcAft>
            </a:pPr>
            <a:r>
              <a:rPr lang="ar-IQ" sz="1400" dirty="0">
                <a:ea typeface="Calibri" panose="020F0502020204030204" pitchFamily="34" charset="0"/>
                <a:cs typeface="Sultan Medium" pitchFamily="2" charset="-78"/>
              </a:rPr>
              <a:t>3- ما هي السياسات الاقتصادية الملائمة (مالية ونقدية) لتحقيق الاستقرار في ميزان التجارة الخارجية الزراعية  ؟</a:t>
            </a:r>
          </a:p>
          <a:p>
            <a:pPr algn="justLow" rtl="1">
              <a:lnSpc>
                <a:spcPct val="150000"/>
              </a:lnSpc>
              <a:spcAft>
                <a:spcPts val="800"/>
              </a:spcAft>
            </a:pPr>
            <a:r>
              <a:rPr lang="ar-IQ" sz="1600" dirty="0">
                <a:solidFill>
                  <a:srgbClr val="7030A0"/>
                </a:solidFill>
                <a:ea typeface="Times New Roman" panose="02020603050405020304" pitchFamily="18" charset="0"/>
                <a:cs typeface="Sultan Medium" pitchFamily="2" charset="-78"/>
              </a:rPr>
              <a:t>فرضية البحث </a:t>
            </a:r>
            <a:endParaRPr lang="en-US" sz="1600" dirty="0">
              <a:solidFill>
                <a:srgbClr val="7030A0"/>
              </a:solidFill>
              <a:ea typeface="Calibri" panose="020F0502020204030204" pitchFamily="34" charset="0"/>
              <a:cs typeface="Sultan Medium" pitchFamily="2" charset="-78"/>
            </a:endParaRPr>
          </a:p>
          <a:p>
            <a:pPr algn="justLow" rtl="1">
              <a:lnSpc>
                <a:spcPct val="150000"/>
              </a:lnSpc>
              <a:spcAft>
                <a:spcPts val="800"/>
              </a:spcAft>
            </a:pPr>
            <a:r>
              <a:rPr lang="ar-IQ" sz="1400" dirty="0">
                <a:ea typeface="Calibri" panose="020F0502020204030204" pitchFamily="34" charset="0"/>
                <a:cs typeface="Sultan Medium" pitchFamily="2" charset="-78"/>
              </a:rPr>
              <a:t>تفترض الدراسة ان تحليل فجوة التجارة الخارجية الزراعية في العراق يؤدي الى معرفة أسباب تردي الصادرات الزراعية العراقية ، وان هنالك علاقة سببية طويلة الأجل باتجاه محدد يكون فيه حجم الفجوة التجارية الزراعية تابعا للمؤشرات الاقتصادية للسياستين المالية والنقدية وهي ( الانفاق الحكومي ، الضرائب ، سعر الصرف ، معدل التضخم ، عرض النقد الواسع ، سعر الفائدة). وأن هناك علاقة سببية بين كل من الاستيرادات الزراعية والصادرات الزراعية ومؤشرات السياستين المالية والنقدية .</a:t>
            </a:r>
            <a:endParaRPr lang="en-US" sz="1400" dirty="0">
              <a:ea typeface="Calibri" panose="020F0502020204030204" pitchFamily="34" charset="0"/>
              <a:cs typeface="Sultan Medium" pitchFamily="2" charset="-78"/>
            </a:endParaRPr>
          </a:p>
          <a:p>
            <a:pPr algn="justLow" rtl="1">
              <a:lnSpc>
                <a:spcPct val="150000"/>
              </a:lnSpc>
              <a:spcAft>
                <a:spcPts val="800"/>
              </a:spcAft>
            </a:pPr>
            <a:r>
              <a:rPr lang="ar-IQ" sz="1400" dirty="0">
                <a:ea typeface="Calibri" panose="020F0502020204030204" pitchFamily="34" charset="0"/>
                <a:cs typeface="Sultan Medium" pitchFamily="2" charset="-78"/>
              </a:rPr>
              <a:t>كما تفترض ان التجارة الخارجية الزراعية للعراق تعاني من مشاكل هيكلية لا يمكن معالجتها بأدوات مالية ونقدية فقط.</a:t>
            </a:r>
            <a:endParaRPr lang="en-US" sz="1400" dirty="0">
              <a:ea typeface="Calibri" panose="020F0502020204030204" pitchFamily="34" charset="0"/>
              <a:cs typeface="Sultan Medium" pitchFamily="2" charset="-78"/>
            </a:endParaRPr>
          </a:p>
        </p:txBody>
      </p:sp>
    </p:spTree>
    <p:extLst>
      <p:ext uri="{BB962C8B-B14F-4D97-AF65-F5344CB8AC3E}">
        <p14:creationId xmlns:p14="http://schemas.microsoft.com/office/powerpoint/2010/main" val="11544793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a:extLst>
              <a:ext uri="{FF2B5EF4-FFF2-40B4-BE49-F238E27FC236}">
                <a16:creationId xmlns:a16="http://schemas.microsoft.com/office/drawing/2014/main" id="{55B42C72-7133-5EEF-82C4-828696983536}"/>
              </a:ext>
            </a:extLst>
          </p:cNvPr>
          <p:cNvGraphicFramePr>
            <a:graphicFrameLocks noGrp="1"/>
          </p:cNvGraphicFramePr>
          <p:nvPr>
            <p:extLst>
              <p:ext uri="{D42A27DB-BD31-4B8C-83A1-F6EECF244321}">
                <p14:modId xmlns:p14="http://schemas.microsoft.com/office/powerpoint/2010/main" val="4147483387"/>
              </p:ext>
            </p:extLst>
          </p:nvPr>
        </p:nvGraphicFramePr>
        <p:xfrm>
          <a:off x="3066757" y="174791"/>
          <a:ext cx="6639951" cy="6501384"/>
        </p:xfrm>
        <a:graphic>
          <a:graphicData uri="http://schemas.openxmlformats.org/drawingml/2006/table">
            <a:tbl>
              <a:tblPr/>
              <a:tblGrid>
                <a:gridCol w="1239930">
                  <a:extLst>
                    <a:ext uri="{9D8B030D-6E8A-4147-A177-3AD203B41FA5}">
                      <a16:colId xmlns:a16="http://schemas.microsoft.com/office/drawing/2014/main" val="1431969356"/>
                    </a:ext>
                  </a:extLst>
                </a:gridCol>
                <a:gridCol w="1063808">
                  <a:extLst>
                    <a:ext uri="{9D8B030D-6E8A-4147-A177-3AD203B41FA5}">
                      <a16:colId xmlns:a16="http://schemas.microsoft.com/office/drawing/2014/main" val="2046261326"/>
                    </a:ext>
                  </a:extLst>
                </a:gridCol>
                <a:gridCol w="1143219">
                  <a:extLst>
                    <a:ext uri="{9D8B030D-6E8A-4147-A177-3AD203B41FA5}">
                      <a16:colId xmlns:a16="http://schemas.microsoft.com/office/drawing/2014/main" val="2500931337"/>
                    </a:ext>
                  </a:extLst>
                </a:gridCol>
                <a:gridCol w="1063808">
                  <a:extLst>
                    <a:ext uri="{9D8B030D-6E8A-4147-A177-3AD203B41FA5}">
                      <a16:colId xmlns:a16="http://schemas.microsoft.com/office/drawing/2014/main" val="984031656"/>
                    </a:ext>
                  </a:extLst>
                </a:gridCol>
                <a:gridCol w="1064593">
                  <a:extLst>
                    <a:ext uri="{9D8B030D-6E8A-4147-A177-3AD203B41FA5}">
                      <a16:colId xmlns:a16="http://schemas.microsoft.com/office/drawing/2014/main" val="868638864"/>
                    </a:ext>
                  </a:extLst>
                </a:gridCol>
                <a:gridCol w="1064593">
                  <a:extLst>
                    <a:ext uri="{9D8B030D-6E8A-4147-A177-3AD203B41FA5}">
                      <a16:colId xmlns:a16="http://schemas.microsoft.com/office/drawing/2014/main" val="448107620"/>
                    </a:ext>
                  </a:extLst>
                </a:gridCol>
              </a:tblGrid>
              <a:tr h="164157">
                <a:tc gridSpan="5">
                  <a:txBody>
                    <a:bodyPr/>
                    <a:lstStyle/>
                    <a:p>
                      <a:pPr>
                        <a:lnSpc>
                          <a:spcPct val="115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mj-cs"/>
                        </a:rPr>
                        <a:t>Dependent variable: LNAI</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lnSpc>
                          <a:spcPct val="115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1304189777"/>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Excluded</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Chi-sq</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df</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Prob.</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394957973"/>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LNGS</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 5.356377</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0.0687</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15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mj-cs"/>
                        </a:rPr>
                        <a:t>وجود علاقة سببية</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1160830200"/>
                  </a:ext>
                </a:extLst>
              </a:tr>
              <a:tr h="164157">
                <a:tc gridSpan="3">
                  <a:txBody>
                    <a:bodyPr/>
                    <a:lstStyle/>
                    <a:p>
                      <a:pPr>
                        <a:lnSpc>
                          <a:spcPct val="115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mj-cs"/>
                        </a:rPr>
                        <a:t>Dependent variable: LNGS</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3">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34597290"/>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Excluded</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Chi-sq</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df</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Prob.</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96514793"/>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LNAI</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 0.302473</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0.8596</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15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mj-cs"/>
                        </a:rPr>
                        <a:t>عدم وجود علاقة سببية</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1485077864"/>
                  </a:ext>
                </a:extLst>
              </a:tr>
              <a:tr h="164157">
                <a:tc gridSpan="3">
                  <a:txBody>
                    <a:bodyPr/>
                    <a:lstStyle/>
                    <a:p>
                      <a:pPr>
                        <a:lnSpc>
                          <a:spcPct val="115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mj-cs"/>
                        </a:rPr>
                        <a:t>Dependent variable: LNAI</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948968326"/>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Excluded</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Chi-sq</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df</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Prob.</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980076410"/>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LNTR</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 2.333536</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0.3114</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15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mj-cs"/>
                        </a:rPr>
                        <a:t>عدم وجود علاقة سببية</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2737234642"/>
                  </a:ext>
                </a:extLst>
              </a:tr>
              <a:tr h="164157">
                <a:tc gridSpan="3">
                  <a:txBody>
                    <a:bodyPr/>
                    <a:lstStyle/>
                    <a:p>
                      <a:pPr>
                        <a:lnSpc>
                          <a:spcPct val="115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mj-cs"/>
                        </a:rPr>
                        <a:t>Dependent variable: LNTR</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3949250437"/>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Excluded</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Chi-sq</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df</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Prob.</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933908712"/>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LNAI</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 1.206170</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2</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0.5471</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15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mj-cs"/>
                        </a:rPr>
                        <a:t>عدم وجود علاقة سببية</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935045638"/>
                  </a:ext>
                </a:extLst>
              </a:tr>
              <a:tr h="164157">
                <a:tc gridSpan="3">
                  <a:txBody>
                    <a:bodyPr/>
                    <a:lstStyle/>
                    <a:p>
                      <a:pPr>
                        <a:lnSpc>
                          <a:spcPct val="115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mj-cs"/>
                        </a:rPr>
                        <a:t>Dependent variable: LNAI</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2525493918"/>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Excluded</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Chi-sq</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df</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Prob.</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890115704"/>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LNEX</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 8.371352</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2</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0.0152</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15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mj-cs"/>
                        </a:rPr>
                        <a:t>وجود علاقة سببية</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2940951931"/>
                  </a:ext>
                </a:extLst>
              </a:tr>
              <a:tr h="164157">
                <a:tc gridSpan="3">
                  <a:txBody>
                    <a:bodyPr/>
                    <a:lstStyle/>
                    <a:p>
                      <a:pPr>
                        <a:lnSpc>
                          <a:spcPct val="115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mj-cs"/>
                        </a:rPr>
                        <a:t>Dependent variable: LNEX</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414013145"/>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Excluded</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Chi-sq</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df</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Prob.</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324984575"/>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LNAI</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 0.008264</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2</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0.9959</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15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mj-cs"/>
                        </a:rPr>
                        <a:t>عدم وجود علاقة سببية</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2575804622"/>
                  </a:ext>
                </a:extLst>
              </a:tr>
              <a:tr h="164157">
                <a:tc gridSpan="3">
                  <a:txBody>
                    <a:bodyPr/>
                    <a:lstStyle/>
                    <a:p>
                      <a:pPr>
                        <a:lnSpc>
                          <a:spcPct val="115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mj-cs"/>
                        </a:rPr>
                        <a:t>Dependent variable: LNAI</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3">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24932374"/>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Excluded</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Chi-sq</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df</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Prob.</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06287994"/>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LNINF</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 0.531902</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2</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0.7665</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15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mj-cs"/>
                        </a:rPr>
                        <a:t>عدم وجود علاقة سببية</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3980815021"/>
                  </a:ext>
                </a:extLst>
              </a:tr>
              <a:tr h="164157">
                <a:tc gridSpan="3">
                  <a:txBody>
                    <a:bodyPr/>
                    <a:lstStyle/>
                    <a:p>
                      <a:pPr>
                        <a:lnSpc>
                          <a:spcPct val="115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mj-cs"/>
                        </a:rPr>
                        <a:t>Dependent variable: LNINF</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3492661322"/>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Excluded</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Chi-sq</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df</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Prob.</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76466302"/>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LNAI</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 3.313677</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2</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0.1907</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15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mj-cs"/>
                        </a:rPr>
                        <a:t>عدم وجود علاقة سببية</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1754991996"/>
                  </a:ext>
                </a:extLst>
              </a:tr>
              <a:tr h="164157">
                <a:tc gridSpan="3">
                  <a:txBody>
                    <a:bodyPr/>
                    <a:lstStyle/>
                    <a:p>
                      <a:pPr>
                        <a:lnSpc>
                          <a:spcPct val="115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mj-cs"/>
                        </a:rPr>
                        <a:t>Dependent variable: LNAI</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2129522378"/>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Excluded</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Chi-sq</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df</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Prob.</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901819354"/>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LNIR</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 0.413484</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2</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0.8132</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15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mj-cs"/>
                        </a:rPr>
                        <a:t>عدم وجود علاقة سببية</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2740428938"/>
                  </a:ext>
                </a:extLst>
              </a:tr>
              <a:tr h="164157">
                <a:tc gridSpan="3">
                  <a:txBody>
                    <a:bodyPr/>
                    <a:lstStyle/>
                    <a:p>
                      <a:pPr>
                        <a:lnSpc>
                          <a:spcPct val="115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mj-cs"/>
                        </a:rPr>
                        <a:t>Dependent variable: LNIR</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3601650523"/>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Excluded</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Chi-sq</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df</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Prob.</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230869943"/>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LNAI</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 3.933367</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2</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0.1399</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15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mj-cs"/>
                        </a:rPr>
                        <a:t>عدم وجود علاقة سببية</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2103481552"/>
                  </a:ext>
                </a:extLst>
              </a:tr>
              <a:tr h="164157">
                <a:tc gridSpan="3">
                  <a:txBody>
                    <a:bodyPr/>
                    <a:lstStyle/>
                    <a:p>
                      <a:pPr>
                        <a:lnSpc>
                          <a:spcPct val="115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mj-cs"/>
                        </a:rPr>
                        <a:t>Dependent variable: LNAI</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3927653766"/>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Excluded</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Chi-sq</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df</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Prob.</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485982981"/>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LNM2</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 5.248204</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2</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0.0725</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15000"/>
                        </a:lnSpc>
                        <a:spcAft>
                          <a:spcPts val="1000"/>
                        </a:spcAft>
                      </a:pPr>
                      <a:r>
                        <a:rPr lang="ar-IQ" sz="1100" b="1">
                          <a:solidFill>
                            <a:srgbClr val="000000"/>
                          </a:solidFill>
                          <a:effectLst/>
                          <a:latin typeface="Calibri" panose="020F0502020204030204" pitchFamily="34" charset="0"/>
                          <a:ea typeface="Calibri" panose="020F0502020204030204" pitchFamily="34" charset="0"/>
                          <a:cs typeface="+mj-cs"/>
                        </a:rPr>
                        <a:t>وجود علاقة سببية</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2903608919"/>
                  </a:ext>
                </a:extLst>
              </a:tr>
              <a:tr h="164157">
                <a:tc gridSpan="3">
                  <a:txBody>
                    <a:bodyPr/>
                    <a:lstStyle/>
                    <a:p>
                      <a:pPr>
                        <a:lnSpc>
                          <a:spcPct val="115000"/>
                        </a:lnSpc>
                        <a:spcAft>
                          <a:spcPts val="1000"/>
                        </a:spcAft>
                      </a:pPr>
                      <a:r>
                        <a:rPr lang="en-US" sz="1100">
                          <a:solidFill>
                            <a:srgbClr val="000000"/>
                          </a:solidFill>
                          <a:effectLst/>
                          <a:highlight>
                            <a:srgbClr val="D9E2F3"/>
                          </a:highlight>
                          <a:latin typeface="Times New Roman" panose="02020603050405020304" pitchFamily="18" charset="0"/>
                          <a:ea typeface="Calibri" panose="020F0502020204030204" pitchFamily="34" charset="0"/>
                          <a:cs typeface="+mj-cs"/>
                        </a:rPr>
                        <a:t>Dependent variable: LNM2</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hMerge="1">
                  <a:txBody>
                    <a:bodyPr/>
                    <a:lstStyle/>
                    <a:p>
                      <a:endParaRPr lang="en-US"/>
                    </a:p>
                  </a:txBody>
                  <a:tcPr/>
                </a:tc>
                <a:tc gridSpan="2">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tc hMerge="1">
                  <a:txBody>
                    <a:bodyPr/>
                    <a:lstStyle/>
                    <a:p>
                      <a:endParaRPr lang="en-US"/>
                    </a:p>
                  </a:txBody>
                  <a:tcPr/>
                </a:tc>
                <a:tc>
                  <a:txBody>
                    <a:bodyPr/>
                    <a:lstStyle/>
                    <a:p>
                      <a:pPr algn="ctr">
                        <a:lnSpc>
                          <a:spcPct val="115000"/>
                        </a:lnSpc>
                        <a:spcAft>
                          <a:spcPts val="1000"/>
                        </a:spcAft>
                      </a:pPr>
                      <a:r>
                        <a:rPr lang="en-US" sz="1100" b="1">
                          <a:solidFill>
                            <a:srgbClr val="000000"/>
                          </a:solidFill>
                          <a:effectLst/>
                          <a:highlight>
                            <a:srgbClr val="D9E2F3"/>
                          </a:highlight>
                          <a:latin typeface="Times New Roman" panose="02020603050405020304" pitchFamily="18" charset="0"/>
                          <a:ea typeface="Calibri" panose="020F0502020204030204" pitchFamily="34" charset="0"/>
                          <a:cs typeface="+mj-cs"/>
                        </a:rPr>
                        <a:t> </a:t>
                      </a:r>
                      <a:endParaRPr lang="en-US" sz="1100">
                        <a:solidFill>
                          <a:srgbClr val="C45911"/>
                        </a:solidFill>
                        <a:effectLst/>
                        <a:highlight>
                          <a:srgbClr val="D9E2F3"/>
                        </a:highligh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w="19050" cap="flat" cmpd="dbl" algn="ctr">
                      <a:solidFill>
                        <a:srgbClr val="ED7D31"/>
                      </a:solidFill>
                      <a:prstDash val="solid"/>
                      <a:round/>
                      <a:headEnd type="none" w="med" len="med"/>
                      <a:tailEnd type="none" w="med" len="med"/>
                    </a:lnB>
                    <a:solidFill>
                      <a:srgbClr val="D9E2F3"/>
                    </a:solidFill>
                  </a:tcPr>
                </a:tc>
                <a:extLst>
                  <a:ext uri="{0D108BD9-81ED-4DB2-BD59-A6C34878D82A}">
                    <a16:rowId xmlns:a16="http://schemas.microsoft.com/office/drawing/2014/main" val="683803500"/>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Excluded</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Chi-sq</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df</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Prob.</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tc>
                  <a:txBody>
                    <a:bodyPr/>
                    <a:lstStyle/>
                    <a:p>
                      <a:pPr algn="ctr">
                        <a:lnSpc>
                          <a:spcPct val="115000"/>
                        </a:lnSpc>
                        <a:spcAft>
                          <a:spcPts val="1000"/>
                        </a:spcAft>
                      </a:pPr>
                      <a:r>
                        <a:rPr lang="en-US" sz="1100" b="1">
                          <a:solidFill>
                            <a:srgbClr val="000000"/>
                          </a:solidFill>
                          <a:effectLst/>
                          <a:latin typeface="Times New Roman" panose="02020603050405020304" pitchFamily="18" charset="0"/>
                          <a:ea typeface="Calibri" panose="020F0502020204030204" pitchFamily="34" charset="0"/>
                          <a:cs typeface="+mj-cs"/>
                        </a:rPr>
                        <a:t> </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w="19050" cap="flat" cmpd="dbl" algn="ctr">
                      <a:solidFill>
                        <a:srgbClr val="ED7D3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024467489"/>
                  </a:ext>
                </a:extLst>
              </a:tr>
              <a:tr h="164157">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LNAI</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 0.014812</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2</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US" sz="1100">
                          <a:solidFill>
                            <a:srgbClr val="000000"/>
                          </a:solidFill>
                          <a:effectLst/>
                          <a:latin typeface="Times New Roman" panose="02020603050405020304" pitchFamily="18" charset="0"/>
                          <a:ea typeface="Calibri" panose="020F0502020204030204" pitchFamily="34" charset="0"/>
                          <a:cs typeface="+mj-cs"/>
                        </a:rPr>
                        <a:t>0.9926</a:t>
                      </a:r>
                      <a:endParaRPr lang="en-US" sz="110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gridSpan="2">
                  <a:txBody>
                    <a:bodyPr/>
                    <a:lstStyle/>
                    <a:p>
                      <a:pPr algn="ctr">
                        <a:lnSpc>
                          <a:spcPct val="115000"/>
                        </a:lnSpc>
                        <a:spcAft>
                          <a:spcPts val="1000"/>
                        </a:spcAft>
                      </a:pPr>
                      <a:r>
                        <a:rPr lang="ar-IQ" sz="1100" b="1" dirty="0">
                          <a:solidFill>
                            <a:srgbClr val="000000"/>
                          </a:solidFill>
                          <a:effectLst/>
                          <a:latin typeface="Calibri" panose="020F0502020204030204" pitchFamily="34" charset="0"/>
                          <a:ea typeface="Calibri" panose="020F0502020204030204" pitchFamily="34" charset="0"/>
                          <a:cs typeface="+mj-cs"/>
                        </a:rPr>
                        <a:t>عدم وجود علاقة سببية</a:t>
                      </a:r>
                      <a:endParaRPr lang="en-US" sz="1100" dirty="0">
                        <a:solidFill>
                          <a:srgbClr val="C45911"/>
                        </a:solidFill>
                        <a:effectLst/>
                        <a:latin typeface="Calibri" panose="020F0502020204030204" pitchFamily="34" charset="0"/>
                        <a:ea typeface="Calibri" panose="020F0502020204030204" pitchFamily="34" charset="0"/>
                        <a:cs typeface="+mj-cs"/>
                      </a:endParaRPr>
                    </a:p>
                  </a:txBody>
                  <a:tcPr marL="42069" marR="42069" marT="0" marB="0">
                    <a:lnL>
                      <a:noFill/>
                    </a:lnL>
                    <a:lnR>
                      <a:noFill/>
                    </a:lnR>
                    <a:lnT>
                      <a:noFill/>
                    </a:lnT>
                    <a:lnB w="19050" cap="flat" cmpd="dbl" algn="ctr">
                      <a:solidFill>
                        <a:srgbClr val="ED7D31"/>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479608855"/>
                  </a:ext>
                </a:extLst>
              </a:tr>
            </a:tbl>
          </a:graphicData>
        </a:graphic>
      </p:graphicFrame>
    </p:spTree>
    <p:extLst>
      <p:ext uri="{BB962C8B-B14F-4D97-AF65-F5344CB8AC3E}">
        <p14:creationId xmlns:p14="http://schemas.microsoft.com/office/powerpoint/2010/main" val="26293400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4610" algn="r" rtl="1">
              <a:lnSpc>
                <a:spcPct val="150000"/>
              </a:lnSpc>
              <a:spcAft>
                <a:spcPts val="800"/>
              </a:spcAft>
              <a:tabLst>
                <a:tab pos="568960" algn="l"/>
                <a:tab pos="5670550" algn="l"/>
              </a:tabLst>
            </a:pPr>
            <a:r>
              <a:rPr lang="ar-IQ" sz="1600" dirty="0">
                <a:solidFill>
                  <a:srgbClr val="C00000"/>
                </a:solidFill>
                <a:effectLst/>
                <a:latin typeface="Calibri" panose="020F0502020204030204" pitchFamily="34" charset="0"/>
                <a:ea typeface="Times New Roman" panose="02020603050405020304" pitchFamily="18" charset="0"/>
                <a:cs typeface="Sultan Medium" pitchFamily="2" charset="-78"/>
              </a:rPr>
              <a:t>ثالثاً</a:t>
            </a:r>
            <a:r>
              <a:rPr lang="ar-IQ" sz="1600" dirty="0">
                <a:solidFill>
                  <a:srgbClr val="C00000"/>
                </a:solidFill>
                <a:effectLst/>
                <a:latin typeface="Calibri" panose="020F0502020204030204" pitchFamily="34" charset="0"/>
                <a:ea typeface="Calibri" panose="020F0502020204030204" pitchFamily="34" charset="0"/>
                <a:cs typeface="Sultan Medium" pitchFamily="2" charset="-78"/>
              </a:rPr>
              <a:t>: دوال استجابة النبضة</a:t>
            </a:r>
            <a:endParaRPr lang="en-US" sz="1600" dirty="0">
              <a:solidFill>
                <a:srgbClr val="C00000"/>
              </a:solidFill>
              <a:effectLst/>
              <a:latin typeface="Calibri" panose="020F0502020204030204" pitchFamily="34" charset="0"/>
              <a:ea typeface="Calibri" panose="020F0502020204030204" pitchFamily="34" charset="0"/>
              <a:cs typeface="Sultan Medium" pitchFamily="2" charset="-78"/>
            </a:endParaRPr>
          </a:p>
          <a:p>
            <a:pPr marL="54610" algn="r" rtl="1">
              <a:lnSpc>
                <a:spcPct val="150000"/>
              </a:lnSpc>
              <a:spcAft>
                <a:spcPts val="800"/>
              </a:spcAft>
              <a:tabLst>
                <a:tab pos="568960" algn="l"/>
                <a:tab pos="5670550" algn="l"/>
              </a:tabLst>
            </a:pPr>
            <a:r>
              <a:rPr lang="ar-IQ" dirty="0">
                <a:solidFill>
                  <a:schemeClr val="tx1"/>
                </a:solidFill>
                <a:latin typeface="Calibri" panose="020F0502020204030204" pitchFamily="34" charset="0"/>
                <a:ea typeface="Calibri" panose="020F0502020204030204" pitchFamily="34" charset="0"/>
                <a:cs typeface="Sultan Medium" pitchFamily="2" charset="-78"/>
              </a:rPr>
              <a:t>أ</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ن دالة استجابة النبضة تستعمل عند عدم وجود ارتباط بين الأخطاء، وهي تحدد مدى استجابة كل متغير للصدمات والتي ترجع الى صدمة المتغير نفسه أو الى صدمات المتغيرات الأخرى، وهي طريقة أخرى للتعرف على السلوك الديناميكي للأنموذج حيث توضح تأثير الصدمة بمقدار انحراف معياري لأحد المتغيرات.</a:t>
            </a:r>
            <a:endParaRPr lang="en-US" dirty="0">
              <a:solidFill>
                <a:schemeClr val="tx1"/>
              </a:solidFill>
              <a:effectLst/>
              <a:latin typeface="Calibri" panose="020F0502020204030204" pitchFamily="34" charset="0"/>
              <a:ea typeface="Calibri" panose="020F0502020204030204" pitchFamily="34" charset="0"/>
              <a:cs typeface="Sultan Medium" pitchFamily="2" charset="-78"/>
            </a:endParaRPr>
          </a:p>
          <a:p>
            <a:pPr algn="r" rtl="1">
              <a:lnSpc>
                <a:spcPct val="150000"/>
              </a:lnSpc>
            </a:pPr>
            <a:r>
              <a:rPr lang="ar-IQ" dirty="0">
                <a:solidFill>
                  <a:schemeClr val="tx1"/>
                </a:solidFill>
                <a:effectLst/>
                <a:ea typeface="Calibri" panose="020F0502020204030204" pitchFamily="34" charset="0"/>
                <a:cs typeface="Sultan Medium" pitchFamily="2" charset="-78"/>
              </a:rPr>
              <a:t>    ونقوم بتحليل دوال استجابة لمعدل فجوة التجارة الخارجية الزراعية لصدمة مقدارها انحراف معياري واحد في متغيرات أنموذج شعاع انحراف معياري </a:t>
            </a:r>
            <a:r>
              <a:rPr lang="en-US" dirty="0">
                <a:solidFill>
                  <a:schemeClr val="tx1"/>
                </a:solidFill>
                <a:effectLst/>
                <a:latin typeface="Arial" panose="020B0604020202020204" pitchFamily="34" charset="0"/>
                <a:ea typeface="Calibri" panose="020F0502020204030204" pitchFamily="34" charset="0"/>
                <a:cs typeface="Sultan Medium" pitchFamily="2" charset="-78"/>
              </a:rPr>
              <a:t>VAR</a:t>
            </a:r>
            <a:r>
              <a:rPr lang="ar-IQ" dirty="0">
                <a:solidFill>
                  <a:schemeClr val="tx1"/>
                </a:solidFill>
                <a:effectLst/>
                <a:latin typeface="Arial" panose="020B0604020202020204" pitchFamily="34" charset="0"/>
                <a:ea typeface="Calibri" panose="020F0502020204030204" pitchFamily="34" charset="0"/>
                <a:cs typeface="Sultan Medium" pitchFamily="2" charset="-78"/>
              </a:rPr>
              <a:t>، فعند حدوث الصدمة في متغير معين بسبب ما فإن دالة الاستجابة تقيس تأثير ذلك على القيم الحالية والمستقبلية لذلك المتغير والمتغيرات الأخرى</a:t>
            </a:r>
            <a:r>
              <a:rPr lang="en-US" dirty="0">
                <a:solidFill>
                  <a:schemeClr val="tx1"/>
                </a:solidFill>
                <a:effectLst/>
                <a:latin typeface="Arial" panose="020B0604020202020204" pitchFamily="34" charset="0"/>
                <a:ea typeface="Calibri" panose="020F0502020204030204" pitchFamily="34" charset="0"/>
                <a:cs typeface="Sultan Medium" pitchFamily="2" charset="-78"/>
              </a:rPr>
              <a:t>.</a:t>
            </a:r>
            <a:endParaRPr lang="ar-IQ" dirty="0">
              <a:solidFill>
                <a:schemeClr val="tx1"/>
              </a:solidFill>
              <a:effectLst/>
              <a:latin typeface="Arial" panose="020B0604020202020204" pitchFamily="34" charset="0"/>
              <a:ea typeface="Calibri" panose="020F0502020204030204" pitchFamily="34" charset="0"/>
              <a:cs typeface="Sultan Medium" pitchFamily="2" charset="-78"/>
            </a:endParaRPr>
          </a:p>
          <a:p>
            <a:pPr algn="r" rtl="1">
              <a:lnSpc>
                <a:spcPct val="150000"/>
              </a:lnSpc>
            </a:pPr>
            <a:endParaRPr lang="ar-IQ" dirty="0">
              <a:solidFill>
                <a:schemeClr val="tx1"/>
              </a:solidFill>
              <a:latin typeface="Arial" panose="020B0604020202020204" pitchFamily="34" charset="0"/>
              <a:ea typeface="Calibri" panose="020F0502020204030204" pitchFamily="34" charset="0"/>
              <a:cs typeface="Sultan Medium" pitchFamily="2" charset="-78"/>
            </a:endParaRPr>
          </a:p>
          <a:p>
            <a:pPr algn="r" rtl="1">
              <a:lnSpc>
                <a:spcPct val="150000"/>
              </a:lnSpc>
            </a:pPr>
            <a:endParaRPr lang="ar-IQ" dirty="0">
              <a:solidFill>
                <a:schemeClr val="tx1"/>
              </a:solidFill>
              <a:effectLst/>
              <a:latin typeface="Arial" panose="020B0604020202020204" pitchFamily="34" charset="0"/>
              <a:ea typeface="Calibri" panose="020F0502020204030204" pitchFamily="34" charset="0"/>
              <a:cs typeface="Sultan Medium" pitchFamily="2" charset="-78"/>
            </a:endParaRPr>
          </a:p>
          <a:p>
            <a:pPr algn="r" rtl="1">
              <a:lnSpc>
                <a:spcPct val="150000"/>
              </a:lnSpc>
            </a:pPr>
            <a:endParaRPr lang="ar-IQ" dirty="0">
              <a:solidFill>
                <a:schemeClr val="tx1"/>
              </a:solidFill>
              <a:latin typeface="Arial" panose="020B0604020202020204" pitchFamily="34" charset="0"/>
              <a:ea typeface="Calibri" panose="020F0502020204030204" pitchFamily="34" charset="0"/>
              <a:cs typeface="Sultan Medium" pitchFamily="2" charset="-78"/>
            </a:endParaRPr>
          </a:p>
          <a:p>
            <a:pPr algn="r" rtl="1">
              <a:lnSpc>
                <a:spcPct val="150000"/>
              </a:lnSpc>
            </a:pPr>
            <a:endParaRPr lang="ar-IQ" dirty="0">
              <a:solidFill>
                <a:schemeClr val="tx1"/>
              </a:solidFill>
              <a:effectLst/>
              <a:latin typeface="Arial" panose="020B0604020202020204" pitchFamily="34" charset="0"/>
              <a:ea typeface="Calibri" panose="020F0502020204030204" pitchFamily="34" charset="0"/>
              <a:cs typeface="Sultan Medium" pitchFamily="2" charset="-78"/>
            </a:endParaRPr>
          </a:p>
          <a:p>
            <a:pPr algn="r" rtl="1">
              <a:lnSpc>
                <a:spcPct val="150000"/>
              </a:lnSpc>
            </a:pPr>
            <a:endParaRPr lang="ar-IQ" dirty="0">
              <a:solidFill>
                <a:schemeClr val="tx1"/>
              </a:solidFill>
              <a:latin typeface="Arial" panose="020B0604020202020204" pitchFamily="34" charset="0"/>
              <a:ea typeface="Calibri" panose="020F0502020204030204" pitchFamily="34" charset="0"/>
              <a:cs typeface="Sultan Medium" pitchFamily="2" charset="-78"/>
            </a:endParaRPr>
          </a:p>
          <a:p>
            <a:pPr algn="r" rtl="1">
              <a:lnSpc>
                <a:spcPct val="150000"/>
              </a:lnSpc>
            </a:pPr>
            <a:endParaRPr lang="ar-IQ" dirty="0">
              <a:solidFill>
                <a:schemeClr val="tx1"/>
              </a:solidFill>
              <a:effectLst/>
              <a:latin typeface="Arial" panose="020B0604020202020204" pitchFamily="34" charset="0"/>
              <a:ea typeface="Calibri" panose="020F0502020204030204" pitchFamily="34" charset="0"/>
              <a:cs typeface="Sultan Medium" pitchFamily="2" charset="-78"/>
            </a:endParaRPr>
          </a:p>
          <a:p>
            <a:pPr algn="r" rtl="1">
              <a:lnSpc>
                <a:spcPct val="150000"/>
              </a:lnSpc>
            </a:pPr>
            <a:endParaRPr lang="ar-IQ" dirty="0">
              <a:solidFill>
                <a:schemeClr val="tx1"/>
              </a:solidFill>
              <a:latin typeface="Arial" panose="020B0604020202020204" pitchFamily="34" charset="0"/>
              <a:ea typeface="Calibri" panose="020F0502020204030204" pitchFamily="34" charset="0"/>
              <a:cs typeface="Sultan Medium" pitchFamily="2" charset="-78"/>
            </a:endParaRPr>
          </a:p>
          <a:p>
            <a:pPr algn="r" rtl="1">
              <a:lnSpc>
                <a:spcPct val="150000"/>
              </a:lnSpc>
            </a:pPr>
            <a:endParaRPr lang="ar-IQ" dirty="0">
              <a:solidFill>
                <a:schemeClr val="tx1"/>
              </a:solidFill>
              <a:effectLst/>
              <a:latin typeface="Arial" panose="020B0604020202020204" pitchFamily="34" charset="0"/>
              <a:ea typeface="Calibri" panose="020F0502020204030204" pitchFamily="34" charset="0"/>
              <a:cs typeface="Sultan Medium" pitchFamily="2" charset="-78"/>
            </a:endParaRPr>
          </a:p>
          <a:p>
            <a:pPr algn="r" rtl="1">
              <a:lnSpc>
                <a:spcPct val="150000"/>
              </a:lnSpc>
            </a:pPr>
            <a:endParaRPr lang="en-US" dirty="0">
              <a:solidFill>
                <a:schemeClr val="tx1"/>
              </a:solidFill>
              <a:effectLst/>
              <a:latin typeface="Calibri" panose="020F0502020204030204" pitchFamily="34" charset="0"/>
              <a:ea typeface="Calibri" panose="020F0502020204030204" pitchFamily="34" charset="0"/>
              <a:cs typeface="Sultan Medium" pitchFamily="2" charset="-78"/>
            </a:endParaRPr>
          </a:p>
        </p:txBody>
      </p:sp>
      <p:graphicFrame>
        <p:nvGraphicFramePr>
          <p:cNvPr id="2" name="Table 1">
            <a:extLst>
              <a:ext uri="{FF2B5EF4-FFF2-40B4-BE49-F238E27FC236}">
                <a16:creationId xmlns:a16="http://schemas.microsoft.com/office/drawing/2014/main" id="{93AB8E16-45A5-51F4-2F2C-BEBC089B3D56}"/>
              </a:ext>
            </a:extLst>
          </p:cNvPr>
          <p:cNvGraphicFramePr>
            <a:graphicFrameLocks noGrp="1"/>
          </p:cNvGraphicFramePr>
          <p:nvPr>
            <p:extLst>
              <p:ext uri="{D42A27DB-BD31-4B8C-83A1-F6EECF244321}">
                <p14:modId xmlns:p14="http://schemas.microsoft.com/office/powerpoint/2010/main" val="174003804"/>
              </p:ext>
            </p:extLst>
          </p:nvPr>
        </p:nvGraphicFramePr>
        <p:xfrm>
          <a:off x="1364566" y="3180001"/>
          <a:ext cx="9481624" cy="2913713"/>
        </p:xfrm>
        <a:graphic>
          <a:graphicData uri="http://schemas.openxmlformats.org/drawingml/2006/table">
            <a:tbl>
              <a:tblPr>
                <a:tableStyleId>{BC89EF96-8CEA-46FF-86C4-4CE0E7609802}</a:tableStyleId>
              </a:tblPr>
              <a:tblGrid>
                <a:gridCol w="932493">
                  <a:extLst>
                    <a:ext uri="{9D8B030D-6E8A-4147-A177-3AD203B41FA5}">
                      <a16:colId xmlns:a16="http://schemas.microsoft.com/office/drawing/2014/main" val="1396225456"/>
                    </a:ext>
                  </a:extLst>
                </a:gridCol>
                <a:gridCol w="1086995">
                  <a:extLst>
                    <a:ext uri="{9D8B030D-6E8A-4147-A177-3AD203B41FA5}">
                      <a16:colId xmlns:a16="http://schemas.microsoft.com/office/drawing/2014/main" val="3983551893"/>
                    </a:ext>
                  </a:extLst>
                </a:gridCol>
                <a:gridCol w="1249168">
                  <a:extLst>
                    <a:ext uri="{9D8B030D-6E8A-4147-A177-3AD203B41FA5}">
                      <a16:colId xmlns:a16="http://schemas.microsoft.com/office/drawing/2014/main" val="1222404707"/>
                    </a:ext>
                  </a:extLst>
                </a:gridCol>
                <a:gridCol w="1088091">
                  <a:extLst>
                    <a:ext uri="{9D8B030D-6E8A-4147-A177-3AD203B41FA5}">
                      <a16:colId xmlns:a16="http://schemas.microsoft.com/office/drawing/2014/main" val="669572695"/>
                    </a:ext>
                  </a:extLst>
                </a:gridCol>
                <a:gridCol w="1322584">
                  <a:extLst>
                    <a:ext uri="{9D8B030D-6E8A-4147-A177-3AD203B41FA5}">
                      <a16:colId xmlns:a16="http://schemas.microsoft.com/office/drawing/2014/main" val="2400748445"/>
                    </a:ext>
                  </a:extLst>
                </a:gridCol>
                <a:gridCol w="1323680">
                  <a:extLst>
                    <a:ext uri="{9D8B030D-6E8A-4147-A177-3AD203B41FA5}">
                      <a16:colId xmlns:a16="http://schemas.microsoft.com/office/drawing/2014/main" val="3999120785"/>
                    </a:ext>
                  </a:extLst>
                </a:gridCol>
                <a:gridCol w="1322584">
                  <a:extLst>
                    <a:ext uri="{9D8B030D-6E8A-4147-A177-3AD203B41FA5}">
                      <a16:colId xmlns:a16="http://schemas.microsoft.com/office/drawing/2014/main" val="2081161655"/>
                    </a:ext>
                  </a:extLst>
                </a:gridCol>
                <a:gridCol w="1156029">
                  <a:extLst>
                    <a:ext uri="{9D8B030D-6E8A-4147-A177-3AD203B41FA5}">
                      <a16:colId xmlns:a16="http://schemas.microsoft.com/office/drawing/2014/main" val="3500058825"/>
                    </a:ext>
                  </a:extLst>
                </a:gridCol>
              </a:tblGrid>
              <a:tr h="264883">
                <a:tc>
                  <a:txBody>
                    <a:bodyPr/>
                    <a:lstStyle/>
                    <a:p>
                      <a:pPr algn="ctr">
                        <a:lnSpc>
                          <a:spcPct val="107000"/>
                        </a:lnSpc>
                        <a:spcAft>
                          <a:spcPts val="800"/>
                        </a:spcAft>
                      </a:pPr>
                      <a:r>
                        <a:rPr lang="en-US" sz="1400" b="1" dirty="0">
                          <a:solidFill>
                            <a:srgbClr val="C00000"/>
                          </a:solidFill>
                          <a:effectLst/>
                          <a:latin typeface="Times New Roman" panose="02020603050405020304" pitchFamily="18" charset="0"/>
                          <a:cs typeface="Times New Roman" panose="02020603050405020304" pitchFamily="18" charset="0"/>
                        </a:rPr>
                        <a:t> Period</a:t>
                      </a:r>
                      <a:endParaRPr lang="en-US" sz="1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800"/>
                        </a:spcAft>
                      </a:pPr>
                      <a:r>
                        <a:rPr lang="en-US" sz="1400" b="1" dirty="0">
                          <a:solidFill>
                            <a:srgbClr val="C00000"/>
                          </a:solidFill>
                          <a:effectLst/>
                          <a:latin typeface="Times New Roman" panose="02020603050405020304" pitchFamily="18" charset="0"/>
                          <a:cs typeface="Times New Roman" panose="02020603050405020304" pitchFamily="18" charset="0"/>
                        </a:rPr>
                        <a:t>LNAFTG</a:t>
                      </a:r>
                      <a:endParaRPr lang="en-US" sz="1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800"/>
                        </a:spcAft>
                      </a:pPr>
                      <a:r>
                        <a:rPr lang="en-US" sz="1400" b="1" dirty="0">
                          <a:solidFill>
                            <a:srgbClr val="C00000"/>
                          </a:solidFill>
                          <a:effectLst/>
                          <a:latin typeface="Times New Roman" panose="02020603050405020304" pitchFamily="18" charset="0"/>
                          <a:cs typeface="Times New Roman" panose="02020603050405020304" pitchFamily="18" charset="0"/>
                        </a:rPr>
                        <a:t>LNGS</a:t>
                      </a:r>
                      <a:endParaRPr lang="en-US" sz="1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800"/>
                        </a:spcAft>
                      </a:pPr>
                      <a:r>
                        <a:rPr lang="en-US" sz="1400" b="1" dirty="0">
                          <a:solidFill>
                            <a:srgbClr val="C00000"/>
                          </a:solidFill>
                          <a:effectLst/>
                          <a:latin typeface="Times New Roman" panose="02020603050405020304" pitchFamily="18" charset="0"/>
                          <a:cs typeface="Times New Roman" panose="02020603050405020304" pitchFamily="18" charset="0"/>
                        </a:rPr>
                        <a:t>LNTR</a:t>
                      </a:r>
                      <a:endParaRPr lang="en-US" sz="1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800"/>
                        </a:spcAft>
                      </a:pPr>
                      <a:r>
                        <a:rPr lang="en-US" sz="1400" b="1" dirty="0">
                          <a:solidFill>
                            <a:srgbClr val="C00000"/>
                          </a:solidFill>
                          <a:effectLst/>
                          <a:latin typeface="Times New Roman" panose="02020603050405020304" pitchFamily="18" charset="0"/>
                          <a:cs typeface="Times New Roman" panose="02020603050405020304" pitchFamily="18" charset="0"/>
                        </a:rPr>
                        <a:t>LNEX</a:t>
                      </a:r>
                      <a:endParaRPr lang="en-US" sz="1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800"/>
                        </a:spcAft>
                      </a:pPr>
                      <a:r>
                        <a:rPr lang="en-US" sz="1400" b="1" dirty="0">
                          <a:solidFill>
                            <a:srgbClr val="C00000"/>
                          </a:solidFill>
                          <a:effectLst/>
                          <a:latin typeface="Times New Roman" panose="02020603050405020304" pitchFamily="18" charset="0"/>
                          <a:cs typeface="Times New Roman" panose="02020603050405020304" pitchFamily="18" charset="0"/>
                        </a:rPr>
                        <a:t>LNINF</a:t>
                      </a:r>
                      <a:endParaRPr lang="en-US" sz="1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800"/>
                        </a:spcAft>
                      </a:pPr>
                      <a:r>
                        <a:rPr lang="en-US" sz="1400" b="1" dirty="0">
                          <a:solidFill>
                            <a:srgbClr val="C00000"/>
                          </a:solidFill>
                          <a:effectLst/>
                          <a:latin typeface="Times New Roman" panose="02020603050405020304" pitchFamily="18" charset="0"/>
                          <a:cs typeface="Times New Roman" panose="02020603050405020304" pitchFamily="18" charset="0"/>
                        </a:rPr>
                        <a:t>LNIR</a:t>
                      </a:r>
                      <a:endParaRPr lang="en-US" sz="1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07000"/>
                        </a:lnSpc>
                        <a:spcAft>
                          <a:spcPts val="800"/>
                        </a:spcAft>
                      </a:pPr>
                      <a:r>
                        <a:rPr lang="en-US" sz="1400" b="1" dirty="0">
                          <a:solidFill>
                            <a:srgbClr val="C00000"/>
                          </a:solidFill>
                          <a:effectLst/>
                          <a:latin typeface="Times New Roman" panose="02020603050405020304" pitchFamily="18" charset="0"/>
                          <a:cs typeface="Times New Roman" panose="02020603050405020304" pitchFamily="18" charset="0"/>
                        </a:rPr>
                        <a:t>LNM2</a:t>
                      </a:r>
                      <a:endParaRPr lang="en-US" sz="12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2802551678"/>
                  </a:ext>
                </a:extLst>
              </a:tr>
              <a:tr h="264883">
                <a:tc>
                  <a:txBody>
                    <a:bodyPr/>
                    <a:lstStyle/>
                    <a:p>
                      <a:pPr algn="ctr">
                        <a:lnSpc>
                          <a:spcPct val="107000"/>
                        </a:lnSpc>
                        <a:spcAft>
                          <a:spcPts val="800"/>
                        </a:spcAft>
                      </a:pPr>
                      <a:r>
                        <a:rPr lang="en-US" sz="1400" dirty="0">
                          <a:effectLst/>
                          <a:latin typeface="Times New Roman" panose="02020603050405020304" pitchFamily="18" charset="0"/>
                          <a:cs typeface="Times New Roman" panose="02020603050405020304" pitchFamily="18" charset="0"/>
                        </a:rPr>
                        <a:t> 1</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1.495530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0.000000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0.000000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0.000000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0.000000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0.000000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dirty="0">
                          <a:effectLst/>
                          <a:latin typeface="Times New Roman" panose="02020603050405020304" pitchFamily="18" charset="0"/>
                          <a:cs typeface="Times New Roman" panose="02020603050405020304" pitchFamily="18" charset="0"/>
                        </a:rPr>
                        <a:t> 0.000000</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694906303"/>
                  </a:ext>
                </a:extLst>
              </a:tr>
              <a:tr h="264883">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1.230517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0.022669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dirty="0">
                          <a:effectLst/>
                          <a:latin typeface="Times New Roman" panose="02020603050405020304" pitchFamily="18" charset="0"/>
                          <a:cs typeface="Times New Roman" panose="02020603050405020304" pitchFamily="18" charset="0"/>
                        </a:rPr>
                        <a:t>-0.060757</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-0.198889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-0.123189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0.014507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0.051024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598172170"/>
                  </a:ext>
                </a:extLst>
              </a:tr>
              <a:tr h="264883">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1.164537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0.269455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-0.346175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-0.357133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-0.235493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-0.099511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0.045736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900626168"/>
                  </a:ext>
                </a:extLst>
              </a:tr>
              <a:tr h="264883">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1.051452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0.304129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-0.453811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-0.330629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-0.224331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-0.142746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0.109740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713319641"/>
                  </a:ext>
                </a:extLst>
              </a:tr>
              <a:tr h="264883">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0.796801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0.205298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-0.532027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-0.198868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-0.148770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-0.132406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0.175049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457562339"/>
                  </a:ext>
                </a:extLst>
              </a:tr>
              <a:tr h="264883">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0.551007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0.141204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-0.576604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-0.078850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-0.076119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-0.099804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0.212554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368088946"/>
                  </a:ext>
                </a:extLst>
              </a:tr>
              <a:tr h="264883">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0.368138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0.108296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-0.579855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-0.020260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-0.025595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-0.071743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0.235638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36927185"/>
                  </a:ext>
                </a:extLst>
              </a:tr>
              <a:tr h="264883">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0.237621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0.090696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-0.550503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0.008259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0.008847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-0.051245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0.244258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102769304"/>
                  </a:ext>
                </a:extLst>
              </a:tr>
              <a:tr h="264883">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0.139439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0.075117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-0.496824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0.030317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0.032882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-0.032502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0.235909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785836959"/>
                  </a:ext>
                </a:extLst>
              </a:tr>
              <a:tr h="264883">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10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0.063713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0.061549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-0.429747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0.050874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 0.048240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a:effectLst/>
                          <a:latin typeface="Times New Roman" panose="02020603050405020304" pitchFamily="18" charset="0"/>
                          <a:cs typeface="Times New Roman" panose="02020603050405020304" pitchFamily="18" charset="0"/>
                        </a:rPr>
                        <a:t>-0.013993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n-US" sz="1400" dirty="0">
                          <a:effectLst/>
                          <a:latin typeface="Times New Roman" panose="02020603050405020304" pitchFamily="18" charset="0"/>
                          <a:cs typeface="Times New Roman" panose="02020603050405020304" pitchFamily="18" charset="0"/>
                        </a:rPr>
                        <a:t> 0.213085</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139899896"/>
                  </a:ext>
                </a:extLst>
              </a:tr>
            </a:tbl>
          </a:graphicData>
        </a:graphic>
      </p:graphicFrame>
    </p:spTree>
    <p:extLst>
      <p:ext uri="{BB962C8B-B14F-4D97-AF65-F5344CB8AC3E}">
        <p14:creationId xmlns:p14="http://schemas.microsoft.com/office/powerpoint/2010/main" val="36458373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Low" rtl="1">
              <a:lnSpc>
                <a:spcPct val="150000"/>
              </a:lnSpc>
            </a:pPr>
            <a:r>
              <a:rPr lang="ar-IQ" dirty="0">
                <a:solidFill>
                  <a:schemeClr val="tx1"/>
                </a:solidFill>
                <a:effectLst/>
                <a:ea typeface="Calibri" panose="020F0502020204030204" pitchFamily="34" charset="0"/>
                <a:cs typeface="Sultan Medium" pitchFamily="2" charset="-78"/>
              </a:rPr>
              <a:t>وحسب نتائج التقدير الموضحة في الجدول </a:t>
            </a:r>
            <a:r>
              <a:rPr lang="ar-IQ" dirty="0">
                <a:solidFill>
                  <a:schemeClr val="tx1"/>
                </a:solidFill>
                <a:ea typeface="Calibri" panose="020F0502020204030204" pitchFamily="34" charset="0"/>
                <a:cs typeface="Sultan Medium" pitchFamily="2" charset="-78"/>
              </a:rPr>
              <a:t>أعلاه </a:t>
            </a:r>
            <a:r>
              <a:rPr lang="ar-IQ" dirty="0">
                <a:solidFill>
                  <a:schemeClr val="tx1"/>
                </a:solidFill>
                <a:effectLst/>
                <a:ea typeface="Calibri" panose="020F0502020204030204" pitchFamily="34" charset="0"/>
                <a:cs typeface="Sultan Medium" pitchFamily="2" charset="-78"/>
              </a:rPr>
              <a:t>نلاحظ دالة استجابة النبضة الممتدة على مدى (10) سنوات، والشكل (25) يوضح استجابة معدلات فجوة التجارة الخارجية الزراعية  لصدماته وللصدمات التي تحصل في المتغيرات التفسيرية في الأنموذج في عشر سنوات، حيث أن المحور الأفقي يمثل مدة التنبؤ والمحور العمودي يقيس استجابة معدلات فجوة التجارة الخارجية الزراعية  (إيجابية أو سلبية) للتغير بنسبة مئوية واحدة (1%) في إحدى متغيرات الأنموذج.</a:t>
            </a:r>
          </a:p>
          <a:p>
            <a:pPr marL="54610" algn="justLow" rtl="1">
              <a:lnSpc>
                <a:spcPct val="150000"/>
              </a:lnSpc>
              <a:spcAft>
                <a:spcPts val="800"/>
              </a:spcAft>
              <a:tabLst>
                <a:tab pos="568960" algn="l"/>
                <a:tab pos="5670550" algn="l"/>
              </a:tabLst>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نلاحظ أن استجابة </a:t>
            </a:r>
            <a:r>
              <a:rPr lang="ar-IQ" sz="1600" dirty="0">
                <a:solidFill>
                  <a:schemeClr val="accent1"/>
                </a:solidFill>
                <a:effectLst/>
                <a:latin typeface="Calibri" panose="020F0502020204030204" pitchFamily="34" charset="0"/>
                <a:ea typeface="Calibri" panose="020F0502020204030204" pitchFamily="34" charset="0"/>
                <a:cs typeface="Sultan Medium" pitchFamily="2" charset="-78"/>
              </a:rPr>
              <a:t>معدل فجوة التجارة الخارجية الزراعية </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لصدماته وصدمات حدوثه تتناقص مع مرور الزمن وكان له آثار إيجابية في المدى القصير الممتد من سنة الى أربع سنوات، إذ بلغت نسبة استجابة الصدمة (1.49%) في السنة الأولى وكانت إيجابية، وأن حدوث صدمة في معدلات فجوة التجارة الخارجية الزراعية  في السنة الثانية سيؤدي الى انخفاض الصدمة في المتغيرات المستقلة من السنة الثانية لبعض المتغيرات ، أما خلال السنة الرابعة فكانت الاستجابة لمتغير معدل فجوة التجارة الخارجية الزراعية  ايجابية على المتغير نفسه إذ أصبحت (1.05%)، ثم أصبح في السنة السادسة تأثير الصدمة حوالي (0.55%)، أما في المدى الطويل فانخفضت حتى سجلت (0.06%) في السنة العاشرة أي أن أثر الصدمة كان ايجابي لطول المدة .</a:t>
            </a: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07000"/>
              </a:lnSpc>
              <a:spcAft>
                <a:spcPts val="800"/>
              </a:spcAft>
              <a:tabLst>
                <a:tab pos="568960" algn="l"/>
                <a:tab pos="5670550" algn="l"/>
              </a:tabLst>
            </a:pPr>
            <a:r>
              <a:rPr lang="ar-IQ" sz="1600" dirty="0">
                <a:solidFill>
                  <a:schemeClr val="accent1"/>
                </a:solidFill>
                <a:effectLst/>
                <a:latin typeface="Calibri" panose="020F0502020204030204" pitchFamily="34" charset="0"/>
                <a:ea typeface="Calibri" panose="020F0502020204030204" pitchFamily="34" charset="0"/>
                <a:cs typeface="Sultan Medium" pitchFamily="2" charset="-78"/>
              </a:rPr>
              <a:t>آثار الصدمة في الانفاق الحكومي :-</a:t>
            </a:r>
            <a:endParaRPr lang="en-US" sz="1200" dirty="0">
              <a:solidFill>
                <a:schemeClr val="accent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     إن استجابة معدل فجوة التجارة الخارجية الزراعية  على الانفاق الحكومي </a:t>
            </a:r>
            <a:r>
              <a:rPr lang="ar-IQ" sz="1600" dirty="0">
                <a:solidFill>
                  <a:srgbClr val="C00000"/>
                </a:solidFill>
                <a:effectLst/>
                <a:latin typeface="Calibri" panose="020F0502020204030204" pitchFamily="34" charset="0"/>
                <a:ea typeface="Calibri" panose="020F0502020204030204" pitchFamily="34" charset="0"/>
                <a:cs typeface="Sultan Medium" pitchFamily="2" charset="-78"/>
              </a:rPr>
              <a:t>كان له أثر إيجابي في المدى القصير</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 إذ سجلت نسبة استجابة الصدمة (0.02%) في السنة الثانية ، إذ إن حدوث صدمة بمقدار (2%) في الانفاق الحكومي كمؤشر للسياسية المالية يحدث صدمات إيجابية في معدلات فجوة التجارة الخارجية الزراعية  لتصل الى قمته في هذه المدة، </a:t>
            </a:r>
            <a:r>
              <a:rPr lang="ar-IQ" sz="1600" dirty="0" err="1">
                <a:solidFill>
                  <a:schemeClr val="tx1"/>
                </a:solidFill>
                <a:effectLst/>
                <a:latin typeface="Calibri" panose="020F0502020204030204" pitchFamily="34" charset="0"/>
                <a:ea typeface="Calibri" panose="020F0502020204030204" pitchFamily="34" charset="0"/>
                <a:cs typeface="Sultan Medium" pitchFamily="2" charset="-78"/>
              </a:rPr>
              <a:t>وأرتفعت</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 وكانت الاستجابة ايجابية في السنة الرابعة لتصل الى ( 0.30 %)، </a:t>
            </a:r>
            <a:r>
              <a:rPr lang="ar-IQ" sz="1600" dirty="0">
                <a:solidFill>
                  <a:srgbClr val="C00000"/>
                </a:solidFill>
                <a:effectLst/>
                <a:latin typeface="Calibri" panose="020F0502020204030204" pitchFamily="34" charset="0"/>
                <a:ea typeface="Calibri" panose="020F0502020204030204" pitchFamily="34" charset="0"/>
                <a:cs typeface="Sultan Medium" pitchFamily="2" charset="-78"/>
              </a:rPr>
              <a:t>أما في المدى المتوسط (السنة السادسة) فقد انخفض التأثير الايجابي لصدمة </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الانفاق الحكومي على معدل فجوة التجارة الخارجية الزراعية أكثر، </a:t>
            </a:r>
            <a:r>
              <a:rPr lang="ar-IQ" sz="1600" dirty="0">
                <a:solidFill>
                  <a:srgbClr val="C00000"/>
                </a:solidFill>
                <a:effectLst/>
                <a:latin typeface="Calibri" panose="020F0502020204030204" pitchFamily="34" charset="0"/>
                <a:ea typeface="Calibri" panose="020F0502020204030204" pitchFamily="34" charset="0"/>
                <a:cs typeface="Sultan Medium" pitchFamily="2" charset="-78"/>
              </a:rPr>
              <a:t>أما في المدى الطويل فانخفضت نسبة الصدمة </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وكانت موجبة بمقدار(0.06 %) في السنة العاشرة.</a:t>
            </a:r>
            <a:endParaRPr lang="en-US" sz="1200" dirty="0">
              <a:solidFill>
                <a:schemeClr val="tx1"/>
              </a:solidFill>
              <a:effectLst/>
              <a:latin typeface="Calibri" panose="020F0502020204030204" pitchFamily="34" charset="0"/>
              <a:ea typeface="Calibri" panose="020F0502020204030204" pitchFamily="34" charset="0"/>
              <a:cs typeface="Sultan Medium" pitchFamily="2" charset="-78"/>
            </a:endParaRPr>
          </a:p>
          <a:p>
            <a:pPr algn="r" rtl="1">
              <a:lnSpc>
                <a:spcPct val="150000"/>
              </a:lnSpc>
            </a:pP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p:txBody>
      </p:sp>
    </p:spTree>
    <p:extLst>
      <p:ext uri="{BB962C8B-B14F-4D97-AF65-F5344CB8AC3E}">
        <p14:creationId xmlns:p14="http://schemas.microsoft.com/office/powerpoint/2010/main" val="8649252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103163" y="116058"/>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4610" algn="justLow" rtl="1">
              <a:lnSpc>
                <a:spcPct val="107000"/>
              </a:lnSpc>
              <a:spcAft>
                <a:spcPts val="800"/>
              </a:spcAft>
              <a:tabLst>
                <a:tab pos="568960" algn="l"/>
                <a:tab pos="5670550" algn="l"/>
              </a:tabLst>
            </a:pPr>
            <a:r>
              <a:rPr lang="ar-IQ" sz="1600" dirty="0">
                <a:solidFill>
                  <a:schemeClr val="accent1"/>
                </a:solidFill>
                <a:effectLst/>
                <a:latin typeface="Calibri" panose="020F0502020204030204" pitchFamily="34" charset="0"/>
                <a:ea typeface="Calibri" panose="020F0502020204030204" pitchFamily="34" charset="0"/>
                <a:cs typeface="Sultan Medium" pitchFamily="2" charset="-78"/>
              </a:rPr>
              <a:t>آثار الصدمة في الايرادات الضريبية :- </a:t>
            </a:r>
            <a:endParaRPr lang="en-US" sz="1600" dirty="0">
              <a:solidFill>
                <a:schemeClr val="accent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     نلاحظ أن استجابة صدمة  الايرادات الضريبية على معدل فجوة التجارة الخارجية الزراعية  </a:t>
            </a:r>
            <a:r>
              <a:rPr lang="ar-IQ" sz="1600" dirty="0">
                <a:solidFill>
                  <a:srgbClr val="C00000"/>
                </a:solidFill>
                <a:effectLst/>
                <a:latin typeface="Calibri" panose="020F0502020204030204" pitchFamily="34" charset="0"/>
                <a:ea typeface="Calibri" panose="020F0502020204030204" pitchFamily="34" charset="0"/>
                <a:cs typeface="Sultan Medium" pitchFamily="2" charset="-78"/>
              </a:rPr>
              <a:t>كان له أثر سلبي في المدى القصير في السنوات الاربعة </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بعد السنة الأولى ، إذ سجلت نسبة استجابة صدمة (0.0%) في السنة الأولى، لكنها انخفضت وأصبحت سلبية في السنة الثالثة الى (0.34-%) والسنة الرابعة الى (0.45- %)، أما في السنة السادسة فأصبح تأثير </a:t>
            </a:r>
            <a:r>
              <a:rPr lang="ar-IQ" sz="1600" dirty="0">
                <a:solidFill>
                  <a:srgbClr val="C00000"/>
                </a:solidFill>
                <a:effectLst/>
                <a:latin typeface="Calibri" panose="020F0502020204030204" pitchFamily="34" charset="0"/>
                <a:ea typeface="Calibri" panose="020F0502020204030204" pitchFamily="34" charset="0"/>
                <a:cs typeface="Sultan Medium" pitchFamily="2" charset="-78"/>
              </a:rPr>
              <a:t>صدمة  الإيرادات الضريبية على معدل فجوة التجارة الخارجية الزراعية سلبياً </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وبلغ  (0.57- %)، وبقيت نسبة استجابة الصدمة في أثرها السلبي في السنتين الثامنة والتاسعة حتى سجلت (0.55-%) و (0.49- %)، </a:t>
            </a:r>
            <a:r>
              <a:rPr lang="ar-IQ" sz="1600" dirty="0">
                <a:solidFill>
                  <a:srgbClr val="C00000"/>
                </a:solidFill>
                <a:effectLst/>
                <a:latin typeface="Calibri" panose="020F0502020204030204" pitchFamily="34" charset="0"/>
                <a:ea typeface="Calibri" panose="020F0502020204030204" pitchFamily="34" charset="0"/>
                <a:cs typeface="Sultan Medium" pitchFamily="2" charset="-78"/>
              </a:rPr>
              <a:t>أما في المدى الطويل السنة العاشرة</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 فبلغت نسبة استجابة صدمة  الإيرادات الضريبية  (0.42- %). </a:t>
            </a:r>
          </a:p>
          <a:p>
            <a:pPr marL="54610" algn="justLow" rtl="1">
              <a:lnSpc>
                <a:spcPct val="107000"/>
              </a:lnSpc>
              <a:spcAft>
                <a:spcPts val="800"/>
              </a:spcAft>
              <a:tabLst>
                <a:tab pos="568960" algn="l"/>
                <a:tab pos="5670550" algn="l"/>
              </a:tabLst>
            </a:pPr>
            <a:r>
              <a:rPr lang="ar-IQ" sz="1600" dirty="0">
                <a:solidFill>
                  <a:schemeClr val="accent1"/>
                </a:solidFill>
                <a:effectLst/>
                <a:latin typeface="Calibri" panose="020F0502020204030204" pitchFamily="34" charset="0"/>
                <a:ea typeface="Calibri" panose="020F0502020204030204" pitchFamily="34" charset="0"/>
                <a:cs typeface="Sultan Medium" pitchFamily="2" charset="-78"/>
              </a:rPr>
              <a:t>آثار الصدمة في سعر صرف الدينار العراقي مقابل الدولار الامريكي :-</a:t>
            </a:r>
            <a:endParaRPr lang="en-US" sz="1600" dirty="0">
              <a:solidFill>
                <a:schemeClr val="accent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r>
              <a:rPr lang="ar-IQ" sz="1400" dirty="0">
                <a:solidFill>
                  <a:schemeClr val="tx1"/>
                </a:solidFill>
                <a:effectLst/>
                <a:latin typeface="Calibri" panose="020F0502020204030204" pitchFamily="34" charset="0"/>
                <a:ea typeface="Calibri" panose="020F0502020204030204" pitchFamily="34" charset="0"/>
                <a:cs typeface="Sultan Medium" pitchFamily="2" charset="-78"/>
              </a:rPr>
              <a:t>      إن استجابة صدمة سعر الصرف على معدل </a:t>
            </a:r>
            <a:r>
              <a:rPr lang="ar-IQ" sz="1400" dirty="0">
                <a:solidFill>
                  <a:srgbClr val="C00000"/>
                </a:solidFill>
                <a:effectLst/>
                <a:latin typeface="Calibri" panose="020F0502020204030204" pitchFamily="34" charset="0"/>
                <a:ea typeface="Calibri" panose="020F0502020204030204" pitchFamily="34" charset="0"/>
                <a:cs typeface="Sultan Medium" pitchFamily="2" charset="-78"/>
              </a:rPr>
              <a:t>فجوة التجارة الخارجية الزراعية  كان أثرهُ متذبذباً في المدى القصير </a:t>
            </a:r>
            <a:r>
              <a:rPr lang="ar-IQ" sz="1400" dirty="0">
                <a:solidFill>
                  <a:schemeClr val="tx1"/>
                </a:solidFill>
                <a:effectLst/>
                <a:latin typeface="Calibri" panose="020F0502020204030204" pitchFamily="34" charset="0"/>
                <a:ea typeface="Calibri" panose="020F0502020204030204" pitchFamily="34" charset="0"/>
                <a:cs typeface="Sultan Medium" pitchFamily="2" charset="-78"/>
              </a:rPr>
              <a:t>في السنوات الأولى، إذ إن إحداث صدمة استجابة سلبية بمقدار انحراف معياري واحد في السنة الثانية (0.19-%)، لكن بقيت مستمرة في </a:t>
            </a:r>
            <a:r>
              <a:rPr lang="ar-IQ" sz="1400" dirty="0">
                <a:solidFill>
                  <a:srgbClr val="C00000"/>
                </a:solidFill>
                <a:effectLst/>
                <a:latin typeface="Calibri" panose="020F0502020204030204" pitchFamily="34" charset="0"/>
                <a:ea typeface="Calibri" panose="020F0502020204030204" pitchFamily="34" charset="0"/>
                <a:cs typeface="Sultan Medium" pitchFamily="2" charset="-78"/>
              </a:rPr>
              <a:t>الاجل المتوسط وكانت سلبيه في السنتين الخامسة والسادسة </a:t>
            </a:r>
            <a:r>
              <a:rPr lang="ar-IQ" sz="1400" dirty="0">
                <a:solidFill>
                  <a:schemeClr val="tx1"/>
                </a:solidFill>
                <a:effectLst/>
                <a:latin typeface="Calibri" panose="020F0502020204030204" pitchFamily="34" charset="0"/>
                <a:ea typeface="Calibri" panose="020F0502020204030204" pitchFamily="34" charset="0"/>
                <a:cs typeface="Sultan Medium" pitchFamily="2" charset="-78"/>
              </a:rPr>
              <a:t>حيث بلغت (0.19- %) و (0.07- %) على الترتيب ،  </a:t>
            </a:r>
            <a:r>
              <a:rPr lang="ar-IQ" sz="1400" dirty="0">
                <a:solidFill>
                  <a:srgbClr val="C00000"/>
                </a:solidFill>
                <a:effectLst/>
                <a:latin typeface="Calibri" panose="020F0502020204030204" pitchFamily="34" charset="0"/>
                <a:ea typeface="Calibri" panose="020F0502020204030204" pitchFamily="34" charset="0"/>
                <a:cs typeface="Sultan Medium" pitchFamily="2" charset="-78"/>
              </a:rPr>
              <a:t>اما في المدى الطويل فقد سجلت نسبة استجابة إيجابية (0.05 %) في السنة العاشرة،</a:t>
            </a:r>
            <a:r>
              <a:rPr lang="ar-IQ" sz="1400" dirty="0">
                <a:solidFill>
                  <a:schemeClr val="tx1"/>
                </a:solidFill>
                <a:effectLst/>
                <a:latin typeface="Calibri" panose="020F0502020204030204" pitchFamily="34" charset="0"/>
                <a:ea typeface="Calibri" panose="020F0502020204030204" pitchFamily="34" charset="0"/>
                <a:cs typeface="Sultan Medium" pitchFamily="2" charset="-78"/>
              </a:rPr>
              <a:t> وهي نتيجة تتوافق مع المنطق الاقتصادي لأن انخفاض سعر الصرف يعني ارتفاع قيمة العملة الأجنبية وهذا ما يؤدي الى ارتفاع معدل فجوة التجارة الخارجية الزراعية أي ارتفاع جانب الاستيرادات الزراعية وأن هذا الارتفاع يتناقص مع تناقص نسبة انخفاض سعر صرف العملة الأجنبية.</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07000"/>
              </a:lnSpc>
              <a:spcAft>
                <a:spcPts val="800"/>
              </a:spcAft>
              <a:tabLst>
                <a:tab pos="568960" algn="l"/>
                <a:tab pos="5670550" algn="l"/>
              </a:tabLst>
            </a:pPr>
            <a:r>
              <a:rPr lang="ar-IQ" sz="1600" dirty="0">
                <a:solidFill>
                  <a:schemeClr val="accent1"/>
                </a:solidFill>
                <a:effectLst/>
                <a:latin typeface="Calibri" panose="020F0502020204030204" pitchFamily="34" charset="0"/>
                <a:ea typeface="Calibri" panose="020F0502020204030204" pitchFamily="34" charset="0"/>
                <a:cs typeface="Sultan Medium" pitchFamily="2" charset="-78"/>
              </a:rPr>
              <a:t>آثار الصدمة في معدل التضخم :-</a:t>
            </a:r>
            <a:endParaRPr lang="en-US" sz="1600" dirty="0">
              <a:solidFill>
                <a:schemeClr val="accent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r>
              <a:rPr lang="ar-IQ" sz="1400" dirty="0">
                <a:solidFill>
                  <a:schemeClr val="tx1"/>
                </a:solidFill>
                <a:effectLst/>
                <a:latin typeface="Calibri" panose="020F0502020204030204" pitchFamily="34" charset="0"/>
                <a:ea typeface="Calibri" panose="020F0502020204030204" pitchFamily="34" charset="0"/>
                <a:cs typeface="Sultan Medium" pitchFamily="2" charset="-78"/>
              </a:rPr>
              <a:t>       أما استجابة صدمة  معدل التضخم على معدل فجوة التجارة الخارجية الزراعية  تفاوتت بين قيم سالبة وموجبة في العشر سنوات، في حين </a:t>
            </a:r>
            <a:r>
              <a:rPr lang="ar-IQ" sz="1400" dirty="0">
                <a:solidFill>
                  <a:srgbClr val="C00000"/>
                </a:solidFill>
                <a:effectLst/>
                <a:latin typeface="Calibri" panose="020F0502020204030204" pitchFamily="34" charset="0"/>
                <a:ea typeface="Calibri" panose="020F0502020204030204" pitchFamily="34" charset="0"/>
                <a:cs typeface="Sultan Medium" pitchFamily="2" charset="-78"/>
              </a:rPr>
              <a:t>كانت استجابة الأجل القصير والمتوسط سالبة في السنوات الأولى</a:t>
            </a:r>
            <a:r>
              <a:rPr lang="ar-IQ" sz="1400" dirty="0">
                <a:solidFill>
                  <a:schemeClr val="tx1"/>
                </a:solidFill>
                <a:effectLst/>
                <a:latin typeface="Calibri" panose="020F0502020204030204" pitchFamily="34" charset="0"/>
                <a:ea typeface="Calibri" panose="020F0502020204030204" pitchFamily="34" charset="0"/>
                <a:cs typeface="Sultan Medium" pitchFamily="2" charset="-78"/>
              </a:rPr>
              <a:t> إذ سجلت نسبة استجابة (0.12- %) و (0.23- %) في السنتين الثانية والثالثة على الترتيب، واستمر التأثير السلبي الى السنة السابعة ،  أما في السنة العاشرة فبلغت نسبة الاستجابة (0.04%) </a:t>
            </a:r>
            <a:r>
              <a:rPr lang="ar-IQ" sz="1400" dirty="0">
                <a:solidFill>
                  <a:srgbClr val="C00000"/>
                </a:solidFill>
                <a:effectLst/>
                <a:latin typeface="Calibri" panose="020F0502020204030204" pitchFamily="34" charset="0"/>
                <a:ea typeface="Calibri" panose="020F0502020204030204" pitchFamily="34" charset="0"/>
                <a:cs typeface="Sultan Medium" pitchFamily="2" charset="-78"/>
              </a:rPr>
              <a:t>وهي أعلى نسبة سجلت في العشر سنوات، إذ إن حدوث صدمة </a:t>
            </a:r>
            <a:r>
              <a:rPr lang="ar-IQ" sz="1400" dirty="0">
                <a:solidFill>
                  <a:schemeClr val="tx1"/>
                </a:solidFill>
                <a:effectLst/>
                <a:latin typeface="Calibri" panose="020F0502020204030204" pitchFamily="34" charset="0"/>
                <a:ea typeface="Calibri" panose="020F0502020204030204" pitchFamily="34" charset="0"/>
                <a:cs typeface="Sultan Medium" pitchFamily="2" charset="-78"/>
              </a:rPr>
              <a:t>بمقدار (4 %) في معدل التضخم كمؤشر للسياسة الاقتصادية يحدث صدمات سلبية في معدلات فجوة التجارة الخارجية الزراعية  لتصل الى قمته، أما في المدى الطويل فان نسبة استجابة الصدمة لها أثر إيجابي على معدل فجوة التجارة الخارجية الزراعية  .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endParaRPr lang="en-US" sz="1200" dirty="0">
              <a:solidFill>
                <a:schemeClr val="tx1"/>
              </a:solidFill>
              <a:effectLst/>
              <a:latin typeface="Calibri" panose="020F0502020204030204" pitchFamily="34" charset="0"/>
              <a:ea typeface="Calibri" panose="020F0502020204030204" pitchFamily="34" charset="0"/>
              <a:cs typeface="Sultan Medium" pitchFamily="2" charset="-78"/>
            </a:endParaRPr>
          </a:p>
        </p:txBody>
      </p:sp>
    </p:spTree>
    <p:extLst>
      <p:ext uri="{BB962C8B-B14F-4D97-AF65-F5344CB8AC3E}">
        <p14:creationId xmlns:p14="http://schemas.microsoft.com/office/powerpoint/2010/main" val="26639587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103163" y="116058"/>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4610" algn="justLow" rtl="1">
              <a:lnSpc>
                <a:spcPct val="107000"/>
              </a:lnSpc>
              <a:spcAft>
                <a:spcPts val="800"/>
              </a:spcAft>
              <a:tabLst>
                <a:tab pos="568960" algn="l"/>
                <a:tab pos="5670550" algn="l"/>
              </a:tabLst>
            </a:pPr>
            <a:r>
              <a:rPr lang="ar-IQ" dirty="0">
                <a:solidFill>
                  <a:schemeClr val="accent1"/>
                </a:solidFill>
                <a:effectLst/>
                <a:latin typeface="Calibri" panose="020F0502020204030204" pitchFamily="34" charset="0"/>
                <a:ea typeface="Calibri" panose="020F0502020204030204" pitchFamily="34" charset="0"/>
                <a:cs typeface="Sultan Medium" pitchFamily="2" charset="-78"/>
              </a:rPr>
              <a:t>آثار الصدمة في سعر الفائدة :-</a:t>
            </a:r>
            <a:endParaRPr lang="en-US" dirty="0">
              <a:solidFill>
                <a:schemeClr val="accent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r>
              <a:rPr lang="ar-IQ" dirty="0">
                <a:solidFill>
                  <a:schemeClr val="tx1"/>
                </a:solidFill>
                <a:effectLst/>
                <a:latin typeface="Calibri" panose="020F0502020204030204" pitchFamily="34" charset="0"/>
                <a:ea typeface="Calibri" panose="020F0502020204030204" pitchFamily="34" charset="0"/>
                <a:cs typeface="Sultan Medium" pitchFamily="2" charset="-78"/>
              </a:rPr>
              <a:t>      إن استجابة صدمة سعر الفائدة  على معدل فجوة التجارة الخارجية الزراعية  </a:t>
            </a:r>
            <a:r>
              <a:rPr lang="ar-IQ" dirty="0">
                <a:solidFill>
                  <a:srgbClr val="C00000"/>
                </a:solidFill>
                <a:effectLst/>
                <a:latin typeface="Calibri" panose="020F0502020204030204" pitchFamily="34" charset="0"/>
                <a:ea typeface="Calibri" panose="020F0502020204030204" pitchFamily="34" charset="0"/>
                <a:cs typeface="Sultan Medium" pitchFamily="2" charset="-78"/>
              </a:rPr>
              <a:t>كان له أيضاً آثار متباينة إيجابية و سلبية </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 وكان أثره في الأجل القصير في السنة الثانية إيجابياً إذ سجلت نسبة استجابة (0.01%)، لكن اصبح أثر الاستجابة في السنتين الثالثة والرابعة سلبياً وبلغ (0.14-%) و( 0.13- % ) ، أما في المدى المتوسط فكان تأثير الاستجابة سلبياً أيضاً وبلغ (0.09-%)، أما في المدى الطويل ارتفعت نسبة استجابة صدمة سعر الفائدة  وأثره السلبي على معدل فجوة التجارة الخارجية الزراعية  وبلغت (0.01 -%) في السنة العاشرة ،ولأن فجوة التجارة الخارجية الزراعية  في جانب الصادرات ظهر تأثير سعر الفائدة سلبياً في الاجل القصير والطويل وهذا يشير الى عدم استقرار السياسة النقدية في مجال دعم القروض الزراعية.</a:t>
            </a:r>
            <a:endParaRPr lang="en-US" dirty="0">
              <a:solidFill>
                <a:schemeClr val="tx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07000"/>
              </a:lnSpc>
              <a:spcAft>
                <a:spcPts val="800"/>
              </a:spcAft>
              <a:tabLst>
                <a:tab pos="568960" algn="l"/>
                <a:tab pos="5670550" algn="l"/>
              </a:tabLst>
            </a:pPr>
            <a:r>
              <a:rPr lang="ar-IQ" dirty="0">
                <a:solidFill>
                  <a:schemeClr val="accent1"/>
                </a:solidFill>
                <a:effectLst/>
                <a:latin typeface="Calibri" panose="020F0502020204030204" pitchFamily="34" charset="0"/>
                <a:ea typeface="Calibri" panose="020F0502020204030204" pitchFamily="34" charset="0"/>
                <a:cs typeface="Sultan Medium" pitchFamily="2" charset="-78"/>
              </a:rPr>
              <a:t>آثار الصدمة في عرض النقد الواسع  :-</a:t>
            </a:r>
            <a:endParaRPr lang="en-US" dirty="0">
              <a:solidFill>
                <a:schemeClr val="accent1"/>
              </a:solidFill>
              <a:effectLst/>
              <a:latin typeface="Calibri" panose="020F0502020204030204" pitchFamily="34" charset="0"/>
              <a:ea typeface="Calibri" panose="020F0502020204030204" pitchFamily="34" charset="0"/>
              <a:cs typeface="Sultan Medium" pitchFamily="2" charset="-78"/>
            </a:endParaRPr>
          </a:p>
          <a:p>
            <a:pPr marL="54610" algn="justLow" rtl="1">
              <a:lnSpc>
                <a:spcPct val="150000"/>
              </a:lnSpc>
              <a:spcAft>
                <a:spcPts val="800"/>
              </a:spcAft>
              <a:tabLst>
                <a:tab pos="568960" algn="l"/>
                <a:tab pos="5670550" algn="l"/>
              </a:tabLst>
            </a:pPr>
            <a:r>
              <a:rPr lang="ar-IQ" dirty="0">
                <a:solidFill>
                  <a:schemeClr val="tx1"/>
                </a:solidFill>
                <a:effectLst/>
                <a:latin typeface="Calibri" panose="020F0502020204030204" pitchFamily="34" charset="0"/>
                <a:ea typeface="Calibri" panose="020F0502020204030204" pitchFamily="34" charset="0"/>
                <a:cs typeface="Sultan Medium" pitchFamily="2" charset="-78"/>
              </a:rPr>
              <a:t>     إن استجابة معدل فجوة التجارة الخارجية الزراعية  على عرض النقد الواسع </a:t>
            </a:r>
            <a:r>
              <a:rPr lang="ar-IQ" dirty="0">
                <a:solidFill>
                  <a:srgbClr val="C00000"/>
                </a:solidFill>
                <a:effectLst/>
                <a:latin typeface="Calibri" panose="020F0502020204030204" pitchFamily="34" charset="0"/>
                <a:ea typeface="Calibri" panose="020F0502020204030204" pitchFamily="34" charset="0"/>
                <a:cs typeface="Sultan Medium" pitchFamily="2" charset="-78"/>
              </a:rPr>
              <a:t>كان له أثر إيجابي في المدى القصير</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 إذ سجلت نسبة استجابة الصدمة (0.05%) في السنة الثانية إذ إن حدوث صدمة بمقدار (5%) في عرض النقد الواسع كمؤشر للسياسة النقدية يحدث صدمات إيجابية في معدلات فجوة التجارة الخارجية الزراعية  لتصل الى قمته في هذه المدة، لكنها انخفضت وكانت الاستجابة ايجابية في السنة الثالثة ( 0.04 %)، أما </a:t>
            </a:r>
            <a:r>
              <a:rPr lang="ar-IQ" dirty="0">
                <a:solidFill>
                  <a:srgbClr val="C00000"/>
                </a:solidFill>
                <a:effectLst/>
                <a:latin typeface="Calibri" panose="020F0502020204030204" pitchFamily="34" charset="0"/>
                <a:ea typeface="Calibri" panose="020F0502020204030204" pitchFamily="34" charset="0"/>
                <a:cs typeface="Sultan Medium" pitchFamily="2" charset="-78"/>
              </a:rPr>
              <a:t>في المدى المتوسط (السنة السادسة) فقد ارتفع التأثير الايجابي لصدمة عرض النقد الواسع</a:t>
            </a:r>
            <a:r>
              <a:rPr lang="ar-IQ" dirty="0">
                <a:solidFill>
                  <a:schemeClr val="tx1"/>
                </a:solidFill>
                <a:effectLst/>
                <a:latin typeface="Calibri" panose="020F0502020204030204" pitchFamily="34" charset="0"/>
                <a:ea typeface="Calibri" panose="020F0502020204030204" pitchFamily="34" charset="0"/>
                <a:cs typeface="Sultan Medium" pitchFamily="2" charset="-78"/>
              </a:rPr>
              <a:t> على معدل فجوة التجارة الخارجية الزراعية الى (0.21 %)، </a:t>
            </a:r>
            <a:r>
              <a:rPr lang="ar-IQ" dirty="0">
                <a:solidFill>
                  <a:srgbClr val="C00000"/>
                </a:solidFill>
                <a:effectLst/>
                <a:latin typeface="Calibri" panose="020F0502020204030204" pitchFamily="34" charset="0"/>
                <a:ea typeface="Calibri" panose="020F0502020204030204" pitchFamily="34" charset="0"/>
                <a:cs typeface="Sultan Medium" pitchFamily="2" charset="-78"/>
              </a:rPr>
              <a:t>أما في المدى الطويل فبلغت نسبة الصدمة (0.21 %) في السنة العاشرة.</a:t>
            </a:r>
            <a:endParaRPr lang="en-US" dirty="0">
              <a:solidFill>
                <a:srgbClr val="C00000"/>
              </a:solidFill>
              <a:effectLst/>
              <a:latin typeface="Calibri" panose="020F0502020204030204" pitchFamily="34" charset="0"/>
              <a:ea typeface="Calibri" panose="020F0502020204030204" pitchFamily="34" charset="0"/>
              <a:cs typeface="Sultan Medium" pitchFamily="2" charset="-78"/>
            </a:endParaRPr>
          </a:p>
        </p:txBody>
      </p:sp>
    </p:spTree>
    <p:extLst>
      <p:ext uri="{BB962C8B-B14F-4D97-AF65-F5344CB8AC3E}">
        <p14:creationId xmlns:p14="http://schemas.microsoft.com/office/powerpoint/2010/main" val="23054555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103163" y="116058"/>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lnSpc>
                <a:spcPct val="150000"/>
              </a:lnSpc>
              <a:spcAft>
                <a:spcPts val="800"/>
              </a:spcAft>
            </a:pPr>
            <a:r>
              <a:rPr lang="ar-IQ" sz="3600" dirty="0">
                <a:solidFill>
                  <a:srgbClr val="C00000"/>
                </a:solidFill>
                <a:effectLst/>
                <a:latin typeface="Calibri" panose="020F0502020204030204" pitchFamily="34" charset="0"/>
                <a:ea typeface="Calibri" panose="020F0502020204030204" pitchFamily="34" charset="0"/>
                <a:cs typeface="Sultan Medium" pitchFamily="2" charset="-78"/>
              </a:rPr>
              <a:t>الاستنتاجات والتوصيات </a:t>
            </a:r>
            <a:endParaRPr lang="en-US" sz="2400" dirty="0">
              <a:solidFill>
                <a:srgbClr val="C00000"/>
              </a:solidFill>
              <a:effectLst/>
              <a:latin typeface="Calibri" panose="020F0502020204030204" pitchFamily="34" charset="0"/>
              <a:ea typeface="Calibri" panose="020F0502020204030204" pitchFamily="34" charset="0"/>
              <a:cs typeface="Sultan Medium" pitchFamily="2" charset="-78"/>
            </a:endParaRPr>
          </a:p>
        </p:txBody>
      </p:sp>
    </p:spTree>
    <p:extLst>
      <p:ext uri="{BB962C8B-B14F-4D97-AF65-F5344CB8AC3E}">
        <p14:creationId xmlns:p14="http://schemas.microsoft.com/office/powerpoint/2010/main" val="42268784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103163" y="116058"/>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rtl="1">
              <a:lnSpc>
                <a:spcPct val="150000"/>
              </a:lnSpc>
              <a:spcAft>
                <a:spcPts val="800"/>
              </a:spcAft>
            </a:pPr>
            <a:r>
              <a:rPr lang="ar-IQ" sz="2000" dirty="0">
                <a:solidFill>
                  <a:schemeClr val="accent1"/>
                </a:solidFill>
                <a:effectLst/>
                <a:latin typeface="Calibri" panose="020F0502020204030204" pitchFamily="34" charset="0"/>
                <a:ea typeface="Calibri" panose="020F0502020204030204" pitchFamily="34" charset="0"/>
                <a:cs typeface="Sultan Medium" pitchFamily="2" charset="-78"/>
              </a:rPr>
              <a:t>الاستنتاجات:</a:t>
            </a:r>
            <a:endParaRPr lang="en-US" sz="1400" dirty="0">
              <a:solidFill>
                <a:schemeClr val="accent1"/>
              </a:solidFill>
              <a:effectLst/>
              <a:latin typeface="Calibri" panose="020F0502020204030204" pitchFamily="34" charset="0"/>
              <a:ea typeface="Calibri" panose="020F0502020204030204" pitchFamily="34" charset="0"/>
              <a:cs typeface="Sultan Medium" pitchFamily="2" charset="-78"/>
            </a:endParaRPr>
          </a:p>
          <a:p>
            <a:pPr indent="228600" algn="justLow" rtl="1">
              <a:lnSpc>
                <a:spcPct val="150000"/>
              </a:lnSpc>
              <a:spcAft>
                <a:spcPts val="800"/>
              </a:spcAft>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في ضوء ما تم في هذا البحث من الممكن استخلاص مجموعة من الاستنتاجات التي تحمل في طياتها إجابة على مشكلة البحث واختبار الفرضيات التي طرحت في المقدمة ، وندرج فيما يأتي أهم ما توصل اليه الباحث من استنتاجات:</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lnSpc>
                <a:spcPct val="150000"/>
              </a:lnSpc>
              <a:spcAft>
                <a:spcPts val="800"/>
              </a:spcAft>
              <a:buFont typeface="+mj-lt"/>
              <a:buAutoNum type="arabicPeriod"/>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اثبتت الدراسة صحة الفرضية القائلة بوجود علاقة سببية تمتد من فجوة التجارة الخارجية الزراعية نحو الانفاق الحكومي ، أي وجود علاقة سببية ثنائية الاتجاه عند مستويي معنوية (10،5)% وكذلك أحادية الاتجاه مع الإيرادات الضريبية وعرض النقد الواسع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lnSpc>
                <a:spcPct val="150000"/>
              </a:lnSpc>
              <a:spcAft>
                <a:spcPts val="800"/>
              </a:spcAft>
              <a:buFont typeface="+mj-lt"/>
              <a:buAutoNum type="arabicPeriod"/>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اثبتت فرضية الدراسة بخصوص وجود علاقة سببية بين الاستيرادات الزراعية والمتغيرات المستقلة ( الانفاق الحكومي ، سعر الصرف ، عرض النقد الواسع ) على مستوى معنوية (10%) </a:t>
            </a:r>
            <a:r>
              <a:rPr lang="ar-IQ" sz="1800" dirty="0" err="1">
                <a:solidFill>
                  <a:schemeClr val="tx1"/>
                </a:solidFill>
                <a:effectLst/>
                <a:latin typeface="Calibri" panose="020F0502020204030204" pitchFamily="34" charset="0"/>
                <a:ea typeface="Calibri" panose="020F0502020204030204" pitchFamily="34" charset="0"/>
                <a:cs typeface="Sultan Medium" pitchFamily="2" charset="-78"/>
              </a:rPr>
              <a:t>للانفاق</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 الحكومي وعرض النقد الواسع و(1%) لسعر الصرف ، كذلك وجود علاقة سببية بين الصادرات الزراعية والمتغيرات المستقلة ( الانفاق الحكومي ، الإيرادات الضريبية ، عرض النقد الواسع ) على مستوى معنوية (5%).</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lnSpc>
                <a:spcPct val="150000"/>
              </a:lnSpc>
              <a:spcAft>
                <a:spcPts val="800"/>
              </a:spcAft>
              <a:buFont typeface="+mj-lt"/>
              <a:buAutoNum type="arabicPeriod"/>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تبين من نتائج اختبار التكامل المشترك لأنموذج </a:t>
            </a:r>
            <a:r>
              <a:rPr lang="en-US" sz="1800" dirty="0">
                <a:solidFill>
                  <a:schemeClr val="tx1"/>
                </a:solidFill>
                <a:effectLst/>
                <a:latin typeface="Arial" panose="020B0604020202020204" pitchFamily="34" charset="0"/>
                <a:ea typeface="Calibri" panose="020F0502020204030204" pitchFamily="34" charset="0"/>
                <a:cs typeface="Sultan Medium" pitchFamily="2" charset="-78"/>
              </a:rPr>
              <a:t>ARDL</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 وجود علاقة توازنيه طويلة المدى لكلا النموذجين (الاستيرادات الزراعية والصادرات الزراعية) والمتغيرات التفسيرية أذ أن قيمة </a:t>
            </a:r>
            <a:r>
              <a:rPr lang="ar-IQ" sz="1800" dirty="0" err="1">
                <a:solidFill>
                  <a:schemeClr val="tx1"/>
                </a:solidFill>
                <a:effectLst/>
                <a:latin typeface="Calibri" panose="020F0502020204030204" pitchFamily="34" charset="0"/>
                <a:ea typeface="Calibri" panose="020F0502020204030204" pitchFamily="34" charset="0"/>
                <a:cs typeface="Sultan Medium" pitchFamily="2" charset="-78"/>
              </a:rPr>
              <a:t>إحصاءة</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 </a:t>
            </a:r>
            <a:r>
              <a:rPr lang="en-US" sz="1800" dirty="0">
                <a:solidFill>
                  <a:schemeClr val="tx1"/>
                </a:solidFill>
                <a:effectLst/>
                <a:latin typeface="Arial" panose="020B0604020202020204" pitchFamily="34" charset="0"/>
                <a:ea typeface="Calibri" panose="020F0502020204030204" pitchFamily="34" charset="0"/>
                <a:cs typeface="Sultan Medium" pitchFamily="2" charset="-78"/>
              </a:rPr>
              <a:t>F</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 أكبر من القيمة الحرجة للحدين الأعلى والادنى </a:t>
            </a:r>
            <a:r>
              <a:rPr lang="ar-IQ" sz="1800" dirty="0" err="1">
                <a:solidFill>
                  <a:schemeClr val="tx1"/>
                </a:solidFill>
                <a:effectLst/>
                <a:latin typeface="Calibri" panose="020F0502020204030204" pitchFamily="34" charset="0"/>
                <a:ea typeface="Calibri" panose="020F0502020204030204" pitchFamily="34" charset="0"/>
                <a:cs typeface="Sultan Medium" pitchFamily="2" charset="-78"/>
              </a:rPr>
              <a:t>لأختبار</a:t>
            </a: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 الحدود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lnSpc>
                <a:spcPct val="150000"/>
              </a:lnSpc>
              <a:spcAft>
                <a:spcPts val="800"/>
              </a:spcAft>
              <a:buFont typeface="+mj-lt"/>
              <a:buAutoNum type="arabicPeriod"/>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عند اجراء اختبار التكامل المشترك بين المتغير التابع (الاستيرادات الزراعية ) وبين المتغيرات المستقلة المؤثرة بعد اخذ الفرق الأول وتكاملها من الدرجة الأولى للسلسة الزمنية ، وجد هنالك ستة علاقات للتكامل المشترك بين المتغيرات في ضوء نتائج الأثر والامكان الأعظم الذي يثبت صحة وجود علاقة توازنيه طويلة الاجل بين المتغيرات، وعليه تم تقدير أنموذج تصحيح الخطأ وبذلك فأن العلاقة تنتقل من المدى القصير الى المدى الطويل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p:txBody>
      </p:sp>
    </p:spTree>
    <p:extLst>
      <p:ext uri="{BB962C8B-B14F-4D97-AF65-F5344CB8AC3E}">
        <p14:creationId xmlns:p14="http://schemas.microsoft.com/office/powerpoint/2010/main" val="16217606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103163" y="116058"/>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justLow" rtl="1">
              <a:lnSpc>
                <a:spcPct val="150000"/>
              </a:lnSpc>
              <a:spcAft>
                <a:spcPts val="800"/>
              </a:spcAft>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5 - عند اجراء اختبار التكامل المشترك بين المتغير التابع ( الصادرات الزراعية ) وبين المتغيرات المستقلة المؤثرة بعد اخذ الفرق الأول وتكاملها من الدرجة الأولى للسلسلة الزمنية ، وجد هنالك خمسة علاقات للتكامل المشترك بين المتغيرات في ضوء نتائج الأثر والامكان الأعظم الذي يثبت صحة وجود علاقة توازنيه طويلة الاجل بين المتغيرات، وعليه تم تقدير أنموذج تصحيح الخطأ وبذلك فأن العلاقة تنتقل من المدى القصير الى المدى الطويل .</a:t>
            </a: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lvl="0" algn="justLow" rtl="1">
              <a:lnSpc>
                <a:spcPct val="150000"/>
              </a:lnSpc>
              <a:spcAft>
                <a:spcPts val="800"/>
              </a:spcAft>
            </a:pPr>
            <a:r>
              <a:rPr lang="ar-IQ" sz="1600" dirty="0">
                <a:solidFill>
                  <a:schemeClr val="tx1"/>
                </a:solidFill>
                <a:latin typeface="Calibri" panose="020F0502020204030204" pitchFamily="34" charset="0"/>
                <a:ea typeface="Calibri" panose="020F0502020204030204" pitchFamily="34" charset="0"/>
                <a:cs typeface="Sultan Medium" pitchFamily="2" charset="-78"/>
              </a:rPr>
              <a:t>6- </a:t>
            </a: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ارتفاع الأهمية النسبية للاستيرادات الزراعية الى الاستيرادات الكلية طيلة مدة الدراسة، وبلغ اقصى حد لها في عام 2018 بنسبة (21.10%) ، في حين أدنى مستوى لها بلغ (0.00%) في سنة 1995، مما يعكس الاعتماد على الاستيرادات الزراعية في العراق، ومن جانب اخر اعتماد العراق على الصادرات النفطية بالدرجة الأساس، وهذا يعكس قلة الاهتمام الحكومي بالقطاع الزراعي عموما وبما لا يتناسب وأهمية هذا القطاع وكذلك عدم الاهتمام بتنمية الصادرات الزراعية للعراق. </a:t>
            </a: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lvl="0" algn="justLow" rtl="1">
              <a:lnSpc>
                <a:spcPct val="150000"/>
              </a:lnSpc>
              <a:spcAft>
                <a:spcPts val="800"/>
              </a:spcAft>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7- ارتفاع بشكل ضئيل للأهمية النسبية للصادرات الزراعية الى الصادرات الكلية طيلة مدة الدراسة، وبلغ اقصى حد لها في عام 2021 بنسبة (5.85%) ، في حين أدنى مستوى لها بلغ (0.00%) في سنة 1998، مما يعكس تهمش الصادرات الزراعية في العراق وقلة الدعم الحكومي للقطاع الزراعي وعدم تنمية المشاريع الاستثمارية التي تزيد من الإنتاج المحلي لتقليل فجوة التجارة الخارجية الزراعية .</a:t>
            </a: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lvl="0" algn="justLow" rtl="1">
              <a:lnSpc>
                <a:spcPct val="150000"/>
              </a:lnSpc>
              <a:spcAft>
                <a:spcPts val="800"/>
              </a:spcAft>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8- أظهرت نتائج تحليل التباين أن متغير فجوة التجارة الخارجية الزراعية هو متغير ذو أكبر قدرة تنافسية تفسيرية أذ بلغ (89.46%) من أخطاء التباين في متغيرات الدراسة ، يليه الإيرادات الضريبية حيث فسر حوالي (4.52%) من أخطاء التباين ، ويليه سعر الصرف حيث فسر حوالي (2.18%) من أخطاء التباين يليه ، ويليه معدل التضخم حيث فسر حوالي (1.11%) من أخطاء التباين ، ويليه سعر الفائدة حيث فسر حوالي (1.01%) من أخطاء التباين، ويليه عرض النقد الواسع حيث فسر حوالي (0.91%) من أخطاء التباين، ويليه الانفاق الحكومي حيث فسر حوالي (0.78%) من أخطاء التباين </a:t>
            </a: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lvl="0" algn="justLow" rtl="1">
              <a:lnSpc>
                <a:spcPct val="150000"/>
              </a:lnSpc>
              <a:spcAft>
                <a:spcPts val="800"/>
              </a:spcAft>
            </a:pPr>
            <a:r>
              <a:rPr lang="ar-IQ" sz="1600" dirty="0">
                <a:solidFill>
                  <a:schemeClr val="tx1"/>
                </a:solidFill>
                <a:effectLst/>
                <a:latin typeface="Calibri" panose="020F0502020204030204" pitchFamily="34" charset="0"/>
                <a:ea typeface="Calibri" panose="020F0502020204030204" pitchFamily="34" charset="0"/>
                <a:cs typeface="Sultan Medium" pitchFamily="2" charset="-78"/>
              </a:rPr>
              <a:t>9- من تطبيق نتائج دالة استجابة النبضة تبين مدى استجابة فجوة التجارة الخارجية الزراعية الى التغير في المتغيرات المستقلة واتجاه هذه العلاقة ، وأوضحت نتائج التقدير أن استجابة التغير في فجوة التجارة الخارجية الزراعية للتغير في كل من الانفاق الحكومي يليه سعر الصرف ومن ثم معدل التضخم ويليه عرض النقد الواسع بصورة واضحة وموجبة ، في حين كانت الاستجابة لتغير الإيرادات الضريبية وسعر الفائدة بصورة عكسية سالبة أي عدم حدوث صدمة بين المتغيرين في المدى الطويل .</a:t>
            </a:r>
            <a:endParaRPr lang="en-US" sz="1600" dirty="0">
              <a:solidFill>
                <a:schemeClr val="tx1"/>
              </a:solidFill>
              <a:effectLst/>
              <a:latin typeface="Calibri" panose="020F0502020204030204" pitchFamily="34" charset="0"/>
              <a:ea typeface="Calibri" panose="020F0502020204030204" pitchFamily="34" charset="0"/>
              <a:cs typeface="Sultan Medium" pitchFamily="2" charset="-78"/>
            </a:endParaRPr>
          </a:p>
          <a:p>
            <a:pPr algn="justLow" rtl="1">
              <a:lnSpc>
                <a:spcPct val="150000"/>
              </a:lnSpc>
              <a:spcAft>
                <a:spcPts val="800"/>
              </a:spcAft>
            </a:pPr>
            <a:r>
              <a:rPr lang="ar-IQ" sz="1800" dirty="0">
                <a:solidFill>
                  <a:schemeClr val="tx1"/>
                </a:solidFill>
                <a:effectLst/>
                <a:latin typeface="Calibri" panose="020F0502020204030204" pitchFamily="34" charset="0"/>
                <a:ea typeface="Calibri" panose="020F0502020204030204" pitchFamily="34" charset="0"/>
                <a:cs typeface="Sultan Medium" pitchFamily="2" charset="-78"/>
              </a:rPr>
              <a:t>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p:txBody>
      </p:sp>
    </p:spTree>
    <p:extLst>
      <p:ext uri="{BB962C8B-B14F-4D97-AF65-F5344CB8AC3E}">
        <p14:creationId xmlns:p14="http://schemas.microsoft.com/office/powerpoint/2010/main" val="23980951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103163" y="116058"/>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Low" rtl="1">
              <a:spcAft>
                <a:spcPts val="800"/>
              </a:spcAft>
            </a:pPr>
            <a:r>
              <a:rPr lang="ar-IQ" sz="1800" b="1" dirty="0">
                <a:solidFill>
                  <a:schemeClr val="accent1"/>
                </a:solidFill>
                <a:effectLst/>
                <a:latin typeface="Calibri" panose="020F0502020204030204" pitchFamily="34" charset="0"/>
                <a:ea typeface="Calibri" panose="020F0502020204030204" pitchFamily="34" charset="0"/>
                <a:cs typeface="Sultan Medium" pitchFamily="2" charset="-78"/>
              </a:rPr>
              <a:t>التوصيات</a:t>
            </a:r>
            <a:r>
              <a:rPr lang="ar-IQ" sz="1800" b="1" dirty="0">
                <a:solidFill>
                  <a:schemeClr val="tx1"/>
                </a:solidFill>
                <a:effectLst/>
                <a:latin typeface="Calibri" panose="020F0502020204030204" pitchFamily="34" charset="0"/>
                <a:ea typeface="Calibri" panose="020F0502020204030204" pitchFamily="34" charset="0"/>
                <a:cs typeface="Sultan Medium" pitchFamily="2" charset="-78"/>
              </a:rPr>
              <a:t>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lnSpc>
                <a:spcPct val="150000"/>
              </a:lnSpc>
              <a:spcAft>
                <a:spcPts val="800"/>
              </a:spcAft>
              <a:buFont typeface="+mj-lt"/>
              <a:buAutoNum type="arabicPeriod"/>
            </a:pPr>
            <a:r>
              <a:rPr lang="ar-IQ" sz="1700" dirty="0">
                <a:solidFill>
                  <a:schemeClr val="tx1"/>
                </a:solidFill>
                <a:effectLst/>
                <a:latin typeface="Calibri" panose="020F0502020204030204" pitchFamily="34" charset="0"/>
                <a:ea typeface="Calibri" panose="020F0502020204030204" pitchFamily="34" charset="0"/>
                <a:cs typeface="Sultan Medium" pitchFamily="2" charset="-78"/>
              </a:rPr>
              <a:t>أعادة النظر في الشركاء التجاريين للعراق والذين ترتفع لديهم معدلات التضخم ومن ثم ارتفاع أسعار السلع الغذائية والزراعية لديهم بما يؤدي الى أعادة التوزيع الجغرافي للشركاء .</a:t>
            </a:r>
            <a:endParaRPr lang="en-US" sz="17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lnSpc>
                <a:spcPct val="150000"/>
              </a:lnSpc>
              <a:spcAft>
                <a:spcPts val="800"/>
              </a:spcAft>
              <a:buFont typeface="+mj-lt"/>
              <a:buAutoNum type="arabicPeriod"/>
            </a:pPr>
            <a:r>
              <a:rPr lang="ar-IQ" sz="1700" dirty="0">
                <a:solidFill>
                  <a:schemeClr val="tx1"/>
                </a:solidFill>
                <a:effectLst/>
                <a:latin typeface="Calibri" panose="020F0502020204030204" pitchFamily="34" charset="0"/>
                <a:ea typeface="Calibri" panose="020F0502020204030204" pitchFamily="34" charset="0"/>
                <a:cs typeface="Sultan Medium" pitchFamily="2" charset="-78"/>
              </a:rPr>
              <a:t>المفاضلة في مسألة اختيار الاولوية في الأهداف بالنسبة للعراق كضرورة قصوى في رسم سياسات نقدية ومالية تحد من التضخم او سياسة نقدية ومالية تسعى الى تحفيز وتعزيز الاقتصاد بشكل عام والقطاع الزراعي بشكل خاص.</a:t>
            </a:r>
            <a:endParaRPr lang="en-US" sz="17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lnSpc>
                <a:spcPct val="150000"/>
              </a:lnSpc>
              <a:spcAft>
                <a:spcPts val="800"/>
              </a:spcAft>
              <a:buFont typeface="+mj-lt"/>
              <a:buAutoNum type="arabicPeriod"/>
            </a:pPr>
            <a:r>
              <a:rPr lang="ar-IQ" sz="1700" dirty="0">
                <a:solidFill>
                  <a:schemeClr val="tx1"/>
                </a:solidFill>
                <a:effectLst/>
                <a:latin typeface="Calibri" panose="020F0502020204030204" pitchFamily="34" charset="0"/>
                <a:ea typeface="Calibri" panose="020F0502020204030204" pitchFamily="34" charset="0"/>
                <a:cs typeface="Sultan Medium" pitchFamily="2" charset="-78"/>
              </a:rPr>
              <a:t>العمل على وضع سياسة اقتصادية عامة وممنهجة للدولة توضح من خلالها الاهداف الاقتصادية، وخلق التنسيق والشراكة بالعمل بين السياسات الاقتصادية الكلية وفي مقدمتها السياستين النقدية والمالية لمنع التضارب بين هذه السياسات للوصول الى مشتركات اقتصادية تسعى الى تحقيق التوازن .</a:t>
            </a:r>
            <a:endParaRPr lang="en-US" sz="17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lnSpc>
                <a:spcPct val="150000"/>
              </a:lnSpc>
              <a:spcAft>
                <a:spcPts val="800"/>
              </a:spcAft>
              <a:buFont typeface="+mj-lt"/>
              <a:buAutoNum type="arabicPeriod"/>
            </a:pPr>
            <a:r>
              <a:rPr lang="ar-IQ" sz="1700" dirty="0">
                <a:solidFill>
                  <a:schemeClr val="tx1"/>
                </a:solidFill>
                <a:effectLst/>
                <a:latin typeface="Calibri" panose="020F0502020204030204" pitchFamily="34" charset="0"/>
                <a:ea typeface="Calibri" panose="020F0502020204030204" pitchFamily="34" charset="0"/>
                <a:cs typeface="Sultan Medium" pitchFamily="2" charset="-78"/>
              </a:rPr>
              <a:t>ضبط الطلب على العملة الاجنبية من خلال توجيه تلك العملة لاستيراد السلع الضرورية وتقليل استيراد السلع غير الضرورية والذي يؤدي الى تقليل الطلب على العملة الاجنبية ، وهذا يؤدي الى ترشيد الاستيراد وخصوصاً للسلع الزراعية  بصورة اقتصادية صحيحة مما ينعكس على تقليل معدلات التضخم.</a:t>
            </a:r>
            <a:endParaRPr lang="en-US" sz="17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lnSpc>
                <a:spcPct val="150000"/>
              </a:lnSpc>
              <a:spcAft>
                <a:spcPts val="800"/>
              </a:spcAft>
              <a:buFont typeface="+mj-lt"/>
              <a:buAutoNum type="arabicPeriod"/>
            </a:pPr>
            <a:r>
              <a:rPr lang="ar-IQ" sz="1700" dirty="0">
                <a:solidFill>
                  <a:schemeClr val="tx1"/>
                </a:solidFill>
                <a:effectLst/>
                <a:latin typeface="Calibri" panose="020F0502020204030204" pitchFamily="34" charset="0"/>
                <a:ea typeface="Calibri" panose="020F0502020204030204" pitchFamily="34" charset="0"/>
                <a:cs typeface="Sultan Medium" pitchFamily="2" charset="-78"/>
              </a:rPr>
              <a:t>العمل على تنمية وتطوير الصادرات الزراعية بما يساعد على التقليل من الاستيرادات الزراعية لتقليل فجوة التجارة الخارجية الزراعية .</a:t>
            </a:r>
            <a:endParaRPr lang="en-US" sz="17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lnSpc>
                <a:spcPct val="150000"/>
              </a:lnSpc>
              <a:spcAft>
                <a:spcPts val="800"/>
              </a:spcAft>
              <a:buFont typeface="+mj-lt"/>
              <a:buAutoNum type="arabicPeriod"/>
            </a:pPr>
            <a:r>
              <a:rPr lang="ar-IQ" sz="1700" dirty="0">
                <a:solidFill>
                  <a:schemeClr val="tx1"/>
                </a:solidFill>
                <a:effectLst/>
                <a:latin typeface="Calibri" panose="020F0502020204030204" pitchFamily="34" charset="0"/>
                <a:ea typeface="Calibri" panose="020F0502020204030204" pitchFamily="34" charset="0"/>
                <a:cs typeface="Sultan Medium" pitchFamily="2" charset="-78"/>
              </a:rPr>
              <a:t>توجه الاقتصاد العراقي ضمن سياسته الاقتصادية نحو تنويع مصادر الدخل للتخفيف من أثر الصدمات المالية التي يتعرض لها نتيجة لتركز الصادرات في نوع معين فقط مما يتطلب الاهتمام بالتنويع بالإيرادات العامة .</a:t>
            </a:r>
            <a:endParaRPr lang="en-US" sz="1700" dirty="0">
              <a:solidFill>
                <a:schemeClr val="tx1"/>
              </a:solidFill>
              <a:effectLst/>
              <a:latin typeface="Calibri" panose="020F0502020204030204" pitchFamily="34" charset="0"/>
              <a:ea typeface="Calibri" panose="020F0502020204030204" pitchFamily="34" charset="0"/>
              <a:cs typeface="Sultan Medium" pitchFamily="2" charset="-78"/>
            </a:endParaRPr>
          </a:p>
          <a:p>
            <a:pPr marL="342900" lvl="0" indent="-342900" algn="justLow" rtl="1">
              <a:lnSpc>
                <a:spcPct val="150000"/>
              </a:lnSpc>
              <a:spcAft>
                <a:spcPts val="800"/>
              </a:spcAft>
              <a:buFont typeface="+mj-lt"/>
              <a:buAutoNum type="arabicPeriod"/>
            </a:pPr>
            <a:r>
              <a:rPr lang="ar-IQ" sz="1700" dirty="0">
                <a:solidFill>
                  <a:schemeClr val="tx1"/>
                </a:solidFill>
                <a:effectLst/>
                <a:latin typeface="Calibri" panose="020F0502020204030204" pitchFamily="34" charset="0"/>
                <a:ea typeface="Calibri" panose="020F0502020204030204" pitchFamily="34" charset="0"/>
                <a:cs typeface="Sultan Medium" pitchFamily="2" charset="-78"/>
              </a:rPr>
              <a:t>ترشيد الانفاق الحكومي وأعاده النظر في التوزيع للنفقات العامة من خلال </a:t>
            </a:r>
            <a:r>
              <a:rPr lang="ar-IQ" sz="1700" dirty="0" err="1">
                <a:solidFill>
                  <a:schemeClr val="tx1"/>
                </a:solidFill>
                <a:effectLst/>
                <a:latin typeface="Calibri" panose="020F0502020204030204" pitchFamily="34" charset="0"/>
                <a:ea typeface="Calibri" panose="020F0502020204030204" pitchFamily="34" charset="0"/>
                <a:cs typeface="Sultan Medium" pitchFamily="2" charset="-78"/>
              </a:rPr>
              <a:t>أعطاء</a:t>
            </a:r>
            <a:r>
              <a:rPr lang="ar-IQ" sz="1700" dirty="0">
                <a:solidFill>
                  <a:schemeClr val="tx1"/>
                </a:solidFill>
                <a:effectLst/>
                <a:latin typeface="Calibri" panose="020F0502020204030204" pitchFamily="34" charset="0"/>
                <a:ea typeface="Calibri" panose="020F0502020204030204" pitchFamily="34" charset="0"/>
                <a:cs typeface="Sultan Medium" pitchFamily="2" charset="-78"/>
              </a:rPr>
              <a:t> أهمية أكبر للنفقات الاستثمارية وخصوصاً في القطاع الزراعي باعتبارها المحرك الأساسي للتنمية الاقتصادية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a:p>
            <a:pPr algn="justLow" rtl="1">
              <a:spcAft>
                <a:spcPts val="800"/>
              </a:spcAft>
            </a:pPr>
            <a:r>
              <a:rPr lang="en-US" sz="1800" dirty="0">
                <a:solidFill>
                  <a:schemeClr val="tx1"/>
                </a:solidFill>
                <a:effectLst/>
                <a:latin typeface="Times New Roman" panose="02020603050405020304" pitchFamily="18" charset="0"/>
                <a:ea typeface="Calibri" panose="020F0502020204030204" pitchFamily="34" charset="0"/>
                <a:cs typeface="Sultan Medium" pitchFamily="2" charset="-78"/>
              </a:rPr>
              <a:t> </a:t>
            </a:r>
            <a:endParaRPr lang="en-US" sz="1400" dirty="0">
              <a:solidFill>
                <a:schemeClr val="tx1"/>
              </a:solidFill>
              <a:effectLst/>
              <a:latin typeface="Calibri" panose="020F0502020204030204" pitchFamily="34" charset="0"/>
              <a:ea typeface="Calibri" panose="020F0502020204030204" pitchFamily="34" charset="0"/>
              <a:cs typeface="Sultan Medium" pitchFamily="2" charset="-78"/>
            </a:endParaRPr>
          </a:p>
        </p:txBody>
      </p:sp>
    </p:spTree>
    <p:extLst>
      <p:ext uri="{BB962C8B-B14F-4D97-AF65-F5344CB8AC3E}">
        <p14:creationId xmlns:p14="http://schemas.microsoft.com/office/powerpoint/2010/main" val="10106131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103163" y="116058"/>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spcAft>
                <a:spcPts val="800"/>
              </a:spcAft>
            </a:pPr>
            <a:r>
              <a:rPr lang="ar-IQ" sz="4000" dirty="0">
                <a:solidFill>
                  <a:srgbClr val="002060"/>
                </a:solidFill>
                <a:effectLst>
                  <a:outerShdw blurRad="38100" dist="38100" dir="2700000" algn="tl">
                    <a:srgbClr val="000000">
                      <a:alpha val="43137"/>
                    </a:srgbClr>
                  </a:outerShdw>
                </a:effectLst>
                <a:latin typeface="Aptos Display" panose="020B0004020202020204" pitchFamily="34" charset="0"/>
                <a:ea typeface="Calibri" panose="020F0502020204030204" pitchFamily="34" charset="0"/>
                <a:cs typeface="Sultan Medium" pitchFamily="2" charset="-78"/>
              </a:rPr>
              <a:t>شكرا لحسن أصغائكم </a:t>
            </a:r>
            <a:endParaRPr lang="en-US" sz="3200" dirty="0">
              <a:solidFill>
                <a:srgbClr val="002060"/>
              </a:solidFill>
              <a:effectLst>
                <a:outerShdw blurRad="38100" dist="38100" dir="2700000" algn="tl">
                  <a:srgbClr val="000000">
                    <a:alpha val="43137"/>
                  </a:srgbClr>
                </a:outerShdw>
              </a:effectLst>
              <a:latin typeface="Aptos Display" panose="020B0004020202020204" pitchFamily="34" charset="0"/>
              <a:ea typeface="Calibri" panose="020F0502020204030204" pitchFamily="34" charset="0"/>
              <a:cs typeface="Sultan Medium" pitchFamily="2" charset="-78"/>
            </a:endParaRPr>
          </a:p>
        </p:txBody>
      </p:sp>
    </p:spTree>
    <p:extLst>
      <p:ext uri="{BB962C8B-B14F-4D97-AF65-F5344CB8AC3E}">
        <p14:creationId xmlns:p14="http://schemas.microsoft.com/office/powerpoint/2010/main" val="455471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61629B4E-FA60-FC54-13A1-2F22A7121735}"/>
              </a:ext>
            </a:extLst>
          </p:cNvPr>
          <p:cNvSpPr txBox="1"/>
          <p:nvPr/>
        </p:nvSpPr>
        <p:spPr>
          <a:xfrm>
            <a:off x="295422" y="177800"/>
            <a:ext cx="11493304" cy="6730817"/>
          </a:xfrm>
          <a:prstGeom prst="rect">
            <a:avLst/>
          </a:prstGeom>
          <a:noFill/>
        </p:spPr>
        <p:txBody>
          <a:bodyPr wrap="square">
            <a:spAutoFit/>
          </a:bodyPr>
          <a:lstStyle/>
          <a:p>
            <a:pPr algn="justLow" rtl="1">
              <a:lnSpc>
                <a:spcPct val="150000"/>
              </a:lnSpc>
              <a:spcAft>
                <a:spcPts val="800"/>
              </a:spcAft>
            </a:pPr>
            <a:r>
              <a:rPr lang="ar-IQ" sz="1600" dirty="0">
                <a:solidFill>
                  <a:srgbClr val="7030A0"/>
                </a:solidFill>
                <a:ea typeface="Times New Roman" panose="02020603050405020304" pitchFamily="18" charset="0"/>
                <a:cs typeface="Sultan Medium" pitchFamily="2" charset="-78"/>
              </a:rPr>
              <a:t>أهداف البحث : </a:t>
            </a:r>
            <a:endParaRPr lang="en-US" sz="1600" dirty="0">
              <a:solidFill>
                <a:srgbClr val="7030A0"/>
              </a:solidFill>
              <a:ea typeface="Calibri" panose="020F0502020204030204" pitchFamily="34" charset="0"/>
              <a:cs typeface="Sultan Medium" pitchFamily="2" charset="-78"/>
            </a:endParaRPr>
          </a:p>
          <a:p>
            <a:pPr algn="justLow" rtl="1">
              <a:lnSpc>
                <a:spcPct val="107000"/>
              </a:lnSpc>
              <a:spcAft>
                <a:spcPts val="800"/>
              </a:spcAft>
            </a:pPr>
            <a:r>
              <a:rPr lang="ar-IQ" sz="1400" dirty="0">
                <a:ea typeface="Calibri" panose="020F0502020204030204" pitchFamily="34" charset="0"/>
                <a:cs typeface="Sultan Medium" pitchFamily="2" charset="-78"/>
              </a:rPr>
              <a:t>يهدف البحث الى :-</a:t>
            </a:r>
            <a:endParaRPr lang="en-US" sz="1400" dirty="0">
              <a:ea typeface="Calibri" panose="020F0502020204030204" pitchFamily="34" charset="0"/>
              <a:cs typeface="Sultan Medium" pitchFamily="2" charset="-78"/>
            </a:endParaRPr>
          </a:p>
          <a:p>
            <a:pPr marL="342900" indent="-342900" algn="justLow" rtl="1">
              <a:lnSpc>
                <a:spcPct val="150000"/>
              </a:lnSpc>
              <a:buFont typeface="+mj-lt"/>
              <a:buAutoNum type="arabicPeriod"/>
              <a:tabLst>
                <a:tab pos="228600" algn="r"/>
              </a:tabLst>
            </a:pPr>
            <a:r>
              <a:rPr lang="ar-IQ" sz="1400" dirty="0">
                <a:latin typeface="Arial" panose="020B0604020202020204" pitchFamily="34" charset="0"/>
                <a:ea typeface="Calibri" panose="020F0502020204030204" pitchFamily="34" charset="0"/>
                <a:cs typeface="Sultan Medium" pitchFamily="2" charset="-78"/>
              </a:rPr>
              <a:t>تحليل ودراسة حجم فجوة التجارة الخارجية الزراعية في العراق للمدة( 1990-2022) من خلال دراسة الصادرات والاستيرادات للسلع الزراعية المختلفة لتحديد حجم فجوة التجارة الخارجية الزراعية وتحليل تطورات تلك الفجوة والتعرف على اسباب وجودها واستمرارها، ودراسة طرق تمويل فجوة التجارة الخارجية الزراعية من المصادر المختلفة وتقديم المقترحات المناسبة للحد من تفاقم الفجوة في التجارة الخارجية الزراعية .</a:t>
            </a:r>
            <a:endParaRPr lang="en-US" sz="1400" dirty="0">
              <a:latin typeface="Arial" panose="020B0604020202020204" pitchFamily="34" charset="0"/>
              <a:ea typeface="Calibri" panose="020F0502020204030204" pitchFamily="34" charset="0"/>
              <a:cs typeface="Sultan Medium" pitchFamily="2" charset="-78"/>
            </a:endParaRPr>
          </a:p>
          <a:p>
            <a:pPr marL="342900" indent="-342900" algn="justLow" rtl="1">
              <a:lnSpc>
                <a:spcPct val="150000"/>
              </a:lnSpc>
              <a:spcAft>
                <a:spcPts val="1000"/>
              </a:spcAft>
              <a:buFont typeface="+mj-lt"/>
              <a:buAutoNum type="arabicPeriod"/>
              <a:tabLst>
                <a:tab pos="228600" algn="r"/>
              </a:tabLst>
            </a:pPr>
            <a:r>
              <a:rPr lang="ar-IQ" sz="1400" dirty="0">
                <a:latin typeface="Arial" panose="020B0604020202020204" pitchFamily="34" charset="0"/>
                <a:ea typeface="Calibri" panose="020F0502020204030204" pitchFamily="34" charset="0"/>
                <a:cs typeface="Sultan Medium" pitchFamily="2" charset="-78"/>
              </a:rPr>
              <a:t>التعرف على أثر مؤشرات السياستين المالية والنقدية على حجم فجوة التجارة الخارجية الزراعية ودراسة العلاقة السببية بينهم ودراسة أثر الصدمات في كل منها على حجم فجوة التجارة الخارجية الزراعية من خلال بيان علاقة المؤشرات الاقتصادية ( الانفاق الحكومي ، الضرائب ، سعر الصرف ، معدل التضخم ، عرض النقد الواسع ، سعر الفائدة ) للسياستين المالية والنقدية في العراق للمدة ( 1990-2022 ). </a:t>
            </a:r>
          </a:p>
          <a:p>
            <a:pPr algn="justLow" rtl="1">
              <a:lnSpc>
                <a:spcPct val="150000"/>
              </a:lnSpc>
              <a:spcAft>
                <a:spcPts val="800"/>
              </a:spcAft>
            </a:pPr>
            <a:r>
              <a:rPr lang="ar-IQ" sz="1600" dirty="0">
                <a:solidFill>
                  <a:srgbClr val="7030A0"/>
                </a:solidFill>
                <a:ea typeface="Calibri" panose="020F0502020204030204" pitchFamily="34" charset="0"/>
                <a:cs typeface="Sultan Medium" pitchFamily="2" charset="-78"/>
              </a:rPr>
              <a:t>مصادر البيانات وأسلوب التحليل</a:t>
            </a:r>
            <a:r>
              <a:rPr lang="ar-SA" sz="1600" dirty="0">
                <a:solidFill>
                  <a:srgbClr val="7030A0"/>
                </a:solidFill>
                <a:ea typeface="Times New Roman" panose="02020603050405020304" pitchFamily="18" charset="0"/>
                <a:cs typeface="Sultan Medium" pitchFamily="2" charset="-78"/>
              </a:rPr>
              <a:t>:</a:t>
            </a:r>
            <a:endParaRPr lang="en-US" sz="1600" dirty="0">
              <a:solidFill>
                <a:srgbClr val="7030A0"/>
              </a:solidFill>
              <a:ea typeface="Calibri" panose="020F0502020204030204" pitchFamily="34" charset="0"/>
              <a:cs typeface="Sultan Medium" pitchFamily="2" charset="-78"/>
            </a:endParaRPr>
          </a:p>
          <a:p>
            <a:pPr indent="345440" algn="justLow" rtl="1">
              <a:lnSpc>
                <a:spcPct val="150000"/>
              </a:lnSpc>
              <a:spcAft>
                <a:spcPts val="800"/>
              </a:spcAft>
            </a:pPr>
            <a:r>
              <a:rPr lang="ar-SA" sz="1400" dirty="0">
                <a:ea typeface="Calibri" panose="020F0502020204030204" pitchFamily="34" charset="0"/>
                <a:cs typeface="Sultan Medium" pitchFamily="2" charset="-78"/>
              </a:rPr>
              <a:t>اعتمدت الدراسة على البيانات الثانوية وهي بيانات السلسلة الزمنية التي غطت المد</a:t>
            </a:r>
            <a:r>
              <a:rPr lang="ar-IQ" sz="1400" dirty="0">
                <a:ea typeface="Calibri" panose="020F0502020204030204" pitchFamily="34" charset="0"/>
                <a:cs typeface="Sultan Medium" pitchFamily="2" charset="-78"/>
              </a:rPr>
              <a:t>ة </a:t>
            </a:r>
            <a:r>
              <a:rPr lang="ar-SA" sz="1400" dirty="0">
                <a:ea typeface="Calibri" panose="020F0502020204030204" pitchFamily="34" charset="0"/>
                <a:cs typeface="Sultan Medium" pitchFamily="2" charset="-78"/>
              </a:rPr>
              <a:t> </a:t>
            </a:r>
            <a:br>
              <a:rPr lang="ar-SA" sz="1400" dirty="0">
                <a:ea typeface="Calibri" panose="020F0502020204030204" pitchFamily="34" charset="0"/>
                <a:cs typeface="Sultan Medium" pitchFamily="2" charset="-78"/>
              </a:rPr>
            </a:br>
            <a:r>
              <a:rPr lang="ar-SA" sz="1400" dirty="0">
                <a:ea typeface="Calibri" panose="020F0502020204030204" pitchFamily="34" charset="0"/>
                <a:cs typeface="Sultan Medium" pitchFamily="2" charset="-78"/>
              </a:rPr>
              <a:t>( 1990 - 2022 ) التي تم الحصول عليها من الجهات الحكومية والدولية مثل وزارة الزراعة، وزارة التخطيط/ الجهاز المركزي للإحصاء، منظمة الغذاء والزراعة للأمم المتحدة (</a:t>
            </a:r>
            <a:r>
              <a:rPr lang="en-US" sz="1400" dirty="0">
                <a:latin typeface="Arial" panose="020B0604020202020204" pitchFamily="34" charset="0"/>
                <a:ea typeface="Calibri" panose="020F0502020204030204" pitchFamily="34" charset="0"/>
                <a:cs typeface="Sultan Medium" pitchFamily="2" charset="-78"/>
              </a:rPr>
              <a:t>FAO</a:t>
            </a:r>
            <a:r>
              <a:rPr lang="ar-SA" sz="1400" dirty="0">
                <a:ea typeface="Calibri" panose="020F0502020204030204" pitchFamily="34" charset="0"/>
                <a:cs typeface="Sultan Medium" pitchFamily="2" charset="-78"/>
              </a:rPr>
              <a:t>)، منظمة التجارة العالمية (</a:t>
            </a:r>
            <a:r>
              <a:rPr lang="en-US" sz="1400" dirty="0">
                <a:latin typeface="Arial" panose="020B0604020202020204" pitchFamily="34" charset="0"/>
                <a:ea typeface="Calibri" panose="020F0502020204030204" pitchFamily="34" charset="0"/>
                <a:cs typeface="Sultan Medium" pitchFamily="2" charset="-78"/>
              </a:rPr>
              <a:t>WTO</a:t>
            </a:r>
            <a:r>
              <a:rPr lang="ar-IQ" sz="1400" dirty="0">
                <a:ea typeface="Calibri" panose="020F0502020204030204" pitchFamily="34" charset="0"/>
                <a:cs typeface="Sultan Medium" pitchFamily="2" charset="-78"/>
              </a:rPr>
              <a:t>) ، والبنك الدولي ، </a:t>
            </a:r>
            <a:r>
              <a:rPr lang="ar-SA" sz="1400" dirty="0">
                <a:ea typeface="Calibri" panose="020F0502020204030204" pitchFamily="34" charset="0"/>
                <a:cs typeface="Sultan Medium" pitchFamily="2" charset="-78"/>
              </a:rPr>
              <a:t>صندوق النقد العربي ومواقع الشبكة الدولية للمعلومات ، اما اسلوب التحليل فيتم استخدام انموذج الانحدار الذاتي ذو الابطاء الموزع </a:t>
            </a:r>
            <a:r>
              <a:rPr lang="en-US" sz="1400" dirty="0">
                <a:latin typeface="Arial" panose="020B0604020202020204" pitchFamily="34" charset="0"/>
                <a:ea typeface="Calibri" panose="020F0502020204030204" pitchFamily="34" charset="0"/>
                <a:cs typeface="Sultan Medium" pitchFamily="2" charset="-78"/>
              </a:rPr>
              <a:t>ARDL (Auto Regressive Distributed lag )</a:t>
            </a:r>
            <a:r>
              <a:rPr lang="ar-SA" sz="1400" dirty="0">
                <a:ea typeface="Calibri" panose="020F0502020204030204" pitchFamily="34" charset="0"/>
                <a:cs typeface="Sultan Medium" pitchFamily="2" charset="-78"/>
              </a:rPr>
              <a:t> بما يتلاءم وحالة البيانات واستقرارها  وتحليل التكامل المشترك باستخدام اختبار جوهانسون واختبارات السببية </a:t>
            </a:r>
            <a:r>
              <a:rPr lang="ar-SA" sz="1400" dirty="0" err="1">
                <a:ea typeface="Calibri" panose="020F0502020204030204" pitchFamily="34" charset="0"/>
                <a:cs typeface="Sultan Medium" pitchFamily="2" charset="-78"/>
              </a:rPr>
              <a:t>لجرانجر</a:t>
            </a:r>
            <a:r>
              <a:rPr lang="ar-SA" sz="1400" dirty="0">
                <a:ea typeface="Calibri" panose="020F0502020204030204" pitchFamily="34" charset="0"/>
                <a:cs typeface="Sultan Medium" pitchFamily="2" charset="-78"/>
              </a:rPr>
              <a:t> وتودا – ياما موتو ودالة استجابة النبضة (</a:t>
            </a:r>
            <a:r>
              <a:rPr lang="en-US" sz="1400" dirty="0">
                <a:latin typeface="Arial" panose="020B0604020202020204" pitchFamily="34" charset="0"/>
                <a:ea typeface="Calibri" panose="020F0502020204030204" pitchFamily="34" charset="0"/>
                <a:cs typeface="Sultan Medium" pitchFamily="2" charset="-78"/>
              </a:rPr>
              <a:t>IRF</a:t>
            </a:r>
            <a:r>
              <a:rPr lang="ar-SA" sz="1400" dirty="0">
                <a:ea typeface="Calibri" panose="020F0502020204030204" pitchFamily="34" charset="0"/>
                <a:cs typeface="Sultan Medium" pitchFamily="2" charset="-78"/>
              </a:rPr>
              <a:t>) (</a:t>
            </a:r>
            <a:r>
              <a:rPr lang="en-US" sz="1400" dirty="0">
                <a:latin typeface="Arial" panose="020B0604020202020204" pitchFamily="34" charset="0"/>
                <a:ea typeface="Calibri" panose="020F0502020204030204" pitchFamily="34" charset="0"/>
                <a:cs typeface="Sultan Medium" pitchFamily="2" charset="-78"/>
              </a:rPr>
              <a:t>Impulse Response Function </a:t>
            </a:r>
            <a:r>
              <a:rPr lang="ar-SA" sz="1400" dirty="0">
                <a:ea typeface="Calibri" panose="020F0502020204030204" pitchFamily="34" charset="0"/>
                <a:cs typeface="Sultan Medium" pitchFamily="2" charset="-78"/>
              </a:rPr>
              <a:t>)على بيانات السلسة الزمنية وأخرى غيرها باستخدام البرنامج الإحصائي </a:t>
            </a:r>
            <a:r>
              <a:rPr lang="en-US" sz="1400" dirty="0">
                <a:latin typeface="Arial" panose="020B0604020202020204" pitchFamily="34" charset="0"/>
                <a:ea typeface="Calibri" panose="020F0502020204030204" pitchFamily="34" charset="0"/>
                <a:cs typeface="Sultan Medium" pitchFamily="2" charset="-78"/>
              </a:rPr>
              <a:t>EViews 10</a:t>
            </a:r>
            <a:r>
              <a:rPr lang="ar-SA" sz="1400" dirty="0">
                <a:ea typeface="Calibri" panose="020F0502020204030204" pitchFamily="34" charset="0"/>
                <a:cs typeface="Sultan Medium" pitchFamily="2" charset="-78"/>
              </a:rPr>
              <a:t>، على وفق نموذجين يكون فيه حجم فجوة التجارة الخارجية الزراعية كمتغير تابع وكل من </a:t>
            </a:r>
            <a:r>
              <a:rPr lang="ar-IQ" sz="1400" dirty="0">
                <a:ea typeface="Calibri" panose="020F0502020204030204" pitchFamily="34" charset="0"/>
                <a:cs typeface="Sultan Medium" pitchFamily="2" charset="-78"/>
              </a:rPr>
              <a:t>( سعر الصرف ، معدل التضخم ، سعر الفائدة ، عرض النقد الواسع)</a:t>
            </a:r>
            <a:r>
              <a:rPr lang="ar-SA" sz="1400" dirty="0">
                <a:ea typeface="Calibri" panose="020F0502020204030204" pitchFamily="34" charset="0"/>
                <a:cs typeface="Sultan Medium" pitchFamily="2" charset="-78"/>
              </a:rPr>
              <a:t> كمتغيرات مستقلة في أنموذج السياسة النقدية وكل من حجم فجوة التجارة الخارجية الزراعية كمتغير تابع وكل من ( الانفاق الحكومي والضرائب ) كمتغيرات مستقلة في أنموذج السياسة المالية، كما تم وضع انموذجٍ ثالثٍ كان فيه حجم فجوة التجارة الخارجية متغيرا تابعاً وكل متغيرات السياستين المالية والنقدية مجتمعة كمتغيرات مستقلة ، اما الانموذج الرابع فكان أثر متغيرات السياستين المالية والنقدية مجتمعة على كل من الصادرات الزراعية والاستيرادات الزراعية كل على حدة.</a:t>
            </a:r>
            <a:endParaRPr lang="en-US" sz="1400" dirty="0">
              <a:ea typeface="Calibri" panose="020F0502020204030204" pitchFamily="34" charset="0"/>
              <a:cs typeface="Sultan Medium" pitchFamily="2" charset="-78"/>
            </a:endParaRPr>
          </a:p>
          <a:p>
            <a:pPr marL="342900" indent="-342900" algn="justLow" rtl="1">
              <a:lnSpc>
                <a:spcPct val="150000"/>
              </a:lnSpc>
              <a:spcAft>
                <a:spcPts val="1000"/>
              </a:spcAft>
              <a:buFont typeface="+mj-lt"/>
              <a:buAutoNum type="arabicPeriod"/>
              <a:tabLst>
                <a:tab pos="228600" algn="r"/>
              </a:tabLst>
            </a:pPr>
            <a:endParaRPr lang="en-US" sz="1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79834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61629B4E-FA60-FC54-13A1-2F22A7121735}"/>
              </a:ext>
            </a:extLst>
          </p:cNvPr>
          <p:cNvSpPr txBox="1"/>
          <p:nvPr/>
        </p:nvSpPr>
        <p:spPr>
          <a:xfrm>
            <a:off x="225084" y="1626772"/>
            <a:ext cx="11493304" cy="2380139"/>
          </a:xfrm>
          <a:prstGeom prst="rect">
            <a:avLst/>
          </a:prstGeom>
          <a:noFill/>
        </p:spPr>
        <p:txBody>
          <a:bodyPr wrap="square">
            <a:spAutoFit/>
          </a:bodyPr>
          <a:lstStyle/>
          <a:p>
            <a:pPr algn="ctr" rtl="1">
              <a:lnSpc>
                <a:spcPct val="200000"/>
              </a:lnSpc>
              <a:spcAft>
                <a:spcPts val="800"/>
              </a:spcAft>
            </a:pPr>
            <a:r>
              <a:rPr lang="ar-IQ" sz="3600" dirty="0">
                <a:solidFill>
                  <a:srgbClr val="7030A0"/>
                </a:solidFill>
                <a:latin typeface="Arial" panose="020B0604020202020204" pitchFamily="34" charset="0"/>
                <a:ea typeface="Calibri" panose="020F0502020204030204" pitchFamily="34" charset="0"/>
                <a:cs typeface="Sultan Medium" pitchFamily="2" charset="-78"/>
              </a:rPr>
              <a:t>الاطار النظري  </a:t>
            </a:r>
          </a:p>
          <a:p>
            <a:pPr algn="ctr" rtl="1">
              <a:lnSpc>
                <a:spcPct val="200000"/>
              </a:lnSpc>
              <a:spcAft>
                <a:spcPts val="800"/>
              </a:spcAft>
            </a:pPr>
            <a:r>
              <a:rPr lang="ar-IQ" sz="4000" b="1" dirty="0">
                <a:solidFill>
                  <a:srgbClr val="7030A0"/>
                </a:solidFill>
                <a:latin typeface="Monotype Koufi" pitchFamily="2" charset="-78"/>
                <a:ea typeface="Monotype Koufi" pitchFamily="2" charset="-78"/>
                <a:cs typeface="Monotype Koufi" pitchFamily="2" charset="-78"/>
                <a:sym typeface="AGA Arabesque" panose="05010101010101010101" pitchFamily="2" charset="2"/>
              </a:rPr>
              <a:t></a:t>
            </a:r>
            <a:r>
              <a:rPr lang="ar-IQ" sz="4000" b="1" dirty="0">
                <a:solidFill>
                  <a:srgbClr val="7030A0"/>
                </a:solidFill>
                <a:latin typeface="Monotype Koufi" pitchFamily="2" charset="-78"/>
                <a:ea typeface="Monotype Koufi" pitchFamily="2" charset="-78"/>
                <a:cs typeface="Monotype Koufi" pitchFamily="2" charset="-78"/>
              </a:rPr>
              <a:t>السياستين المالية والنقدية والتجارة الخارجية</a:t>
            </a:r>
            <a:r>
              <a:rPr lang="ar-IQ" sz="3600" b="1" dirty="0">
                <a:solidFill>
                  <a:srgbClr val="7030A0"/>
                </a:solidFill>
                <a:latin typeface="Monotype Koufi" pitchFamily="2" charset="-78"/>
                <a:ea typeface="Monotype Koufi" pitchFamily="2" charset="-78"/>
                <a:cs typeface="Monotype Koufi" pitchFamily="2" charset="-78"/>
                <a:sym typeface="AGA Arabesque" panose="05010101010101010101" pitchFamily="2" charset="2"/>
              </a:rPr>
              <a:t></a:t>
            </a:r>
            <a:endParaRPr lang="en-US" sz="3600" b="1" dirty="0">
              <a:latin typeface="Arial" panose="020B0604020202020204" pitchFamily="34" charset="0"/>
              <a:ea typeface="Monotype Koufi" pitchFamily="2" charset="-78"/>
              <a:cs typeface="Monotype Koufi" pitchFamily="2" charset="-78"/>
            </a:endParaRPr>
          </a:p>
        </p:txBody>
      </p:sp>
    </p:spTree>
    <p:extLst>
      <p:ext uri="{BB962C8B-B14F-4D97-AF65-F5344CB8AC3E}">
        <p14:creationId xmlns:p14="http://schemas.microsoft.com/office/powerpoint/2010/main" val="386476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lnSpc>
                <a:spcPct val="150000"/>
              </a:lnSpc>
            </a:pPr>
            <a:r>
              <a:rPr kumimoji="0" lang="ar-IQ" sz="2000"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t>مفهوم السياسة المالية:-</a:t>
            </a:r>
          </a:p>
          <a:p>
            <a:pPr algn="r">
              <a:lnSpc>
                <a:spcPct val="150000"/>
              </a:lnSpc>
            </a:pPr>
            <a:br>
              <a:rPr kumimoji="0" lang="ar-IQ" sz="110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br>
            <a:r>
              <a:rPr kumimoji="0" lang="ar-IQ" sz="200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مجموعة الإجراءات التي تتخذها الدولة بشأن ادارة نشاطها المالي (إيرادات ونفقات) بما يحرك القطاعات المختلفة للاقتصاد القومي .</a:t>
            </a:r>
            <a:br>
              <a:rPr kumimoji="0" lang="ar-IQ" sz="200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br>
            <a:r>
              <a:rPr kumimoji="0" lang="ar-IQ" sz="200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هو ذلك الجزء من السياسة الحكومية الذي يتعلق بتحقيق إيرادات الدولة عن طريق الضرائب والرسوم وغيرها من الوسائل وذلك بتقدير مستوى ونمط انفاق هذه الإيرادات .</a:t>
            </a:r>
            <a:br>
              <a:rPr kumimoji="0" lang="ar-IQ"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br>
            <a:r>
              <a:rPr kumimoji="0" lang="ar-IQ" sz="2000"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t>أهداف السياسة المالية:-</a:t>
            </a:r>
          </a:p>
          <a:p>
            <a:pPr algn="ctr">
              <a:lnSpc>
                <a:spcPct val="150000"/>
              </a:lnSpc>
            </a:pPr>
            <a:endParaRPr lang="ar-IQ" b="1" dirty="0">
              <a:solidFill>
                <a:srgbClr val="4472C4"/>
              </a:solidFill>
              <a:latin typeface="Sakkal Majalla" panose="02000000000000000000" pitchFamily="2" charset="-78"/>
              <a:ea typeface="Calibri" panose="020F0502020204030204" pitchFamily="34" charset="0"/>
              <a:cs typeface="Sultan Medium" pitchFamily="2" charset="-78"/>
            </a:endParaRPr>
          </a:p>
          <a:p>
            <a:pPr algn="ctr">
              <a:lnSpc>
                <a:spcPct val="150000"/>
              </a:lnSpc>
            </a:pPr>
            <a:endParaRPr kumimoji="0" lang="ar-IQ" b="1"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endParaRPr>
          </a:p>
          <a:p>
            <a:pPr algn="ctr">
              <a:lnSpc>
                <a:spcPct val="150000"/>
              </a:lnSpc>
            </a:pPr>
            <a:endParaRPr kumimoji="0" lang="ar-IQ" b="1"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endParaRPr>
          </a:p>
          <a:p>
            <a:pPr algn="ctr">
              <a:lnSpc>
                <a:spcPct val="150000"/>
              </a:lnSpc>
            </a:pPr>
            <a:br>
              <a:rPr kumimoji="0" lang="ar-IQ"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br>
            <a:r>
              <a:rPr kumimoji="0" lang="ar-IQ"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 </a:t>
            </a:r>
            <a:br>
              <a:rPr kumimoji="0" lang="ar-IQ"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br>
            <a:r>
              <a:rPr kumimoji="0" lang="ar-IQ"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 </a:t>
            </a:r>
            <a:br>
              <a:rPr kumimoji="0" lang="ar-IQ"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br>
            <a:endParaRPr lang="en-US" dirty="0">
              <a:cs typeface="Sultan Medium" pitchFamily="2" charset="-78"/>
            </a:endParaRPr>
          </a:p>
        </p:txBody>
      </p:sp>
      <p:pic>
        <p:nvPicPr>
          <p:cNvPr id="7" name="Picture 6">
            <a:extLst>
              <a:ext uri="{FF2B5EF4-FFF2-40B4-BE49-F238E27FC236}">
                <a16:creationId xmlns:a16="http://schemas.microsoft.com/office/drawing/2014/main" id="{01649F9A-0356-83DF-4C4D-4A3028D85114}"/>
              </a:ext>
            </a:extLst>
          </p:cNvPr>
          <p:cNvPicPr>
            <a:picLocks noChangeAspect="1"/>
          </p:cNvPicPr>
          <p:nvPr/>
        </p:nvPicPr>
        <p:blipFill>
          <a:blip r:embed="rId2"/>
          <a:stretch>
            <a:fillRect/>
          </a:stretch>
        </p:blipFill>
        <p:spPr>
          <a:xfrm>
            <a:off x="391057" y="3425483"/>
            <a:ext cx="11400508" cy="3072650"/>
          </a:xfrm>
          <a:prstGeom prst="rect">
            <a:avLst/>
          </a:prstGeom>
        </p:spPr>
      </p:pic>
    </p:spTree>
    <p:extLst>
      <p:ext uri="{BB962C8B-B14F-4D97-AF65-F5344CB8AC3E}">
        <p14:creationId xmlns:p14="http://schemas.microsoft.com/office/powerpoint/2010/main" val="2996081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lnSpc>
                <a:spcPct val="150000"/>
              </a:lnSpc>
            </a:pPr>
            <a:r>
              <a:rPr lang="ar-IQ" sz="2000" dirty="0">
                <a:solidFill>
                  <a:srgbClr val="4472C4"/>
                </a:solidFill>
                <a:latin typeface="Sakkal Majalla" panose="02000000000000000000" pitchFamily="2" charset="-78"/>
                <a:ea typeface="Calibri" panose="020F0502020204030204" pitchFamily="34" charset="0"/>
                <a:cs typeface="Sultan Medium" pitchFamily="2" charset="-78"/>
              </a:rPr>
              <a:t>أدوات السياسة المالية </a:t>
            </a:r>
            <a:endParaRPr kumimoji="0" lang="ar-IQ" sz="2000"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endParaRPr>
          </a:p>
          <a:p>
            <a:pPr algn="r">
              <a:lnSpc>
                <a:spcPct val="200000"/>
              </a:lnSpc>
            </a:pPr>
            <a:r>
              <a:rPr kumimoji="0" lang="ar-IQ" sz="1700" b="1"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t>الضرائب</a:t>
            </a:r>
            <a:r>
              <a:rPr kumimoji="0" lang="ar-IQ" sz="1700"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 :- تعد الضرائب من اهم الادوات المستخدمة في السياسة المالية وهي المسؤولة عن زيادة أو تقليل مستوى الانفاق الكلي في الاقتصاد بشكل عام فمثلا ً في حالة وجود ركود اقتصادي فان الحكومة تقوم بتخفيض حجم الضرائب وبالعكس .</a:t>
            </a:r>
            <a:br>
              <a:rPr kumimoji="0" lang="ar-IQ" sz="1700"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br>
            <a:r>
              <a:rPr kumimoji="0" lang="ar-IQ" sz="1700"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 ان السياسة المالية لا تستطيع ان تحقق كافة الأهداف التي ينشدها الاقتصاد الوطني ، بل ينبغي التنسيق بينها وبين السياسات الأخرى . وهناك عدة تقسيمات للنفقات منها :-</a:t>
            </a:r>
            <a:br>
              <a:rPr kumimoji="0" lang="ar-IQ" sz="1700"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br>
            <a:r>
              <a:rPr kumimoji="0" lang="ar-IQ" sz="1700" b="1"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t>1-النفقات العامة </a:t>
            </a:r>
            <a:r>
              <a:rPr kumimoji="0" lang="ar-IQ" sz="1700"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 هي مبلغ من المال يخرج من خزانة الدولة سدادا لحاجة عامة .</a:t>
            </a:r>
            <a:br>
              <a:rPr kumimoji="0" lang="ar-IQ" sz="1700"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br>
            <a:r>
              <a:rPr kumimoji="0" lang="ar-IQ" sz="1700" b="1"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t>2-تقسيم النفقات العامة </a:t>
            </a:r>
            <a:r>
              <a:rPr kumimoji="0" lang="ar-IQ" sz="1700"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 من الطبيعي ان يزداد تنوع النفقات العامة بازدياد مظاهر تدخل الدولة في الحياة العامة </a:t>
            </a:r>
            <a:br>
              <a:rPr kumimoji="0" lang="ar-IQ" sz="1700"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br>
            <a:r>
              <a:rPr kumimoji="0" lang="ar-IQ" sz="1700" b="1"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t>أ</a:t>
            </a:r>
            <a:r>
              <a:rPr kumimoji="0" lang="ar-IQ" sz="1700" b="1"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 </a:t>
            </a:r>
            <a:r>
              <a:rPr kumimoji="0" lang="ar-IQ" sz="1700" b="1"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t>- نفقات عادية وغير عادية </a:t>
            </a:r>
            <a:r>
              <a:rPr kumimoji="0" lang="ar-IQ" sz="1700"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 النفقات العادية هي التي تمول من إيرادات الدولة العادية ( الضرائب ، إيرادات أملاك الدولة ) وهي تلك التي تمول من إيرادات غير عادية تتكرر بانتظام في الميزانية مثلا رواتب الموظفين ونفقات الصيانة ، والغير عادية ( القروض) ولا تتكرر بانتظام في الميزانية مثل نفقات انشاء الطرق والجسور ونفقات مواجهة اثار الكوارث الطبيعية .</a:t>
            </a:r>
            <a:br>
              <a:rPr kumimoji="0" lang="ar-IQ" sz="1700"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br>
            <a:r>
              <a:rPr kumimoji="0" lang="ar-IQ" sz="1700" b="1"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t>ب-النفقات الجارية والنفقات الاستثمارية </a:t>
            </a:r>
            <a:r>
              <a:rPr kumimoji="0" lang="ar-IQ" sz="1700"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 النفقات الجارية تعرف بالنفقات </a:t>
            </a:r>
            <a:r>
              <a:rPr kumimoji="0" lang="ar-IQ" sz="1700" b="0" i="0" u="none" strike="noStrike" kern="1200" cap="none" spc="0" normalizeH="0" baseline="0" noProof="0" dirty="0" err="1">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التسيرية</a:t>
            </a:r>
            <a:r>
              <a:rPr kumimoji="0" lang="ar-IQ" sz="1700"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 وهي النفقات اللازمة لتسيير المرافق العامة</a:t>
            </a:r>
            <a:br>
              <a:rPr kumimoji="0" lang="ar-IQ" sz="1700"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br>
            <a:r>
              <a:rPr kumimoji="0" lang="ar-IQ" sz="1700"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النفقات الحقيقية والنفقات التحويلية :- ويقصد بالنفقات الحقيقية تلك النفقات التي تقوم بها الدولة مقابل الحصول على سلع وخدمات او رؤوس أموال إنتاجية </a:t>
            </a:r>
            <a:endParaRPr lang="en-US" sz="1700" dirty="0">
              <a:cs typeface="Sultan Medium" pitchFamily="2" charset="-78"/>
            </a:endParaRPr>
          </a:p>
        </p:txBody>
      </p:sp>
    </p:spTree>
    <p:extLst>
      <p:ext uri="{BB962C8B-B14F-4D97-AF65-F5344CB8AC3E}">
        <p14:creationId xmlns:p14="http://schemas.microsoft.com/office/powerpoint/2010/main" val="368406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lnSpc>
                <a:spcPct val="150000"/>
              </a:lnSpc>
            </a:pPr>
            <a:r>
              <a:rPr kumimoji="0" lang="ar-IQ" b="1"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t>مفهوم السياسة النقدية:-</a:t>
            </a:r>
            <a:br>
              <a:rPr kumimoji="0" lang="ar-IQ"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br>
            <a:r>
              <a:rPr kumimoji="0" lang="ar-IQ"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يقصد بالسياسة النقدية هي مجموعة الإجراءات التي تطبقها السلطات النقدية والتي تسيطر من خلالها على شؤون النقد والائتمان ، وتتم من خلال إحداث تأثيرات في كمية النقود (كمية وسائل الدفع) بما </a:t>
            </a:r>
            <a:r>
              <a:rPr kumimoji="0" lang="ar-IQ" b="0" i="0" u="none" strike="noStrike" kern="1200" cap="none" spc="0" normalizeH="0" baseline="0" noProof="0" dirty="0" err="1">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يتلائم</a:t>
            </a:r>
            <a:r>
              <a:rPr kumimoji="0" lang="ar-IQ"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 مع ظروف البلد الاقتصادية </a:t>
            </a:r>
            <a:br>
              <a:rPr kumimoji="0" lang="ar-IQ" b="0"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br>
            <a:r>
              <a:rPr kumimoji="0" lang="ar-IQ" b="1"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t>أهداف السياسة النقدية </a:t>
            </a:r>
            <a:r>
              <a:rPr kumimoji="0" lang="ar-IQ" sz="2800" b="1"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akkal Majalla" panose="02000000000000000000" pitchFamily="2" charset="-78"/>
              </a:rPr>
              <a:t>:-</a:t>
            </a:r>
          </a:p>
          <a:p>
            <a:pPr algn="ctr"/>
            <a:endParaRPr lang="ar-IQ" sz="2800" b="1" dirty="0">
              <a:solidFill>
                <a:srgbClr val="4472C4"/>
              </a:solidFill>
              <a:latin typeface="Sakkal Majalla" panose="02000000000000000000" pitchFamily="2" charset="-78"/>
              <a:cs typeface="Sakkal Majalla" panose="02000000000000000000" pitchFamily="2" charset="-78"/>
            </a:endParaRPr>
          </a:p>
          <a:p>
            <a:pPr algn="ctr"/>
            <a:endParaRPr lang="ar-IQ" sz="2800" b="1" dirty="0">
              <a:solidFill>
                <a:srgbClr val="4472C4"/>
              </a:solidFill>
              <a:latin typeface="Sakkal Majalla" panose="02000000000000000000" pitchFamily="2" charset="-78"/>
              <a:cs typeface="Sakkal Majalla" panose="02000000000000000000" pitchFamily="2" charset="-78"/>
            </a:endParaRPr>
          </a:p>
          <a:p>
            <a:pPr algn="ctr"/>
            <a:endParaRPr lang="ar-IQ" sz="2800" b="1" dirty="0">
              <a:solidFill>
                <a:srgbClr val="4472C4"/>
              </a:solidFill>
              <a:latin typeface="Sakkal Majalla" panose="02000000000000000000" pitchFamily="2" charset="-78"/>
              <a:cs typeface="Sakkal Majalla" panose="02000000000000000000" pitchFamily="2" charset="-78"/>
            </a:endParaRPr>
          </a:p>
          <a:p>
            <a:pPr algn="ctr"/>
            <a:endParaRPr lang="ar-IQ" sz="2800" b="1" dirty="0">
              <a:solidFill>
                <a:srgbClr val="4472C4"/>
              </a:solidFill>
              <a:latin typeface="Sakkal Majalla" panose="02000000000000000000" pitchFamily="2" charset="-78"/>
              <a:cs typeface="Sakkal Majalla" panose="02000000000000000000" pitchFamily="2" charset="-78"/>
            </a:endParaRPr>
          </a:p>
          <a:p>
            <a:pPr algn="ctr"/>
            <a:endParaRPr lang="ar-IQ" sz="2800" b="1" dirty="0">
              <a:solidFill>
                <a:srgbClr val="4472C4"/>
              </a:solidFill>
              <a:latin typeface="Sakkal Majalla" panose="02000000000000000000" pitchFamily="2" charset="-78"/>
              <a:cs typeface="Sakkal Majalla" panose="02000000000000000000" pitchFamily="2" charset="-78"/>
            </a:endParaRPr>
          </a:p>
          <a:p>
            <a:pPr algn="ctr"/>
            <a:endParaRPr lang="ar-IQ" sz="2800" b="1" dirty="0">
              <a:solidFill>
                <a:srgbClr val="4472C4"/>
              </a:solidFill>
              <a:latin typeface="Sakkal Majalla" panose="02000000000000000000" pitchFamily="2" charset="-78"/>
              <a:cs typeface="Sakkal Majalla" panose="02000000000000000000" pitchFamily="2" charset="-78"/>
            </a:endParaRPr>
          </a:p>
          <a:p>
            <a:pPr algn="ctr"/>
            <a:endParaRPr lang="ar-IQ" sz="2800" b="1" dirty="0">
              <a:solidFill>
                <a:srgbClr val="4472C4"/>
              </a:solidFill>
              <a:latin typeface="Sakkal Majalla" panose="02000000000000000000" pitchFamily="2" charset="-78"/>
              <a:cs typeface="Sakkal Majalla" panose="02000000000000000000" pitchFamily="2" charset="-78"/>
            </a:endParaRPr>
          </a:p>
          <a:p>
            <a:pPr algn="ctr"/>
            <a:endParaRPr lang="ar-IQ" sz="2800" b="1" dirty="0">
              <a:solidFill>
                <a:srgbClr val="4472C4"/>
              </a:solidFill>
              <a:latin typeface="Sakkal Majalla" panose="02000000000000000000" pitchFamily="2" charset="-78"/>
              <a:cs typeface="Sakkal Majalla" panose="02000000000000000000" pitchFamily="2" charset="-78"/>
            </a:endParaRPr>
          </a:p>
          <a:p>
            <a:pPr algn="ctr"/>
            <a:endParaRPr lang="ar-IQ" sz="2800" b="1" dirty="0">
              <a:solidFill>
                <a:srgbClr val="4472C4"/>
              </a:solidFill>
              <a:latin typeface="Sakkal Majalla" panose="02000000000000000000" pitchFamily="2" charset="-78"/>
              <a:cs typeface="Sakkal Majalla" panose="02000000000000000000" pitchFamily="2" charset="-78"/>
            </a:endParaRPr>
          </a:p>
          <a:p>
            <a:pPr algn="ctr"/>
            <a:endParaRPr lang="ar-IQ" sz="2800" b="1" dirty="0">
              <a:solidFill>
                <a:srgbClr val="4472C4"/>
              </a:solidFill>
              <a:latin typeface="Sakkal Majalla" panose="02000000000000000000" pitchFamily="2" charset="-78"/>
              <a:cs typeface="Sakkal Majalla" panose="02000000000000000000" pitchFamily="2" charset="-78"/>
            </a:endParaRPr>
          </a:p>
          <a:p>
            <a:pPr algn="ctr"/>
            <a:endParaRPr lang="en-US" dirty="0"/>
          </a:p>
        </p:txBody>
      </p:sp>
      <p:pic>
        <p:nvPicPr>
          <p:cNvPr id="6" name="Picture 5">
            <a:extLst>
              <a:ext uri="{FF2B5EF4-FFF2-40B4-BE49-F238E27FC236}">
                <a16:creationId xmlns:a16="http://schemas.microsoft.com/office/drawing/2014/main" id="{23EAD2FD-0957-279B-A40A-F1108531E4C0}"/>
              </a:ext>
            </a:extLst>
          </p:cNvPr>
          <p:cNvPicPr>
            <a:picLocks noChangeAspect="1"/>
          </p:cNvPicPr>
          <p:nvPr/>
        </p:nvPicPr>
        <p:blipFill>
          <a:blip r:embed="rId2"/>
          <a:stretch>
            <a:fillRect/>
          </a:stretch>
        </p:blipFill>
        <p:spPr>
          <a:xfrm>
            <a:off x="692586" y="2018291"/>
            <a:ext cx="11144454" cy="4340728"/>
          </a:xfrm>
          <a:prstGeom prst="rect">
            <a:avLst/>
          </a:prstGeom>
        </p:spPr>
      </p:pic>
    </p:spTree>
    <p:extLst>
      <p:ext uri="{BB962C8B-B14F-4D97-AF65-F5344CB8AC3E}">
        <p14:creationId xmlns:p14="http://schemas.microsoft.com/office/powerpoint/2010/main" val="3193081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04CFADF-5FEA-1A33-253C-74BE9D7DA1DA}"/>
              </a:ext>
            </a:extLst>
          </p:cNvPr>
          <p:cNvSpPr/>
          <p:nvPr/>
        </p:nvSpPr>
        <p:spPr>
          <a:xfrm>
            <a:off x="0" y="0"/>
            <a:ext cx="12192000" cy="6858000"/>
          </a:xfrm>
          <a:prstGeom prst="roundRect">
            <a:avLst>
              <a:gd name="adj" fmla="val 298"/>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BBAF44E4-4774-30CC-E4BC-94695238CE1B}"/>
              </a:ext>
            </a:extLst>
          </p:cNvPr>
          <p:cNvSpPr/>
          <p:nvPr/>
        </p:nvSpPr>
        <p:spPr>
          <a:xfrm>
            <a:off x="98474" y="112541"/>
            <a:ext cx="11985674" cy="6625884"/>
          </a:xfrm>
          <a:prstGeom prst="roundRect">
            <a:avLst>
              <a:gd name="adj" fmla="val 206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lnSpc>
                <a:spcPct val="200000"/>
              </a:lnSpc>
            </a:pPr>
            <a:r>
              <a:rPr kumimoji="0" lang="ar-IQ"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t>أدوات السياسة النقدية :-</a:t>
            </a:r>
            <a:br>
              <a:rPr kumimoji="0" lang="ar-IQ"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br>
            <a:r>
              <a:rPr kumimoji="0" lang="ar-IQ"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t>أ- </a:t>
            </a:r>
            <a:r>
              <a:rPr kumimoji="0" lang="ar-IQ" i="0" u="none" strike="noStrike" kern="1200" cap="none" spc="0" normalizeH="0" baseline="0" noProof="0" dirty="0">
                <a:ln>
                  <a:noFill/>
                </a:ln>
                <a:solidFill>
                  <a:srgbClr val="ED7D31">
                    <a:lumMod val="75000"/>
                  </a:srgbClr>
                </a:solidFill>
                <a:effectLst/>
                <a:uLnTx/>
                <a:uFillTx/>
                <a:latin typeface="Sakkal Majalla" panose="02000000000000000000" pitchFamily="2" charset="-78"/>
                <a:ea typeface="Calibri" panose="020F0502020204030204" pitchFamily="34" charset="0"/>
                <a:cs typeface="Sultan Medium" pitchFamily="2" charset="-78"/>
              </a:rPr>
              <a:t>سعر إعادة الخصم أو (سعر البنك المركزي) </a:t>
            </a:r>
            <a:r>
              <a:rPr kumimoji="0" lang="ar-IQ"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 ويسمى بسعر الفائدة الذي يحتسب بموجبه البنك المركزي القيمة الحالية للورقة التجارية التي تستحق الأداء في موعد لاحق .أن وسيلة سعر إعادة الخصم تستهدف اما تشجيع المصارف التجارية على الاقتراض من البنك المركزي (التوسع وتنشيط الائتمان) او تستهدف تثبيط جهود المصارف التجارية من الحصول على الإقراض(الانكماش والحد من التوسع) أن البنك المركزي يغير سياسة سعر اعادة الخصم بشكل يتناسب مع رغبته في منح الائتمان ، فعن طريق تغيير سعر الفائدة التي يقرض بها البنوك التجارية يتمكن البنك المركزي ان يؤثر في كلفة الائتمان وبالتالي حجم الائتمان ومن ثم اتجاهات الانتاج والاستثمار</a:t>
            </a:r>
            <a:r>
              <a:rPr kumimoji="0" lang="ar-IQ"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t>. </a:t>
            </a:r>
            <a:br>
              <a:rPr kumimoji="0" lang="ar-IQ"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br>
            <a:r>
              <a:rPr kumimoji="0" lang="ar-IQ"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t>ب- </a:t>
            </a:r>
            <a:r>
              <a:rPr kumimoji="0" lang="ar-IQ" i="0" u="none" strike="noStrike" kern="1200" cap="none" spc="0" normalizeH="0" baseline="0" noProof="0" dirty="0">
                <a:ln>
                  <a:noFill/>
                </a:ln>
                <a:solidFill>
                  <a:srgbClr val="ED7D31">
                    <a:lumMod val="75000"/>
                  </a:srgbClr>
                </a:solidFill>
                <a:effectLst/>
                <a:uLnTx/>
                <a:uFillTx/>
                <a:latin typeface="Sakkal Majalla" panose="02000000000000000000" pitchFamily="2" charset="-78"/>
                <a:ea typeface="Calibri" panose="020F0502020204030204" pitchFamily="34" charset="0"/>
                <a:cs typeface="Sultan Medium" pitchFamily="2" charset="-78"/>
              </a:rPr>
              <a:t>عمليات السوق المفتوحة </a:t>
            </a:r>
            <a:br>
              <a:rPr kumimoji="0" lang="ar-IQ"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br>
            <a:r>
              <a:rPr kumimoji="0" lang="ar-IQ" i="0" u="none" strike="noStrike" kern="1200" cap="none" spc="0" normalizeH="0" baseline="0" noProof="0" dirty="0">
                <a:ln>
                  <a:noFill/>
                </a:ln>
                <a:solidFill>
                  <a:srgbClr val="4472C4"/>
                </a:solidFill>
                <a:effectLst/>
                <a:uLnTx/>
                <a:uFillTx/>
                <a:latin typeface="Sakkal Majalla" panose="02000000000000000000" pitchFamily="2" charset="-78"/>
                <a:ea typeface="Calibri" panose="020F0502020204030204" pitchFamily="34" charset="0"/>
                <a:cs typeface="Sultan Medium" pitchFamily="2" charset="-78"/>
              </a:rPr>
              <a:t> </a:t>
            </a:r>
            <a:r>
              <a:rPr kumimoji="0" lang="ar-IQ" i="0" u="none" strike="noStrike" kern="1200" cap="none" spc="0" normalizeH="0" baseline="0" noProof="0" dirty="0">
                <a:ln>
                  <a:noFill/>
                </a:ln>
                <a:solidFill>
                  <a:prstClr val="black"/>
                </a:solidFill>
                <a:effectLst/>
                <a:uLnTx/>
                <a:uFillTx/>
                <a:latin typeface="Sakkal Majalla" panose="02000000000000000000" pitchFamily="2" charset="-78"/>
                <a:ea typeface="Calibri" panose="020F0502020204030204" pitchFamily="34" charset="0"/>
                <a:cs typeface="Sultan Medium" pitchFamily="2" charset="-78"/>
              </a:rPr>
              <a:t>ويقصد بعمليات السوق المفتوحة قيام البنك المركزي بالتدخل في سوق الاوراق المالية وذلك عن طريق قيامه ببيع وشراء الاوراق المالية الحكومية وهذا يكون بقصد التأثير في كلفة وحجم العرض الكلي للنقود وحجم الائتمان بما يتفق ومستوى النشاط الاقتصادي المرغوب فيه، وتعمل هذه الأداة وفق الألية الاتية : اذا لاحظ البنك المركزي وجود ظواهر انكماشية مع رغبة في تنشيط الاقتصاد وتوسيع الائتمان فانه يقدم على شراء السندات الحكومية ليرفد الاقتصاد بكمية إضافية من عرض النقد لتزداد قدرة المصارف التجارية على منح الائتمان ، ويحصل العكس في حالة رغبة البنك المركزي في ( تثبيط الائتمان) أي الرغبة في السياسة الانكماشية.</a:t>
            </a:r>
          </a:p>
          <a:p>
            <a:pPr algn="r">
              <a:lnSpc>
                <a:spcPct val="200000"/>
              </a:lnSpc>
            </a:pPr>
            <a:endParaRPr lang="en-US" dirty="0">
              <a:cs typeface="Sultan Medium" pitchFamily="2" charset="-78"/>
            </a:endParaRPr>
          </a:p>
        </p:txBody>
      </p:sp>
    </p:spTree>
    <p:extLst>
      <p:ext uri="{BB962C8B-B14F-4D97-AF65-F5344CB8AC3E}">
        <p14:creationId xmlns:p14="http://schemas.microsoft.com/office/powerpoint/2010/main" val="2779422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837</TotalTime>
  <Words>9311</Words>
  <Application>Microsoft Office PowerPoint</Application>
  <PresentationFormat>Widescreen</PresentationFormat>
  <Paragraphs>1388</Paragraphs>
  <Slides>39</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39</vt:i4>
      </vt:variant>
    </vt:vector>
  </HeadingPairs>
  <TitlesOfParts>
    <vt:vector size="51" baseType="lpstr">
      <vt:lpstr>AL-Mateen</vt:lpstr>
      <vt:lpstr>Aptos Display</vt:lpstr>
      <vt:lpstr>Arial</vt:lpstr>
      <vt:lpstr>Calibri</vt:lpstr>
      <vt:lpstr>Calibri Light</vt:lpstr>
      <vt:lpstr>Cambria Math</vt:lpstr>
      <vt:lpstr>Monotype Koufi</vt:lpstr>
      <vt:lpstr>Sakkal Majalla</vt:lpstr>
      <vt:lpstr>Sultan Medium</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miqdad alkarawi</dc:creator>
  <cp:lastModifiedBy>miqdad alkarawi</cp:lastModifiedBy>
  <cp:revision>67</cp:revision>
  <dcterms:created xsi:type="dcterms:W3CDTF">2024-05-02T20:04:39Z</dcterms:created>
  <dcterms:modified xsi:type="dcterms:W3CDTF">2024-05-21T06:12:45Z</dcterms:modified>
</cp:coreProperties>
</file>