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60" r:id="rId4"/>
    <p:sldId id="257" r:id="rId5"/>
    <p:sldId id="258" r:id="rId6"/>
    <p:sldId id="261" r:id="rId7"/>
    <p:sldId id="262" r:id="rId8"/>
    <p:sldId id="266" r:id="rId9"/>
    <p:sldId id="267" r:id="rId10"/>
    <p:sldId id="270" r:id="rId11"/>
    <p:sldId id="263" r:id="rId12"/>
    <p:sldId id="264" r:id="rId13"/>
    <p:sldId id="265" r:id="rId14"/>
    <p:sldId id="268"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4"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4/16/2024</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4/16/2024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4/16/2024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4/16/2024</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4/16/2024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4/16/2024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4/16/2024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4/16/2024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4/16/2024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4/16/2024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4/16/2024</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riteanswers.royalroads.ca/faq/199132"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riteanswers.royalroads.ca/faq/199295" TargetMode="External"/><Relationship Id="rId2" Type="http://schemas.openxmlformats.org/officeDocument/2006/relationships/hyperlink" Target="https://www.researchgate.net/publication/263106706_Reference_in_English-Arabic_translatio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scribd.com/document/529058013/Translation-With-Reference-to-English-and-Arabic-Leen-Smadi" TargetMode="External"/><Relationship Id="rId2" Type="http://schemas.openxmlformats.org/officeDocument/2006/relationships/hyperlink" Target="https://libanswers.jcu.edu.au/faq/273527" TargetMode="External"/><Relationship Id="rId1" Type="http://schemas.openxmlformats.org/officeDocument/2006/relationships/slideLayout" Target="../slideLayouts/slideLayout2.xml"/><Relationship Id="rId4" Type="http://schemas.openxmlformats.org/officeDocument/2006/relationships/hyperlink" Target="https://www.iasj.net/iasj/download/f1d2682920ca4974"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Comic Sans MS" panose="030F0702030302020204" pitchFamily="66" charset="0"/>
              </a:rPr>
              <a:t>References </a:t>
            </a:r>
            <a:r>
              <a:rPr lang="en-US" b="1" dirty="0">
                <a:latin typeface="Comic Sans MS" panose="030F0702030302020204" pitchFamily="66" charset="0"/>
              </a:rPr>
              <a:t>in </a:t>
            </a:r>
            <a:r>
              <a:rPr lang="en-US" b="1" dirty="0" smtClean="0">
                <a:latin typeface="Comic Sans MS" panose="030F0702030302020204" pitchFamily="66" charset="0"/>
              </a:rPr>
              <a:t>Arabic–English </a:t>
            </a:r>
            <a:r>
              <a:rPr lang="en-US" b="1" dirty="0">
                <a:latin typeface="Comic Sans MS" panose="030F0702030302020204" pitchFamily="66" charset="0"/>
              </a:rPr>
              <a:t>translation</a:t>
            </a:r>
            <a:endParaRPr lang="en-US" dirty="0">
              <a:latin typeface="Comic Sans MS" panose="030F0702030302020204" pitchFamily="66" charset="0"/>
            </a:endParaRPr>
          </a:p>
        </p:txBody>
      </p:sp>
      <p:sp>
        <p:nvSpPr>
          <p:cNvPr id="3" name="Subtitle 2"/>
          <p:cNvSpPr>
            <a:spLocks noGrp="1"/>
          </p:cNvSpPr>
          <p:nvPr>
            <p:ph type="subTitle" idx="1"/>
          </p:nvPr>
        </p:nvSpPr>
        <p:spPr/>
        <p:txBody>
          <a:bodyPr>
            <a:normAutofit/>
          </a:bodyPr>
          <a:lstStyle/>
          <a:p>
            <a:r>
              <a:rPr lang="en-US" sz="2000" b="1" i="1" dirty="0" smtClean="0">
                <a:latin typeface="Comic Sans MS" panose="030F0702030302020204" pitchFamily="66" charset="0"/>
              </a:rPr>
              <a:t>SUMAYA AHMED</a:t>
            </a:r>
            <a:endParaRPr lang="en-US" sz="2000" b="1" i="1" dirty="0">
              <a:latin typeface="Comic Sans MS" panose="030F0702030302020204" pitchFamily="66" charset="0"/>
            </a:endParaRPr>
          </a:p>
        </p:txBody>
      </p:sp>
    </p:spTree>
    <p:extLst>
      <p:ext uri="{BB962C8B-B14F-4D97-AF65-F5344CB8AC3E}">
        <p14:creationId xmlns:p14="http://schemas.microsoft.com/office/powerpoint/2010/main" val="8436502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mic Sans MS" panose="030F0702030302020204" pitchFamily="66" charset="0"/>
              </a:rPr>
              <a:t>References in Arabic–English translation</a:t>
            </a:r>
            <a:endParaRPr lang="en-US" dirty="0"/>
          </a:p>
        </p:txBody>
      </p:sp>
      <p:sp>
        <p:nvSpPr>
          <p:cNvPr id="3" name="Content Placeholder 2"/>
          <p:cNvSpPr>
            <a:spLocks noGrp="1"/>
          </p:cNvSpPr>
          <p:nvPr>
            <p:ph idx="1"/>
          </p:nvPr>
        </p:nvSpPr>
        <p:spPr/>
        <p:txBody>
          <a:bodyPr>
            <a:normAutofit/>
          </a:bodyPr>
          <a:lstStyle/>
          <a:p>
            <a:r>
              <a:rPr lang="en-US" sz="2400" b="1" i="1" dirty="0">
                <a:latin typeface="Comic Sans MS" panose="030F0702030302020204" pitchFamily="66" charset="0"/>
              </a:rPr>
              <a:t>Lexical </a:t>
            </a:r>
            <a:r>
              <a:rPr lang="en-US" sz="2400" b="1" i="1" dirty="0" smtClean="0">
                <a:latin typeface="Comic Sans MS" panose="030F0702030302020204" pitchFamily="66" charset="0"/>
              </a:rPr>
              <a:t>creation</a:t>
            </a:r>
          </a:p>
          <a:p>
            <a:r>
              <a:rPr lang="en-US" sz="2400" b="1" i="1" dirty="0" smtClean="0">
                <a:latin typeface="Comic Sans MS" panose="030F0702030302020204" pitchFamily="66" charset="0"/>
              </a:rPr>
              <a:t> </a:t>
            </a:r>
            <a:r>
              <a:rPr lang="en-US" sz="2400" b="1" i="1" dirty="0">
                <a:latin typeface="Comic Sans MS" panose="030F0702030302020204" pitchFamily="66" charset="0"/>
              </a:rPr>
              <a:t>Lexical creation stands for coining a suitable term for words that do not exist in </a:t>
            </a:r>
            <a:r>
              <a:rPr lang="en-US" sz="2400" b="1" i="1" dirty="0" smtClean="0">
                <a:latin typeface="Comic Sans MS" panose="030F0702030302020204" pitchFamily="66" charset="0"/>
              </a:rPr>
              <a:t>the </a:t>
            </a:r>
            <a:r>
              <a:rPr lang="en-US" sz="2400" b="1" i="1" dirty="0">
                <a:latin typeface="Comic Sans MS" panose="030F0702030302020204" pitchFamily="66" charset="0"/>
              </a:rPr>
              <a:t>target language, and thus gain a dictionary entry for all users. </a:t>
            </a:r>
            <a:endParaRPr lang="en-US" sz="2400" b="1" i="1" dirty="0" smtClean="0">
              <a:latin typeface="Comic Sans MS" panose="030F0702030302020204" pitchFamily="66" charset="0"/>
            </a:endParaRPr>
          </a:p>
          <a:p>
            <a:r>
              <a:rPr lang="en-US" sz="2400" b="1" i="1" dirty="0">
                <a:latin typeface="Comic Sans MS" panose="030F0702030302020204" pitchFamily="66" charset="0"/>
              </a:rPr>
              <a:t>The word „telephone‟ </a:t>
            </a:r>
            <a:r>
              <a:rPr lang="ar-IQ" sz="2400" b="1" i="1" dirty="0" smtClean="0">
                <a:latin typeface="Comic Sans MS" panose="030F0702030302020204" pitchFamily="66" charset="0"/>
              </a:rPr>
              <a:t>تلفون</a:t>
            </a:r>
            <a:r>
              <a:rPr lang="en-US" sz="2400" b="1" i="1" dirty="0" smtClean="0">
                <a:latin typeface="Comic Sans MS" panose="030F0702030302020204" pitchFamily="66" charset="0"/>
              </a:rPr>
              <a:t> entered </a:t>
            </a:r>
            <a:r>
              <a:rPr lang="en-US" sz="2400" b="1" i="1" dirty="0">
                <a:latin typeface="Comic Sans MS" panose="030F0702030302020204" pitchFamily="66" charset="0"/>
              </a:rPr>
              <a:t>to Arabic lexicon, so did radio </a:t>
            </a:r>
            <a:r>
              <a:rPr lang="ar-IQ" sz="2400" b="1" i="1" dirty="0" smtClean="0">
                <a:latin typeface="Comic Sans MS" panose="030F0702030302020204" pitchFamily="66" charset="0"/>
              </a:rPr>
              <a:t>راديو</a:t>
            </a:r>
            <a:r>
              <a:rPr lang="en-US" sz="2400" b="1" i="1" dirty="0" smtClean="0">
                <a:latin typeface="Comic Sans MS" panose="030F0702030302020204" pitchFamily="66" charset="0"/>
              </a:rPr>
              <a:t> tram</a:t>
            </a:r>
            <a:r>
              <a:rPr lang="ar-IQ" sz="2400" b="1" i="1" dirty="0" smtClean="0">
                <a:latin typeface="Comic Sans MS" panose="030F0702030302020204" pitchFamily="66" charset="0"/>
              </a:rPr>
              <a:t> ترام</a:t>
            </a:r>
            <a:r>
              <a:rPr lang="en-US" sz="2400" b="1" i="1" dirty="0" smtClean="0">
                <a:latin typeface="Comic Sans MS" panose="030F0702030302020204" pitchFamily="66" charset="0"/>
              </a:rPr>
              <a:t> </a:t>
            </a:r>
            <a:r>
              <a:rPr lang="en-US" sz="2400" b="1" i="1" dirty="0">
                <a:latin typeface="Comic Sans MS" panose="030F0702030302020204" pitchFamily="66" charset="0"/>
              </a:rPr>
              <a:t>and </a:t>
            </a:r>
            <a:r>
              <a:rPr lang="en-US" sz="2400" b="1" i="1" dirty="0" smtClean="0">
                <a:latin typeface="Comic Sans MS" panose="030F0702030302020204" pitchFamily="66" charset="0"/>
              </a:rPr>
              <a:t>video</a:t>
            </a:r>
            <a:r>
              <a:rPr lang="ar-IQ" sz="2400" b="1" i="1" dirty="0" smtClean="0">
                <a:latin typeface="Comic Sans MS" panose="030F0702030302020204" pitchFamily="66" charset="0"/>
              </a:rPr>
              <a:t> فديو</a:t>
            </a:r>
            <a:r>
              <a:rPr lang="en-US" sz="2400" b="1" i="1" dirty="0" smtClean="0">
                <a:latin typeface="Comic Sans MS" panose="030F0702030302020204" pitchFamily="66" charset="0"/>
              </a:rPr>
              <a:t>,</a:t>
            </a:r>
            <a:r>
              <a:rPr lang="ar-IQ" sz="2400" b="1" i="1" dirty="0" smtClean="0">
                <a:latin typeface="Comic Sans MS" panose="030F0702030302020204" pitchFamily="66" charset="0"/>
              </a:rPr>
              <a:t> </a:t>
            </a:r>
            <a:r>
              <a:rPr lang="en-US" sz="2400" b="1" i="1" dirty="0" smtClean="0">
                <a:latin typeface="Comic Sans MS" panose="030F0702030302020204" pitchFamily="66" charset="0"/>
              </a:rPr>
              <a:t>helicopter</a:t>
            </a:r>
            <a:r>
              <a:rPr lang="ar-IQ" sz="2400" b="1" i="1" dirty="0" smtClean="0">
                <a:latin typeface="Comic Sans MS" panose="030F0702030302020204" pitchFamily="66" charset="0"/>
              </a:rPr>
              <a:t> هليكوبتر</a:t>
            </a:r>
            <a:r>
              <a:rPr lang="en-US" sz="2400" b="1" i="1" dirty="0" smtClean="0">
                <a:latin typeface="Comic Sans MS" panose="030F0702030302020204" pitchFamily="66" charset="0"/>
              </a:rPr>
              <a:t>.</a:t>
            </a:r>
            <a:endParaRPr lang="en-US" sz="2400" b="1" i="1" dirty="0">
              <a:latin typeface="Comic Sans MS" panose="030F0702030302020204" pitchFamily="66" charset="0"/>
            </a:endParaRPr>
          </a:p>
        </p:txBody>
      </p:sp>
    </p:spTree>
    <p:extLst>
      <p:ext uri="{BB962C8B-B14F-4D97-AF65-F5344CB8AC3E}">
        <p14:creationId xmlns:p14="http://schemas.microsoft.com/office/powerpoint/2010/main" val="4150999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mic Sans MS" panose="030F0702030302020204" pitchFamily="66" charset="0"/>
              </a:rPr>
              <a:t>References in Arabic–English translation</a:t>
            </a:r>
            <a:endParaRPr lang="en-US" dirty="0"/>
          </a:p>
        </p:txBody>
      </p:sp>
      <p:sp>
        <p:nvSpPr>
          <p:cNvPr id="3" name="Content Placeholder 2"/>
          <p:cNvSpPr>
            <a:spLocks noGrp="1"/>
          </p:cNvSpPr>
          <p:nvPr>
            <p:ph idx="1"/>
          </p:nvPr>
        </p:nvSpPr>
        <p:spPr/>
        <p:txBody>
          <a:bodyPr>
            <a:normAutofit/>
          </a:bodyPr>
          <a:lstStyle/>
          <a:p>
            <a:r>
              <a:rPr lang="en-US" sz="3600" b="1" i="1" dirty="0">
                <a:latin typeface="Comic Sans MS" panose="030F0702030302020204" pitchFamily="66" charset="0"/>
              </a:rPr>
              <a:t>If you translated material from the original text, consider that translation a paraphrase because the translation is no longer a quotation of the original text. </a:t>
            </a:r>
            <a:endParaRPr lang="en-US" sz="3600" b="1" i="1" dirty="0">
              <a:latin typeface="Comic Sans MS" panose="030F0702030302020204" pitchFamily="66" charset="0"/>
            </a:endParaRPr>
          </a:p>
        </p:txBody>
      </p:sp>
    </p:spTree>
    <p:extLst>
      <p:ext uri="{BB962C8B-B14F-4D97-AF65-F5344CB8AC3E}">
        <p14:creationId xmlns:p14="http://schemas.microsoft.com/office/powerpoint/2010/main" val="2592555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mic Sans MS" panose="030F0702030302020204" pitchFamily="66" charset="0"/>
              </a:rPr>
              <a:t>References in Arabic–English translation</a:t>
            </a:r>
            <a:endParaRPr lang="en-US" dirty="0"/>
          </a:p>
        </p:txBody>
      </p:sp>
      <p:sp>
        <p:nvSpPr>
          <p:cNvPr id="3" name="Content Placeholder 2"/>
          <p:cNvSpPr>
            <a:spLocks noGrp="1"/>
          </p:cNvSpPr>
          <p:nvPr>
            <p:ph idx="1"/>
          </p:nvPr>
        </p:nvSpPr>
        <p:spPr/>
        <p:txBody>
          <a:bodyPr>
            <a:noAutofit/>
          </a:bodyPr>
          <a:lstStyle/>
          <a:p>
            <a:r>
              <a:rPr lang="en-US" sz="2000" b="1" i="1" dirty="0">
                <a:latin typeface="Comic Sans MS" panose="030F0702030302020204" pitchFamily="66" charset="0"/>
              </a:rPr>
              <a:t>If you are working with a translated text and you’re quoting the translator’s text, use quotation marks to indicate the quoted text. If you worked with a resource that is a reprinted translation of another text, include both the original year of publication and the year of publication for the translation: (Author of original text, year of publication of the original text/year of translated text).</a:t>
            </a:r>
          </a:p>
          <a:p>
            <a:r>
              <a:rPr lang="en-US" sz="2000" b="1" i="1" dirty="0">
                <a:latin typeface="Comic Sans MS" panose="030F0702030302020204" pitchFamily="66" charset="0"/>
              </a:rPr>
              <a:t>For example:</a:t>
            </a:r>
          </a:p>
          <a:p>
            <a:r>
              <a:rPr lang="en-US" sz="2000" b="1" i="1" dirty="0">
                <a:latin typeface="Comic Sans MS" panose="030F0702030302020204" pitchFamily="66" charset="0"/>
              </a:rPr>
              <a:t>Foucault, M. (1995). Discipline and punish: The birth of the prison (A. Sheridan, Trans.). Vintage Books. (Original work published 1977).</a:t>
            </a:r>
          </a:p>
          <a:p>
            <a:r>
              <a:rPr lang="en-US" sz="2000" b="1" i="1" dirty="0">
                <a:latin typeface="Comic Sans MS" panose="030F0702030302020204" pitchFamily="66" charset="0"/>
              </a:rPr>
              <a:t>In-text citation: (Foucault, 1977/1995)</a:t>
            </a:r>
          </a:p>
          <a:p>
            <a:endParaRPr lang="en-US" sz="2000" b="1" i="1" dirty="0">
              <a:latin typeface="Comic Sans MS" panose="030F0702030302020204" pitchFamily="66" charset="0"/>
            </a:endParaRPr>
          </a:p>
        </p:txBody>
      </p:sp>
    </p:spTree>
    <p:extLst>
      <p:ext uri="{BB962C8B-B14F-4D97-AF65-F5344CB8AC3E}">
        <p14:creationId xmlns:p14="http://schemas.microsoft.com/office/powerpoint/2010/main" val="3546988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mic Sans MS" panose="030F0702030302020204" pitchFamily="66" charset="0"/>
              </a:rPr>
              <a:t>References in Arabic–English translation</a:t>
            </a:r>
            <a:endParaRPr lang="en-US" dirty="0"/>
          </a:p>
        </p:txBody>
      </p:sp>
      <p:sp>
        <p:nvSpPr>
          <p:cNvPr id="3" name="Content Placeholder 2"/>
          <p:cNvSpPr>
            <a:spLocks noGrp="1"/>
          </p:cNvSpPr>
          <p:nvPr>
            <p:ph idx="1"/>
          </p:nvPr>
        </p:nvSpPr>
        <p:spPr/>
        <p:txBody>
          <a:bodyPr>
            <a:normAutofit/>
          </a:bodyPr>
          <a:lstStyle/>
          <a:p>
            <a:r>
              <a:rPr lang="en-US" sz="2000" b="1" i="1" dirty="0">
                <a:latin typeface="Comic Sans MS" panose="030F0702030302020204" pitchFamily="66" charset="0"/>
              </a:rPr>
              <a:t>The reference for a non-translated source in a language other than English follows the typical APA Style formatting for the source (e.g., </a:t>
            </a:r>
            <a:r>
              <a:rPr lang="en-US" sz="2000" b="1" i="1" u="sng" dirty="0">
                <a:latin typeface="Comic Sans MS" panose="030F0702030302020204" pitchFamily="66" charset="0"/>
                <a:hlinkClick r:id="rId2"/>
              </a:rPr>
              <a:t>book</a:t>
            </a:r>
            <a:r>
              <a:rPr lang="en-US" sz="2000" b="1" i="1" dirty="0">
                <a:latin typeface="Comic Sans MS" panose="030F0702030302020204" pitchFamily="66" charset="0"/>
              </a:rPr>
              <a:t>), presents the original title of the work and the English translation of the title in square brackets.</a:t>
            </a:r>
          </a:p>
          <a:p>
            <a:r>
              <a:rPr lang="en-US" sz="2000" b="1" i="1" dirty="0">
                <a:latin typeface="Comic Sans MS" panose="030F0702030302020204" pitchFamily="66" charset="0"/>
              </a:rPr>
              <a:t>Here's an example provided on page 323 of the APA Style manual of a reference to a book published in another language:</a:t>
            </a:r>
          </a:p>
          <a:p>
            <a:r>
              <a:rPr lang="en-US" sz="2000" b="1" i="1" dirty="0">
                <a:latin typeface="Comic Sans MS" panose="030F0702030302020204" pitchFamily="66" charset="0"/>
              </a:rPr>
              <a:t>Piaget, J. (1950). La construction du </a:t>
            </a:r>
            <a:r>
              <a:rPr lang="en-US" sz="2000" b="1" i="1" dirty="0" err="1">
                <a:latin typeface="Comic Sans MS" panose="030F0702030302020204" pitchFamily="66" charset="0"/>
              </a:rPr>
              <a:t>réel</a:t>
            </a:r>
            <a:r>
              <a:rPr lang="en-US" sz="2000" b="1" i="1" dirty="0">
                <a:latin typeface="Comic Sans MS" panose="030F0702030302020204" pitchFamily="66" charset="0"/>
              </a:rPr>
              <a:t> chez </a:t>
            </a:r>
            <a:r>
              <a:rPr lang="en-US" sz="2000" b="1" i="1" dirty="0" err="1">
                <a:latin typeface="Comic Sans MS" panose="030F0702030302020204" pitchFamily="66" charset="0"/>
              </a:rPr>
              <a:t>l'enfant</a:t>
            </a:r>
            <a:r>
              <a:rPr lang="en-US" sz="2000" b="1" i="1" dirty="0">
                <a:latin typeface="Comic Sans MS" panose="030F0702030302020204" pitchFamily="66" charset="0"/>
              </a:rPr>
              <a:t> [The child’s construction of reality]. Neuchâtel, </a:t>
            </a:r>
            <a:r>
              <a:rPr lang="en-US" sz="2000" b="1" i="1" dirty="0" err="1">
                <a:latin typeface="Comic Sans MS" panose="030F0702030302020204" pitchFamily="66" charset="0"/>
              </a:rPr>
              <a:t>Delachaux</a:t>
            </a:r>
            <a:r>
              <a:rPr lang="en-US" sz="2000" b="1" i="1" dirty="0">
                <a:latin typeface="Comic Sans MS" panose="030F0702030302020204" pitchFamily="66" charset="0"/>
              </a:rPr>
              <a:t>, &amp; </a:t>
            </a:r>
            <a:r>
              <a:rPr lang="en-US" sz="2000" b="1" i="1" dirty="0" err="1">
                <a:latin typeface="Comic Sans MS" panose="030F0702030302020204" pitchFamily="66" charset="0"/>
              </a:rPr>
              <a:t>Niestlé</a:t>
            </a:r>
            <a:r>
              <a:rPr lang="en-US" sz="2000" b="1" i="1" dirty="0">
                <a:latin typeface="Comic Sans MS" panose="030F0702030302020204" pitchFamily="66" charset="0"/>
              </a:rPr>
              <a:t>.</a:t>
            </a:r>
          </a:p>
          <a:p>
            <a:r>
              <a:rPr lang="en-US" sz="2000" b="1" i="1" dirty="0">
                <a:latin typeface="Comic Sans MS" panose="030F0702030302020204" pitchFamily="66" charset="0"/>
              </a:rPr>
              <a:t>In-text citation: (Piaget, 1950)</a:t>
            </a:r>
          </a:p>
          <a:p>
            <a:endParaRPr lang="en-US" sz="2000" b="1" i="1" dirty="0">
              <a:latin typeface="Comic Sans MS" panose="030F0702030302020204" pitchFamily="66" charset="0"/>
            </a:endParaRPr>
          </a:p>
        </p:txBody>
      </p:sp>
    </p:spTree>
    <p:extLst>
      <p:ext uri="{BB962C8B-B14F-4D97-AF65-F5344CB8AC3E}">
        <p14:creationId xmlns:p14="http://schemas.microsoft.com/office/powerpoint/2010/main" val="3492039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latin typeface="Comic Sans MS" panose="030F0702030302020204" pitchFamily="66" charset="0"/>
              </a:rPr>
              <a:t>References</a:t>
            </a:r>
            <a:endParaRPr lang="en-US" b="1" i="1" dirty="0">
              <a:latin typeface="Comic Sans MS" panose="030F0702030302020204" pitchFamily="66" charset="0"/>
            </a:endParaRPr>
          </a:p>
        </p:txBody>
      </p:sp>
      <p:sp>
        <p:nvSpPr>
          <p:cNvPr id="3" name="Content Placeholder 2"/>
          <p:cNvSpPr>
            <a:spLocks noGrp="1"/>
          </p:cNvSpPr>
          <p:nvPr>
            <p:ph idx="1"/>
          </p:nvPr>
        </p:nvSpPr>
        <p:spPr/>
        <p:txBody>
          <a:bodyPr>
            <a:normAutofit fontScale="92500" lnSpcReduction="10000"/>
          </a:bodyPr>
          <a:lstStyle/>
          <a:p>
            <a:r>
              <a:rPr lang="en-US" b="1" i="1" dirty="0" smtClean="0">
                <a:latin typeface="Comic Sans MS" panose="030F0702030302020204" pitchFamily="66" charset="0"/>
              </a:rPr>
              <a:t>1</a:t>
            </a:r>
            <a:r>
              <a:rPr lang="en-US" b="1" i="1" dirty="0">
                <a:latin typeface="Comic Sans MS" panose="030F0702030302020204" pitchFamily="66" charset="0"/>
              </a:rPr>
              <a:t>. https://lingvanex.com/dictionary/english-to-arabic/reference</a:t>
            </a:r>
            <a:endParaRPr lang="en-US" b="1" i="1" dirty="0" smtClean="0">
              <a:latin typeface="Comic Sans MS" panose="030F0702030302020204" pitchFamily="66" charset="0"/>
            </a:endParaRPr>
          </a:p>
          <a:p>
            <a:r>
              <a:rPr lang="en-US" b="1" i="1" dirty="0">
                <a:latin typeface="Comic Sans MS" panose="030F0702030302020204" pitchFamily="66" charset="0"/>
              </a:rPr>
              <a:t>2. https://discovered.ed.ac.uk/discovery/fulldisplay?vid=44UOE_INST:44UOE_VU2&amp;tab=Everything&amp;docid=alma9912658293502466&amp;searchScope=default_scope&amp;context=L&amp;lang=en</a:t>
            </a:r>
            <a:endParaRPr lang="en-US" b="1" i="1" dirty="0" smtClean="0">
              <a:latin typeface="Comic Sans MS" panose="030F0702030302020204" pitchFamily="66" charset="0"/>
            </a:endParaRPr>
          </a:p>
          <a:p>
            <a:r>
              <a:rPr lang="en-US" b="1" i="1" dirty="0">
                <a:latin typeface="Comic Sans MS" panose="030F0702030302020204" pitchFamily="66" charset="0"/>
              </a:rPr>
              <a:t>3. </a:t>
            </a:r>
            <a:r>
              <a:rPr lang="en-US" b="1" i="1" dirty="0">
                <a:latin typeface="Comic Sans MS" panose="030F0702030302020204" pitchFamily="66" charset="0"/>
                <a:hlinkClick r:id="rId2"/>
              </a:rPr>
              <a:t>https://</a:t>
            </a:r>
            <a:r>
              <a:rPr lang="en-US" b="1" i="1" dirty="0" smtClean="0">
                <a:latin typeface="Comic Sans MS" panose="030F0702030302020204" pitchFamily="66" charset="0"/>
                <a:hlinkClick r:id="rId2"/>
              </a:rPr>
              <a:t>www.researchgate.net/publication/263106706_Reference_in_English-Arabic_translation</a:t>
            </a:r>
            <a:endParaRPr lang="en-US" b="1" i="1" dirty="0" smtClean="0">
              <a:latin typeface="Comic Sans MS" panose="030F0702030302020204" pitchFamily="66" charset="0"/>
            </a:endParaRPr>
          </a:p>
          <a:p>
            <a:r>
              <a:rPr lang="en-US" b="1" i="1" dirty="0">
                <a:latin typeface="Comic Sans MS" panose="030F0702030302020204" pitchFamily="66" charset="0"/>
              </a:rPr>
              <a:t>4. </a:t>
            </a:r>
            <a:r>
              <a:rPr lang="en-US" b="1" i="1" dirty="0">
                <a:latin typeface="Comic Sans MS" panose="030F0702030302020204" pitchFamily="66" charset="0"/>
                <a:hlinkClick r:id="rId3"/>
              </a:rPr>
              <a:t>https://</a:t>
            </a:r>
            <a:r>
              <a:rPr lang="en-US" b="1" i="1" dirty="0" smtClean="0">
                <a:latin typeface="Comic Sans MS" panose="030F0702030302020204" pitchFamily="66" charset="0"/>
                <a:hlinkClick r:id="rId3"/>
              </a:rPr>
              <a:t>writeanswers.royalroads.ca/faq/199295</a:t>
            </a:r>
            <a:endParaRPr lang="en-US" b="1" i="1" dirty="0" smtClean="0">
              <a:latin typeface="Comic Sans MS" panose="030F0702030302020204" pitchFamily="66" charset="0"/>
            </a:endParaRPr>
          </a:p>
          <a:p>
            <a:r>
              <a:rPr lang="en-US" b="1" i="1" dirty="0">
                <a:latin typeface="Comic Sans MS" panose="030F0702030302020204" pitchFamily="66" charset="0"/>
              </a:rPr>
              <a:t>5. https://www.researchgate.net/publication/317143068_Translating_ArabicEnglish_Individual_Cultural_References_Strategies_and_Parameters</a:t>
            </a:r>
          </a:p>
        </p:txBody>
      </p:sp>
    </p:spTree>
    <p:extLst>
      <p:ext uri="{BB962C8B-B14F-4D97-AF65-F5344CB8AC3E}">
        <p14:creationId xmlns:p14="http://schemas.microsoft.com/office/powerpoint/2010/main" val="8490122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latin typeface="Comic Sans MS" panose="030F0702030302020204" pitchFamily="66" charset="0"/>
              </a:rPr>
              <a:t>References</a:t>
            </a:r>
            <a:endParaRPr lang="en-US" dirty="0"/>
          </a:p>
        </p:txBody>
      </p:sp>
      <p:sp>
        <p:nvSpPr>
          <p:cNvPr id="3" name="Content Placeholder 2"/>
          <p:cNvSpPr>
            <a:spLocks noGrp="1"/>
          </p:cNvSpPr>
          <p:nvPr>
            <p:ph idx="1"/>
          </p:nvPr>
        </p:nvSpPr>
        <p:spPr/>
        <p:txBody>
          <a:bodyPr>
            <a:normAutofit/>
          </a:bodyPr>
          <a:lstStyle/>
          <a:p>
            <a:r>
              <a:rPr lang="en-US" sz="2400" b="1" i="1" dirty="0">
                <a:latin typeface="Comic Sans MS" panose="030F0702030302020204" pitchFamily="66" charset="0"/>
              </a:rPr>
              <a:t>6. </a:t>
            </a:r>
            <a:r>
              <a:rPr lang="en-US" sz="2400" b="1" i="1" dirty="0">
                <a:latin typeface="Comic Sans MS" panose="030F0702030302020204" pitchFamily="66" charset="0"/>
                <a:hlinkClick r:id="rId2"/>
              </a:rPr>
              <a:t>https://</a:t>
            </a:r>
            <a:r>
              <a:rPr lang="en-US" sz="2400" b="1" i="1" dirty="0" smtClean="0">
                <a:latin typeface="Comic Sans MS" panose="030F0702030302020204" pitchFamily="66" charset="0"/>
                <a:hlinkClick r:id="rId2"/>
              </a:rPr>
              <a:t>libanswers.jcu.edu.au/faq/273527</a:t>
            </a:r>
            <a:endParaRPr lang="en-US" sz="2400" b="1" i="1" dirty="0" smtClean="0">
              <a:latin typeface="Comic Sans MS" panose="030F0702030302020204" pitchFamily="66" charset="0"/>
            </a:endParaRPr>
          </a:p>
          <a:p>
            <a:r>
              <a:rPr lang="en-US" sz="2400" b="1" i="1" dirty="0">
                <a:latin typeface="Comic Sans MS" panose="030F0702030302020204" pitchFamily="66" charset="0"/>
              </a:rPr>
              <a:t>7. </a:t>
            </a:r>
            <a:r>
              <a:rPr lang="en-US" sz="2400" b="1" i="1" dirty="0">
                <a:latin typeface="Comic Sans MS" panose="030F0702030302020204" pitchFamily="66" charset="0"/>
                <a:hlinkClick r:id="rId3"/>
              </a:rPr>
              <a:t>https://</a:t>
            </a:r>
            <a:r>
              <a:rPr lang="en-US" sz="2400" b="1" i="1" dirty="0" smtClean="0">
                <a:latin typeface="Comic Sans MS" panose="030F0702030302020204" pitchFamily="66" charset="0"/>
                <a:hlinkClick r:id="rId3"/>
              </a:rPr>
              <a:t>www.scribd.com/document/529058013/Translation-With-Reference-to-English-and-Arabic-Leen-Smadi</a:t>
            </a:r>
            <a:endParaRPr lang="en-US" sz="2400" b="1" i="1" dirty="0" smtClean="0">
              <a:latin typeface="Comic Sans MS" panose="030F0702030302020204" pitchFamily="66" charset="0"/>
            </a:endParaRPr>
          </a:p>
          <a:p>
            <a:r>
              <a:rPr lang="en-US" sz="2400" b="1" i="1" dirty="0">
                <a:latin typeface="Comic Sans MS" panose="030F0702030302020204" pitchFamily="66" charset="0"/>
              </a:rPr>
              <a:t>8. </a:t>
            </a:r>
            <a:r>
              <a:rPr lang="en-US" sz="2400" b="1" i="1" dirty="0">
                <a:latin typeface="Comic Sans MS" panose="030F0702030302020204" pitchFamily="66" charset="0"/>
                <a:hlinkClick r:id="rId4"/>
              </a:rPr>
              <a:t>https://</a:t>
            </a:r>
            <a:r>
              <a:rPr lang="en-US" sz="2400" b="1" i="1" dirty="0" smtClean="0">
                <a:latin typeface="Comic Sans MS" panose="030F0702030302020204" pitchFamily="66" charset="0"/>
                <a:hlinkClick r:id="rId4"/>
              </a:rPr>
              <a:t>www.iasj.net/iasj/download/f1d2682920ca4974</a:t>
            </a:r>
            <a:endParaRPr lang="en-US" sz="2400" b="1" i="1" dirty="0" smtClean="0">
              <a:latin typeface="Comic Sans MS" panose="030F0702030302020204" pitchFamily="66" charset="0"/>
            </a:endParaRPr>
          </a:p>
        </p:txBody>
      </p:sp>
    </p:spTree>
    <p:extLst>
      <p:ext uri="{BB962C8B-B14F-4D97-AF65-F5344CB8AC3E}">
        <p14:creationId xmlns:p14="http://schemas.microsoft.com/office/powerpoint/2010/main" val="2073751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9349" y="744583"/>
            <a:ext cx="9315475" cy="1262621"/>
          </a:xfrm>
        </p:spPr>
        <p:txBody>
          <a:bodyPr/>
          <a:lstStyle/>
          <a:p>
            <a:r>
              <a:rPr lang="en-US" b="1" dirty="0" smtClean="0">
                <a:latin typeface="Comic Sans MS" panose="030F0702030302020204" pitchFamily="66" charset="0"/>
              </a:rPr>
              <a:t>References </a:t>
            </a:r>
            <a:r>
              <a:rPr lang="en-US" b="1" dirty="0">
                <a:latin typeface="Comic Sans MS" panose="030F0702030302020204" pitchFamily="66" charset="0"/>
              </a:rPr>
              <a:t>in Arabic–English translation</a:t>
            </a:r>
            <a:endParaRPr lang="en-US" dirty="0"/>
          </a:p>
        </p:txBody>
      </p:sp>
      <p:sp>
        <p:nvSpPr>
          <p:cNvPr id="3" name="Content Placeholder 2"/>
          <p:cNvSpPr>
            <a:spLocks noGrp="1"/>
          </p:cNvSpPr>
          <p:nvPr>
            <p:ph idx="1"/>
          </p:nvPr>
        </p:nvSpPr>
        <p:spPr/>
        <p:txBody>
          <a:bodyPr>
            <a:noAutofit/>
          </a:bodyPr>
          <a:lstStyle/>
          <a:p>
            <a:r>
              <a:rPr lang="en-US" sz="2800" b="1" i="1" dirty="0">
                <a:latin typeface="Comic Sans MS" panose="030F0702030302020204" pitchFamily="66" charset="0"/>
              </a:rPr>
              <a:t>Every language has words denoting concepts and things that another language has not considered worth mentioning, or that are absent from the life or consciousness of the other nation. The reasons are differences in the ways of life, traditions, beliefs, historical </a:t>
            </a:r>
            <a:r>
              <a:rPr lang="en-US" sz="2800" b="1" i="1" dirty="0" smtClean="0">
                <a:latin typeface="Comic Sans MS" panose="030F0702030302020204" pitchFamily="66" charset="0"/>
              </a:rPr>
              <a:t>developments, in </a:t>
            </a:r>
            <a:r>
              <a:rPr lang="en-US" sz="2800" b="1" i="1" dirty="0">
                <a:latin typeface="Comic Sans MS" panose="030F0702030302020204" pitchFamily="66" charset="0"/>
              </a:rPr>
              <a:t>one word, the cultures of the nations. </a:t>
            </a:r>
          </a:p>
        </p:txBody>
      </p:sp>
    </p:spTree>
    <p:extLst>
      <p:ext uri="{BB962C8B-B14F-4D97-AF65-F5344CB8AC3E}">
        <p14:creationId xmlns:p14="http://schemas.microsoft.com/office/powerpoint/2010/main" val="4165457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latin typeface="Comic Sans MS" panose="030F0702030302020204" pitchFamily="66" charset="0"/>
              </a:rPr>
              <a:t>References </a:t>
            </a:r>
            <a:r>
              <a:rPr lang="en-US" sz="3200" b="1" dirty="0">
                <a:latin typeface="Comic Sans MS" panose="030F0702030302020204" pitchFamily="66" charset="0"/>
              </a:rPr>
              <a:t>in Arabic–English translation</a:t>
            </a:r>
            <a:endParaRPr lang="en-US" sz="3200" dirty="0"/>
          </a:p>
        </p:txBody>
      </p:sp>
      <p:sp>
        <p:nvSpPr>
          <p:cNvPr id="3" name="Content Placeholder 2"/>
          <p:cNvSpPr>
            <a:spLocks noGrp="1"/>
          </p:cNvSpPr>
          <p:nvPr>
            <p:ph idx="1"/>
          </p:nvPr>
        </p:nvSpPr>
        <p:spPr/>
        <p:txBody>
          <a:bodyPr>
            <a:normAutofit/>
          </a:bodyPr>
          <a:lstStyle/>
          <a:p>
            <a:r>
              <a:rPr lang="en-US" sz="3200" b="1" i="1" dirty="0">
                <a:latin typeface="Comic Sans MS" panose="030F0702030302020204" pitchFamily="66" charset="0"/>
              </a:rPr>
              <a:t>Also, differences can be observed on conceptual level. Different languages often nominate concepts from different viewpoints, and they also tend to classify them slightly differently. </a:t>
            </a:r>
          </a:p>
          <a:p>
            <a:endParaRPr lang="en-US" sz="3200" b="1" i="1" dirty="0">
              <a:latin typeface="Comic Sans MS" panose="030F0702030302020204" pitchFamily="66" charset="0"/>
            </a:endParaRPr>
          </a:p>
        </p:txBody>
      </p:sp>
    </p:spTree>
    <p:extLst>
      <p:ext uri="{BB962C8B-B14F-4D97-AF65-F5344CB8AC3E}">
        <p14:creationId xmlns:p14="http://schemas.microsoft.com/office/powerpoint/2010/main" val="939367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mic Sans MS" panose="030F0702030302020204" pitchFamily="66" charset="0"/>
              </a:rPr>
              <a:t>References in Arabic–English translation</a:t>
            </a:r>
            <a:endParaRPr lang="en-US" dirty="0"/>
          </a:p>
        </p:txBody>
      </p:sp>
      <p:sp>
        <p:nvSpPr>
          <p:cNvPr id="3" name="Content Placeholder 2"/>
          <p:cNvSpPr>
            <a:spLocks noGrp="1"/>
          </p:cNvSpPr>
          <p:nvPr>
            <p:ph idx="1"/>
          </p:nvPr>
        </p:nvSpPr>
        <p:spPr/>
        <p:txBody>
          <a:bodyPr>
            <a:noAutofit/>
          </a:bodyPr>
          <a:lstStyle/>
          <a:p>
            <a:r>
              <a:rPr lang="en-US" sz="2400" b="1" i="1" dirty="0">
                <a:latin typeface="Comic Sans MS" panose="030F0702030302020204" pitchFamily="66" charset="0"/>
              </a:rPr>
              <a:t>In practice, translation requires exquisite lingual and cultural skills to decode </a:t>
            </a:r>
            <a:r>
              <a:rPr lang="en-US" sz="2400" b="1" i="1" dirty="0" smtClean="0">
                <a:latin typeface="Comic Sans MS" panose="030F0702030302020204" pitchFamily="66" charset="0"/>
              </a:rPr>
              <a:t>the meaning </a:t>
            </a:r>
            <a:r>
              <a:rPr lang="en-US" sz="2400" b="1" i="1" dirty="0">
                <a:latin typeface="Comic Sans MS" panose="030F0702030302020204" pitchFamily="66" charset="0"/>
              </a:rPr>
              <a:t>often couched in certain words that vary in their meaning regionally </a:t>
            </a:r>
            <a:r>
              <a:rPr lang="en-US" sz="2400" b="1" i="1" dirty="0" smtClean="0">
                <a:latin typeface="Comic Sans MS" panose="030F0702030302020204" pitchFamily="66" charset="0"/>
              </a:rPr>
              <a:t>and culturally </a:t>
            </a:r>
            <a:r>
              <a:rPr lang="en-US" sz="2400" b="1" i="1" dirty="0">
                <a:latin typeface="Comic Sans MS" panose="030F0702030302020204" pitchFamily="66" charset="0"/>
              </a:rPr>
              <a:t>both synchronically and diachronically. It is not surprising to find a </a:t>
            </a:r>
            <a:r>
              <a:rPr lang="en-US" sz="2400" b="1" i="1" dirty="0" smtClean="0">
                <a:latin typeface="Comic Sans MS" panose="030F0702030302020204" pitchFamily="66" charset="0"/>
              </a:rPr>
              <a:t>word that </a:t>
            </a:r>
            <a:r>
              <a:rPr lang="en-US" sz="2400" b="1" i="1" dirty="0">
                <a:latin typeface="Comic Sans MS" panose="030F0702030302020204" pitchFamily="66" charset="0"/>
              </a:rPr>
              <a:t>connotes a different thing in one culture, and the same time it connotes </a:t>
            </a:r>
            <a:r>
              <a:rPr lang="en-US" sz="2400" b="1" i="1" dirty="0" smtClean="0">
                <a:latin typeface="Comic Sans MS" panose="030F0702030302020204" pitchFamily="66" charset="0"/>
              </a:rPr>
              <a:t>another thing </a:t>
            </a:r>
            <a:r>
              <a:rPr lang="en-US" sz="2400" b="1" i="1" dirty="0">
                <a:latin typeface="Comic Sans MS" panose="030F0702030302020204" pitchFamily="66" charset="0"/>
              </a:rPr>
              <a:t>in another culture. This is due to certain reasons ascribed to ideology</a:t>
            </a:r>
            <a:r>
              <a:rPr lang="en-US" sz="2400" b="1" i="1" dirty="0" smtClean="0">
                <a:latin typeface="Comic Sans MS" panose="030F0702030302020204" pitchFamily="66" charset="0"/>
              </a:rPr>
              <a:t>, attitude</a:t>
            </a:r>
            <a:r>
              <a:rPr lang="en-US" sz="2400" b="1" i="1" dirty="0">
                <a:latin typeface="Comic Sans MS" panose="030F0702030302020204" pitchFamily="66" charset="0"/>
              </a:rPr>
              <a:t>, association, pragmatics, or otherwise expressed.</a:t>
            </a:r>
            <a:r>
              <a:rPr lang="en-US" sz="2400" b="1" i="1" dirty="0">
                <a:latin typeface="Comic Sans MS" panose="030F0702030302020204" pitchFamily="66" charset="0"/>
              </a:rPr>
              <a:t> </a:t>
            </a:r>
            <a:br>
              <a:rPr lang="en-US" sz="2400" b="1" i="1" dirty="0">
                <a:latin typeface="Comic Sans MS" panose="030F0702030302020204" pitchFamily="66" charset="0"/>
              </a:rPr>
            </a:br>
            <a:endParaRPr lang="en-US" sz="2400" b="1" i="1" dirty="0">
              <a:latin typeface="Comic Sans MS" panose="030F0702030302020204" pitchFamily="66" charset="0"/>
            </a:endParaRPr>
          </a:p>
        </p:txBody>
      </p:sp>
    </p:spTree>
    <p:extLst>
      <p:ext uri="{BB962C8B-B14F-4D97-AF65-F5344CB8AC3E}">
        <p14:creationId xmlns:p14="http://schemas.microsoft.com/office/powerpoint/2010/main" val="3392627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mic Sans MS" panose="030F0702030302020204" pitchFamily="66" charset="0"/>
              </a:rPr>
              <a:t>References in Arabic–English translation</a:t>
            </a:r>
            <a:endParaRPr lang="en-US" dirty="0"/>
          </a:p>
        </p:txBody>
      </p:sp>
      <p:sp>
        <p:nvSpPr>
          <p:cNvPr id="3" name="Content Placeholder 2"/>
          <p:cNvSpPr>
            <a:spLocks noGrp="1"/>
          </p:cNvSpPr>
          <p:nvPr>
            <p:ph idx="1"/>
          </p:nvPr>
        </p:nvSpPr>
        <p:spPr/>
        <p:txBody>
          <a:bodyPr>
            <a:normAutofit/>
          </a:bodyPr>
          <a:lstStyle/>
          <a:p>
            <a:r>
              <a:rPr lang="en-US" sz="2800" b="1" i="1" dirty="0">
                <a:latin typeface="Comic Sans MS" panose="030F0702030302020204" pitchFamily="66" charset="0"/>
              </a:rPr>
              <a:t>Cultural borrowing </a:t>
            </a:r>
            <a:endParaRPr lang="en-US" sz="2800" b="1" i="1" dirty="0" smtClean="0">
              <a:latin typeface="Comic Sans MS" panose="030F0702030302020204" pitchFamily="66" charset="0"/>
            </a:endParaRPr>
          </a:p>
          <a:p>
            <a:r>
              <a:rPr lang="en-US" sz="2800" b="1" i="1" dirty="0" smtClean="0">
                <a:latin typeface="Comic Sans MS" panose="030F0702030302020204" pitchFamily="66" charset="0"/>
              </a:rPr>
              <a:t>borrowing </a:t>
            </a:r>
            <a:r>
              <a:rPr lang="en-US" sz="2800" b="1" i="1" dirty="0">
                <a:latin typeface="Comic Sans MS" panose="030F0702030302020204" pitchFamily="66" charset="0"/>
              </a:rPr>
              <a:t>refers to “using the same word in the target text as in the source text”. In translation, cultural borrowing means to borrow words from the source language that culturally do not exist in the target </a:t>
            </a:r>
            <a:r>
              <a:rPr lang="en-US" sz="2800" b="1" i="1" dirty="0" smtClean="0">
                <a:latin typeface="Comic Sans MS" panose="030F0702030302020204" pitchFamily="66" charset="0"/>
              </a:rPr>
              <a:t>language.</a:t>
            </a:r>
            <a:endParaRPr lang="en-US" sz="2800" b="1" i="1" dirty="0">
              <a:latin typeface="Comic Sans MS" panose="030F0702030302020204" pitchFamily="66" charset="0"/>
            </a:endParaRPr>
          </a:p>
        </p:txBody>
      </p:sp>
    </p:spTree>
    <p:extLst>
      <p:ext uri="{BB962C8B-B14F-4D97-AF65-F5344CB8AC3E}">
        <p14:creationId xmlns:p14="http://schemas.microsoft.com/office/powerpoint/2010/main" val="1544778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mic Sans MS" panose="030F0702030302020204" pitchFamily="66" charset="0"/>
              </a:rPr>
              <a:t>References in Arabic–English translation</a:t>
            </a:r>
            <a:endParaRPr lang="en-US" dirty="0"/>
          </a:p>
        </p:txBody>
      </p:sp>
      <p:sp>
        <p:nvSpPr>
          <p:cNvPr id="3" name="Content Placeholder 2"/>
          <p:cNvSpPr>
            <a:spLocks noGrp="1"/>
          </p:cNvSpPr>
          <p:nvPr>
            <p:ph idx="1"/>
          </p:nvPr>
        </p:nvSpPr>
        <p:spPr>
          <a:xfrm>
            <a:off x="1154954" y="2054860"/>
            <a:ext cx="8825659" cy="3416300"/>
          </a:xfrm>
        </p:spPr>
        <p:txBody>
          <a:bodyPr>
            <a:noAutofit/>
          </a:bodyPr>
          <a:lstStyle/>
          <a:p>
            <a:r>
              <a:rPr lang="en-US" sz="2800" b="1" i="1" dirty="0">
                <a:latin typeface="Comic Sans MS" panose="030F0702030302020204" pitchFamily="66" charset="0"/>
              </a:rPr>
              <a:t>Claque Translation </a:t>
            </a:r>
            <a:endParaRPr lang="en-US" sz="2800" b="1" i="1" dirty="0" smtClean="0">
              <a:latin typeface="Comic Sans MS" panose="030F0702030302020204" pitchFamily="66" charset="0"/>
            </a:endParaRPr>
          </a:p>
          <a:p>
            <a:r>
              <a:rPr lang="en-US" sz="2800" b="1" i="1" dirty="0" smtClean="0">
                <a:latin typeface="Comic Sans MS" panose="030F0702030302020204" pitchFamily="66" charset="0"/>
              </a:rPr>
              <a:t>Calque </a:t>
            </a:r>
            <a:r>
              <a:rPr lang="en-US" sz="2800" b="1" i="1" dirty="0">
                <a:latin typeface="Comic Sans MS" panose="030F0702030302020204" pitchFamily="66" charset="0"/>
              </a:rPr>
              <a:t>is defined as a special kind of borrowing where SL expression or structure is translated in literal </a:t>
            </a:r>
            <a:r>
              <a:rPr lang="en-US" sz="2800" b="1" i="1" dirty="0" smtClean="0">
                <a:latin typeface="Comic Sans MS" panose="030F0702030302020204" pitchFamily="66" charset="0"/>
              </a:rPr>
              <a:t>translation.</a:t>
            </a:r>
          </a:p>
        </p:txBody>
      </p:sp>
    </p:spTree>
    <p:extLst>
      <p:ext uri="{BB962C8B-B14F-4D97-AF65-F5344CB8AC3E}">
        <p14:creationId xmlns:p14="http://schemas.microsoft.com/office/powerpoint/2010/main" val="1050513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mic Sans MS" panose="030F0702030302020204" pitchFamily="66" charset="0"/>
              </a:rPr>
              <a:t>References in Arabic–English translation</a:t>
            </a:r>
            <a:endParaRPr lang="en-US" dirty="0"/>
          </a:p>
        </p:txBody>
      </p:sp>
      <p:sp>
        <p:nvSpPr>
          <p:cNvPr id="3" name="Content Placeholder 2"/>
          <p:cNvSpPr>
            <a:spLocks noGrp="1"/>
          </p:cNvSpPr>
          <p:nvPr>
            <p:ph idx="1"/>
          </p:nvPr>
        </p:nvSpPr>
        <p:spPr/>
        <p:txBody>
          <a:bodyPr>
            <a:noAutofit/>
          </a:bodyPr>
          <a:lstStyle/>
          <a:p>
            <a:r>
              <a:rPr lang="en-US" sz="2800" b="1" i="1" dirty="0">
                <a:latin typeface="Comic Sans MS" panose="030F0702030302020204" pitchFamily="66" charset="0"/>
              </a:rPr>
              <a:t>literal translation or claque means to translate words literally without any addition or modification to be part of the target language dictionary. Politically, “the corridors of power” </a:t>
            </a:r>
            <a:r>
              <a:rPr lang="ar-IQ" sz="2800" b="1" i="1" dirty="0">
                <a:latin typeface="Comic Sans MS" panose="030F0702030302020204" pitchFamily="66" charset="0"/>
              </a:rPr>
              <a:t>اروقة السلطة</a:t>
            </a:r>
            <a:r>
              <a:rPr lang="en-US" sz="2800" b="1" i="1" dirty="0">
                <a:latin typeface="Comic Sans MS" panose="030F0702030302020204" pitchFamily="66" charset="0"/>
              </a:rPr>
              <a:t>is translated literally as it is without any change. Similarly, recycling </a:t>
            </a:r>
            <a:r>
              <a:rPr lang="ar-IQ" sz="2800" b="1" i="1" dirty="0">
                <a:latin typeface="Comic Sans MS" panose="030F0702030302020204" pitchFamily="66" charset="0"/>
              </a:rPr>
              <a:t>اعادة التدوير, </a:t>
            </a:r>
            <a:r>
              <a:rPr lang="en-US" sz="2800" b="1" i="1" dirty="0">
                <a:latin typeface="Comic Sans MS" panose="030F0702030302020204" pitchFamily="66" charset="0"/>
              </a:rPr>
              <a:t>is an example of </a:t>
            </a:r>
            <a:r>
              <a:rPr lang="en-US" sz="2800" b="1" i="1" dirty="0" smtClean="0">
                <a:latin typeface="Comic Sans MS" panose="030F0702030302020204" pitchFamily="66" charset="0"/>
              </a:rPr>
              <a:t>claque </a:t>
            </a:r>
            <a:r>
              <a:rPr lang="en-US" sz="2800" b="1" i="1" dirty="0">
                <a:latin typeface="Comic Sans MS" panose="030F0702030302020204" pitchFamily="66" charset="0"/>
              </a:rPr>
              <a:t>translation,</a:t>
            </a:r>
            <a:r>
              <a:rPr lang="ar-IQ" sz="2800" b="1" i="1" dirty="0">
                <a:latin typeface="Comic Sans MS" panose="030F0702030302020204" pitchFamily="66" charset="0"/>
              </a:rPr>
              <a:t> </a:t>
            </a:r>
            <a:r>
              <a:rPr lang="en-US" sz="2800" b="1" i="1" dirty="0">
                <a:latin typeface="Comic Sans MS" panose="030F0702030302020204" pitchFamily="66" charset="0"/>
              </a:rPr>
              <a:t>gone with the wind </a:t>
            </a:r>
            <a:r>
              <a:rPr lang="ar-IQ" sz="2800" b="1" i="1" dirty="0">
                <a:latin typeface="Comic Sans MS" panose="030F0702030302020204" pitchFamily="66" charset="0"/>
              </a:rPr>
              <a:t>ذهب مع الريح</a:t>
            </a:r>
            <a:r>
              <a:rPr lang="en-US" sz="2800" b="1" i="1" dirty="0">
                <a:latin typeface="Comic Sans MS" panose="030F0702030302020204" pitchFamily="66" charset="0"/>
              </a:rPr>
              <a:t>the black market,</a:t>
            </a:r>
            <a:r>
              <a:rPr lang="ar-IQ" sz="2800" b="1" i="1" dirty="0">
                <a:latin typeface="Comic Sans MS" panose="030F0702030302020204" pitchFamily="66" charset="0"/>
              </a:rPr>
              <a:t>السوق </a:t>
            </a:r>
            <a:r>
              <a:rPr lang="ar-IQ" sz="2800" b="1" i="1" dirty="0" smtClean="0">
                <a:latin typeface="Comic Sans MS" panose="030F0702030302020204" pitchFamily="66" charset="0"/>
              </a:rPr>
              <a:t>السوداء</a:t>
            </a:r>
            <a:r>
              <a:rPr lang="en-US" sz="2800" b="1" i="1" dirty="0" smtClean="0">
                <a:latin typeface="Comic Sans MS" panose="030F0702030302020204" pitchFamily="66" charset="0"/>
              </a:rPr>
              <a:t> </a:t>
            </a:r>
            <a:r>
              <a:rPr lang="en-US" sz="2800" b="1" i="1" dirty="0">
                <a:latin typeface="Comic Sans MS" panose="030F0702030302020204" pitchFamily="66" charset="0"/>
              </a:rPr>
              <a:t>the cold war</a:t>
            </a:r>
            <a:r>
              <a:rPr lang="ar-IQ" sz="2800" b="1" i="1" dirty="0">
                <a:latin typeface="Comic Sans MS" panose="030F0702030302020204" pitchFamily="66" charset="0"/>
              </a:rPr>
              <a:t>الحرب الباردة</a:t>
            </a:r>
            <a:r>
              <a:rPr lang="en-US" sz="2800" b="1" i="1" dirty="0">
                <a:latin typeface="Comic Sans MS" panose="030F0702030302020204" pitchFamily="66" charset="0"/>
              </a:rPr>
              <a:t>.</a:t>
            </a:r>
            <a:r>
              <a:rPr lang="ar-IQ" sz="2800" b="1" i="1" dirty="0">
                <a:latin typeface="Comic Sans MS" panose="030F0702030302020204" pitchFamily="66" charset="0"/>
              </a:rPr>
              <a:t> </a:t>
            </a:r>
            <a:endParaRPr lang="en-US" sz="2800" b="1" i="1" dirty="0">
              <a:latin typeface="Comic Sans MS" panose="030F0702030302020204" pitchFamily="66" charset="0"/>
            </a:endParaRPr>
          </a:p>
          <a:p>
            <a:endParaRPr lang="en-US" sz="2800" b="1" i="1" dirty="0">
              <a:latin typeface="Comic Sans MS" panose="030F0702030302020204" pitchFamily="66" charset="0"/>
            </a:endParaRPr>
          </a:p>
          <a:p>
            <a:endParaRPr lang="en-US" sz="2800" b="1" i="1" dirty="0"/>
          </a:p>
        </p:txBody>
      </p:sp>
    </p:spTree>
    <p:extLst>
      <p:ext uri="{BB962C8B-B14F-4D97-AF65-F5344CB8AC3E}">
        <p14:creationId xmlns:p14="http://schemas.microsoft.com/office/powerpoint/2010/main" val="3316434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mic Sans MS" panose="030F0702030302020204" pitchFamily="66" charset="0"/>
              </a:rPr>
              <a:t>References in Arabic–English translation</a:t>
            </a:r>
            <a:endParaRPr lang="en-US" dirty="0"/>
          </a:p>
        </p:txBody>
      </p:sp>
      <p:sp>
        <p:nvSpPr>
          <p:cNvPr id="3" name="Content Placeholder 2"/>
          <p:cNvSpPr>
            <a:spLocks noGrp="1"/>
          </p:cNvSpPr>
          <p:nvPr>
            <p:ph idx="1"/>
          </p:nvPr>
        </p:nvSpPr>
        <p:spPr/>
        <p:txBody>
          <a:bodyPr/>
          <a:lstStyle/>
          <a:p>
            <a:endParaRPr lang="en-US"/>
          </a:p>
        </p:txBody>
      </p:sp>
      <p:sp>
        <p:nvSpPr>
          <p:cNvPr id="4" name="Rectangle 3"/>
          <p:cNvSpPr/>
          <p:nvPr/>
        </p:nvSpPr>
        <p:spPr>
          <a:xfrm>
            <a:off x="1502229" y="2828836"/>
            <a:ext cx="7641771" cy="3046988"/>
          </a:xfrm>
          <a:prstGeom prst="rect">
            <a:avLst/>
          </a:prstGeom>
        </p:spPr>
        <p:txBody>
          <a:bodyPr wrap="square">
            <a:spAutoFit/>
          </a:bodyPr>
          <a:lstStyle/>
          <a:p>
            <a:r>
              <a:rPr lang="en-US" sz="3200" b="1" i="1" dirty="0">
                <a:latin typeface="Comic Sans MS" panose="030F0702030302020204" pitchFamily="66" charset="0"/>
              </a:rPr>
              <a:t>Cultural </a:t>
            </a:r>
            <a:r>
              <a:rPr lang="en-US" sz="3200" b="1" i="1" dirty="0" smtClean="0">
                <a:latin typeface="Comic Sans MS" panose="030F0702030302020204" pitchFamily="66" charset="0"/>
              </a:rPr>
              <a:t>substitution</a:t>
            </a:r>
          </a:p>
          <a:p>
            <a:r>
              <a:rPr lang="en-US" sz="3200" b="1" i="1" dirty="0" smtClean="0">
                <a:latin typeface="Comic Sans MS" panose="030F0702030302020204" pitchFamily="66" charset="0"/>
              </a:rPr>
              <a:t> </a:t>
            </a:r>
            <a:r>
              <a:rPr lang="en-US" sz="3200" b="1" i="1" dirty="0">
                <a:latin typeface="Comic Sans MS" panose="030F0702030302020204" pitchFamily="66" charset="0"/>
              </a:rPr>
              <a:t>Cultural substitution entails finding the most appropriate equivalent in the target culture of a concept or entity that exists in the source </a:t>
            </a:r>
            <a:r>
              <a:rPr lang="en-US" sz="3200" b="1" i="1" dirty="0" smtClean="0">
                <a:latin typeface="Comic Sans MS" panose="030F0702030302020204" pitchFamily="66" charset="0"/>
              </a:rPr>
              <a:t>culture.</a:t>
            </a:r>
            <a:endParaRPr lang="en-US" sz="3200" b="1" i="1" dirty="0">
              <a:latin typeface="Comic Sans MS" panose="030F0702030302020204" pitchFamily="66" charset="0"/>
            </a:endParaRPr>
          </a:p>
        </p:txBody>
      </p:sp>
    </p:spTree>
    <p:extLst>
      <p:ext uri="{BB962C8B-B14F-4D97-AF65-F5344CB8AC3E}">
        <p14:creationId xmlns:p14="http://schemas.microsoft.com/office/powerpoint/2010/main" val="4160090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mic Sans MS" panose="030F0702030302020204" pitchFamily="66" charset="0"/>
              </a:rPr>
              <a:t>References in Arabic–English translation</a:t>
            </a:r>
            <a:endParaRPr lang="en-US" dirty="0"/>
          </a:p>
        </p:txBody>
      </p:sp>
      <p:sp>
        <p:nvSpPr>
          <p:cNvPr id="3" name="Content Placeholder 2"/>
          <p:cNvSpPr>
            <a:spLocks noGrp="1"/>
          </p:cNvSpPr>
          <p:nvPr>
            <p:ph idx="1"/>
          </p:nvPr>
        </p:nvSpPr>
        <p:spPr/>
        <p:txBody>
          <a:bodyPr>
            <a:normAutofit/>
          </a:bodyPr>
          <a:lstStyle/>
          <a:p>
            <a:r>
              <a:rPr lang="en-US" sz="3200" b="1" i="1" dirty="0">
                <a:latin typeface="Comic Sans MS" panose="030F0702030302020204" pitchFamily="66" charset="0"/>
              </a:rPr>
              <a:t>substitution is defined </a:t>
            </a:r>
            <a:r>
              <a:rPr lang="en-US" sz="3200" b="1" i="1" dirty="0" smtClean="0">
                <a:latin typeface="Comic Sans MS" panose="030F0702030302020204" pitchFamily="66" charset="0"/>
              </a:rPr>
              <a:t>as replacing </a:t>
            </a:r>
            <a:r>
              <a:rPr lang="en-US" sz="3200" b="1" i="1" dirty="0">
                <a:latin typeface="Comic Sans MS" panose="030F0702030302020204" pitchFamily="66" charset="0"/>
              </a:rPr>
              <a:t>a culture-specific item or expression in the source text with a target language item which describes a similar concept in target culture and thus is likely to have a similar impact on the target </a:t>
            </a:r>
            <a:r>
              <a:rPr lang="en-US" sz="3200" b="1" i="1" dirty="0" smtClean="0">
                <a:latin typeface="Comic Sans MS" panose="030F0702030302020204" pitchFamily="66" charset="0"/>
              </a:rPr>
              <a:t>readers.</a:t>
            </a:r>
            <a:endParaRPr lang="en-US" sz="3200" b="1" i="1" dirty="0">
              <a:latin typeface="Comic Sans MS" panose="030F0702030302020204" pitchFamily="66" charset="0"/>
            </a:endParaRPr>
          </a:p>
        </p:txBody>
      </p:sp>
    </p:spTree>
    <p:extLst>
      <p:ext uri="{BB962C8B-B14F-4D97-AF65-F5344CB8AC3E}">
        <p14:creationId xmlns:p14="http://schemas.microsoft.com/office/powerpoint/2010/main" val="15188660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70</TotalTime>
  <Words>660</Words>
  <Application>Microsoft Office PowerPoint</Application>
  <PresentationFormat>Widescreen</PresentationFormat>
  <Paragraphs>47</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Century Gothic</vt:lpstr>
      <vt:lpstr>Comic Sans MS</vt:lpstr>
      <vt:lpstr>Wingdings 3</vt:lpstr>
      <vt:lpstr>Ion Boardroom</vt:lpstr>
      <vt:lpstr>References in Arabic–English translation</vt:lpstr>
      <vt:lpstr>References in Arabic–English translation</vt:lpstr>
      <vt:lpstr>References in Arabic–English translation</vt:lpstr>
      <vt:lpstr>References in Arabic–English translation</vt:lpstr>
      <vt:lpstr>References in Arabic–English translation</vt:lpstr>
      <vt:lpstr>References in Arabic–English translation</vt:lpstr>
      <vt:lpstr>References in Arabic–English translation</vt:lpstr>
      <vt:lpstr>References in Arabic–English translation</vt:lpstr>
      <vt:lpstr>References in Arabic–English translation</vt:lpstr>
      <vt:lpstr>References in Arabic–English translation</vt:lpstr>
      <vt:lpstr>References in Arabic–English translation</vt:lpstr>
      <vt:lpstr>References in Arabic–English translation</vt:lpstr>
      <vt:lpstr>References in Arabic–English translation</vt:lpstr>
      <vt:lpstr>References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Reference in Arabic–English translation</dc:title>
  <dc:creator>9647828014610</dc:creator>
  <cp:lastModifiedBy>9647828014610</cp:lastModifiedBy>
  <cp:revision>21</cp:revision>
  <dcterms:created xsi:type="dcterms:W3CDTF">2024-04-16T14:42:12Z</dcterms:created>
  <dcterms:modified xsi:type="dcterms:W3CDTF">2024-04-16T15:52:45Z</dcterms:modified>
</cp:coreProperties>
</file>