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5/11/2024</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5/11/2024</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5/11/2024</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5/11/2024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5/11/2024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5/11/2024</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cience-education-research.com/research-methodology/research-writing/guidelines-for-research-writing-including-translated-data/" TargetMode="External"/><Relationship Id="rId2" Type="http://schemas.openxmlformats.org/officeDocument/2006/relationships/hyperlink" Target="https://www.linkedin.com/advice/1/what-some-effective-strategies-translating-scientific-oqtrc" TargetMode="External"/><Relationship Id="rId1" Type="http://schemas.openxmlformats.org/officeDocument/2006/relationships/slideLayout" Target="../slideLayouts/slideLayout2.xml"/><Relationship Id="rId4" Type="http://schemas.openxmlformats.org/officeDocument/2006/relationships/hyperlink" Target="https://www.quora.com/What-are-some-points-to-consider-in-writing-an-essay-if-the-topic-is-called-translating-from-one-language-to-anothe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researchgate.net/publication/333069696_Google_Translate_in_Academic_Writing_Courses" TargetMode="External"/><Relationship Id="rId2" Type="http://schemas.openxmlformats.org/officeDocument/2006/relationships/hyperlink" Target="https://jalt-publications.org/articles/27160-making-positive-use-machine-translation-writing-essay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cribd.com/document/529058013/Translation-With-Reference-to-English-and-Arabic-Leen-Smadi" TargetMode="External"/><Relationship Id="rId2" Type="http://schemas.openxmlformats.org/officeDocument/2006/relationships/hyperlink" Target="https://apastyle.apa.org/blog/cite-your-own-trans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cience-education-research.com/reference/site-glossary/authorshi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latin typeface="Comic Sans MS" panose="030F0702030302020204" pitchFamily="66" charset="0"/>
              </a:rPr>
              <a:t>How to Translate Terms </a:t>
            </a:r>
            <a:r>
              <a:rPr lang="en-US" b="1" i="1" dirty="0" smtClean="0">
                <a:latin typeface="Comic Sans MS" panose="030F0702030302020204" pitchFamily="66" charset="0"/>
              </a:rPr>
              <a:t>When </a:t>
            </a:r>
            <a:r>
              <a:rPr lang="en-US" b="1" i="1" dirty="0" smtClean="0">
                <a:latin typeface="Comic Sans MS" panose="030F0702030302020204" pitchFamily="66" charset="0"/>
              </a:rPr>
              <a:t>Writing Papers</a:t>
            </a:r>
            <a:endParaRPr lang="en-US" b="1" i="1" dirty="0">
              <a:latin typeface="Comic Sans MS" panose="030F0702030302020204" pitchFamily="66"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74264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Comic Sans MS" panose="030F0702030302020204" pitchFamily="66" charset="0"/>
              </a:rPr>
              <a:t>References</a:t>
            </a:r>
            <a:endParaRPr lang="en-US" b="1" i="1"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a:t>1. </a:t>
            </a:r>
            <a:r>
              <a:rPr lang="en-US" dirty="0">
                <a:hlinkClick r:id="rId2"/>
              </a:rPr>
              <a:t>https://</a:t>
            </a:r>
            <a:r>
              <a:rPr lang="en-US" dirty="0" smtClean="0">
                <a:hlinkClick r:id="rId2"/>
              </a:rPr>
              <a:t>www.linkedin.com/advice/1/what-some-effective-strategies-translating-scientific-oqtrc</a:t>
            </a:r>
            <a:endParaRPr lang="en-US" dirty="0" smtClean="0"/>
          </a:p>
          <a:p>
            <a:endParaRPr lang="en-US" dirty="0"/>
          </a:p>
          <a:p>
            <a:r>
              <a:rPr lang="en-US" dirty="0"/>
              <a:t>2. </a:t>
            </a:r>
            <a:r>
              <a:rPr lang="en-US" dirty="0">
                <a:hlinkClick r:id="rId3"/>
              </a:rPr>
              <a:t>https://science-education-research.com/research-methodology/research-writing/guidelines-for-research-writing-including-translated-data</a:t>
            </a:r>
            <a:r>
              <a:rPr lang="en-US" dirty="0" smtClean="0">
                <a:hlinkClick r:id="rId3"/>
              </a:rPr>
              <a:t>/</a:t>
            </a:r>
            <a:endParaRPr lang="en-US" dirty="0" smtClean="0"/>
          </a:p>
          <a:p>
            <a:endParaRPr lang="en-US" dirty="0"/>
          </a:p>
          <a:p>
            <a:r>
              <a:rPr lang="en-US" dirty="0"/>
              <a:t>3. </a:t>
            </a:r>
            <a:r>
              <a:rPr lang="en-US" dirty="0">
                <a:hlinkClick r:id="rId4"/>
              </a:rPr>
              <a:t>https://</a:t>
            </a:r>
            <a:r>
              <a:rPr lang="en-US" dirty="0" smtClean="0">
                <a:hlinkClick r:id="rId4"/>
              </a:rPr>
              <a:t>www.quora.com/What-are-some-points-to-consider-in-writing-an-essay-if-the-topic-is-called-translating-from-one-language-to-another</a:t>
            </a:r>
            <a:endParaRPr lang="en-US" dirty="0" smtClean="0"/>
          </a:p>
          <a:p>
            <a:endParaRPr lang="en-US" dirty="0"/>
          </a:p>
        </p:txBody>
      </p:sp>
    </p:spTree>
    <p:extLst>
      <p:ext uri="{BB962C8B-B14F-4D97-AF65-F5344CB8AC3E}">
        <p14:creationId xmlns:p14="http://schemas.microsoft.com/office/powerpoint/2010/main" val="4239413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atin typeface="Comic Sans MS" panose="030F0702030302020204" pitchFamily="66" charset="0"/>
              </a:rPr>
              <a:t>References</a:t>
            </a:r>
            <a:endParaRPr lang="en-US" dirty="0"/>
          </a:p>
        </p:txBody>
      </p:sp>
      <p:sp>
        <p:nvSpPr>
          <p:cNvPr id="3" name="Content Placeholder 2"/>
          <p:cNvSpPr>
            <a:spLocks noGrp="1"/>
          </p:cNvSpPr>
          <p:nvPr>
            <p:ph idx="1"/>
          </p:nvPr>
        </p:nvSpPr>
        <p:spPr/>
        <p:txBody>
          <a:bodyPr/>
          <a:lstStyle/>
          <a:p>
            <a:r>
              <a:rPr lang="en-US" dirty="0"/>
              <a:t>4. </a:t>
            </a:r>
            <a:r>
              <a:rPr lang="en-US" dirty="0">
                <a:hlinkClick r:id="rId2"/>
              </a:rPr>
              <a:t>https://</a:t>
            </a:r>
            <a:r>
              <a:rPr lang="en-US" dirty="0" smtClean="0">
                <a:hlinkClick r:id="rId2"/>
              </a:rPr>
              <a:t>jalt-publications.org/articles/27160-making-positive-use-machine-translation-writing-essays</a:t>
            </a:r>
            <a:endParaRPr lang="en-US" dirty="0" smtClean="0"/>
          </a:p>
          <a:p>
            <a:endParaRPr lang="en-US" dirty="0"/>
          </a:p>
          <a:p>
            <a:r>
              <a:rPr lang="en-US" dirty="0"/>
              <a:t>5. </a:t>
            </a:r>
            <a:r>
              <a:rPr lang="en-US" dirty="0">
                <a:hlinkClick r:id="rId3"/>
              </a:rPr>
              <a:t>https://</a:t>
            </a:r>
            <a:r>
              <a:rPr lang="en-US" dirty="0" smtClean="0">
                <a:hlinkClick r:id="rId3"/>
              </a:rPr>
              <a:t>www.researchgate.net/publication/333069696_Google_Translate_in_Academic_Writing_Courses</a:t>
            </a:r>
            <a:endParaRPr lang="en-US" dirty="0" smtClean="0"/>
          </a:p>
          <a:p>
            <a:endParaRPr lang="en-US" dirty="0"/>
          </a:p>
          <a:p>
            <a:r>
              <a:rPr lang="en-US" dirty="0"/>
              <a:t>6. https://www.proof-reading-service.com/en/blog/integrating-foreign-languages-into-scholarly-english-writing/</a:t>
            </a:r>
          </a:p>
        </p:txBody>
      </p:sp>
    </p:spTree>
    <p:extLst>
      <p:ext uri="{BB962C8B-B14F-4D97-AF65-F5344CB8AC3E}">
        <p14:creationId xmlns:p14="http://schemas.microsoft.com/office/powerpoint/2010/main" val="2142390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atin typeface="Comic Sans MS" panose="030F0702030302020204" pitchFamily="66" charset="0"/>
              </a:rPr>
              <a:t>References</a:t>
            </a:r>
            <a:endParaRPr lang="en-US" dirty="0"/>
          </a:p>
        </p:txBody>
      </p:sp>
      <p:sp>
        <p:nvSpPr>
          <p:cNvPr id="3" name="Content Placeholder 2"/>
          <p:cNvSpPr>
            <a:spLocks noGrp="1"/>
          </p:cNvSpPr>
          <p:nvPr>
            <p:ph idx="1"/>
          </p:nvPr>
        </p:nvSpPr>
        <p:spPr/>
        <p:txBody>
          <a:bodyPr/>
          <a:lstStyle/>
          <a:p>
            <a:r>
              <a:rPr lang="en-US" dirty="0"/>
              <a:t>7. </a:t>
            </a:r>
            <a:r>
              <a:rPr lang="en-US" dirty="0">
                <a:hlinkClick r:id="rId2"/>
              </a:rPr>
              <a:t>https://</a:t>
            </a:r>
            <a:r>
              <a:rPr lang="en-US" dirty="0" smtClean="0">
                <a:hlinkClick r:id="rId2"/>
              </a:rPr>
              <a:t>apastyle.apa.org/blog/cite-your-own-translations</a:t>
            </a:r>
            <a:endParaRPr lang="en-US" dirty="0" smtClean="0"/>
          </a:p>
          <a:p>
            <a:endParaRPr lang="en-US" dirty="0"/>
          </a:p>
          <a:p>
            <a:r>
              <a:rPr lang="en-US" dirty="0" smtClean="0"/>
              <a:t>8. </a:t>
            </a:r>
            <a:r>
              <a:rPr lang="en-US" b="1" i="1" dirty="0">
                <a:latin typeface="Comic Sans MS" panose="030F0702030302020204" pitchFamily="66" charset="0"/>
                <a:hlinkClick r:id="rId3"/>
              </a:rPr>
              <a:t>https://www.scribd.com/document/529058013/Translation-With-Reference-to-English-and-Arabic-Leen-Smadi</a:t>
            </a:r>
            <a:endParaRPr lang="en-US" dirty="0"/>
          </a:p>
        </p:txBody>
      </p:sp>
    </p:spTree>
    <p:extLst>
      <p:ext uri="{BB962C8B-B14F-4D97-AF65-F5344CB8AC3E}">
        <p14:creationId xmlns:p14="http://schemas.microsoft.com/office/powerpoint/2010/main" val="106403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p:txBody>
          <a:bodyPr>
            <a:normAutofit/>
          </a:bodyPr>
          <a:lstStyle/>
          <a:p>
            <a:r>
              <a:rPr lang="en-US" sz="2400" b="1" i="1" dirty="0" smtClean="0">
                <a:latin typeface="Comic Sans MS" panose="030F0702030302020204" pitchFamily="66" charset="0"/>
              </a:rPr>
              <a:t>Research </a:t>
            </a:r>
            <a:r>
              <a:rPr lang="en-US" sz="2400" b="1" i="1" dirty="0">
                <a:latin typeface="Comic Sans MS" panose="030F0702030302020204" pitchFamily="66" charset="0"/>
              </a:rPr>
              <a:t>papers often contain complex and specialized language, data, and concepts that can be challenging to understand and translate for different audiences. Whether you are a researcher, a translator, or a reader, you need to apply some effective strategies to ensure that the meaning, accuracy, and clarity of the original paper are preserved and communicated. In this </a:t>
            </a:r>
            <a:r>
              <a:rPr lang="en-US" sz="2400" b="1" i="1" dirty="0" smtClean="0">
                <a:latin typeface="Comic Sans MS" panose="030F0702030302020204" pitchFamily="66" charset="0"/>
              </a:rPr>
              <a:t>paper, </a:t>
            </a:r>
            <a:r>
              <a:rPr lang="en-US" sz="2400" b="1" i="1" dirty="0">
                <a:latin typeface="Comic Sans MS" panose="030F0702030302020204" pitchFamily="66" charset="0"/>
              </a:rPr>
              <a:t>we will discuss some of these strategies and how they can help you translate </a:t>
            </a:r>
            <a:r>
              <a:rPr lang="en-US" sz="2400" b="1" i="1" dirty="0" smtClean="0">
                <a:latin typeface="Comic Sans MS" panose="030F0702030302020204" pitchFamily="66" charset="0"/>
              </a:rPr>
              <a:t>research </a:t>
            </a:r>
            <a:r>
              <a:rPr lang="en-US" sz="2400" b="1" i="1" dirty="0">
                <a:latin typeface="Comic Sans MS" panose="030F0702030302020204" pitchFamily="66" charset="0"/>
              </a:rPr>
              <a:t>papers.</a:t>
            </a:r>
          </a:p>
        </p:txBody>
      </p:sp>
    </p:spTree>
    <p:extLst>
      <p:ext uri="{BB962C8B-B14F-4D97-AF65-F5344CB8AC3E}">
        <p14:creationId xmlns:p14="http://schemas.microsoft.com/office/powerpoint/2010/main" val="3973502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p:txBody>
          <a:bodyPr>
            <a:normAutofit/>
          </a:bodyPr>
          <a:lstStyle/>
          <a:p>
            <a:pPr fontAlgn="auto"/>
            <a:r>
              <a:rPr lang="en-US" sz="2000" b="1" i="1" dirty="0" smtClean="0">
                <a:latin typeface="Comic Sans MS" panose="030F0702030302020204" pitchFamily="66" charset="0"/>
              </a:rPr>
              <a:t>1 Know </a:t>
            </a:r>
            <a:r>
              <a:rPr lang="en-US" sz="2000" b="1" i="1" dirty="0">
                <a:latin typeface="Comic Sans MS" panose="030F0702030302020204" pitchFamily="66" charset="0"/>
              </a:rPr>
              <a:t>your purpose and audience</a:t>
            </a:r>
          </a:p>
          <a:p>
            <a:pPr fontAlgn="auto"/>
            <a:r>
              <a:rPr lang="en-US" sz="2000" b="1" i="1" dirty="0">
                <a:latin typeface="Comic Sans MS" panose="030F0702030302020204" pitchFamily="66" charset="0"/>
              </a:rPr>
              <a:t>Before you start translating a </a:t>
            </a:r>
            <a:r>
              <a:rPr lang="en-US" sz="2000" b="1" i="1" dirty="0" smtClean="0">
                <a:latin typeface="Comic Sans MS" panose="030F0702030302020204" pitchFamily="66" charset="0"/>
              </a:rPr>
              <a:t>research </a:t>
            </a:r>
            <a:r>
              <a:rPr lang="en-US" sz="2000" b="1" i="1" dirty="0">
                <a:latin typeface="Comic Sans MS" panose="030F0702030302020204" pitchFamily="66" charset="0"/>
              </a:rPr>
              <a:t>paper, you need to identify your purpose and audience. Why are you translating the paper? Who are you translating it for? What level of detail and technicality do they expect and need? These questions will help you determine the tone, style, and format of your translation. For example, if you are translating a paper for a general audience, you might need to simplify the language, explain the terms, and summarize the main findings. </a:t>
            </a:r>
          </a:p>
          <a:p>
            <a:endParaRPr lang="en-US" sz="2000" b="1" i="1" dirty="0">
              <a:latin typeface="Comic Sans MS" panose="030F0702030302020204" pitchFamily="66" charset="0"/>
            </a:endParaRPr>
          </a:p>
        </p:txBody>
      </p:sp>
    </p:spTree>
    <p:extLst>
      <p:ext uri="{BB962C8B-B14F-4D97-AF65-F5344CB8AC3E}">
        <p14:creationId xmlns:p14="http://schemas.microsoft.com/office/powerpoint/2010/main" val="1096133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p:txBody>
          <a:bodyPr>
            <a:normAutofit/>
          </a:bodyPr>
          <a:lstStyle/>
          <a:p>
            <a:pPr fontAlgn="auto"/>
            <a:r>
              <a:rPr lang="en-US" sz="2400" b="1" i="1" dirty="0" smtClean="0">
                <a:latin typeface="Comic Sans MS" panose="030F0702030302020204" pitchFamily="66" charset="0"/>
              </a:rPr>
              <a:t>2 Use </a:t>
            </a:r>
            <a:r>
              <a:rPr lang="en-US" sz="2400" b="1" i="1" dirty="0">
                <a:latin typeface="Comic Sans MS" panose="030F0702030302020204" pitchFamily="66" charset="0"/>
              </a:rPr>
              <a:t>reliable and relevant sources</a:t>
            </a:r>
          </a:p>
          <a:p>
            <a:pPr fontAlgn="auto"/>
            <a:r>
              <a:rPr lang="en-US" sz="2400" b="1" i="1" dirty="0">
                <a:latin typeface="Comic Sans MS" panose="030F0702030302020204" pitchFamily="66" charset="0"/>
              </a:rPr>
              <a:t>Another important strategy for translating </a:t>
            </a:r>
            <a:r>
              <a:rPr lang="en-US" sz="2400" b="1" i="1" dirty="0" smtClean="0">
                <a:latin typeface="Comic Sans MS" panose="030F0702030302020204" pitchFamily="66" charset="0"/>
              </a:rPr>
              <a:t>research </a:t>
            </a:r>
            <a:r>
              <a:rPr lang="en-US" sz="2400" b="1" i="1" dirty="0">
                <a:latin typeface="Comic Sans MS" panose="030F0702030302020204" pitchFamily="66" charset="0"/>
              </a:rPr>
              <a:t>papers is to use reliable and relevant sources to support your translation. You should consult the original paper, its references, and other related papers to understand the context, background, and implications of the research.</a:t>
            </a:r>
          </a:p>
          <a:p>
            <a:endParaRPr lang="en-US" sz="2400" b="1" i="1" dirty="0">
              <a:latin typeface="Comic Sans MS" panose="030F0702030302020204" pitchFamily="66" charset="0"/>
            </a:endParaRPr>
          </a:p>
        </p:txBody>
      </p:sp>
    </p:spTree>
    <p:extLst>
      <p:ext uri="{BB962C8B-B14F-4D97-AF65-F5344CB8AC3E}">
        <p14:creationId xmlns:p14="http://schemas.microsoft.com/office/powerpoint/2010/main" val="98053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p:txBody>
          <a:bodyPr>
            <a:normAutofit/>
          </a:bodyPr>
          <a:lstStyle/>
          <a:p>
            <a:pPr fontAlgn="auto"/>
            <a:r>
              <a:rPr lang="en-US" sz="2800" b="1" i="1" dirty="0" smtClean="0">
                <a:latin typeface="Comic Sans MS" panose="030F0702030302020204" pitchFamily="66" charset="0"/>
              </a:rPr>
              <a:t>3 Compare </a:t>
            </a:r>
            <a:r>
              <a:rPr lang="en-US" sz="2800" b="1" i="1" dirty="0">
                <a:latin typeface="Comic Sans MS" panose="030F0702030302020204" pitchFamily="66" charset="0"/>
              </a:rPr>
              <a:t>and contrast different translations</a:t>
            </a:r>
          </a:p>
          <a:p>
            <a:pPr fontAlgn="auto"/>
            <a:r>
              <a:rPr lang="en-US" sz="2800" b="1" i="1" dirty="0">
                <a:latin typeface="Comic Sans MS" panose="030F0702030302020204" pitchFamily="66" charset="0"/>
              </a:rPr>
              <a:t>A useful way to improve your translation skills and quality is to compare and contrast different translations of the same or similar papers. You can find existing translations of </a:t>
            </a:r>
            <a:r>
              <a:rPr lang="en-US" sz="2800" b="1" i="1" dirty="0" smtClean="0">
                <a:latin typeface="Comic Sans MS" panose="030F0702030302020204" pitchFamily="66" charset="0"/>
              </a:rPr>
              <a:t>papers </a:t>
            </a:r>
            <a:r>
              <a:rPr lang="en-US" sz="2800" b="1" i="1" dirty="0">
                <a:latin typeface="Comic Sans MS" panose="030F0702030302020204" pitchFamily="66" charset="0"/>
              </a:rPr>
              <a:t>in journals, websites, or databases that publish in different languages.</a:t>
            </a:r>
          </a:p>
          <a:p>
            <a:endParaRPr lang="en-US" sz="2800" b="1" i="1" dirty="0">
              <a:latin typeface="Comic Sans MS" panose="030F0702030302020204" pitchFamily="66" charset="0"/>
            </a:endParaRPr>
          </a:p>
        </p:txBody>
      </p:sp>
    </p:spTree>
    <p:extLst>
      <p:ext uri="{BB962C8B-B14F-4D97-AF65-F5344CB8AC3E}">
        <p14:creationId xmlns:p14="http://schemas.microsoft.com/office/powerpoint/2010/main" val="1065801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a:xfrm>
            <a:off x="1011262" y="2368369"/>
            <a:ext cx="8825659" cy="3416300"/>
          </a:xfrm>
        </p:spPr>
        <p:txBody>
          <a:bodyPr>
            <a:noAutofit/>
          </a:bodyPr>
          <a:lstStyle/>
          <a:p>
            <a:pPr fontAlgn="auto"/>
            <a:r>
              <a:rPr lang="en-US" sz="2800" b="1" i="1" dirty="0" smtClean="0">
                <a:latin typeface="Comic Sans MS" panose="030F0702030302020204" pitchFamily="66" charset="0"/>
              </a:rPr>
              <a:t>4 Adapt </a:t>
            </a:r>
            <a:r>
              <a:rPr lang="en-US" sz="2800" b="1" i="1" dirty="0">
                <a:latin typeface="Comic Sans MS" panose="030F0702030302020204" pitchFamily="66" charset="0"/>
              </a:rPr>
              <a:t>and edit your translation</a:t>
            </a:r>
          </a:p>
          <a:p>
            <a:pPr fontAlgn="auto"/>
            <a:r>
              <a:rPr lang="en-US" sz="2800" b="1" i="1" dirty="0">
                <a:latin typeface="Comic Sans MS" panose="030F0702030302020204" pitchFamily="66" charset="0"/>
              </a:rPr>
              <a:t>Finally, you need to adapt and edit your translation to make sure that it is clear, accurate, and coherent. You should check your translation for grammar, spelling, punctuation, and formatting errors. You should also verify that your translation matches the original paper in terms of content, structure, </a:t>
            </a:r>
            <a:r>
              <a:rPr lang="en-US" sz="2800" b="1" i="1">
                <a:latin typeface="Comic Sans MS" panose="030F0702030302020204" pitchFamily="66" charset="0"/>
              </a:rPr>
              <a:t>and </a:t>
            </a:r>
            <a:r>
              <a:rPr lang="en-US" sz="2800" b="1" i="1" smtClean="0">
                <a:latin typeface="Comic Sans MS" panose="030F0702030302020204" pitchFamily="66" charset="0"/>
              </a:rPr>
              <a:t>logic.</a:t>
            </a:r>
            <a:endParaRPr lang="en-US" sz="2800" b="1" i="1" dirty="0">
              <a:latin typeface="Comic Sans MS" panose="030F0702030302020204" pitchFamily="66" charset="0"/>
            </a:endParaRPr>
          </a:p>
        </p:txBody>
      </p:sp>
    </p:spTree>
    <p:extLst>
      <p:ext uri="{BB962C8B-B14F-4D97-AF65-F5344CB8AC3E}">
        <p14:creationId xmlns:p14="http://schemas.microsoft.com/office/powerpoint/2010/main" val="2975633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p:txBody>
          <a:bodyPr>
            <a:noAutofit/>
          </a:bodyPr>
          <a:lstStyle/>
          <a:p>
            <a:r>
              <a:rPr lang="en-US" sz="3200" b="1" i="1" dirty="0" smtClean="0">
                <a:latin typeface="Comic Sans MS" panose="030F0702030302020204" pitchFamily="66" charset="0"/>
              </a:rPr>
              <a:t>You </a:t>
            </a:r>
            <a:r>
              <a:rPr lang="en-US" sz="3200" b="1" i="1" dirty="0">
                <a:latin typeface="Comic Sans MS" panose="030F0702030302020204" pitchFamily="66" charset="0"/>
              </a:rPr>
              <a:t>should avoid adding, omitting, or changing any information that might alter the meaning or impact of the research. You should also ensure that your translation flows well, uses appropriate transitions, and avoids repetition or ambiguity.</a:t>
            </a:r>
          </a:p>
          <a:p>
            <a:endParaRPr lang="en-US" sz="3200" b="1" dirty="0"/>
          </a:p>
        </p:txBody>
      </p:sp>
    </p:spTree>
    <p:extLst>
      <p:ext uri="{BB962C8B-B14F-4D97-AF65-F5344CB8AC3E}">
        <p14:creationId xmlns:p14="http://schemas.microsoft.com/office/powerpoint/2010/main" val="371082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Common problems in research writing reporting work form another language</a:t>
            </a:r>
          </a:p>
        </p:txBody>
      </p:sp>
      <p:sp>
        <p:nvSpPr>
          <p:cNvPr id="3" name="Content Placeholder 2"/>
          <p:cNvSpPr>
            <a:spLocks noGrp="1"/>
          </p:cNvSpPr>
          <p:nvPr>
            <p:ph idx="1"/>
          </p:nvPr>
        </p:nvSpPr>
        <p:spPr/>
        <p:txBody>
          <a:bodyPr>
            <a:normAutofit/>
          </a:bodyPr>
          <a:lstStyle/>
          <a:p>
            <a:r>
              <a:rPr lang="en-US" sz="3200" b="1" i="1" dirty="0" smtClean="0">
                <a:latin typeface="Comic Sans MS" panose="030F0702030302020204" pitchFamily="66" charset="0"/>
                <a:hlinkClick r:id="rId2"/>
              </a:rPr>
              <a:t>1. authors</a:t>
            </a:r>
            <a:r>
              <a:rPr lang="en-US" sz="3200" b="1" i="1" dirty="0">
                <a:latin typeface="Comic Sans MS" panose="030F0702030302020204" pitchFamily="66" charset="0"/>
              </a:rPr>
              <a:t> assume that translation is unproblematic, and that they can substitute a text in one language for another and assume the two are entirely equivalent</a:t>
            </a:r>
          </a:p>
          <a:p>
            <a:endParaRPr lang="en-US" sz="3200" b="1" i="1" dirty="0">
              <a:latin typeface="Comic Sans MS" panose="030F0702030302020204" pitchFamily="66" charset="0"/>
            </a:endParaRPr>
          </a:p>
        </p:txBody>
      </p:sp>
    </p:spTree>
    <p:extLst>
      <p:ext uri="{BB962C8B-B14F-4D97-AF65-F5344CB8AC3E}">
        <p14:creationId xmlns:p14="http://schemas.microsoft.com/office/powerpoint/2010/main" val="3766157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latin typeface="Comic Sans MS" panose="030F0702030302020204" pitchFamily="66" charset="0"/>
              </a:rPr>
              <a:t>How to Translate Terms in Writing Papers</a:t>
            </a:r>
            <a:endParaRPr lang="en-US" sz="3200" dirty="0"/>
          </a:p>
        </p:txBody>
      </p:sp>
      <p:sp>
        <p:nvSpPr>
          <p:cNvPr id="3" name="Content Placeholder 2"/>
          <p:cNvSpPr>
            <a:spLocks noGrp="1"/>
          </p:cNvSpPr>
          <p:nvPr>
            <p:ph idx="1"/>
          </p:nvPr>
        </p:nvSpPr>
        <p:spPr/>
        <p:txBody>
          <a:bodyPr>
            <a:normAutofit/>
          </a:bodyPr>
          <a:lstStyle/>
          <a:p>
            <a:r>
              <a:rPr lang="en-US" sz="3600" b="1" i="1" dirty="0" smtClean="0">
                <a:latin typeface="Comic Sans MS" panose="030F0702030302020204" pitchFamily="66" charset="0"/>
              </a:rPr>
              <a:t>2. Sometimes </a:t>
            </a:r>
            <a:r>
              <a:rPr lang="en-US" sz="3600" b="1" i="1" dirty="0">
                <a:latin typeface="Comic Sans MS" panose="030F0702030302020204" pitchFamily="66" charset="0"/>
              </a:rPr>
              <a:t>do not even feel it necessary to report that the data they are presenting have been translated form another </a:t>
            </a:r>
            <a:r>
              <a:rPr lang="en-US" sz="3600" b="1" i="1" dirty="0" smtClean="0">
                <a:latin typeface="Comic Sans MS" panose="030F0702030302020204" pitchFamily="66" charset="0"/>
              </a:rPr>
              <a:t>language.</a:t>
            </a:r>
            <a:endParaRPr lang="en-US" sz="3600" b="1" i="1" dirty="0">
              <a:latin typeface="Comic Sans MS" panose="030F0702030302020204" pitchFamily="66" charset="0"/>
            </a:endParaRPr>
          </a:p>
          <a:p>
            <a:endParaRPr lang="en-US" sz="3600" b="1" i="1" dirty="0">
              <a:latin typeface="Comic Sans MS" panose="030F0702030302020204" pitchFamily="66" charset="0"/>
            </a:endParaRPr>
          </a:p>
        </p:txBody>
      </p:sp>
    </p:spTree>
    <p:extLst>
      <p:ext uri="{BB962C8B-B14F-4D97-AF65-F5344CB8AC3E}">
        <p14:creationId xmlns:p14="http://schemas.microsoft.com/office/powerpoint/2010/main" val="2800191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TM02900722[[fn=Ion Boardroom]]</Template>
  <TotalTime>55</TotalTime>
  <Words>531</Words>
  <Application>Microsoft Office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Comic Sans MS</vt:lpstr>
      <vt:lpstr>Wingdings 3</vt:lpstr>
      <vt:lpstr>Ion Boardroom</vt:lpstr>
      <vt:lpstr>How to Translate Terms When Writing Papers</vt:lpstr>
      <vt:lpstr>How to Translate Terms in Writing Papers</vt:lpstr>
      <vt:lpstr>How to Translate Terms in Writing Papers</vt:lpstr>
      <vt:lpstr>How to Translate Terms in Writing Papers</vt:lpstr>
      <vt:lpstr>How to Translate Terms in Writing Papers</vt:lpstr>
      <vt:lpstr>How to Translate Terms in Writing Papers</vt:lpstr>
      <vt:lpstr>How to Translate Terms in Writing Papers</vt:lpstr>
      <vt:lpstr>Common problems in research writing reporting work form another language</vt:lpstr>
      <vt:lpstr>How to Translate Terms in Writing Papers</vt:lpstr>
      <vt:lpstr>References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Translate Terms in Writing Papers</dc:title>
  <dc:creator>9647828014610</dc:creator>
  <cp:lastModifiedBy>9647828014610</cp:lastModifiedBy>
  <cp:revision>20</cp:revision>
  <dcterms:created xsi:type="dcterms:W3CDTF">2024-05-06T04:56:45Z</dcterms:created>
  <dcterms:modified xsi:type="dcterms:W3CDTF">2024-05-11T10:19:25Z</dcterms:modified>
</cp:coreProperties>
</file>