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78" r:id="rId6"/>
    <p:sldId id="279" r:id="rId7"/>
    <p:sldId id="280" r:id="rId8"/>
    <p:sldId id="281" r:id="rId9"/>
    <p:sldId id="282" r:id="rId10"/>
    <p:sldId id="283" r:id="rId11"/>
    <p:sldId id="284" r:id="rId12"/>
    <p:sldId id="285" r:id="rId13"/>
    <p:sldId id="286" r:id="rId14"/>
    <p:sldId id="287"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5/18/2024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5/18/2024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113479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457200" y="1447800"/>
            <a:ext cx="8153400" cy="3508977"/>
          </a:xfrm>
        </p:spPr>
        <p:txBody>
          <a:bodyPr>
            <a:normAutofit/>
          </a:bodyPr>
          <a:lstStyle/>
          <a:p>
            <a:pPr marL="582930" lvl="0" indent="-514350" algn="just">
              <a:buFont typeface="+mj-lt"/>
              <a:buAutoNum type="arabicPeriod" startAt="5"/>
            </a:pPr>
            <a:r>
              <a:rPr lang="ar-IQ" dirty="0" smtClean="0">
                <a:latin typeface="Arial" pitchFamily="34" charset="0"/>
                <a:cs typeface="Arial" pitchFamily="34" charset="0"/>
              </a:rPr>
              <a:t>التسويق </a:t>
            </a:r>
            <a:r>
              <a:rPr lang="ar-IQ" dirty="0">
                <a:latin typeface="Arial" pitchFamily="34" charset="0"/>
                <a:cs typeface="Arial" pitchFamily="34" charset="0"/>
              </a:rPr>
              <a:t>بمواقع التواصل </a:t>
            </a:r>
            <a:r>
              <a:rPr lang="ar-IQ" dirty="0" smtClean="0">
                <a:latin typeface="Arial" pitchFamily="34" charset="0"/>
                <a:cs typeface="Arial" pitchFamily="34" charset="0"/>
              </a:rPr>
              <a:t>الاجتماعي </a:t>
            </a:r>
            <a:r>
              <a:rPr lang="ar-IQ" dirty="0">
                <a:latin typeface="Arial" pitchFamily="34" charset="0"/>
                <a:cs typeface="Arial" pitchFamily="34" charset="0"/>
              </a:rPr>
              <a:t>(</a:t>
            </a:r>
            <a:r>
              <a:rPr lang="en-GB" dirty="0">
                <a:latin typeface="Arial" pitchFamily="34" charset="0"/>
                <a:cs typeface="Arial" pitchFamily="34" charset="0"/>
              </a:rPr>
              <a:t>Social Media </a:t>
            </a:r>
            <a:r>
              <a:rPr lang="en-GB" dirty="0" smtClean="0">
                <a:latin typeface="Arial" pitchFamily="34" charset="0"/>
                <a:cs typeface="Arial" pitchFamily="34" charset="0"/>
              </a:rPr>
              <a:t>Marketing</a:t>
            </a:r>
            <a:r>
              <a:rPr lang="ar-IQ" dirty="0" smtClean="0">
                <a:latin typeface="Arial" pitchFamily="34" charset="0"/>
                <a:cs typeface="Arial" pitchFamily="34" charset="0"/>
              </a:rPr>
              <a:t>): وهو </a:t>
            </a:r>
            <a:r>
              <a:rPr lang="ar-IQ" dirty="0">
                <a:latin typeface="Arial" pitchFamily="34" charset="0"/>
                <a:cs typeface="Arial" pitchFamily="34" charset="0"/>
              </a:rPr>
              <a:t>على نوعين: تلقائي ومدفوع الثمن، ومن مهامه بالإضافة إلى التسويق للمنتج هو زيادة وعي المتسوق بالمنتج والتعريف به وتوضيح كيفية استخدامه، كما في </a:t>
            </a:r>
            <a:r>
              <a:rPr lang="en-GB" dirty="0" err="1">
                <a:latin typeface="Arial" pitchFamily="34" charset="0"/>
                <a:cs typeface="Arial" pitchFamily="34" charset="0"/>
              </a:rPr>
              <a:t>Reals</a:t>
            </a:r>
            <a:r>
              <a:rPr lang="en-GB" dirty="0">
                <a:latin typeface="Arial" pitchFamily="34" charset="0"/>
                <a:cs typeface="Arial" pitchFamily="34" charset="0"/>
              </a:rPr>
              <a:t>, Stories.</a:t>
            </a:r>
            <a:endParaRPr lang="en-US"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838" y="3352800"/>
            <a:ext cx="5270162" cy="2825611"/>
          </a:xfrm>
          <a:prstGeom prst="rect">
            <a:avLst/>
          </a:prstGeom>
        </p:spPr>
      </p:pic>
      <p:sp>
        <p:nvSpPr>
          <p:cNvPr id="6" name="TextBox 5"/>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5632427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1066800" y="1447800"/>
            <a:ext cx="7010400" cy="3508977"/>
          </a:xfrm>
        </p:spPr>
        <p:txBody>
          <a:bodyPr>
            <a:normAutofit/>
          </a:bodyPr>
          <a:lstStyle/>
          <a:p>
            <a:pPr marL="582930" lvl="0" indent="-514350" algn="just">
              <a:buFont typeface="+mj-lt"/>
              <a:buAutoNum type="arabicPeriod" startAt="6"/>
            </a:pPr>
            <a:r>
              <a:rPr lang="ar-IQ" dirty="0" smtClean="0">
                <a:latin typeface="Arial" pitchFamily="34" charset="0"/>
                <a:cs typeface="Arial" pitchFamily="34" charset="0"/>
              </a:rPr>
              <a:t>التسويق </a:t>
            </a:r>
            <a:r>
              <a:rPr lang="ar-IQ" dirty="0">
                <a:latin typeface="Arial" pitchFamily="34" charset="0"/>
                <a:cs typeface="Arial" pitchFamily="34" charset="0"/>
              </a:rPr>
              <a:t>بالمؤثرين (</a:t>
            </a:r>
            <a:r>
              <a:rPr lang="en-GB" dirty="0">
                <a:latin typeface="Arial" pitchFamily="34" charset="0"/>
                <a:cs typeface="Arial" pitchFamily="34" charset="0"/>
              </a:rPr>
              <a:t>Influencer </a:t>
            </a:r>
            <a:r>
              <a:rPr lang="en-GB" dirty="0" smtClean="0">
                <a:latin typeface="Arial" pitchFamily="34" charset="0"/>
                <a:cs typeface="Arial" pitchFamily="34" charset="0"/>
              </a:rPr>
              <a:t>Marketing</a:t>
            </a:r>
            <a:r>
              <a:rPr lang="ar-IQ" dirty="0" smtClean="0">
                <a:latin typeface="Arial" pitchFamily="34" charset="0"/>
                <a:cs typeface="Arial" pitchFamily="34" charset="0"/>
              </a:rPr>
              <a:t>): هو </a:t>
            </a:r>
            <a:r>
              <a:rPr lang="ar-IQ" dirty="0">
                <a:latin typeface="Arial" pitchFamily="34" charset="0"/>
                <a:cs typeface="Arial" pitchFamily="34" charset="0"/>
              </a:rPr>
              <a:t>الاستعانة بالمؤثرين للترويج لك عن منتجاتك أو خدماتك في مجال </a:t>
            </a:r>
            <a:r>
              <a:rPr lang="ar-IQ" dirty="0" smtClean="0">
                <a:latin typeface="Arial" pitchFamily="34" charset="0"/>
                <a:cs typeface="Arial" pitchFamily="34" charset="0"/>
              </a:rPr>
              <a:t>تأثيرهم </a:t>
            </a:r>
            <a:r>
              <a:rPr lang="ar-IQ" dirty="0">
                <a:latin typeface="Arial" pitchFamily="34" charset="0"/>
                <a:cs typeface="Arial" pitchFamily="34" charset="0"/>
              </a:rPr>
              <a:t>من خلال </a:t>
            </a:r>
            <a:r>
              <a:rPr lang="ar-IQ" dirty="0" smtClean="0">
                <a:latin typeface="Arial" pitchFamily="34" charset="0"/>
                <a:cs typeface="Arial" pitchFamily="34" charset="0"/>
              </a:rPr>
              <a:t>محتواهم </a:t>
            </a:r>
            <a:r>
              <a:rPr lang="ar-IQ" dirty="0">
                <a:latin typeface="Arial" pitchFamily="34" charset="0"/>
                <a:cs typeface="Arial" pitchFamily="34" charset="0"/>
              </a:rPr>
              <a:t>عن طريق مبلغ ما او نسبة من الأرباح، وهي طريقة فعالة إلى حد ما.</a:t>
            </a:r>
            <a:endParaRPr lang="en-US"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125581"/>
            <a:ext cx="3581400" cy="3413522"/>
          </a:xfrm>
          <a:prstGeom prst="rect">
            <a:avLst/>
          </a:prstGeom>
        </p:spPr>
      </p:pic>
      <p:sp>
        <p:nvSpPr>
          <p:cNvPr id="6" name="TextBox 5"/>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82067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1066800" y="1447800"/>
            <a:ext cx="7010400" cy="3508977"/>
          </a:xfrm>
        </p:spPr>
        <p:txBody>
          <a:bodyPr>
            <a:normAutofit/>
          </a:bodyPr>
          <a:lstStyle/>
          <a:p>
            <a:pPr marL="582930" lvl="0" indent="-514350" algn="just">
              <a:buFont typeface="+mj-lt"/>
              <a:buAutoNum type="arabicPeriod" startAt="7"/>
            </a:pPr>
            <a:r>
              <a:rPr lang="ar-IQ" dirty="0" smtClean="0">
                <a:latin typeface="Arial" pitchFamily="34" charset="0"/>
                <a:cs typeface="Arial" pitchFamily="34" charset="0"/>
              </a:rPr>
              <a:t>التسويق </a:t>
            </a:r>
            <a:r>
              <a:rPr lang="ar-IQ" dirty="0">
                <a:latin typeface="Arial" pitchFamily="34" charset="0"/>
                <a:cs typeface="Arial" pitchFamily="34" charset="0"/>
              </a:rPr>
              <a:t>بالمتبرعين (</a:t>
            </a:r>
            <a:r>
              <a:rPr lang="en-GB" dirty="0">
                <a:latin typeface="Arial" pitchFamily="34" charset="0"/>
                <a:cs typeface="Arial" pitchFamily="34" charset="0"/>
              </a:rPr>
              <a:t>User-generated </a:t>
            </a:r>
            <a:r>
              <a:rPr lang="en-GB" dirty="0" smtClean="0">
                <a:latin typeface="Arial" pitchFamily="34" charset="0"/>
                <a:cs typeface="Arial" pitchFamily="34" charset="0"/>
              </a:rPr>
              <a:t>Content</a:t>
            </a:r>
            <a:r>
              <a:rPr lang="ar-IQ" dirty="0" smtClean="0">
                <a:latin typeface="Arial" pitchFamily="34" charset="0"/>
                <a:cs typeface="Arial" pitchFamily="34" charset="0"/>
              </a:rPr>
              <a:t>): هو </a:t>
            </a:r>
            <a:r>
              <a:rPr lang="ar-IQ" dirty="0">
                <a:latin typeface="Arial" pitchFamily="34" charset="0"/>
                <a:cs typeface="Arial" pitchFamily="34" charset="0"/>
              </a:rPr>
              <a:t>محتوى غير مدفوع يقوم به مستخدم عادي ليشكر أو يرشح أو حتى ينتقد خدمة أو منتج فيكون تلقائي لا غرض منه سوى المنتج.</a:t>
            </a:r>
            <a:endParaRPr lang="en-US"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078082"/>
            <a:ext cx="3902639" cy="3202339"/>
          </a:xfrm>
          <a:prstGeom prst="rect">
            <a:avLst/>
          </a:prstGeom>
        </p:spPr>
      </p:pic>
      <p:sp>
        <p:nvSpPr>
          <p:cNvPr id="6" name="TextBox 5"/>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5958669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smtClean="0">
                <a:effectLst>
                  <a:outerShdw blurRad="38100" dist="38100" dir="2700000" algn="tl">
                    <a:srgbClr val="000000">
                      <a:alpha val="43137"/>
                    </a:srgbClr>
                  </a:outerShdw>
                </a:effectLst>
                <a:latin typeface="Arial" pitchFamily="34" charset="0"/>
                <a:cs typeface="Arial" pitchFamily="34" charset="0"/>
              </a:rPr>
              <a:t>أهمية  </a:t>
            </a:r>
            <a:r>
              <a:rPr lang="ar-IQ" b="1" dirty="0">
                <a:effectLst>
                  <a:outerShdw blurRad="38100" dist="38100" dir="2700000" algn="tl">
                    <a:srgbClr val="000000">
                      <a:alpha val="43137"/>
                    </a:srgbClr>
                  </a:outerShdw>
                </a:effectLst>
                <a:latin typeface="Arial" pitchFamily="34" charset="0"/>
                <a:cs typeface="Arial" pitchFamily="34" charset="0"/>
              </a:rPr>
              <a:t>التسويق الرقمي</a:t>
            </a:r>
          </a:p>
        </p:txBody>
      </p:sp>
      <p:sp>
        <p:nvSpPr>
          <p:cNvPr id="3" name="Content Placeholder 2"/>
          <p:cNvSpPr>
            <a:spLocks noGrp="1"/>
          </p:cNvSpPr>
          <p:nvPr>
            <p:ph idx="1"/>
          </p:nvPr>
        </p:nvSpPr>
        <p:spPr>
          <a:xfrm>
            <a:off x="1066800" y="1447800"/>
            <a:ext cx="7086600" cy="3508977"/>
          </a:xfrm>
        </p:spPr>
        <p:txBody>
          <a:bodyPr>
            <a:normAutofit/>
          </a:bodyPr>
          <a:lstStyle/>
          <a:p>
            <a:pPr marL="68580" indent="0" algn="just">
              <a:buNone/>
            </a:pPr>
            <a:r>
              <a:rPr lang="ar-IQ" sz="2800" dirty="0">
                <a:latin typeface="Arial" pitchFamily="34" charset="0"/>
                <a:cs typeface="Arial" pitchFamily="34" charset="0"/>
              </a:rPr>
              <a:t>من هنا تأتي </a:t>
            </a:r>
            <a:r>
              <a:rPr lang="ar-IQ" sz="2800" dirty="0" smtClean="0">
                <a:latin typeface="Arial" pitchFamily="34" charset="0"/>
                <a:cs typeface="Arial" pitchFamily="34" charset="0"/>
              </a:rPr>
              <a:t>أهمية </a:t>
            </a:r>
            <a:r>
              <a:rPr lang="ar-IQ" sz="2800" dirty="0">
                <a:latin typeface="Arial" pitchFamily="34" charset="0"/>
                <a:cs typeface="Arial" pitchFamily="34" charset="0"/>
              </a:rPr>
              <a:t>التسويق </a:t>
            </a:r>
            <a:r>
              <a:rPr lang="ar-IQ" sz="2800" dirty="0" smtClean="0">
                <a:latin typeface="Arial" pitchFamily="34" charset="0"/>
                <a:cs typeface="Arial" pitchFamily="34" charset="0"/>
              </a:rPr>
              <a:t>الرقمي للمسوق:</a:t>
            </a:r>
          </a:p>
          <a:p>
            <a:pPr lvl="0" algn="just"/>
            <a:r>
              <a:rPr lang="ar-IQ" sz="2800" dirty="0">
                <a:latin typeface="Arial" pitchFamily="34" charset="0"/>
                <a:cs typeface="Arial" pitchFamily="34" charset="0"/>
              </a:rPr>
              <a:t>فهو يصل إلى عدد كبير من المتابعين.</a:t>
            </a:r>
            <a:endParaRPr lang="en-US" sz="2800" dirty="0">
              <a:latin typeface="Arial" pitchFamily="34" charset="0"/>
              <a:cs typeface="Arial" pitchFamily="34" charset="0"/>
            </a:endParaRPr>
          </a:p>
          <a:p>
            <a:pPr lvl="0" algn="just"/>
            <a:r>
              <a:rPr lang="ar-IQ" sz="2800" dirty="0">
                <a:latin typeface="Arial" pitchFamily="34" charset="0"/>
                <a:cs typeface="Arial" pitchFamily="34" charset="0"/>
              </a:rPr>
              <a:t>ويضع المسوقين (من ذوي الشركات الصغيرة أو الأعمال الحرة) في الواجهة.</a:t>
            </a:r>
            <a:endParaRPr lang="en-US" sz="2800" dirty="0">
              <a:latin typeface="Arial" pitchFamily="34" charset="0"/>
              <a:cs typeface="Arial" pitchFamily="34" charset="0"/>
            </a:endParaRPr>
          </a:p>
          <a:p>
            <a:pPr lvl="0" algn="just"/>
            <a:r>
              <a:rPr lang="ar-IQ" sz="2800" dirty="0">
                <a:latin typeface="Arial" pitchFamily="34" charset="0"/>
                <a:cs typeface="Arial" pitchFamily="34" charset="0"/>
              </a:rPr>
              <a:t>متابعة العمل وتحليله وتصحيح الأخطاء كونه ذو صفة رقمية فيكون استهداف المتسوقين بشكل فعال.</a:t>
            </a:r>
            <a:endParaRPr lang="en-US" sz="2800" dirty="0">
              <a:latin typeface="Arial" pitchFamily="34" charset="0"/>
              <a:cs typeface="Arial" pitchFamily="34" charset="0"/>
            </a:endParaRPr>
          </a:p>
          <a:p>
            <a:pPr marL="68580" indent="0" algn="just">
              <a:buNone/>
            </a:pPr>
            <a:endParaRPr lang="en-US"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637" y="4343400"/>
            <a:ext cx="4276725" cy="2114550"/>
          </a:xfrm>
          <a:prstGeom prst="rect">
            <a:avLst/>
          </a:prstGeom>
        </p:spPr>
      </p:pic>
      <p:sp>
        <p:nvSpPr>
          <p:cNvPr id="6" name="TextBox 5"/>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21964338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كيفية البدء بالتسويق الرقمي</a:t>
            </a:r>
            <a:endParaRPr lang="ar-IQ"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3508977"/>
          </a:xfrm>
        </p:spPr>
        <p:txBody>
          <a:bodyPr>
            <a:normAutofit/>
          </a:bodyPr>
          <a:lstStyle/>
          <a:p>
            <a:pPr marL="630238" indent="-561975" algn="just">
              <a:buNone/>
            </a:pPr>
            <a:r>
              <a:rPr lang="ar-IQ" dirty="0">
                <a:latin typeface="Arial" pitchFamily="34" charset="0"/>
                <a:cs typeface="Arial" pitchFamily="34" charset="0"/>
              </a:rPr>
              <a:t>أولاً: بالإضافة إلى التعلم عن طريق الفديوات والكورسات من الضروري </a:t>
            </a:r>
            <a:r>
              <a:rPr lang="ar-IQ" dirty="0" smtClean="0">
                <a:latin typeface="Arial" pitchFamily="34" charset="0"/>
                <a:cs typeface="Arial" pitchFamily="34" charset="0"/>
              </a:rPr>
              <a:t>الممارسة.</a:t>
            </a:r>
            <a:endParaRPr lang="ar-IQ" dirty="0">
              <a:latin typeface="Arial" pitchFamily="34" charset="0"/>
              <a:cs typeface="Arial" pitchFamily="34" charset="0"/>
            </a:endParaRPr>
          </a:p>
          <a:p>
            <a:pPr marL="630238" indent="-561975" algn="just">
              <a:buNone/>
            </a:pPr>
            <a:r>
              <a:rPr lang="ar-IQ" dirty="0">
                <a:latin typeface="Arial" pitchFamily="34" charset="0"/>
                <a:cs typeface="Arial" pitchFamily="34" charset="0"/>
              </a:rPr>
              <a:t>ثانياً: التجربة مع جمعيات خيرية تحتاج إلى مسوقين لزيادة الخبرة.</a:t>
            </a:r>
          </a:p>
          <a:p>
            <a:pPr marL="630238" indent="-561975" algn="just">
              <a:buNone/>
            </a:pPr>
            <a:r>
              <a:rPr lang="ar-IQ" dirty="0" smtClean="0">
                <a:latin typeface="Arial" pitchFamily="34" charset="0"/>
                <a:cs typeface="Arial" pitchFamily="34" charset="0"/>
              </a:rPr>
              <a:t>ثالثاً</a:t>
            </a:r>
            <a:r>
              <a:rPr lang="ar-IQ" dirty="0">
                <a:latin typeface="Arial" pitchFamily="34" charset="0"/>
                <a:cs typeface="Arial" pitchFamily="34" charset="0"/>
              </a:rPr>
              <a:t>: التفرغ التام لهذه المهنة فأوقات العمل ليست محددة ومن الضروري الرد على جميع الطلبات والتساؤلات أو الاستعانة بمن ينوب عنك في ذلك.</a:t>
            </a:r>
          </a:p>
          <a:p>
            <a:pPr marL="68580" indent="0" algn="just">
              <a:buNone/>
            </a:pPr>
            <a:r>
              <a:rPr lang="ar-IQ" dirty="0" smtClean="0">
                <a:latin typeface="Arial" pitchFamily="34" charset="0"/>
                <a:cs typeface="Arial" pitchFamily="34" charset="0"/>
              </a:rPr>
              <a:t>رابعاً</a:t>
            </a:r>
            <a:r>
              <a:rPr lang="ar-IQ" dirty="0">
                <a:latin typeface="Arial" pitchFamily="34" charset="0"/>
                <a:cs typeface="Arial" pitchFamily="34" charset="0"/>
              </a:rPr>
              <a:t>: متابعة الأشخاص ذوي الخبرة في التسوق الرقمي</a:t>
            </a:r>
            <a:r>
              <a:rPr lang="ar-IQ" dirty="0" smtClean="0">
                <a:latin typeface="Arial" pitchFamily="34" charset="0"/>
                <a:cs typeface="Arial" pitchFamily="34" charset="0"/>
              </a:rPr>
              <a:t>.</a:t>
            </a:r>
          </a:p>
          <a:p>
            <a:pPr marL="68580" indent="0" algn="just">
              <a:buNone/>
            </a:pPr>
            <a:r>
              <a:rPr lang="ar-IQ" dirty="0" smtClean="0">
                <a:latin typeface="Arial" pitchFamily="34" charset="0"/>
                <a:cs typeface="Arial" pitchFamily="34" charset="0"/>
              </a:rPr>
              <a:t>خامساً: </a:t>
            </a:r>
            <a:r>
              <a:rPr lang="ar-IQ" dirty="0">
                <a:latin typeface="Arial" pitchFamily="34" charset="0"/>
                <a:cs typeface="Arial" pitchFamily="34" charset="0"/>
              </a:rPr>
              <a:t>ومع ظهور الذكاء </a:t>
            </a:r>
            <a:r>
              <a:rPr lang="ar-IQ" dirty="0" smtClean="0">
                <a:latin typeface="Arial" pitchFamily="34" charset="0"/>
                <a:cs typeface="Arial" pitchFamily="34" charset="0"/>
              </a:rPr>
              <a:t>الاصطناعي </a:t>
            </a:r>
            <a:r>
              <a:rPr lang="ar-IQ" dirty="0">
                <a:latin typeface="Arial" pitchFamily="34" charset="0"/>
                <a:cs typeface="Arial" pitchFamily="34" charset="0"/>
              </a:rPr>
              <a:t>فالاستعانة به تزيد من فرص التسويق.</a:t>
            </a:r>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038600"/>
            <a:ext cx="4302870" cy="2419350"/>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609617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1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228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2" y="762000"/>
            <a:ext cx="6777317" cy="5070629"/>
          </a:xfrm>
        </p:spPr>
        <p:txBody>
          <a:bodyPr>
            <a:normAutofit/>
          </a:bodyPr>
          <a:lstStyle/>
          <a:p>
            <a:pPr marL="68580" indent="0">
              <a:buNone/>
            </a:pPr>
            <a:r>
              <a:rPr lang="ar-IQ" sz="3200" dirty="0">
                <a:latin typeface="Arial" pitchFamily="34" charset="0"/>
                <a:cs typeface="Arial" pitchFamily="34" charset="0"/>
              </a:rPr>
              <a:t>التسوق الرقمي يقسم إلى </a:t>
            </a:r>
            <a:r>
              <a:rPr lang="ar-IQ" sz="3200" u="sng" dirty="0">
                <a:latin typeface="Arial" pitchFamily="34" charset="0"/>
                <a:cs typeface="Arial" pitchFamily="34" charset="0"/>
              </a:rPr>
              <a:t>قسمين</a:t>
            </a:r>
            <a:r>
              <a:rPr lang="ar-IQ" sz="3200" dirty="0">
                <a:latin typeface="Arial" pitchFamily="34" charset="0"/>
                <a:cs typeface="Arial" pitchFamily="34" charset="0"/>
              </a:rPr>
              <a:t>:</a:t>
            </a:r>
            <a:endParaRPr lang="en-US" sz="3200" dirty="0">
              <a:latin typeface="Arial" pitchFamily="34" charset="0"/>
              <a:cs typeface="Arial" pitchFamily="34" charset="0"/>
            </a:endParaRPr>
          </a:p>
          <a:p>
            <a:pPr marL="68580" indent="0" algn="just">
              <a:buNone/>
            </a:pPr>
            <a:r>
              <a:rPr lang="ar-IQ" sz="3200" b="1" dirty="0">
                <a:effectLst>
                  <a:outerShdw blurRad="38100" dist="38100" dir="2700000" algn="tl">
                    <a:srgbClr val="000000">
                      <a:alpha val="43137"/>
                    </a:srgbClr>
                  </a:outerShdw>
                </a:effectLst>
                <a:latin typeface="Arial" pitchFamily="34" charset="0"/>
                <a:cs typeface="Arial" pitchFamily="34" charset="0"/>
              </a:rPr>
              <a:t>أولاً: المتسوقين</a:t>
            </a:r>
            <a:r>
              <a:rPr lang="ar-IQ" sz="3200" dirty="0">
                <a:latin typeface="Arial" pitchFamily="34" charset="0"/>
                <a:cs typeface="Arial" pitchFamily="34" charset="0"/>
              </a:rPr>
              <a:t>: وهم الأشخاص الذين يفضلون اقتناء منتجاتهم أو خدماتهم عن طريق الوسائل الرقمية، لماذاً؟</a:t>
            </a:r>
            <a:endParaRPr lang="en-US" sz="3200" dirty="0">
              <a:latin typeface="Arial" pitchFamily="34" charset="0"/>
              <a:cs typeface="Arial" pitchFamily="34" charset="0"/>
            </a:endParaRPr>
          </a:p>
          <a:p>
            <a:pPr marL="68580" indent="0">
              <a:buNone/>
            </a:pPr>
            <a:endParaRPr lang="ar-IQ" sz="32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13" y="2514600"/>
            <a:ext cx="2523030" cy="3990975"/>
          </a:xfrm>
          <a:prstGeom prst="rect">
            <a:avLst/>
          </a:prstGeom>
        </p:spPr>
      </p:pic>
      <p:sp>
        <p:nvSpPr>
          <p:cNvPr id="4" name="TextBox 3"/>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3209028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smtClean="0">
                <a:effectLst>
                  <a:outerShdw blurRad="38100" dist="38100" dir="2700000" algn="tl">
                    <a:srgbClr val="000000">
                      <a:alpha val="43137"/>
                    </a:srgbClr>
                  </a:outerShdw>
                </a:effectLst>
                <a:latin typeface="Arial" pitchFamily="34" charset="0"/>
                <a:cs typeface="Arial" pitchFamily="34" charset="0"/>
              </a:rPr>
              <a:t>أسباب التسوق الرقمي</a:t>
            </a:r>
            <a:endParaRPr lang="ar-IQ"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066800" y="1447800"/>
            <a:ext cx="6777317" cy="3508977"/>
          </a:xfrm>
        </p:spPr>
        <p:txBody>
          <a:bodyPr>
            <a:normAutofit/>
          </a:bodyPr>
          <a:lstStyle/>
          <a:p>
            <a:pPr lvl="0" algn="just"/>
            <a:r>
              <a:rPr lang="ar-IQ" sz="2800" dirty="0">
                <a:latin typeface="Arial" pitchFamily="34" charset="0"/>
                <a:cs typeface="Arial" pitchFamily="34" charset="0"/>
              </a:rPr>
              <a:t>فرص الحصول على البضاعة أو المنتج المطلوب أكبر وذلك لكثرة مساحة عرض المنتجات.</a:t>
            </a:r>
            <a:endParaRPr lang="en-US" sz="2800" dirty="0">
              <a:latin typeface="Arial" pitchFamily="34" charset="0"/>
              <a:cs typeface="Arial" pitchFamily="34" charset="0"/>
            </a:endParaRPr>
          </a:p>
          <a:p>
            <a:pPr lvl="0" algn="just"/>
            <a:r>
              <a:rPr lang="ar-IQ" sz="2800" dirty="0">
                <a:latin typeface="Arial" pitchFamily="34" charset="0"/>
                <a:cs typeface="Arial" pitchFamily="34" charset="0"/>
              </a:rPr>
              <a:t>الحصول على منتج يصعب الوصول إليه بالوسائل الاعتيادية أو تكلفة الوصول إليه تكون عالية.</a:t>
            </a:r>
            <a:endParaRPr lang="en-US" sz="2800" dirty="0">
              <a:latin typeface="Arial" pitchFamily="34" charset="0"/>
              <a:cs typeface="Arial" pitchFamily="34" charset="0"/>
            </a:endParaRPr>
          </a:p>
          <a:p>
            <a:pPr lvl="0" algn="just"/>
            <a:r>
              <a:rPr lang="ar-IQ" sz="2800" dirty="0">
                <a:latin typeface="Arial" pitchFamily="34" charset="0"/>
                <a:cs typeface="Arial" pitchFamily="34" charset="0"/>
              </a:rPr>
              <a:t>متابعة فوائد ومساوئ المنتج قبل شرائه من خلال التحليل المذكور في منصات عرض </a:t>
            </a:r>
            <a:r>
              <a:rPr lang="ar-IQ" sz="2800" dirty="0" smtClean="0">
                <a:latin typeface="Arial" pitchFamily="34" charset="0"/>
                <a:cs typeface="Arial" pitchFamily="34" charset="0"/>
              </a:rPr>
              <a:t>المنتج.</a:t>
            </a:r>
            <a:endParaRPr lang="en-US"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227337"/>
            <a:ext cx="5105400" cy="2249663"/>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15241372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مساوئ </a:t>
            </a:r>
            <a:r>
              <a:rPr lang="ar-IQ" b="1" dirty="0" smtClean="0">
                <a:effectLst>
                  <a:outerShdw blurRad="38100" dist="38100" dir="2700000" algn="tl">
                    <a:srgbClr val="000000">
                      <a:alpha val="43137"/>
                    </a:srgbClr>
                  </a:outerShdw>
                </a:effectLst>
                <a:latin typeface="Arial" pitchFamily="34" charset="0"/>
                <a:cs typeface="Arial" pitchFamily="34" charset="0"/>
              </a:rPr>
              <a:t>التسوق الرقمي</a:t>
            </a:r>
            <a:endParaRPr lang="ar-IQ"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066800" y="1447800"/>
            <a:ext cx="6777317" cy="3508977"/>
          </a:xfrm>
        </p:spPr>
        <p:txBody>
          <a:bodyPr>
            <a:normAutofit/>
          </a:bodyPr>
          <a:lstStyle/>
          <a:p>
            <a:pPr lvl="0" algn="just"/>
            <a:r>
              <a:rPr lang="ar-IQ" sz="2800" dirty="0" smtClean="0">
                <a:latin typeface="Arial" pitchFamily="34" charset="0"/>
                <a:cs typeface="Arial" pitchFamily="34" charset="0"/>
              </a:rPr>
              <a:t>التعاملات </a:t>
            </a:r>
            <a:r>
              <a:rPr lang="ar-IQ" sz="2800" dirty="0">
                <a:latin typeface="Arial" pitchFamily="34" charset="0"/>
                <a:cs typeface="Arial" pitchFamily="34" charset="0"/>
              </a:rPr>
              <a:t>المادية: يجب الحذر عند عملية الدفع من المواقع المفترسة والأفضل الدفع عند الاستلام.</a:t>
            </a:r>
          </a:p>
          <a:p>
            <a:pPr lvl="0" algn="just"/>
            <a:r>
              <a:rPr lang="ar-IQ" sz="2800" dirty="0" smtClean="0">
                <a:latin typeface="Arial" pitchFamily="34" charset="0"/>
                <a:cs typeface="Arial" pitchFamily="34" charset="0"/>
              </a:rPr>
              <a:t>عدم </a:t>
            </a:r>
            <a:r>
              <a:rPr lang="ar-IQ" sz="2800" dirty="0">
                <a:latin typeface="Arial" pitchFamily="34" charset="0"/>
                <a:cs typeface="Arial" pitchFamily="34" charset="0"/>
              </a:rPr>
              <a:t>المصداقية في فترة الضمان الممنوحة للمنتج.</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2801"/>
            <a:ext cx="5950857" cy="3124200"/>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3188138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2" y="762000"/>
            <a:ext cx="6777317" cy="5070629"/>
          </a:xfrm>
        </p:spPr>
        <p:txBody>
          <a:bodyPr>
            <a:normAutofit/>
          </a:bodyPr>
          <a:lstStyle/>
          <a:p>
            <a:pPr marL="68580" indent="0" algn="just">
              <a:buNone/>
            </a:pPr>
            <a:r>
              <a:rPr lang="ar-IQ" sz="3200" b="1" dirty="0" smtClean="0">
                <a:effectLst>
                  <a:outerShdw blurRad="38100" dist="38100" dir="2700000" algn="tl">
                    <a:srgbClr val="000000">
                      <a:alpha val="43137"/>
                    </a:srgbClr>
                  </a:outerShdw>
                </a:effectLst>
                <a:latin typeface="Arial" pitchFamily="34" charset="0"/>
                <a:cs typeface="Arial" pitchFamily="34" charset="0"/>
              </a:rPr>
              <a:t>ثانياً</a:t>
            </a:r>
            <a:r>
              <a:rPr lang="ar-IQ" sz="3200" b="1" dirty="0">
                <a:effectLst>
                  <a:outerShdw blurRad="38100" dist="38100" dir="2700000" algn="tl">
                    <a:srgbClr val="000000">
                      <a:alpha val="43137"/>
                    </a:srgbClr>
                  </a:outerShdw>
                </a:effectLst>
                <a:latin typeface="Arial" pitchFamily="34" charset="0"/>
                <a:cs typeface="Arial" pitchFamily="34" charset="0"/>
              </a:rPr>
              <a:t>: المسوقين أو ما يسمى بالتسويق </a:t>
            </a:r>
            <a:r>
              <a:rPr lang="ar-IQ" sz="3200" b="1" dirty="0" smtClean="0">
                <a:effectLst>
                  <a:outerShdw blurRad="38100" dist="38100" dir="2700000" algn="tl">
                    <a:srgbClr val="000000">
                      <a:alpha val="43137"/>
                    </a:srgbClr>
                  </a:outerShdw>
                </a:effectLst>
                <a:latin typeface="Arial" pitchFamily="34" charset="0"/>
                <a:cs typeface="Arial" pitchFamily="34" charset="0"/>
              </a:rPr>
              <a:t>الرقمي:</a:t>
            </a:r>
            <a:r>
              <a:rPr lang="ar-IQ" sz="3200" dirty="0" smtClean="0">
                <a:latin typeface="Arial" pitchFamily="34" charset="0"/>
                <a:cs typeface="Arial" pitchFamily="34" charset="0"/>
              </a:rPr>
              <a:t> </a:t>
            </a:r>
            <a:r>
              <a:rPr lang="ar-IQ" sz="3200" dirty="0">
                <a:latin typeface="Arial" pitchFamily="34" charset="0"/>
                <a:cs typeface="Arial" pitchFamily="34" charset="0"/>
              </a:rPr>
              <a:t>هو ترويج او تسويق المنتجات والخدمات على منصات رقمية باستخدام وسائل ومنصات رقمية. وهو من المهارات التي يجب اتقانها بغض النظر عن مجال العمل، كما انه من المجالات ذات الدخل </a:t>
            </a:r>
            <a:r>
              <a:rPr lang="ar-IQ" sz="3200" dirty="0" smtClean="0">
                <a:latin typeface="Arial" pitchFamily="34" charset="0"/>
                <a:cs typeface="Arial" pitchFamily="34" charset="0"/>
              </a:rPr>
              <a:t>الجيد. </a:t>
            </a:r>
            <a:r>
              <a:rPr lang="ar-IQ" sz="3200" dirty="0">
                <a:latin typeface="Arial" pitchFamily="34" charset="0"/>
                <a:cs typeface="Arial" pitchFamily="34" charset="0"/>
              </a:rPr>
              <a:t>وهناك عدة انواع للتسويق الرقمي.</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733800"/>
            <a:ext cx="5181600" cy="2712777"/>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40784691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1066800" y="1447800"/>
            <a:ext cx="6777317" cy="3508977"/>
          </a:xfrm>
        </p:spPr>
        <p:txBody>
          <a:bodyPr>
            <a:normAutofit/>
          </a:bodyPr>
          <a:lstStyle/>
          <a:p>
            <a:pPr marL="582930" lvl="0" indent="-514350" algn="just">
              <a:buFont typeface="+mj-lt"/>
              <a:buAutoNum type="arabicPeriod"/>
            </a:pPr>
            <a:r>
              <a:rPr lang="ar-IQ" dirty="0">
                <a:latin typeface="Arial" pitchFamily="34" charset="0"/>
                <a:cs typeface="Arial" pitchFamily="34" charset="0"/>
              </a:rPr>
              <a:t>تحسين محركات البحث (ٍ</a:t>
            </a:r>
            <a:r>
              <a:rPr lang="en-US" dirty="0">
                <a:latin typeface="Arial" pitchFamily="34" charset="0"/>
                <a:cs typeface="Arial" pitchFamily="34" charset="0"/>
              </a:rPr>
              <a:t>Search Engine Optimization SEO</a:t>
            </a:r>
            <a:r>
              <a:rPr lang="ar-IQ" dirty="0">
                <a:latin typeface="Arial" pitchFamily="34" charset="0"/>
                <a:cs typeface="Arial" pitchFamily="34" charset="0"/>
              </a:rPr>
              <a:t>):  من اهم انواع التسويق الرقمي والتي تساعد بترشيح المحتوى للظهور في نتائج البحث على محركات البحث بشكل تلقائي بدون اعلانات مدفوعة باستخدام كلمات لها نسبة بحث عالية ومناسبة للمحتوى فتزيد من جودة المحتوى.</a:t>
            </a:r>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04" y="3756661"/>
            <a:ext cx="4567796" cy="2720339"/>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448705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1066800" y="1447800"/>
            <a:ext cx="6777317" cy="3508977"/>
          </a:xfrm>
        </p:spPr>
        <p:txBody>
          <a:bodyPr>
            <a:normAutofit/>
          </a:bodyPr>
          <a:lstStyle/>
          <a:p>
            <a:pPr marL="582930" lvl="0" indent="-514350" algn="just">
              <a:buFont typeface="+mj-lt"/>
              <a:buAutoNum type="arabicPeriod" startAt="2"/>
            </a:pPr>
            <a:r>
              <a:rPr lang="ar-IQ" dirty="0" smtClean="0">
                <a:latin typeface="Arial" pitchFamily="34" charset="0"/>
                <a:cs typeface="Arial" pitchFamily="34" charset="0"/>
              </a:rPr>
              <a:t>الاعلانات </a:t>
            </a:r>
            <a:r>
              <a:rPr lang="ar-IQ" dirty="0">
                <a:latin typeface="Arial" pitchFamily="34" charset="0"/>
                <a:cs typeface="Arial" pitchFamily="34" charset="0"/>
              </a:rPr>
              <a:t>المدفوعة </a:t>
            </a:r>
            <a:r>
              <a:rPr lang="en-GB" dirty="0" smtClean="0">
                <a:latin typeface="Arial" pitchFamily="34" charset="0"/>
                <a:cs typeface="Arial" pitchFamily="34" charset="0"/>
              </a:rPr>
              <a:t>Paid </a:t>
            </a:r>
            <a:r>
              <a:rPr lang="ar-IQ" dirty="0" smtClean="0">
                <a:latin typeface="Arial" pitchFamily="34" charset="0"/>
                <a:cs typeface="Arial" pitchFamily="34" charset="0"/>
              </a:rPr>
              <a:t>: وذلك </a:t>
            </a:r>
            <a:r>
              <a:rPr lang="ar-IQ" dirty="0">
                <a:latin typeface="Arial" pitchFamily="34" charset="0"/>
                <a:cs typeface="Arial" pitchFamily="34" charset="0"/>
              </a:rPr>
              <a:t>بصنع اعلان على محركات البحث او مواقع التواصل بحيث تظهر في اي موقع قام بتفعيل الاعلانات وتتطلب مجهود كافي لظهور الاعلان بشكل يجذب المتصفح وذلك من خلال: محرك البحث التسويقي </a:t>
            </a:r>
            <a:r>
              <a:rPr lang="ar-IQ" dirty="0" smtClean="0">
                <a:latin typeface="Arial" pitchFamily="34" charset="0"/>
                <a:cs typeface="Arial" pitchFamily="34" charset="0"/>
              </a:rPr>
              <a:t>(</a:t>
            </a:r>
            <a:r>
              <a:rPr lang="en-US" dirty="0" smtClean="0">
                <a:latin typeface="Arial" pitchFamily="34" charset="0"/>
                <a:cs typeface="Arial" pitchFamily="34" charset="0"/>
              </a:rPr>
              <a:t>S</a:t>
            </a:r>
            <a:r>
              <a:rPr lang="en-GB" dirty="0" err="1" smtClean="0">
                <a:latin typeface="Arial" pitchFamily="34" charset="0"/>
                <a:cs typeface="Arial" pitchFamily="34" charset="0"/>
              </a:rPr>
              <a:t>earch</a:t>
            </a:r>
            <a:r>
              <a:rPr lang="en-GB" dirty="0" smtClean="0">
                <a:latin typeface="Arial" pitchFamily="34" charset="0"/>
                <a:cs typeface="Arial" pitchFamily="34" charset="0"/>
              </a:rPr>
              <a:t> </a:t>
            </a:r>
            <a:r>
              <a:rPr lang="en-GB" dirty="0">
                <a:latin typeface="Arial" pitchFamily="34" charset="0"/>
                <a:cs typeface="Arial" pitchFamily="34" charset="0"/>
              </a:rPr>
              <a:t>Engine Marketing </a:t>
            </a:r>
            <a:r>
              <a:rPr lang="en-GB" dirty="0" smtClean="0">
                <a:latin typeface="Arial" pitchFamily="34" charset="0"/>
                <a:cs typeface="Arial" pitchFamily="34" charset="0"/>
              </a:rPr>
              <a:t>SEM </a:t>
            </a:r>
            <a:r>
              <a:rPr lang="ar-IQ" dirty="0" smtClean="0">
                <a:latin typeface="Arial" pitchFamily="34" charset="0"/>
                <a:cs typeface="Arial" pitchFamily="34" charset="0"/>
              </a:rPr>
              <a:t>) أو </a:t>
            </a:r>
            <a:r>
              <a:rPr lang="ar-IQ" dirty="0">
                <a:latin typeface="Arial" pitchFamily="34" charset="0"/>
                <a:cs typeface="Arial" pitchFamily="34" charset="0"/>
              </a:rPr>
              <a:t>الاعلانات الاجتماعية المدفوعة (</a:t>
            </a:r>
            <a:r>
              <a:rPr lang="en-GB" dirty="0">
                <a:latin typeface="Arial" pitchFamily="34" charset="0"/>
                <a:cs typeface="Arial" pitchFamily="34" charset="0"/>
              </a:rPr>
              <a:t>Paid Social </a:t>
            </a:r>
            <a:r>
              <a:rPr lang="en-GB" dirty="0" smtClean="0">
                <a:latin typeface="Arial" pitchFamily="34" charset="0"/>
                <a:cs typeface="Arial" pitchFamily="34" charset="0"/>
              </a:rPr>
              <a:t>Advertising</a:t>
            </a:r>
            <a:r>
              <a:rPr lang="ar-IQ"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09999"/>
            <a:ext cx="4800600" cy="264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12184700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1066800" y="1447800"/>
            <a:ext cx="6777317" cy="3508977"/>
          </a:xfrm>
        </p:spPr>
        <p:txBody>
          <a:bodyPr>
            <a:normAutofit/>
          </a:bodyPr>
          <a:lstStyle/>
          <a:p>
            <a:pPr marL="582930" lvl="0" indent="-514350" algn="just">
              <a:buFont typeface="+mj-lt"/>
              <a:buAutoNum type="arabicPeriod" startAt="3"/>
            </a:pPr>
            <a:r>
              <a:rPr lang="ar-IQ" dirty="0" smtClean="0">
                <a:latin typeface="Arial" pitchFamily="34" charset="0"/>
                <a:cs typeface="Arial" pitchFamily="34" charset="0"/>
              </a:rPr>
              <a:t>التسويق </a:t>
            </a:r>
            <a:r>
              <a:rPr lang="ar-IQ" dirty="0">
                <a:latin typeface="Arial" pitchFamily="34" charset="0"/>
                <a:cs typeface="Arial" pitchFamily="34" charset="0"/>
              </a:rPr>
              <a:t>البريدي (</a:t>
            </a:r>
            <a:r>
              <a:rPr lang="en-GB" dirty="0">
                <a:latin typeface="Arial" pitchFamily="34" charset="0"/>
                <a:cs typeface="Arial" pitchFamily="34" charset="0"/>
              </a:rPr>
              <a:t>Email </a:t>
            </a:r>
            <a:r>
              <a:rPr lang="en-GB" dirty="0" smtClean="0">
                <a:latin typeface="Arial" pitchFamily="34" charset="0"/>
                <a:cs typeface="Arial" pitchFamily="34" charset="0"/>
              </a:rPr>
              <a:t>Marketing</a:t>
            </a:r>
            <a:r>
              <a:rPr lang="ar-IQ" dirty="0" smtClean="0">
                <a:latin typeface="Arial" pitchFamily="34" charset="0"/>
                <a:cs typeface="Arial" pitchFamily="34" charset="0"/>
              </a:rPr>
              <a:t>): وذلك </a:t>
            </a:r>
            <a:r>
              <a:rPr lang="ar-IQ" dirty="0">
                <a:latin typeface="Arial" pitchFamily="34" charset="0"/>
                <a:cs typeface="Arial" pitchFamily="34" charset="0"/>
              </a:rPr>
              <a:t>بعمل نشرة بريدية أو إرسال بريد مباشر للعملاء (المستهدفين).</a:t>
            </a:r>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737" y="2286000"/>
            <a:ext cx="2895863" cy="4210050"/>
          </a:xfrm>
          <a:prstGeom prst="rect">
            <a:avLst/>
          </a:prstGeom>
        </p:spPr>
      </p:pic>
      <p:sp>
        <p:nvSpPr>
          <p:cNvPr id="5" name="TextBox 4"/>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26079406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style>
          <a:lnRef idx="1">
            <a:schemeClr val="accent1"/>
          </a:lnRef>
          <a:fillRef idx="2">
            <a:schemeClr val="accent1"/>
          </a:fillRef>
          <a:effectRef idx="1">
            <a:schemeClr val="accent1"/>
          </a:effectRef>
          <a:fontRef idx="minor">
            <a:schemeClr val="dk1"/>
          </a:fontRef>
        </p:style>
        <p:txBody>
          <a:bodyPr/>
          <a:lstStyle/>
          <a:p>
            <a:pPr algn="ctr"/>
            <a:r>
              <a:rPr lang="ar-IQ" b="1" dirty="0">
                <a:effectLst>
                  <a:outerShdw blurRad="38100" dist="38100" dir="2700000" algn="tl">
                    <a:srgbClr val="000000">
                      <a:alpha val="43137"/>
                    </a:srgbClr>
                  </a:outerShdw>
                </a:effectLst>
                <a:latin typeface="Arial" pitchFamily="34" charset="0"/>
                <a:cs typeface="Arial" pitchFamily="34" charset="0"/>
              </a:rPr>
              <a:t>أنواع  التسويق الرقمي</a:t>
            </a:r>
          </a:p>
        </p:txBody>
      </p:sp>
      <p:sp>
        <p:nvSpPr>
          <p:cNvPr id="3" name="Content Placeholder 2"/>
          <p:cNvSpPr>
            <a:spLocks noGrp="1"/>
          </p:cNvSpPr>
          <p:nvPr>
            <p:ph idx="1"/>
          </p:nvPr>
        </p:nvSpPr>
        <p:spPr>
          <a:xfrm>
            <a:off x="457200" y="1447800"/>
            <a:ext cx="8153400" cy="3508977"/>
          </a:xfrm>
        </p:spPr>
        <p:txBody>
          <a:bodyPr>
            <a:normAutofit/>
          </a:bodyPr>
          <a:lstStyle/>
          <a:p>
            <a:pPr marL="582930" lvl="0" indent="-514350" algn="just">
              <a:buFont typeface="+mj-lt"/>
              <a:buAutoNum type="arabicPeriod" startAt="4"/>
            </a:pPr>
            <a:r>
              <a:rPr lang="ar-IQ" dirty="0" smtClean="0">
                <a:latin typeface="Arial" pitchFamily="34" charset="0"/>
                <a:cs typeface="Arial" pitchFamily="34" charset="0"/>
              </a:rPr>
              <a:t>التسويق </a:t>
            </a:r>
            <a:r>
              <a:rPr lang="ar-IQ" dirty="0">
                <a:latin typeface="Arial" pitchFamily="34" charset="0"/>
                <a:cs typeface="Arial" pitchFamily="34" charset="0"/>
              </a:rPr>
              <a:t>بالمحتوى (</a:t>
            </a:r>
            <a:r>
              <a:rPr lang="en-GB" dirty="0">
                <a:latin typeface="Arial" pitchFamily="34" charset="0"/>
                <a:cs typeface="Arial" pitchFamily="34" charset="0"/>
              </a:rPr>
              <a:t>Content </a:t>
            </a:r>
            <a:r>
              <a:rPr lang="en-GB" dirty="0" smtClean="0">
                <a:latin typeface="Arial" pitchFamily="34" charset="0"/>
                <a:cs typeface="Arial" pitchFamily="34" charset="0"/>
              </a:rPr>
              <a:t>Marketing</a:t>
            </a:r>
            <a:r>
              <a:rPr lang="ar-IQ" dirty="0" smtClean="0">
                <a:latin typeface="Arial" pitchFamily="34" charset="0"/>
                <a:cs typeface="Arial" pitchFamily="34" charset="0"/>
              </a:rPr>
              <a:t>): وذلك </a:t>
            </a:r>
            <a:r>
              <a:rPr lang="ar-IQ" dirty="0">
                <a:latin typeface="Arial" pitchFamily="34" charset="0"/>
                <a:cs typeface="Arial" pitchFamily="34" charset="0"/>
              </a:rPr>
              <a:t>بعمل محتوى هدفه تسويق منتج او خدمة بغض النظر عن النوع مثل مقال، خبر، صورة، منشور، فديو، كتاب رقمي وغيرها. أي من هذه الأمثلة هدفها التسويق لشيء فهو محتوى ولو كان هذا الشيء فكرة. كل ذلك يحتاج إلى إلمام بالـ(</a:t>
            </a:r>
            <a:r>
              <a:rPr lang="en-GB" dirty="0" smtClean="0">
                <a:latin typeface="Arial" pitchFamily="34" charset="0"/>
                <a:cs typeface="Arial" pitchFamily="34" charset="0"/>
              </a:rPr>
              <a:t>SEO</a:t>
            </a:r>
            <a:r>
              <a:rPr lang="ar-IQ" dirty="0" smtClean="0">
                <a:latin typeface="Arial" pitchFamily="34" charset="0"/>
                <a:cs typeface="Arial" pitchFamily="34" charset="0"/>
              </a:rPr>
              <a:t>) والـ(</a:t>
            </a:r>
            <a:r>
              <a:rPr lang="en-GB" dirty="0" smtClean="0">
                <a:latin typeface="Arial" pitchFamily="34" charset="0"/>
                <a:cs typeface="Arial" pitchFamily="34" charset="0"/>
              </a:rPr>
              <a:t>SEM</a:t>
            </a:r>
            <a:r>
              <a:rPr lang="ar-IQ" dirty="0" smtClean="0">
                <a:latin typeface="Arial" pitchFamily="34" charset="0"/>
                <a:cs typeface="Arial" pitchFamily="34" charset="0"/>
              </a:rPr>
              <a:t>) والـ(</a:t>
            </a:r>
            <a:r>
              <a:rPr lang="en-GB" dirty="0">
                <a:latin typeface="Arial" pitchFamily="34" charset="0"/>
                <a:cs typeface="Arial" pitchFamily="34" charset="0"/>
              </a:rPr>
              <a:t>Paid Social </a:t>
            </a:r>
            <a:r>
              <a:rPr lang="en-GB" dirty="0" smtClean="0">
                <a:latin typeface="Arial" pitchFamily="34" charset="0"/>
                <a:cs typeface="Arial" pitchFamily="34" charset="0"/>
              </a:rPr>
              <a:t>Advertising</a:t>
            </a:r>
            <a:r>
              <a:rPr lang="ar-IQ" dirty="0" smtClean="0">
                <a:latin typeface="Arial" pitchFamily="34" charset="0"/>
                <a:cs typeface="Arial" pitchFamily="34" charset="0"/>
              </a:rPr>
              <a:t>) وهنا </a:t>
            </a:r>
            <a:r>
              <a:rPr lang="ar-IQ" dirty="0">
                <a:latin typeface="Arial" pitchFamily="34" charset="0"/>
                <a:cs typeface="Arial" pitchFamily="34" charset="0"/>
              </a:rPr>
              <a:t>تظهر وظيفة العملاء وهم صانعو محتوى عالي الجودة لمنتجات شركات أو مواقع اخرى مقابل عمولة معينة تستقطع من صاحب المنتج.</a:t>
            </a:r>
            <a:endParaRPr lang="en-US"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038600"/>
            <a:ext cx="3505200" cy="2400300"/>
          </a:xfrm>
          <a:prstGeom prst="rect">
            <a:avLst/>
          </a:prstGeom>
        </p:spPr>
      </p:pic>
      <p:sp>
        <p:nvSpPr>
          <p:cNvPr id="6" name="TextBox 5"/>
          <p:cNvSpPr txBox="1"/>
          <p:nvPr/>
        </p:nvSpPr>
        <p:spPr>
          <a:xfrm>
            <a:off x="4724400" y="0"/>
            <a:ext cx="3429000" cy="584775"/>
          </a:xfrm>
          <a:prstGeom prst="rect">
            <a:avLst/>
          </a:prstGeom>
          <a:noFill/>
        </p:spPr>
        <p:txBody>
          <a:bodyPr wrap="square" rtlCol="1">
            <a:spAutoFit/>
          </a:bodyPr>
          <a:lstStyle/>
          <a:p>
            <a:pPr algn="ctr"/>
            <a:r>
              <a:rPr lang="en-US" sz="3200" dirty="0" smtClean="0">
                <a:solidFill>
                  <a:schemeClr val="accent1">
                    <a:lumMod val="40000"/>
                    <a:lumOff val="60000"/>
                  </a:schemeClr>
                </a:solidFill>
                <a:latin typeface="Arial" pitchFamily="34" charset="0"/>
                <a:cs typeface="Arial" pitchFamily="34" charset="0"/>
              </a:rPr>
              <a:t>Digital Marketing</a:t>
            </a:r>
            <a:endParaRPr lang="ar-IQ" sz="3200" dirty="0">
              <a:solidFill>
                <a:schemeClr val="accent1">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20211489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436</TotalTime>
  <Words>628</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PowerPoint Presentation</vt:lpstr>
      <vt:lpstr>PowerPoint Presentation</vt:lpstr>
      <vt:lpstr>أسباب التسوق الرقمي</vt:lpstr>
      <vt:lpstr>مساوئ التسوق الرقمي</vt:lpstr>
      <vt:lpstr>PowerPoint Presentation</vt:lpstr>
      <vt:lpstr>أنواع  التسويق الرقمي</vt:lpstr>
      <vt:lpstr>أنواع  التسويق الرقمي</vt:lpstr>
      <vt:lpstr>أنواع  التسويق الرقمي</vt:lpstr>
      <vt:lpstr>أنواع  التسويق الرقمي</vt:lpstr>
      <vt:lpstr>أنواع  التسويق الرقمي</vt:lpstr>
      <vt:lpstr>أنواع  التسويق الرقمي</vt:lpstr>
      <vt:lpstr>أنواع  التسويق الرقمي</vt:lpstr>
      <vt:lpstr>أهمية  التسويق الرقمي</vt:lpstr>
      <vt:lpstr>كيفية البدء بالتسويق الرقمي</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31</cp:revision>
  <dcterms:created xsi:type="dcterms:W3CDTF">2006-08-16T00:00:00Z</dcterms:created>
  <dcterms:modified xsi:type="dcterms:W3CDTF">2024-05-18T10:09:23Z</dcterms:modified>
</cp:coreProperties>
</file>