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0" r:id="rId1"/>
  </p:sldMasterIdLst>
  <p:notesMasterIdLst>
    <p:notesMasterId r:id="rId34"/>
  </p:notesMasterIdLst>
  <p:sldIdLst>
    <p:sldId id="256" r:id="rId2"/>
    <p:sldId id="257" r:id="rId3"/>
    <p:sldId id="262" r:id="rId4"/>
    <p:sldId id="328" r:id="rId5"/>
    <p:sldId id="258" r:id="rId6"/>
    <p:sldId id="322" r:id="rId7"/>
    <p:sldId id="263" r:id="rId8"/>
    <p:sldId id="317" r:id="rId9"/>
    <p:sldId id="316" r:id="rId10"/>
    <p:sldId id="334" r:id="rId11"/>
    <p:sldId id="259" r:id="rId12"/>
    <p:sldId id="318" r:id="rId13"/>
    <p:sldId id="270" r:id="rId14"/>
    <p:sldId id="333" r:id="rId15"/>
    <p:sldId id="271" r:id="rId16"/>
    <p:sldId id="272" r:id="rId17"/>
    <p:sldId id="267" r:id="rId18"/>
    <p:sldId id="277" r:id="rId19"/>
    <p:sldId id="319" r:id="rId20"/>
    <p:sldId id="320" r:id="rId21"/>
    <p:sldId id="321" r:id="rId22"/>
    <p:sldId id="325" r:id="rId23"/>
    <p:sldId id="324" r:id="rId24"/>
    <p:sldId id="326" r:id="rId25"/>
    <p:sldId id="331" r:id="rId26"/>
    <p:sldId id="329" r:id="rId27"/>
    <p:sldId id="330" r:id="rId28"/>
    <p:sldId id="332" r:id="rId29"/>
    <p:sldId id="335" r:id="rId30"/>
    <p:sldId id="336" r:id="rId31"/>
    <p:sldId id="337" r:id="rId32"/>
    <p:sldId id="27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4" autoAdjust="0"/>
    <p:restoredTop sz="95332" autoAdjust="0"/>
  </p:normalViewPr>
  <p:slideViewPr>
    <p:cSldViewPr snapToGrid="0">
      <p:cViewPr varScale="1">
        <p:scale>
          <a:sx n="82" d="100"/>
          <a:sy n="82" d="100"/>
        </p:scale>
        <p:origin x="643"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EAE936-C3A4-4194-93DD-C083CC171765}" type="datetimeFigureOut">
              <a:rPr lang="en-US" smtClean="0"/>
              <a:t>5/7/2024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4A8B58-1EF2-48D3-8875-1D2607DD2C6A}" type="slidenum">
              <a:rPr lang="en-US" smtClean="0"/>
              <a:t>‹#›</a:t>
            </a:fld>
            <a:endParaRPr lang="en-US"/>
          </a:p>
        </p:txBody>
      </p:sp>
    </p:spTree>
    <p:extLst>
      <p:ext uri="{BB962C8B-B14F-4D97-AF65-F5344CB8AC3E}">
        <p14:creationId xmlns:p14="http://schemas.microsoft.com/office/powerpoint/2010/main" val="23242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9AFFDEA-07DD-4C93-8790-342419AA1C21}"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DF73-0947-42CA-B744-976D9A35F071}" type="slidenum">
              <a:rPr lang="en-US" smtClean="0"/>
              <a:t>‹#›</a:t>
            </a:fld>
            <a:endParaRPr lang="en-US"/>
          </a:p>
        </p:txBody>
      </p:sp>
    </p:spTree>
    <p:extLst>
      <p:ext uri="{BB962C8B-B14F-4D97-AF65-F5344CB8AC3E}">
        <p14:creationId xmlns:p14="http://schemas.microsoft.com/office/powerpoint/2010/main" val="1649230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9AFFDEA-07DD-4C93-8790-342419AA1C21}"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DF73-0947-42CA-B744-976D9A35F071}" type="slidenum">
              <a:rPr lang="en-US" smtClean="0"/>
              <a:t>‹#›</a:t>
            </a:fld>
            <a:endParaRPr lang="en-US"/>
          </a:p>
        </p:txBody>
      </p:sp>
    </p:spTree>
    <p:extLst>
      <p:ext uri="{BB962C8B-B14F-4D97-AF65-F5344CB8AC3E}">
        <p14:creationId xmlns:p14="http://schemas.microsoft.com/office/powerpoint/2010/main" val="895262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9AFFDEA-07DD-4C93-8790-342419AA1C21}"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DF73-0947-42CA-B744-976D9A35F071}" type="slidenum">
              <a:rPr lang="en-US" smtClean="0"/>
              <a:t>‹#›</a:t>
            </a:fld>
            <a:endParaRPr lang="en-US"/>
          </a:p>
        </p:txBody>
      </p:sp>
    </p:spTree>
    <p:extLst>
      <p:ext uri="{BB962C8B-B14F-4D97-AF65-F5344CB8AC3E}">
        <p14:creationId xmlns:p14="http://schemas.microsoft.com/office/powerpoint/2010/main" val="1189894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9AFFDEA-07DD-4C93-8790-342419AA1C21}"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DF73-0947-42CA-B744-976D9A35F071}"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64489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9AFFDEA-07DD-4C93-8790-342419AA1C21}"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DF73-0947-42CA-B744-976D9A35F071}" type="slidenum">
              <a:rPr lang="en-US" smtClean="0"/>
              <a:t>‹#›</a:t>
            </a:fld>
            <a:endParaRPr lang="en-US"/>
          </a:p>
        </p:txBody>
      </p:sp>
    </p:spTree>
    <p:extLst>
      <p:ext uri="{BB962C8B-B14F-4D97-AF65-F5344CB8AC3E}">
        <p14:creationId xmlns:p14="http://schemas.microsoft.com/office/powerpoint/2010/main" val="3882218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9AFFDEA-07DD-4C93-8790-342419AA1C21}" type="datetimeFigureOut">
              <a:rPr lang="en-US" smtClean="0"/>
              <a:t>5/7/2024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8FDF73-0947-42CA-B744-976D9A35F071}" type="slidenum">
              <a:rPr lang="en-US" smtClean="0"/>
              <a:t>‹#›</a:t>
            </a:fld>
            <a:endParaRPr lang="en-US"/>
          </a:p>
        </p:txBody>
      </p:sp>
    </p:spTree>
    <p:extLst>
      <p:ext uri="{BB962C8B-B14F-4D97-AF65-F5344CB8AC3E}">
        <p14:creationId xmlns:p14="http://schemas.microsoft.com/office/powerpoint/2010/main" val="2985794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9AFFDEA-07DD-4C93-8790-342419AA1C21}" type="datetimeFigureOut">
              <a:rPr lang="en-US" smtClean="0"/>
              <a:t>5/7/2024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8FDF73-0947-42CA-B744-976D9A35F071}" type="slidenum">
              <a:rPr lang="en-US" smtClean="0"/>
              <a:t>‹#›</a:t>
            </a:fld>
            <a:endParaRPr lang="en-US"/>
          </a:p>
        </p:txBody>
      </p:sp>
    </p:spTree>
    <p:extLst>
      <p:ext uri="{BB962C8B-B14F-4D97-AF65-F5344CB8AC3E}">
        <p14:creationId xmlns:p14="http://schemas.microsoft.com/office/powerpoint/2010/main" val="1389890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AFFDEA-07DD-4C93-8790-342419AA1C21}"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DF73-0947-42CA-B744-976D9A35F071}" type="slidenum">
              <a:rPr lang="en-US" smtClean="0"/>
              <a:t>‹#›</a:t>
            </a:fld>
            <a:endParaRPr lang="en-US"/>
          </a:p>
        </p:txBody>
      </p:sp>
    </p:spTree>
    <p:extLst>
      <p:ext uri="{BB962C8B-B14F-4D97-AF65-F5344CB8AC3E}">
        <p14:creationId xmlns:p14="http://schemas.microsoft.com/office/powerpoint/2010/main" val="1846599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AFFDEA-07DD-4C93-8790-342419AA1C21}"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DF73-0947-42CA-B744-976D9A35F071}" type="slidenum">
              <a:rPr lang="en-US" smtClean="0"/>
              <a:t>‹#›</a:t>
            </a:fld>
            <a:endParaRPr lang="en-US"/>
          </a:p>
        </p:txBody>
      </p:sp>
    </p:spTree>
    <p:extLst>
      <p:ext uri="{BB962C8B-B14F-4D97-AF65-F5344CB8AC3E}">
        <p14:creationId xmlns:p14="http://schemas.microsoft.com/office/powerpoint/2010/main" val="564936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AFFDEA-07DD-4C93-8790-342419AA1C21}"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DF73-0947-42CA-B744-976D9A35F071}" type="slidenum">
              <a:rPr lang="en-US" smtClean="0"/>
              <a:t>‹#›</a:t>
            </a:fld>
            <a:endParaRPr lang="en-US"/>
          </a:p>
        </p:txBody>
      </p:sp>
    </p:spTree>
    <p:extLst>
      <p:ext uri="{BB962C8B-B14F-4D97-AF65-F5344CB8AC3E}">
        <p14:creationId xmlns:p14="http://schemas.microsoft.com/office/powerpoint/2010/main" val="3131995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9AFFDEA-07DD-4C93-8790-342419AA1C21}"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DF73-0947-42CA-B744-976D9A35F071}" type="slidenum">
              <a:rPr lang="en-US" smtClean="0"/>
              <a:t>‹#›</a:t>
            </a:fld>
            <a:endParaRPr lang="en-US"/>
          </a:p>
        </p:txBody>
      </p:sp>
    </p:spTree>
    <p:extLst>
      <p:ext uri="{BB962C8B-B14F-4D97-AF65-F5344CB8AC3E}">
        <p14:creationId xmlns:p14="http://schemas.microsoft.com/office/powerpoint/2010/main" val="2793857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AFFDEA-07DD-4C93-8790-342419AA1C21}"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DF73-0947-42CA-B744-976D9A35F071}" type="slidenum">
              <a:rPr lang="en-US" smtClean="0"/>
              <a:t>‹#›</a:t>
            </a:fld>
            <a:endParaRPr lang="en-US"/>
          </a:p>
        </p:txBody>
      </p:sp>
    </p:spTree>
    <p:extLst>
      <p:ext uri="{BB962C8B-B14F-4D97-AF65-F5344CB8AC3E}">
        <p14:creationId xmlns:p14="http://schemas.microsoft.com/office/powerpoint/2010/main" val="2651836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9AFFDEA-07DD-4C93-8790-342419AA1C21}" type="datetimeFigureOut">
              <a:rPr lang="en-US" smtClean="0"/>
              <a:t>5/7/2024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8FDF73-0947-42CA-B744-976D9A35F071}" type="slidenum">
              <a:rPr lang="en-US" smtClean="0"/>
              <a:t>‹#›</a:t>
            </a:fld>
            <a:endParaRPr lang="en-US"/>
          </a:p>
        </p:txBody>
      </p:sp>
    </p:spTree>
    <p:extLst>
      <p:ext uri="{BB962C8B-B14F-4D97-AF65-F5344CB8AC3E}">
        <p14:creationId xmlns:p14="http://schemas.microsoft.com/office/powerpoint/2010/main" val="308791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9AFFDEA-07DD-4C93-8790-342419AA1C21}" type="datetimeFigureOut">
              <a:rPr lang="en-US" smtClean="0"/>
              <a:t>5/7/2024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8FDF73-0947-42CA-B744-976D9A35F071}" type="slidenum">
              <a:rPr lang="en-US" smtClean="0"/>
              <a:t>‹#›</a:t>
            </a:fld>
            <a:endParaRPr lang="en-US"/>
          </a:p>
        </p:txBody>
      </p:sp>
    </p:spTree>
    <p:extLst>
      <p:ext uri="{BB962C8B-B14F-4D97-AF65-F5344CB8AC3E}">
        <p14:creationId xmlns:p14="http://schemas.microsoft.com/office/powerpoint/2010/main" val="366990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AFFDEA-07DD-4C93-8790-342419AA1C21}" type="datetimeFigureOut">
              <a:rPr lang="en-US" smtClean="0"/>
              <a:t>5/7/2024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8FDF73-0947-42CA-B744-976D9A35F071}" type="slidenum">
              <a:rPr lang="en-US" smtClean="0"/>
              <a:t>‹#›</a:t>
            </a:fld>
            <a:endParaRPr lang="en-US"/>
          </a:p>
        </p:txBody>
      </p:sp>
    </p:spTree>
    <p:extLst>
      <p:ext uri="{BB962C8B-B14F-4D97-AF65-F5344CB8AC3E}">
        <p14:creationId xmlns:p14="http://schemas.microsoft.com/office/powerpoint/2010/main" val="2556923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9AFFDEA-07DD-4C93-8790-342419AA1C21}"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DF73-0947-42CA-B744-976D9A35F071}" type="slidenum">
              <a:rPr lang="en-US" smtClean="0"/>
              <a:t>‹#›</a:t>
            </a:fld>
            <a:endParaRPr lang="en-US"/>
          </a:p>
        </p:txBody>
      </p:sp>
    </p:spTree>
    <p:extLst>
      <p:ext uri="{BB962C8B-B14F-4D97-AF65-F5344CB8AC3E}">
        <p14:creationId xmlns:p14="http://schemas.microsoft.com/office/powerpoint/2010/main" val="273535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9AFFDEA-07DD-4C93-8790-342419AA1C21}"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DF73-0947-42CA-B744-976D9A35F071}" type="slidenum">
              <a:rPr lang="en-US" smtClean="0"/>
              <a:t>‹#›</a:t>
            </a:fld>
            <a:endParaRPr lang="en-US"/>
          </a:p>
        </p:txBody>
      </p:sp>
    </p:spTree>
    <p:extLst>
      <p:ext uri="{BB962C8B-B14F-4D97-AF65-F5344CB8AC3E}">
        <p14:creationId xmlns:p14="http://schemas.microsoft.com/office/powerpoint/2010/main" val="2335204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9AFFDEA-07DD-4C93-8790-342419AA1C21}" type="datetimeFigureOut">
              <a:rPr lang="en-US" smtClean="0"/>
              <a:t>5/7/2024</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18FDF73-0947-42CA-B744-976D9A35F071}" type="slidenum">
              <a:rPr lang="en-US" smtClean="0"/>
              <a:t>‹#›</a:t>
            </a:fld>
            <a:endParaRPr lang="en-US"/>
          </a:p>
        </p:txBody>
      </p:sp>
    </p:spTree>
    <p:extLst>
      <p:ext uri="{BB962C8B-B14F-4D97-AF65-F5344CB8AC3E}">
        <p14:creationId xmlns:p14="http://schemas.microsoft.com/office/powerpoint/2010/main" val="3426829985"/>
      </p:ext>
    </p:extLst>
  </p:cSld>
  <p:clrMap bg1="dk1" tx1="lt1" bg2="dk2" tx2="lt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 id="2147484072" r:id="rId12"/>
    <p:sldLayoutId id="2147484073" r:id="rId13"/>
    <p:sldLayoutId id="2147484074" r:id="rId14"/>
    <p:sldLayoutId id="2147484075" r:id="rId15"/>
    <p:sldLayoutId id="2147484076" r:id="rId16"/>
    <p:sldLayoutId id="21474840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66D054-151E-4455-953A-DE6EAC00E1DB}"/>
              </a:ext>
            </a:extLst>
          </p:cNvPr>
          <p:cNvSpPr txBox="1"/>
          <p:nvPr/>
        </p:nvSpPr>
        <p:spPr>
          <a:xfrm>
            <a:off x="3448214" y="3945038"/>
            <a:ext cx="5164943" cy="1569660"/>
          </a:xfrm>
          <a:prstGeom prst="rect">
            <a:avLst/>
          </a:prstGeom>
          <a:noFill/>
        </p:spPr>
        <p:txBody>
          <a:bodyPr wrap="square" rtlCol="0">
            <a:spAutoFit/>
          </a:bodyPr>
          <a:lstStyle/>
          <a:p>
            <a:pPr algn="ctr"/>
            <a:r>
              <a:rPr kumimoji="0" lang="en-US" sz="3200" i="0" u="none" strike="noStrike" kern="1200" cap="none" spc="0" normalizeH="0" baseline="0" noProof="0" dirty="0" smtClean="0">
                <a:ln>
                  <a:noFill/>
                </a:ln>
                <a:effectLst/>
                <a:uLnTx/>
                <a:uFillTx/>
                <a:latin typeface="Times New Roman" panose="02020603050405020304" pitchFamily="18" charset="0"/>
                <a:ea typeface="+mj-ea"/>
                <a:cs typeface="Times New Roman" panose="02020603050405020304" pitchFamily="18" charset="0"/>
              </a:rPr>
              <a:t>by</a:t>
            </a:r>
          </a:p>
          <a:p>
            <a:pPr algn="ctr"/>
            <a:r>
              <a:rPr kumimoji="0" lang="en-US" sz="3200" i="0" u="none" strike="noStrike" kern="1200" cap="none" spc="0" normalizeH="0" baseline="0" noProof="0" dirty="0" smtClean="0">
                <a:ln>
                  <a:noFill/>
                </a:ln>
                <a:effectLst/>
                <a:uLnTx/>
                <a:uFillTx/>
                <a:latin typeface="Times New Roman" panose="02020603050405020304" pitchFamily="18" charset="0"/>
                <a:ea typeface="+mj-ea"/>
                <a:cs typeface="Times New Roman" panose="02020603050405020304" pitchFamily="18" charset="0"/>
              </a:rPr>
              <a:t>Asst. Lecturer</a:t>
            </a:r>
          </a:p>
          <a:p>
            <a:pPr algn="ctr"/>
            <a:r>
              <a:rPr kumimoji="0" lang="en-US" sz="3200" i="0" u="none" strike="noStrike" kern="1200" cap="none" spc="0" normalizeH="0" baseline="0" noProof="0" dirty="0" smtClean="0">
                <a:ln>
                  <a:noFill/>
                </a:ln>
                <a:effectLst/>
                <a:uLnTx/>
                <a:uFillTx/>
                <a:latin typeface="Times New Roman" panose="02020603050405020304" pitchFamily="18" charset="0"/>
                <a:ea typeface="+mj-ea"/>
                <a:cs typeface="Times New Roman" panose="02020603050405020304" pitchFamily="18" charset="0"/>
              </a:rPr>
              <a:t>Oger </a:t>
            </a:r>
            <a:r>
              <a:rPr kumimoji="0" lang="en-US" sz="3200" i="0" u="none" strike="noStrike" kern="1200" cap="none" spc="0" normalizeH="0" baseline="0" noProof="0" dirty="0">
                <a:ln>
                  <a:noFill/>
                </a:ln>
                <a:effectLst/>
                <a:uLnTx/>
                <a:uFillTx/>
                <a:latin typeface="Times New Roman" panose="02020603050405020304" pitchFamily="18" charset="0"/>
                <a:ea typeface="+mj-ea"/>
                <a:cs typeface="Times New Roman" panose="02020603050405020304" pitchFamily="18" charset="0"/>
              </a:rPr>
              <a:t>Zaya </a:t>
            </a:r>
            <a:r>
              <a:rPr kumimoji="0" lang="en-US" sz="3200" i="0" u="none" strike="noStrike" kern="1200" cap="none" spc="0" normalizeH="0" baseline="0" noProof="0" dirty="0" err="1" smtClean="0">
                <a:ln>
                  <a:noFill/>
                </a:ln>
                <a:effectLst/>
                <a:uLnTx/>
                <a:uFillTx/>
                <a:latin typeface="Times New Roman" panose="02020603050405020304" pitchFamily="18" charset="0"/>
                <a:ea typeface="+mj-ea"/>
                <a:cs typeface="Times New Roman" panose="02020603050405020304" pitchFamily="18" charset="0"/>
              </a:rPr>
              <a:t>Amanuel</a:t>
            </a:r>
            <a:endParaRPr kumimoji="0" lang="en-US" sz="3200" i="0" u="none" strike="noStrike" kern="1200" cap="none" spc="0" normalizeH="0" baseline="0" noProof="0" dirty="0">
              <a:ln>
                <a:noFill/>
              </a:ln>
              <a:effectLst/>
              <a:uLnTx/>
              <a:uFillTx/>
              <a:latin typeface="Times New Roman" panose="02020603050405020304" pitchFamily="18" charset="0"/>
              <a:ea typeface="+mj-ea"/>
              <a:cs typeface="Times New Roman" panose="02020603050405020304" pitchFamily="18" charset="0"/>
            </a:endParaRPr>
          </a:p>
        </p:txBody>
      </p:sp>
      <p:sp>
        <p:nvSpPr>
          <p:cNvPr id="2" name="TextBox 1"/>
          <p:cNvSpPr txBox="1"/>
          <p:nvPr/>
        </p:nvSpPr>
        <p:spPr>
          <a:xfrm>
            <a:off x="1147044" y="1273445"/>
            <a:ext cx="10413584" cy="2277547"/>
          </a:xfrm>
          <a:prstGeom prst="rect">
            <a:avLst/>
          </a:prstGeom>
          <a:noFill/>
        </p:spPr>
        <p:txBody>
          <a:bodyPr wrap="square" rtlCol="0">
            <a:spAutoFit/>
          </a:bodyPr>
          <a:lstStyle/>
          <a:p>
            <a:pPr lvl="0" algn="ctr"/>
            <a:r>
              <a:rPr lang="en-US" sz="4400" dirty="0" smtClean="0">
                <a:solidFill>
                  <a:prstClr val="white"/>
                </a:solidFill>
                <a:latin typeface="Times New Roman" panose="02020603050405020304" pitchFamily="18" charset="0"/>
                <a:cs typeface="Times New Roman" panose="02020603050405020304" pitchFamily="18" charset="0"/>
              </a:rPr>
              <a:t>Electroencephalography and Brain-Computer Interface</a:t>
            </a:r>
            <a:r>
              <a:rPr lang="en-US" sz="5400" dirty="0">
                <a:solidFill>
                  <a:srgbClr val="000000"/>
                </a:solidFill>
                <a:latin typeface="Calibri Light" panose="020F0302020204030204"/>
              </a:rPr>
              <a:t/>
            </a:r>
            <a:br>
              <a:rPr lang="en-US" sz="5400" dirty="0">
                <a:solidFill>
                  <a:srgbClr val="000000"/>
                </a:solidFill>
                <a:latin typeface="Calibri Light" panose="020F0302020204030204"/>
              </a:rPr>
            </a:br>
            <a:endParaRPr lang="en-US" sz="5400" dirty="0">
              <a:solidFill>
                <a:srgbClr val="000000"/>
              </a:solidFill>
              <a:latin typeface="Calibri Light" panose="020F0302020204030204"/>
            </a:endParaRPr>
          </a:p>
        </p:txBody>
      </p:sp>
    </p:spTree>
    <p:extLst>
      <p:ext uri="{BB962C8B-B14F-4D97-AF65-F5344CB8AC3E}">
        <p14:creationId xmlns:p14="http://schemas.microsoft.com/office/powerpoint/2010/main" val="442615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08687" y="2321453"/>
            <a:ext cx="5513615" cy="372248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7765" y="2321452"/>
            <a:ext cx="5757130" cy="3722483"/>
          </a:xfrm>
          <a:prstGeom prst="rect">
            <a:avLst/>
          </a:prstGeom>
        </p:spPr>
      </p:pic>
      <p:sp>
        <p:nvSpPr>
          <p:cNvPr id="6" name="Title 1">
            <a:extLst>
              <a:ext uri="{FF2B5EF4-FFF2-40B4-BE49-F238E27FC236}">
                <a16:creationId xmlns:a16="http://schemas.microsoft.com/office/drawing/2014/main" id="{32BC0C0D-82B7-4D7D-924F-B27E39C44423}"/>
              </a:ext>
            </a:extLst>
          </p:cNvPr>
          <p:cNvSpPr txBox="1">
            <a:spLocks/>
          </p:cNvSpPr>
          <p:nvPr/>
        </p:nvSpPr>
        <p:spPr>
          <a:xfrm>
            <a:off x="-1189499" y="227823"/>
            <a:ext cx="8509986" cy="865329"/>
          </a:xfrm>
          <a:prstGeom prst="rect">
            <a:avLst/>
          </a:prstGeom>
        </p:spPr>
        <p:txBody>
          <a:bodyP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t>Brain Computer Interface (BCI)</a:t>
            </a:r>
            <a:endParaRPr lang="en-US" sz="2800" b="1" dirty="0"/>
          </a:p>
        </p:txBody>
      </p:sp>
      <p:sp>
        <p:nvSpPr>
          <p:cNvPr id="8" name="Content Placeholder 2">
            <a:extLst>
              <a:ext uri="{FF2B5EF4-FFF2-40B4-BE49-F238E27FC236}">
                <a16:creationId xmlns:a16="http://schemas.microsoft.com/office/drawing/2014/main" id="{552A588D-1BFF-4124-9D66-2E50489E51E7}"/>
              </a:ext>
            </a:extLst>
          </p:cNvPr>
          <p:cNvSpPr txBox="1">
            <a:spLocks/>
          </p:cNvSpPr>
          <p:nvPr/>
        </p:nvSpPr>
        <p:spPr>
          <a:xfrm>
            <a:off x="554150" y="934532"/>
            <a:ext cx="10302951" cy="1024897"/>
          </a:xfrm>
          <a:prstGeom prst="rect">
            <a:avLst/>
          </a:prstGeom>
        </p:spPr>
        <p:txBody>
          <a:bodyPr>
            <a:no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0" indent="0" algn="just">
              <a:buFont typeface="Wingdings 2" charset="2"/>
              <a:buNone/>
            </a:pPr>
            <a:r>
              <a:rPr lang="en-US" sz="1600" dirty="0" smtClean="0">
                <a:latin typeface="Times New Roman" panose="02020603050405020304" pitchFamily="18" charset="0"/>
                <a:cs typeface="Times New Roman" panose="02020603050405020304" pitchFamily="18" charset="0"/>
              </a:rPr>
              <a:t>The brain-computer interface is a direct communication channel between a biosensor-based brain signal processing unit and an external device (the brain of the user and a machine). BCI provides a new way of interacting with devices by allowing people to control a computer system through their brain signals without the need for physical activity.</a:t>
            </a:r>
            <a:endParaRPr lang="en-US" sz="1600" dirty="0">
              <a:solidFill>
                <a:srgbClr val="00AF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29318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157D4C-9B4A-4C10-9F69-B3E33730EA00}"/>
              </a:ext>
            </a:extLst>
          </p:cNvPr>
          <p:cNvPicPr>
            <a:picLocks noChangeAspect="1"/>
          </p:cNvPicPr>
          <p:nvPr/>
        </p:nvPicPr>
        <p:blipFill rotWithShape="1">
          <a:blip r:embed="rId2">
            <a:extLst>
              <a:ext uri="{28A0092B-C50C-407E-A947-70E740481C1C}">
                <a14:useLocalDpi xmlns:a14="http://schemas.microsoft.com/office/drawing/2010/main" val="0"/>
              </a:ext>
            </a:extLst>
          </a:blip>
          <a:srcRect l="1768" t="1038" r="1517" b="2461"/>
          <a:stretch/>
        </p:blipFill>
        <p:spPr>
          <a:xfrm>
            <a:off x="1935596" y="894024"/>
            <a:ext cx="8291472" cy="5208196"/>
          </a:xfrm>
          <a:prstGeom prst="rect">
            <a:avLst/>
          </a:prstGeom>
        </p:spPr>
      </p:pic>
    </p:spTree>
    <p:extLst>
      <p:ext uri="{BB962C8B-B14F-4D97-AF65-F5344CB8AC3E}">
        <p14:creationId xmlns:p14="http://schemas.microsoft.com/office/powerpoint/2010/main" val="2990292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0767" y="665954"/>
            <a:ext cx="8332238" cy="5274307"/>
          </a:xfrm>
          <a:prstGeom prst="rect">
            <a:avLst/>
          </a:prstGeom>
        </p:spPr>
      </p:pic>
    </p:spTree>
    <p:extLst>
      <p:ext uri="{BB962C8B-B14F-4D97-AF65-F5344CB8AC3E}">
        <p14:creationId xmlns:p14="http://schemas.microsoft.com/office/powerpoint/2010/main" val="33175795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368D-D508-401A-8079-C4D5052D35E5}"/>
              </a:ext>
            </a:extLst>
          </p:cNvPr>
          <p:cNvSpPr>
            <a:spLocks noGrp="1"/>
          </p:cNvSpPr>
          <p:nvPr>
            <p:ph type="title"/>
          </p:nvPr>
        </p:nvSpPr>
        <p:spPr>
          <a:xfrm>
            <a:off x="457812" y="384616"/>
            <a:ext cx="3034325" cy="762339"/>
          </a:xfrm>
        </p:spPr>
        <p:txBody>
          <a:bodyPr>
            <a:normAutofit/>
          </a:bodyPr>
          <a:lstStyle/>
          <a:p>
            <a:r>
              <a:rPr lang="en-US" sz="2400" dirty="0"/>
              <a:t>Collecting the Signals</a:t>
            </a:r>
          </a:p>
        </p:txBody>
      </p:sp>
      <p:pic>
        <p:nvPicPr>
          <p:cNvPr id="9" name="Picture 8">
            <a:extLst>
              <a:ext uri="{FF2B5EF4-FFF2-40B4-BE49-F238E27FC236}">
                <a16:creationId xmlns:a16="http://schemas.microsoft.com/office/drawing/2014/main" id="{6701CBD5-FEA3-46B3-949A-4C48AC0954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811" y="1027162"/>
            <a:ext cx="6395833" cy="5449823"/>
          </a:xfrm>
          <a:prstGeom prst="rect">
            <a:avLst/>
          </a:prstGeom>
        </p:spPr>
      </p:pic>
    </p:spTree>
    <p:extLst>
      <p:ext uri="{BB962C8B-B14F-4D97-AF65-F5344CB8AC3E}">
        <p14:creationId xmlns:p14="http://schemas.microsoft.com/office/powerpoint/2010/main" val="1180376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7628" y="287693"/>
            <a:ext cx="6477000" cy="6131767"/>
          </a:xfrm>
          <a:prstGeom prst="rect">
            <a:avLst/>
          </a:prstGeom>
        </p:spPr>
      </p:pic>
    </p:spTree>
    <p:extLst>
      <p:ext uri="{BB962C8B-B14F-4D97-AF65-F5344CB8AC3E}">
        <p14:creationId xmlns:p14="http://schemas.microsoft.com/office/powerpoint/2010/main" val="2471899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4988B-68D5-46C2-AD0A-17781ADAE2B9}"/>
              </a:ext>
            </a:extLst>
          </p:cNvPr>
          <p:cNvSpPr>
            <a:spLocks noGrp="1"/>
          </p:cNvSpPr>
          <p:nvPr>
            <p:ph type="title" idx="4294967295"/>
          </p:nvPr>
        </p:nvSpPr>
        <p:spPr>
          <a:xfrm>
            <a:off x="233082" y="182400"/>
            <a:ext cx="2388637" cy="727075"/>
          </a:xfrm>
        </p:spPr>
        <p:txBody>
          <a:bodyPr>
            <a:normAutofit/>
          </a:bodyPr>
          <a:lstStyle/>
          <a:p>
            <a:r>
              <a:rPr lang="en-US" sz="2400" b="1" dirty="0" smtClean="0"/>
              <a:t>Pre-processing</a:t>
            </a:r>
            <a:endParaRPr lang="en-US" sz="2400" b="1" dirty="0"/>
          </a:p>
        </p:txBody>
      </p:sp>
      <p:pic>
        <p:nvPicPr>
          <p:cNvPr id="9" name="Picture 8">
            <a:extLst>
              <a:ext uri="{FF2B5EF4-FFF2-40B4-BE49-F238E27FC236}">
                <a16:creationId xmlns:a16="http://schemas.microsoft.com/office/drawing/2014/main" id="{97A7CA92-13C7-4197-B8F5-6E0971C983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082" y="1238665"/>
            <a:ext cx="5550926" cy="499433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5875" y="1238666"/>
            <a:ext cx="6191273" cy="4994338"/>
          </a:xfrm>
          <a:prstGeom prst="rect">
            <a:avLst/>
          </a:prstGeom>
        </p:spPr>
      </p:pic>
    </p:spTree>
    <p:extLst>
      <p:ext uri="{BB962C8B-B14F-4D97-AF65-F5344CB8AC3E}">
        <p14:creationId xmlns:p14="http://schemas.microsoft.com/office/powerpoint/2010/main" val="36840017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9702FB5-6B4C-464F-85D5-442853FF79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883" y="470555"/>
            <a:ext cx="5526746" cy="5637282"/>
          </a:xfrm>
        </p:spPr>
      </p:pic>
      <p:pic>
        <p:nvPicPr>
          <p:cNvPr id="7" name="Picture 6">
            <a:extLst>
              <a:ext uri="{FF2B5EF4-FFF2-40B4-BE49-F238E27FC236}">
                <a16:creationId xmlns:a16="http://schemas.microsoft.com/office/drawing/2014/main" id="{405B1486-F83C-42A5-960F-7A0FA40076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70555"/>
            <a:ext cx="5896649" cy="5637282"/>
          </a:xfrm>
          <a:prstGeom prst="rect">
            <a:avLst/>
          </a:prstGeom>
        </p:spPr>
      </p:pic>
    </p:spTree>
    <p:extLst>
      <p:ext uri="{BB962C8B-B14F-4D97-AF65-F5344CB8AC3E}">
        <p14:creationId xmlns:p14="http://schemas.microsoft.com/office/powerpoint/2010/main" val="21625434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B0E96129-D6B9-46F8-90E3-974EA26724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820" y="1530701"/>
            <a:ext cx="5674987" cy="4412773"/>
          </a:xfrm>
          <a:prstGeom prst="rect">
            <a:avLst/>
          </a:prstGeom>
        </p:spPr>
      </p:pic>
      <p:pic>
        <p:nvPicPr>
          <p:cNvPr id="29" name="Picture 28">
            <a:extLst>
              <a:ext uri="{FF2B5EF4-FFF2-40B4-BE49-F238E27FC236}">
                <a16:creationId xmlns:a16="http://schemas.microsoft.com/office/drawing/2014/main" id="{4C3A5E5D-0570-458D-BEBE-8E6CEC60A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2939" y="1530701"/>
            <a:ext cx="5780532" cy="4412774"/>
          </a:xfrm>
          <a:prstGeom prst="rect">
            <a:avLst/>
          </a:prstGeom>
        </p:spPr>
      </p:pic>
      <p:sp>
        <p:nvSpPr>
          <p:cNvPr id="4" name="Title 1">
            <a:extLst>
              <a:ext uri="{FF2B5EF4-FFF2-40B4-BE49-F238E27FC236}">
                <a16:creationId xmlns:a16="http://schemas.microsoft.com/office/drawing/2014/main" id="{2A44988B-68D5-46C2-AD0A-17781ADAE2B9}"/>
              </a:ext>
            </a:extLst>
          </p:cNvPr>
          <p:cNvSpPr>
            <a:spLocks noGrp="1"/>
          </p:cNvSpPr>
          <p:nvPr>
            <p:ph type="title"/>
          </p:nvPr>
        </p:nvSpPr>
        <p:spPr>
          <a:xfrm>
            <a:off x="420015" y="98613"/>
            <a:ext cx="1821162" cy="727071"/>
          </a:xfrm>
        </p:spPr>
        <p:txBody>
          <a:bodyPr>
            <a:normAutofit/>
          </a:bodyPr>
          <a:lstStyle/>
          <a:p>
            <a:r>
              <a:rPr lang="en-US" sz="2000" b="1" dirty="0" smtClean="0"/>
              <a:t>EEGLAB</a:t>
            </a:r>
            <a:endParaRPr lang="en-US" sz="2400" b="1" dirty="0"/>
          </a:p>
        </p:txBody>
      </p:sp>
    </p:spTree>
    <p:extLst>
      <p:ext uri="{BB962C8B-B14F-4D97-AF65-F5344CB8AC3E}">
        <p14:creationId xmlns:p14="http://schemas.microsoft.com/office/powerpoint/2010/main" val="11957108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945130B-F065-4081-8FE5-AAAA9670E3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907" y="133693"/>
            <a:ext cx="10834185" cy="6590614"/>
          </a:xfrm>
          <a:prstGeom prst="rect">
            <a:avLst/>
          </a:prstGeom>
        </p:spPr>
      </p:pic>
    </p:spTree>
    <p:extLst>
      <p:ext uri="{BB962C8B-B14F-4D97-AF65-F5344CB8AC3E}">
        <p14:creationId xmlns:p14="http://schemas.microsoft.com/office/powerpoint/2010/main" val="17978374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443" y="252445"/>
            <a:ext cx="9609753" cy="6406502"/>
          </a:xfrm>
          <a:prstGeom prst="rect">
            <a:avLst/>
          </a:prstGeom>
        </p:spPr>
      </p:pic>
    </p:spTree>
    <p:extLst>
      <p:ext uri="{BB962C8B-B14F-4D97-AF65-F5344CB8AC3E}">
        <p14:creationId xmlns:p14="http://schemas.microsoft.com/office/powerpoint/2010/main" val="22206019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06E59-D8F3-4D46-8E04-EAA19E01E64C}"/>
              </a:ext>
            </a:extLst>
          </p:cNvPr>
          <p:cNvSpPr>
            <a:spLocks noGrp="1"/>
          </p:cNvSpPr>
          <p:nvPr>
            <p:ph type="title"/>
          </p:nvPr>
        </p:nvSpPr>
        <p:spPr>
          <a:xfrm>
            <a:off x="263434" y="547508"/>
            <a:ext cx="3420291" cy="1349068"/>
          </a:xfrm>
        </p:spPr>
        <p:txBody>
          <a:bodyPr>
            <a:normAutofit/>
          </a:bodyPr>
          <a:lstStyle/>
          <a:p>
            <a:r>
              <a:rPr lang="en-US" sz="2800" b="1" dirty="0"/>
              <a:t>Brain Waves</a:t>
            </a:r>
          </a:p>
        </p:txBody>
      </p:sp>
      <p:sp>
        <p:nvSpPr>
          <p:cNvPr id="3" name="Content Placeholder 2">
            <a:extLst>
              <a:ext uri="{FF2B5EF4-FFF2-40B4-BE49-F238E27FC236}">
                <a16:creationId xmlns:a16="http://schemas.microsoft.com/office/drawing/2014/main" id="{0EF1E387-D13A-4A29-B289-32E2C8B9C359}"/>
              </a:ext>
            </a:extLst>
          </p:cNvPr>
          <p:cNvSpPr>
            <a:spLocks noGrp="1"/>
          </p:cNvSpPr>
          <p:nvPr>
            <p:ph idx="1"/>
          </p:nvPr>
        </p:nvSpPr>
        <p:spPr>
          <a:xfrm>
            <a:off x="838200" y="1896576"/>
            <a:ext cx="10541924" cy="890168"/>
          </a:xfrm>
        </p:spPr>
        <p:txBody>
          <a:bodyPr/>
          <a:lstStyle/>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The transmission of information between neurons is the source of our ideas, emotions and actions. Brain waves are produced by electrical impulses from nerve blocks that communicate with one another</a:t>
            </a:r>
            <a:r>
              <a:rPr kumimoji="0" lang="en-US" sz="1600" b="0" i="0" u="none" strike="noStrike" kern="1200" cap="none" spc="0" normalizeH="0" baseline="0" noProof="0" dirty="0" smtClean="0">
                <a:ln>
                  <a:noFill/>
                </a:ln>
                <a:effectLst/>
                <a:uLnTx/>
                <a:uFillTx/>
                <a:latin typeface="Times New Roman" panose="02020603050405020304" pitchFamily="18" charset="0"/>
                <a:ea typeface="+mn-ea"/>
                <a:cs typeface="Times New Roman" panose="02020603050405020304" pitchFamily="18" charset="0"/>
              </a:rPr>
              <a:t>.</a:t>
            </a:r>
          </a:p>
          <a:p>
            <a:pPr marL="0" indent="0" algn="just">
              <a:buNone/>
            </a:pPr>
            <a:endParaRPr lang="en-US" dirty="0"/>
          </a:p>
        </p:txBody>
      </p:sp>
      <p:pic>
        <p:nvPicPr>
          <p:cNvPr id="9" name="Picture 8">
            <a:extLst>
              <a:ext uri="{FF2B5EF4-FFF2-40B4-BE49-F238E27FC236}">
                <a16:creationId xmlns:a16="http://schemas.microsoft.com/office/drawing/2014/main" id="{B62C2910-A011-4217-823D-BC8AB9E07B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7338" y="3160798"/>
            <a:ext cx="5132786" cy="3263053"/>
          </a:xfrm>
          <a:prstGeom prst="rect">
            <a:avLst/>
          </a:prstGeom>
        </p:spPr>
      </p:pic>
      <p:pic>
        <p:nvPicPr>
          <p:cNvPr id="4" name="Picture 3">
            <a:extLst>
              <a:ext uri="{FF2B5EF4-FFF2-40B4-BE49-F238E27FC236}">
                <a16:creationId xmlns:a16="http://schemas.microsoft.com/office/drawing/2014/main" id="{87876FDB-BA57-4C7A-812F-96278BDA2948}"/>
              </a:ext>
            </a:extLst>
          </p:cNvPr>
          <p:cNvPicPr>
            <a:picLocks noChangeAspect="1"/>
          </p:cNvPicPr>
          <p:nvPr/>
        </p:nvPicPr>
        <p:blipFill>
          <a:blip r:embed="rId3"/>
          <a:stretch>
            <a:fillRect/>
          </a:stretch>
        </p:blipFill>
        <p:spPr>
          <a:xfrm>
            <a:off x="1005840" y="3160797"/>
            <a:ext cx="4937760" cy="3263053"/>
          </a:xfrm>
          <a:prstGeom prst="rect">
            <a:avLst/>
          </a:prstGeom>
        </p:spPr>
      </p:pic>
    </p:spTree>
    <p:extLst>
      <p:ext uri="{BB962C8B-B14F-4D97-AF65-F5344CB8AC3E}">
        <p14:creationId xmlns:p14="http://schemas.microsoft.com/office/powerpoint/2010/main" val="9139945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69646" y="242596"/>
            <a:ext cx="9333342" cy="6349141"/>
          </a:xfrm>
          <a:prstGeom prst="rect">
            <a:avLst/>
          </a:prstGeom>
        </p:spPr>
      </p:pic>
    </p:spTree>
    <p:extLst>
      <p:ext uri="{BB962C8B-B14F-4D97-AF65-F5344CB8AC3E}">
        <p14:creationId xmlns:p14="http://schemas.microsoft.com/office/powerpoint/2010/main" val="216840603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6270" y="363894"/>
            <a:ext cx="10920298" cy="6070746"/>
          </a:xfrm>
          <a:prstGeom prst="rect">
            <a:avLst/>
          </a:prstGeom>
        </p:spPr>
      </p:pic>
    </p:spTree>
    <p:extLst>
      <p:ext uri="{BB962C8B-B14F-4D97-AF65-F5344CB8AC3E}">
        <p14:creationId xmlns:p14="http://schemas.microsoft.com/office/powerpoint/2010/main" val="23870606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7950" y="139700"/>
            <a:ext cx="9436100" cy="6578600"/>
          </a:xfrm>
          <a:prstGeom prst="rect">
            <a:avLst/>
          </a:prstGeom>
        </p:spPr>
      </p:pic>
    </p:spTree>
    <p:extLst>
      <p:ext uri="{BB962C8B-B14F-4D97-AF65-F5344CB8AC3E}">
        <p14:creationId xmlns:p14="http://schemas.microsoft.com/office/powerpoint/2010/main" val="31587024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971" y="633284"/>
            <a:ext cx="9828245" cy="5601229"/>
          </a:xfrm>
          <a:prstGeom prst="rect">
            <a:avLst/>
          </a:prstGeom>
        </p:spPr>
      </p:pic>
    </p:spTree>
    <p:extLst>
      <p:ext uri="{BB962C8B-B14F-4D97-AF65-F5344CB8AC3E}">
        <p14:creationId xmlns:p14="http://schemas.microsoft.com/office/powerpoint/2010/main" val="8279724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019" y="540787"/>
            <a:ext cx="10733102" cy="5505450"/>
          </a:xfrm>
          <a:prstGeom prst="rect">
            <a:avLst/>
          </a:prstGeom>
        </p:spPr>
      </p:pic>
    </p:spTree>
    <p:extLst>
      <p:ext uri="{BB962C8B-B14F-4D97-AF65-F5344CB8AC3E}">
        <p14:creationId xmlns:p14="http://schemas.microsoft.com/office/powerpoint/2010/main" val="902068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488" y="486189"/>
            <a:ext cx="11338312" cy="5914612"/>
          </a:xfrm>
          <a:prstGeom prst="rect">
            <a:avLst/>
          </a:prstGeom>
        </p:spPr>
      </p:pic>
    </p:spTree>
    <p:extLst>
      <p:ext uri="{BB962C8B-B14F-4D97-AF65-F5344CB8AC3E}">
        <p14:creationId xmlns:p14="http://schemas.microsoft.com/office/powerpoint/2010/main" val="35000508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995" y="439988"/>
            <a:ext cx="11248263" cy="5876835"/>
          </a:xfrm>
          <a:prstGeom prst="rect">
            <a:avLst/>
          </a:prstGeom>
        </p:spPr>
      </p:pic>
    </p:spTree>
    <p:extLst>
      <p:ext uri="{BB962C8B-B14F-4D97-AF65-F5344CB8AC3E}">
        <p14:creationId xmlns:p14="http://schemas.microsoft.com/office/powerpoint/2010/main" val="35646916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96" y="1204645"/>
            <a:ext cx="10058400" cy="5217795"/>
          </a:xfrm>
          <a:prstGeom prst="rect">
            <a:avLst/>
          </a:prstGeom>
        </p:spPr>
      </p:pic>
    </p:spTree>
    <p:extLst>
      <p:ext uri="{BB962C8B-B14F-4D97-AF65-F5344CB8AC3E}">
        <p14:creationId xmlns:p14="http://schemas.microsoft.com/office/powerpoint/2010/main" val="21903616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7078" y="429208"/>
            <a:ext cx="7436272" cy="6076954"/>
          </a:xfrm>
          <a:prstGeom prst="rect">
            <a:avLst/>
          </a:prstGeom>
        </p:spPr>
      </p:pic>
    </p:spTree>
    <p:extLst>
      <p:ext uri="{BB962C8B-B14F-4D97-AF65-F5344CB8AC3E}">
        <p14:creationId xmlns:p14="http://schemas.microsoft.com/office/powerpoint/2010/main" val="42937123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0571" y="242594"/>
            <a:ext cx="8385110" cy="6288833"/>
          </a:xfrm>
          <a:prstGeom prst="rect">
            <a:avLst/>
          </a:prstGeom>
        </p:spPr>
      </p:pic>
    </p:spTree>
    <p:extLst>
      <p:ext uri="{BB962C8B-B14F-4D97-AF65-F5344CB8AC3E}">
        <p14:creationId xmlns:p14="http://schemas.microsoft.com/office/powerpoint/2010/main" val="25868436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587C7-5C9E-432E-81B4-20DC79A0793B}"/>
              </a:ext>
            </a:extLst>
          </p:cNvPr>
          <p:cNvSpPr>
            <a:spLocks noGrp="1"/>
          </p:cNvSpPr>
          <p:nvPr>
            <p:ph type="title"/>
          </p:nvPr>
        </p:nvSpPr>
        <p:spPr>
          <a:xfrm>
            <a:off x="-200070" y="-64386"/>
            <a:ext cx="6968971" cy="1326321"/>
          </a:xfrm>
        </p:spPr>
        <p:txBody>
          <a:bodyPr>
            <a:normAutofit/>
          </a:bodyPr>
          <a:lstStyle/>
          <a:p>
            <a:r>
              <a:rPr lang="en-US" sz="2800" b="1" dirty="0"/>
              <a:t>Classification of Brain Waves</a:t>
            </a:r>
          </a:p>
        </p:txBody>
      </p:sp>
      <p:pic>
        <p:nvPicPr>
          <p:cNvPr id="20" name="Content Placeholder 19">
            <a:extLst>
              <a:ext uri="{FF2B5EF4-FFF2-40B4-BE49-F238E27FC236}">
                <a16:creationId xmlns:a16="http://schemas.microsoft.com/office/drawing/2014/main" id="{C42CECCC-16D6-423F-A94F-6EF78839020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79257"/>
          <a:stretch/>
        </p:blipFill>
        <p:spPr>
          <a:xfrm>
            <a:off x="941489" y="1423487"/>
            <a:ext cx="6420356" cy="902582"/>
          </a:xfrm>
        </p:spPr>
      </p:pic>
      <p:sp>
        <p:nvSpPr>
          <p:cNvPr id="21" name="TextBox 20">
            <a:extLst>
              <a:ext uri="{FF2B5EF4-FFF2-40B4-BE49-F238E27FC236}">
                <a16:creationId xmlns:a16="http://schemas.microsoft.com/office/drawing/2014/main" id="{A75D12F6-7290-473B-8184-DCE9D10D5793}"/>
              </a:ext>
            </a:extLst>
          </p:cNvPr>
          <p:cNvSpPr txBox="1"/>
          <p:nvPr/>
        </p:nvSpPr>
        <p:spPr>
          <a:xfrm>
            <a:off x="8619221" y="5558723"/>
            <a:ext cx="1884570" cy="646331"/>
          </a:xfrm>
          <a:prstGeom prst="rect">
            <a:avLst/>
          </a:prstGeom>
          <a:noFill/>
        </p:spPr>
        <p:txBody>
          <a:bodyPr wrap="square" rtlCol="0">
            <a:spAutoFit/>
          </a:bodyPr>
          <a:lstStyle/>
          <a:p>
            <a:pPr algn="ctr"/>
            <a:r>
              <a:rPr lang="en-US" dirty="0"/>
              <a:t>Motor function, higher mental</a:t>
            </a:r>
          </a:p>
        </p:txBody>
      </p:sp>
      <p:sp>
        <p:nvSpPr>
          <p:cNvPr id="22" name="TextBox 21">
            <a:extLst>
              <a:ext uri="{FF2B5EF4-FFF2-40B4-BE49-F238E27FC236}">
                <a16:creationId xmlns:a16="http://schemas.microsoft.com/office/drawing/2014/main" id="{27E2B832-AE6D-4C85-98C0-AAB5E929CB94}"/>
              </a:ext>
            </a:extLst>
          </p:cNvPr>
          <p:cNvSpPr txBox="1"/>
          <p:nvPr/>
        </p:nvSpPr>
        <p:spPr>
          <a:xfrm>
            <a:off x="8111516" y="4377229"/>
            <a:ext cx="2819116" cy="923330"/>
          </a:xfrm>
          <a:prstGeom prst="rect">
            <a:avLst/>
          </a:prstGeom>
          <a:noFill/>
        </p:spPr>
        <p:txBody>
          <a:bodyPr wrap="square" rtlCol="0">
            <a:spAutoFit/>
          </a:bodyPr>
          <a:lstStyle/>
          <a:p>
            <a:pPr algn="ctr"/>
            <a:r>
              <a:rPr lang="en-US" dirty="0"/>
              <a:t>Five physical sense, Normal waking state, focus, awake, consciousness</a:t>
            </a:r>
          </a:p>
        </p:txBody>
      </p:sp>
      <p:sp>
        <p:nvSpPr>
          <p:cNvPr id="23" name="TextBox 22">
            <a:extLst>
              <a:ext uri="{FF2B5EF4-FFF2-40B4-BE49-F238E27FC236}">
                <a16:creationId xmlns:a16="http://schemas.microsoft.com/office/drawing/2014/main" id="{7B6E3038-C486-46B4-A824-4F6DF87B4E01}"/>
              </a:ext>
            </a:extLst>
          </p:cNvPr>
          <p:cNvSpPr txBox="1"/>
          <p:nvPr/>
        </p:nvSpPr>
        <p:spPr>
          <a:xfrm>
            <a:off x="8578789" y="3565339"/>
            <a:ext cx="1884570"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Light meditation, relaxed, conscious</a:t>
            </a:r>
          </a:p>
        </p:txBody>
      </p:sp>
      <p:sp>
        <p:nvSpPr>
          <p:cNvPr id="24" name="TextBox 23">
            <a:extLst>
              <a:ext uri="{FF2B5EF4-FFF2-40B4-BE49-F238E27FC236}">
                <a16:creationId xmlns:a16="http://schemas.microsoft.com/office/drawing/2014/main" id="{F6E7F60E-4120-4301-9FD6-DA026B13C9D0}"/>
              </a:ext>
            </a:extLst>
          </p:cNvPr>
          <p:cNvSpPr txBox="1"/>
          <p:nvPr/>
        </p:nvSpPr>
        <p:spPr>
          <a:xfrm>
            <a:off x="8294732" y="2582006"/>
            <a:ext cx="2209059"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Light sleep (dream), deep meditation</a:t>
            </a:r>
          </a:p>
        </p:txBody>
      </p:sp>
      <p:sp>
        <p:nvSpPr>
          <p:cNvPr id="25" name="TextBox 24">
            <a:extLst>
              <a:ext uri="{FF2B5EF4-FFF2-40B4-BE49-F238E27FC236}">
                <a16:creationId xmlns:a16="http://schemas.microsoft.com/office/drawing/2014/main" id="{D7D65EEA-3D5B-48E5-A532-E6604F7B4595}"/>
              </a:ext>
            </a:extLst>
          </p:cNvPr>
          <p:cNvSpPr txBox="1"/>
          <p:nvPr/>
        </p:nvSpPr>
        <p:spPr>
          <a:xfrm>
            <a:off x="8335165" y="1506701"/>
            <a:ext cx="2128194"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Deep (dreamless) sleep, unconscious</a:t>
            </a:r>
          </a:p>
        </p:txBody>
      </p:sp>
      <p:pic>
        <p:nvPicPr>
          <p:cNvPr id="9" name="Content Placeholder 19">
            <a:extLst>
              <a:ext uri="{FF2B5EF4-FFF2-40B4-BE49-F238E27FC236}">
                <a16:creationId xmlns:a16="http://schemas.microsoft.com/office/drawing/2014/main" id="{C42CECCC-16D6-423F-A94F-6EF788390207}"/>
              </a:ext>
            </a:extLst>
          </p:cNvPr>
          <p:cNvPicPr>
            <a:picLocks noChangeAspect="1"/>
          </p:cNvPicPr>
          <p:nvPr/>
        </p:nvPicPr>
        <p:blipFill rotWithShape="1">
          <a:blip r:embed="rId2">
            <a:extLst>
              <a:ext uri="{28A0092B-C50C-407E-A947-70E740481C1C}">
                <a14:useLocalDpi xmlns:a14="http://schemas.microsoft.com/office/drawing/2010/main" val="0"/>
              </a:ext>
            </a:extLst>
          </a:blip>
          <a:srcRect t="20368" b="60419"/>
          <a:stretch/>
        </p:blipFill>
        <p:spPr>
          <a:xfrm>
            <a:off x="941489" y="2487621"/>
            <a:ext cx="6420356" cy="836023"/>
          </a:xfrm>
          <a:prstGeom prst="rect">
            <a:avLst/>
          </a:prstGeom>
        </p:spPr>
      </p:pic>
      <p:pic>
        <p:nvPicPr>
          <p:cNvPr id="10" name="Content Placeholder 19">
            <a:extLst>
              <a:ext uri="{FF2B5EF4-FFF2-40B4-BE49-F238E27FC236}">
                <a16:creationId xmlns:a16="http://schemas.microsoft.com/office/drawing/2014/main" id="{C42CECCC-16D6-423F-A94F-6EF788390207}"/>
              </a:ext>
            </a:extLst>
          </p:cNvPr>
          <p:cNvPicPr>
            <a:picLocks noChangeAspect="1"/>
          </p:cNvPicPr>
          <p:nvPr/>
        </p:nvPicPr>
        <p:blipFill rotWithShape="1">
          <a:blip r:embed="rId2">
            <a:extLst>
              <a:ext uri="{28A0092B-C50C-407E-A947-70E740481C1C}">
                <a14:useLocalDpi xmlns:a14="http://schemas.microsoft.com/office/drawing/2010/main" val="0"/>
              </a:ext>
            </a:extLst>
          </a:blip>
          <a:srcRect t="79182"/>
          <a:stretch/>
        </p:blipFill>
        <p:spPr>
          <a:xfrm>
            <a:off x="941489" y="5558723"/>
            <a:ext cx="6420356" cy="905853"/>
          </a:xfrm>
          <a:prstGeom prst="rect">
            <a:avLst/>
          </a:prstGeom>
        </p:spPr>
      </p:pic>
      <p:pic>
        <p:nvPicPr>
          <p:cNvPr id="12" name="Content Placeholder 19">
            <a:extLst>
              <a:ext uri="{FF2B5EF4-FFF2-40B4-BE49-F238E27FC236}">
                <a16:creationId xmlns:a16="http://schemas.microsoft.com/office/drawing/2014/main" id="{C42CECCC-16D6-423F-A94F-6EF788390207}"/>
              </a:ext>
            </a:extLst>
          </p:cNvPr>
          <p:cNvPicPr>
            <a:picLocks noChangeAspect="1"/>
          </p:cNvPicPr>
          <p:nvPr/>
        </p:nvPicPr>
        <p:blipFill rotWithShape="1">
          <a:blip r:embed="rId2">
            <a:extLst>
              <a:ext uri="{28A0092B-C50C-407E-A947-70E740481C1C}">
                <a14:useLocalDpi xmlns:a14="http://schemas.microsoft.com/office/drawing/2010/main" val="0"/>
              </a:ext>
            </a:extLst>
          </a:blip>
          <a:srcRect t="40034" b="40152"/>
          <a:stretch/>
        </p:blipFill>
        <p:spPr>
          <a:xfrm>
            <a:off x="941489" y="3485196"/>
            <a:ext cx="6420356" cy="862149"/>
          </a:xfrm>
          <a:prstGeom prst="rect">
            <a:avLst/>
          </a:prstGeom>
        </p:spPr>
      </p:pic>
      <p:pic>
        <p:nvPicPr>
          <p:cNvPr id="13" name="Content Placeholder 19">
            <a:extLst>
              <a:ext uri="{FF2B5EF4-FFF2-40B4-BE49-F238E27FC236}">
                <a16:creationId xmlns:a16="http://schemas.microsoft.com/office/drawing/2014/main" id="{C42CECCC-16D6-423F-A94F-6EF788390207}"/>
              </a:ext>
            </a:extLst>
          </p:cNvPr>
          <p:cNvPicPr>
            <a:picLocks noChangeAspect="1"/>
          </p:cNvPicPr>
          <p:nvPr/>
        </p:nvPicPr>
        <p:blipFill rotWithShape="1">
          <a:blip r:embed="rId2">
            <a:extLst>
              <a:ext uri="{28A0092B-C50C-407E-A947-70E740481C1C}">
                <a14:useLocalDpi xmlns:a14="http://schemas.microsoft.com/office/drawing/2010/main" val="0"/>
              </a:ext>
            </a:extLst>
          </a:blip>
          <a:srcRect t="59476" b="20110"/>
          <a:stretch/>
        </p:blipFill>
        <p:spPr>
          <a:xfrm>
            <a:off x="941489" y="4508897"/>
            <a:ext cx="6420356" cy="888274"/>
          </a:xfrm>
          <a:prstGeom prst="rect">
            <a:avLst/>
          </a:prstGeom>
        </p:spPr>
      </p:pic>
    </p:spTree>
    <p:extLst>
      <p:ext uri="{BB962C8B-B14F-4D97-AF65-F5344CB8AC3E}">
        <p14:creationId xmlns:p14="http://schemas.microsoft.com/office/powerpoint/2010/main" val="1699260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anim calcmode="lin" valueType="num">
                                      <p:cBhvr>
                                        <p:cTn id="37" dur="1000" fill="hold"/>
                                        <p:tgtEl>
                                          <p:spTgt spid="22"/>
                                        </p:tgtEl>
                                        <p:attrNameLst>
                                          <p:attrName>ppt_x</p:attrName>
                                        </p:attrNameLst>
                                      </p:cBhvr>
                                      <p:tavLst>
                                        <p:tav tm="0">
                                          <p:val>
                                            <p:strVal val="#ppt_x"/>
                                          </p:val>
                                        </p:tav>
                                        <p:tav tm="100000">
                                          <p:val>
                                            <p:strVal val="#ppt_x"/>
                                          </p:val>
                                        </p:tav>
                                      </p:tavLst>
                                    </p:anim>
                                    <p:anim calcmode="lin" valueType="num">
                                      <p:cBhvr>
                                        <p:cTn id="3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5003" y="104842"/>
            <a:ext cx="5053791" cy="6610490"/>
          </a:xfrm>
          <a:prstGeom prst="rect">
            <a:avLst/>
          </a:prstGeom>
        </p:spPr>
      </p:pic>
    </p:spTree>
    <p:extLst>
      <p:ext uri="{BB962C8B-B14F-4D97-AF65-F5344CB8AC3E}">
        <p14:creationId xmlns:p14="http://schemas.microsoft.com/office/powerpoint/2010/main" val="92855668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3100" y="190500"/>
            <a:ext cx="5765800" cy="6477000"/>
          </a:xfrm>
          <a:prstGeom prst="rect">
            <a:avLst/>
          </a:prstGeom>
        </p:spPr>
      </p:pic>
    </p:spTree>
    <p:extLst>
      <p:ext uri="{BB962C8B-B14F-4D97-AF65-F5344CB8AC3E}">
        <p14:creationId xmlns:p14="http://schemas.microsoft.com/office/powerpoint/2010/main" val="331136638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D79-B0B6-4D1C-AA31-B8DE05CDA544}"/>
              </a:ext>
            </a:extLst>
          </p:cNvPr>
          <p:cNvSpPr>
            <a:spLocks noGrp="1"/>
          </p:cNvSpPr>
          <p:nvPr>
            <p:ph idx="1"/>
          </p:nvPr>
        </p:nvSpPr>
        <p:spPr>
          <a:xfrm>
            <a:off x="838200" y="3228297"/>
            <a:ext cx="10515600" cy="873187"/>
          </a:xfrm>
        </p:spPr>
        <p:txBody>
          <a:bodyPr>
            <a:normAutofit/>
          </a:bodyPr>
          <a:lstStyle/>
          <a:p>
            <a:pPr marL="0" indent="0" algn="ctr">
              <a:buNone/>
            </a:pPr>
            <a:r>
              <a:rPr lang="en-US" sz="3600" b="1" i="1" dirty="0">
                <a:effectLst/>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3844178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4267" y="1147665"/>
            <a:ext cx="11148849" cy="4982546"/>
          </a:xfrm>
          <a:prstGeom prst="rect">
            <a:avLst/>
          </a:prstGeom>
        </p:spPr>
      </p:pic>
    </p:spTree>
    <p:extLst>
      <p:ext uri="{BB962C8B-B14F-4D97-AF65-F5344CB8AC3E}">
        <p14:creationId xmlns:p14="http://schemas.microsoft.com/office/powerpoint/2010/main" val="6585725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9D777-79CB-48AA-B2FB-91C1486B5DBD}"/>
              </a:ext>
            </a:extLst>
          </p:cNvPr>
          <p:cNvSpPr>
            <a:spLocks noGrp="1"/>
          </p:cNvSpPr>
          <p:nvPr>
            <p:ph type="title"/>
          </p:nvPr>
        </p:nvSpPr>
        <p:spPr>
          <a:xfrm>
            <a:off x="472438" y="224557"/>
            <a:ext cx="5275219" cy="1325563"/>
          </a:xfrm>
        </p:spPr>
        <p:txBody>
          <a:bodyPr>
            <a:normAutofit/>
          </a:bodyPr>
          <a:lstStyle/>
          <a:p>
            <a:r>
              <a:rPr lang="en-US" sz="2800" b="1" dirty="0"/>
              <a:t>Electroencephalography (EEG)</a:t>
            </a:r>
          </a:p>
        </p:txBody>
      </p:sp>
      <p:sp>
        <p:nvSpPr>
          <p:cNvPr id="3" name="Content Placeholder 2">
            <a:extLst>
              <a:ext uri="{FF2B5EF4-FFF2-40B4-BE49-F238E27FC236}">
                <a16:creationId xmlns:a16="http://schemas.microsoft.com/office/drawing/2014/main" id="{FEBAFD2C-9585-4B40-A1DD-028804336E1C}"/>
              </a:ext>
            </a:extLst>
          </p:cNvPr>
          <p:cNvSpPr>
            <a:spLocks noGrp="1"/>
          </p:cNvSpPr>
          <p:nvPr>
            <p:ph idx="1"/>
          </p:nvPr>
        </p:nvSpPr>
        <p:spPr>
          <a:xfrm>
            <a:off x="472438" y="1027907"/>
            <a:ext cx="10881361" cy="1349534"/>
          </a:xfrm>
        </p:spPr>
        <p:txBody>
          <a:bodyPr>
            <a:normAutofit/>
          </a:bodyPr>
          <a:lstStyle/>
          <a:p>
            <a:pPr algn="l">
              <a:lnSpc>
                <a:spcPct val="100000"/>
              </a:lnSpc>
            </a:pPr>
            <a:endParaRPr lang="en-US" sz="1600" b="0" i="0" u="none" strike="noStrike" baseline="0" dirty="0">
              <a:latin typeface="Times New Roman" panose="02020603050405020304" pitchFamily="18" charset="0"/>
            </a:endParaRPr>
          </a:p>
          <a:p>
            <a:pPr marL="0" indent="0" algn="just">
              <a:lnSpc>
                <a:spcPct val="100000"/>
              </a:lnSpc>
              <a:buNone/>
            </a:pPr>
            <a:r>
              <a:rPr lang="en-US" sz="1600" dirty="0">
                <a:latin typeface="Times New Roman" panose="02020603050405020304" pitchFamily="18" charset="0"/>
              </a:rPr>
              <a:t>The electroencephalogram (EEG) is the electrical activity of the brain that can be detected and measured by attaching some electrodes to the scalp according to the international 10-20 system</a:t>
            </a:r>
            <a:r>
              <a:rPr lang="en-US" sz="1600" dirty="0" smtClean="0">
                <a:latin typeface="Times New Roman" panose="02020603050405020304" pitchFamily="18" charset="0"/>
              </a:rPr>
              <a:t>. Electroencephalographic </a:t>
            </a:r>
            <a:r>
              <a:rPr lang="en-US" sz="1600" dirty="0">
                <a:latin typeface="Times New Roman" panose="02020603050405020304" pitchFamily="18" charset="0"/>
              </a:rPr>
              <a:t>reading is a completely non-invasive procedure that can be applied repeatedly to patients, normal adults, and children with virtually no risk or limitation.</a:t>
            </a:r>
            <a:endParaRPr lang="en-US" sz="16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845D4BA-90B9-43E3-8EC3-9E21E6629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7569" y="3181644"/>
            <a:ext cx="4193310" cy="29874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874" y="3181644"/>
            <a:ext cx="3925389" cy="2884715"/>
          </a:xfrm>
          <a:prstGeom prst="rect">
            <a:avLst/>
          </a:prstGeom>
        </p:spPr>
      </p:pic>
      <p:sp>
        <p:nvSpPr>
          <p:cNvPr id="6" name="TextBox 5"/>
          <p:cNvSpPr txBox="1"/>
          <p:nvPr/>
        </p:nvSpPr>
        <p:spPr>
          <a:xfrm>
            <a:off x="2147751" y="6206926"/>
            <a:ext cx="1863634"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Invasive</a:t>
            </a:r>
            <a:endParaRPr lang="en-US" dirty="0">
              <a:latin typeface="Times New Roman" panose="02020603050405020304" pitchFamily="18" charset="0"/>
              <a:cs typeface="Times New Roman" panose="02020603050405020304" pitchFamily="18" charset="0"/>
            </a:endParaRPr>
          </a:p>
        </p:txBody>
      </p:sp>
      <p:sp>
        <p:nvSpPr>
          <p:cNvPr id="8" name="TextBox 7"/>
          <p:cNvSpPr txBox="1"/>
          <p:nvPr/>
        </p:nvSpPr>
        <p:spPr>
          <a:xfrm>
            <a:off x="8187145" y="6215135"/>
            <a:ext cx="1863634"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Non-Invasive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65126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5386" y="919867"/>
            <a:ext cx="11097210" cy="4524315"/>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An EEG can find changes in brain activity that might be useful in diagnosing brain disorders, especially epilepsy or another seizure disorder. An EEG might also be helpful for diagnosing or treating:</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Brain tumors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Brain damage from head injury</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Brain dysfunction that can have a variety of causes (encephalopathy)</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Sleep disorders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Inflammation of the brain (herpes encephalitis)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Stroke</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Head </a:t>
            </a:r>
            <a:r>
              <a:rPr lang="en-US" dirty="0">
                <a:latin typeface="Times New Roman" panose="02020603050405020304" pitchFamily="18" charset="0"/>
                <a:cs typeface="Times New Roman" panose="02020603050405020304" pitchFamily="18" charset="0"/>
              </a:rPr>
              <a:t>injuries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Brain infection</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Alzheimer's </a:t>
            </a:r>
            <a:r>
              <a:rPr lang="en-US" dirty="0">
                <a:latin typeface="Times New Roman" panose="02020603050405020304" pitchFamily="18" charset="0"/>
                <a:cs typeface="Times New Roman" panose="02020603050405020304" pitchFamily="18" charset="0"/>
              </a:rPr>
              <a:t>disease</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Degeneration of brain tissue</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Metabolic conditions that affect brain tissue</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Hormonal conditions that affect brain tissue</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Brain </a:t>
            </a:r>
            <a:r>
              <a:rPr lang="en-US" dirty="0">
                <a:latin typeface="Times New Roman" panose="02020603050405020304" pitchFamily="18" charset="0"/>
                <a:cs typeface="Times New Roman" panose="02020603050405020304" pitchFamily="18" charset="0"/>
              </a:rPr>
              <a:t>death.</a:t>
            </a:r>
          </a:p>
        </p:txBody>
      </p:sp>
    </p:spTree>
    <p:extLst>
      <p:ext uri="{BB962C8B-B14F-4D97-AF65-F5344CB8AC3E}">
        <p14:creationId xmlns:p14="http://schemas.microsoft.com/office/powerpoint/2010/main" val="35695750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CAA029-D931-47C5-9D2F-C5850CB54EF7}"/>
              </a:ext>
            </a:extLst>
          </p:cNvPr>
          <p:cNvSpPr>
            <a:spLocks noGrp="1"/>
          </p:cNvSpPr>
          <p:nvPr>
            <p:ph idx="1"/>
          </p:nvPr>
        </p:nvSpPr>
        <p:spPr>
          <a:xfrm>
            <a:off x="704810" y="192205"/>
            <a:ext cx="10678537" cy="1098308"/>
          </a:xfrm>
        </p:spPr>
        <p:txBody>
          <a:bodyPr>
            <a:normAutofit/>
          </a:bodyPr>
          <a:lstStyle/>
          <a:p>
            <a:pPr marL="0" indent="0" algn="just">
              <a:lnSpc>
                <a:spcPct val="100000"/>
              </a:lnSpc>
              <a:buNone/>
            </a:pPr>
            <a:r>
              <a:rPr lang="en-US" sz="1600" dirty="0">
                <a:latin typeface="Times New Roman" panose="02020603050405020304" pitchFamily="18" charset="0"/>
                <a:cs typeface="Times New Roman" panose="02020603050405020304" pitchFamily="18" charset="0"/>
              </a:rPr>
              <a:t>The process is done by using electrodes to measure the voltage fluctuations resulting from ionic current within the neurons of the brain over time (the dipole exists between the soma and apical dendrites). The electrodes consist of small metal discs with thin wires that are pasted onto the scalp, so when the wave of ions reaches the electrodes on the </a:t>
            </a:r>
            <a:r>
              <a:rPr lang="en-US" sz="1600" dirty="0" smtClean="0">
                <a:latin typeface="Times New Roman" panose="02020603050405020304" pitchFamily="18" charset="0"/>
                <a:cs typeface="Times New Roman" panose="02020603050405020304" pitchFamily="18" charset="0"/>
              </a:rPr>
              <a:t>scalp.</a:t>
            </a:r>
            <a:endParaRPr lang="en-US" sz="16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F7EA7D7-30F0-4C10-8367-A40A59D3A9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826" y="1472459"/>
            <a:ext cx="4997781" cy="2880272"/>
          </a:xfrm>
          <a:prstGeom prst="rect">
            <a:avLst/>
          </a:prstGeom>
        </p:spPr>
      </p:pic>
      <p:pic>
        <p:nvPicPr>
          <p:cNvPr id="10" name="Picture 9">
            <a:extLst>
              <a:ext uri="{FF2B5EF4-FFF2-40B4-BE49-F238E27FC236}">
                <a16:creationId xmlns:a16="http://schemas.microsoft.com/office/drawing/2014/main" id="{2EF0F57F-113A-41B2-9083-A59632158D6B}"/>
              </a:ext>
            </a:extLst>
          </p:cNvPr>
          <p:cNvPicPr>
            <a:picLocks noChangeAspect="1"/>
          </p:cNvPicPr>
          <p:nvPr/>
        </p:nvPicPr>
        <p:blipFill rotWithShape="1">
          <a:blip r:embed="rId3">
            <a:extLst>
              <a:ext uri="{28A0092B-C50C-407E-A947-70E740481C1C}">
                <a14:useLocalDpi xmlns:a14="http://schemas.microsoft.com/office/drawing/2010/main" val="0"/>
              </a:ext>
            </a:extLst>
          </a:blip>
          <a:srcRect t="10593" b="20152"/>
          <a:stretch/>
        </p:blipFill>
        <p:spPr>
          <a:xfrm>
            <a:off x="3826283" y="4534677"/>
            <a:ext cx="4435589" cy="2165199"/>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1469" y="1488650"/>
            <a:ext cx="4898571" cy="2904635"/>
          </a:xfrm>
          <a:prstGeom prst="rect">
            <a:avLst/>
          </a:prstGeom>
        </p:spPr>
      </p:pic>
    </p:spTree>
    <p:extLst>
      <p:ext uri="{BB962C8B-B14F-4D97-AF65-F5344CB8AC3E}">
        <p14:creationId xmlns:p14="http://schemas.microsoft.com/office/powerpoint/2010/main" val="18082795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4006" y="504369"/>
            <a:ext cx="10154817" cy="2585323"/>
          </a:xfrm>
          <a:prstGeom prst="rect">
            <a:avLst/>
          </a:prstGeom>
        </p:spPr>
        <p:txBody>
          <a:bodyPr wrap="square">
            <a:spAutoFit/>
          </a:bodyPr>
          <a:lstStyle/>
          <a:p>
            <a:pPr algn="just"/>
            <a:r>
              <a:rPr lang="en-US" dirty="0">
                <a:latin typeface="Times New Roman" panose="02020603050405020304" pitchFamily="18" charset="0"/>
                <a:cs typeface="Times New Roman" panose="02020603050405020304" pitchFamily="18" charset="0"/>
              </a:rPr>
              <a:t>There are many different types of the EEG electrodes as shown in Figure </a:t>
            </a:r>
            <a:r>
              <a:rPr lang="en-US" dirty="0" smtClean="0">
                <a:latin typeface="Times New Roman" panose="02020603050405020304" pitchFamily="18" charset="0"/>
                <a:cs typeface="Times New Roman" panose="02020603050405020304" pitchFamily="18" charset="0"/>
              </a:rPr>
              <a:t>below</a:t>
            </a:r>
            <a:endParaRPr lang="en-US" dirty="0">
              <a:latin typeface="Times New Roman" panose="02020603050405020304" pitchFamily="18" charset="0"/>
              <a:cs typeface="Times New Roman" panose="02020603050405020304" pitchFamily="18" charset="0"/>
            </a:endParaRPr>
          </a:p>
          <a:p>
            <a:pPr algn="just"/>
            <a:r>
              <a:rPr 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Gel based: </a:t>
            </a:r>
            <a:r>
              <a:rPr lang="en-US" dirty="0">
                <a:latin typeface="Times New Roman" panose="02020603050405020304" pitchFamily="18" charset="0"/>
                <a:cs typeface="Times New Roman" panose="02020603050405020304" pitchFamily="18" charset="0"/>
              </a:rPr>
              <a:t>with this connection, electrodes are attached to the scalp by putting a conductive gel into each electrode’s hole. After the experiment has completed, it is important to wipe and clean the headset and electrodes by removing the </a:t>
            </a:r>
            <a:r>
              <a:rPr lang="en-US" dirty="0" smtClean="0">
                <a:latin typeface="Times New Roman" panose="02020603050405020304" pitchFamily="18" charset="0"/>
                <a:cs typeface="Times New Roman" panose="02020603050405020304" pitchFamily="18" charset="0"/>
              </a:rPr>
              <a:t>gel.</a:t>
            </a:r>
            <a:endParaRPr lang="en-US" dirty="0">
              <a:latin typeface="Times New Roman" panose="02020603050405020304" pitchFamily="18" charset="0"/>
              <a:cs typeface="Times New Roman" panose="02020603050405020304" pitchFamily="18" charset="0"/>
            </a:endParaRPr>
          </a:p>
          <a:p>
            <a:pPr algn="just"/>
            <a:r>
              <a:rPr 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	Saline: </a:t>
            </a:r>
            <a:r>
              <a:rPr lang="en-US" dirty="0">
                <a:latin typeface="Times New Roman" panose="02020603050405020304" pitchFamily="18" charset="0"/>
                <a:cs typeface="Times New Roman" panose="02020603050405020304" pitchFamily="18" charset="0"/>
              </a:rPr>
              <a:t>Some EEG electrodes need to have saline to assist in creating a low-impedance electrical connection between the electrode and scalp. With this method, the saline is added to each </a:t>
            </a:r>
            <a:r>
              <a:rPr lang="en-US" dirty="0" smtClean="0">
                <a:latin typeface="Times New Roman" panose="02020603050405020304" pitchFamily="18" charset="0"/>
                <a:cs typeface="Times New Roman" panose="02020603050405020304" pitchFamily="18" charset="0"/>
              </a:rPr>
              <a:t>electrode.</a:t>
            </a:r>
            <a:endParaRPr lang="en-US" dirty="0">
              <a:latin typeface="Times New Roman" panose="02020603050405020304" pitchFamily="18" charset="0"/>
              <a:cs typeface="Times New Roman" panose="02020603050405020304" pitchFamily="18" charset="0"/>
            </a:endParaRPr>
          </a:p>
          <a:p>
            <a:pPr algn="just"/>
            <a:r>
              <a:rPr 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	Dry: </a:t>
            </a:r>
            <a:r>
              <a:rPr lang="en-US" dirty="0">
                <a:latin typeface="Times New Roman" panose="02020603050405020304" pitchFamily="18" charset="0"/>
                <a:cs typeface="Times New Roman" panose="02020603050405020304" pitchFamily="18" charset="0"/>
              </a:rPr>
              <a:t>Dry EEG devices do not need saline or gel to attach the electrodes to the scalp. They are simpler to collect the EEG data without the assistance of a technician. Additionally, it takes much less time to set up than wet </a:t>
            </a:r>
            <a:r>
              <a:rPr lang="en-US" dirty="0" smtClean="0">
                <a:latin typeface="Times New Roman" panose="02020603050405020304" pitchFamily="18" charset="0"/>
                <a:cs typeface="Times New Roman" panose="02020603050405020304" pitchFamily="18" charset="0"/>
              </a:rPr>
              <a:t>headsets.</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709864" y="3206839"/>
            <a:ext cx="6203100" cy="3389903"/>
          </a:xfrm>
          <a:prstGeom prst="rect">
            <a:avLst/>
          </a:prstGeom>
        </p:spPr>
      </p:pic>
    </p:spTree>
    <p:extLst>
      <p:ext uri="{BB962C8B-B14F-4D97-AF65-F5344CB8AC3E}">
        <p14:creationId xmlns:p14="http://schemas.microsoft.com/office/powerpoint/2010/main" val="107953804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23322" y="587539"/>
            <a:ext cx="7493821" cy="5611358"/>
          </a:xfrm>
          <a:prstGeom prst="rect">
            <a:avLst/>
          </a:prstGeom>
        </p:spPr>
      </p:pic>
    </p:spTree>
    <p:extLst>
      <p:ext uri="{BB962C8B-B14F-4D97-AF65-F5344CB8AC3E}">
        <p14:creationId xmlns:p14="http://schemas.microsoft.com/office/powerpoint/2010/main" val="219038085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View</Template>
  <TotalTime>2334</TotalTime>
  <Words>530</Words>
  <Application>Microsoft Office PowerPoint</Application>
  <PresentationFormat>Widescreen</PresentationFormat>
  <Paragraphs>43</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Calibri Light</vt:lpstr>
      <vt:lpstr>Calisto MT</vt:lpstr>
      <vt:lpstr>Times New Roman</vt:lpstr>
      <vt:lpstr>Trebuchet MS</vt:lpstr>
      <vt:lpstr>Wingdings 2</vt:lpstr>
      <vt:lpstr>Slate</vt:lpstr>
      <vt:lpstr>PowerPoint Presentation</vt:lpstr>
      <vt:lpstr>Brain Waves</vt:lpstr>
      <vt:lpstr>Classification of Brain Waves</vt:lpstr>
      <vt:lpstr>PowerPoint Presentation</vt:lpstr>
      <vt:lpstr>Electroencephalography (EEG)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Collecting the Signals</vt:lpstr>
      <vt:lpstr>PowerPoint Presentation</vt:lpstr>
      <vt:lpstr>Pre-processing</vt:lpstr>
      <vt:lpstr>PowerPoint Presentation</vt:lpstr>
      <vt:lpstr>EEGLAB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 Waves - Based Smart Structures</dc:title>
  <dc:creator>Oger Zaya</dc:creator>
  <cp:lastModifiedBy>Oger</cp:lastModifiedBy>
  <cp:revision>78</cp:revision>
  <dcterms:created xsi:type="dcterms:W3CDTF">2022-01-02T09:36:34Z</dcterms:created>
  <dcterms:modified xsi:type="dcterms:W3CDTF">2024-05-07T09:25:38Z</dcterms:modified>
</cp:coreProperties>
</file>