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5" r:id="rId1"/>
  </p:sldMasterIdLst>
  <p:sldIdLst>
    <p:sldId id="256" r:id="rId2"/>
    <p:sldId id="257" r:id="rId3"/>
    <p:sldId id="264" r:id="rId4"/>
    <p:sldId id="258" r:id="rId5"/>
    <p:sldId id="265" r:id="rId6"/>
    <p:sldId id="259" r:id="rId7"/>
    <p:sldId id="260" r:id="rId8"/>
    <p:sldId id="261" r:id="rId9"/>
    <p:sldId id="262" r:id="rId10"/>
    <p:sldId id="263" r:id="rId11"/>
    <p:sldId id="266" r:id="rId1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5A5D223-C5FB-481B-AC5C-9AA7D054DB67}" type="datetimeFigureOut">
              <a:rPr lang="en-US" smtClean="0"/>
              <a:t>5/9/2024</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82632C5-D329-4CF8-9D62-AE7E082A4A5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9597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5A5D223-C5FB-481B-AC5C-9AA7D054DB6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1697781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5A5D223-C5FB-481B-AC5C-9AA7D054DB6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399019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5A5D223-C5FB-481B-AC5C-9AA7D054DB6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180565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5A5D223-C5FB-481B-AC5C-9AA7D054DB67}" type="datetimeFigureOut">
              <a:rPr lang="en-US" smtClean="0"/>
              <a:t>5/9/2024</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82632C5-D329-4CF8-9D62-AE7E082A4A58}"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983422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F5A5D223-C5FB-481B-AC5C-9AA7D054DB6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34091357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1257300" y="2909102"/>
            <a:ext cx="4800600" cy="299639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6633864" y="2909102"/>
            <a:ext cx="4800600" cy="299639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F5A5D223-C5FB-481B-AC5C-9AA7D054DB67}"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175946398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F5A5D223-C5FB-481B-AC5C-9AA7D054DB67}"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386699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A5D223-C5FB-481B-AC5C-9AA7D054DB67}"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149077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ar-SA"/>
              <a:t>انقر لتحرير نمط العنوان الرئيسي</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a:xfrm>
            <a:off x="765051" y="6375679"/>
            <a:ext cx="1233355" cy="348462"/>
          </a:xfrm>
        </p:spPr>
        <p:txBody>
          <a:bodyPr/>
          <a:lstStyle/>
          <a:p>
            <a:fld id="{F5A5D223-C5FB-481B-AC5C-9AA7D054DB67}" type="datetimeFigureOut">
              <a:rPr lang="en-US" smtClean="0"/>
              <a:t>5/9/2024</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C82632C5-D329-4CF8-9D62-AE7E082A4A5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8461998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a:xfrm>
            <a:off x="765950" y="6375679"/>
            <a:ext cx="1232456" cy="348462"/>
          </a:xfrm>
        </p:spPr>
        <p:txBody>
          <a:bodyPr/>
          <a:lstStyle/>
          <a:p>
            <a:fld id="{F5A5D223-C5FB-481B-AC5C-9AA7D054DB67}" type="datetimeFigureOut">
              <a:rPr lang="en-US" smtClean="0"/>
              <a:t>5/9/2024</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C82632C5-D329-4CF8-9D62-AE7E082A4A58}" type="slidenum">
              <a:rPr lang="en-US" smtClean="0"/>
              <a:t>‹#›</a:t>
            </a:fld>
            <a:endParaRPr lang="en-US"/>
          </a:p>
        </p:txBody>
      </p:sp>
    </p:spTree>
    <p:extLst>
      <p:ext uri="{BB962C8B-B14F-4D97-AF65-F5344CB8AC3E}">
        <p14:creationId xmlns:p14="http://schemas.microsoft.com/office/powerpoint/2010/main" val="210772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5A5D223-C5FB-481B-AC5C-9AA7D054DB67}" type="datetimeFigureOut">
              <a:rPr lang="en-US" smtClean="0"/>
              <a:t>5/9/2024</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82632C5-D329-4CF8-9D62-AE7E082A4A5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86214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hyperlink" Target="https://www.ipcc.ch/2021/08/09/ar6-wg1-20210809-pr/" TargetMode="Externa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hyperlink" Target="https://www.unep.org/interactive/six-sector-solution-climate-change/"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www.ipcc.ch/2021/08/09/ar6-wg1-20210809-pr/" TargetMode="External" /><Relationship Id="rId2" Type="http://schemas.openxmlformats.org/officeDocument/2006/relationships/hyperlink" Target="https://www.ipcc.ch/report/ar6/wg1/downloads/outreach/IPCC_AR6_WGI_SummaryForAll.pdf" TargetMode="External" /><Relationship Id="rId1" Type="http://schemas.openxmlformats.org/officeDocument/2006/relationships/slideLayout" Target="../slideLayouts/slideLayout2.xml" /><Relationship Id="rId4" Type="http://schemas.openxmlformats.org/officeDocument/2006/relationships/hyperlink" Target="https://public.wmo.int/en/media/press-release/2020-was-one-of-three-warmest-years-record" TargetMode="External" /></Relationships>
</file>

<file path=ppt/slides/_rels/slide5.xml.rels><?xml version="1.0" encoding="UTF-8" standalone="yes"?>
<Relationships xmlns="http://schemas.openxmlformats.org/package/2006/relationships"><Relationship Id="rId2" Type="http://schemas.openxmlformats.org/officeDocument/2006/relationships/hyperlink" Target="https://www.ipcc.ch/report/ar6/wg2/resources/press/press-release"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477078"/>
            <a:ext cx="10045148" cy="6380922"/>
          </a:xfrm>
        </p:spPr>
        <p:txBody>
          <a:bodyPr>
            <a:normAutofit/>
          </a:bodyPr>
          <a:lstStyle/>
          <a:p>
            <a:pPr algn="r"/>
            <a:endParaRPr lang="ar-IQ" sz="3200" dirty="0"/>
          </a:p>
          <a:p>
            <a:pPr algn="ctr"/>
            <a:r>
              <a:rPr lang="ar-IQ" sz="4800" dirty="0">
                <a:cs typeface="Akhbar MT" pitchFamily="2" charset="-78"/>
              </a:rPr>
              <a:t>التغيرات البيئية المناخية وتأثيراتها الملوثة في حدوث الامراض</a:t>
            </a:r>
          </a:p>
          <a:p>
            <a:pPr algn="ctr"/>
            <a:r>
              <a:rPr lang="ar-IQ" sz="4400" dirty="0" err="1">
                <a:cs typeface="Akhbar MT" pitchFamily="2" charset="-78"/>
              </a:rPr>
              <a:t>ا.د</a:t>
            </a:r>
            <a:r>
              <a:rPr lang="ar-IQ" sz="4400" dirty="0">
                <a:cs typeface="Akhbar MT" pitchFamily="2" charset="-78"/>
              </a:rPr>
              <a:t>. بشرى إبراهيم القيسي</a:t>
            </a:r>
          </a:p>
          <a:p>
            <a:pPr algn="ctr"/>
            <a:r>
              <a:rPr lang="ar-IQ" sz="4400" dirty="0" err="1">
                <a:cs typeface="Akhbar MT" pitchFamily="2" charset="-78"/>
              </a:rPr>
              <a:t>ا.م.د.سليمة</a:t>
            </a:r>
            <a:r>
              <a:rPr lang="ar-IQ" sz="4400" dirty="0">
                <a:cs typeface="Akhbar MT" pitchFamily="2" charset="-78"/>
              </a:rPr>
              <a:t> لفته حسن</a:t>
            </a:r>
          </a:p>
          <a:p>
            <a:pPr algn="ctr"/>
            <a:r>
              <a:rPr lang="ar-IQ" sz="4400" dirty="0" err="1">
                <a:cs typeface="Akhbar MT" pitchFamily="2" charset="-78"/>
              </a:rPr>
              <a:t>م.تغريد</a:t>
            </a:r>
            <a:r>
              <a:rPr lang="ar-IQ" sz="4400" dirty="0">
                <a:cs typeface="Akhbar MT" pitchFamily="2" charset="-78"/>
              </a:rPr>
              <a:t> جبار حمادي </a:t>
            </a:r>
          </a:p>
          <a:p>
            <a:pPr algn="ctr"/>
            <a:r>
              <a:rPr lang="ar-IQ" sz="4400" dirty="0">
                <a:cs typeface="Akhbar MT" pitchFamily="2" charset="-78"/>
              </a:rPr>
              <a:t>فرع الامراض و امراض الدواجن </a:t>
            </a:r>
            <a:endParaRPr lang="en-US" sz="4400" dirty="0">
              <a:cs typeface="Akhbar MT" pitchFamily="2" charset="-78"/>
            </a:endParaRPr>
          </a:p>
        </p:txBody>
      </p:sp>
    </p:spTree>
    <p:extLst>
      <p:ext uri="{BB962C8B-B14F-4D97-AF65-F5344CB8AC3E}">
        <p14:creationId xmlns:p14="http://schemas.microsoft.com/office/powerpoint/2010/main" val="378542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7" y="251791"/>
            <a:ext cx="10251209" cy="6347792"/>
          </a:xfrm>
        </p:spPr>
        <p:txBody>
          <a:bodyPr/>
          <a:lstStyle/>
          <a:p>
            <a:pPr marL="0" indent="0" algn="r" fontAlgn="ctr">
              <a:buNone/>
            </a:pPr>
            <a:r>
              <a:rPr lang="ar-IQ" b="1" dirty="0"/>
              <a:t> </a:t>
            </a:r>
            <a:r>
              <a:rPr lang="ar-IQ" sz="3200" b="1" dirty="0">
                <a:cs typeface="Akhbar MT" pitchFamily="2" charset="-78"/>
              </a:rPr>
              <a:t>9.التغذية </a:t>
            </a:r>
            <a:endParaRPr lang="ar-IQ" sz="3200" dirty="0">
              <a:cs typeface="Akhbar MT" pitchFamily="2" charset="-78"/>
            </a:endParaRPr>
          </a:p>
          <a:p>
            <a:pPr marL="0" indent="0" algn="r" fontAlgn="ctr">
              <a:buNone/>
            </a:pPr>
            <a:r>
              <a:rPr lang="ar-IQ" sz="3200" dirty="0">
                <a:cs typeface="Akhbar MT" pitchFamily="2" charset="-78"/>
              </a:rPr>
              <a:t>تعمل انبعاثات ثاني أكسيد الكربون على تقليل الكثافة الغذائية للمحاصيل، مما يقلل من مستويات النبات من البروتين والزنك والحديد ويؤدي إلى مزيد من نقص التغذية. كما تنضب الإمدادات الغذائية بسبب الجفاف وعدم الاستقرار الاجتماعي وعدم المساواة المرتبطة بتغير المناخ.</a:t>
            </a:r>
          </a:p>
          <a:p>
            <a:pPr marL="0" indent="0" algn="r" fontAlgn="ctr">
              <a:buNone/>
            </a:pPr>
            <a:endParaRPr lang="ar-IQ" sz="3200" dirty="0">
              <a:cs typeface="Akhbar MT" pitchFamily="2" charset="-78"/>
            </a:endParaRPr>
          </a:p>
          <a:p>
            <a:pPr marL="0" indent="0" algn="r" fontAlgn="ctr">
              <a:buNone/>
            </a:pPr>
            <a:r>
              <a:rPr lang="ar-IQ" sz="3200" b="1" dirty="0">
                <a:cs typeface="Akhbar MT" pitchFamily="2" charset="-78"/>
              </a:rPr>
              <a:t>10.الصدمة</a:t>
            </a:r>
            <a:endParaRPr lang="ar-IQ" sz="3200" dirty="0">
              <a:cs typeface="Akhbar MT" pitchFamily="2" charset="-78"/>
            </a:endParaRPr>
          </a:p>
          <a:p>
            <a:pPr marL="0" indent="0" algn="r" fontAlgn="ctr">
              <a:buNone/>
            </a:pPr>
            <a:r>
              <a:rPr lang="ar-IQ" sz="3200" dirty="0">
                <a:cs typeface="Akhbar MT" pitchFamily="2" charset="-78"/>
              </a:rPr>
              <a:t>غالباً ما تسبب الأحداث المناخية القاسية، بما في ذلك الأعاصير والفيضانات وحرائق الغابات، إصابات جسدية. ترتبط الحرارة الشديدة أيضًا بالعدوان والعنف، وترتبط أزمة المناخ على مستوى العالم بالصراع العنيف والهجرة القسرية.</a:t>
            </a:r>
          </a:p>
          <a:p>
            <a:pPr marL="0" indent="0" algn="r" fontAlgn="ctr">
              <a:buNone/>
            </a:pPr>
            <a:endParaRPr lang="ar-IQ" sz="2800" dirty="0"/>
          </a:p>
        </p:txBody>
      </p:sp>
    </p:spTree>
    <p:extLst>
      <p:ext uri="{BB962C8B-B14F-4D97-AF65-F5344CB8AC3E}">
        <p14:creationId xmlns:p14="http://schemas.microsoft.com/office/powerpoint/2010/main" val="75680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8" y="371061"/>
            <a:ext cx="10178322" cy="6149009"/>
          </a:xfrm>
        </p:spPr>
        <p:txBody>
          <a:bodyPr/>
          <a:lstStyle/>
          <a:p>
            <a:pPr marL="0" indent="0" algn="ctr">
              <a:buNone/>
            </a:pPr>
            <a:endParaRPr lang="ar-IQ" dirty="0"/>
          </a:p>
          <a:p>
            <a:pPr marL="0" indent="0" algn="ctr">
              <a:buNone/>
            </a:pPr>
            <a:endParaRPr lang="ar-IQ" dirty="0"/>
          </a:p>
          <a:p>
            <a:pPr marL="0" indent="0" algn="ctr">
              <a:buNone/>
            </a:pPr>
            <a:endParaRPr lang="ar-IQ" dirty="0"/>
          </a:p>
          <a:p>
            <a:pPr marL="0" indent="0" algn="ctr">
              <a:buNone/>
            </a:pPr>
            <a:endParaRPr lang="ar-IQ" dirty="0"/>
          </a:p>
          <a:p>
            <a:pPr marL="0" indent="0" algn="ctr">
              <a:buNone/>
            </a:pPr>
            <a:endParaRPr lang="ar-IQ" dirty="0"/>
          </a:p>
          <a:p>
            <a:pPr marL="0" indent="0" algn="ctr">
              <a:buNone/>
            </a:pPr>
            <a:endParaRPr lang="ar-IQ" dirty="0"/>
          </a:p>
          <a:p>
            <a:pPr marL="0" indent="0" algn="ctr">
              <a:buNone/>
            </a:pPr>
            <a:endParaRPr lang="ar-IQ" dirty="0"/>
          </a:p>
          <a:p>
            <a:pPr marL="0" indent="0" algn="ctr">
              <a:buNone/>
            </a:pPr>
            <a:r>
              <a:rPr lang="ar-IQ" sz="6000" dirty="0">
                <a:cs typeface="Akhbar MT" pitchFamily="2" charset="-78"/>
              </a:rPr>
              <a:t>شكرا جزيلا لحضوركم و اصغائكم</a:t>
            </a:r>
            <a:endParaRPr lang="en-US" sz="6000" dirty="0">
              <a:cs typeface="Akhbar MT" pitchFamily="2" charset="-78"/>
            </a:endParaRPr>
          </a:p>
        </p:txBody>
      </p:sp>
    </p:spTree>
    <p:extLst>
      <p:ext uri="{BB962C8B-B14F-4D97-AF65-F5344CB8AC3E}">
        <p14:creationId xmlns:p14="http://schemas.microsoft.com/office/powerpoint/2010/main" val="313746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br>
              <a:rPr lang="ar-IQ" dirty="0"/>
            </a:br>
            <a:r>
              <a:rPr lang="ar-IQ" sz="4400" dirty="0">
                <a:cs typeface="Akhbar MT" pitchFamily="2" charset="-78"/>
              </a:rPr>
              <a:t>ما هو تغير المناخ</a:t>
            </a:r>
            <a:endParaRPr lang="en-US" sz="4400" dirty="0">
              <a:cs typeface="Akhbar MT" pitchFamily="2" charset="-78"/>
            </a:endParaRPr>
          </a:p>
        </p:txBody>
      </p:sp>
      <p:sp>
        <p:nvSpPr>
          <p:cNvPr id="3" name="عنصر نائب للمحتوى 2"/>
          <p:cNvSpPr>
            <a:spLocks noGrp="1"/>
          </p:cNvSpPr>
          <p:nvPr>
            <p:ph idx="1"/>
          </p:nvPr>
        </p:nvSpPr>
        <p:spPr>
          <a:xfrm>
            <a:off x="1251678" y="1762540"/>
            <a:ext cx="10178322" cy="4664765"/>
          </a:xfrm>
        </p:spPr>
        <p:txBody>
          <a:bodyPr>
            <a:normAutofit/>
          </a:bodyPr>
          <a:lstStyle/>
          <a:p>
            <a:pPr marL="0" indent="0" algn="r">
              <a:buNone/>
            </a:pPr>
            <a:r>
              <a:rPr lang="ar-IQ" sz="3200" dirty="0">
                <a:cs typeface="Akhbar MT" pitchFamily="2" charset="-78"/>
              </a:rPr>
              <a:t>يشير تغير المناخ إلى التحولات طويلة الأجل في درجات الحرارة وأنماط الطقس. يمكن أن تكون هذه التحولات طبيعية، بسبب التغيرات في نشاط الشمس أو الانفجارات البركانية الكبيرة. ولكن منذ القرن التاسع عشر، </a:t>
            </a:r>
            <a:r>
              <a:rPr lang="ar-IQ" sz="3200" dirty="0">
                <a:cs typeface="Akhbar MT" pitchFamily="2" charset="-78"/>
                <a:hlinkClick r:id="rId2"/>
              </a:rPr>
              <a:t>كانت الأنشطة البشرية هي المحرك الرئيسي لتغير المناخ</a:t>
            </a:r>
            <a:r>
              <a:rPr lang="ar-IQ" sz="3200" dirty="0">
                <a:cs typeface="Akhbar MT" pitchFamily="2" charset="-78"/>
              </a:rPr>
              <a:t> ، ويرجع ذلك أساسًا إلى حرق الوقود الأحفوري مثل الفحم والنفط والغاز.</a:t>
            </a:r>
          </a:p>
          <a:p>
            <a:pPr marL="0" indent="0" algn="r">
              <a:buNone/>
            </a:pPr>
            <a:endParaRPr lang="ar-IQ" sz="3200" dirty="0">
              <a:cs typeface="Akhbar MT" pitchFamily="2" charset="-78"/>
            </a:endParaRPr>
          </a:p>
          <a:p>
            <a:pPr marL="0" indent="0" algn="r">
              <a:buNone/>
            </a:pPr>
            <a:r>
              <a:rPr lang="ar-IQ" sz="3200" dirty="0">
                <a:cs typeface="Akhbar MT" pitchFamily="2" charset="-78"/>
              </a:rPr>
              <a:t>ينتج عن حرق الوقود الأحفوري انبعاثات غازات الاحتباس الحراري التي تعمل مثل غطاء ملفوف حول الأرض، مما يؤدي إلى حبس حرارة الشمس ورفع درجات الحرارة.</a:t>
            </a:r>
          </a:p>
          <a:p>
            <a:pPr marL="0" indent="0" algn="r">
              <a:buNone/>
            </a:pPr>
            <a:endParaRPr lang="ar-IQ" dirty="0"/>
          </a:p>
          <a:p>
            <a:pPr marL="0" indent="0" algn="r">
              <a:buNone/>
            </a:pPr>
            <a:endParaRPr lang="en-US" dirty="0"/>
          </a:p>
        </p:txBody>
      </p:sp>
    </p:spTree>
    <p:extLst>
      <p:ext uri="{BB962C8B-B14F-4D97-AF65-F5344CB8AC3E}">
        <p14:creationId xmlns:p14="http://schemas.microsoft.com/office/powerpoint/2010/main" val="288069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8" y="834887"/>
            <a:ext cx="10178322" cy="5565912"/>
          </a:xfrm>
        </p:spPr>
        <p:txBody>
          <a:bodyPr>
            <a:normAutofit/>
          </a:bodyPr>
          <a:lstStyle/>
          <a:p>
            <a:pPr marL="0" indent="0" algn="r">
              <a:buNone/>
            </a:pPr>
            <a:r>
              <a:rPr lang="ar-IQ" sz="4000" dirty="0">
                <a:cs typeface="Akhbar MT" pitchFamily="2" charset="-78"/>
              </a:rPr>
              <a:t>تشمل الغازات الدفينة الرئيسية التي تسبب تغير المناخ ثاني أكسيد الكربون والميثان. تأتي هذه من استخدام البنزين لقيادة السيارة أو الفحم لتدفئة المباني، على سبيل المثال. يمكن أن يؤدي تطهير الأراضي وقطع الغابات أيضًا إلى إطلاق ثاني أكسيد الكربون. تعتبر عمليات الزراعة والنفط والغاز من المصادر الرئيسية لانبعاثات غاز الميثان. تعد الطاقة والصناعة والنقل والمباني والزراعة واستخدام الأراضي من بين </a:t>
            </a:r>
            <a:r>
              <a:rPr lang="ar-IQ" sz="4000" dirty="0">
                <a:cs typeface="Akhbar MT" pitchFamily="2" charset="-78"/>
                <a:hlinkClick r:id="rId2"/>
              </a:rPr>
              <a:t>القطاعات الرئيسية</a:t>
            </a:r>
            <a:r>
              <a:rPr lang="ar-IQ" sz="4000" dirty="0">
                <a:cs typeface="Akhbar MT" pitchFamily="2" charset="-78"/>
              </a:rPr>
              <a:t>  المسببة لانبعاثات غازات الاحتباس الحراري</a:t>
            </a:r>
          </a:p>
        </p:txBody>
      </p:sp>
    </p:spTree>
    <p:extLst>
      <p:ext uri="{BB962C8B-B14F-4D97-AF65-F5344CB8AC3E}">
        <p14:creationId xmlns:p14="http://schemas.microsoft.com/office/powerpoint/2010/main" val="228929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1678" y="382385"/>
            <a:ext cx="10178322" cy="982590"/>
          </a:xfrm>
        </p:spPr>
        <p:txBody>
          <a:bodyPr>
            <a:normAutofit fontScale="90000"/>
          </a:bodyPr>
          <a:lstStyle/>
          <a:p>
            <a:pPr algn="r"/>
            <a:r>
              <a:rPr lang="ar-IQ" b="1" dirty="0"/>
              <a:t> </a:t>
            </a:r>
            <a:r>
              <a:rPr lang="ar-IQ" sz="4000" b="1" dirty="0">
                <a:cs typeface="Akhbar MT" pitchFamily="2" charset="-78"/>
              </a:rPr>
              <a:t>مسؤولية الإنسان في ظاهرة الاحتباس الحراري</a:t>
            </a:r>
            <a:br>
              <a:rPr lang="ar-IQ" b="1" dirty="0"/>
            </a:br>
            <a:endParaRPr lang="en-US" sz="2800" dirty="0"/>
          </a:p>
        </p:txBody>
      </p:sp>
      <p:sp>
        <p:nvSpPr>
          <p:cNvPr id="3" name="عنصر نائب للمحتوى 2"/>
          <p:cNvSpPr>
            <a:spLocks noGrp="1"/>
          </p:cNvSpPr>
          <p:nvPr>
            <p:ph idx="1"/>
          </p:nvPr>
        </p:nvSpPr>
        <p:spPr>
          <a:xfrm>
            <a:off x="1251678" y="1364975"/>
            <a:ext cx="10178322" cy="4514618"/>
          </a:xfrm>
        </p:spPr>
        <p:txBody>
          <a:bodyPr>
            <a:normAutofit lnSpcReduction="10000"/>
          </a:bodyPr>
          <a:lstStyle/>
          <a:p>
            <a:pPr marL="0" indent="0" algn="r">
              <a:buNone/>
            </a:pPr>
            <a:r>
              <a:rPr lang="ar-IQ" sz="3200" dirty="0">
                <a:cs typeface="Akhbar MT" pitchFamily="2" charset="-78"/>
              </a:rPr>
              <a:t>أظهر علماء المناخ أن </a:t>
            </a:r>
            <a:r>
              <a:rPr lang="ar-IQ" sz="3200" dirty="0">
                <a:cs typeface="Akhbar MT" pitchFamily="2" charset="-78"/>
                <a:hlinkClick r:id="rId2"/>
              </a:rPr>
              <a:t>البشر مسؤولون</a:t>
            </a:r>
            <a:r>
              <a:rPr lang="ar-IQ" sz="3200" dirty="0">
                <a:cs typeface="Akhbar MT" pitchFamily="2" charset="-78"/>
              </a:rPr>
              <a:t> فعليًا عن كل الاحتباس العالمي على مدار الـ 200 عام الماضية. تتسبب الأنشطة البشرية مثل تلك المذكورة أعلاه في حدوث غازات الدفينة التي تعمل على ارتفاع درجة حرارة العالم بشكل أسرع من أي وقت في آخر ألفي عام على الأقل.</a:t>
            </a:r>
          </a:p>
          <a:p>
            <a:pPr marL="0" indent="0" algn="r">
              <a:buNone/>
            </a:pPr>
            <a:endParaRPr lang="ar-IQ" sz="3200" dirty="0">
              <a:cs typeface="Akhbar MT" pitchFamily="2" charset="-78"/>
            </a:endParaRPr>
          </a:p>
          <a:p>
            <a:pPr marL="0" indent="0" algn="r">
              <a:buNone/>
            </a:pPr>
            <a:r>
              <a:rPr lang="ar-IQ" sz="3200" dirty="0">
                <a:cs typeface="Akhbar MT" pitchFamily="2" charset="-78"/>
                <a:hlinkClick r:id="rId3"/>
              </a:rPr>
              <a:t>أصبح متوسط ​​درجة حرارة سطح الأرض الآن حوالي 1.1 درجة مئوية أكثر دفئًا</a:t>
            </a:r>
            <a:r>
              <a:rPr lang="ar-IQ" sz="3200" dirty="0">
                <a:cs typeface="Akhbar MT" pitchFamily="2" charset="-78"/>
              </a:rPr>
              <a:t> مما كان عليه في أواخر القرن التاسع عشر (قبل الثورة الصناعية) وأكثر دفئًا من أي وقت في آخر 100000 عام. كان العقد </a:t>
            </a:r>
            <a:r>
              <a:rPr lang="ar-IQ" sz="3200" dirty="0">
                <a:cs typeface="Akhbar MT" pitchFamily="2" charset="-78"/>
                <a:hlinkClick r:id="rId4"/>
              </a:rPr>
              <a:t>الماضي (2011-2020) هو الأكثر دفئًا على الإطلاق</a:t>
            </a:r>
            <a:r>
              <a:rPr lang="ar-IQ" sz="3200" dirty="0">
                <a:cs typeface="Akhbar MT" pitchFamily="2" charset="-78"/>
              </a:rPr>
              <a:t> ، وكان كل عقد من العقود الأربعة الماضية أكثر دفئًا من أي عقد سابق منذ عام 1850.</a:t>
            </a:r>
          </a:p>
          <a:p>
            <a:pPr marL="0" indent="0" algn="r">
              <a:buNone/>
            </a:pPr>
            <a:endParaRPr lang="ar-IQ" sz="1900" dirty="0">
              <a:cs typeface="Akhbar MT" pitchFamily="2" charset="-78"/>
            </a:endParaRPr>
          </a:p>
        </p:txBody>
      </p:sp>
    </p:spTree>
    <p:extLst>
      <p:ext uri="{BB962C8B-B14F-4D97-AF65-F5344CB8AC3E}">
        <p14:creationId xmlns:p14="http://schemas.microsoft.com/office/powerpoint/2010/main" val="371760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8" y="185529"/>
            <a:ext cx="10178322" cy="6149009"/>
          </a:xfrm>
        </p:spPr>
        <p:txBody>
          <a:bodyPr>
            <a:normAutofit/>
          </a:bodyPr>
          <a:lstStyle/>
          <a:p>
            <a:pPr marL="0" indent="0" algn="r">
              <a:buNone/>
            </a:pPr>
            <a:endParaRPr lang="ar-IQ" sz="3600" dirty="0">
              <a:cs typeface="Akhbar MT" pitchFamily="2" charset="-78"/>
            </a:endParaRPr>
          </a:p>
          <a:p>
            <a:pPr marL="0" indent="0" algn="r">
              <a:buNone/>
            </a:pPr>
            <a:r>
              <a:rPr lang="ar-IQ" sz="3600" dirty="0">
                <a:cs typeface="Akhbar MT" pitchFamily="2" charset="-78"/>
              </a:rPr>
              <a:t>يعتقد الكثير من الناس أن تغير المناخ يعني أساسًا ارتفاع درجات الحرارة. لكن ارتفاع درجة الحرارة ليس سوى بداية القصة. نظرًا لأن الأرض عبارة عن نظام، حيث كل شيء متصل، فإن التغييرات في منطقة واحدة يمكن أن تؤثر على التغييرات في جميع المناطق الأخرى.</a:t>
            </a:r>
          </a:p>
          <a:p>
            <a:pPr marL="0" indent="0" algn="r">
              <a:buNone/>
            </a:pPr>
            <a:endParaRPr lang="ar-IQ" sz="3600" dirty="0">
              <a:cs typeface="Akhbar MT" pitchFamily="2" charset="-78"/>
            </a:endParaRPr>
          </a:p>
          <a:p>
            <a:pPr marL="0" indent="0" algn="r">
              <a:buNone/>
            </a:pPr>
            <a:r>
              <a:rPr lang="ar-IQ" sz="3600" dirty="0">
                <a:cs typeface="Akhbar MT" pitchFamily="2" charset="-78"/>
              </a:rPr>
              <a:t>تشمل عواقب </a:t>
            </a:r>
            <a:r>
              <a:rPr lang="ar-IQ" sz="3600" dirty="0">
                <a:cs typeface="Akhbar MT" pitchFamily="2" charset="-78"/>
                <a:hlinkClick r:id="rId2"/>
              </a:rPr>
              <a:t>تغير المناخ</a:t>
            </a:r>
            <a:r>
              <a:rPr lang="ar-IQ" sz="3600" dirty="0">
                <a:cs typeface="Akhbar MT" pitchFamily="2" charset="-78"/>
              </a:rPr>
              <a:t> الآن، من بين أمور أخرى، الجفاف الشديد، وندرة المياه، والحرائق الشديدة، وارتفاع مستويات سطح البحر، والفيضانات، وذوبان الجليد القطبي، والعواصف الكارثية، وتدهور التنوع البيولوجي</a:t>
            </a:r>
            <a:r>
              <a:rPr lang="ar-IQ" sz="3600" dirty="0"/>
              <a:t>.</a:t>
            </a:r>
          </a:p>
        </p:txBody>
      </p:sp>
    </p:spTree>
    <p:extLst>
      <p:ext uri="{BB962C8B-B14F-4D97-AF65-F5344CB8AC3E}">
        <p14:creationId xmlns:p14="http://schemas.microsoft.com/office/powerpoint/2010/main" val="190373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1678" y="382385"/>
            <a:ext cx="10178322" cy="1022345"/>
          </a:xfrm>
        </p:spPr>
        <p:txBody>
          <a:bodyPr>
            <a:normAutofit/>
          </a:bodyPr>
          <a:lstStyle/>
          <a:p>
            <a:pPr algn="r"/>
            <a:r>
              <a:rPr lang="ar-IQ" sz="4000" dirty="0">
                <a:cs typeface="Akhbar MT" pitchFamily="2" charset="-78"/>
              </a:rPr>
              <a:t>كيف تؤثر التغيرات المناخية على الصحة</a:t>
            </a:r>
            <a:endParaRPr lang="en-US" sz="4000" dirty="0">
              <a:cs typeface="Akhbar MT" pitchFamily="2" charset="-78"/>
            </a:endParaRPr>
          </a:p>
        </p:txBody>
      </p:sp>
      <p:sp>
        <p:nvSpPr>
          <p:cNvPr id="3" name="عنصر نائب للمحتوى 2"/>
          <p:cNvSpPr>
            <a:spLocks noGrp="1"/>
          </p:cNvSpPr>
          <p:nvPr>
            <p:ph idx="1"/>
          </p:nvPr>
        </p:nvSpPr>
        <p:spPr>
          <a:xfrm>
            <a:off x="1251678" y="1219201"/>
            <a:ext cx="10178322" cy="4660392"/>
          </a:xfrm>
        </p:spPr>
        <p:txBody>
          <a:bodyPr/>
          <a:lstStyle/>
          <a:p>
            <a:pPr marL="0" indent="0" algn="r">
              <a:buNone/>
            </a:pPr>
            <a:r>
              <a:rPr lang="ar-IQ" sz="3200" dirty="0">
                <a:cs typeface="Akhbar MT" pitchFamily="2" charset="-78"/>
              </a:rPr>
              <a:t>وفي تقرير سابق لمركز تغير المناخ التابع لجامعة هارفارد ذكر أن درجات الحرارة المرتفعة والأحداث المناخية القاسية تساهم في زيادة أمراض القلب والشرايين إلى جانب الأمراض المعدية، وفيما يلي قائمة بالأمراض التي تؤثر عليها ظاهرة التغير المناخي حسبما ذكرت صحيفة الغارديان البريطانية.</a:t>
            </a:r>
          </a:p>
          <a:p>
            <a:pPr marL="0" indent="0" algn="r" fontAlgn="ctr">
              <a:buNone/>
            </a:pPr>
            <a:r>
              <a:rPr lang="ar-IQ" sz="3200" b="1" dirty="0">
                <a:cs typeface="Akhbar MT" pitchFamily="2" charset="-78"/>
              </a:rPr>
              <a:t>1.مصاعب الحمل والولادة</a:t>
            </a:r>
            <a:endParaRPr lang="ar-IQ" sz="3200" dirty="0">
              <a:cs typeface="Akhbar MT" pitchFamily="2" charset="-78"/>
            </a:endParaRPr>
          </a:p>
          <a:p>
            <a:pPr marL="0" indent="0" algn="r" fontAlgn="ctr">
              <a:buNone/>
            </a:pPr>
            <a:r>
              <a:rPr lang="ar-IQ" sz="3200" dirty="0">
                <a:cs typeface="Akhbar MT" pitchFamily="2" charset="-78"/>
              </a:rPr>
              <a:t>النساء الحوامل أكثر عرضة للتعرض للحرارة وتلوث الهواء وهما من مظاهرة التغير المناخي، وتزيد الأعباء عندما تكون المرأة الحامل تعاني من الحساسية فتغير المناخ يجعل الحساسية أسوأ.</a:t>
            </a:r>
          </a:p>
          <a:p>
            <a:pPr marL="0" indent="0" algn="r">
              <a:buNone/>
            </a:pPr>
            <a:endParaRPr lang="ar-IQ" sz="2800" dirty="0"/>
          </a:p>
          <a:p>
            <a:pPr marL="0" indent="0" algn="r">
              <a:buNone/>
            </a:pPr>
            <a:endParaRPr lang="en-US" dirty="0"/>
          </a:p>
        </p:txBody>
      </p:sp>
    </p:spTree>
    <p:extLst>
      <p:ext uri="{BB962C8B-B14F-4D97-AF65-F5344CB8AC3E}">
        <p14:creationId xmlns:p14="http://schemas.microsoft.com/office/powerpoint/2010/main" val="256818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8" y="238539"/>
            <a:ext cx="10178322" cy="5641053"/>
          </a:xfrm>
        </p:spPr>
        <p:txBody>
          <a:bodyPr/>
          <a:lstStyle/>
          <a:p>
            <a:pPr marL="0" indent="0" algn="r" fontAlgn="ctr">
              <a:buNone/>
            </a:pPr>
            <a:r>
              <a:rPr lang="ar-IQ" sz="3200" b="1" dirty="0">
                <a:cs typeface="Akhbar MT" pitchFamily="2" charset="-78"/>
              </a:rPr>
              <a:t> 2. أمراض القلب والرئة</a:t>
            </a:r>
            <a:endParaRPr lang="ar-IQ" sz="3200" dirty="0">
              <a:cs typeface="Akhbar MT" pitchFamily="2" charset="-78"/>
            </a:endParaRPr>
          </a:p>
          <a:p>
            <a:pPr marL="0" indent="0" algn="r" fontAlgn="ctr">
              <a:buNone/>
            </a:pPr>
            <a:r>
              <a:rPr lang="ar-IQ" sz="3200" dirty="0">
                <a:cs typeface="Akhbar MT" pitchFamily="2" charset="-78"/>
              </a:rPr>
              <a:t>يزداد تلوث الهواء سوءًا مع ارتفاع درجات الحرارة، مما يؤثر سلبا على القلب والرئتين. يرتبط أيضًا تلوث الوقود الأحفوري الذي يسبب أزمة المناخ بزيادة الإصابات بأمراض مختلفة والوفيات الناجمة عن أمراض القلب والأوعية الدموية، وهو مرتبط بمزيد من نوبات الربو ومشاكل التنفس الأخرى.</a:t>
            </a:r>
          </a:p>
          <a:p>
            <a:pPr marL="0" indent="0" algn="r" fontAlgn="ctr">
              <a:buNone/>
            </a:pPr>
            <a:r>
              <a:rPr lang="ar-IQ" sz="3200" b="1" dirty="0">
                <a:cs typeface="Akhbar MT" pitchFamily="2" charset="-78"/>
              </a:rPr>
              <a:t>3</a:t>
            </a:r>
            <a:r>
              <a:rPr lang="ar-IQ" sz="3200" dirty="0">
                <a:cs typeface="Akhbar MT" pitchFamily="2" charset="-78"/>
              </a:rPr>
              <a:t>.</a:t>
            </a:r>
            <a:r>
              <a:rPr lang="ar-IQ" sz="3200" b="1" dirty="0">
                <a:cs typeface="Akhbar MT" pitchFamily="2" charset="-78"/>
              </a:rPr>
              <a:t> الجفاف ومشاكل في الكلى</a:t>
            </a:r>
            <a:endParaRPr lang="ar-IQ" sz="3200" dirty="0">
              <a:cs typeface="Akhbar MT" pitchFamily="2" charset="-78"/>
            </a:endParaRPr>
          </a:p>
          <a:p>
            <a:pPr marL="0" indent="0" algn="r" fontAlgn="ctr">
              <a:buNone/>
            </a:pPr>
            <a:r>
              <a:rPr lang="ar-IQ" sz="3200" dirty="0">
                <a:cs typeface="Akhbar MT" pitchFamily="2" charset="-78"/>
              </a:rPr>
              <a:t>من الصعب أن تبقي جسمك رطبا في الأيام، التي ترتفع فيها درجات الحرارة. وترتبط درجات الحرارة المرتفعة بحصى الكلى وفشل الكلى. يمكن للمرضى الذين يحتاجون إلى غسيل الكلى بسبب فشل كلوي أن يواجهوا مشكلة في الحصول على العلاج أثناء الأحداث المناخية القاسية.</a:t>
            </a:r>
          </a:p>
          <a:p>
            <a:pPr marL="0" indent="0" algn="r" fontAlgn="ctr">
              <a:buNone/>
            </a:pPr>
            <a:endParaRPr lang="ar-IQ" sz="2800" dirty="0"/>
          </a:p>
        </p:txBody>
      </p:sp>
    </p:spTree>
    <p:extLst>
      <p:ext uri="{BB962C8B-B14F-4D97-AF65-F5344CB8AC3E}">
        <p14:creationId xmlns:p14="http://schemas.microsoft.com/office/powerpoint/2010/main" val="145969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1678" y="238539"/>
            <a:ext cx="10178322" cy="6228522"/>
          </a:xfrm>
        </p:spPr>
        <p:txBody>
          <a:bodyPr>
            <a:normAutofit fontScale="92500" lnSpcReduction="10000"/>
          </a:bodyPr>
          <a:lstStyle/>
          <a:p>
            <a:pPr marL="0" indent="0" algn="r" fontAlgn="ctr">
              <a:buNone/>
            </a:pPr>
            <a:r>
              <a:rPr lang="ar-IQ" sz="3200" b="1" dirty="0">
                <a:cs typeface="Akhbar MT" pitchFamily="2" charset="-78"/>
              </a:rPr>
              <a:t> 4. الأمراض الجلدية</a:t>
            </a:r>
            <a:endParaRPr lang="ar-IQ" sz="3200" dirty="0">
              <a:cs typeface="Akhbar MT" pitchFamily="2" charset="-78"/>
            </a:endParaRPr>
          </a:p>
          <a:p>
            <a:pPr marL="0" indent="0" algn="r" fontAlgn="ctr">
              <a:buNone/>
            </a:pPr>
            <a:r>
              <a:rPr lang="ar-IQ" sz="3200" dirty="0">
                <a:cs typeface="Akhbar MT" pitchFamily="2" charset="-78"/>
              </a:rPr>
              <a:t>ارتفاع درجات الحرارة ونضوب طبقة الأوزون يزيد من خطر الإصابة بسرطان الجلد. تسهم نفس المبردات والغازات التي تلحق الضرر بطبقة الأوزون في تغير المناخ.</a:t>
            </a:r>
          </a:p>
          <a:p>
            <a:pPr marL="0" indent="0" algn="r" fontAlgn="ctr">
              <a:buNone/>
            </a:pPr>
            <a:endParaRPr lang="ar-IQ" sz="3200" dirty="0">
              <a:cs typeface="Akhbar MT" pitchFamily="2" charset="-78"/>
            </a:endParaRPr>
          </a:p>
          <a:p>
            <a:pPr marL="0" indent="0" algn="r" fontAlgn="ctr">
              <a:buNone/>
            </a:pPr>
            <a:r>
              <a:rPr lang="ar-IQ" sz="3200" b="1" dirty="0">
                <a:cs typeface="Akhbar MT" pitchFamily="2" charset="-78"/>
              </a:rPr>
              <a:t>5.أمراض الجهاز الهضمي</a:t>
            </a:r>
            <a:endParaRPr lang="ar-IQ" sz="3200" dirty="0">
              <a:cs typeface="Akhbar MT" pitchFamily="2" charset="-78"/>
            </a:endParaRPr>
          </a:p>
          <a:p>
            <a:pPr marL="0" indent="0" algn="r" fontAlgn="ctr">
              <a:buNone/>
            </a:pPr>
            <a:r>
              <a:rPr lang="ar-IQ" sz="3200" dirty="0">
                <a:cs typeface="Akhbar MT" pitchFamily="2" charset="-78"/>
              </a:rPr>
              <a:t>ترتبط الحرارة بارتفاع مخاطر الإصابة بتفشي داء السالمونيلا وبكتريا </a:t>
            </a:r>
            <a:r>
              <a:rPr lang="ar-IQ" sz="3200" dirty="0" err="1">
                <a:cs typeface="Akhbar MT" pitchFamily="2" charset="-78"/>
              </a:rPr>
              <a:t>الكامبيلوباكتر</a:t>
            </a:r>
            <a:r>
              <a:rPr lang="ar-IQ" sz="3200" dirty="0">
                <a:cs typeface="Akhbar MT" pitchFamily="2" charset="-78"/>
              </a:rPr>
              <a:t>. يمكن للأمطار الشديدة تلوث مياه الشرب.</a:t>
            </a:r>
          </a:p>
          <a:p>
            <a:pPr marL="0" indent="0" algn="r" fontAlgn="ctr">
              <a:buNone/>
            </a:pPr>
            <a:endParaRPr lang="ar-IQ" sz="3200" dirty="0">
              <a:cs typeface="Akhbar MT" pitchFamily="2" charset="-78"/>
            </a:endParaRPr>
          </a:p>
          <a:p>
            <a:pPr marL="0" indent="0" algn="r" fontAlgn="ctr">
              <a:buNone/>
            </a:pPr>
            <a:r>
              <a:rPr lang="ar-IQ" sz="3200" b="1" dirty="0">
                <a:cs typeface="Akhbar MT" pitchFamily="2" charset="-78"/>
              </a:rPr>
              <a:t> 6.الأمراض العصبية  </a:t>
            </a:r>
            <a:endParaRPr lang="ar-IQ" sz="3200" dirty="0">
              <a:cs typeface="Akhbar MT" pitchFamily="2" charset="-78"/>
            </a:endParaRPr>
          </a:p>
          <a:p>
            <a:pPr marL="0" indent="0" algn="r" fontAlgn="ctr">
              <a:buNone/>
            </a:pPr>
            <a:r>
              <a:rPr lang="ar-IQ" sz="3200" dirty="0">
                <a:cs typeface="Akhbar MT" pitchFamily="2" charset="-78"/>
              </a:rPr>
              <a:t>يؤدي تغيير درجات الحرارة وأنماط هطول الأمطار إلى انتشار بعض الحشرات إلى أماكن أبعد، وبالتالي نقل الملاريا وحمى الضنك ومرض </a:t>
            </a:r>
            <a:r>
              <a:rPr lang="ar-IQ" sz="3200" dirty="0" err="1">
                <a:cs typeface="Akhbar MT" pitchFamily="2" charset="-78"/>
              </a:rPr>
              <a:t>لايم</a:t>
            </a:r>
            <a:r>
              <a:rPr lang="ar-IQ" sz="3200" dirty="0">
                <a:cs typeface="Akhbar MT" pitchFamily="2" charset="-78"/>
              </a:rPr>
              <a:t> وفيروس النيل الغربي. تزداد الكوليرا عن طريق المياه والتشمع الكبدي مع زيادة الجفاف والفيضانات.</a:t>
            </a:r>
          </a:p>
          <a:p>
            <a:pPr marL="0" indent="0" algn="r" fontAlgn="ctr">
              <a:buNone/>
            </a:pPr>
            <a:endParaRPr lang="ar-IQ" sz="2800" dirty="0"/>
          </a:p>
        </p:txBody>
      </p:sp>
    </p:spTree>
    <p:extLst>
      <p:ext uri="{BB962C8B-B14F-4D97-AF65-F5344CB8AC3E}">
        <p14:creationId xmlns:p14="http://schemas.microsoft.com/office/powerpoint/2010/main" val="259763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10705" y="185530"/>
            <a:ext cx="10178322" cy="6453809"/>
          </a:xfrm>
        </p:spPr>
        <p:txBody>
          <a:bodyPr/>
          <a:lstStyle/>
          <a:p>
            <a:pPr marL="0" indent="0" algn="r" fontAlgn="ctr">
              <a:buNone/>
            </a:pPr>
            <a:r>
              <a:rPr lang="ar-IQ" b="1" dirty="0"/>
              <a:t> </a:t>
            </a:r>
            <a:r>
              <a:rPr lang="ar-IQ" sz="3200" b="1" dirty="0">
                <a:cs typeface="Akhbar MT" pitchFamily="2" charset="-78"/>
              </a:rPr>
              <a:t>7.الصحة العقلية</a:t>
            </a:r>
            <a:endParaRPr lang="ar-IQ" sz="3200" dirty="0">
              <a:cs typeface="Akhbar MT" pitchFamily="2" charset="-78"/>
            </a:endParaRPr>
          </a:p>
          <a:p>
            <a:pPr marL="0" indent="0" algn="r" fontAlgn="ctr">
              <a:buNone/>
            </a:pPr>
            <a:r>
              <a:rPr lang="ar-IQ" sz="3200" dirty="0">
                <a:cs typeface="Akhbar MT" pitchFamily="2" charset="-78"/>
              </a:rPr>
              <a:t>أنشأت الجمعية الأميركية لعلم النفس دليلاً من 69 صفحة حول كيف يمكن لتغير المناخ أن يحفز الإجهاد والاكتئاب والقلق. تقول الجمعية إن "العلاقة بين الصحة العقلية وتغير المناخ لا تنفصل".</a:t>
            </a:r>
          </a:p>
          <a:p>
            <a:pPr marL="0" indent="0" algn="r" fontAlgn="ctr">
              <a:buNone/>
            </a:pPr>
            <a:endParaRPr lang="ar-IQ" sz="3200" dirty="0">
              <a:cs typeface="Akhbar MT" pitchFamily="2" charset="-78"/>
            </a:endParaRPr>
          </a:p>
          <a:p>
            <a:pPr marL="0" indent="0" algn="r" fontAlgn="ctr">
              <a:buNone/>
            </a:pPr>
            <a:r>
              <a:rPr lang="ar-IQ" sz="3200" b="1" dirty="0">
                <a:cs typeface="Akhbar MT" pitchFamily="2" charset="-78"/>
              </a:rPr>
              <a:t> 8.الأمراض العصبية</a:t>
            </a:r>
            <a:endParaRPr lang="ar-IQ" sz="3200" dirty="0">
              <a:cs typeface="Akhbar MT" pitchFamily="2" charset="-78"/>
            </a:endParaRPr>
          </a:p>
          <a:p>
            <a:pPr marL="0" indent="0" algn="r" fontAlgn="ctr">
              <a:buNone/>
            </a:pPr>
            <a:r>
              <a:rPr lang="ar-IQ" sz="3200" dirty="0">
                <a:cs typeface="Akhbar MT" pitchFamily="2" charset="-78"/>
              </a:rPr>
              <a:t>تلوث الوقود الأحفوري يمكن أن يزيد من خطر الإصابة بالجلطة. ينتج عن احتراق الفحم أيضًا الزئبق - وهو سم عصبي للأجنة. الأمراض التي تنتشر عن طريق البعوض والقراد تزيد من فرصة حدوث مشاكل عصبية. ترتبط الحرارة الشديدة أيضًا بأمراض الأوعية الدموية الدماغية، وهو اضطراب يؤثر على إمداد الدم إلى الدماغ.</a:t>
            </a:r>
          </a:p>
          <a:p>
            <a:pPr marL="0" indent="0" algn="r" fontAlgn="ctr">
              <a:buNone/>
            </a:pPr>
            <a:endParaRPr lang="ar-IQ" sz="2800" dirty="0"/>
          </a:p>
        </p:txBody>
      </p:sp>
    </p:spTree>
    <p:extLst>
      <p:ext uri="{BB962C8B-B14F-4D97-AF65-F5344CB8AC3E}">
        <p14:creationId xmlns:p14="http://schemas.microsoft.com/office/powerpoint/2010/main" val="207632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TM10001106[[fn=الشارة]]</Template>
  <TotalTime>82</TotalTime>
  <Words>527</Words>
  <Application>Microsoft Office PowerPoint</Application>
  <PresentationFormat>شاشة عريضة</PresentationFormat>
  <Paragraphs>53</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Badge</vt:lpstr>
      <vt:lpstr>عرض تقديمي في PowerPoint</vt:lpstr>
      <vt:lpstr> ما هو تغير المناخ</vt:lpstr>
      <vt:lpstr>عرض تقديمي في PowerPoint</vt:lpstr>
      <vt:lpstr> مسؤولية الإنسان في ظاهرة الاحتباس الحراري </vt:lpstr>
      <vt:lpstr>عرض تقديمي في PowerPoint</vt:lpstr>
      <vt:lpstr>كيف تؤثر التغيرات المناخية على الصحة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مستخدم غير معروف</cp:lastModifiedBy>
  <cp:revision>11</cp:revision>
  <dcterms:created xsi:type="dcterms:W3CDTF">2024-05-02T08:25:54Z</dcterms:created>
  <dcterms:modified xsi:type="dcterms:W3CDTF">2024-05-09T10:03:55Z</dcterms:modified>
</cp:coreProperties>
</file>