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5"/>
  </p:notesMasterIdLst>
  <p:sldIdLst>
    <p:sldId id="256" r:id="rId2"/>
    <p:sldId id="264" r:id="rId3"/>
    <p:sldId id="257" r:id="rId4"/>
    <p:sldId id="258" r:id="rId5"/>
    <p:sldId id="259" r:id="rId6"/>
    <p:sldId id="266" r:id="rId7"/>
    <p:sldId id="260" r:id="rId8"/>
    <p:sldId id="267" r:id="rId9"/>
    <p:sldId id="265" r:id="rId10"/>
    <p:sldId id="263" r:id="rId11"/>
    <p:sldId id="270" r:id="rId12"/>
    <p:sldId id="269" r:id="rId13"/>
    <p:sldId id="268"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0C55FAE8-5476-40B7-89E5-DA0DFBBE5EE9}" type="datetimeFigureOut">
              <a:rPr lang="en-US" smtClean="0"/>
              <a:t>5/6/2024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2EDE128F-CCB1-477B-8AA5-F499D4860850}" type="slidenum">
              <a:rPr lang="en-US" smtClean="0"/>
              <a:t>‹#›</a:t>
            </a:fld>
            <a:endParaRPr lang="en-US"/>
          </a:p>
        </p:txBody>
      </p:sp>
    </p:spTree>
    <p:extLst>
      <p:ext uri="{BB962C8B-B14F-4D97-AF65-F5344CB8AC3E}">
        <p14:creationId xmlns:p14="http://schemas.microsoft.com/office/powerpoint/2010/main" val="474359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EDE128F-CCB1-477B-8AA5-F499D4860850}" type="slidenum">
              <a:rPr lang="en-US" smtClean="0"/>
              <a:t>5</a:t>
            </a:fld>
            <a:endParaRPr lang="en-US"/>
          </a:p>
        </p:txBody>
      </p:sp>
    </p:spTree>
    <p:extLst>
      <p:ext uri="{BB962C8B-B14F-4D97-AF65-F5344CB8AC3E}">
        <p14:creationId xmlns:p14="http://schemas.microsoft.com/office/powerpoint/2010/main" val="294694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67B46AB-C0F4-4FF2-84AE-FE6A62A6964D}" type="datetimeFigureOut">
              <a:rPr lang="en-US" smtClean="0"/>
              <a:t>5/6/2024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10965C7-E355-4603-8BF9-A4C485AB450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71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7B46AB-C0F4-4FF2-84AE-FE6A62A6964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181699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7B46AB-C0F4-4FF2-84AE-FE6A62A6964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259539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7B46AB-C0F4-4FF2-84AE-FE6A62A6964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95035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67B46AB-C0F4-4FF2-84AE-FE6A62A6964D}" type="datetimeFigureOut">
              <a:rPr lang="en-US" smtClean="0"/>
              <a:t>5/6/2024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10965C7-E355-4603-8BF9-A4C485AB450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540264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67B46AB-C0F4-4FF2-84AE-FE6A62A6964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37010211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257300" y="2909102"/>
            <a:ext cx="4800600" cy="299639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633864" y="2909102"/>
            <a:ext cx="4800600" cy="299639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67B46AB-C0F4-4FF2-84AE-FE6A62A6964D}"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35422734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667B46AB-C0F4-4FF2-84AE-FE6A62A6964D}"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304142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46AB-C0F4-4FF2-84AE-FE6A62A6964D}"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31138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65051" y="6375679"/>
            <a:ext cx="1233355" cy="348462"/>
          </a:xfrm>
        </p:spPr>
        <p:txBody>
          <a:bodyPr/>
          <a:lstStyle/>
          <a:p>
            <a:fld id="{667B46AB-C0F4-4FF2-84AE-FE6A62A6964D}" type="datetimeFigureOut">
              <a:rPr lang="en-US" smtClean="0"/>
              <a:t>5/6/2024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10965C7-E355-4603-8BF9-A4C485AB450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805495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65950" y="6375679"/>
            <a:ext cx="1232456" cy="348462"/>
          </a:xfrm>
        </p:spPr>
        <p:txBody>
          <a:bodyPr/>
          <a:lstStyle/>
          <a:p>
            <a:fld id="{667B46AB-C0F4-4FF2-84AE-FE6A62A6964D}" type="datetimeFigureOut">
              <a:rPr lang="en-US" smtClean="0"/>
              <a:t>5/6/2024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10965C7-E355-4603-8BF9-A4C485AB450A}" type="slidenum">
              <a:rPr lang="en-US" smtClean="0"/>
              <a:t>‹#›</a:t>
            </a:fld>
            <a:endParaRPr lang="en-US"/>
          </a:p>
        </p:txBody>
      </p:sp>
    </p:spTree>
    <p:extLst>
      <p:ext uri="{BB962C8B-B14F-4D97-AF65-F5344CB8AC3E}">
        <p14:creationId xmlns:p14="http://schemas.microsoft.com/office/powerpoint/2010/main" val="409439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67B46AB-C0F4-4FF2-84AE-FE6A62A6964D}" type="datetimeFigureOut">
              <a:rPr lang="en-US" smtClean="0"/>
              <a:t>5/6/2024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10965C7-E355-4603-8BF9-A4C485AB450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8319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189705" y="5093110"/>
            <a:ext cx="10186218" cy="1628365"/>
          </a:xfrm>
        </p:spPr>
        <p:style>
          <a:lnRef idx="1">
            <a:schemeClr val="accent3"/>
          </a:lnRef>
          <a:fillRef idx="2">
            <a:schemeClr val="accent3"/>
          </a:fillRef>
          <a:effectRef idx="1">
            <a:schemeClr val="accent3"/>
          </a:effectRef>
          <a:fontRef idx="minor">
            <a:schemeClr val="dk1"/>
          </a:fontRef>
        </p:style>
        <p:txBody>
          <a:bodyPr>
            <a:normAutofit lnSpcReduction="10000"/>
            <a:scene3d>
              <a:camera prst="orthographicFront"/>
              <a:lightRig rig="soft" dir="t">
                <a:rot lat="0" lon="0" rev="15600000"/>
              </a:lightRig>
            </a:scene3d>
            <a:sp3d extrusionH="57150" prstMaterial="softEdge">
              <a:bevelT w="25400" h="38100"/>
            </a:sp3d>
          </a:bodyPr>
          <a:lstStyle/>
          <a:p>
            <a:r>
              <a:rPr lang="ar-IQ" sz="3600" i="1" cap="none" spc="0" dirty="0">
                <a:ln/>
                <a:solidFill>
                  <a:schemeClr val="accent4"/>
                </a:solidFill>
                <a:cs typeface="+mj-cs"/>
              </a:rPr>
              <a:t>المنشطات واثارها على المرأة</a:t>
            </a:r>
          </a:p>
          <a:p>
            <a:r>
              <a:rPr lang="ar-IQ" sz="2800" cap="none" spc="0" dirty="0">
                <a:ln/>
                <a:solidFill>
                  <a:schemeClr val="accent4"/>
                </a:solidFill>
                <a:cs typeface="+mj-cs"/>
              </a:rPr>
              <a:t>اعداد</a:t>
            </a:r>
          </a:p>
          <a:p>
            <a:r>
              <a:rPr lang="ar-IQ" sz="2800" cap="none" spc="0" dirty="0" err="1">
                <a:ln/>
                <a:solidFill>
                  <a:schemeClr val="accent4"/>
                </a:solidFill>
                <a:cs typeface="+mj-cs"/>
              </a:rPr>
              <a:t>م.فرح</a:t>
            </a:r>
            <a:r>
              <a:rPr lang="ar-IQ" sz="2800" cap="none" spc="0" dirty="0">
                <a:ln/>
                <a:solidFill>
                  <a:schemeClr val="accent4"/>
                </a:solidFill>
                <a:cs typeface="+mj-cs"/>
              </a:rPr>
              <a:t> علاء       </a:t>
            </a:r>
            <a:r>
              <a:rPr lang="ar-IQ" sz="2800" cap="none" spc="0" dirty="0" err="1">
                <a:ln/>
                <a:solidFill>
                  <a:schemeClr val="accent4"/>
                </a:solidFill>
                <a:cs typeface="+mj-cs"/>
              </a:rPr>
              <a:t>م.م</a:t>
            </a:r>
            <a:r>
              <a:rPr lang="ar-IQ" sz="2800" cap="none" spc="0" dirty="0">
                <a:ln/>
                <a:solidFill>
                  <a:schemeClr val="accent4"/>
                </a:solidFill>
                <a:cs typeface="+mj-cs"/>
              </a:rPr>
              <a:t> </a:t>
            </a:r>
            <a:r>
              <a:rPr lang="ar-IQ" sz="2800" cap="none" spc="0" dirty="0" err="1">
                <a:ln/>
                <a:solidFill>
                  <a:schemeClr val="accent4"/>
                </a:solidFill>
                <a:cs typeface="+mj-cs"/>
              </a:rPr>
              <a:t>زبيده</a:t>
            </a:r>
            <a:r>
              <a:rPr lang="ar-IQ" sz="2800" cap="none" spc="0" dirty="0">
                <a:ln/>
                <a:solidFill>
                  <a:schemeClr val="accent4"/>
                </a:solidFill>
                <a:cs typeface="+mj-cs"/>
              </a:rPr>
              <a:t> صلاح </a:t>
            </a:r>
            <a:endParaRPr lang="en-US" sz="2800" cap="none" spc="0" dirty="0">
              <a:ln/>
              <a:solidFill>
                <a:schemeClr val="accent4"/>
              </a:solidFill>
              <a:cs typeface="+mj-cs"/>
            </a:endParaRPr>
          </a:p>
        </p:txBody>
      </p:sp>
      <p:pic>
        <p:nvPicPr>
          <p:cNvPr id="6" name="صورة 5"/>
          <p:cNvPicPr>
            <a:picLocks noChangeAspect="1"/>
          </p:cNvPicPr>
          <p:nvPr/>
        </p:nvPicPr>
        <p:blipFill>
          <a:blip r:embed="rId2"/>
          <a:stretch>
            <a:fillRect/>
          </a:stretch>
        </p:blipFill>
        <p:spPr>
          <a:xfrm>
            <a:off x="383458" y="0"/>
            <a:ext cx="11631561" cy="4953000"/>
          </a:xfrm>
          <a:prstGeom prst="rect">
            <a:avLst/>
          </a:prstGeom>
        </p:spPr>
      </p:pic>
    </p:spTree>
    <p:extLst>
      <p:ext uri="{BB962C8B-B14F-4D97-AF65-F5344CB8AC3E}">
        <p14:creationId xmlns:p14="http://schemas.microsoft.com/office/powerpoint/2010/main" val="4385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sz="3100" dirty="0"/>
              <a:t>في</a:t>
            </a:r>
            <a:r>
              <a:rPr lang="ar-IQ" sz="1300" dirty="0"/>
              <a:t> </a:t>
            </a:r>
            <a:r>
              <a:rPr lang="ar-IQ" sz="2700" dirty="0"/>
              <a:t>النهاية يجب الانتباه إلى أن المنشطات الرياضية ليس لها استخدام طبي معتمد من قبل الحكومات، كما أنها محظور تناولها  من قبل معظم الاتحادات والمجموعات الرياضية  كما ليس من الآمن القيام بشرائها من التجار؛ حيث يمكن أن تكون الأدوية ملوثة أو مصنفة بطريقة خاطئة.</a:t>
            </a:r>
            <a:br>
              <a:rPr lang="en-US" dirty="0"/>
            </a:br>
            <a:endParaRPr lang="en-US" dirty="0"/>
          </a:p>
        </p:txBody>
      </p:sp>
      <p:pic>
        <p:nvPicPr>
          <p:cNvPr id="5" name="صورة 4"/>
          <p:cNvPicPr>
            <a:picLocks noChangeAspect="1"/>
          </p:cNvPicPr>
          <p:nvPr/>
        </p:nvPicPr>
        <p:blipFill>
          <a:blip r:embed="rId2"/>
          <a:stretch>
            <a:fillRect/>
          </a:stretch>
        </p:blipFill>
        <p:spPr>
          <a:xfrm>
            <a:off x="1353164" y="2848129"/>
            <a:ext cx="9525000" cy="3562504"/>
          </a:xfrm>
          <a:prstGeom prst="rect">
            <a:avLst/>
          </a:prstGeom>
        </p:spPr>
      </p:pic>
    </p:spTree>
    <p:extLst>
      <p:ext uri="{BB962C8B-B14F-4D97-AF65-F5344CB8AC3E}">
        <p14:creationId xmlns:p14="http://schemas.microsoft.com/office/powerpoint/2010/main" val="405705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1782DC-8529-6BCD-BB9C-72C42574A550}"/>
              </a:ext>
            </a:extLst>
          </p:cNvPr>
          <p:cNvSpPr>
            <a:spLocks noGrp="1"/>
          </p:cNvSpPr>
          <p:nvPr>
            <p:ph type="title"/>
          </p:nvPr>
        </p:nvSpPr>
        <p:spPr/>
        <p:txBody>
          <a:bodyPr/>
          <a:lstStyle/>
          <a:p>
            <a:pPr algn="ctr"/>
            <a:r>
              <a:rPr kumimoji="0" lang="ar-EG" sz="5100" b="1" i="0" u="none" strike="noStrike" kern="1200" cap="all" spc="200" normalizeH="0" baseline="0" noProof="0" dirty="0">
                <a:ln>
                  <a:noFill/>
                </a:ln>
                <a:solidFill>
                  <a:srgbClr val="FF0000"/>
                </a:solidFill>
                <a:effectLst/>
                <a:uLnTx/>
                <a:uFillTx/>
                <a:latin typeface="Impact" panose="020B0806030902050204"/>
                <a:ea typeface="+mj-ea"/>
                <a:cs typeface="Arial" panose="020B0604020202020204" pitchFamily="34" charset="0"/>
              </a:rPr>
              <a:t>الاهداف</a:t>
            </a:r>
            <a:endParaRPr lang="ar-EG" b="1" dirty="0">
              <a:solidFill>
                <a:srgbClr val="FF0000"/>
              </a:solidFill>
            </a:endParaRPr>
          </a:p>
        </p:txBody>
      </p:sp>
      <p:sp>
        <p:nvSpPr>
          <p:cNvPr id="3" name="عنصر نائب للمحتوى 2">
            <a:extLst>
              <a:ext uri="{FF2B5EF4-FFF2-40B4-BE49-F238E27FC236}">
                <a16:creationId xmlns:a16="http://schemas.microsoft.com/office/drawing/2014/main" id="{0B2820F8-B856-4AED-2560-9354288B95C9}"/>
              </a:ext>
            </a:extLst>
          </p:cNvPr>
          <p:cNvSpPr>
            <a:spLocks noGrp="1"/>
          </p:cNvSpPr>
          <p:nvPr>
            <p:ph idx="1"/>
          </p:nvPr>
        </p:nvSpPr>
        <p:spPr/>
        <p:txBody>
          <a:bodyPr>
            <a:normAutofit/>
          </a:bodyPr>
          <a:lstStyle/>
          <a:p>
            <a:r>
              <a:rPr lang="ar-EG" sz="4000" b="1" dirty="0">
                <a:solidFill>
                  <a:srgbClr val="FF0000"/>
                </a:solidFill>
              </a:rPr>
              <a:t>الهدف من الورشة .هو التوعية واخذ الحيطة وعدم الانجراف الى عالم المنشطات لما له من اثار جانبية خطيرة قد تسبب في خربطة الهرمونات لدى </a:t>
            </a:r>
            <a:r>
              <a:rPr lang="ar-EG" sz="4000" b="1" dirty="0" err="1">
                <a:solidFill>
                  <a:srgbClr val="FF0000"/>
                </a:solidFill>
              </a:rPr>
              <a:t>المراة</a:t>
            </a:r>
            <a:r>
              <a:rPr lang="ar-EG" sz="4000" b="1" dirty="0">
                <a:solidFill>
                  <a:srgbClr val="FF0000"/>
                </a:solidFill>
              </a:rPr>
              <a:t> وعدم القدرة على </a:t>
            </a:r>
            <a:r>
              <a:rPr lang="ar-EG" sz="4000" b="1" dirty="0" err="1">
                <a:solidFill>
                  <a:srgbClr val="FF0000"/>
                </a:solidFill>
              </a:rPr>
              <a:t>ممارسةالنشاطات</a:t>
            </a:r>
            <a:r>
              <a:rPr lang="ar-EG" sz="4000" b="1" dirty="0">
                <a:solidFill>
                  <a:srgbClr val="FF0000"/>
                </a:solidFill>
              </a:rPr>
              <a:t> اليومية بصورة صحيحة كما ويقوم بتدمير الجهاز العصبي </a:t>
            </a:r>
          </a:p>
        </p:txBody>
      </p:sp>
    </p:spTree>
    <p:extLst>
      <p:ext uri="{BB962C8B-B14F-4D97-AF65-F5344CB8AC3E}">
        <p14:creationId xmlns:p14="http://schemas.microsoft.com/office/powerpoint/2010/main" val="291405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BC1A03-8AC7-C883-8C98-758CE0058C32}"/>
              </a:ext>
            </a:extLst>
          </p:cNvPr>
          <p:cNvSpPr>
            <a:spLocks noGrp="1"/>
          </p:cNvSpPr>
          <p:nvPr>
            <p:ph type="ctrTitle"/>
          </p:nvPr>
        </p:nvSpPr>
        <p:spPr>
          <a:xfrm>
            <a:off x="1078523" y="506438"/>
            <a:ext cx="10318418" cy="1350498"/>
          </a:xfrm>
        </p:spPr>
        <p:txBody>
          <a:bodyPr/>
          <a:lstStyle/>
          <a:p>
            <a:r>
              <a:rPr lang="ar-EG" sz="5400" b="1" dirty="0"/>
              <a:t>التوصيات</a:t>
            </a:r>
          </a:p>
        </p:txBody>
      </p:sp>
      <p:sp>
        <p:nvSpPr>
          <p:cNvPr id="3" name="عنوان فرعي 2">
            <a:extLst>
              <a:ext uri="{FF2B5EF4-FFF2-40B4-BE49-F238E27FC236}">
                <a16:creationId xmlns:a16="http://schemas.microsoft.com/office/drawing/2014/main" id="{F20F7F3F-2B17-55EC-0924-1E92E1F89C53}"/>
              </a:ext>
            </a:extLst>
          </p:cNvPr>
          <p:cNvSpPr>
            <a:spLocks noGrp="1"/>
          </p:cNvSpPr>
          <p:nvPr>
            <p:ph type="subTitle" idx="1"/>
          </p:nvPr>
        </p:nvSpPr>
        <p:spPr>
          <a:xfrm>
            <a:off x="2215045" y="2096085"/>
            <a:ext cx="8045373" cy="3784210"/>
          </a:xfrm>
        </p:spPr>
        <p:txBody>
          <a:bodyPr>
            <a:noAutofit/>
          </a:bodyPr>
          <a:lstStyle/>
          <a:p>
            <a:r>
              <a:rPr lang="ar-EG" sz="4000" dirty="0"/>
              <a:t>من افضل الطرق للتخلص من المنشطات </a:t>
            </a:r>
            <a:r>
              <a:rPr lang="ar-EG" sz="4000" dirty="0" err="1"/>
              <a:t>بصورةطبيعية</a:t>
            </a:r>
            <a:r>
              <a:rPr lang="ar-EG" sz="4000" dirty="0"/>
              <a:t> من خلال شرب السوائل والعصائر الطبيعية واللبن لمدة 3 اشهر</a:t>
            </a:r>
            <a:r>
              <a:rPr lang="en-US" sz="4000" dirty="0"/>
              <a:t> </a:t>
            </a:r>
            <a:r>
              <a:rPr lang="ar-EG" sz="4000" dirty="0"/>
              <a:t>كما يجب التوجيه بتوفير مصحات للعلاج</a:t>
            </a:r>
          </a:p>
        </p:txBody>
      </p:sp>
    </p:spTree>
    <p:extLst>
      <p:ext uri="{BB962C8B-B14F-4D97-AF65-F5344CB8AC3E}">
        <p14:creationId xmlns:p14="http://schemas.microsoft.com/office/powerpoint/2010/main" val="13512058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796413" y="132736"/>
            <a:ext cx="10451689" cy="6725264"/>
          </a:xfrm>
          <a:prstGeom prst="rect">
            <a:avLst/>
          </a:prstGeom>
        </p:spPr>
      </p:pic>
    </p:spTree>
    <p:extLst>
      <p:ext uri="{BB962C8B-B14F-4D97-AF65-F5344CB8AC3E}">
        <p14:creationId xmlns:p14="http://schemas.microsoft.com/office/powerpoint/2010/main" val="137581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ar-IQ" sz="3200" dirty="0"/>
              <a:t>يتطرق الكثير من لاعبي الرياضة إلى القراءة حول استخدام المنشطات، </a:t>
            </a:r>
            <a:r>
              <a:rPr lang="ar-IQ" sz="3200" dirty="0" err="1"/>
              <a:t>وأضراراها</a:t>
            </a:r>
            <a:r>
              <a:rPr lang="ar-IQ" sz="3200" dirty="0"/>
              <a:t> بالنسبة للرجل، ولكن المثير للاهتمام أن هناك أيضا بعض النساء تستخدمن هذه المنشطات وبشكل مفرط.</a:t>
            </a:r>
            <a:r>
              <a:rPr lang="ar-IQ" sz="4800" dirty="0"/>
              <a:t> </a:t>
            </a:r>
            <a:r>
              <a:rPr lang="ar-IQ" sz="3200" dirty="0"/>
              <a:t>أن المنشطات لا تحول هرمونات الذكورة إلى أنوثة، ولكن من الممكن أن تزيد هرمونات الذكورة عند الإناث إذا قمن باستخدامها، لأن الهرمونات تساعد على زيادة حجم العضلات، والطبيعي عندما تحصل المرأة على هذه المنشطات يتحول تكوينها من أنثى إلى </a:t>
            </a:r>
            <a:r>
              <a:rPr lang="ar-IQ" sz="3200" dirty="0" err="1"/>
              <a:t>ذكر.ويعتبر</a:t>
            </a:r>
            <a:r>
              <a:rPr lang="ar-IQ" sz="3200" dirty="0"/>
              <a:t> تناول المنشطات عملا محظورا لدى المؤسسات الرياضية العالمية، ويعاقب من تكشف فحوصاته عن وجودها في جسمه بالطرد والاستبعاد من المنافسات الرياضية. فهذه الهرمونات يتم إنتاجها وتصنيعها لأغراض طبية كتحفيز نمو العظم مثلا في حالات المرضى المصابين بالكسور المضاعفة (الشديدة)، وهي لا تشمل إطلاقا الاستعمال الرياضي</a:t>
            </a:r>
            <a:r>
              <a:rPr lang="ar-IQ" sz="5400" dirty="0"/>
              <a:t>.</a:t>
            </a:r>
            <a:endParaRPr lang="en-US" sz="2400" dirty="0"/>
          </a:p>
        </p:txBody>
      </p:sp>
    </p:spTree>
    <p:extLst>
      <p:ext uri="{BB962C8B-B14F-4D97-AF65-F5344CB8AC3E}">
        <p14:creationId xmlns:p14="http://schemas.microsoft.com/office/powerpoint/2010/main" val="428411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4"/>
            <a:ext cx="10178322" cy="6303551"/>
          </a:xfrm>
        </p:spPr>
        <p:txBody>
          <a:bodyPr>
            <a:normAutofit/>
          </a:bodyPr>
          <a:lstStyle/>
          <a:p>
            <a:pPr algn="r"/>
            <a:r>
              <a:rPr lang="ar-IQ" sz="4400" dirty="0">
                <a:solidFill>
                  <a:srgbClr val="FF0000"/>
                </a:solidFill>
                <a:latin typeface="Cairo"/>
              </a:rPr>
              <a:t>المنشطات</a:t>
            </a:r>
            <a:r>
              <a:rPr lang="ar-IQ" sz="4400" dirty="0">
                <a:solidFill>
                  <a:srgbClr val="373331"/>
                </a:solidFill>
                <a:latin typeface="Cairo"/>
              </a:rPr>
              <a:t> :هي مواد مُصنَّعة غير طبيعية ، تؤثر بشكل كبير وغير حقيقي على تحسين حالة اللاعب البدنية والذهنية والنفسية وبالتالي يزداد الأداء الرياضي تستخدم المنشطات عن طريق حقن اللاعب او اللاعبة لنفسه أو من خلال التناول من الفم قبل موعد المسابقات </a:t>
            </a:r>
            <a:r>
              <a:rPr lang="ar-IQ" dirty="0">
                <a:solidFill>
                  <a:srgbClr val="373331"/>
                </a:solidFill>
                <a:latin typeface="Cairo"/>
              </a:rPr>
              <a:t>.</a:t>
            </a:r>
            <a:r>
              <a:rPr lang="ar-IQ" sz="4400" dirty="0">
                <a:solidFill>
                  <a:srgbClr val="373331"/>
                </a:solidFill>
                <a:latin typeface="Cairo"/>
              </a:rPr>
              <a:t>وتعتبر مواد غير قانونية ، فعادة يعاقب الاعب الذي يتعاطاها بالاستبعاد من البطولات الرياضية، كما أنها تحمل مخاطر صحية كبيرة على الجسم قد تصل بصاحبه إلى الموت.</a:t>
            </a:r>
            <a:endParaRPr lang="en-US" dirty="0"/>
          </a:p>
        </p:txBody>
      </p:sp>
    </p:spTree>
    <p:extLst>
      <p:ext uri="{BB962C8B-B14F-4D97-AF65-F5344CB8AC3E}">
        <p14:creationId xmlns:p14="http://schemas.microsoft.com/office/powerpoint/2010/main" val="284952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4"/>
            <a:ext cx="10178322" cy="6313383"/>
          </a:xfrm>
        </p:spPr>
        <p:txBody>
          <a:bodyPr>
            <a:noAutofit/>
          </a:bodyPr>
          <a:lstStyle/>
          <a:p>
            <a:pPr algn="r"/>
            <a:r>
              <a:rPr lang="ar-IQ" sz="3200" dirty="0"/>
              <a:t>يؤدي الضغط من أجل الفوز ببعض الرياضيين إلى استخدام المنشطات الرياضية للمساعدة على تحسين الأداء. وتعرف استخدام هذه الأدوية بالمنشطات، إلا أن خطورة تناول تلك المنشطات هي كونها مصحوبة بالمخاطر ويتم ابتلاع هذه المنشطات أو حقنها؛ فهي تعطي راحة مؤقتة للجسم وتهدئة الأعصاب. </a:t>
            </a:r>
            <a:br>
              <a:rPr lang="ar-IQ" sz="3200" dirty="0"/>
            </a:br>
            <a:r>
              <a:rPr lang="ar-IQ" sz="3200" dirty="0"/>
              <a:t>يعد قمع الشهية هو أكثر الآثار الجانبية شيوعًا التي تسببها المنشطات. يعتبر فقدان الوزن بشكل كبير أيضًا من الآثار الجانبية للجرعة الزائدة من المنشطات، وهناك العديد من الآثار الجانبية الشائعة الأخرى مثل الأرق وآلام البطن، والتي تحدث في المقام الأول بسبب الإفراط في استخدام المنشطات. في ما يلي أبرز أضرار المنشطات الرياضية.</a:t>
            </a:r>
            <a:endParaRPr lang="en-US" sz="3200" dirty="0"/>
          </a:p>
        </p:txBody>
      </p:sp>
    </p:spTree>
    <p:extLst>
      <p:ext uri="{BB962C8B-B14F-4D97-AF65-F5344CB8AC3E}">
        <p14:creationId xmlns:p14="http://schemas.microsoft.com/office/powerpoint/2010/main" val="279460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5"/>
            <a:ext cx="10940322" cy="1112118"/>
          </a:xfrm>
        </p:spPr>
        <p:txBody>
          <a:bodyPr>
            <a:normAutofit/>
          </a:bodyPr>
          <a:lstStyle/>
          <a:p>
            <a:pPr algn="ctr"/>
            <a:r>
              <a:rPr lang="ar-IQ" sz="4400" dirty="0">
                <a:solidFill>
                  <a:srgbClr val="FF0000"/>
                </a:solidFill>
              </a:rPr>
              <a:t>وهناك أعراض خطيرة عامة بعد استخدام المنشطات </a:t>
            </a:r>
            <a:endParaRPr lang="en-US" sz="4400" dirty="0">
              <a:solidFill>
                <a:srgbClr val="FF0000"/>
              </a:solidFill>
            </a:endParaRPr>
          </a:p>
        </p:txBody>
      </p:sp>
      <p:sp>
        <p:nvSpPr>
          <p:cNvPr id="3" name="عنصر نائب للمحتوى 2"/>
          <p:cNvSpPr>
            <a:spLocks noGrp="1"/>
          </p:cNvSpPr>
          <p:nvPr>
            <p:ph idx="1"/>
          </p:nvPr>
        </p:nvSpPr>
        <p:spPr>
          <a:xfrm>
            <a:off x="786581" y="1317523"/>
            <a:ext cx="11139947" cy="5702709"/>
          </a:xfrm>
        </p:spPr>
        <p:txBody>
          <a:bodyPr>
            <a:noAutofit/>
          </a:bodyPr>
          <a:lstStyle/>
          <a:p>
            <a:pPr marL="0" indent="0" algn="r">
              <a:buNone/>
            </a:pPr>
            <a:r>
              <a:rPr lang="ar-IQ" sz="2800" dirty="0"/>
              <a:t>-آلام شديدة في المعدة          -حدوث تضخّم في عضلة القلب </a:t>
            </a:r>
          </a:p>
          <a:p>
            <a:pPr marL="0" indent="0" algn="r">
              <a:buNone/>
            </a:pPr>
            <a:r>
              <a:rPr lang="ar-IQ" sz="2800" dirty="0"/>
              <a:t>-تغيّر المزاج ممّا يجعل الشخص عصبياً ومتوتراً وقلقاً معظم الوقت</a:t>
            </a:r>
          </a:p>
          <a:p>
            <a:pPr marL="0" indent="0" algn="r">
              <a:buNone/>
            </a:pPr>
            <a:r>
              <a:rPr lang="ar-IQ" sz="2800" dirty="0"/>
              <a:t>-كما تؤدي إلى </a:t>
            </a:r>
            <a:r>
              <a:rPr lang="ar-IQ" sz="2800" dirty="0" err="1"/>
              <a:t>الإكتئاب</a:t>
            </a:r>
            <a:r>
              <a:rPr lang="ar-IQ" sz="2800" dirty="0"/>
              <a:t>.</a:t>
            </a:r>
          </a:p>
          <a:p>
            <a:pPr marL="0" indent="0" algn="r">
              <a:buNone/>
            </a:pPr>
            <a:r>
              <a:rPr lang="ar-IQ" sz="2800" dirty="0"/>
              <a:t>-قمع </a:t>
            </a:r>
            <a:r>
              <a:rPr lang="ar-IQ" sz="2800" dirty="0" err="1"/>
              <a:t>الشهيه</a:t>
            </a:r>
            <a:r>
              <a:rPr lang="ar-IQ" sz="2800" dirty="0"/>
              <a:t>.</a:t>
            </a:r>
          </a:p>
          <a:p>
            <a:pPr marL="0" indent="0" algn="r">
              <a:buNone/>
            </a:pPr>
            <a:r>
              <a:rPr lang="ar-IQ" sz="2800" dirty="0"/>
              <a:t>-فقدان الوزن .</a:t>
            </a:r>
          </a:p>
          <a:p>
            <a:pPr marL="0" indent="0" algn="r">
              <a:buNone/>
            </a:pPr>
            <a:r>
              <a:rPr lang="ar-IQ" sz="2800" dirty="0"/>
              <a:t>-صداع شديد </a:t>
            </a:r>
          </a:p>
          <a:p>
            <a:pPr marL="0" indent="0" algn="r">
              <a:buNone/>
            </a:pPr>
            <a:r>
              <a:rPr lang="ar-IQ" sz="2800" dirty="0"/>
              <a:t>-حدوث نزيف من الأنف</a:t>
            </a:r>
          </a:p>
          <a:p>
            <a:pPr marL="0" indent="0" algn="r">
              <a:buNone/>
            </a:pPr>
            <a:r>
              <a:rPr lang="ar-IQ" sz="2800" dirty="0"/>
              <a:t>-ارتفاع ضغط الدم </a:t>
            </a:r>
          </a:p>
          <a:p>
            <a:pPr marL="0" indent="0" algn="r">
              <a:buNone/>
            </a:pPr>
            <a:r>
              <a:rPr lang="ar-IQ" sz="2800" dirty="0"/>
              <a:t>-أضرار في الكلى والكبد والإفراط في تناوُل </a:t>
            </a:r>
            <a:r>
              <a:rPr lang="ar-IQ" sz="2800" dirty="0" err="1"/>
              <a:t>المشطات</a:t>
            </a:r>
            <a:r>
              <a:rPr lang="ar-IQ" sz="2800" dirty="0"/>
              <a:t> بشكل كبير وعدم شرب كميات كبيرة من الماء قد يُؤدّي إلى </a:t>
            </a:r>
            <a:r>
              <a:rPr lang="ar-IQ" sz="1400" dirty="0"/>
              <a:t>أ</a:t>
            </a:r>
            <a:r>
              <a:rPr lang="ar-IQ" sz="2800" dirty="0"/>
              <a:t>ضرارٍ صحيّةٍ غير قابلة للعلاج</a:t>
            </a:r>
            <a:r>
              <a:rPr lang="ar-IQ" sz="1400" dirty="0"/>
              <a:t>.</a:t>
            </a:r>
            <a:endParaRPr lang="en-US" sz="1400" dirty="0"/>
          </a:p>
        </p:txBody>
      </p:sp>
    </p:spTree>
    <p:extLst>
      <p:ext uri="{BB962C8B-B14F-4D97-AF65-F5344CB8AC3E}">
        <p14:creationId xmlns:p14="http://schemas.microsoft.com/office/powerpoint/2010/main" val="361268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4"/>
            <a:ext cx="10178322" cy="2508299"/>
          </a:xfrm>
        </p:spPr>
        <p:txBody>
          <a:bodyPr>
            <a:normAutofit fontScale="90000"/>
          </a:bodyPr>
          <a:lstStyle/>
          <a:p>
            <a:pPr algn="r"/>
            <a:r>
              <a:rPr lang="ar-IQ" sz="5400" dirty="0">
                <a:solidFill>
                  <a:srgbClr val="FF0000"/>
                </a:solidFill>
              </a:rPr>
              <a:t>اما اعراض المنشطات على المرأة </a:t>
            </a:r>
            <a:br>
              <a:rPr lang="ar-IQ" sz="5400" dirty="0"/>
            </a:br>
            <a:r>
              <a:rPr lang="ar-IQ" sz="4400" dirty="0"/>
              <a:t>فيقلل حجم الثدي وتقل دهون الجسم ويزداد نمو شعر الجسم وكذلك الصوت ويحدث اضطراب للدورة الشهرية</a:t>
            </a:r>
            <a:endParaRPr lang="en-US" sz="4000" dirty="0"/>
          </a:p>
        </p:txBody>
      </p:sp>
      <p:pic>
        <p:nvPicPr>
          <p:cNvPr id="2050" name="Picture 2" descr="قرار يحدد لائحة المنشطات الرياضية الممنو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83" y="2593821"/>
            <a:ext cx="8860607" cy="389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6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1" y="402049"/>
            <a:ext cx="10338618" cy="6352712"/>
          </a:xfrm>
        </p:spPr>
        <p:txBody>
          <a:bodyPr>
            <a:normAutofit fontScale="90000"/>
          </a:bodyPr>
          <a:lstStyle/>
          <a:p>
            <a:pPr algn="r"/>
            <a:r>
              <a:rPr lang="ar-IQ" sz="4400" b="1" dirty="0">
                <a:solidFill>
                  <a:srgbClr val="FF0000"/>
                </a:solidFill>
              </a:rPr>
              <a:t>أنواع المنشطات الرياضية</a:t>
            </a:r>
            <a:br>
              <a:rPr lang="ar-IQ" sz="4400" b="1" dirty="0">
                <a:solidFill>
                  <a:srgbClr val="FF0000"/>
                </a:solidFill>
              </a:rPr>
            </a:br>
            <a:br>
              <a:rPr lang="ar-IQ" sz="4400" b="1" dirty="0">
                <a:solidFill>
                  <a:srgbClr val="FF0000"/>
                </a:solidFill>
              </a:rPr>
            </a:br>
            <a:br>
              <a:rPr lang="ar-IQ" sz="4400" b="1" dirty="0">
                <a:solidFill>
                  <a:srgbClr val="FF0000"/>
                </a:solidFill>
              </a:rPr>
            </a:br>
            <a:br>
              <a:rPr lang="ar-IQ" sz="4400" b="1" dirty="0">
                <a:solidFill>
                  <a:srgbClr val="FF0000"/>
                </a:solidFill>
              </a:rPr>
            </a:br>
            <a:br>
              <a:rPr lang="ar-IQ" sz="2200" b="1" dirty="0">
                <a:solidFill>
                  <a:srgbClr val="FF0000"/>
                </a:solidFill>
              </a:rPr>
            </a:br>
            <a:r>
              <a:rPr lang="ar-IQ" sz="3100" dirty="0"/>
              <a:t>المنشطات مواد صنعية مشابهة لهرمون التستوستيرون الذي يُفرز لدى الذكور، والذي يكون له دوار بانٍ للعضلات، والتي يمكن أن يصفها الطبيب في حالات طِبية معينة، كحالات نقص هرمون التستوستيرون، ولكنها لا توصف للفائدة البنائية أبدًا، ويوجد عدة أنواع مُختلفة منها، وفيما يلي الأنواع الأكثر شيوعًا:</a:t>
            </a:r>
            <a:br>
              <a:rPr lang="ar-IQ" sz="3100" dirty="0"/>
            </a:br>
            <a:r>
              <a:rPr lang="ar-IQ" sz="3100" dirty="0" err="1"/>
              <a:t>نادرول</a:t>
            </a:r>
            <a:r>
              <a:rPr lang="ar-IQ" sz="3100" dirty="0"/>
              <a:t> </a:t>
            </a:r>
            <a:r>
              <a:rPr lang="en-US" sz="3100" dirty="0" err="1"/>
              <a:t>Anadrol</a:t>
            </a:r>
            <a:r>
              <a:rPr lang="en-US" sz="3100" dirty="0"/>
              <a:t>).</a:t>
            </a:r>
            <a:br>
              <a:rPr lang="en-US" sz="3100" dirty="0"/>
            </a:br>
            <a:r>
              <a:rPr lang="ar-IQ" sz="3100" dirty="0" err="1"/>
              <a:t>ديانابول</a:t>
            </a:r>
            <a:r>
              <a:rPr lang="en-US" sz="3100" dirty="0" err="1"/>
              <a:t>Dianabol</a:t>
            </a:r>
            <a:r>
              <a:rPr lang="en-US" sz="3100" dirty="0"/>
              <a:t>).</a:t>
            </a:r>
            <a:br>
              <a:rPr lang="en-US" sz="3100" dirty="0"/>
            </a:br>
            <a:r>
              <a:rPr lang="ar-IQ" sz="3100" dirty="0" err="1"/>
              <a:t>وينسترول</a:t>
            </a:r>
            <a:r>
              <a:rPr lang="ar-IQ" sz="3100" dirty="0"/>
              <a:t> </a:t>
            </a:r>
            <a:r>
              <a:rPr lang="en-US" sz="3100" dirty="0" err="1"/>
              <a:t>Winstrol</a:t>
            </a:r>
            <a:r>
              <a:rPr lang="en-US" sz="3100" dirty="0"/>
              <a:t>).</a:t>
            </a:r>
            <a:br>
              <a:rPr lang="en-US" sz="3100" dirty="0"/>
            </a:br>
            <a:r>
              <a:rPr lang="ar-IQ" sz="3100" dirty="0"/>
              <a:t>ديكا </a:t>
            </a:r>
            <a:r>
              <a:rPr lang="ar-IQ" sz="3100" dirty="0" err="1"/>
              <a:t>دورابولين</a:t>
            </a:r>
            <a:r>
              <a:rPr lang="ar-IQ" sz="3100" dirty="0"/>
              <a:t> </a:t>
            </a:r>
            <a:r>
              <a:rPr lang="en-US" sz="2200" dirty="0" err="1"/>
              <a:t>Deca</a:t>
            </a:r>
            <a:r>
              <a:rPr lang="en-US" sz="2200" dirty="0"/>
              <a:t> </a:t>
            </a:r>
            <a:r>
              <a:rPr lang="en-US" sz="2200" dirty="0" err="1"/>
              <a:t>Durabolin</a:t>
            </a:r>
            <a:r>
              <a:rPr lang="en-US" sz="2200" dirty="0"/>
              <a:t>)</a:t>
            </a:r>
            <a:r>
              <a:rPr lang="en-US" sz="3600" dirty="0"/>
              <a:t>.</a:t>
            </a:r>
            <a:br>
              <a:rPr lang="en-US" dirty="0"/>
            </a:br>
            <a:br>
              <a:rPr lang="ar-IQ" sz="4400" b="1" dirty="0">
                <a:solidFill>
                  <a:srgbClr val="FF0000"/>
                </a:solidFill>
              </a:rPr>
            </a:br>
            <a:br>
              <a:rPr lang="ar-IQ" sz="4400" b="1" dirty="0">
                <a:solidFill>
                  <a:srgbClr val="FF0000"/>
                </a:solidFill>
              </a:rPr>
            </a:br>
            <a:br>
              <a:rPr lang="ar-IQ" sz="4400" b="1" dirty="0">
                <a:solidFill>
                  <a:srgbClr val="FF0000"/>
                </a:solidFill>
              </a:rPr>
            </a:br>
            <a:br>
              <a:rPr lang="ar-IQ" sz="4400" b="1" dirty="0"/>
            </a:br>
            <a:br>
              <a:rPr lang="ar-IQ" dirty="0"/>
            </a:br>
            <a:endParaRPr lang="en-US" dirty="0"/>
          </a:p>
        </p:txBody>
      </p:sp>
      <p:pic>
        <p:nvPicPr>
          <p:cNvPr id="4" name="صورة 3"/>
          <p:cNvPicPr>
            <a:picLocks noChangeAspect="1"/>
          </p:cNvPicPr>
          <p:nvPr/>
        </p:nvPicPr>
        <p:blipFill>
          <a:blip r:embed="rId2"/>
          <a:stretch>
            <a:fillRect/>
          </a:stretch>
        </p:blipFill>
        <p:spPr>
          <a:xfrm>
            <a:off x="108155" y="-32941"/>
            <a:ext cx="4689987" cy="2859805"/>
          </a:xfrm>
          <a:prstGeom prst="rect">
            <a:avLst/>
          </a:prstGeom>
        </p:spPr>
      </p:pic>
    </p:spTree>
    <p:extLst>
      <p:ext uri="{BB962C8B-B14F-4D97-AF65-F5344CB8AC3E}">
        <p14:creationId xmlns:p14="http://schemas.microsoft.com/office/powerpoint/2010/main" val="11485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4"/>
            <a:ext cx="10178322" cy="5802105"/>
          </a:xfrm>
        </p:spPr>
        <p:txBody>
          <a:bodyPr>
            <a:noAutofit/>
          </a:bodyPr>
          <a:lstStyle/>
          <a:p>
            <a:pPr algn="ctr"/>
            <a:br>
              <a:rPr lang="ar-IQ" sz="3200" b="1" dirty="0"/>
            </a:br>
            <a:br>
              <a:rPr lang="ar-IQ" sz="3200" b="1" dirty="0"/>
            </a:br>
            <a:r>
              <a:rPr lang="ar-IQ" sz="3200" b="1" dirty="0"/>
              <a:t>تساعد المنشطات في بناء العضلات، وتغير الملامح مثل زيادة شعر الوجه، وغالبًا ما تكون منشطات </a:t>
            </a:r>
            <a:r>
              <a:rPr lang="ar-IQ" sz="3200" b="1" dirty="0" err="1"/>
              <a:t>الستيرويدات</a:t>
            </a:r>
            <a:r>
              <a:rPr lang="ar-IQ" sz="3200" b="1" dirty="0"/>
              <a:t> </a:t>
            </a:r>
            <a:r>
              <a:rPr lang="ar-IQ" sz="3200" b="1" dirty="0" err="1"/>
              <a:t>الابتنائية</a:t>
            </a:r>
            <a:r>
              <a:rPr lang="ar-IQ" sz="3200" b="1" dirty="0"/>
              <a:t> التي يستخدمها الرياضيون شكلاً من أشكال هرمون التستوستيرون. </a:t>
            </a:r>
            <a:br>
              <a:rPr lang="ar-IQ" sz="3200" b="1" dirty="0"/>
            </a:br>
            <a:r>
              <a:rPr lang="ar-IQ" sz="3200" b="1" dirty="0"/>
              <a:t>قد تقلل المنشطات من الضرر الذي يحدث للعضلات أثناء التمارين الشاقة. يمكن أن يساعد ذلك الرياضيين على التعافي بشكل أسرع من الألم والشد العضلي الذي تسببه التمارين. قد يكون لديهم القدرة  على ممارسة التمارين الرياضية</a:t>
            </a:r>
            <a:r>
              <a:rPr lang="ar-IQ" sz="3200" b="1" dirty="0">
                <a:solidFill>
                  <a:schemeClr val="tx1"/>
                </a:solidFill>
              </a:rPr>
              <a:t> </a:t>
            </a:r>
            <a:r>
              <a:rPr lang="ar-IQ" sz="3200" b="1" dirty="0"/>
              <a:t>بشكل أفضل.</a:t>
            </a:r>
            <a:endParaRPr lang="en-US" sz="2800" dirty="0"/>
          </a:p>
        </p:txBody>
      </p:sp>
    </p:spTree>
    <p:extLst>
      <p:ext uri="{BB962C8B-B14F-4D97-AF65-F5344CB8AC3E}">
        <p14:creationId xmlns:p14="http://schemas.microsoft.com/office/powerpoint/2010/main" val="347198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4"/>
            <a:ext cx="10178322" cy="5939757"/>
          </a:xfrm>
        </p:spPr>
        <p:txBody>
          <a:bodyPr>
            <a:normAutofit fontScale="90000"/>
          </a:bodyPr>
          <a:lstStyle/>
          <a:p>
            <a:pPr algn="r"/>
            <a:r>
              <a:rPr lang="ar-IQ" dirty="0">
                <a:solidFill>
                  <a:srgbClr val="FF0000"/>
                </a:solidFill>
              </a:rPr>
              <a:t>طرق الكشف عن المنشطات:</a:t>
            </a:r>
            <a:br>
              <a:rPr lang="ar-IQ" sz="2700" dirty="0"/>
            </a:br>
            <a:r>
              <a:rPr lang="ar-IQ" sz="2700" dirty="0"/>
              <a:t>- تحليل الادرار بطريقـة التحليل الضوئي و اللوني أو </a:t>
            </a:r>
            <a:r>
              <a:rPr lang="ar-IQ" sz="2700" dirty="0" err="1"/>
              <a:t>الاشعائي</a:t>
            </a:r>
            <a:r>
              <a:rPr lang="ar-IQ" sz="2700" dirty="0"/>
              <a:t> لكشف بقايا أثار المنشط. </a:t>
            </a:r>
            <a:br>
              <a:rPr lang="ar-IQ" sz="2700" dirty="0"/>
            </a:br>
            <a:r>
              <a:rPr lang="ar-IQ" sz="2700" dirty="0"/>
              <a:t>- تحليل الدم.</a:t>
            </a:r>
            <a:br>
              <a:rPr lang="ar-IQ" sz="2700" dirty="0"/>
            </a:br>
            <a:r>
              <a:rPr lang="ar-IQ" sz="2700" dirty="0"/>
              <a:t>- تحليل اللعاب. </a:t>
            </a:r>
            <a:br>
              <a:rPr lang="ar-IQ" sz="2700" dirty="0"/>
            </a:br>
            <a:r>
              <a:rPr lang="ar-IQ" sz="2700" dirty="0"/>
              <a:t>- تحليل بصيلات الشعر</a:t>
            </a:r>
            <a:br>
              <a:rPr lang="ar-IQ" sz="2700" dirty="0"/>
            </a:br>
            <a:r>
              <a:rPr lang="ar-IQ" sz="4000" dirty="0">
                <a:solidFill>
                  <a:srgbClr val="FF0000"/>
                </a:solidFill>
              </a:rPr>
              <a:t>الوقاية من تناول المنشطات: </a:t>
            </a:r>
            <a:br>
              <a:rPr lang="ar-IQ" sz="2700" dirty="0"/>
            </a:br>
            <a:r>
              <a:rPr lang="ar-IQ" sz="2700" dirty="0"/>
              <a:t>أن الوقاية من تناول المنشطات أمر ضروري قبل ان يجد الرياضي نفسه مدمنا عليها حيث لا يمكنه التخلي عنها، و عليه فقد حملت جميع </a:t>
            </a:r>
            <a:r>
              <a:rPr lang="ar-IQ" sz="2700" dirty="0" err="1"/>
              <a:t>الهيآت</a:t>
            </a:r>
            <a:r>
              <a:rPr lang="ar-IQ" sz="2700" dirty="0"/>
              <a:t> العالمية الكبيرة المشرفة على الأنشطة الرياضية مسؤولية مكافحة ظاهرة تناول المنشطات و ذلك من خلال إجراء مجموعة من الندوات و اللقاءات الدولية من اجل توعية الحركـة بخطر تناولها و كذلك في إجراء طرق طبية و علمية يمكن أن يعتمد عليها الرياضي في تحسين مستوى الأداء، و قد تم تحديد أهم واغلب المنشطات ضمن القائمة المحظورة من طرف اللجنة الاولمبية للطب الرياضي، و تسليط عقوبات صارمة على الرياضيين قد تصل إلى حد حرمان الرياضي من المنافسة مدى الحياة و فرض غرامات مالية كبيرة.</a:t>
            </a:r>
            <a:endParaRPr lang="en-US" sz="2700" dirty="0"/>
          </a:p>
        </p:txBody>
      </p:sp>
    </p:spTree>
    <p:extLst>
      <p:ext uri="{BB962C8B-B14F-4D97-AF65-F5344CB8AC3E}">
        <p14:creationId xmlns:p14="http://schemas.microsoft.com/office/powerpoint/2010/main" val="168574062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TM10001106[[fn=الشارة]]</Template>
  <TotalTime>85</TotalTime>
  <Words>839</Words>
  <Application>Microsoft Office PowerPoint</Application>
  <PresentationFormat>شاشة عريضة</PresentationFormat>
  <Paragraphs>26</Paragraphs>
  <Slides>13</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Cairo</vt:lpstr>
      <vt:lpstr>Calibri</vt:lpstr>
      <vt:lpstr>Gill Sans MT</vt:lpstr>
      <vt:lpstr>Impact</vt:lpstr>
      <vt:lpstr>Badge</vt:lpstr>
      <vt:lpstr>عرض تقديمي في PowerPoint</vt:lpstr>
      <vt:lpstr>يتطرق الكثير من لاعبي الرياضة إلى القراءة حول استخدام المنشطات، وأضراراها بالنسبة للرجل، ولكن المثير للاهتمام أن هناك أيضا بعض النساء تستخدمن هذه المنشطات وبشكل مفرط. أن المنشطات لا تحول هرمونات الذكورة إلى أنوثة، ولكن من الممكن أن تزيد هرمونات الذكورة عند الإناث إذا قمن باستخدامها، لأن الهرمونات تساعد على زيادة حجم العضلات، والطبيعي عندما تحصل المرأة على هذه المنشطات يتحول تكوينها من أنثى إلى ذكر.ويعتبر تناول المنشطات عملا محظورا لدى المؤسسات الرياضية العالمية، ويعاقب من تكشف فحوصاته عن وجودها في جسمه بالطرد والاستبعاد من المنافسات الرياضية. فهذه الهرمونات يتم إنتاجها وتصنيعها لأغراض طبية كتحفيز نمو العظم مثلا في حالات المرضى المصابين بالكسور المضاعفة (الشديدة)، وهي لا تشمل إطلاقا الاستعمال الرياضي.</vt:lpstr>
      <vt:lpstr>المنشطات :هي مواد مُصنَّعة غير طبيعية ، تؤثر بشكل كبير وغير حقيقي على تحسين حالة اللاعب البدنية والذهنية والنفسية وبالتالي يزداد الأداء الرياضي تستخدم المنشطات عن طريق حقن اللاعب او اللاعبة لنفسه أو من خلال التناول من الفم قبل موعد المسابقات .وتعتبر مواد غير قانونية ، فعادة يعاقب الاعب الذي يتعاطاها بالاستبعاد من البطولات الرياضية، كما أنها تحمل مخاطر صحية كبيرة على الجسم قد تصل بصاحبه إلى الموت.</vt:lpstr>
      <vt:lpstr>يؤدي الضغط من أجل الفوز ببعض الرياضيين إلى استخدام المنشطات الرياضية للمساعدة على تحسين الأداء. وتعرف استخدام هذه الأدوية بالمنشطات، إلا أن خطورة تناول تلك المنشطات هي كونها مصحوبة بالمخاطر ويتم ابتلاع هذه المنشطات أو حقنها؛ فهي تعطي راحة مؤقتة للجسم وتهدئة الأعصاب.  يعد قمع الشهية هو أكثر الآثار الجانبية شيوعًا التي تسببها المنشطات. يعتبر فقدان الوزن بشكل كبير أيضًا من الآثار الجانبية للجرعة الزائدة من المنشطات، وهناك العديد من الآثار الجانبية الشائعة الأخرى مثل الأرق وآلام البطن، والتي تحدث في المقام الأول بسبب الإفراط في استخدام المنشطات. في ما يلي أبرز أضرار المنشطات الرياضية.</vt:lpstr>
      <vt:lpstr>وهناك أعراض خطيرة عامة بعد استخدام المنشطات </vt:lpstr>
      <vt:lpstr>اما اعراض المنشطات على المرأة  فيقلل حجم الثدي وتقل دهون الجسم ويزداد نمو شعر الجسم وكذلك الصوت ويحدث اضطراب للدورة الشهرية</vt:lpstr>
      <vt:lpstr>أنواع المنشطات الرياضية     المنشطات مواد صنعية مشابهة لهرمون التستوستيرون الذي يُفرز لدى الذكور، والذي يكون له دوار بانٍ للعضلات، والتي يمكن أن يصفها الطبيب في حالات طِبية معينة، كحالات نقص هرمون التستوستيرون، ولكنها لا توصف للفائدة البنائية أبدًا، ويوجد عدة أنواع مُختلفة منها، وفيما يلي الأنواع الأكثر شيوعًا: نادرول Anadrol). ديانابولDianabol). وينسترول Winstrol). ديكا دورابولين Deca Durabolin).      </vt:lpstr>
      <vt:lpstr>  تساعد المنشطات في بناء العضلات، وتغير الملامح مثل زيادة شعر الوجه، وغالبًا ما تكون منشطات الستيرويدات الابتنائية التي يستخدمها الرياضيون شكلاً من أشكال هرمون التستوستيرون.  قد تقلل المنشطات من الضرر الذي يحدث للعضلات أثناء التمارين الشاقة. يمكن أن يساعد ذلك الرياضيين على التعافي بشكل أسرع من الألم والشد العضلي الذي تسببه التمارين. قد يكون لديهم القدرة  على ممارسة التمارين الرياضية بشكل أفضل.</vt:lpstr>
      <vt:lpstr>طرق الكشف عن المنشطات: - تحليل الادرار بطريقـة التحليل الضوئي و اللوني أو الاشعائي لكشف بقايا أثار المنشط.  - تحليل الدم. - تحليل اللعاب.  - تحليل بصيلات الشعر الوقاية من تناول المنشطات:  أن الوقاية من تناول المنشطات أمر ضروري قبل ان يجد الرياضي نفسه مدمنا عليها حيث لا يمكنه التخلي عنها، و عليه فقد حملت جميع الهيآت العالمية الكبيرة المشرفة على الأنشطة الرياضية مسؤولية مكافحة ظاهرة تناول المنشطات و ذلك من خلال إجراء مجموعة من الندوات و اللقاءات الدولية من اجل توعية الحركـة بخطر تناولها و كذلك في إجراء طرق طبية و علمية يمكن أن يعتمد عليها الرياضي في تحسين مستوى الأداء، و قد تم تحديد أهم واغلب المنشطات ضمن القائمة المحظورة من طرف اللجنة الاولمبية للطب الرياضي، و تسليط عقوبات صارمة على الرياضيين قد تصل إلى حد حرمان الرياضي من المنافسة مدى الحياة و فرض غرامات مالية كبيرة.</vt:lpstr>
      <vt:lpstr>في النهاية يجب الانتباه إلى أن المنشطات الرياضية ليس لها استخدام طبي معتمد من قبل الحكومات، كما أنها محظور تناولها  من قبل معظم الاتحادات والمجموعات الرياضية  كما ليس من الآمن القيام بشرائها من التجار؛ حيث يمكن أن تكون الأدوية ملوثة أو مصنفة بطريقة خاطئة. </vt:lpstr>
      <vt:lpstr>الاهداف</vt:lpstr>
      <vt:lpstr>التوصيات</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doaa</cp:lastModifiedBy>
  <cp:revision>8</cp:revision>
  <dcterms:created xsi:type="dcterms:W3CDTF">2024-05-04T16:55:27Z</dcterms:created>
  <dcterms:modified xsi:type="dcterms:W3CDTF">2024-05-06T07:45:28Z</dcterms:modified>
</cp:coreProperties>
</file>