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7">
  <p:sldMasterIdLst>
    <p:sldMasterId id="2147483648" r:id="rId1"/>
    <p:sldMasterId id="2147483660" r:id="rId2"/>
    <p:sldMasterId id="2147483672" r:id="rId3"/>
    <p:sldMasterId id="2147483684" r:id="rId4"/>
    <p:sldMasterId id="2147483696" r:id="rId5"/>
    <p:sldMasterId id="2147483714" r:id="rId6"/>
    <p:sldMasterId id="2147483732" r:id="rId7"/>
    <p:sldMasterId id="2147483744" r:id="rId8"/>
    <p:sldMasterId id="2147483762" r:id="rId9"/>
    <p:sldMasterId id="2147483780" r:id="rId10"/>
    <p:sldMasterId id="2147483792" r:id="rId11"/>
  </p:sldMasterIdLst>
  <p:notesMasterIdLst>
    <p:notesMasterId r:id="rId81"/>
  </p:notesMasterIdLst>
  <p:sldIdLst>
    <p:sldId id="257" r:id="rId12"/>
    <p:sldId id="258" r:id="rId13"/>
    <p:sldId id="260" r:id="rId14"/>
    <p:sldId id="368" r:id="rId15"/>
    <p:sldId id="288" r:id="rId16"/>
    <p:sldId id="289" r:id="rId17"/>
    <p:sldId id="261" r:id="rId18"/>
    <p:sldId id="291" r:id="rId19"/>
    <p:sldId id="369" r:id="rId20"/>
    <p:sldId id="371" r:id="rId21"/>
    <p:sldId id="370" r:id="rId22"/>
    <p:sldId id="372" r:id="rId23"/>
    <p:sldId id="290" r:id="rId24"/>
    <p:sldId id="293" r:id="rId25"/>
    <p:sldId id="294" r:id="rId26"/>
    <p:sldId id="295" r:id="rId27"/>
    <p:sldId id="296" r:id="rId28"/>
    <p:sldId id="297" r:id="rId29"/>
    <p:sldId id="298" r:id="rId30"/>
    <p:sldId id="300" r:id="rId31"/>
    <p:sldId id="301" r:id="rId32"/>
    <p:sldId id="373" r:id="rId33"/>
    <p:sldId id="269" r:id="rId34"/>
    <p:sldId id="374"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75" r:id="rId49"/>
    <p:sldId id="316" r:id="rId50"/>
    <p:sldId id="317" r:id="rId51"/>
    <p:sldId id="318" r:id="rId52"/>
    <p:sldId id="319" r:id="rId53"/>
    <p:sldId id="326" r:id="rId54"/>
    <p:sldId id="327" r:id="rId55"/>
    <p:sldId id="328" r:id="rId56"/>
    <p:sldId id="329" r:id="rId57"/>
    <p:sldId id="332" r:id="rId58"/>
    <p:sldId id="333" r:id="rId59"/>
    <p:sldId id="336" r:id="rId60"/>
    <p:sldId id="344" r:id="rId61"/>
    <p:sldId id="376" r:id="rId62"/>
    <p:sldId id="346" r:id="rId63"/>
    <p:sldId id="351" r:id="rId64"/>
    <p:sldId id="352" r:id="rId65"/>
    <p:sldId id="353" r:id="rId66"/>
    <p:sldId id="359" r:id="rId67"/>
    <p:sldId id="360" r:id="rId68"/>
    <p:sldId id="361" r:id="rId69"/>
    <p:sldId id="362" r:id="rId70"/>
    <p:sldId id="364" r:id="rId71"/>
    <p:sldId id="366" r:id="rId72"/>
    <p:sldId id="377" r:id="rId73"/>
    <p:sldId id="285" r:id="rId74"/>
    <p:sldId id="378" r:id="rId75"/>
    <p:sldId id="379" r:id="rId76"/>
    <p:sldId id="380" r:id="rId77"/>
    <p:sldId id="381" r:id="rId78"/>
    <p:sldId id="286" r:id="rId79"/>
    <p:sldId id="382" r:id="rId8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663300"/>
    <a:srgbClr val="00FF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نمط ذو سمات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نمط ذو سمات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63" autoAdjust="0"/>
    <p:restoredTop sz="91756" autoAdjust="0"/>
  </p:normalViewPr>
  <p:slideViewPr>
    <p:cSldViewPr>
      <p:cViewPr>
        <p:scale>
          <a:sx n="60" d="100"/>
          <a:sy n="60" d="100"/>
        </p:scale>
        <p:origin x="-2022" y="-2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presProps" Target="presProp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___Microsoft_Excel1.xlsx"/><Relationship Id="rId2" Type="http://schemas.openxmlformats.org/officeDocument/2006/relationships/image" Target="../media/image22.jpe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0"/>
      <c:rotY val="20"/>
      <c:rAngAx val="1"/>
    </c:view3D>
    <c:floor>
      <c:thickness val="0"/>
      <c:spPr>
        <a:pattFill prst="pct30">
          <a:fgClr>
            <a:schemeClr val="bg1">
              <a:lumMod val="65000"/>
            </a:schemeClr>
          </a:fgClr>
          <a:bgClr>
            <a:schemeClr val="bg1"/>
          </a:bgClr>
        </a:pattFill>
      </c:spPr>
    </c:floor>
    <c:sideWall>
      <c:thickness val="0"/>
      <c:spPr>
        <a:blipFill>
          <a:blip xmlns:r="http://schemas.openxmlformats.org/officeDocument/2006/relationships" r:embed="rId2"/>
          <a:tile tx="0" ty="0" sx="100000" sy="100000" flip="none" algn="tl"/>
        </a:blipFill>
      </c:spPr>
    </c:sideWall>
    <c:backWall>
      <c:thickness val="0"/>
      <c:spPr>
        <a:blipFill dpi="0" rotWithShape="1">
          <a:blip xmlns:r="http://schemas.openxmlformats.org/officeDocument/2006/relationships" r:embed="rId2"/>
          <a:srcRect/>
          <a:tile tx="0" ty="0" sx="100000" sy="100000" flip="none" algn="tl"/>
        </a:blipFill>
      </c:spPr>
      <c:pictureOptions>
        <c:pictureFormat val="stretch"/>
      </c:pictureOptions>
    </c:backWall>
    <c:plotArea>
      <c:layout/>
      <c:bar3DChart>
        <c:barDir val="col"/>
        <c:grouping val="clustered"/>
        <c:varyColors val="0"/>
        <c:ser>
          <c:idx val="0"/>
          <c:order val="0"/>
          <c:tx>
            <c:strRef>
              <c:f>ورقة1!$B$1</c:f>
              <c:strCache>
                <c:ptCount val="1"/>
                <c:pt idx="0">
                  <c:v>مجموعة السائل المنوي الجيد النوعية </c:v>
                </c:pt>
              </c:strCache>
            </c:strRef>
          </c:tx>
          <c:invertIfNegative val="0"/>
          <c:dLbls>
            <c:dLbl>
              <c:idx val="0"/>
              <c:layout>
                <c:manualLayout>
                  <c:x val="8.1018518518518517E-2"/>
                  <c:y val="7.5910076457834071E-4"/>
                </c:manualLayout>
              </c:layout>
              <c:tx>
                <c:rich>
                  <a:bodyPr/>
                  <a:lstStyle/>
                  <a:p>
                    <a:r>
                      <a:rPr lang="en-US" sz="1400"/>
                      <a:t>0.0294</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477-42C6-9AC7-B4E2A849FF16}"/>
                </c:ext>
              </c:extLst>
            </c:dLbl>
            <c:dLbl>
              <c:idx val="1"/>
              <c:layout>
                <c:manualLayout>
                  <c:x val="6.9444444444444441E-3"/>
                  <c:y val="-4.0880976834417439E-3"/>
                </c:manualLayout>
              </c:layout>
              <c:tx>
                <c:rich>
                  <a:bodyPr/>
                  <a:lstStyle/>
                  <a:p>
                    <a:r>
                      <a:rPr lang="en-US" sz="1400"/>
                      <a:t>38.791</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477-42C6-9AC7-B4E2A849FF16}"/>
                </c:ext>
              </c:extLst>
            </c:dLbl>
            <c:dLbl>
              <c:idx val="2"/>
              <c:layout>
                <c:manualLayout>
                  <c:x val="4.6294473607465733E-3"/>
                  <c:y val="-8.3186123473696222E-3"/>
                </c:manualLayout>
              </c:layout>
              <c:tx>
                <c:rich>
                  <a:bodyPr/>
                  <a:lstStyle/>
                  <a:p>
                    <a:r>
                      <a:rPr lang="en-US" sz="1400"/>
                      <a:t>2.737</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477-42C6-9AC7-B4E2A849FF16}"/>
                </c:ext>
              </c:extLst>
            </c:dLbl>
            <c:spPr>
              <a:noFill/>
              <a:ln>
                <a:noFill/>
              </a:ln>
              <a:effectLst/>
            </c:spPr>
            <c:txPr>
              <a:bodyPr wrap="square" lIns="38100" tIns="19050" rIns="38100" bIns="19050" anchor="ctr">
                <a:spAutoFit/>
              </a:bodyPr>
              <a:lstStyle/>
              <a:p>
                <a:pPr>
                  <a:defRPr sz="1400" b="1"/>
                </a:pPr>
                <a:endParaRPr lang="ar-S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ورقة1!$A$2:$A$4</c:f>
              <c:strCache>
                <c:ptCount val="3"/>
                <c:pt idx="0">
                  <c:v>نشاط مضادات الاكسدة الكلية في البلازما المنوية (ملغم/ديسيلتر)</c:v>
                </c:pt>
                <c:pt idx="1">
                  <c:v>تركيز المالون ثنائي الألدهايد في البلازما المنوية 
  </c:v>
                </c:pt>
                <c:pt idx="2">
                  <c:v>النسبة المئوية لضرر المادة الوراثية </c:v>
                </c:pt>
              </c:strCache>
            </c:strRef>
          </c:cat>
          <c:val>
            <c:numRef>
              <c:f>ورقة1!$B$2:$B$4</c:f>
              <c:numCache>
                <c:formatCode>General</c:formatCode>
                <c:ptCount val="3"/>
                <c:pt idx="0">
                  <c:v>4.02E-2</c:v>
                </c:pt>
                <c:pt idx="1">
                  <c:v>38.790999999999997</c:v>
                </c:pt>
                <c:pt idx="2">
                  <c:v>2.7370000000000001</c:v>
                </c:pt>
              </c:numCache>
            </c:numRef>
          </c:val>
          <c:extLst xmlns:c16r2="http://schemas.microsoft.com/office/drawing/2015/06/chart">
            <c:ext xmlns:c16="http://schemas.microsoft.com/office/drawing/2014/chart" uri="{C3380CC4-5D6E-409C-BE32-E72D297353CC}">
              <c16:uniqueId val="{00000003-5477-42C6-9AC7-B4E2A849FF16}"/>
            </c:ext>
          </c:extLst>
        </c:ser>
        <c:ser>
          <c:idx val="1"/>
          <c:order val="1"/>
          <c:tx>
            <c:strRef>
              <c:f>ورقة1!$C$1</c:f>
              <c:strCache>
                <c:ptCount val="1"/>
                <c:pt idx="0">
                  <c:v>مجموعة السائل المنوي الرديء النوعية </c:v>
                </c:pt>
              </c:strCache>
            </c:strRef>
          </c:tx>
          <c:invertIfNegative val="0"/>
          <c:dLbls>
            <c:dLbl>
              <c:idx val="0"/>
              <c:layout>
                <c:manualLayout>
                  <c:x val="-5.3240740740740741E-2"/>
                  <c:y val="7.597854615999087E-4"/>
                </c:manualLayout>
              </c:layout>
              <c:tx>
                <c:rich>
                  <a:bodyPr/>
                  <a:lstStyle/>
                  <a:p>
                    <a:r>
                      <a:rPr lang="en-US" sz="1400"/>
                      <a:t>0.0402</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477-42C6-9AC7-B4E2A849FF16}"/>
                </c:ext>
              </c:extLst>
            </c:dLbl>
            <c:dLbl>
              <c:idx val="1"/>
              <c:layout>
                <c:manualLayout>
                  <c:x val="2.0833333333333332E-2"/>
                  <c:y val="4.3916466963368709E-3"/>
                </c:manualLayout>
              </c:layout>
              <c:tx>
                <c:rich>
                  <a:bodyPr/>
                  <a:lstStyle/>
                  <a:p>
                    <a:r>
                      <a:rPr lang="en-US" sz="1400"/>
                      <a:t>42.08</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477-42C6-9AC7-B4E2A849FF16}"/>
                </c:ext>
              </c:extLst>
            </c:dLbl>
            <c:dLbl>
              <c:idx val="2"/>
              <c:layout>
                <c:manualLayout>
                  <c:x val="1.6203521434820647E-2"/>
                  <c:y val="-6.8668264293050328E-3"/>
                </c:manualLayout>
              </c:layout>
              <c:tx>
                <c:rich>
                  <a:bodyPr/>
                  <a:lstStyle/>
                  <a:p>
                    <a:r>
                      <a:rPr lang="en-US" sz="1400"/>
                      <a:t>2.952</a:t>
                    </a:r>
                  </a:p>
                  <a:p>
                    <a:r>
                      <a:rPr lang="en-US" sz="1400"/>
                      <a:t>A</a:t>
                    </a:r>
                    <a:endParaRPr lang="en-US" sz="105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477-42C6-9AC7-B4E2A849FF16}"/>
                </c:ext>
              </c:extLst>
            </c:dLbl>
            <c:spPr>
              <a:noFill/>
              <a:ln>
                <a:noFill/>
              </a:ln>
              <a:effectLst/>
            </c:spPr>
            <c:txPr>
              <a:bodyPr wrap="square" lIns="38100" tIns="19050" rIns="38100" bIns="19050" anchor="ctr">
                <a:spAutoFit/>
              </a:bodyPr>
              <a:lstStyle/>
              <a:p>
                <a:pPr>
                  <a:defRPr sz="1400" b="1"/>
                </a:pPr>
                <a:endParaRPr lang="ar-SA"/>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ورقة1!$A$2:$A$4</c:f>
              <c:strCache>
                <c:ptCount val="3"/>
                <c:pt idx="0">
                  <c:v>نشاط مضادات الاكسدة الكلية في البلازما المنوية (ملغم/ديسيلتر)</c:v>
                </c:pt>
                <c:pt idx="1">
                  <c:v>تركيز المالون ثنائي الألدهايد في البلازما المنوية 
  </c:v>
                </c:pt>
                <c:pt idx="2">
                  <c:v>النسبة المئوية لضرر المادة الوراثية </c:v>
                </c:pt>
              </c:strCache>
            </c:strRef>
          </c:cat>
          <c:val>
            <c:numRef>
              <c:f>ورقة1!$C$2:$C$4</c:f>
              <c:numCache>
                <c:formatCode>General</c:formatCode>
                <c:ptCount val="3"/>
                <c:pt idx="0">
                  <c:v>2.9399999999999999E-2</c:v>
                </c:pt>
                <c:pt idx="1">
                  <c:v>42.08</c:v>
                </c:pt>
                <c:pt idx="2">
                  <c:v>2.952</c:v>
                </c:pt>
              </c:numCache>
            </c:numRef>
          </c:val>
          <c:extLst xmlns:c16r2="http://schemas.microsoft.com/office/drawing/2015/06/chart">
            <c:ext xmlns:c16="http://schemas.microsoft.com/office/drawing/2014/chart" uri="{C3380CC4-5D6E-409C-BE32-E72D297353CC}">
              <c16:uniqueId val="{00000007-5477-42C6-9AC7-B4E2A849FF16}"/>
            </c:ext>
          </c:extLst>
        </c:ser>
        <c:dLbls>
          <c:showLegendKey val="0"/>
          <c:showVal val="1"/>
          <c:showCatName val="0"/>
          <c:showSerName val="0"/>
          <c:showPercent val="0"/>
          <c:showBubbleSize val="0"/>
        </c:dLbls>
        <c:gapWidth val="281"/>
        <c:gapDepth val="104"/>
        <c:shape val="cylinder"/>
        <c:axId val="254226816"/>
        <c:axId val="254228352"/>
        <c:axId val="0"/>
      </c:bar3DChart>
      <c:catAx>
        <c:axId val="254226816"/>
        <c:scaling>
          <c:orientation val="minMax"/>
        </c:scaling>
        <c:delete val="0"/>
        <c:axPos val="b"/>
        <c:majorGridlines>
          <c:spPr>
            <a:ln>
              <a:solidFill>
                <a:schemeClr val="tx1">
                  <a:lumMod val="95000"/>
                  <a:lumOff val="5000"/>
                </a:schemeClr>
              </a:solidFill>
            </a:ln>
          </c:spPr>
        </c:majorGridlines>
        <c:numFmt formatCode="#,##0;\-#,##0" sourceLinked="0"/>
        <c:majorTickMark val="none"/>
        <c:minorTickMark val="none"/>
        <c:tickLblPos val="nextTo"/>
        <c:txPr>
          <a:bodyPr rot="0" vert="horz"/>
          <a:lstStyle/>
          <a:p>
            <a:pPr>
              <a:defRPr sz="1400" b="1"/>
            </a:pPr>
            <a:endParaRPr lang="ar-SA"/>
          </a:p>
        </c:txPr>
        <c:crossAx val="254228352"/>
        <c:crosses val="autoZero"/>
        <c:auto val="0"/>
        <c:lblAlgn val="ctr"/>
        <c:lblOffset val="100"/>
        <c:noMultiLvlLbl val="0"/>
      </c:catAx>
      <c:valAx>
        <c:axId val="254228352"/>
        <c:scaling>
          <c:orientation val="minMax"/>
        </c:scaling>
        <c:delete val="1"/>
        <c:axPos val="l"/>
        <c:numFmt formatCode="#,#0#\-;#,#0#" sourceLinked="0"/>
        <c:majorTickMark val="none"/>
        <c:minorTickMark val="none"/>
        <c:tickLblPos val="nextTo"/>
        <c:crossAx val="254226816"/>
        <c:crosses val="autoZero"/>
        <c:crossBetween val="between"/>
      </c:valAx>
      <c:spPr>
        <a:noFill/>
      </c:spPr>
    </c:plotArea>
    <c:legend>
      <c:legendPos val="t"/>
      <c:layout/>
      <c:overlay val="0"/>
      <c:txPr>
        <a:bodyPr/>
        <a:lstStyle/>
        <a:p>
          <a:pPr>
            <a:defRPr sz="1400" b="1"/>
          </a:pPr>
          <a:endParaRPr lang="ar-SA"/>
        </a:p>
      </c:txPr>
    </c:legend>
    <c:plotVisOnly val="1"/>
    <c:dispBlanksAs val="gap"/>
    <c:showDLblsOverMax val="0"/>
  </c:chart>
  <c:spPr>
    <a:solidFill>
      <a:srgbClr val="4F81BD">
        <a:lumMod val="20000"/>
        <a:lumOff val="80000"/>
      </a:srgbClr>
    </a:solidFill>
    <a:ln w="15875">
      <a:solidFill>
        <a:schemeClr val="tx1">
          <a:lumMod val="95000"/>
          <a:lumOff val="5000"/>
        </a:schemeClr>
      </a:solidFill>
    </a:ln>
  </c:spPr>
  <c:externalData r:id="rId3">
    <c:autoUpdate val="0"/>
  </c:externalData>
  <c:userShapes r:id="rId4"/>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drawing1.xml><?xml version="1.0" encoding="utf-8"?>
<c:userShapes xmlns:c="http://schemas.openxmlformats.org/drawingml/2006/chart">
  <cdr:relSizeAnchor xmlns:cdr="http://schemas.openxmlformats.org/drawingml/2006/chartDrawing">
    <cdr:from>
      <cdr:x>0.35764</cdr:x>
      <cdr:y>0.88102</cdr:y>
    </cdr:from>
    <cdr:to>
      <cdr:x>0.54861</cdr:x>
      <cdr:y>0.95787</cdr:y>
    </cdr:to>
    <cdr:sp macro="" textlink="">
      <cdr:nvSpPr>
        <cdr:cNvPr id="4" name="مربع نص 3"/>
        <cdr:cNvSpPr txBox="1"/>
      </cdr:nvSpPr>
      <cdr:spPr>
        <a:xfrm xmlns:a="http://schemas.openxmlformats.org/drawingml/2006/main">
          <a:off x="1962149" y="2987451"/>
          <a:ext cx="1047751" cy="260574"/>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0.37719</cdr:x>
      <cdr:y>0.91131</cdr:y>
    </cdr:from>
    <cdr:to>
      <cdr:x>0.60809</cdr:x>
      <cdr:y>0.96336</cdr:y>
    </cdr:to>
    <cdr:sp macro="" textlink="">
      <cdr:nvSpPr>
        <cdr:cNvPr id="5" name="مربع نص 4"/>
        <cdr:cNvSpPr txBox="1"/>
      </cdr:nvSpPr>
      <cdr:spPr>
        <a:xfrm xmlns:a="http://schemas.openxmlformats.org/drawingml/2006/main">
          <a:off x="3096344" y="4606736"/>
          <a:ext cx="1895438" cy="263117"/>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pPr algn="l" rtl="1"/>
          <a:r>
            <a:rPr lang="en-US" sz="1400" dirty="0"/>
            <a:t> </a:t>
          </a:r>
          <a:r>
            <a:rPr lang="ar-IQ" sz="1400" dirty="0"/>
            <a:t>      </a:t>
          </a:r>
          <a:r>
            <a:rPr lang="ar-IQ" sz="1400" baseline="0" dirty="0"/>
            <a:t>  </a:t>
          </a:r>
          <a:r>
            <a:rPr lang="ar-IQ" sz="1400" b="1" baseline="0" dirty="0"/>
            <a:t>( </a:t>
          </a:r>
          <a:r>
            <a:rPr lang="ar-IQ" sz="1400" b="1" baseline="0" dirty="0" smtClean="0"/>
            <a:t>مايكرومول /</a:t>
          </a:r>
          <a:r>
            <a:rPr lang="en-US" sz="1400" b="1" baseline="0" dirty="0"/>
            <a:t>10</a:t>
          </a:r>
          <a:r>
            <a:rPr lang="en-US" sz="1400" b="1" baseline="30000" dirty="0"/>
            <a:t>6</a:t>
          </a:r>
          <a:r>
            <a:rPr lang="ar-IQ" sz="1400" b="1" baseline="0" dirty="0"/>
            <a:t>نطفة)</a:t>
          </a:r>
          <a:endParaRPr lang="ar-SA" sz="1400" b="1" dirty="0"/>
        </a:p>
      </cdr:txBody>
    </cdr:sp>
  </cdr:relSizeAnchor>
  <cdr:relSizeAnchor xmlns:cdr="http://schemas.openxmlformats.org/drawingml/2006/chartDrawing">
    <cdr:from>
      <cdr:x>0.43576</cdr:x>
      <cdr:y>0.97006</cdr:y>
    </cdr:from>
    <cdr:to>
      <cdr:x>0.53472</cdr:x>
      <cdr:y>0.98443</cdr:y>
    </cdr:to>
    <cdr:sp macro="" textlink="">
      <cdr:nvSpPr>
        <cdr:cNvPr id="6" name="مربع نص 5"/>
        <cdr:cNvSpPr txBox="1"/>
      </cdr:nvSpPr>
      <cdr:spPr>
        <a:xfrm xmlns:a="http://schemas.openxmlformats.org/drawingml/2006/main">
          <a:off x="2390775" y="3086100"/>
          <a:ext cx="542925" cy="4571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ar-SA" sz="1100"/>
        </a:p>
      </cdr:txBody>
    </cdr:sp>
  </cdr:relSizeAnchor>
  <cdr:relSizeAnchor xmlns:cdr="http://schemas.openxmlformats.org/drawingml/2006/chartDrawing">
    <cdr:from>
      <cdr:x>0.36485</cdr:x>
      <cdr:y>0.89607</cdr:y>
    </cdr:from>
    <cdr:to>
      <cdr:x>0.62153</cdr:x>
      <cdr:y>1</cdr:y>
    </cdr:to>
    <cdr:sp macro="" textlink="">
      <cdr:nvSpPr>
        <cdr:cNvPr id="7" name="مربع نص 6"/>
        <cdr:cNvSpPr txBox="1"/>
      </cdr:nvSpPr>
      <cdr:spPr>
        <a:xfrm xmlns:a="http://schemas.openxmlformats.org/drawingml/2006/main">
          <a:off x="2094614" y="3639352"/>
          <a:ext cx="1473611" cy="422108"/>
        </a:xfrm>
        <a:prstGeom xmlns:a="http://schemas.openxmlformats.org/drawingml/2006/main" prst="rect">
          <a:avLst/>
        </a:prstGeom>
      </cdr:spPr>
      <cdr:txBody>
        <a:bodyPr xmlns:a="http://schemas.openxmlformats.org/drawingml/2006/main" vertOverflow="clip" wrap="none" rtlCol="1"/>
        <a:lstStyle xmlns:a="http://schemas.openxmlformats.org/drawingml/2006/main"/>
        <a:p xmlns:a="http://schemas.openxmlformats.org/drawingml/2006/main">
          <a:endParaRPr lang="ar-SA"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A807BDF-DC53-47CB-B831-6D7CE2B8E3F1}" type="datetimeFigureOut">
              <a:rPr lang="ar-YE" smtClean="0"/>
              <a:pPr/>
              <a:t>23/10/1445</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75EC9D-B2F3-4700-85CC-651E0C336EE0}" type="slidenum">
              <a:rPr lang="ar-YE" smtClean="0"/>
              <a:pPr/>
              <a:t>‹#›</a:t>
            </a:fld>
            <a:endParaRPr lang="ar-YE"/>
          </a:p>
        </p:txBody>
      </p:sp>
    </p:spTree>
    <p:extLst>
      <p:ext uri="{BB962C8B-B14F-4D97-AF65-F5344CB8AC3E}">
        <p14:creationId xmlns:p14="http://schemas.microsoft.com/office/powerpoint/2010/main" val="16744961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FD75EC9D-B2F3-4700-85CC-651E0C336EE0}" type="slidenum">
              <a:rPr lang="ar-YE" smtClean="0"/>
              <a:pPr/>
              <a:t>7</a:t>
            </a:fld>
            <a:endParaRPr lang="ar-Y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D75EC9D-B2F3-4700-85CC-651E0C336EE0}" type="slidenum">
              <a:rPr lang="ar-YE" smtClean="0"/>
              <a:pPr/>
              <a:t>58</a:t>
            </a:fld>
            <a:endParaRPr lang="ar-YE"/>
          </a:p>
        </p:txBody>
      </p:sp>
    </p:spTree>
    <p:extLst>
      <p:ext uri="{BB962C8B-B14F-4D97-AF65-F5344CB8AC3E}">
        <p14:creationId xmlns:p14="http://schemas.microsoft.com/office/powerpoint/2010/main" val="2404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D75EC9D-B2F3-4700-85CC-651E0C336EE0}" type="slidenum">
              <a:rPr lang="ar-YE" smtClean="0"/>
              <a:pPr/>
              <a:t>59</a:t>
            </a:fld>
            <a:endParaRPr lang="ar-YE"/>
          </a:p>
        </p:txBody>
      </p:sp>
    </p:spTree>
    <p:extLst>
      <p:ext uri="{BB962C8B-B14F-4D97-AF65-F5344CB8AC3E}">
        <p14:creationId xmlns:p14="http://schemas.microsoft.com/office/powerpoint/2010/main" val="2404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D75EC9D-B2F3-4700-85CC-651E0C336EE0}" type="slidenum">
              <a:rPr lang="ar-YE" smtClean="0"/>
              <a:pPr/>
              <a:t>60</a:t>
            </a:fld>
            <a:endParaRPr lang="ar-YE"/>
          </a:p>
        </p:txBody>
      </p:sp>
    </p:spTree>
    <p:extLst>
      <p:ext uri="{BB962C8B-B14F-4D97-AF65-F5344CB8AC3E}">
        <p14:creationId xmlns:p14="http://schemas.microsoft.com/office/powerpoint/2010/main" val="2404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43000" y="685800"/>
            <a:ext cx="4572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D75EC9D-B2F3-4700-85CC-651E0C336EE0}" type="slidenum">
              <a:rPr lang="ar-YE" smtClean="0"/>
              <a:pPr/>
              <a:t>61</a:t>
            </a:fld>
            <a:endParaRPr lang="ar-YE"/>
          </a:p>
        </p:txBody>
      </p:sp>
    </p:spTree>
    <p:extLst>
      <p:ext uri="{BB962C8B-B14F-4D97-AF65-F5344CB8AC3E}">
        <p14:creationId xmlns:p14="http://schemas.microsoft.com/office/powerpoint/2010/main" val="2404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5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72" y="559415"/>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96" y="849872"/>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1" y="2880835"/>
            <a:ext cx="5480154" cy="923330"/>
            <a:chOff x="1815339" y="1381459"/>
            <a:chExt cx="5480154" cy="923329"/>
          </a:xfrm>
        </p:grpSpPr>
        <p:sp>
          <p:nvSpPr>
            <p:cNvPr id="12" name="TextBox 11"/>
            <p:cNvSpPr txBox="1"/>
            <p:nvPr/>
          </p:nvSpPr>
          <p:spPr>
            <a:xfrm>
              <a:off x="4147085" y="1381459"/>
              <a:ext cx="877163" cy="923329"/>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93521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109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41" name="Freeform: Shape 40">
            <a:extLst>
              <a:ext uri="{FF2B5EF4-FFF2-40B4-BE49-F238E27FC236}">
                <a16:creationId xmlns="" xmlns:a16="http://schemas.microsoft.com/office/drawing/2014/main" id="{36DE818A-C3DB-49F5-B882-FFC95EF35C9E}"/>
              </a:ext>
            </a:extLst>
          </p:cNvPr>
          <p:cNvSpPr/>
          <p:nvPr/>
        </p:nvSpPr>
        <p:spPr>
          <a:xfrm rot="7585316">
            <a:off x="713338" y="5047396"/>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algn="l" defTabSz="914286" rtl="0"/>
            <a:endParaRPr lang="en-US">
              <a:solidFill>
                <a:prstClr val="black"/>
              </a:solidFill>
            </a:endParaRPr>
          </a:p>
        </p:txBody>
      </p:sp>
      <p:sp>
        <p:nvSpPr>
          <p:cNvPr id="32" name="Freeform: Shape 31">
            <a:extLst>
              <a:ext uri="{FF2B5EF4-FFF2-40B4-BE49-F238E27FC236}">
                <a16:creationId xmlns="" xmlns:a16="http://schemas.microsoft.com/office/drawing/2014/main" id="{57278C10-63C6-47B3-B402-85698C8991BF}"/>
              </a:ext>
            </a:extLst>
          </p:cNvPr>
          <p:cNvSpPr/>
          <p:nvPr userDrawn="1"/>
        </p:nvSpPr>
        <p:spPr>
          <a:xfrm rot="2700000">
            <a:off x="3619631"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algn="l" defTabSz="914286" rtl="0"/>
            <a:endParaRPr lang="en-US" dirty="0">
              <a:solidFill>
                <a:prstClr val="black"/>
              </a:solidFill>
            </a:endParaRPr>
          </a:p>
        </p:txBody>
      </p:sp>
      <p:sp>
        <p:nvSpPr>
          <p:cNvPr id="35" name="Freeform: Shape 34">
            <a:extLst>
              <a:ext uri="{FF2B5EF4-FFF2-40B4-BE49-F238E27FC236}">
                <a16:creationId xmlns="" xmlns:a16="http://schemas.microsoft.com/office/drawing/2014/main" id="{BF911EF6-C546-4CF0-9282-B87CD7E0EC34}"/>
              </a:ext>
            </a:extLst>
          </p:cNvPr>
          <p:cNvSpPr/>
          <p:nvPr userDrawn="1"/>
        </p:nvSpPr>
        <p:spPr>
          <a:xfrm rot="2700000">
            <a:off x="7855503" y="4242388"/>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39" name="Freeform: Shape 38">
            <a:extLst>
              <a:ext uri="{FF2B5EF4-FFF2-40B4-BE49-F238E27FC236}">
                <a16:creationId xmlns="" xmlns:a16="http://schemas.microsoft.com/office/drawing/2014/main"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0" name="Freeform: Shape 19">
            <a:extLst>
              <a:ext uri="{FF2B5EF4-FFF2-40B4-BE49-F238E27FC236}">
                <a16:creationId xmlns="" xmlns:a16="http://schemas.microsoft.com/office/drawing/2014/main"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1" name="Freeform: Shape 20">
            <a:extLst>
              <a:ext uri="{FF2B5EF4-FFF2-40B4-BE49-F238E27FC236}">
                <a16:creationId xmlns="" xmlns:a16="http://schemas.microsoft.com/office/drawing/2014/main" id="{AF3D761A-CEA6-4A9C-BC05-657BD6ED734C}"/>
              </a:ext>
            </a:extLst>
          </p:cNvPr>
          <p:cNvSpPr/>
          <p:nvPr userDrawn="1"/>
        </p:nvSpPr>
        <p:spPr>
          <a:xfrm rot="8257828">
            <a:off x="204895" y="259372"/>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pic>
        <p:nvPicPr>
          <p:cNvPr id="23" name="Picture 22">
            <a:extLst>
              <a:ext uri="{FF2B5EF4-FFF2-40B4-BE49-F238E27FC236}">
                <a16:creationId xmlns="" xmlns:a16="http://schemas.microsoft.com/office/drawing/2014/main" id="{6C1260B8-53BA-47D3-87D6-323C933B255E}"/>
              </a:ext>
            </a:extLst>
          </p:cNvPr>
          <p:cNvPicPr>
            <a:picLocks noChangeAspect="1"/>
          </p:cNvPicPr>
          <p:nvPr userDrawn="1"/>
        </p:nvPicPr>
        <p:blipFill>
          <a:blip r:embed="rId2"/>
          <a:stretch>
            <a:fillRect/>
          </a:stretch>
        </p:blipFill>
        <p:spPr>
          <a:xfrm>
            <a:off x="3890715" y="2316387"/>
            <a:ext cx="1362574" cy="2225233"/>
          </a:xfrm>
          <a:prstGeom prst="rect">
            <a:avLst/>
          </a:prstGeom>
        </p:spPr>
      </p:pic>
    </p:spTree>
    <p:extLst>
      <p:ext uri="{BB962C8B-B14F-4D97-AF65-F5344CB8AC3E}">
        <p14:creationId xmlns:p14="http://schemas.microsoft.com/office/powerpoint/2010/main" val="14465186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87270"/>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84969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34305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913407"/>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 xmlns:a16="http://schemas.microsoft.com/office/drawing/2014/main" id="{BEA53C6E-B822-48C1-AE43-123E9E431F64}"/>
              </a:ext>
            </a:extLst>
          </p:cNvPr>
          <p:cNvSpPr>
            <a:spLocks noGrp="1"/>
          </p:cNvSpPr>
          <p:nvPr>
            <p:ph type="body" sz="quarter" idx="41" hasCustomPrompt="1"/>
          </p:nvPr>
        </p:nvSpPr>
        <p:spPr>
          <a:xfrm>
            <a:off x="0" y="1005401"/>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65250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5/2/2024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43030876"/>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1850642"/>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7"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2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2357201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3"/>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63"/>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3402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5/2/2024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6"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984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5/2/2024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9681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5/2/2024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3226014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8" y="1678206"/>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9" y="559410"/>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88" y="3603825"/>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554596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36"/>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1"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1764631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6"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629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9" y="559410"/>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96" y="849867"/>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1" y="2880832"/>
            <a:ext cx="5480154" cy="923330"/>
            <a:chOff x="1815339" y="1381459"/>
            <a:chExt cx="5480154" cy="923329"/>
          </a:xfrm>
        </p:grpSpPr>
        <p:sp>
          <p:nvSpPr>
            <p:cNvPr id="12" name="TextBox 11"/>
            <p:cNvSpPr txBox="1"/>
            <p:nvPr/>
          </p:nvSpPr>
          <p:spPr>
            <a:xfrm>
              <a:off x="4147082" y="1381459"/>
              <a:ext cx="877163" cy="923329"/>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1629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8081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41" name="Freeform: Shape 40">
            <a:extLst>
              <a:ext uri="{FF2B5EF4-FFF2-40B4-BE49-F238E27FC236}">
                <a16:creationId xmlns:a16="http://schemas.microsoft.com/office/drawing/2014/main" xmlns="" id="{36DE818A-C3DB-49F5-B882-FFC95EF35C9E}"/>
              </a:ext>
            </a:extLst>
          </p:cNvPr>
          <p:cNvSpPr/>
          <p:nvPr/>
        </p:nvSpPr>
        <p:spPr>
          <a:xfrm rot="7585316">
            <a:off x="713335" y="5047393"/>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algn="l" defTabSz="914286" rtl="0"/>
            <a:endParaRPr lang="en-US">
              <a:solidFill>
                <a:prstClr val="black"/>
              </a:solidFill>
            </a:endParaRPr>
          </a:p>
        </p:txBody>
      </p:sp>
      <p:sp>
        <p:nvSpPr>
          <p:cNvPr id="32" name="Freeform: Shape 31">
            <a:extLst>
              <a:ext uri="{FF2B5EF4-FFF2-40B4-BE49-F238E27FC236}">
                <a16:creationId xmlns:a16="http://schemas.microsoft.com/office/drawing/2014/main" xmlns="" id="{57278C10-63C6-47B3-B402-85698C8991BF}"/>
              </a:ext>
            </a:extLst>
          </p:cNvPr>
          <p:cNvSpPr/>
          <p:nvPr userDrawn="1"/>
        </p:nvSpPr>
        <p:spPr>
          <a:xfrm rot="2700000">
            <a:off x="3619628"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algn="l" defTabSz="914286" rtl="0"/>
            <a:endParaRPr lang="en-US" dirty="0">
              <a:solidFill>
                <a:prstClr val="black"/>
              </a:solidFill>
            </a:endParaRPr>
          </a:p>
        </p:txBody>
      </p:sp>
      <p:sp>
        <p:nvSpPr>
          <p:cNvPr id="35" name="Freeform: Shape 34">
            <a:extLst>
              <a:ext uri="{FF2B5EF4-FFF2-40B4-BE49-F238E27FC236}">
                <a16:creationId xmlns:a16="http://schemas.microsoft.com/office/drawing/2014/main" xmlns="" id="{BF911EF6-C546-4CF0-9282-B87CD7E0EC34}"/>
              </a:ext>
            </a:extLst>
          </p:cNvPr>
          <p:cNvSpPr/>
          <p:nvPr userDrawn="1"/>
        </p:nvSpPr>
        <p:spPr>
          <a:xfrm rot="2700000">
            <a:off x="7855503" y="4242385"/>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39" name="Freeform: Shape 38">
            <a:extLst>
              <a:ext uri="{FF2B5EF4-FFF2-40B4-BE49-F238E27FC236}">
                <a16:creationId xmlns:a16="http://schemas.microsoft.com/office/drawing/2014/main" xmlns=""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19" name="Freeform: Shape 18">
            <a:extLst>
              <a:ext uri="{FF2B5EF4-FFF2-40B4-BE49-F238E27FC236}">
                <a16:creationId xmlns:a16="http://schemas.microsoft.com/office/drawing/2014/main" xmlns=""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0" name="Freeform: Shape 19">
            <a:extLst>
              <a:ext uri="{FF2B5EF4-FFF2-40B4-BE49-F238E27FC236}">
                <a16:creationId xmlns:a16="http://schemas.microsoft.com/office/drawing/2014/main" xmlns=""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1" name="Freeform: Shape 20">
            <a:extLst>
              <a:ext uri="{FF2B5EF4-FFF2-40B4-BE49-F238E27FC236}">
                <a16:creationId xmlns:a16="http://schemas.microsoft.com/office/drawing/2014/main" xmlns="" id="{AF3D761A-CEA6-4A9C-BC05-657BD6ED734C}"/>
              </a:ext>
            </a:extLst>
          </p:cNvPr>
          <p:cNvSpPr/>
          <p:nvPr userDrawn="1"/>
        </p:nvSpPr>
        <p:spPr>
          <a:xfrm rot="8257828">
            <a:off x="204895" y="259366"/>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pic>
        <p:nvPicPr>
          <p:cNvPr id="23" name="Picture 22">
            <a:extLst>
              <a:ext uri="{FF2B5EF4-FFF2-40B4-BE49-F238E27FC236}">
                <a16:creationId xmlns:a16="http://schemas.microsoft.com/office/drawing/2014/main" xmlns="" id="{6C1260B8-53BA-47D3-87D6-323C933B255E}"/>
              </a:ext>
            </a:extLst>
          </p:cNvPr>
          <p:cNvPicPr>
            <a:picLocks noChangeAspect="1"/>
          </p:cNvPicPr>
          <p:nvPr userDrawn="1"/>
        </p:nvPicPr>
        <p:blipFill>
          <a:blip r:embed="rId2"/>
          <a:stretch>
            <a:fillRect/>
          </a:stretch>
        </p:blipFill>
        <p:spPr>
          <a:xfrm>
            <a:off x="3890715" y="2316387"/>
            <a:ext cx="1362574" cy="2225233"/>
          </a:xfrm>
          <a:prstGeom prst="rect">
            <a:avLst/>
          </a:prstGeom>
        </p:spPr>
      </p:pic>
    </p:spTree>
    <p:extLst>
      <p:ext uri="{BB962C8B-B14F-4D97-AF65-F5344CB8AC3E}">
        <p14:creationId xmlns:p14="http://schemas.microsoft.com/office/powerpoint/2010/main" val="131456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5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79397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87265"/>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28357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xmlns=""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912996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57131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a16="http://schemas.microsoft.com/office/drawing/2014/main" xmlns="" id="{BEA53C6E-B822-48C1-AE43-123E9E431F64}"/>
              </a:ext>
            </a:extLst>
          </p:cNvPr>
          <p:cNvSpPr>
            <a:spLocks noGrp="1"/>
          </p:cNvSpPr>
          <p:nvPr>
            <p:ph type="body" sz="quarter" idx="41" hasCustomPrompt="1"/>
          </p:nvPr>
        </p:nvSpPr>
        <p:spPr>
          <a:xfrm>
            <a:off x="0" y="1005394"/>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767831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33"/>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360159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99942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8"/>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14391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09967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24825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1150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560817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26777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3925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84742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234678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9"/>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494126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5/2/2024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71654391"/>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5"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468555"/>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5"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1"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477508112"/>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5"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54080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5/2/2024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5"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3112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3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21749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5/2/2024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5"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35352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5/2/2024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0896331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80" y="1678197"/>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2" y="559400"/>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80" y="3603814"/>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1748130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20"/>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3"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0"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5/2/2024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5552670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5"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14087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1" y="559400"/>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9" y="849856"/>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5/2/2024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1" y="2880824"/>
            <a:ext cx="5480154" cy="923330"/>
            <a:chOff x="1815339" y="1381459"/>
            <a:chExt cx="5480154" cy="923329"/>
          </a:xfrm>
        </p:grpSpPr>
        <p:sp>
          <p:nvSpPr>
            <p:cNvPr id="12" name="TextBox 11"/>
            <p:cNvSpPr txBox="1"/>
            <p:nvPr/>
          </p:nvSpPr>
          <p:spPr>
            <a:xfrm>
              <a:off x="4147074" y="1381459"/>
              <a:ext cx="877163" cy="923329"/>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8763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5260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41" name="Freeform: Shape 40">
            <a:extLst>
              <a:ext uri="{FF2B5EF4-FFF2-40B4-BE49-F238E27FC236}">
                <a16:creationId xmlns:a16="http://schemas.microsoft.com/office/drawing/2014/main" xmlns="" id="{36DE818A-C3DB-49F5-B882-FFC95EF35C9E}"/>
              </a:ext>
            </a:extLst>
          </p:cNvPr>
          <p:cNvSpPr/>
          <p:nvPr/>
        </p:nvSpPr>
        <p:spPr>
          <a:xfrm rot="7585316">
            <a:off x="713327" y="5047385"/>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algn="l" defTabSz="914286" rtl="0"/>
            <a:endParaRPr lang="en-US">
              <a:solidFill>
                <a:prstClr val="black"/>
              </a:solidFill>
            </a:endParaRPr>
          </a:p>
        </p:txBody>
      </p:sp>
      <p:sp>
        <p:nvSpPr>
          <p:cNvPr id="32" name="Freeform: Shape 31">
            <a:extLst>
              <a:ext uri="{FF2B5EF4-FFF2-40B4-BE49-F238E27FC236}">
                <a16:creationId xmlns:a16="http://schemas.microsoft.com/office/drawing/2014/main" xmlns="" id="{57278C10-63C6-47B3-B402-85698C8991BF}"/>
              </a:ext>
            </a:extLst>
          </p:cNvPr>
          <p:cNvSpPr/>
          <p:nvPr userDrawn="1"/>
        </p:nvSpPr>
        <p:spPr>
          <a:xfrm rot="2700000">
            <a:off x="3619620"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algn="l" defTabSz="914286" rtl="0"/>
            <a:endParaRPr lang="en-US" dirty="0">
              <a:solidFill>
                <a:prstClr val="black"/>
              </a:solidFill>
            </a:endParaRPr>
          </a:p>
        </p:txBody>
      </p:sp>
      <p:sp>
        <p:nvSpPr>
          <p:cNvPr id="35" name="Freeform: Shape 34">
            <a:extLst>
              <a:ext uri="{FF2B5EF4-FFF2-40B4-BE49-F238E27FC236}">
                <a16:creationId xmlns:a16="http://schemas.microsoft.com/office/drawing/2014/main" xmlns="" id="{BF911EF6-C546-4CF0-9282-B87CD7E0EC34}"/>
              </a:ext>
            </a:extLst>
          </p:cNvPr>
          <p:cNvSpPr/>
          <p:nvPr userDrawn="1"/>
        </p:nvSpPr>
        <p:spPr>
          <a:xfrm rot="2700000">
            <a:off x="7855503" y="4242377"/>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39" name="Freeform: Shape 38">
            <a:extLst>
              <a:ext uri="{FF2B5EF4-FFF2-40B4-BE49-F238E27FC236}">
                <a16:creationId xmlns:a16="http://schemas.microsoft.com/office/drawing/2014/main" xmlns=""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19" name="Freeform: Shape 18">
            <a:extLst>
              <a:ext uri="{FF2B5EF4-FFF2-40B4-BE49-F238E27FC236}">
                <a16:creationId xmlns:a16="http://schemas.microsoft.com/office/drawing/2014/main" xmlns=""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0" name="Freeform: Shape 19">
            <a:extLst>
              <a:ext uri="{FF2B5EF4-FFF2-40B4-BE49-F238E27FC236}">
                <a16:creationId xmlns:a16="http://schemas.microsoft.com/office/drawing/2014/main" xmlns=""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1" name="Freeform: Shape 20">
            <a:extLst>
              <a:ext uri="{FF2B5EF4-FFF2-40B4-BE49-F238E27FC236}">
                <a16:creationId xmlns:a16="http://schemas.microsoft.com/office/drawing/2014/main" xmlns="" id="{AF3D761A-CEA6-4A9C-BC05-657BD6ED734C}"/>
              </a:ext>
            </a:extLst>
          </p:cNvPr>
          <p:cNvSpPr/>
          <p:nvPr userDrawn="1"/>
        </p:nvSpPr>
        <p:spPr>
          <a:xfrm rot="8257828">
            <a:off x="204894" y="259358"/>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pic>
        <p:nvPicPr>
          <p:cNvPr id="23" name="Picture 22">
            <a:extLst>
              <a:ext uri="{FF2B5EF4-FFF2-40B4-BE49-F238E27FC236}">
                <a16:creationId xmlns:a16="http://schemas.microsoft.com/office/drawing/2014/main" xmlns="" id="{6C1260B8-53BA-47D3-87D6-323C933B255E}"/>
              </a:ext>
            </a:extLst>
          </p:cNvPr>
          <p:cNvPicPr>
            <a:picLocks noChangeAspect="1"/>
          </p:cNvPicPr>
          <p:nvPr userDrawn="1"/>
        </p:nvPicPr>
        <p:blipFill>
          <a:blip r:embed="rId2"/>
          <a:stretch>
            <a:fillRect/>
          </a:stretch>
        </p:blipFill>
        <p:spPr>
          <a:xfrm>
            <a:off x="3890713" y="2316384"/>
            <a:ext cx="1362574" cy="2225233"/>
          </a:xfrm>
          <a:prstGeom prst="rect">
            <a:avLst/>
          </a:prstGeom>
        </p:spPr>
      </p:pic>
    </p:spTree>
    <p:extLst>
      <p:ext uri="{BB962C8B-B14F-4D97-AF65-F5344CB8AC3E}">
        <p14:creationId xmlns:p14="http://schemas.microsoft.com/office/powerpoint/2010/main" val="31831967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87256"/>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788510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xmlns=""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99178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0803719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607899"/>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a16="http://schemas.microsoft.com/office/drawing/2014/main" xmlns=""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687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12339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7116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7224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690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8034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289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3"/>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63"/>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00580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5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5232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334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3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94489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89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8434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7660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5238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3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6590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5475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14756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3"/>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63"/>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195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5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2756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0340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3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0105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2045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8176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123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1938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94734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3388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846392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3"/>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63"/>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6325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5/1/2024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709838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44897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53"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4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34668465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086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5/1/2024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6"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173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5/1/2024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9218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5/1/2024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87080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95" y="1678221"/>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17" y="559425"/>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95" y="3603836"/>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216917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50"/>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1"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424643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6"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2186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76" y="559425"/>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504" y="849878"/>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1" y="2880839"/>
            <a:ext cx="5480154" cy="923330"/>
            <a:chOff x="1815339" y="1381459"/>
            <a:chExt cx="5480154" cy="923329"/>
          </a:xfrm>
        </p:grpSpPr>
        <p:sp>
          <p:nvSpPr>
            <p:cNvPr id="12" name="TextBox 11"/>
            <p:cNvSpPr txBox="1"/>
            <p:nvPr/>
          </p:nvSpPr>
          <p:spPr>
            <a:xfrm>
              <a:off x="4147089" y="1381459"/>
              <a:ext cx="877163" cy="923329"/>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8588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22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41" name="Freeform: Shape 40">
            <a:extLst>
              <a:ext uri="{FF2B5EF4-FFF2-40B4-BE49-F238E27FC236}">
                <a16:creationId xmlns="" xmlns:a16="http://schemas.microsoft.com/office/drawing/2014/main" id="{36DE818A-C3DB-49F5-B882-FFC95EF35C9E}"/>
              </a:ext>
            </a:extLst>
          </p:cNvPr>
          <p:cNvSpPr/>
          <p:nvPr/>
        </p:nvSpPr>
        <p:spPr>
          <a:xfrm rot="7585316">
            <a:off x="713342" y="5047400"/>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algn="l" defTabSz="914286" rtl="0"/>
            <a:endParaRPr lang="en-US">
              <a:solidFill>
                <a:prstClr val="black"/>
              </a:solidFill>
            </a:endParaRPr>
          </a:p>
        </p:txBody>
      </p:sp>
      <p:sp>
        <p:nvSpPr>
          <p:cNvPr id="32" name="Freeform: Shape 31">
            <a:extLst>
              <a:ext uri="{FF2B5EF4-FFF2-40B4-BE49-F238E27FC236}">
                <a16:creationId xmlns="" xmlns:a16="http://schemas.microsoft.com/office/drawing/2014/main" id="{57278C10-63C6-47B3-B402-85698C8991BF}"/>
              </a:ext>
            </a:extLst>
          </p:cNvPr>
          <p:cNvSpPr/>
          <p:nvPr userDrawn="1"/>
        </p:nvSpPr>
        <p:spPr>
          <a:xfrm rot="2700000">
            <a:off x="3619635"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algn="l" defTabSz="914286" rtl="0"/>
            <a:endParaRPr lang="en-US" dirty="0">
              <a:solidFill>
                <a:prstClr val="black"/>
              </a:solidFill>
            </a:endParaRPr>
          </a:p>
        </p:txBody>
      </p:sp>
      <p:sp>
        <p:nvSpPr>
          <p:cNvPr id="35" name="Freeform: Shape 34">
            <a:extLst>
              <a:ext uri="{FF2B5EF4-FFF2-40B4-BE49-F238E27FC236}">
                <a16:creationId xmlns="" xmlns:a16="http://schemas.microsoft.com/office/drawing/2014/main" id="{BF911EF6-C546-4CF0-9282-B87CD7E0EC34}"/>
              </a:ext>
            </a:extLst>
          </p:cNvPr>
          <p:cNvSpPr/>
          <p:nvPr userDrawn="1"/>
        </p:nvSpPr>
        <p:spPr>
          <a:xfrm rot="2700000">
            <a:off x="7855503" y="4242392"/>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39" name="Freeform: Shape 38">
            <a:extLst>
              <a:ext uri="{FF2B5EF4-FFF2-40B4-BE49-F238E27FC236}">
                <a16:creationId xmlns="" xmlns:a16="http://schemas.microsoft.com/office/drawing/2014/main"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0" name="Freeform: Shape 19">
            <a:extLst>
              <a:ext uri="{FF2B5EF4-FFF2-40B4-BE49-F238E27FC236}">
                <a16:creationId xmlns="" xmlns:a16="http://schemas.microsoft.com/office/drawing/2014/main"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1" name="Freeform: Shape 20">
            <a:extLst>
              <a:ext uri="{FF2B5EF4-FFF2-40B4-BE49-F238E27FC236}">
                <a16:creationId xmlns="" xmlns:a16="http://schemas.microsoft.com/office/drawing/2014/main" id="{AF3D761A-CEA6-4A9C-BC05-657BD6ED734C}"/>
              </a:ext>
            </a:extLst>
          </p:cNvPr>
          <p:cNvSpPr/>
          <p:nvPr userDrawn="1"/>
        </p:nvSpPr>
        <p:spPr>
          <a:xfrm rot="8257828">
            <a:off x="204895" y="259382"/>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pic>
        <p:nvPicPr>
          <p:cNvPr id="23" name="Picture 22">
            <a:extLst>
              <a:ext uri="{FF2B5EF4-FFF2-40B4-BE49-F238E27FC236}">
                <a16:creationId xmlns="" xmlns:a16="http://schemas.microsoft.com/office/drawing/2014/main" id="{6C1260B8-53BA-47D3-87D6-323C933B255E}"/>
              </a:ext>
            </a:extLst>
          </p:cNvPr>
          <p:cNvPicPr>
            <a:picLocks noChangeAspect="1"/>
          </p:cNvPicPr>
          <p:nvPr userDrawn="1"/>
        </p:nvPicPr>
        <p:blipFill>
          <a:blip r:embed="rId2"/>
          <a:stretch>
            <a:fillRect/>
          </a:stretch>
        </p:blipFill>
        <p:spPr>
          <a:xfrm>
            <a:off x="3890715" y="2316387"/>
            <a:ext cx="1362574" cy="2225233"/>
          </a:xfrm>
          <a:prstGeom prst="rect">
            <a:avLst/>
          </a:prstGeom>
        </p:spPr>
      </p:pic>
    </p:spTree>
    <p:extLst>
      <p:ext uri="{BB962C8B-B14F-4D97-AF65-F5344CB8AC3E}">
        <p14:creationId xmlns:p14="http://schemas.microsoft.com/office/powerpoint/2010/main" val="1485002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8728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5040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0484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96611"/>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 xmlns:a16="http://schemas.microsoft.com/office/drawing/2014/main" id="{BEA53C6E-B822-48C1-AE43-123E9E431F64}"/>
              </a:ext>
            </a:extLst>
          </p:cNvPr>
          <p:cNvSpPr>
            <a:spLocks noGrp="1"/>
          </p:cNvSpPr>
          <p:nvPr>
            <p:ph type="body" sz="quarter" idx="41" hasCustomPrompt="1"/>
          </p:nvPr>
        </p:nvSpPr>
        <p:spPr>
          <a:xfrm>
            <a:off x="0" y="1005406"/>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1533896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5/1/2024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97450651"/>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468662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53"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3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22229360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1056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5/1/2024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6"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3027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5/1/2024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2914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5/1/2024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997228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93" y="1678216"/>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15" y="559420"/>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93" y="3603835"/>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19132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46"/>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1"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9747070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6"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0899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74" y="559420"/>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502" y="849877"/>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7571FF-D602-4BB6-9683-7A1E909D4296}"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1" y="2880837"/>
            <a:ext cx="5480154" cy="923330"/>
            <a:chOff x="1815339" y="1381459"/>
            <a:chExt cx="5480154" cy="923329"/>
          </a:xfrm>
        </p:grpSpPr>
        <p:sp>
          <p:nvSpPr>
            <p:cNvPr id="12" name="TextBox 11"/>
            <p:cNvSpPr txBox="1"/>
            <p:nvPr/>
          </p:nvSpPr>
          <p:spPr>
            <a:xfrm>
              <a:off x="4147087" y="1381459"/>
              <a:ext cx="877163" cy="923329"/>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20756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395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41" name="Freeform: Shape 40">
            <a:extLst>
              <a:ext uri="{FF2B5EF4-FFF2-40B4-BE49-F238E27FC236}">
                <a16:creationId xmlns="" xmlns:a16="http://schemas.microsoft.com/office/drawing/2014/main" id="{36DE818A-C3DB-49F5-B882-FFC95EF35C9E}"/>
              </a:ext>
            </a:extLst>
          </p:cNvPr>
          <p:cNvSpPr/>
          <p:nvPr/>
        </p:nvSpPr>
        <p:spPr>
          <a:xfrm rot="7585316">
            <a:off x="713340" y="5047398"/>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algn="l" defTabSz="914286" rtl="0"/>
            <a:endParaRPr lang="en-US">
              <a:solidFill>
                <a:prstClr val="black"/>
              </a:solidFill>
            </a:endParaRPr>
          </a:p>
        </p:txBody>
      </p:sp>
      <p:sp>
        <p:nvSpPr>
          <p:cNvPr id="32" name="Freeform: Shape 31">
            <a:extLst>
              <a:ext uri="{FF2B5EF4-FFF2-40B4-BE49-F238E27FC236}">
                <a16:creationId xmlns="" xmlns:a16="http://schemas.microsoft.com/office/drawing/2014/main" id="{57278C10-63C6-47B3-B402-85698C8991BF}"/>
              </a:ext>
            </a:extLst>
          </p:cNvPr>
          <p:cNvSpPr/>
          <p:nvPr userDrawn="1"/>
        </p:nvSpPr>
        <p:spPr>
          <a:xfrm rot="2700000">
            <a:off x="3619633"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algn="l" defTabSz="914286" rtl="0"/>
            <a:endParaRPr lang="en-US" dirty="0">
              <a:solidFill>
                <a:prstClr val="black"/>
              </a:solidFill>
            </a:endParaRPr>
          </a:p>
        </p:txBody>
      </p:sp>
      <p:sp>
        <p:nvSpPr>
          <p:cNvPr id="35" name="Freeform: Shape 34">
            <a:extLst>
              <a:ext uri="{FF2B5EF4-FFF2-40B4-BE49-F238E27FC236}">
                <a16:creationId xmlns="" xmlns:a16="http://schemas.microsoft.com/office/drawing/2014/main" id="{BF911EF6-C546-4CF0-9282-B87CD7E0EC34}"/>
              </a:ext>
            </a:extLst>
          </p:cNvPr>
          <p:cNvSpPr/>
          <p:nvPr userDrawn="1"/>
        </p:nvSpPr>
        <p:spPr>
          <a:xfrm rot="2700000">
            <a:off x="7855503" y="4242390"/>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39" name="Freeform: Shape 38">
            <a:extLst>
              <a:ext uri="{FF2B5EF4-FFF2-40B4-BE49-F238E27FC236}">
                <a16:creationId xmlns="" xmlns:a16="http://schemas.microsoft.com/office/drawing/2014/main"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0" name="Freeform: Shape 19">
            <a:extLst>
              <a:ext uri="{FF2B5EF4-FFF2-40B4-BE49-F238E27FC236}">
                <a16:creationId xmlns="" xmlns:a16="http://schemas.microsoft.com/office/drawing/2014/main"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1" name="Freeform: Shape 20">
            <a:extLst>
              <a:ext uri="{FF2B5EF4-FFF2-40B4-BE49-F238E27FC236}">
                <a16:creationId xmlns="" xmlns:a16="http://schemas.microsoft.com/office/drawing/2014/main" id="{AF3D761A-CEA6-4A9C-BC05-657BD6ED734C}"/>
              </a:ext>
            </a:extLst>
          </p:cNvPr>
          <p:cNvSpPr/>
          <p:nvPr userDrawn="1"/>
        </p:nvSpPr>
        <p:spPr>
          <a:xfrm rot="8257828">
            <a:off x="204895" y="259377"/>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pic>
        <p:nvPicPr>
          <p:cNvPr id="23" name="Picture 22">
            <a:extLst>
              <a:ext uri="{FF2B5EF4-FFF2-40B4-BE49-F238E27FC236}">
                <a16:creationId xmlns="" xmlns:a16="http://schemas.microsoft.com/office/drawing/2014/main" id="{6C1260B8-53BA-47D3-87D6-323C933B255E}"/>
              </a:ext>
            </a:extLst>
          </p:cNvPr>
          <p:cNvPicPr>
            <a:picLocks noChangeAspect="1"/>
          </p:cNvPicPr>
          <p:nvPr userDrawn="1"/>
        </p:nvPicPr>
        <p:blipFill>
          <a:blip r:embed="rId2"/>
          <a:stretch>
            <a:fillRect/>
          </a:stretch>
        </p:blipFill>
        <p:spPr>
          <a:xfrm>
            <a:off x="3890715" y="2316387"/>
            <a:ext cx="1362574" cy="2225233"/>
          </a:xfrm>
          <a:prstGeom prst="rect">
            <a:avLst/>
          </a:prstGeom>
        </p:spPr>
      </p:pic>
    </p:spTree>
    <p:extLst>
      <p:ext uri="{BB962C8B-B14F-4D97-AF65-F5344CB8AC3E}">
        <p14:creationId xmlns:p14="http://schemas.microsoft.com/office/powerpoint/2010/main" val="1450290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287276"/>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1361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 xmlns:a16="http://schemas.microsoft.com/office/drawing/2014/main"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0657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642552"/>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10" name="텍스트 개체 틀 2">
            <a:extLst>
              <a:ext uri="{FF2B5EF4-FFF2-40B4-BE49-F238E27FC236}">
                <a16:creationId xmlns="" xmlns:a16="http://schemas.microsoft.com/office/drawing/2014/main" id="{BEA53C6E-B822-48C1-AE43-123E9E431F64}"/>
              </a:ext>
            </a:extLst>
          </p:cNvPr>
          <p:cNvSpPr>
            <a:spLocks noGrp="1"/>
          </p:cNvSpPr>
          <p:nvPr>
            <p:ph type="body" sz="quarter" idx="41" hasCustomPrompt="1"/>
          </p:nvPr>
        </p:nvSpPr>
        <p:spPr>
          <a:xfrm>
            <a:off x="0" y="1005401"/>
            <a:ext cx="9144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318369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5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710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8590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3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5288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4840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8738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907097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3898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2"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21247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7977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29498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63"/>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63"/>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15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23/10/1445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295150-4FD7-4802-B0EB-D52217513A72}" type="datetime1">
              <a:rPr lang="en-US" smtClean="0">
                <a:solidFill>
                  <a:srgbClr val="ECE9C6"/>
                </a:solidFill>
              </a:rPr>
              <a:pPr/>
              <a:t>5/1/2024</a:t>
            </a:fld>
            <a:endParaRPr lang="en-US" dirty="0">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6DD0FD-55B0-48C4-8AF2-8A69533EDFC3}" type="slidenum">
              <a:rPr lang="en-US" smtClean="0">
                <a:solidFill>
                  <a:srgbClr val="ECE9C6"/>
                </a:solidFill>
              </a:rPr>
              <a:pPr/>
              <a:t>‹#›</a:t>
            </a:fld>
            <a:endParaRPr lang="en-US" dirty="0">
              <a:solidFill>
                <a:srgbClr val="ECE9C6"/>
              </a:solidFill>
            </a:endParaRPr>
          </a:p>
        </p:txBody>
      </p:sp>
      <p:grpSp>
        <p:nvGrpSpPr>
          <p:cNvPr id="8" name="Group 7"/>
          <p:cNvGrpSpPr/>
          <p:nvPr/>
        </p:nvGrpSpPr>
        <p:grpSpPr>
          <a:xfrm>
            <a:off x="1194102"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49429877"/>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6"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486950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6"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52"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37"/>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403519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847B31-A4E1-4FCE-8661-5EC33A675437}"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7075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solidFill>
                  <a:srgbClr val="895D1D"/>
                </a:solidFill>
              </a:rPr>
              <a:pPr/>
              <a:t>5/1/2024</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6"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56755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solidFill>
                  <a:srgbClr val="895D1D"/>
                </a:solidFill>
              </a:rPr>
              <a:pPr/>
              <a:t>5/1/2024</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6"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16687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solidFill>
                  <a:srgbClr val="895D1D"/>
                </a:solidFill>
              </a:rPr>
              <a:pPr/>
              <a:t>5/1/2024</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18451123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91" y="1678211"/>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9" y="559415"/>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91" y="3603835"/>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0150276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2" y="4668842"/>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4"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91"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solidFill>
                  <a:srgbClr val="895D1D"/>
                </a:solidFill>
              </a:rPr>
              <a:pPr/>
              <a:t>5/1/2024</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9708472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solidFill>
                  <a:srgbClr val="895D1D"/>
                </a:solidFill>
              </a:rPr>
              <a:pPr/>
              <a:t>5/1/2024</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6"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pPr algn="l" defTabSz="914286" rtl="0"/>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394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1.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image" Target="../media/image3.jpeg"/><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3.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3.jpe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heme" Target="../theme/theme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19" Type="http://schemas.openxmlformats.org/officeDocument/2006/relationships/image" Target="../media/image3.jpeg"/><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23/10/1445</a:t>
            </a:fld>
            <a:endParaRPr lang="ar-SA"/>
          </a:p>
        </p:txBody>
      </p:sp>
      <p:sp>
        <p:nvSpPr>
          <p:cNvPr id="5" name="عنصر نائب للتذييل 4"/>
          <p:cNvSpPr>
            <a:spLocks noGrp="1"/>
          </p:cNvSpPr>
          <p:nvPr>
            <p:ph type="ftr" sz="quarter" idx="3"/>
          </p:nvPr>
        </p:nvSpPr>
        <p:spPr>
          <a:xfrm>
            <a:off x="3124200" y="63563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4"/>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8"/>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24/10/1445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58"/>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58"/>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107286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49"/>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4"/>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286" rtl="0"/>
            <a:fld id="{F1909345-DEE0-4B07-8E32-441AC9DA095E}" type="datetime1">
              <a:rPr lang="en-US" smtClean="0">
                <a:solidFill>
                  <a:srgbClr val="895D1D"/>
                </a:solidFill>
              </a:rPr>
              <a:pPr defTabSz="914286" rtl="0"/>
              <a:t>5/2/2024</a:t>
            </a:fld>
            <a:endParaRPr lang="en-US" dirty="0">
              <a:solidFill>
                <a:srgbClr val="895D1D"/>
              </a:solidFill>
            </a:endParaRPr>
          </a:p>
        </p:txBody>
      </p:sp>
      <p:sp>
        <p:nvSpPr>
          <p:cNvPr id="5" name="Footer Placeholder 4"/>
          <p:cNvSpPr>
            <a:spLocks noGrp="1"/>
          </p:cNvSpPr>
          <p:nvPr>
            <p:ph type="ftr" sz="quarter" idx="3"/>
          </p:nvPr>
        </p:nvSpPr>
        <p:spPr>
          <a:xfrm>
            <a:off x="3124200" y="6161444"/>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286" rtl="0"/>
            <a:endParaRPr lang="en-US" dirty="0">
              <a:solidFill>
                <a:srgbClr val="895D1D"/>
              </a:solidFill>
            </a:endParaRPr>
          </a:p>
        </p:txBody>
      </p:sp>
      <p:sp>
        <p:nvSpPr>
          <p:cNvPr id="6" name="Slide Number Placeholder 5"/>
          <p:cNvSpPr>
            <a:spLocks noGrp="1"/>
          </p:cNvSpPr>
          <p:nvPr>
            <p:ph type="sldNum" sz="quarter" idx="4"/>
          </p:nvPr>
        </p:nvSpPr>
        <p:spPr>
          <a:xfrm>
            <a:off x="6639264" y="6161444"/>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286" rtl="0"/>
            <a:fld id="{F36DD0FD-55B0-48C4-8AF2-8A69533EDFC3}" type="slidenum">
              <a:rPr lang="en-US" smtClean="0">
                <a:solidFill>
                  <a:srgbClr val="895D1D"/>
                </a:solidFill>
              </a:rPr>
              <a:pPr defTabSz="914286" rtl="0"/>
              <a:t>‹#›</a:t>
            </a:fld>
            <a:endParaRPr lang="en-US" dirty="0">
              <a:solidFill>
                <a:srgbClr val="895D1D"/>
              </a:solidFill>
            </a:endParaRPr>
          </a:p>
        </p:txBody>
      </p:sp>
    </p:spTree>
    <p:extLst>
      <p:ext uri="{BB962C8B-B14F-4D97-AF65-F5344CB8AC3E}">
        <p14:creationId xmlns:p14="http://schemas.microsoft.com/office/powerpoint/2010/main" val="187328899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548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3731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31586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74"/>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286" rtl="0"/>
            <a:fld id="{F1909345-DEE0-4B07-8E32-441AC9DA095E}" type="datetime1">
              <a:rPr lang="en-US" smtClean="0">
                <a:solidFill>
                  <a:srgbClr val="895D1D"/>
                </a:solidFill>
              </a:rPr>
              <a:pPr defTabSz="914286" rtl="0"/>
              <a:t>5/1/2024</a:t>
            </a:fld>
            <a:endParaRPr lang="en-US" dirty="0">
              <a:solidFill>
                <a:srgbClr val="895D1D"/>
              </a:solidFill>
            </a:endParaRPr>
          </a:p>
        </p:txBody>
      </p:sp>
      <p:sp>
        <p:nvSpPr>
          <p:cNvPr id="5" name="Footer Placeholder 4"/>
          <p:cNvSpPr>
            <a:spLocks noGrp="1"/>
          </p:cNvSpPr>
          <p:nvPr>
            <p:ph type="ftr" sz="quarter" idx="3"/>
          </p:nvPr>
        </p:nvSpPr>
        <p:spPr>
          <a:xfrm>
            <a:off x="3124200" y="6161474"/>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286" rtl="0"/>
            <a:endParaRPr lang="en-US" dirty="0">
              <a:solidFill>
                <a:srgbClr val="895D1D"/>
              </a:solidFill>
            </a:endParaRPr>
          </a:p>
        </p:txBody>
      </p:sp>
      <p:sp>
        <p:nvSpPr>
          <p:cNvPr id="6" name="Slide Number Placeholder 5"/>
          <p:cNvSpPr>
            <a:spLocks noGrp="1"/>
          </p:cNvSpPr>
          <p:nvPr>
            <p:ph type="sldNum" sz="quarter" idx="4"/>
          </p:nvPr>
        </p:nvSpPr>
        <p:spPr>
          <a:xfrm>
            <a:off x="6639264" y="6161474"/>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286" rtl="0"/>
            <a:fld id="{F36DD0FD-55B0-48C4-8AF2-8A69533EDFC3}" type="slidenum">
              <a:rPr lang="en-US" smtClean="0">
                <a:solidFill>
                  <a:srgbClr val="895D1D"/>
                </a:solidFill>
              </a:rPr>
              <a:pPr defTabSz="914286" rtl="0"/>
              <a:t>‹#›</a:t>
            </a:fld>
            <a:endParaRPr lang="en-US" dirty="0">
              <a:solidFill>
                <a:srgbClr val="895D1D"/>
              </a:solidFill>
            </a:endParaRPr>
          </a:p>
        </p:txBody>
      </p:sp>
    </p:spTree>
    <p:extLst>
      <p:ext uri="{BB962C8B-B14F-4D97-AF65-F5344CB8AC3E}">
        <p14:creationId xmlns:p14="http://schemas.microsoft.com/office/powerpoint/2010/main" val="17243246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7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286" rtl="0"/>
            <a:fld id="{F1909345-DEE0-4B07-8E32-441AC9DA095E}" type="datetime1">
              <a:rPr lang="en-US" smtClean="0">
                <a:solidFill>
                  <a:srgbClr val="895D1D"/>
                </a:solidFill>
              </a:rPr>
              <a:pPr defTabSz="914286" rtl="0"/>
              <a:t>5/1/2024</a:t>
            </a:fld>
            <a:endParaRPr lang="en-US" dirty="0">
              <a:solidFill>
                <a:srgbClr val="895D1D"/>
              </a:solidFill>
            </a:endParaRPr>
          </a:p>
        </p:txBody>
      </p:sp>
      <p:sp>
        <p:nvSpPr>
          <p:cNvPr id="5" name="Footer Placeholder 4"/>
          <p:cNvSpPr>
            <a:spLocks noGrp="1"/>
          </p:cNvSpPr>
          <p:nvPr>
            <p:ph type="ftr" sz="quarter" idx="3"/>
          </p:nvPr>
        </p:nvSpPr>
        <p:spPr>
          <a:xfrm>
            <a:off x="3124200" y="6161470"/>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286" rtl="0"/>
            <a:endParaRPr lang="en-US" dirty="0">
              <a:solidFill>
                <a:srgbClr val="895D1D"/>
              </a:solidFill>
            </a:endParaRPr>
          </a:p>
        </p:txBody>
      </p:sp>
      <p:sp>
        <p:nvSpPr>
          <p:cNvPr id="6" name="Slide Number Placeholder 5"/>
          <p:cNvSpPr>
            <a:spLocks noGrp="1"/>
          </p:cNvSpPr>
          <p:nvPr>
            <p:ph type="sldNum" sz="quarter" idx="4"/>
          </p:nvPr>
        </p:nvSpPr>
        <p:spPr>
          <a:xfrm>
            <a:off x="6639264" y="6161470"/>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286" rtl="0"/>
            <a:fld id="{F36DD0FD-55B0-48C4-8AF2-8A69533EDFC3}" type="slidenum">
              <a:rPr lang="en-US" smtClean="0">
                <a:solidFill>
                  <a:srgbClr val="895D1D"/>
                </a:solidFill>
              </a:rPr>
              <a:pPr defTabSz="914286" rtl="0"/>
              <a:t>‹#›</a:t>
            </a:fld>
            <a:endParaRPr lang="en-US" dirty="0">
              <a:solidFill>
                <a:srgbClr val="895D1D"/>
              </a:solidFill>
            </a:endParaRPr>
          </a:p>
        </p:txBody>
      </p:sp>
    </p:spTree>
    <p:extLst>
      <p:ext uri="{BB962C8B-B14F-4D97-AF65-F5344CB8AC3E}">
        <p14:creationId xmlns:p14="http://schemas.microsoft.com/office/powerpoint/2010/main" val="23338554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6"/>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8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solidFill>
                  <a:prstClr val="black">
                    <a:tint val="75000"/>
                  </a:prstClr>
                </a:solidFill>
              </a:rPr>
              <a:pPr/>
              <a:t>23/10/1445</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124200" y="635638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457200" y="635638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08031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66"/>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286" rtl="0"/>
            <a:fld id="{F1909345-DEE0-4B07-8E32-441AC9DA095E}" type="datetime1">
              <a:rPr lang="en-US" smtClean="0">
                <a:solidFill>
                  <a:srgbClr val="895D1D"/>
                </a:solidFill>
              </a:rPr>
              <a:pPr defTabSz="914286" rtl="0"/>
              <a:t>5/1/2024</a:t>
            </a:fld>
            <a:endParaRPr lang="en-US" dirty="0">
              <a:solidFill>
                <a:srgbClr val="895D1D"/>
              </a:solidFill>
            </a:endParaRPr>
          </a:p>
        </p:txBody>
      </p:sp>
      <p:sp>
        <p:nvSpPr>
          <p:cNvPr id="5" name="Footer Placeholder 4"/>
          <p:cNvSpPr>
            <a:spLocks noGrp="1"/>
          </p:cNvSpPr>
          <p:nvPr>
            <p:ph type="ftr" sz="quarter" idx="3"/>
          </p:nvPr>
        </p:nvSpPr>
        <p:spPr>
          <a:xfrm>
            <a:off x="3124200" y="6161466"/>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286" rtl="0"/>
            <a:endParaRPr lang="en-US" dirty="0">
              <a:solidFill>
                <a:srgbClr val="895D1D"/>
              </a:solidFill>
            </a:endParaRPr>
          </a:p>
        </p:txBody>
      </p:sp>
      <p:sp>
        <p:nvSpPr>
          <p:cNvPr id="6" name="Slide Number Placeholder 5"/>
          <p:cNvSpPr>
            <a:spLocks noGrp="1"/>
          </p:cNvSpPr>
          <p:nvPr>
            <p:ph type="sldNum" sz="quarter" idx="4"/>
          </p:nvPr>
        </p:nvSpPr>
        <p:spPr>
          <a:xfrm>
            <a:off x="6639264" y="6161466"/>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286" rtl="0"/>
            <a:fld id="{F36DD0FD-55B0-48C4-8AF2-8A69533EDFC3}" type="slidenum">
              <a:rPr lang="en-US" smtClean="0">
                <a:solidFill>
                  <a:srgbClr val="895D1D"/>
                </a:solidFill>
              </a:rPr>
              <a:pPr defTabSz="914286" rtl="0"/>
              <a:t>‹#›</a:t>
            </a:fld>
            <a:endParaRPr lang="en-US" dirty="0">
              <a:solidFill>
                <a:srgbClr val="895D1D"/>
              </a:solidFill>
            </a:endParaRPr>
          </a:p>
        </p:txBody>
      </p:sp>
    </p:spTree>
    <p:extLst>
      <p:ext uri="{BB962C8B-B14F-4D97-AF65-F5344CB8AC3E}">
        <p14:creationId xmlns:p14="http://schemas.microsoft.com/office/powerpoint/2010/main" val="18015100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rtl="0"/>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8" y="2248351"/>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6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286" rtl="0"/>
            <a:fld id="{F1909345-DEE0-4B07-8E32-441AC9DA095E}" type="datetime1">
              <a:rPr lang="en-US" smtClean="0">
                <a:solidFill>
                  <a:srgbClr val="895D1D"/>
                </a:solidFill>
              </a:rPr>
              <a:pPr defTabSz="914286" rtl="0"/>
              <a:t>5/2/2024</a:t>
            </a:fld>
            <a:endParaRPr lang="en-US" dirty="0">
              <a:solidFill>
                <a:srgbClr val="895D1D"/>
              </a:solidFill>
            </a:endParaRPr>
          </a:p>
        </p:txBody>
      </p:sp>
      <p:sp>
        <p:nvSpPr>
          <p:cNvPr id="5" name="Footer Placeholder 4"/>
          <p:cNvSpPr>
            <a:spLocks noGrp="1"/>
          </p:cNvSpPr>
          <p:nvPr>
            <p:ph type="ftr" sz="quarter" idx="3"/>
          </p:nvPr>
        </p:nvSpPr>
        <p:spPr>
          <a:xfrm>
            <a:off x="3124200" y="6161460"/>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286" rtl="0"/>
            <a:endParaRPr lang="en-US" dirty="0">
              <a:solidFill>
                <a:srgbClr val="895D1D"/>
              </a:solidFill>
            </a:endParaRPr>
          </a:p>
        </p:txBody>
      </p:sp>
      <p:sp>
        <p:nvSpPr>
          <p:cNvPr id="6" name="Slide Number Placeholder 5"/>
          <p:cNvSpPr>
            <a:spLocks noGrp="1"/>
          </p:cNvSpPr>
          <p:nvPr>
            <p:ph type="sldNum" sz="quarter" idx="4"/>
          </p:nvPr>
        </p:nvSpPr>
        <p:spPr>
          <a:xfrm>
            <a:off x="6639264" y="6161460"/>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286" rtl="0"/>
            <a:fld id="{F36DD0FD-55B0-48C4-8AF2-8A69533EDFC3}" type="slidenum">
              <a:rPr lang="en-US" smtClean="0">
                <a:solidFill>
                  <a:srgbClr val="895D1D"/>
                </a:solidFill>
              </a:rPr>
              <a:pPr defTabSz="914286" rtl="0"/>
              <a:t>‹#›</a:t>
            </a:fld>
            <a:endParaRPr lang="en-US" dirty="0">
              <a:solidFill>
                <a:srgbClr val="895D1D"/>
              </a:solidFill>
            </a:endParaRPr>
          </a:p>
        </p:txBody>
      </p:sp>
    </p:spTree>
    <p:extLst>
      <p:ext uri="{BB962C8B-B14F-4D97-AF65-F5344CB8AC3E}">
        <p14:creationId xmlns:p14="http://schemas.microsoft.com/office/powerpoint/2010/main" val="62488845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package" Target="../embeddings/_________Microsoft_Excel2.xlsx"/></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_________Microsoft_Excel3.xlsx"/></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vmlDrawing" Target="../drawings/vmlDrawing3.vml"/><Relationship Id="rId5" Type="http://schemas.openxmlformats.org/officeDocument/2006/relationships/image" Target="../media/image23.emf"/><Relationship Id="rId4" Type="http://schemas.openxmlformats.org/officeDocument/2006/relationships/package" Target="../embeddings/_________Microsoft_Excel4.xlsx"/></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package" Target="../embeddings/_________Microsoft_Excel5.xlsx"/></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_________Microsoft_Excel6.xlsx"/></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0.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50.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مستطيل مستدير الزوايا 9"/>
          <p:cNvSpPr/>
          <p:nvPr/>
        </p:nvSpPr>
        <p:spPr>
          <a:xfrm>
            <a:off x="4860033" y="4869190"/>
            <a:ext cx="4156378" cy="1741519"/>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1" anchor="ctr"/>
          <a:lstStyle/>
          <a:p>
            <a:pPr algn="ctr"/>
            <a:r>
              <a:rPr lang="ar-IQ" sz="2800" b="1" dirty="0">
                <a:solidFill>
                  <a:schemeClr val="tx1"/>
                </a:solidFill>
              </a:rPr>
              <a:t>طالب </a:t>
            </a:r>
            <a:r>
              <a:rPr lang="ar-IQ" sz="2800" b="1" dirty="0" smtClean="0">
                <a:solidFill>
                  <a:schemeClr val="tx1"/>
                </a:solidFill>
              </a:rPr>
              <a:t>الدكتوراه </a:t>
            </a:r>
            <a:endParaRPr lang="ar-IQ" sz="2800" b="1" dirty="0">
              <a:solidFill>
                <a:schemeClr val="tx1"/>
              </a:solidFill>
            </a:endParaRPr>
          </a:p>
          <a:p>
            <a:pPr algn="ctr"/>
            <a:r>
              <a:rPr lang="ar-IQ" sz="3200" b="1" dirty="0">
                <a:solidFill>
                  <a:schemeClr val="tx2"/>
                </a:solidFill>
              </a:rPr>
              <a:t>كريم سلمان موسى  العامري</a:t>
            </a:r>
          </a:p>
        </p:txBody>
      </p:sp>
      <p:sp>
        <p:nvSpPr>
          <p:cNvPr id="9" name="مستطيل مستدير الزوايا 8"/>
          <p:cNvSpPr/>
          <p:nvPr/>
        </p:nvSpPr>
        <p:spPr>
          <a:xfrm>
            <a:off x="179514" y="4869190"/>
            <a:ext cx="4248472" cy="1686367"/>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1" anchor="ctr"/>
          <a:lstStyle/>
          <a:p>
            <a:pPr algn="ctr"/>
            <a:endParaRPr lang="en-US" dirty="0"/>
          </a:p>
          <a:p>
            <a:pPr algn="ctr"/>
            <a:endParaRPr lang="en-US" dirty="0"/>
          </a:p>
          <a:p>
            <a:pPr algn="ctr"/>
            <a:endParaRPr lang="en-US" dirty="0"/>
          </a:p>
          <a:p>
            <a:pPr algn="ctr"/>
            <a:endParaRPr lang="en-US" dirty="0"/>
          </a:p>
          <a:p>
            <a:pPr algn="ctr"/>
            <a:r>
              <a:rPr lang="ar-IQ" sz="2800" b="1" dirty="0">
                <a:solidFill>
                  <a:schemeClr val="bg1"/>
                </a:solidFill>
              </a:rPr>
              <a:t> </a:t>
            </a:r>
            <a:r>
              <a:rPr lang="ar-IQ" sz="2800" b="1" dirty="0">
                <a:solidFill>
                  <a:schemeClr val="tx1"/>
                </a:solidFill>
              </a:rPr>
              <a:t>إشراف</a:t>
            </a:r>
            <a:r>
              <a:rPr lang="ar-IQ" sz="2800" b="1" dirty="0">
                <a:solidFill>
                  <a:schemeClr val="bg1"/>
                </a:solidFill>
              </a:rPr>
              <a:t>  </a:t>
            </a:r>
          </a:p>
          <a:p>
            <a:pPr algn="ctr"/>
            <a:r>
              <a:rPr lang="ar-IQ" sz="3200" b="1" dirty="0" smtClean="0">
                <a:solidFill>
                  <a:schemeClr val="tx2"/>
                </a:solidFill>
              </a:rPr>
              <a:t>أ. د</a:t>
            </a:r>
            <a:r>
              <a:rPr lang="ar-IQ" sz="3200" b="1" dirty="0">
                <a:solidFill>
                  <a:schemeClr val="tx2"/>
                </a:solidFill>
              </a:rPr>
              <a:t>. </a:t>
            </a:r>
            <a:r>
              <a:rPr lang="ar-IQ" sz="3200" b="1" dirty="0" smtClean="0">
                <a:solidFill>
                  <a:schemeClr val="tx2"/>
                </a:solidFill>
              </a:rPr>
              <a:t>طلال أنور عبد الكريم</a:t>
            </a:r>
            <a:endParaRPr lang="ar-IQ" sz="3200" b="1" dirty="0">
              <a:solidFill>
                <a:schemeClr val="tx2"/>
              </a:solidFill>
            </a:endParaRPr>
          </a:p>
          <a:p>
            <a:pPr algn="ctr"/>
            <a:endParaRPr lang="ar-IQ" dirty="0"/>
          </a:p>
          <a:p>
            <a:pPr algn="ctr"/>
            <a:endParaRPr lang="ar-IQ" dirty="0"/>
          </a:p>
          <a:p>
            <a:pPr algn="ctr"/>
            <a:endParaRPr lang="ar-IQ" dirty="0"/>
          </a:p>
          <a:p>
            <a:pPr algn="ctr"/>
            <a:r>
              <a:rPr lang="ar-IQ" dirty="0"/>
              <a:t> </a:t>
            </a:r>
            <a:endParaRPr lang="en-US" dirty="0"/>
          </a:p>
        </p:txBody>
      </p:sp>
      <p:sp>
        <p:nvSpPr>
          <p:cNvPr id="5" name="Rectangle 4"/>
          <p:cNvSpPr/>
          <p:nvPr/>
        </p:nvSpPr>
        <p:spPr>
          <a:xfrm>
            <a:off x="179527" y="1525"/>
            <a:ext cx="8836897" cy="3477875"/>
          </a:xfrm>
          <a:prstGeom prst="rect">
            <a:avLst/>
          </a:prstGeom>
          <a:noFill/>
        </p:spPr>
        <p:txBody>
          <a:bodyPr wrap="square">
            <a:spAutoFit/>
          </a:bodyPr>
          <a:lstStyle/>
          <a:p>
            <a:pPr lvl="0" algn="ctr" eaLnBrk="0" hangingPunct="0"/>
            <a:r>
              <a:rPr lang="ar-SA" sz="4400" b="1" dirty="0">
                <a:solidFill>
                  <a:srgbClr val="FFFF00"/>
                </a:solidFill>
                <a:latin typeface="Bauhaus 93" pitchFamily="82" charset="0"/>
                <a:cs typeface="+mj-cs"/>
              </a:rPr>
              <a:t>الكشف عن بعض جزيئات الحامض النووي الرايبوزي الدقيقة </a:t>
            </a:r>
            <a:r>
              <a:rPr lang="en-US" sz="4400" b="1" dirty="0" smtClean="0">
                <a:solidFill>
                  <a:srgbClr val="00FF00"/>
                </a:solidFill>
                <a:latin typeface="Andalus" pitchFamily="18" charset="-78"/>
                <a:cs typeface="Andalus" pitchFamily="18" charset="-78"/>
              </a:rPr>
              <a:t>(miRNAs</a:t>
            </a:r>
            <a:r>
              <a:rPr lang="en-US" sz="4400" b="1" dirty="0">
                <a:solidFill>
                  <a:srgbClr val="00FF00"/>
                </a:solidFill>
                <a:latin typeface="Andalus" pitchFamily="18" charset="-78"/>
                <a:cs typeface="Andalus" pitchFamily="18" charset="-78"/>
              </a:rPr>
              <a:t>) </a:t>
            </a:r>
            <a:r>
              <a:rPr lang="ar-SA" sz="4400" b="1" dirty="0" smtClean="0">
                <a:solidFill>
                  <a:srgbClr val="FFFF00"/>
                </a:solidFill>
                <a:latin typeface="Bauhaus 93" pitchFamily="82" charset="0"/>
                <a:cs typeface="+mj-cs"/>
              </a:rPr>
              <a:t>و</a:t>
            </a:r>
            <a:r>
              <a:rPr lang="ar-IQ" sz="4400" b="1" dirty="0">
                <a:solidFill>
                  <a:srgbClr val="FFFF00"/>
                </a:solidFill>
                <a:latin typeface="Bauhaus 93" pitchFamily="82" charset="0"/>
                <a:cs typeface="+mj-cs"/>
              </a:rPr>
              <a:t>أ</a:t>
            </a:r>
            <a:r>
              <a:rPr lang="ar-SA" sz="4400" b="1" dirty="0" smtClean="0">
                <a:solidFill>
                  <a:srgbClr val="FFFF00"/>
                </a:solidFill>
                <a:latin typeface="Bauhaus 93" pitchFamily="82" charset="0"/>
                <a:cs typeface="+mj-cs"/>
              </a:rPr>
              <a:t>نواع </a:t>
            </a:r>
            <a:r>
              <a:rPr lang="ar-SA" sz="4400" b="1" dirty="0">
                <a:solidFill>
                  <a:srgbClr val="FFFF00"/>
                </a:solidFill>
                <a:latin typeface="Bauhaus 93" pitchFamily="82" charset="0"/>
                <a:cs typeface="+mj-cs"/>
              </a:rPr>
              <a:t>البروتينات في البلازما المنوية والنطف وعلاقتها بنوعية السائل المنوي لثيران الجاموس العراقي                       </a:t>
            </a:r>
          </a:p>
          <a:p>
            <a:pPr lvl="0" algn="ctr" eaLnBrk="0" hangingPunct="0"/>
            <a:r>
              <a:rPr lang="en-US" sz="4400" b="1" dirty="0" smtClean="0">
                <a:solidFill>
                  <a:srgbClr val="00FF00"/>
                </a:solidFill>
                <a:latin typeface="Andalus" pitchFamily="18" charset="-78"/>
                <a:cs typeface="Andalus" pitchFamily="18" charset="-78"/>
              </a:rPr>
              <a:t>(Bubalus  bubalis</a:t>
            </a:r>
            <a:r>
              <a:rPr lang="en-US" sz="4400" b="1" dirty="0">
                <a:solidFill>
                  <a:srgbClr val="00FF00"/>
                </a:solidFill>
                <a:latin typeface="Andalus" pitchFamily="18" charset="-78"/>
                <a:cs typeface="Andalus" pitchFamily="18" charset="-78"/>
              </a:rPr>
              <a:t>)</a:t>
            </a:r>
          </a:p>
        </p:txBody>
      </p:sp>
      <p:sp>
        <p:nvSpPr>
          <p:cNvPr id="2" name="AutoShape 2" descr="Profile Photo"/>
          <p:cNvSpPr>
            <a:spLocks noChangeAspect="1" noChangeArrowheads="1"/>
          </p:cNvSpPr>
          <p:nvPr/>
        </p:nvSpPr>
        <p:spPr bwMode="auto">
          <a:xfrm>
            <a:off x="8926513" y="-136525"/>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 name="صورة 6">
            <a:extLst>
              <a:ext uri="{FF2B5EF4-FFF2-40B4-BE49-F238E27FC236}">
                <a16:creationId xmlns:a16="http://schemas.microsoft.com/office/drawing/2014/main" xmlns="" id="{5DB3CAF5-BDB5-4B30-B5F1-9103AC508C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43608" y="3068960"/>
            <a:ext cx="1670414" cy="1644263"/>
          </a:xfrm>
          <a:prstGeom prst="rect">
            <a:avLst/>
          </a:prstGeom>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212976"/>
            <a:ext cx="1800200" cy="15002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 fill="hold"/>
                                        <p:tgtEl>
                                          <p:spTgt spid="10"/>
                                        </p:tgtEl>
                                        <p:attrNameLst>
                                          <p:attrName>ppt_x</p:attrName>
                                        </p:attrNameLst>
                                      </p:cBhvr>
                                      <p:tavLst>
                                        <p:tav tm="0">
                                          <p:val>
                                            <p:strVal val="#ppt_x"/>
                                          </p:val>
                                        </p:tav>
                                        <p:tav tm="100000">
                                          <p:val>
                                            <p:strVal val="#ppt_x"/>
                                          </p:val>
                                        </p:tav>
                                      </p:tavLst>
                                    </p:anim>
                                    <p:anim calcmode="lin" valueType="num">
                                      <p:cBhvr additive="base">
                                        <p:cTn id="8" dur="1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1"/>
          <p:cNvSpPr/>
          <p:nvPr/>
        </p:nvSpPr>
        <p:spPr>
          <a:xfrm>
            <a:off x="251520" y="188640"/>
            <a:ext cx="8568952" cy="5909310"/>
          </a:xfrm>
          <a:prstGeom prst="rect">
            <a:avLst/>
          </a:prstGeom>
          <a:noFill/>
        </p:spPr>
        <p:txBody>
          <a:bodyPr wrap="square">
            <a:spAutoFit/>
          </a:bodyPr>
          <a:lstStyle/>
          <a:p>
            <a:pPr marL="342900" indent="-342900" algn="just">
              <a:buClr>
                <a:srgbClr val="00FF00"/>
              </a:buClr>
              <a:buSzPct val="135000"/>
              <a:buFont typeface="Wingdings" pitchFamily="2" charset="2"/>
              <a:buChar char="v"/>
            </a:pPr>
            <a:r>
              <a:rPr lang="ar-IQ" sz="3000" b="1" dirty="0">
                <a:solidFill>
                  <a:prstClr val="white"/>
                </a:solidFill>
                <a:cs typeface="Times New Roman"/>
              </a:rPr>
              <a:t>ومع بدء مشروع التلقيح الأصطناعي للجاموس ولأول مرة في العراق منذ </a:t>
            </a:r>
            <a:r>
              <a:rPr lang="ar-IQ" sz="3000" b="1" dirty="0" smtClean="0">
                <a:solidFill>
                  <a:prstClr val="white"/>
                </a:solidFill>
                <a:cs typeface="Times New Roman"/>
              </a:rPr>
              <a:t>خمس سنوات </a:t>
            </a:r>
            <a:r>
              <a:rPr lang="ar-IQ" sz="3000" b="1" dirty="0">
                <a:solidFill>
                  <a:prstClr val="white"/>
                </a:solidFill>
                <a:cs typeface="Times New Roman"/>
              </a:rPr>
              <a:t>تقريباً بدأت الحاجة الفعلية للكشف عن المؤشرات الحيوية للبلازما المنوية لثيران الجاموس العراقي كوسيلة للتنبؤ بنوعية السائل المنوي الجيد والرديء وخصوبتها بعمر مبكر بما يسهم بوضع الخطط الكفيلة لزيادة معدلات الاخصاب والحمل لإناث الجاموس الملقحة من هذه الثيران</a:t>
            </a:r>
            <a:r>
              <a:rPr lang="ar-IQ" sz="3000" b="1" dirty="0" smtClean="0">
                <a:solidFill>
                  <a:prstClr val="white"/>
                </a:solidFill>
                <a:cs typeface="Times New Roman"/>
              </a:rPr>
              <a:t>.</a:t>
            </a:r>
          </a:p>
          <a:p>
            <a:pPr marL="342900" indent="-342900" algn="just">
              <a:buClr>
                <a:srgbClr val="00FF00"/>
              </a:buClr>
              <a:buSzPct val="135000"/>
              <a:buFont typeface="Wingdings" pitchFamily="2" charset="2"/>
              <a:buChar char="v"/>
            </a:pPr>
            <a:endParaRPr lang="ar-IQ" sz="2800" b="1" dirty="0">
              <a:solidFill>
                <a:prstClr val="white"/>
              </a:solidFill>
              <a:cs typeface="Times New Roman"/>
            </a:endParaRPr>
          </a:p>
          <a:p>
            <a:pPr marL="342900" indent="-342900" algn="just">
              <a:buClr>
                <a:srgbClr val="00FF00"/>
              </a:buClr>
              <a:buSzPct val="135000"/>
              <a:buFont typeface="Wingdings" pitchFamily="2" charset="2"/>
              <a:buChar char="v"/>
            </a:pPr>
            <a:r>
              <a:rPr lang="ar-IQ" sz="3000" b="1" dirty="0" smtClean="0">
                <a:solidFill>
                  <a:prstClr val="white"/>
                </a:solidFill>
                <a:cs typeface="Times New Roman"/>
              </a:rPr>
              <a:t> تم </a:t>
            </a:r>
            <a:r>
              <a:rPr lang="ar-IQ" sz="3000" b="1" dirty="0">
                <a:solidFill>
                  <a:prstClr val="white"/>
                </a:solidFill>
                <a:cs typeface="Times New Roman"/>
              </a:rPr>
              <a:t>في المرحلة الأولى الكشف عن بعض الأحماض الأمينية والدهنية والعضوية في البلازما المنوية ودراسة علاقتها بنوعية السائل المنوي الجيد والرديء النوعية لهذه </a:t>
            </a:r>
            <a:r>
              <a:rPr lang="ar-IQ" sz="3000" b="1" dirty="0" smtClean="0">
                <a:solidFill>
                  <a:prstClr val="white"/>
                </a:solidFill>
                <a:cs typeface="Times New Roman"/>
              </a:rPr>
              <a:t>الثيران            </a:t>
            </a:r>
            <a:r>
              <a:rPr lang="ar-IQ" sz="3000" b="1" dirty="0">
                <a:solidFill>
                  <a:srgbClr val="00FF00"/>
                </a:solidFill>
                <a:cs typeface="Times New Roman"/>
              </a:rPr>
              <a:t>(الهلال، 2023).</a:t>
            </a:r>
          </a:p>
          <a:p>
            <a:pPr algn="just"/>
            <a:endParaRPr lang="ar-IQ" sz="2800" b="1" dirty="0" smtClean="0">
              <a:solidFill>
                <a:prstClr val="white"/>
              </a:solidFill>
              <a:cs typeface="Times New Roman"/>
            </a:endParaRPr>
          </a:p>
          <a:p>
            <a:pPr algn="just">
              <a:buClr>
                <a:srgbClr val="00FF00"/>
              </a:buClr>
              <a:buSzPct val="135000"/>
            </a:pPr>
            <a:endParaRPr lang="en-US" sz="2200" b="1" dirty="0">
              <a:solidFill>
                <a:prstClr val="white"/>
              </a:solidFill>
            </a:endParaRPr>
          </a:p>
        </p:txBody>
      </p:sp>
    </p:spTree>
    <p:extLst>
      <p:ext uri="{BB962C8B-B14F-4D97-AF65-F5344CB8AC3E}">
        <p14:creationId xmlns:p14="http://schemas.microsoft.com/office/powerpoint/2010/main" val="2072622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6881996-6422-4D15-A2C1-BFAEC06DADEB}"/>
              </a:ext>
            </a:extLst>
          </p:cNvPr>
          <p:cNvSpPr txBox="1"/>
          <p:nvPr/>
        </p:nvSpPr>
        <p:spPr>
          <a:xfrm>
            <a:off x="1867469" y="377900"/>
            <a:ext cx="4643755" cy="923330"/>
          </a:xfrm>
          <a:prstGeom prst="rect">
            <a:avLst/>
          </a:prstGeom>
          <a:blipFill>
            <a:blip r:embed="rId2"/>
            <a:tile tx="0" ty="0" sx="100000" sy="100000" flip="none" algn="tl"/>
          </a:blipFill>
        </p:spPr>
        <p:txBody>
          <a:bodyPr wrap="square" rtlCol="0" anchor="ctr">
            <a:spAutoFit/>
          </a:bodyPr>
          <a:lstStyle/>
          <a:p>
            <a:pPr algn="ctr" defTabSz="914286" rtl="0"/>
            <a:r>
              <a:rPr lang="ar-IQ" altLang="ko-KR" sz="5400" b="1" dirty="0">
                <a:solidFill>
                  <a:srgbClr val="FFFF00"/>
                </a:solidFill>
                <a:cs typeface="Arial" pitchFamily="34" charset="0"/>
              </a:rPr>
              <a:t>أصالة الدراسة</a:t>
            </a:r>
            <a:endParaRPr lang="ko-KR" altLang="en-US" sz="5400" b="1" dirty="0">
              <a:solidFill>
                <a:srgbClr val="FFFF00"/>
              </a:solidFill>
              <a:cs typeface="Arial" pitchFamily="34" charset="0"/>
            </a:endParaRPr>
          </a:p>
        </p:txBody>
      </p:sp>
      <p:grpSp>
        <p:nvGrpSpPr>
          <p:cNvPr id="229" name="Group 228">
            <a:extLst>
              <a:ext uri="{FF2B5EF4-FFF2-40B4-BE49-F238E27FC236}">
                <a16:creationId xmlns="" xmlns:a16="http://schemas.microsoft.com/office/drawing/2014/main" id="{3679C327-EA7A-4A10-AB4C-DD0116F7F349}"/>
              </a:ext>
            </a:extLst>
          </p:cNvPr>
          <p:cNvGrpSpPr/>
          <p:nvPr/>
        </p:nvGrpSpPr>
        <p:grpSpPr>
          <a:xfrm>
            <a:off x="6511208" y="1798486"/>
            <a:ext cx="2555892" cy="646331"/>
            <a:chOff x="6751979" y="1666120"/>
            <a:chExt cx="5465787" cy="646331"/>
          </a:xfrm>
        </p:grpSpPr>
        <p:sp>
          <p:nvSpPr>
            <p:cNvPr id="4" name="TextBox 3">
              <a:extLst>
                <a:ext uri="{FF2B5EF4-FFF2-40B4-BE49-F238E27FC236}">
                  <a16:creationId xmlns="" xmlns:a16="http://schemas.microsoft.com/office/drawing/2014/main" id="{33970DAD-6F8A-4507-B262-C4F7DDA4D33B}"/>
                </a:ext>
              </a:extLst>
            </p:cNvPr>
            <p:cNvSpPr txBox="1"/>
            <p:nvPr/>
          </p:nvSpPr>
          <p:spPr>
            <a:xfrm>
              <a:off x="6751979" y="1666120"/>
              <a:ext cx="4507692" cy="507831"/>
            </a:xfrm>
            <a:prstGeom prst="rect">
              <a:avLst/>
            </a:prstGeom>
            <a:noFill/>
          </p:spPr>
          <p:txBody>
            <a:bodyPr wrap="square" lIns="108000" rIns="108000" rtlCol="0">
              <a:spAutoFit/>
            </a:bodyPr>
            <a:lstStyle/>
            <a:p>
              <a:pPr algn="l" defTabSz="914286" rtl="0"/>
              <a:endParaRPr lang="ko-KR" altLang="en-US" sz="2700" b="1" dirty="0">
                <a:solidFill>
                  <a:srgbClr val="FFFF00"/>
                </a:solidFill>
                <a:cs typeface="Arial" pitchFamily="34" charset="0"/>
              </a:endParaRPr>
            </a:p>
          </p:txBody>
        </p:sp>
        <p:sp>
          <p:nvSpPr>
            <p:cNvPr id="5" name="TextBox 4">
              <a:extLst>
                <a:ext uri="{FF2B5EF4-FFF2-40B4-BE49-F238E27FC236}">
                  <a16:creationId xmlns="" xmlns:a16="http://schemas.microsoft.com/office/drawing/2014/main" id="{DC957D5C-4936-4D4C-88B4-15F053903155}"/>
                </a:ext>
              </a:extLst>
            </p:cNvPr>
            <p:cNvSpPr txBox="1"/>
            <p:nvPr/>
          </p:nvSpPr>
          <p:spPr>
            <a:xfrm>
              <a:off x="11259671" y="1666120"/>
              <a:ext cx="958095" cy="646331"/>
            </a:xfrm>
            <a:prstGeom prst="rect">
              <a:avLst/>
            </a:prstGeom>
            <a:noFill/>
          </p:spPr>
          <p:txBody>
            <a:bodyPr wrap="square" lIns="108000" rIns="108000" rtlCol="0">
              <a:spAutoFit/>
            </a:bodyPr>
            <a:lstStyle/>
            <a:p>
              <a:pPr algn="ctr" defTabSz="914286" rtl="0"/>
              <a:r>
                <a:rPr lang="en-US" altLang="ko-KR" sz="3600" b="1" dirty="0" smtClean="0">
                  <a:solidFill>
                    <a:prstClr val="black"/>
                  </a:solidFill>
                  <a:cs typeface="Arial" pitchFamily="34" charset="0"/>
                </a:rPr>
                <a:t>1</a:t>
              </a:r>
              <a:endParaRPr lang="ko-KR" altLang="en-US" sz="3600" b="1" dirty="0">
                <a:solidFill>
                  <a:prstClr val="black"/>
                </a:solidFill>
                <a:cs typeface="Arial" pitchFamily="34" charset="0"/>
              </a:endParaRPr>
            </a:p>
          </p:txBody>
        </p:sp>
      </p:grpSp>
      <p:sp>
        <p:nvSpPr>
          <p:cNvPr id="233" name="TextBox 232">
            <a:extLst>
              <a:ext uri="{FF2B5EF4-FFF2-40B4-BE49-F238E27FC236}">
                <a16:creationId xmlns="" xmlns:a16="http://schemas.microsoft.com/office/drawing/2014/main" id="{72D21B37-F628-49A7-ABB3-2BA65B94F316}"/>
              </a:ext>
            </a:extLst>
          </p:cNvPr>
          <p:cNvSpPr txBox="1"/>
          <p:nvPr/>
        </p:nvSpPr>
        <p:spPr>
          <a:xfrm>
            <a:off x="8413721" y="3490028"/>
            <a:ext cx="652062" cy="646331"/>
          </a:xfrm>
          <a:prstGeom prst="rect">
            <a:avLst/>
          </a:prstGeom>
          <a:noFill/>
        </p:spPr>
        <p:txBody>
          <a:bodyPr wrap="square" lIns="108000" rIns="108000" rtlCol="0">
            <a:spAutoFit/>
          </a:bodyPr>
          <a:lstStyle/>
          <a:p>
            <a:pPr algn="ctr" defTabSz="914286" rtl="0"/>
            <a:r>
              <a:rPr lang="ar-IQ" altLang="ko-KR" sz="3600" b="1" dirty="0">
                <a:solidFill>
                  <a:prstClr val="black"/>
                </a:solidFill>
                <a:cs typeface="Arial" pitchFamily="34" charset="0"/>
              </a:rPr>
              <a:t>.</a:t>
            </a:r>
            <a:r>
              <a:rPr lang="en-US" altLang="ko-KR" sz="3600" b="1" dirty="0">
                <a:solidFill>
                  <a:prstClr val="black"/>
                </a:solidFill>
                <a:cs typeface="Arial" pitchFamily="34" charset="0"/>
              </a:rPr>
              <a:t>2</a:t>
            </a:r>
            <a:endParaRPr lang="ko-KR" altLang="en-US" sz="3600" b="1" dirty="0">
              <a:solidFill>
                <a:prstClr val="black"/>
              </a:solidFill>
              <a:cs typeface="Arial" pitchFamily="34" charset="0"/>
            </a:endParaRPr>
          </a:p>
        </p:txBody>
      </p:sp>
      <p:sp>
        <p:nvSpPr>
          <p:cNvPr id="3" name="Rectangle 2"/>
          <p:cNvSpPr/>
          <p:nvPr/>
        </p:nvSpPr>
        <p:spPr>
          <a:xfrm>
            <a:off x="539553" y="1514265"/>
            <a:ext cx="7952386" cy="1384995"/>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ar-IQ" sz="2800" b="1" i="0" u="none" strike="noStrike" kern="0" cap="none" spc="0" normalizeH="0" baseline="0" noProof="0" dirty="0" smtClean="0">
                <a:ln>
                  <a:noFill/>
                </a:ln>
                <a:solidFill>
                  <a:prstClr val="black">
                    <a:lumMod val="95000"/>
                    <a:lumOff val="5000"/>
                  </a:prstClr>
                </a:solidFill>
                <a:effectLst/>
                <a:uLnTx/>
                <a:uFillTx/>
                <a:latin typeface="Calibri"/>
              </a:rPr>
              <a:t>تعد الدراسة الأولى</a:t>
            </a:r>
            <a:r>
              <a:rPr kumimoji="0" lang="ar-IQ" sz="2800" b="1" i="0" u="none" strike="noStrike" kern="0" cap="none" spc="0" normalizeH="0" noProof="0" dirty="0" smtClean="0">
                <a:ln>
                  <a:noFill/>
                </a:ln>
                <a:solidFill>
                  <a:prstClr val="black">
                    <a:lumMod val="95000"/>
                    <a:lumOff val="5000"/>
                  </a:prstClr>
                </a:solidFill>
                <a:effectLst/>
                <a:uLnTx/>
                <a:uFillTx/>
                <a:latin typeface="Calibri"/>
              </a:rPr>
              <a:t> على مستوى العراق والعالم ل</a:t>
            </a:r>
            <a:r>
              <a:rPr kumimoji="0" lang="ar-IQ" sz="2800" b="1" i="0" u="none" strike="noStrike" kern="0" cap="none" spc="0" normalizeH="0" baseline="0" noProof="0" dirty="0" smtClean="0">
                <a:ln>
                  <a:noFill/>
                </a:ln>
                <a:solidFill>
                  <a:prstClr val="black">
                    <a:lumMod val="95000"/>
                    <a:lumOff val="5000"/>
                  </a:prstClr>
                </a:solidFill>
                <a:effectLst/>
                <a:uLnTx/>
                <a:uFillTx/>
                <a:latin typeface="Calibri"/>
              </a:rPr>
              <a:t>عدم وجود دراسة سابقة تعنى بالكشف عن انواع </a:t>
            </a:r>
            <a:r>
              <a:rPr kumimoji="0" lang="en-US" sz="2800" b="1" i="0" u="none" strike="noStrike" kern="0" cap="none" spc="0" normalizeH="0" baseline="0" noProof="0" dirty="0" smtClean="0">
                <a:ln>
                  <a:noFill/>
                </a:ln>
                <a:solidFill>
                  <a:prstClr val="black">
                    <a:lumMod val="95000"/>
                    <a:lumOff val="5000"/>
                  </a:prstClr>
                </a:solidFill>
                <a:effectLst/>
                <a:uLnTx/>
                <a:uFillTx/>
                <a:latin typeface="Calibri"/>
              </a:rPr>
              <a:t> </a:t>
            </a:r>
            <a:r>
              <a:rPr kumimoji="0" lang="en-US" sz="2800" b="1" i="0" u="none" strike="noStrike" kern="0" cap="none" spc="0" normalizeH="0" baseline="0" noProof="0" dirty="0" smtClean="0">
                <a:ln>
                  <a:noFill/>
                </a:ln>
                <a:solidFill>
                  <a:srgbClr val="C00000"/>
                </a:solidFill>
                <a:effectLst/>
                <a:uLnTx/>
                <a:uFillTx/>
                <a:latin typeface="Calibri"/>
              </a:rPr>
              <a:t>miRNAs</a:t>
            </a:r>
            <a:r>
              <a:rPr kumimoji="0" lang="en-US" sz="2800" b="1" i="0" u="none" strike="noStrike" kern="0" cap="none" spc="0" normalizeH="0" baseline="0" noProof="0" dirty="0" smtClean="0">
                <a:ln>
                  <a:noFill/>
                </a:ln>
                <a:solidFill>
                  <a:prstClr val="black">
                    <a:lumMod val="95000"/>
                    <a:lumOff val="5000"/>
                  </a:prstClr>
                </a:solidFill>
                <a:effectLst/>
                <a:uLnTx/>
                <a:uFillTx/>
                <a:latin typeface="Calibri"/>
              </a:rPr>
              <a:t> </a:t>
            </a:r>
            <a:r>
              <a:rPr kumimoji="0" lang="ar-IQ" sz="2800" b="1" i="0" u="none" strike="noStrike" kern="0" cap="none" spc="0" normalizeH="0" baseline="0" noProof="0" dirty="0" smtClean="0">
                <a:ln>
                  <a:noFill/>
                </a:ln>
                <a:solidFill>
                  <a:prstClr val="black">
                    <a:lumMod val="95000"/>
                    <a:lumOff val="5000"/>
                  </a:prstClr>
                </a:solidFill>
                <a:effectLst/>
                <a:uLnTx/>
                <a:uFillTx/>
                <a:latin typeface="Calibri"/>
              </a:rPr>
              <a:t>في البلازما المنوية والنطف لثيران الجاموس.</a:t>
            </a:r>
            <a:endParaRPr kumimoji="0" lang="ar-SA" sz="18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395538" y="3209733"/>
            <a:ext cx="7952386" cy="1815882"/>
          </a:xfrm>
          <a:prstGeom prst="rect">
            <a:avLst/>
          </a:prstGeom>
        </p:spPr>
        <p:txBody>
          <a:bodyPr wrap="square">
            <a:spAutoFit/>
          </a:bodyPr>
          <a:lstStyle/>
          <a:p>
            <a:pPr lvl="0" algn="just"/>
            <a:r>
              <a:rPr lang="ar-IQ" sz="2800" b="1" kern="0" dirty="0" smtClean="0">
                <a:solidFill>
                  <a:prstClr val="black">
                    <a:lumMod val="95000"/>
                    <a:lumOff val="5000"/>
                  </a:prstClr>
                </a:solidFill>
                <a:latin typeface="Calibri"/>
              </a:rPr>
              <a:t>عدم وجود دراسة سابقة تعنى بالكشف </a:t>
            </a:r>
            <a:r>
              <a:rPr lang="ar-IQ" sz="2800" b="1" kern="0" dirty="0">
                <a:solidFill>
                  <a:prstClr val="black">
                    <a:lumMod val="95000"/>
                    <a:lumOff val="5000"/>
                  </a:prstClr>
                </a:solidFill>
                <a:latin typeface="Calibri"/>
              </a:rPr>
              <a:t>عن انواع البروتينات والصفات الكيمياحيوية في البلازما المنوية وعلاقتهم جميعا بنوعية السائل المنوي الطازج والمحفوظ بالتجميد الجيد والرديء النوعية لثيران الجاموس </a:t>
            </a:r>
            <a:r>
              <a:rPr lang="ar-IQ" sz="2800" b="1" kern="0" dirty="0" smtClean="0">
                <a:solidFill>
                  <a:prstClr val="black">
                    <a:lumMod val="95000"/>
                    <a:lumOff val="5000"/>
                  </a:prstClr>
                </a:solidFill>
                <a:latin typeface="Calibri"/>
              </a:rPr>
              <a:t>العراقي.</a:t>
            </a:r>
            <a:endParaRPr kumimoji="0" lang="ar-SA"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9350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9"/>
                                        </p:tgtEl>
                                        <p:attrNameLst>
                                          <p:attrName>style.visibility</p:attrName>
                                        </p:attrNameLst>
                                      </p:cBhvr>
                                      <p:to>
                                        <p:strVal val="visible"/>
                                      </p:to>
                                    </p:set>
                                    <p:anim calcmode="lin" valueType="num">
                                      <p:cBhvr additive="base">
                                        <p:cTn id="11" dur="10" fill="hold"/>
                                        <p:tgtEl>
                                          <p:spTgt spid="229"/>
                                        </p:tgtEl>
                                        <p:attrNameLst>
                                          <p:attrName>ppt_x</p:attrName>
                                        </p:attrNameLst>
                                      </p:cBhvr>
                                      <p:tavLst>
                                        <p:tav tm="0">
                                          <p:val>
                                            <p:strVal val="#ppt_x"/>
                                          </p:val>
                                        </p:tav>
                                        <p:tav tm="100000">
                                          <p:val>
                                            <p:strVal val="#ppt_x"/>
                                          </p:val>
                                        </p:tav>
                                      </p:tavLst>
                                    </p:anim>
                                    <p:anim calcmode="lin" valueType="num">
                                      <p:cBhvr additive="base">
                                        <p:cTn id="12" dur="10" fill="hold"/>
                                        <p:tgtEl>
                                          <p:spTgt spid="2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3"/>
                                        </p:tgtEl>
                                        <p:attrNameLst>
                                          <p:attrName>style.visibility</p:attrName>
                                        </p:attrNameLst>
                                      </p:cBhvr>
                                      <p:to>
                                        <p:strVal val="visible"/>
                                      </p:to>
                                    </p:set>
                                    <p:anim calcmode="lin" valueType="num">
                                      <p:cBhvr additive="base">
                                        <p:cTn id="15" dur="10" fill="hold"/>
                                        <p:tgtEl>
                                          <p:spTgt spid="233"/>
                                        </p:tgtEl>
                                        <p:attrNameLst>
                                          <p:attrName>ppt_x</p:attrName>
                                        </p:attrNameLst>
                                      </p:cBhvr>
                                      <p:tavLst>
                                        <p:tav tm="0">
                                          <p:val>
                                            <p:strVal val="#ppt_x"/>
                                          </p:val>
                                        </p:tav>
                                        <p:tav tm="100000">
                                          <p:val>
                                            <p:strVal val="#ppt_x"/>
                                          </p:val>
                                        </p:tav>
                                      </p:tavLst>
                                    </p:anim>
                                    <p:anim calcmode="lin" valueType="num">
                                      <p:cBhvr additive="base">
                                        <p:cTn id="16" dur="1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5859D6F4-996C-4143-8832-56B071227105}"/>
              </a:ext>
            </a:extLst>
          </p:cNvPr>
          <p:cNvSpPr txBox="1"/>
          <p:nvPr/>
        </p:nvSpPr>
        <p:spPr>
          <a:xfrm>
            <a:off x="2407058" y="351654"/>
            <a:ext cx="4643755" cy="923330"/>
          </a:xfrm>
          <a:prstGeom prst="rect">
            <a:avLst/>
          </a:prstGeom>
          <a:blipFill>
            <a:blip r:embed="rId2"/>
            <a:tile tx="0" ty="0" sx="100000" sy="100000" flip="none" algn="tl"/>
          </a:blipFill>
        </p:spPr>
        <p:txBody>
          <a:bodyPr wrap="square" rtlCol="0" anchor="ctr">
            <a:spAutoFit/>
          </a:bodyPr>
          <a:lstStyle/>
          <a:p>
            <a:pPr algn="ctr" defTabSz="914286"/>
            <a:r>
              <a:rPr lang="ar-IQ" altLang="ko-KR" sz="5400" b="1" dirty="0">
                <a:solidFill>
                  <a:srgbClr val="FFFF00"/>
                </a:solidFill>
                <a:cs typeface="Arial" pitchFamily="34" charset="0"/>
              </a:rPr>
              <a:t>أهداف الدراسة</a:t>
            </a:r>
            <a:endParaRPr lang="ko-KR" altLang="en-US" sz="5400" b="1" dirty="0">
              <a:solidFill>
                <a:srgbClr val="FFFF00"/>
              </a:solidFill>
              <a:cs typeface="Arial" pitchFamily="34" charset="0"/>
            </a:endParaRPr>
          </a:p>
        </p:txBody>
      </p:sp>
      <p:sp>
        <p:nvSpPr>
          <p:cNvPr id="33" name="مربع نص 32">
            <a:extLst>
              <a:ext uri="{FF2B5EF4-FFF2-40B4-BE49-F238E27FC236}">
                <a16:creationId xmlns="" xmlns:a16="http://schemas.microsoft.com/office/drawing/2014/main" id="{8D97203D-2D2A-4FE5-AD0D-4F4C10857153}"/>
              </a:ext>
            </a:extLst>
          </p:cNvPr>
          <p:cNvSpPr txBox="1"/>
          <p:nvPr/>
        </p:nvSpPr>
        <p:spPr>
          <a:xfrm>
            <a:off x="307054" y="1539971"/>
            <a:ext cx="8684090" cy="1384995"/>
          </a:xfrm>
          <a:prstGeom prst="rect">
            <a:avLst/>
          </a:prstGeom>
          <a:noFill/>
        </p:spPr>
        <p:txBody>
          <a:bodyPr wrap="square">
            <a:spAutoFit/>
          </a:bodyPr>
          <a:lstStyle/>
          <a:p>
            <a:pPr marL="342900" indent="-342900" algn="just" defTabSz="914286">
              <a:spcAft>
                <a:spcPts val="500"/>
              </a:spcAft>
              <a:buClr>
                <a:srgbClr val="3333CC"/>
              </a:buClr>
              <a:buSzPct val="128000"/>
              <a:buFont typeface="Times New Roman" panose="02020603050405020304" pitchFamily="18" charset="0"/>
              <a:buChar char="1"/>
            </a:pPr>
            <a:r>
              <a:rPr lang="ar-IQ" sz="2400" b="1" dirty="0" smtClean="0">
                <a:solidFill>
                  <a:prstClr val="black"/>
                </a:solidFill>
                <a:latin typeface="Times New Roman" panose="02020603050405020304" pitchFamily="18" charset="0"/>
                <a:ea typeface="Times New Roman" panose="02020603050405020304" pitchFamily="18" charset="0"/>
              </a:rPr>
              <a:t>. </a:t>
            </a:r>
            <a:r>
              <a:rPr lang="ar-IQ" sz="2800" b="1" dirty="0">
                <a:solidFill>
                  <a:prstClr val="black"/>
                </a:solidFill>
                <a:latin typeface="Times New Roman" panose="02020603050405020304" pitchFamily="18" charset="0"/>
                <a:ea typeface="Times New Roman" panose="02020603050405020304" pitchFamily="18" charset="0"/>
              </a:rPr>
              <a:t>دراسة الكشف عن بعض انواع </a:t>
            </a:r>
            <a:r>
              <a:rPr lang="en-US" sz="2800" b="1" dirty="0" smtClean="0">
                <a:solidFill>
                  <a:srgbClr val="C00000"/>
                </a:solidFill>
                <a:latin typeface="Times New Roman" panose="02020603050405020304" pitchFamily="18" charset="0"/>
                <a:ea typeface="Times New Roman" panose="02020603050405020304" pitchFamily="18" charset="0"/>
              </a:rPr>
              <a:t>miRNAs</a:t>
            </a:r>
            <a:r>
              <a:rPr lang="en-US" sz="2800" b="1" dirty="0" smtClean="0">
                <a:solidFill>
                  <a:prstClr val="black"/>
                </a:solidFill>
                <a:latin typeface="Times New Roman" panose="02020603050405020304" pitchFamily="18" charset="0"/>
                <a:ea typeface="Times New Roman" panose="02020603050405020304" pitchFamily="18" charset="0"/>
              </a:rPr>
              <a:t> </a:t>
            </a:r>
            <a:r>
              <a:rPr lang="ar-IQ" sz="2800" b="1" dirty="0" smtClean="0">
                <a:solidFill>
                  <a:prstClr val="black"/>
                </a:solidFill>
                <a:latin typeface="Times New Roman" panose="02020603050405020304" pitchFamily="18" charset="0"/>
                <a:ea typeface="Times New Roman" panose="02020603050405020304" pitchFamily="18" charset="0"/>
              </a:rPr>
              <a:t> في </a:t>
            </a:r>
            <a:r>
              <a:rPr lang="ar-IQ" sz="2800" b="1" dirty="0">
                <a:solidFill>
                  <a:prstClr val="black"/>
                </a:solidFill>
                <a:latin typeface="Times New Roman" panose="02020603050405020304" pitchFamily="18" charset="0"/>
                <a:ea typeface="Times New Roman" panose="02020603050405020304" pitchFamily="18" charset="0"/>
              </a:rPr>
              <a:t>البلازما المنوية والنطف وعلاقتها بنوعية السائل المنوي الجيد والرديء النوعية الطازج والمحفوظ بالتجميد لثيران الجاموس العراقي </a:t>
            </a:r>
            <a:r>
              <a:rPr lang="ar-IQ" sz="2800" b="1" dirty="0">
                <a:solidFill>
                  <a:srgbClr val="C00000"/>
                </a:solidFill>
                <a:latin typeface="Times New Roman" panose="02020603050405020304" pitchFamily="18" charset="0"/>
                <a:ea typeface="Times New Roman" panose="02020603050405020304" pitchFamily="18" charset="0"/>
              </a:rPr>
              <a:t>(التجربة الأولى).</a:t>
            </a:r>
          </a:p>
        </p:txBody>
      </p:sp>
      <p:sp>
        <p:nvSpPr>
          <p:cNvPr id="34" name="مربع نص 33">
            <a:extLst>
              <a:ext uri="{FF2B5EF4-FFF2-40B4-BE49-F238E27FC236}">
                <a16:creationId xmlns="" xmlns:a16="http://schemas.microsoft.com/office/drawing/2014/main" id="{C267FA07-BF14-4870-A3DE-28B990028C74}"/>
              </a:ext>
            </a:extLst>
          </p:cNvPr>
          <p:cNvSpPr txBox="1"/>
          <p:nvPr/>
        </p:nvSpPr>
        <p:spPr>
          <a:xfrm>
            <a:off x="232421" y="3212980"/>
            <a:ext cx="8661831" cy="1384995"/>
          </a:xfrm>
          <a:prstGeom prst="rect">
            <a:avLst/>
          </a:prstGeom>
          <a:noFill/>
        </p:spPr>
        <p:txBody>
          <a:bodyPr wrap="square">
            <a:spAutoFit/>
          </a:bodyPr>
          <a:lstStyle/>
          <a:p>
            <a:pPr marL="342900" indent="-342900" algn="just" defTabSz="914286">
              <a:spcAft>
                <a:spcPts val="500"/>
              </a:spcAft>
              <a:buClr>
                <a:srgbClr val="003399"/>
              </a:buClr>
              <a:buSzPct val="127000"/>
              <a:buFont typeface="Times New Roman" panose="02020603050405020304" pitchFamily="18" charset="0"/>
              <a:buChar char="2"/>
            </a:pPr>
            <a:r>
              <a:rPr lang="ar-IQ" sz="2800" b="1" dirty="0">
                <a:solidFill>
                  <a:prstClr val="black"/>
                </a:solidFill>
                <a:latin typeface="Times New Roman" panose="02020603050405020304" pitchFamily="18" charset="0"/>
                <a:ea typeface="Times New Roman" panose="02020603050405020304" pitchFamily="18" charset="0"/>
              </a:rPr>
              <a:t>. دراسة الكشف عن بعض انواع البروتينات في البلازما المنوية وعلاقتها بنوعية السائل المنوي الجيد والرديء النوعية الطازج والمحفوظ بالتجميد لثيران الجاموس العراقي </a:t>
            </a:r>
            <a:r>
              <a:rPr lang="ar-IQ" sz="2800" b="1" dirty="0">
                <a:solidFill>
                  <a:srgbClr val="C00000"/>
                </a:solidFill>
                <a:latin typeface="Times New Roman" panose="02020603050405020304" pitchFamily="18" charset="0"/>
                <a:ea typeface="Times New Roman" panose="02020603050405020304" pitchFamily="18" charset="0"/>
              </a:rPr>
              <a:t>(التجربة الثانية</a:t>
            </a:r>
            <a:r>
              <a:rPr lang="ar-IQ" sz="2800" b="1" dirty="0" smtClean="0">
                <a:solidFill>
                  <a:srgbClr val="C00000"/>
                </a:solidFill>
                <a:latin typeface="Times New Roman" panose="02020603050405020304" pitchFamily="18" charset="0"/>
                <a:ea typeface="Times New Roman" panose="02020603050405020304" pitchFamily="18" charset="0"/>
              </a:rPr>
              <a:t>).</a:t>
            </a:r>
            <a:endParaRPr lang="ar-IQ" sz="2800" b="1" dirty="0">
              <a:solidFill>
                <a:srgbClr val="C00000"/>
              </a:solidFill>
              <a:latin typeface="Times New Roman" panose="02020603050405020304" pitchFamily="18" charset="0"/>
              <a:ea typeface="Times New Roman" panose="02020603050405020304" pitchFamily="18" charset="0"/>
            </a:endParaRPr>
          </a:p>
        </p:txBody>
      </p:sp>
      <p:sp>
        <p:nvSpPr>
          <p:cNvPr id="35" name="مربع نص 34">
            <a:extLst>
              <a:ext uri="{FF2B5EF4-FFF2-40B4-BE49-F238E27FC236}">
                <a16:creationId xmlns="" xmlns:a16="http://schemas.microsoft.com/office/drawing/2014/main" id="{99B00E78-F69E-41A0-A038-979F27056542}"/>
              </a:ext>
            </a:extLst>
          </p:cNvPr>
          <p:cNvSpPr txBox="1"/>
          <p:nvPr/>
        </p:nvSpPr>
        <p:spPr>
          <a:xfrm>
            <a:off x="420497" y="4797178"/>
            <a:ext cx="8542200" cy="1384995"/>
          </a:xfrm>
          <a:prstGeom prst="rect">
            <a:avLst/>
          </a:prstGeom>
          <a:noFill/>
        </p:spPr>
        <p:txBody>
          <a:bodyPr wrap="square">
            <a:spAutoFit/>
          </a:bodyPr>
          <a:lstStyle/>
          <a:p>
            <a:pPr marL="342900" indent="-342900" algn="just" defTabSz="914286">
              <a:spcAft>
                <a:spcPts val="500"/>
              </a:spcAft>
              <a:buClr>
                <a:srgbClr val="003399"/>
              </a:buClr>
              <a:buSzPct val="127000"/>
              <a:buFont typeface="Times New Roman" panose="02020603050405020304" pitchFamily="18" charset="0"/>
              <a:buChar char="3"/>
            </a:pPr>
            <a:r>
              <a:rPr lang="ar-IQ" sz="2800" b="1" dirty="0">
                <a:solidFill>
                  <a:prstClr val="black"/>
                </a:solidFill>
                <a:latin typeface="Times New Roman" panose="02020603050405020304" pitchFamily="18" charset="0"/>
                <a:ea typeface="Times New Roman" panose="02020603050405020304" pitchFamily="18" charset="0"/>
              </a:rPr>
              <a:t>. دراسة علاقة بعض الصفات الكيمياحيوية في البلازما المنوية وعلاقتها بنوعية السائل المنوي الجيد والرديء النوعية الطازج والمحفوظ بالتجميد لثيران الجاموس العراقي </a:t>
            </a:r>
            <a:r>
              <a:rPr lang="ar-IQ" sz="2800" b="1" dirty="0">
                <a:solidFill>
                  <a:srgbClr val="C00000"/>
                </a:solidFill>
                <a:latin typeface="Times New Roman" panose="02020603050405020304" pitchFamily="18" charset="0"/>
                <a:ea typeface="Times New Roman" panose="02020603050405020304" pitchFamily="18" charset="0"/>
              </a:rPr>
              <a:t>(التجربة الثالثة).</a:t>
            </a:r>
            <a:endParaRPr lang="en-US" sz="2800" b="1" dirty="0">
              <a:solidFill>
                <a:srgbClr val="C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4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 fill="hold"/>
                                        <p:tgtEl>
                                          <p:spTgt spid="33"/>
                                        </p:tgtEl>
                                        <p:attrNameLst>
                                          <p:attrName>ppt_x</p:attrName>
                                        </p:attrNameLst>
                                      </p:cBhvr>
                                      <p:tavLst>
                                        <p:tav tm="0">
                                          <p:val>
                                            <p:strVal val="#ppt_x"/>
                                          </p:val>
                                        </p:tav>
                                        <p:tav tm="100000">
                                          <p:val>
                                            <p:strVal val="#ppt_x"/>
                                          </p:val>
                                        </p:tav>
                                      </p:tavLst>
                                    </p:anim>
                                    <p:anim calcmode="lin" valueType="num">
                                      <p:cBhvr additive="base">
                                        <p:cTn id="12" dur="1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 fill="hold"/>
                                        <p:tgtEl>
                                          <p:spTgt spid="34"/>
                                        </p:tgtEl>
                                        <p:attrNameLst>
                                          <p:attrName>ppt_x</p:attrName>
                                        </p:attrNameLst>
                                      </p:cBhvr>
                                      <p:tavLst>
                                        <p:tav tm="0">
                                          <p:val>
                                            <p:strVal val="#ppt_x"/>
                                          </p:val>
                                        </p:tav>
                                        <p:tav tm="100000">
                                          <p:val>
                                            <p:strVal val="#ppt_x"/>
                                          </p:val>
                                        </p:tav>
                                      </p:tavLst>
                                    </p:anim>
                                    <p:anim calcmode="lin" valueType="num">
                                      <p:cBhvr additive="base">
                                        <p:cTn id="16" dur="1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 fill="hold"/>
                                        <p:tgtEl>
                                          <p:spTgt spid="35"/>
                                        </p:tgtEl>
                                        <p:attrNameLst>
                                          <p:attrName>ppt_x</p:attrName>
                                        </p:attrNameLst>
                                      </p:cBhvr>
                                      <p:tavLst>
                                        <p:tav tm="0">
                                          <p:val>
                                            <p:strVal val="#ppt_x"/>
                                          </p:val>
                                        </p:tav>
                                        <p:tav tm="100000">
                                          <p:val>
                                            <p:strVal val="#ppt_x"/>
                                          </p:val>
                                        </p:tav>
                                      </p:tavLst>
                                    </p:anim>
                                    <p:anim calcmode="lin" valueType="num">
                                      <p:cBhvr additive="base">
                                        <p:cTn id="20" dur="1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885095" y="606565"/>
            <a:ext cx="5279009" cy="1015663"/>
          </a:xfrm>
          <a:prstGeom prst="rect">
            <a:avLst/>
          </a:prstGeom>
          <a:noFill/>
        </p:spPr>
        <p:txBody>
          <a:bodyPr wrap="none" lIns="91440" tIns="45720" rIns="91440" bIns="45720">
            <a:spAutoFit/>
          </a:bodyPr>
          <a:lstStyle/>
          <a:p>
            <a:pPr algn="ctr"/>
            <a:r>
              <a:rPr lang="ar-IQ" sz="60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المواد وطرائق العمل</a:t>
            </a:r>
            <a:endParaRPr lang="en-US" sz="60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7128792" cy="4280981"/>
          </a:xfrm>
          <a:prstGeom prst="rect">
            <a:avLst/>
          </a:prstGeom>
          <a:noFill/>
          <a:ln w="476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62592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شكل بيضاوي 5"/>
          <p:cNvSpPr/>
          <p:nvPr/>
        </p:nvSpPr>
        <p:spPr>
          <a:xfrm>
            <a:off x="2339752" y="476672"/>
            <a:ext cx="4010744" cy="134644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400" b="1" dirty="0">
                <a:cs typeface="+mj-cs"/>
              </a:rPr>
              <a:t>التجربة الأولى</a:t>
            </a:r>
          </a:p>
        </p:txBody>
      </p:sp>
      <p:sp>
        <p:nvSpPr>
          <p:cNvPr id="7" name="مستطيل مستدير الزوايا 6"/>
          <p:cNvSpPr/>
          <p:nvPr/>
        </p:nvSpPr>
        <p:spPr>
          <a:xfrm>
            <a:off x="384684" y="2187602"/>
            <a:ext cx="7920880" cy="390570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a:solidFill>
                  <a:srgbClr val="FFFF00"/>
                </a:solidFill>
                <a:cs typeface="+mj-cs"/>
              </a:rPr>
              <a:t>الكشف عن بعض انواع الحامض النووي الرايبوزي الدقيق </a:t>
            </a:r>
            <a:r>
              <a:rPr lang="ar-IQ" sz="4000" b="1" dirty="0" smtClean="0">
                <a:solidFill>
                  <a:schemeClr val="bg1"/>
                </a:solidFill>
                <a:cs typeface="+mj-cs"/>
              </a:rPr>
              <a:t>(</a:t>
            </a:r>
            <a:r>
              <a:rPr lang="en-US" sz="4000" b="1" dirty="0" smtClean="0">
                <a:solidFill>
                  <a:schemeClr val="bg1"/>
                </a:solidFill>
                <a:cs typeface="+mj-cs"/>
              </a:rPr>
              <a:t>miRNAs </a:t>
            </a:r>
            <a:r>
              <a:rPr lang="ar-IQ" sz="4000" b="1" dirty="0" smtClean="0">
                <a:solidFill>
                  <a:schemeClr val="bg1"/>
                </a:solidFill>
                <a:cs typeface="+mj-cs"/>
              </a:rPr>
              <a:t>) </a:t>
            </a:r>
            <a:r>
              <a:rPr lang="ar-IQ" sz="4000" b="1" dirty="0" smtClean="0">
                <a:solidFill>
                  <a:srgbClr val="FFFF00"/>
                </a:solidFill>
                <a:cs typeface="+mj-cs"/>
              </a:rPr>
              <a:t>في </a:t>
            </a:r>
            <a:r>
              <a:rPr lang="ar-IQ" sz="4000" b="1" dirty="0">
                <a:solidFill>
                  <a:srgbClr val="FFFF00"/>
                </a:solidFill>
                <a:cs typeface="+mj-cs"/>
              </a:rPr>
              <a:t>البلازما المنوية والنطف وعلاقتها بنوعية السائل المنوي الطازج والمحفوظ بالتجميد لثيران الجاموس </a:t>
            </a:r>
            <a:r>
              <a:rPr lang="ar-IQ" sz="4000" b="1" dirty="0" smtClean="0">
                <a:solidFill>
                  <a:srgbClr val="FFFF00"/>
                </a:solidFill>
                <a:cs typeface="+mj-cs"/>
              </a:rPr>
              <a:t>العراقي</a:t>
            </a:r>
            <a:endParaRPr lang="ar-IQ" sz="4000" b="1" dirty="0">
              <a:solidFill>
                <a:srgbClr val="FFFF00"/>
              </a:solidFill>
              <a:cs typeface="+mj-cs"/>
            </a:endParaRPr>
          </a:p>
        </p:txBody>
      </p:sp>
    </p:spTree>
    <p:extLst>
      <p:ext uri="{BB962C8B-B14F-4D97-AF65-F5344CB8AC3E}">
        <p14:creationId xmlns:p14="http://schemas.microsoft.com/office/powerpoint/2010/main" val="364703292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35" y="845761"/>
            <a:ext cx="7447855" cy="539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098984" y="199431"/>
            <a:ext cx="6583759" cy="646331"/>
          </a:xfrm>
          <a:prstGeom prst="rect">
            <a:avLst/>
          </a:prstGeom>
          <a:noFill/>
        </p:spPr>
        <p:txBody>
          <a:bodyPr wrap="square" rtlCol="1">
            <a:spAutoFit/>
          </a:bodyPr>
          <a:lstStyle/>
          <a:p>
            <a:pPr algn="ctr"/>
            <a:r>
              <a:rPr lang="ar-IQ" sz="3600" b="1" dirty="0">
                <a:solidFill>
                  <a:schemeClr val="bg1"/>
                </a:solidFill>
              </a:rPr>
              <a:t>مخطط التجربة </a:t>
            </a:r>
            <a:r>
              <a:rPr lang="ar-IQ" sz="3600" b="1" dirty="0" smtClean="0">
                <a:solidFill>
                  <a:schemeClr val="bg1"/>
                </a:solidFill>
              </a:rPr>
              <a:t>الاولى</a:t>
            </a:r>
            <a:endParaRPr lang="ar-IQ" sz="3600" b="1" dirty="0">
              <a:solidFill>
                <a:schemeClr val="bg1"/>
              </a:solidFill>
            </a:endParaRPr>
          </a:p>
        </p:txBody>
      </p:sp>
      <p:sp>
        <p:nvSpPr>
          <p:cNvPr id="4" name="AutoShape 5"/>
          <p:cNvSpPr>
            <a:spLocks noChangeArrowheads="1"/>
          </p:cNvSpPr>
          <p:nvPr/>
        </p:nvSpPr>
        <p:spPr bwMode="auto">
          <a:xfrm>
            <a:off x="4067944" y="6237312"/>
            <a:ext cx="720080" cy="417508"/>
          </a:xfrm>
          <a:prstGeom prst="downArrow">
            <a:avLst>
              <a:gd name="adj1" fmla="val 50000"/>
              <a:gd name="adj2" fmla="val 25000"/>
            </a:avLst>
          </a:prstGeom>
          <a:solidFill>
            <a:srgbClr val="92D050"/>
          </a:solidFill>
          <a:ln w="38100">
            <a:solidFill>
              <a:srgbClr val="F2F2F2"/>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ar-YE">
              <a:solidFill>
                <a:srgbClr val="00B050"/>
              </a:solidFill>
            </a:endParaRPr>
          </a:p>
        </p:txBody>
      </p:sp>
    </p:spTree>
    <p:extLst>
      <p:ext uri="{BB962C8B-B14F-4D97-AF65-F5344CB8AC3E}">
        <p14:creationId xmlns:p14="http://schemas.microsoft.com/office/powerpoint/2010/main" val="3558087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1043610" y="1124744"/>
            <a:ext cx="7056784" cy="6032421"/>
          </a:xfrm>
          <a:prstGeom prst="rect">
            <a:avLst/>
          </a:prstGeom>
        </p:spPr>
        <p:txBody>
          <a:bodyPr wrap="square">
            <a:spAutoFit/>
          </a:bodyPr>
          <a:lstStyle/>
          <a:p>
            <a:pPr algn="r"/>
            <a:r>
              <a:rPr lang="en-US" sz="2800" b="1" dirty="0" smtClean="0">
                <a:solidFill>
                  <a:schemeClr val="bg1"/>
                </a:solidFill>
              </a:rPr>
              <a:t>1</a:t>
            </a:r>
            <a:r>
              <a:rPr lang="ar-IQ" sz="2800" b="1" dirty="0" smtClean="0">
                <a:solidFill>
                  <a:schemeClr val="bg1"/>
                </a:solidFill>
                <a:cs typeface="+mj-cs"/>
              </a:rPr>
              <a:t>-النسبة </a:t>
            </a:r>
            <a:r>
              <a:rPr lang="ar-IQ" sz="2800" b="1" dirty="0">
                <a:solidFill>
                  <a:schemeClr val="bg1"/>
                </a:solidFill>
                <a:cs typeface="+mj-cs"/>
              </a:rPr>
              <a:t>المئوية لحركة النطف </a:t>
            </a:r>
            <a:r>
              <a:rPr lang="ar-IQ" sz="2800" b="1" dirty="0" smtClean="0">
                <a:solidFill>
                  <a:schemeClr val="bg1"/>
                </a:solidFill>
                <a:cs typeface="+mj-cs"/>
              </a:rPr>
              <a:t>الفردية</a:t>
            </a:r>
            <a:r>
              <a:rPr lang="ar-IQ" sz="2600" b="1" dirty="0" smtClean="0">
                <a:solidFill>
                  <a:schemeClr val="bg1"/>
                </a:solidFill>
                <a:cs typeface="+mj-cs"/>
              </a:rPr>
              <a:t>. </a:t>
            </a:r>
          </a:p>
          <a:p>
            <a:pPr algn="r"/>
            <a:r>
              <a:rPr lang="en-US" sz="2600" b="1" dirty="0" smtClean="0">
                <a:solidFill>
                  <a:schemeClr val="bg1"/>
                </a:solidFill>
                <a:cs typeface="+mj-cs"/>
              </a:rPr>
              <a:t>2</a:t>
            </a:r>
            <a:r>
              <a:rPr lang="ar-IQ" sz="2600" b="1" dirty="0" smtClean="0">
                <a:solidFill>
                  <a:schemeClr val="bg1"/>
                </a:solidFill>
                <a:cs typeface="+mj-cs"/>
              </a:rPr>
              <a:t>- </a:t>
            </a:r>
            <a:r>
              <a:rPr lang="ar-IQ" sz="2600" b="1" dirty="0">
                <a:solidFill>
                  <a:schemeClr val="bg1"/>
                </a:solidFill>
                <a:cs typeface="+mj-cs"/>
              </a:rPr>
              <a:t>النسبة المئوية للنطف </a:t>
            </a:r>
            <a:r>
              <a:rPr lang="ar-IQ" sz="2600" b="1" dirty="0" smtClean="0">
                <a:solidFill>
                  <a:schemeClr val="bg1"/>
                </a:solidFill>
                <a:cs typeface="+mj-cs"/>
              </a:rPr>
              <a:t>الحية. </a:t>
            </a:r>
            <a:endParaRPr lang="ar-IQ" sz="2600" b="1" dirty="0">
              <a:solidFill>
                <a:schemeClr val="bg1"/>
              </a:solidFill>
              <a:cs typeface="+mj-cs"/>
            </a:endParaRPr>
          </a:p>
          <a:p>
            <a:pPr algn="r"/>
            <a:r>
              <a:rPr lang="en-US" sz="2600" b="1" dirty="0" smtClean="0">
                <a:solidFill>
                  <a:schemeClr val="bg1"/>
                </a:solidFill>
                <a:cs typeface="+mj-cs"/>
              </a:rPr>
              <a:t>3</a:t>
            </a:r>
            <a:r>
              <a:rPr lang="ar-IQ" sz="2600" b="1" dirty="0" smtClean="0">
                <a:solidFill>
                  <a:schemeClr val="bg1"/>
                </a:solidFill>
                <a:cs typeface="+mj-cs"/>
              </a:rPr>
              <a:t>- </a:t>
            </a:r>
            <a:r>
              <a:rPr lang="ar-IQ" sz="2600" b="1" dirty="0">
                <a:solidFill>
                  <a:schemeClr val="bg1"/>
                </a:solidFill>
                <a:cs typeface="+mj-cs"/>
              </a:rPr>
              <a:t>النسبة المئوية للنطف </a:t>
            </a:r>
            <a:r>
              <a:rPr lang="ar-IQ" sz="2600" b="1" dirty="0" smtClean="0">
                <a:solidFill>
                  <a:schemeClr val="bg1"/>
                </a:solidFill>
                <a:cs typeface="+mj-cs"/>
              </a:rPr>
              <a:t>المشوهة. </a:t>
            </a:r>
            <a:endParaRPr lang="ar-IQ" sz="2600" b="1" dirty="0">
              <a:solidFill>
                <a:schemeClr val="bg1"/>
              </a:solidFill>
              <a:cs typeface="+mj-cs"/>
            </a:endParaRPr>
          </a:p>
          <a:p>
            <a:pPr algn="r"/>
            <a:r>
              <a:rPr lang="en-US" sz="2600" b="1" dirty="0" smtClean="0">
                <a:solidFill>
                  <a:schemeClr val="bg1"/>
                </a:solidFill>
                <a:cs typeface="+mj-cs"/>
              </a:rPr>
              <a:t>4</a:t>
            </a:r>
            <a:r>
              <a:rPr lang="ar-IQ" sz="2600" b="1" dirty="0" smtClean="0">
                <a:solidFill>
                  <a:schemeClr val="bg1"/>
                </a:solidFill>
                <a:cs typeface="+mj-cs"/>
              </a:rPr>
              <a:t>- </a:t>
            </a:r>
            <a:r>
              <a:rPr lang="ar-IQ" sz="2600" b="1" dirty="0">
                <a:solidFill>
                  <a:schemeClr val="bg1"/>
                </a:solidFill>
                <a:cs typeface="+mj-cs"/>
              </a:rPr>
              <a:t>النسبة المئوية لسلامة الغشاء البلازمي للنطف </a:t>
            </a:r>
            <a:r>
              <a:rPr lang="ar-IQ" sz="2600" b="1" dirty="0" smtClean="0">
                <a:solidFill>
                  <a:schemeClr val="bg1"/>
                </a:solidFill>
                <a:cs typeface="+mj-cs"/>
              </a:rPr>
              <a:t>.</a:t>
            </a:r>
            <a:endParaRPr lang="ar-IQ" sz="2600" b="1" dirty="0">
              <a:solidFill>
                <a:schemeClr val="bg1"/>
              </a:solidFill>
              <a:cs typeface="+mj-cs"/>
            </a:endParaRPr>
          </a:p>
          <a:p>
            <a:pPr algn="r"/>
            <a:r>
              <a:rPr lang="en-US" sz="2600" b="1" dirty="0" smtClean="0">
                <a:solidFill>
                  <a:schemeClr val="bg1"/>
                </a:solidFill>
                <a:cs typeface="+mj-cs"/>
              </a:rPr>
              <a:t>5</a:t>
            </a:r>
            <a:r>
              <a:rPr lang="ar-IQ" sz="2600" b="1" dirty="0" smtClean="0">
                <a:solidFill>
                  <a:schemeClr val="bg1"/>
                </a:solidFill>
                <a:cs typeface="+mj-cs"/>
              </a:rPr>
              <a:t>- </a:t>
            </a:r>
            <a:r>
              <a:rPr lang="ar-IQ" sz="2600" b="1" dirty="0">
                <a:solidFill>
                  <a:schemeClr val="bg1"/>
                </a:solidFill>
                <a:cs typeface="+mj-cs"/>
              </a:rPr>
              <a:t>النسبة المئوية لسلامة اكروسوم </a:t>
            </a:r>
            <a:r>
              <a:rPr lang="ar-IQ" sz="2600" b="1" dirty="0" smtClean="0">
                <a:solidFill>
                  <a:schemeClr val="bg1"/>
                </a:solidFill>
                <a:cs typeface="+mj-cs"/>
              </a:rPr>
              <a:t>النطف. </a:t>
            </a:r>
            <a:endParaRPr lang="ar-IQ" sz="2600" b="1" dirty="0">
              <a:solidFill>
                <a:schemeClr val="bg1"/>
              </a:solidFill>
              <a:cs typeface="+mj-cs"/>
            </a:endParaRPr>
          </a:p>
          <a:p>
            <a:pPr algn="r"/>
            <a:r>
              <a:rPr lang="en-US" sz="2600" b="1" dirty="0" smtClean="0">
                <a:solidFill>
                  <a:schemeClr val="bg1"/>
                </a:solidFill>
                <a:cs typeface="+mj-cs"/>
              </a:rPr>
              <a:t>6</a:t>
            </a:r>
            <a:r>
              <a:rPr lang="ar-IQ" sz="2600" b="1" dirty="0" smtClean="0">
                <a:solidFill>
                  <a:schemeClr val="bg1"/>
                </a:solidFill>
                <a:cs typeface="+mj-cs"/>
              </a:rPr>
              <a:t>- </a:t>
            </a:r>
            <a:r>
              <a:rPr lang="ar-IQ" sz="2600" b="1" dirty="0">
                <a:solidFill>
                  <a:schemeClr val="bg1"/>
                </a:solidFill>
                <a:cs typeface="+mj-cs"/>
              </a:rPr>
              <a:t>تركيز المالون ثنائي الألديهايد في البلازما </a:t>
            </a:r>
            <a:r>
              <a:rPr lang="ar-IQ" sz="2600" b="1" dirty="0" smtClean="0">
                <a:solidFill>
                  <a:schemeClr val="bg1"/>
                </a:solidFill>
                <a:cs typeface="+mj-cs"/>
              </a:rPr>
              <a:t>المنوية.                             </a:t>
            </a:r>
            <a:endParaRPr lang="ar-IQ" sz="2600" b="1" dirty="0">
              <a:solidFill>
                <a:schemeClr val="bg1"/>
              </a:solidFill>
              <a:cs typeface="+mj-cs"/>
            </a:endParaRPr>
          </a:p>
          <a:p>
            <a:pPr algn="r"/>
            <a:r>
              <a:rPr lang="en-US" sz="2600" b="1" dirty="0" smtClean="0">
                <a:solidFill>
                  <a:schemeClr val="bg1"/>
                </a:solidFill>
                <a:cs typeface="+mj-cs"/>
              </a:rPr>
              <a:t>7</a:t>
            </a:r>
            <a:r>
              <a:rPr lang="ar-IQ" sz="2600" b="1" dirty="0" smtClean="0">
                <a:solidFill>
                  <a:schemeClr val="bg1"/>
                </a:solidFill>
                <a:cs typeface="+mj-cs"/>
              </a:rPr>
              <a:t>- </a:t>
            </a:r>
            <a:r>
              <a:rPr lang="ar-IQ" sz="2600" b="1" dirty="0">
                <a:solidFill>
                  <a:schemeClr val="bg1"/>
                </a:solidFill>
                <a:cs typeface="+mj-cs"/>
              </a:rPr>
              <a:t>النسبة المئوية لضرر المادة </a:t>
            </a:r>
            <a:r>
              <a:rPr lang="ar-IQ" sz="2600" b="1" dirty="0" smtClean="0">
                <a:solidFill>
                  <a:schemeClr val="bg1"/>
                </a:solidFill>
                <a:cs typeface="+mj-cs"/>
              </a:rPr>
              <a:t>الوراثية. </a:t>
            </a:r>
            <a:endParaRPr lang="ar-IQ" sz="2600" b="1" dirty="0">
              <a:solidFill>
                <a:schemeClr val="bg1"/>
              </a:solidFill>
              <a:cs typeface="+mj-cs"/>
            </a:endParaRPr>
          </a:p>
          <a:p>
            <a:pPr algn="r"/>
            <a:r>
              <a:rPr lang="en-US" sz="2600" b="1" dirty="0" smtClean="0">
                <a:solidFill>
                  <a:schemeClr val="bg1"/>
                </a:solidFill>
                <a:cs typeface="+mj-cs"/>
              </a:rPr>
              <a:t>8</a:t>
            </a:r>
            <a:r>
              <a:rPr lang="ar-IQ" sz="2600" b="1" dirty="0" smtClean="0">
                <a:solidFill>
                  <a:schemeClr val="bg1"/>
                </a:solidFill>
                <a:cs typeface="+mj-cs"/>
              </a:rPr>
              <a:t>- </a:t>
            </a:r>
            <a:r>
              <a:rPr lang="ar-IQ" sz="2600" b="1" dirty="0">
                <a:solidFill>
                  <a:schemeClr val="bg1"/>
                </a:solidFill>
                <a:cs typeface="+mj-cs"/>
              </a:rPr>
              <a:t>فعالية مضادات الاكسدة الكلية في البلازما </a:t>
            </a:r>
            <a:r>
              <a:rPr lang="ar-IQ" sz="2600" b="1" dirty="0" smtClean="0">
                <a:solidFill>
                  <a:schemeClr val="bg1"/>
                </a:solidFill>
                <a:cs typeface="+mj-cs"/>
              </a:rPr>
              <a:t>المنوية.</a:t>
            </a:r>
            <a:endParaRPr lang="ar-IQ" sz="2600" b="1" dirty="0">
              <a:solidFill>
                <a:schemeClr val="bg1"/>
              </a:solidFill>
              <a:cs typeface="+mj-cs"/>
            </a:endParaRPr>
          </a:p>
          <a:p>
            <a:pPr algn="r"/>
            <a:r>
              <a:rPr lang="en-US" sz="2600" b="1" dirty="0" smtClean="0">
                <a:solidFill>
                  <a:schemeClr val="bg1"/>
                </a:solidFill>
                <a:cs typeface="+mj-cs"/>
              </a:rPr>
              <a:t>9</a:t>
            </a:r>
            <a:r>
              <a:rPr lang="ar-IQ" sz="2600" b="1" dirty="0" smtClean="0">
                <a:solidFill>
                  <a:schemeClr val="bg1"/>
                </a:solidFill>
                <a:cs typeface="+mj-cs"/>
              </a:rPr>
              <a:t>- </a:t>
            </a:r>
            <a:r>
              <a:rPr lang="ar-IQ" sz="2600" b="1" dirty="0">
                <a:solidFill>
                  <a:schemeClr val="bg1"/>
                </a:solidFill>
                <a:cs typeface="+mj-cs"/>
              </a:rPr>
              <a:t>النسبة المئوية للنطف </a:t>
            </a:r>
            <a:r>
              <a:rPr lang="ar-IQ" sz="2600" b="1" dirty="0" smtClean="0">
                <a:solidFill>
                  <a:schemeClr val="bg1"/>
                </a:solidFill>
                <a:cs typeface="+mj-cs"/>
              </a:rPr>
              <a:t>الطبيعية.</a:t>
            </a:r>
            <a:endParaRPr lang="ar-IQ" sz="2600" b="1" dirty="0">
              <a:solidFill>
                <a:schemeClr val="bg1"/>
              </a:solidFill>
              <a:cs typeface="+mj-cs"/>
            </a:endParaRPr>
          </a:p>
          <a:p>
            <a:pPr algn="r"/>
            <a:r>
              <a:rPr lang="en-US" sz="2600" b="1" dirty="0" smtClean="0">
                <a:solidFill>
                  <a:schemeClr val="bg1"/>
                </a:solidFill>
                <a:cs typeface="+mj-cs"/>
              </a:rPr>
              <a:t>10</a:t>
            </a:r>
            <a:r>
              <a:rPr lang="ar-IQ" sz="2600" b="1" dirty="0" smtClean="0">
                <a:solidFill>
                  <a:schemeClr val="bg1"/>
                </a:solidFill>
                <a:cs typeface="+mj-cs"/>
              </a:rPr>
              <a:t>- </a:t>
            </a:r>
            <a:r>
              <a:rPr lang="ar-IQ" sz="2600" b="1" dirty="0">
                <a:solidFill>
                  <a:schemeClr val="bg1"/>
                </a:solidFill>
                <a:cs typeface="+mj-cs"/>
              </a:rPr>
              <a:t>العدد الكلي للنطف </a:t>
            </a:r>
            <a:r>
              <a:rPr lang="ar-IQ" sz="2600" b="1" dirty="0" smtClean="0">
                <a:solidFill>
                  <a:schemeClr val="bg1"/>
                </a:solidFill>
                <a:cs typeface="+mj-cs"/>
              </a:rPr>
              <a:t>المتحركة.</a:t>
            </a:r>
            <a:endParaRPr lang="ar-IQ" sz="2600" b="1" dirty="0">
              <a:solidFill>
                <a:schemeClr val="bg1"/>
              </a:solidFill>
              <a:cs typeface="+mj-cs"/>
            </a:endParaRPr>
          </a:p>
          <a:p>
            <a:pPr algn="r"/>
            <a:r>
              <a:rPr lang="en-US" sz="2600" b="1" dirty="0" smtClean="0">
                <a:solidFill>
                  <a:schemeClr val="bg1"/>
                </a:solidFill>
                <a:cs typeface="+mj-cs"/>
              </a:rPr>
              <a:t>11</a:t>
            </a:r>
            <a:r>
              <a:rPr lang="ar-IQ" sz="2600" b="1" dirty="0" smtClean="0">
                <a:solidFill>
                  <a:schemeClr val="bg1"/>
                </a:solidFill>
                <a:cs typeface="+mj-cs"/>
              </a:rPr>
              <a:t>- </a:t>
            </a:r>
            <a:r>
              <a:rPr lang="ar-IQ" sz="2600" b="1" dirty="0">
                <a:solidFill>
                  <a:schemeClr val="bg1"/>
                </a:solidFill>
                <a:cs typeface="+mj-cs"/>
              </a:rPr>
              <a:t>العدد الكلي للنطف سليمة الغشاء </a:t>
            </a:r>
            <a:r>
              <a:rPr lang="ar-IQ" sz="2600" b="1" dirty="0" smtClean="0">
                <a:solidFill>
                  <a:schemeClr val="bg1"/>
                </a:solidFill>
                <a:cs typeface="+mj-cs"/>
              </a:rPr>
              <a:t>البلازمي.</a:t>
            </a:r>
            <a:endParaRPr lang="ar-IQ" sz="2600" b="1" dirty="0">
              <a:solidFill>
                <a:schemeClr val="bg1"/>
              </a:solidFill>
              <a:cs typeface="+mj-cs"/>
            </a:endParaRPr>
          </a:p>
          <a:p>
            <a:pPr algn="r"/>
            <a:r>
              <a:rPr lang="en-US" sz="2600" b="1" dirty="0" smtClean="0">
                <a:solidFill>
                  <a:schemeClr val="bg1"/>
                </a:solidFill>
                <a:cs typeface="+mj-cs"/>
              </a:rPr>
              <a:t>12</a:t>
            </a:r>
            <a:r>
              <a:rPr lang="ar-IQ" sz="2600" b="1" dirty="0" smtClean="0">
                <a:solidFill>
                  <a:schemeClr val="bg1"/>
                </a:solidFill>
                <a:cs typeface="+mj-cs"/>
              </a:rPr>
              <a:t>- </a:t>
            </a:r>
            <a:r>
              <a:rPr lang="ar-IQ" sz="2600" b="1" dirty="0">
                <a:solidFill>
                  <a:schemeClr val="bg1"/>
                </a:solidFill>
                <a:cs typeface="+mj-cs"/>
              </a:rPr>
              <a:t>العدد الكلي للنطف سليمة </a:t>
            </a:r>
            <a:r>
              <a:rPr lang="ar-IQ" sz="2600" b="1" dirty="0" smtClean="0">
                <a:solidFill>
                  <a:schemeClr val="bg1"/>
                </a:solidFill>
                <a:cs typeface="+mj-cs"/>
              </a:rPr>
              <a:t>الأكروسوم.</a:t>
            </a:r>
            <a:endParaRPr lang="ar-IQ" sz="2600" b="1" dirty="0">
              <a:solidFill>
                <a:schemeClr val="bg1"/>
              </a:solidFill>
              <a:cs typeface="+mj-cs"/>
            </a:endParaRPr>
          </a:p>
          <a:p>
            <a:pPr algn="r"/>
            <a:r>
              <a:rPr lang="en-US" sz="2600" b="1" dirty="0" smtClean="0">
                <a:solidFill>
                  <a:schemeClr val="bg1"/>
                </a:solidFill>
                <a:cs typeface="+mj-cs"/>
              </a:rPr>
              <a:t>13</a:t>
            </a:r>
            <a:r>
              <a:rPr lang="ar-IQ" sz="2600" b="1" dirty="0" smtClean="0">
                <a:solidFill>
                  <a:schemeClr val="bg1"/>
                </a:solidFill>
                <a:cs typeface="+mj-cs"/>
              </a:rPr>
              <a:t>- </a:t>
            </a:r>
            <a:r>
              <a:rPr lang="ar-IQ" sz="2600" b="1" dirty="0">
                <a:solidFill>
                  <a:schemeClr val="bg1"/>
                </a:solidFill>
                <a:cs typeface="+mj-cs"/>
              </a:rPr>
              <a:t>العدد الكلي لاجزاء النطف </a:t>
            </a:r>
            <a:r>
              <a:rPr lang="ar-IQ" sz="2600" b="1" dirty="0" smtClean="0">
                <a:solidFill>
                  <a:schemeClr val="bg1"/>
                </a:solidFill>
                <a:cs typeface="+mj-cs"/>
              </a:rPr>
              <a:t>الحيوية.</a:t>
            </a:r>
            <a:endParaRPr lang="ar-IQ" sz="2600" b="1" dirty="0">
              <a:solidFill>
                <a:schemeClr val="bg1"/>
              </a:solidFill>
              <a:cs typeface="+mj-cs"/>
            </a:endParaRPr>
          </a:p>
          <a:p>
            <a:pPr algn="r"/>
            <a:r>
              <a:rPr lang="en-US" sz="2600" b="1" dirty="0" smtClean="0">
                <a:solidFill>
                  <a:schemeClr val="bg1"/>
                </a:solidFill>
                <a:cs typeface="+mj-cs"/>
              </a:rPr>
              <a:t>14</a:t>
            </a:r>
            <a:r>
              <a:rPr lang="ar-IQ" sz="2600" b="1" dirty="0" smtClean="0">
                <a:solidFill>
                  <a:schemeClr val="bg1"/>
                </a:solidFill>
                <a:cs typeface="+mj-cs"/>
              </a:rPr>
              <a:t>- </a:t>
            </a:r>
            <a:r>
              <a:rPr lang="ar-IQ" sz="2600" b="1" dirty="0">
                <a:solidFill>
                  <a:schemeClr val="bg1"/>
                </a:solidFill>
                <a:cs typeface="+mj-cs"/>
              </a:rPr>
              <a:t>العدد الكلي للنطف </a:t>
            </a:r>
            <a:r>
              <a:rPr lang="ar-IQ" sz="2600" b="1" dirty="0" smtClean="0">
                <a:solidFill>
                  <a:schemeClr val="bg1"/>
                </a:solidFill>
                <a:cs typeface="+mj-cs"/>
              </a:rPr>
              <a:t>الطبيعية</a:t>
            </a:r>
            <a:r>
              <a:rPr lang="ar-IQ" sz="2800" b="1" dirty="0" smtClean="0">
                <a:solidFill>
                  <a:schemeClr val="bg1"/>
                </a:solidFill>
                <a:cs typeface="+mj-cs"/>
              </a:rPr>
              <a:t>.</a:t>
            </a:r>
            <a:endParaRPr lang="ar-IQ" sz="2800" b="1" dirty="0">
              <a:solidFill>
                <a:schemeClr val="bg1"/>
              </a:solidFill>
              <a:cs typeface="+mj-cs"/>
            </a:endParaRPr>
          </a:p>
          <a:p>
            <a:pPr algn="r"/>
            <a:r>
              <a:rPr lang="ar-IQ" dirty="0"/>
              <a:t> </a:t>
            </a:r>
          </a:p>
        </p:txBody>
      </p:sp>
      <p:sp>
        <p:nvSpPr>
          <p:cNvPr id="3" name="TextBox 2"/>
          <p:cNvSpPr txBox="1"/>
          <p:nvPr/>
        </p:nvSpPr>
        <p:spPr>
          <a:xfrm>
            <a:off x="2039259" y="260648"/>
            <a:ext cx="5112568" cy="707886"/>
          </a:xfrm>
          <a:prstGeom prst="rect">
            <a:avLst/>
          </a:prstGeom>
          <a:noFill/>
        </p:spPr>
        <p:txBody>
          <a:bodyPr wrap="square" rtlCol="1">
            <a:spAutoFit/>
          </a:bodyPr>
          <a:lstStyle/>
          <a:p>
            <a:pPr algn="ctr"/>
            <a:r>
              <a:rPr lang="ar-IQ" sz="4000" b="1" dirty="0" smtClean="0">
                <a:solidFill>
                  <a:srgbClr val="FFFF00"/>
                </a:solidFill>
              </a:rPr>
              <a:t>الصفات المدروسة</a:t>
            </a:r>
            <a:endParaRPr lang="ar-SA" sz="4000" b="1" dirty="0">
              <a:solidFill>
                <a:srgbClr val="FFFF00"/>
              </a:solidFill>
            </a:endParaRPr>
          </a:p>
        </p:txBody>
      </p:sp>
    </p:spTree>
    <p:extLst>
      <p:ext uri="{BB962C8B-B14F-4D97-AF65-F5344CB8AC3E}">
        <p14:creationId xmlns:p14="http://schemas.microsoft.com/office/powerpoint/2010/main" val="1723584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شكل بيضاوي 2"/>
          <p:cNvSpPr/>
          <p:nvPr/>
        </p:nvSpPr>
        <p:spPr>
          <a:xfrm>
            <a:off x="2627784" y="476672"/>
            <a:ext cx="3816424" cy="158417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a:cs typeface="+mj-cs"/>
              </a:rPr>
              <a:t>التجربة الثانية</a:t>
            </a:r>
          </a:p>
        </p:txBody>
      </p:sp>
      <p:sp>
        <p:nvSpPr>
          <p:cNvPr id="5" name="مستطيل مستدير الزوايا 4"/>
          <p:cNvSpPr/>
          <p:nvPr/>
        </p:nvSpPr>
        <p:spPr>
          <a:xfrm>
            <a:off x="971602" y="2332050"/>
            <a:ext cx="7416824" cy="390526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a:t>الكشف عن بعض البروتينات في البلازما المنوية وعلاقتها بنوعية السائل المنوي الطازج والمحفوظ بالتجميد لثيران الجاموس </a:t>
            </a:r>
            <a:r>
              <a:rPr lang="ar-IQ" sz="4000" b="1" dirty="0" smtClean="0"/>
              <a:t>العراقي</a:t>
            </a:r>
            <a:endParaRPr lang="ar-IQ" sz="4000" b="1" dirty="0"/>
          </a:p>
        </p:txBody>
      </p:sp>
    </p:spTree>
    <p:extLst>
      <p:ext uri="{BB962C8B-B14F-4D97-AF65-F5344CB8AC3E}">
        <p14:creationId xmlns:p14="http://schemas.microsoft.com/office/powerpoint/2010/main" val="3294096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ربع نص 1"/>
          <p:cNvSpPr txBox="1"/>
          <p:nvPr/>
        </p:nvSpPr>
        <p:spPr>
          <a:xfrm>
            <a:off x="1098984" y="199431"/>
            <a:ext cx="6583759" cy="646331"/>
          </a:xfrm>
          <a:prstGeom prst="rect">
            <a:avLst/>
          </a:prstGeom>
          <a:noFill/>
        </p:spPr>
        <p:txBody>
          <a:bodyPr wrap="square" rtlCol="1">
            <a:spAutoFit/>
          </a:bodyPr>
          <a:lstStyle/>
          <a:p>
            <a:pPr algn="ctr"/>
            <a:r>
              <a:rPr lang="ar-IQ" sz="3600" b="1" dirty="0">
                <a:solidFill>
                  <a:schemeClr val="bg1"/>
                </a:solidFill>
              </a:rPr>
              <a:t>مخطط التجربة </a:t>
            </a:r>
            <a:r>
              <a:rPr lang="ar-IQ" sz="3600" b="1" dirty="0" smtClean="0">
                <a:solidFill>
                  <a:schemeClr val="bg1"/>
                </a:solidFill>
              </a:rPr>
              <a:t>الثانية</a:t>
            </a:r>
            <a:endParaRPr lang="ar-IQ" sz="3600" b="1" dirty="0">
              <a:solidFill>
                <a:schemeClr val="bg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45760"/>
            <a:ext cx="7128792" cy="531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p:cNvSpPr>
            <a:spLocks noChangeArrowheads="1"/>
          </p:cNvSpPr>
          <p:nvPr/>
        </p:nvSpPr>
        <p:spPr bwMode="auto">
          <a:xfrm>
            <a:off x="4030810" y="6021288"/>
            <a:ext cx="720080" cy="633532"/>
          </a:xfrm>
          <a:prstGeom prst="downArrow">
            <a:avLst>
              <a:gd name="adj1" fmla="val 50000"/>
              <a:gd name="adj2" fmla="val 25000"/>
            </a:avLst>
          </a:prstGeom>
          <a:solidFill>
            <a:srgbClr val="92D050"/>
          </a:solidFill>
          <a:ln w="38100">
            <a:solidFill>
              <a:srgbClr val="F2F2F2"/>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ar-YE">
              <a:solidFill>
                <a:srgbClr val="00B050"/>
              </a:solidFill>
            </a:endParaRPr>
          </a:p>
        </p:txBody>
      </p:sp>
    </p:spTree>
    <p:extLst>
      <p:ext uri="{BB962C8B-B14F-4D97-AF65-F5344CB8AC3E}">
        <p14:creationId xmlns:p14="http://schemas.microsoft.com/office/powerpoint/2010/main" val="263345593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267746" y="260669"/>
            <a:ext cx="5256584" cy="646331"/>
          </a:xfrm>
          <a:prstGeom prst="rect">
            <a:avLst/>
          </a:prstGeom>
          <a:noFill/>
        </p:spPr>
        <p:txBody>
          <a:bodyPr wrap="square" rtlCol="1">
            <a:spAutoFit/>
          </a:bodyPr>
          <a:lstStyle/>
          <a:p>
            <a:pPr algn="ctr"/>
            <a:r>
              <a:rPr lang="ar-IQ" sz="3600" b="1" dirty="0" smtClean="0">
                <a:solidFill>
                  <a:srgbClr val="FFFF00"/>
                </a:solidFill>
              </a:rPr>
              <a:t>الصفات المدروسة</a:t>
            </a:r>
            <a:endParaRPr lang="ar-SA" sz="3600" b="1" dirty="0">
              <a:solidFill>
                <a:srgbClr val="FFFF00"/>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2" y="906979"/>
            <a:ext cx="8394700"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980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60" y="476672"/>
            <a:ext cx="66325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5229230"/>
            <a:ext cx="3021258" cy="1070037"/>
          </a:xfrm>
          <a:prstGeom prst="rect">
            <a:avLst/>
          </a:prstGeom>
        </p:spPr>
        <p:txBody>
          <a:bodyPr wrap="square">
            <a:spAutoFit/>
          </a:bodyPr>
          <a:lstStyle/>
          <a:p>
            <a:pPr lvl="0" algn="ctr">
              <a:lnSpc>
                <a:spcPct val="115000"/>
              </a:lnSpc>
              <a:spcAft>
                <a:spcPts val="1000"/>
              </a:spcAft>
            </a:pPr>
            <a:r>
              <a:rPr lang="ar-IQ" sz="2400" b="1" dirty="0">
                <a:solidFill>
                  <a:srgbClr val="003300"/>
                </a:solidFill>
                <a:ea typeface="Calibri"/>
              </a:rPr>
              <a:t>صٍـدَّقْ اٌلِـلِـهٌ اٌلِـعٍظَيٌـمِ</a:t>
            </a:r>
          </a:p>
          <a:p>
            <a:pPr lvl="0" algn="ctr">
              <a:lnSpc>
                <a:spcPct val="115000"/>
              </a:lnSpc>
              <a:spcAft>
                <a:spcPts val="1000"/>
              </a:spcAft>
            </a:pPr>
            <a:r>
              <a:rPr lang="ar-IQ" sz="2400" b="1" dirty="0">
                <a:solidFill>
                  <a:srgbClr val="003300"/>
                </a:solidFill>
                <a:ea typeface="Calibri"/>
              </a:rPr>
              <a:t>  ﴿سورة سبأ، الآية 6 ﴾</a:t>
            </a:r>
          </a:p>
        </p:txBody>
      </p:sp>
      <p:sp>
        <p:nvSpPr>
          <p:cNvPr id="2" name="Rectangle 1"/>
          <p:cNvSpPr/>
          <p:nvPr/>
        </p:nvSpPr>
        <p:spPr>
          <a:xfrm>
            <a:off x="971600" y="2780928"/>
            <a:ext cx="6912768" cy="1938992"/>
          </a:xfrm>
          <a:prstGeom prst="rect">
            <a:avLst/>
          </a:prstGeom>
        </p:spPr>
        <p:txBody>
          <a:bodyPr wrap="square">
            <a:spAutoFit/>
          </a:bodyPr>
          <a:lstStyle/>
          <a:p>
            <a:pPr lvl="0" algn="ctr" eaLnBrk="0" fontAlgn="base" hangingPunct="0">
              <a:spcBef>
                <a:spcPct val="0"/>
              </a:spcBef>
              <a:spcAft>
                <a:spcPct val="0"/>
              </a:spcAft>
              <a:tabLst>
                <a:tab pos="482600" algn="l"/>
                <a:tab pos="2636838" algn="ctr"/>
              </a:tabLst>
            </a:pPr>
            <a:r>
              <a:rPr lang="ar-SA" sz="6000" b="1" dirty="0">
                <a:solidFill>
                  <a:schemeClr val="accent3">
                    <a:lumMod val="50000"/>
                  </a:schemeClr>
                </a:solidFill>
                <a:latin typeface="Arabic Typesetting" pitchFamily="66" charset="-78"/>
                <a:ea typeface="Times New Roman" pitchFamily="18" charset="0"/>
                <a:cs typeface="Arabic Typesetting" pitchFamily="66" charset="-78"/>
              </a:rPr>
              <a:t>﴿ وَيَرَى الَّذِينَ أُوتُوا الْعِلْمَ الَّذِي أُنْزِلَ إِلَيْكَ مِنْ رَبِّكَ هُوَ الْحَقَّ ﴾ </a:t>
            </a:r>
            <a:endParaRPr lang="en-US" sz="6000" b="1" dirty="0">
              <a:solidFill>
                <a:schemeClr val="accent3">
                  <a:lumMod val="50000"/>
                </a:schemeClr>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شكل بيضاوي 2"/>
          <p:cNvSpPr/>
          <p:nvPr/>
        </p:nvSpPr>
        <p:spPr>
          <a:xfrm>
            <a:off x="2555776" y="764704"/>
            <a:ext cx="3744416" cy="129614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a:solidFill>
                  <a:prstClr val="white"/>
                </a:solidFill>
                <a:cs typeface="Times New Roman"/>
              </a:rPr>
              <a:t>التجربة </a:t>
            </a:r>
            <a:r>
              <a:rPr lang="ar-IQ" sz="4000" b="1" dirty="0" smtClean="0">
                <a:solidFill>
                  <a:prstClr val="white"/>
                </a:solidFill>
                <a:cs typeface="Times New Roman"/>
              </a:rPr>
              <a:t>الثالثة</a:t>
            </a:r>
            <a:endParaRPr lang="ar-IQ" sz="4000" b="1" dirty="0">
              <a:solidFill>
                <a:prstClr val="white"/>
              </a:solidFill>
              <a:cs typeface="Times New Roman"/>
            </a:endParaRPr>
          </a:p>
        </p:txBody>
      </p:sp>
      <p:sp>
        <p:nvSpPr>
          <p:cNvPr id="5" name="مستطيل مستدير الزوايا 4"/>
          <p:cNvSpPr/>
          <p:nvPr/>
        </p:nvSpPr>
        <p:spPr>
          <a:xfrm>
            <a:off x="971602" y="2332050"/>
            <a:ext cx="7416824" cy="368923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a:ea typeface="Calibri"/>
                <a:cs typeface="Times New Roman"/>
              </a:rPr>
              <a:t>علاقة بعض الصفات الكيمياحيوية في البلازما المنوية وعلاقتها بنوعية السائل المنوي الطازج والمحفوظ بالتجميد لثيران الجاموس </a:t>
            </a:r>
            <a:r>
              <a:rPr lang="ar-IQ" sz="4000" b="1" dirty="0" smtClean="0">
                <a:ea typeface="Calibri"/>
                <a:cs typeface="Times New Roman"/>
              </a:rPr>
              <a:t>العراقي</a:t>
            </a:r>
            <a:endParaRPr lang="ar-IQ" sz="4000" dirty="0">
              <a:solidFill>
                <a:prstClr val="white"/>
              </a:solidFill>
            </a:endParaRPr>
          </a:p>
        </p:txBody>
      </p:sp>
    </p:spTree>
    <p:extLst>
      <p:ext uri="{BB962C8B-B14F-4D97-AF65-F5344CB8AC3E}">
        <p14:creationId xmlns:p14="http://schemas.microsoft.com/office/powerpoint/2010/main" val="74712029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مربع نص 3"/>
          <p:cNvSpPr txBox="1"/>
          <p:nvPr/>
        </p:nvSpPr>
        <p:spPr>
          <a:xfrm>
            <a:off x="1098984" y="199431"/>
            <a:ext cx="6583759" cy="646331"/>
          </a:xfrm>
          <a:prstGeom prst="rect">
            <a:avLst/>
          </a:prstGeom>
          <a:noFill/>
        </p:spPr>
        <p:txBody>
          <a:bodyPr wrap="square" rtlCol="1">
            <a:spAutoFit/>
          </a:bodyPr>
          <a:lstStyle/>
          <a:p>
            <a:pPr algn="ctr"/>
            <a:r>
              <a:rPr lang="ar-IQ" sz="3600" b="1" dirty="0">
                <a:solidFill>
                  <a:schemeClr val="bg1"/>
                </a:solidFill>
              </a:rPr>
              <a:t>مخطط التجربة </a:t>
            </a:r>
            <a:r>
              <a:rPr lang="ar-IQ" sz="3600" b="1" dirty="0" smtClean="0">
                <a:solidFill>
                  <a:schemeClr val="bg1"/>
                </a:solidFill>
              </a:rPr>
              <a:t>الثالثة</a:t>
            </a:r>
            <a:endParaRPr lang="ar-IQ" sz="3600" b="1" dirty="0">
              <a:solidFill>
                <a:schemeClr val="bg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980728"/>
            <a:ext cx="712879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p:cNvSpPr>
            <a:spLocks noChangeArrowheads="1"/>
          </p:cNvSpPr>
          <p:nvPr/>
        </p:nvSpPr>
        <p:spPr bwMode="auto">
          <a:xfrm>
            <a:off x="4067944" y="6159021"/>
            <a:ext cx="720080" cy="417508"/>
          </a:xfrm>
          <a:prstGeom prst="downArrow">
            <a:avLst>
              <a:gd name="adj1" fmla="val 50000"/>
              <a:gd name="adj2" fmla="val 25000"/>
            </a:avLst>
          </a:prstGeom>
          <a:solidFill>
            <a:srgbClr val="92D050"/>
          </a:solidFill>
          <a:ln w="38100">
            <a:solidFill>
              <a:srgbClr val="F2F2F2"/>
            </a:solidFill>
            <a:miter lim="800000"/>
            <a:headEnd/>
            <a:tailEnd/>
          </a:ln>
          <a:effectLst>
            <a:outerShdw dist="28398" dir="3806097" algn="ctr" rotWithShape="0">
              <a:srgbClr val="622423">
                <a:alpha val="50000"/>
              </a:srgbClr>
            </a:outerShdw>
          </a:effectLst>
        </p:spPr>
        <p:txBody>
          <a:bodyPr vert="eaVert" wrap="square" lIns="91440" tIns="45720" rIns="91440" bIns="45720" numCol="1" anchor="t" anchorCtr="0" compatLnSpc="1">
            <a:prstTxWarp prst="textNoShape">
              <a:avLst/>
            </a:prstTxWarp>
          </a:bodyPr>
          <a:lstStyle/>
          <a:p>
            <a:endParaRPr lang="ar-YE">
              <a:solidFill>
                <a:srgbClr val="00B050"/>
              </a:solidFill>
            </a:endParaRPr>
          </a:p>
        </p:txBody>
      </p:sp>
    </p:spTree>
    <p:extLst>
      <p:ext uri="{BB962C8B-B14F-4D97-AF65-F5344CB8AC3E}">
        <p14:creationId xmlns:p14="http://schemas.microsoft.com/office/powerpoint/2010/main" val="3816586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267746" y="260669"/>
            <a:ext cx="5256584" cy="646331"/>
          </a:xfrm>
          <a:prstGeom prst="rect">
            <a:avLst/>
          </a:prstGeom>
          <a:noFill/>
        </p:spPr>
        <p:txBody>
          <a:bodyPr wrap="square" rtlCol="1">
            <a:spAutoFit/>
          </a:bodyPr>
          <a:lstStyle/>
          <a:p>
            <a:pPr algn="ctr"/>
            <a:r>
              <a:rPr lang="ar-IQ" sz="3600" b="1" dirty="0" smtClean="0">
                <a:solidFill>
                  <a:srgbClr val="FFFF00"/>
                </a:solidFill>
              </a:rPr>
              <a:t>الصفات المدروسة</a:t>
            </a:r>
            <a:endParaRPr lang="ar-SA" sz="3600" b="1" dirty="0">
              <a:solidFill>
                <a:srgbClr val="FFFF00"/>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2" y="906979"/>
            <a:ext cx="8394700"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04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 y="0"/>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323530" y="1268760"/>
            <a:ext cx="2880320" cy="2126728"/>
          </a:xfrm>
          <a:prstGeom prst="roundRect">
            <a:avLst/>
          </a:prstGeom>
          <a:solidFill>
            <a:srgbClr val="FFFF00">
              <a:alpha val="60000"/>
            </a:srgbClr>
          </a:solidFill>
          <a:ln w="0">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180975" algn="ctr" fontAlgn="base">
              <a:spcBef>
                <a:spcPct val="0"/>
              </a:spcBef>
              <a:spcAft>
                <a:spcPct val="0"/>
              </a:spcAft>
            </a:pPr>
            <a:r>
              <a:rPr lang="ar-JO" sz="4800" b="1" dirty="0">
                <a:solidFill>
                  <a:srgbClr val="002060"/>
                </a:solidFill>
                <a:latin typeface="Times New Roman" pitchFamily="18" charset="0"/>
                <a:ea typeface="Calibri" pitchFamily="34" charset="0"/>
                <a:cs typeface="Times New Roman" pitchFamily="18" charset="0"/>
              </a:rPr>
              <a:t>النتائج </a:t>
            </a:r>
            <a:endParaRPr lang="en-US" sz="4800" dirty="0">
              <a:solidFill>
                <a:srgbClr val="002060"/>
              </a:solidFill>
              <a:latin typeface="Arial" pitchFamily="34" charset="0"/>
              <a:cs typeface="Arial" pitchFamily="34" charset="0"/>
            </a:endParaRPr>
          </a:p>
          <a:p>
            <a:pPr lvl="0" indent="180975" algn="ctr" eaLnBrk="0" fontAlgn="base" hangingPunct="0">
              <a:spcBef>
                <a:spcPct val="0"/>
              </a:spcBef>
              <a:spcAft>
                <a:spcPct val="0"/>
              </a:spcAft>
            </a:pPr>
            <a:r>
              <a:rPr lang="en-US" sz="4800" b="1" dirty="0">
                <a:solidFill>
                  <a:srgbClr val="002060"/>
                </a:solidFill>
                <a:latin typeface="Times New Roman" pitchFamily="18" charset="0"/>
                <a:ea typeface="Calibri" pitchFamily="34" charset="0"/>
                <a:cs typeface="Times New Roman" pitchFamily="18" charset="0"/>
              </a:rPr>
              <a:t>Results</a:t>
            </a:r>
            <a:endParaRPr lang="ar-YE" sz="4800"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221F751-3C5B-4561-AD14-8637C5B66736}"/>
              </a:ext>
            </a:extLst>
          </p:cNvPr>
          <p:cNvSpPr txBox="1"/>
          <p:nvPr/>
        </p:nvSpPr>
        <p:spPr>
          <a:xfrm>
            <a:off x="1664071" y="122656"/>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chemeClr val="accent1">
                    <a:lumMod val="50000"/>
                  </a:schemeClr>
                </a:solidFill>
                <a:latin typeface="Calibri" panose="020F0502020204030204" pitchFamily="34" charset="0"/>
                <a:ea typeface="Calibri" panose="020F0502020204030204" pitchFamily="34" charset="0"/>
              </a:rPr>
              <a:t>التجربة</a:t>
            </a:r>
            <a:endParaRPr lang="en-US" sz="15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 xmlns:a16="http://schemas.microsoft.com/office/drawing/2014/main"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5" name="Freeform: Shape 14">
            <a:extLst>
              <a:ext uri="{FF2B5EF4-FFF2-40B4-BE49-F238E27FC236}">
                <a16:creationId xmlns="" xmlns:a16="http://schemas.microsoft.com/office/drawing/2014/main"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6" name="Freeform: Shape 15">
            <a:extLst>
              <a:ext uri="{FF2B5EF4-FFF2-40B4-BE49-F238E27FC236}">
                <a16:creationId xmlns="" xmlns:a16="http://schemas.microsoft.com/office/drawing/2014/main" id="{BB3C9BBE-EC25-47B2-B3D9-832D0DF0F417}"/>
              </a:ext>
            </a:extLst>
          </p:cNvPr>
          <p:cNvSpPr/>
          <p:nvPr/>
        </p:nvSpPr>
        <p:spPr>
          <a:xfrm>
            <a:off x="763815"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7" name="Freeform: Shape 16">
            <a:extLst>
              <a:ext uri="{FF2B5EF4-FFF2-40B4-BE49-F238E27FC236}">
                <a16:creationId xmlns="" xmlns:a16="http://schemas.microsoft.com/office/drawing/2014/main" id="{29898A41-40B0-45E9-9B71-D0C5903AE86C}"/>
              </a:ext>
            </a:extLst>
          </p:cNvPr>
          <p:cNvSpPr/>
          <p:nvPr/>
        </p:nvSpPr>
        <p:spPr>
          <a:xfrm>
            <a:off x="789216"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8" name="Freeform: Shape 17">
            <a:extLst>
              <a:ext uri="{FF2B5EF4-FFF2-40B4-BE49-F238E27FC236}">
                <a16:creationId xmlns="" xmlns:a16="http://schemas.microsoft.com/office/drawing/2014/main" id="{614DBE7D-3558-4414-95D8-884751D88C88}"/>
              </a:ext>
            </a:extLst>
          </p:cNvPr>
          <p:cNvSpPr/>
          <p:nvPr/>
        </p:nvSpPr>
        <p:spPr>
          <a:xfrm>
            <a:off x="774196"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05995D32-6A82-439F-AEA6-48407C44F08D}"/>
              </a:ext>
            </a:extLst>
          </p:cNvPr>
          <p:cNvSpPr/>
          <p:nvPr/>
        </p:nvSpPr>
        <p:spPr>
          <a:xfrm>
            <a:off x="673750"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grpSp>
        <p:nvGrpSpPr>
          <p:cNvPr id="82" name="Group 81">
            <a:extLst>
              <a:ext uri="{FF2B5EF4-FFF2-40B4-BE49-F238E27FC236}">
                <a16:creationId xmlns="" xmlns:a16="http://schemas.microsoft.com/office/drawing/2014/main" id="{AE1B9886-6C03-40E7-8367-C7DC97587564}"/>
              </a:ext>
            </a:extLst>
          </p:cNvPr>
          <p:cNvGrpSpPr/>
          <p:nvPr/>
        </p:nvGrpSpPr>
        <p:grpSpPr>
          <a:xfrm>
            <a:off x="1797884" y="2777891"/>
            <a:ext cx="1395738" cy="3599844"/>
            <a:chOff x="2397178" y="2777891"/>
            <a:chExt cx="1860984" cy="3599844"/>
          </a:xfrm>
        </p:grpSpPr>
        <p:sp>
          <p:nvSpPr>
            <p:cNvPr id="78" name="Freeform: Shape 77">
              <a:extLst>
                <a:ext uri="{FF2B5EF4-FFF2-40B4-BE49-F238E27FC236}">
                  <a16:creationId xmlns=""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pPr algn="l" defTabSz="914286" rtl="0"/>
              <a:endParaRPr lang="en-US" dirty="0">
                <a:solidFill>
                  <a:prstClr val="black"/>
                </a:solidFill>
              </a:endParaRPr>
            </a:p>
          </p:txBody>
        </p:sp>
        <p:sp>
          <p:nvSpPr>
            <p:cNvPr id="80" name="Freeform: Shape 79">
              <a:extLst>
                <a:ext uri="{FF2B5EF4-FFF2-40B4-BE49-F238E27FC236}">
                  <a16:creationId xmlns=""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pPr algn="l" defTabSz="914286" rtl="0"/>
              <a:endParaRPr lang="en-US">
                <a:solidFill>
                  <a:prstClr val="black"/>
                </a:solidFill>
              </a:endParaRPr>
            </a:p>
          </p:txBody>
        </p:sp>
        <p:sp>
          <p:nvSpPr>
            <p:cNvPr id="79" name="Graphic 24">
              <a:extLst>
                <a:ext uri="{FF2B5EF4-FFF2-40B4-BE49-F238E27FC236}">
                  <a16:creationId xmlns=""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pPr algn="l" defTabSz="914286" rtl="0"/>
              <a:endParaRPr lang="en-US" dirty="0">
                <a:solidFill>
                  <a:prstClr val="black"/>
                </a:solidFill>
              </a:endParaRPr>
            </a:p>
          </p:txBody>
        </p:sp>
      </p:grpSp>
      <p:sp>
        <p:nvSpPr>
          <p:cNvPr id="14" name="TextBox 13">
            <a:extLst>
              <a:ext uri="{FF2B5EF4-FFF2-40B4-BE49-F238E27FC236}">
                <a16:creationId xmlns="" xmlns:a16="http://schemas.microsoft.com/office/drawing/2014/main" id="{C221F751-3C5B-4561-AD14-8637C5B66736}"/>
              </a:ext>
            </a:extLst>
          </p:cNvPr>
          <p:cNvSpPr txBox="1"/>
          <p:nvPr/>
        </p:nvSpPr>
        <p:spPr>
          <a:xfrm>
            <a:off x="1664071" y="2318411"/>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chemeClr val="accent1">
                    <a:lumMod val="50000"/>
                  </a:schemeClr>
                </a:solidFill>
                <a:latin typeface="Calibri" panose="020F0502020204030204" pitchFamily="34" charset="0"/>
                <a:ea typeface="Calibri" panose="020F0502020204030204" pitchFamily="34" charset="0"/>
              </a:rPr>
              <a:t>الاولى</a:t>
            </a:r>
            <a:endParaRPr lang="en-US" sz="15000" dirty="0">
              <a:solidFill>
                <a:schemeClr val="accent1">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20" name="مستطيل: زوايا مستديرة 1">
            <a:extLst>
              <a:ext uri="{FF2B5EF4-FFF2-40B4-BE49-F238E27FC236}">
                <a16:creationId xmlns="" xmlns:a16="http://schemas.microsoft.com/office/drawing/2014/main" id="{1E61F4AA-63CA-4E86-9450-CD596B7A3B5C}"/>
              </a:ext>
            </a:extLst>
          </p:cNvPr>
          <p:cNvSpPr>
            <a:spLocks noChangeArrowheads="1"/>
          </p:cNvSpPr>
          <p:nvPr/>
        </p:nvSpPr>
        <p:spPr bwMode="auto">
          <a:xfrm>
            <a:off x="251522" y="5231230"/>
            <a:ext cx="8772055" cy="1294114"/>
          </a:xfrm>
          <a:prstGeom prst="roundRect">
            <a:avLst>
              <a:gd name="adj" fmla="val 16667"/>
            </a:avLst>
          </a:prstGeom>
          <a:blipFill>
            <a:blip r:embed="rId2"/>
            <a:tile tx="0" ty="0" sx="100000" sy="100000" flip="none" algn="tl"/>
          </a:blipFill>
          <a:ln w="25400">
            <a:noFill/>
            <a:round/>
            <a:headEnd/>
            <a:tailEnd/>
          </a:ln>
        </p:spPr>
        <p:txBody>
          <a:bodyPr vert="horz" wrap="square" lIns="91440" tIns="45720" rIns="91440" bIns="45720" numCol="1" anchor="ctr" anchorCtr="0" compatLnSpc="1">
            <a:prstTxWarp prst="textNoShape">
              <a:avLst/>
            </a:prstTxWarp>
          </a:bodyPr>
          <a:lstStyle/>
          <a:p>
            <a:pPr algn="ctr" defTabSz="914286"/>
            <a:r>
              <a:rPr lang="ar-IQ" sz="2800" b="1" dirty="0">
                <a:solidFill>
                  <a:schemeClr val="bg1"/>
                </a:solidFill>
                <a:latin typeface="Times New Roman" panose="02020603050405020304" pitchFamily="18" charset="0"/>
              </a:rPr>
              <a:t>الكشف عن بعض انواع الحامض النووي الرايبوزي </a:t>
            </a:r>
            <a:r>
              <a:rPr lang="ar-IQ" sz="2800" b="1" dirty="0" smtClean="0">
                <a:solidFill>
                  <a:schemeClr val="bg1"/>
                </a:solidFill>
                <a:latin typeface="Times New Roman" panose="02020603050405020304" pitchFamily="18" charset="0"/>
              </a:rPr>
              <a:t>الدقيقة </a:t>
            </a:r>
            <a:r>
              <a:rPr lang="en-US" sz="2800" b="1" dirty="0" smtClean="0">
                <a:solidFill>
                  <a:srgbClr val="FFFF00"/>
                </a:solidFill>
                <a:latin typeface="Times New Roman" panose="02020603050405020304" pitchFamily="18" charset="0"/>
              </a:rPr>
              <a:t>(miRNAs </a:t>
            </a:r>
            <a:r>
              <a:rPr lang="en-US" sz="2800" b="1" dirty="0">
                <a:solidFill>
                  <a:srgbClr val="FFFF00"/>
                </a:solidFill>
                <a:latin typeface="Times New Roman" panose="02020603050405020304" pitchFamily="18" charset="0"/>
              </a:rPr>
              <a:t>) </a:t>
            </a:r>
            <a:r>
              <a:rPr lang="ar-IQ" sz="2800" b="1" dirty="0">
                <a:solidFill>
                  <a:schemeClr val="bg1"/>
                </a:solidFill>
                <a:latin typeface="Times New Roman" panose="02020603050405020304" pitchFamily="18" charset="0"/>
              </a:rPr>
              <a:t>في البلازما المنوية والنطف وعلاقتها بنوعية السائل المنوي الطازج والمحفوظ بالتجميد لثيران الجاموس العراقي</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20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 fill="hold"/>
                                        <p:tgtEl>
                                          <p:spTgt spid="20"/>
                                        </p:tgtEl>
                                        <p:attrNameLst>
                                          <p:attrName>ppt_x</p:attrName>
                                        </p:attrNameLst>
                                      </p:cBhvr>
                                      <p:tavLst>
                                        <p:tav tm="0">
                                          <p:val>
                                            <p:strVal val="#ppt_x"/>
                                          </p:val>
                                        </p:tav>
                                        <p:tav tm="100000">
                                          <p:val>
                                            <p:strVal val="#ppt_x"/>
                                          </p:val>
                                        </p:tav>
                                      </p:tavLst>
                                    </p:anim>
                                    <p:anim calcmode="lin" valueType="num">
                                      <p:cBhvr additive="base">
                                        <p:cTn id="20"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37" y="980728"/>
            <a:ext cx="8496943" cy="482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ربع نص 6"/>
          <p:cNvSpPr txBox="1"/>
          <p:nvPr/>
        </p:nvSpPr>
        <p:spPr>
          <a:xfrm>
            <a:off x="2" y="5949310"/>
            <a:ext cx="8820471" cy="830997"/>
          </a:xfrm>
          <a:prstGeom prst="rect">
            <a:avLst/>
          </a:prstGeom>
          <a:noFill/>
        </p:spPr>
        <p:txBody>
          <a:bodyPr wrap="square" rtlCol="1">
            <a:spAutoFit/>
          </a:bodyPr>
          <a:lstStyle/>
          <a:p>
            <a:r>
              <a:rPr lang="ar-IQ" sz="2400" b="1" dirty="0">
                <a:solidFill>
                  <a:schemeClr val="bg1"/>
                </a:solidFill>
                <a:cs typeface="+mj-cs"/>
              </a:rPr>
              <a:t>شكل </a:t>
            </a:r>
            <a:r>
              <a:rPr lang="en-US" sz="2400" b="1" dirty="0" smtClean="0">
                <a:solidFill>
                  <a:schemeClr val="bg1"/>
                </a:solidFill>
                <a:cs typeface="+mj-cs"/>
              </a:rPr>
              <a:t>1</a:t>
            </a:r>
            <a:r>
              <a:rPr lang="ar-IQ" sz="2400" b="1" dirty="0" smtClean="0">
                <a:solidFill>
                  <a:schemeClr val="bg1"/>
                </a:solidFill>
                <a:cs typeface="+mj-cs"/>
              </a:rPr>
              <a:t>. </a:t>
            </a:r>
            <a:r>
              <a:rPr lang="ar-IQ" sz="2400" b="1" dirty="0">
                <a:solidFill>
                  <a:schemeClr val="bg1"/>
                </a:solidFill>
                <a:cs typeface="+mj-cs"/>
              </a:rPr>
              <a:t>التعبير النسبي للحامضين النوويين الرايبوزيين الدقيقين </a:t>
            </a:r>
            <a:r>
              <a:rPr lang="en-US" sz="2400" b="1" dirty="0">
                <a:solidFill>
                  <a:srgbClr val="FFFF00"/>
                </a:solidFill>
                <a:cs typeface="+mj-cs"/>
              </a:rPr>
              <a:t>miR-302c-3p </a:t>
            </a:r>
            <a:r>
              <a:rPr lang="ar-IQ" sz="2400" b="1" dirty="0" smtClean="0">
                <a:solidFill>
                  <a:srgbClr val="FFFF00"/>
                </a:solidFill>
                <a:cs typeface="+mj-cs"/>
              </a:rPr>
              <a:t>  (</a:t>
            </a:r>
            <a:r>
              <a:rPr lang="en-US" sz="2400" b="1" dirty="0" smtClean="0">
                <a:solidFill>
                  <a:srgbClr val="FFFF00"/>
                </a:solidFill>
                <a:cs typeface="+mj-cs"/>
              </a:rPr>
              <a:t>A</a:t>
            </a:r>
            <a:r>
              <a:rPr lang="ar-IQ" sz="2400" b="1" dirty="0" smtClean="0">
                <a:solidFill>
                  <a:srgbClr val="FFFF00"/>
                </a:solidFill>
                <a:cs typeface="+mj-cs"/>
              </a:rPr>
              <a:t>)          </a:t>
            </a:r>
            <a:r>
              <a:rPr lang="ar-IQ" sz="2400" b="1" dirty="0" smtClean="0">
                <a:solidFill>
                  <a:schemeClr val="bg1"/>
                </a:solidFill>
                <a:cs typeface="+mj-cs"/>
              </a:rPr>
              <a:t>و</a:t>
            </a:r>
            <a:r>
              <a:rPr lang="en-US" sz="2400" b="1" dirty="0" smtClean="0">
                <a:solidFill>
                  <a:srgbClr val="FFFF00"/>
                </a:solidFill>
                <a:cs typeface="+mj-cs"/>
              </a:rPr>
              <a:t>miR-378a-3p </a:t>
            </a:r>
            <a:r>
              <a:rPr lang="ar-IQ" sz="2400" b="1" dirty="0" smtClean="0">
                <a:solidFill>
                  <a:srgbClr val="FFFF00"/>
                </a:solidFill>
                <a:cs typeface="+mj-cs"/>
              </a:rPr>
              <a:t>  (</a:t>
            </a:r>
            <a:r>
              <a:rPr lang="en-US" sz="2400" b="1" dirty="0" smtClean="0">
                <a:solidFill>
                  <a:srgbClr val="FFFF00"/>
                </a:solidFill>
                <a:cs typeface="+mj-cs"/>
              </a:rPr>
              <a:t>B</a:t>
            </a:r>
            <a:r>
              <a:rPr lang="ar-IQ" sz="2400" b="1" dirty="0" smtClean="0">
                <a:solidFill>
                  <a:srgbClr val="FFFF00"/>
                </a:solidFill>
                <a:cs typeface="+mj-cs"/>
              </a:rPr>
              <a:t>) </a:t>
            </a:r>
            <a:r>
              <a:rPr lang="ar-IQ" sz="2400" b="1" dirty="0" smtClean="0">
                <a:solidFill>
                  <a:schemeClr val="bg1"/>
                </a:solidFill>
                <a:cs typeface="+mj-cs"/>
              </a:rPr>
              <a:t>في </a:t>
            </a:r>
            <a:r>
              <a:rPr lang="ar-IQ" sz="2400" b="1" dirty="0">
                <a:solidFill>
                  <a:schemeClr val="bg1"/>
                </a:solidFill>
                <a:cs typeface="+mj-cs"/>
              </a:rPr>
              <a:t>البلازما المنوية والنطف لدى ثيران الجاموس العراقي.</a:t>
            </a:r>
          </a:p>
        </p:txBody>
      </p:sp>
      <p:sp>
        <p:nvSpPr>
          <p:cNvPr id="8" name="مستطيل 7"/>
          <p:cNvSpPr/>
          <p:nvPr/>
        </p:nvSpPr>
        <p:spPr>
          <a:xfrm>
            <a:off x="323535" y="188640"/>
            <a:ext cx="8502365" cy="59817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IQ" sz="2400" b="1" dirty="0" smtClean="0">
                <a:solidFill>
                  <a:srgbClr val="663300"/>
                </a:solidFill>
              </a:rPr>
              <a:t>أنواع </a:t>
            </a:r>
            <a:r>
              <a:rPr lang="ar-IQ" sz="2400" b="1" dirty="0">
                <a:solidFill>
                  <a:srgbClr val="663300"/>
                </a:solidFill>
              </a:rPr>
              <a:t>الاحماض النووية الرايبوزية الدقيقة في النطف والبلازما المنوية وتركيزها</a:t>
            </a:r>
          </a:p>
        </p:txBody>
      </p:sp>
    </p:spTree>
    <p:extLst>
      <p:ext uri="{BB962C8B-B14F-4D97-AF65-F5344CB8AC3E}">
        <p14:creationId xmlns:p14="http://schemas.microsoft.com/office/powerpoint/2010/main" val="10681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251521" y="116635"/>
            <a:ext cx="8712968" cy="1107996"/>
          </a:xfrm>
          <a:prstGeom prst="rect">
            <a:avLst/>
          </a:prstGeom>
          <a:noFill/>
        </p:spPr>
        <p:txBody>
          <a:bodyPr wrap="square" rtlCol="1">
            <a:spAutoFit/>
          </a:bodyPr>
          <a:lstStyle/>
          <a:p>
            <a:pPr algn="just"/>
            <a:r>
              <a:rPr lang="ar-IQ" sz="2200" b="1" dirty="0" smtClean="0">
                <a:solidFill>
                  <a:schemeClr val="bg1"/>
                </a:solidFill>
                <a:cs typeface="+mj-cs"/>
              </a:rPr>
              <a:t>جدول </a:t>
            </a:r>
            <a:r>
              <a:rPr lang="en-US" sz="2200" b="1" dirty="0" smtClean="0">
                <a:solidFill>
                  <a:schemeClr val="bg1"/>
                </a:solidFill>
                <a:cs typeface="+mj-cs"/>
              </a:rPr>
              <a:t>1</a:t>
            </a:r>
            <a:r>
              <a:rPr lang="ar-IQ" sz="2200" b="1" dirty="0" smtClean="0">
                <a:solidFill>
                  <a:schemeClr val="bg1"/>
                </a:solidFill>
                <a:cs typeface="+mj-cs"/>
              </a:rPr>
              <a:t>. </a:t>
            </a:r>
            <a:r>
              <a:rPr lang="ar-IQ" sz="2200" b="1" dirty="0">
                <a:solidFill>
                  <a:srgbClr val="FFFF00"/>
                </a:solidFill>
                <a:cs typeface="+mj-cs"/>
              </a:rPr>
              <a:t>مقارنة التعبير النسبي لجزيئات الحامض النووي الرايبوزي </a:t>
            </a:r>
            <a:r>
              <a:rPr lang="ar-IQ" sz="2200" b="1" dirty="0" smtClean="0">
                <a:solidFill>
                  <a:srgbClr val="FFFF00"/>
                </a:solidFill>
                <a:cs typeface="+mj-cs"/>
              </a:rPr>
              <a:t>الدقيق </a:t>
            </a:r>
            <a:r>
              <a:rPr lang="ar-IQ" sz="2200" b="1" dirty="0">
                <a:solidFill>
                  <a:srgbClr val="FFFF00"/>
                </a:solidFill>
                <a:cs typeface="+mj-cs"/>
              </a:rPr>
              <a:t>في النطف والبلازما المنوية لمجموعتي السائل المنوي الجيد والرديء النوعية لثيران الجاموس العراقي (المتوسط ± الخطأ القياسي).</a:t>
            </a:r>
          </a:p>
        </p:txBody>
      </p:sp>
      <p:sp>
        <p:nvSpPr>
          <p:cNvPr id="8" name="مربع نص 7"/>
          <p:cNvSpPr txBox="1"/>
          <p:nvPr/>
        </p:nvSpPr>
        <p:spPr>
          <a:xfrm>
            <a:off x="6730449" y="6268692"/>
            <a:ext cx="1883849" cy="461665"/>
          </a:xfrm>
          <a:prstGeom prst="rect">
            <a:avLst/>
          </a:prstGeom>
          <a:noFill/>
        </p:spPr>
        <p:txBody>
          <a:bodyPr wrap="none" rtlCol="1">
            <a:spAutoFit/>
          </a:bodyPr>
          <a:lstStyle/>
          <a:p>
            <a:r>
              <a:rPr lang="en-US" sz="2400" b="1" dirty="0" smtClean="0">
                <a:solidFill>
                  <a:schemeClr val="bg1"/>
                </a:solidFill>
                <a:cs typeface="+mj-cs"/>
              </a:rPr>
              <a:t>:NS </a:t>
            </a:r>
            <a:r>
              <a:rPr lang="ar-IQ" sz="2400" b="1" dirty="0">
                <a:solidFill>
                  <a:schemeClr val="bg1"/>
                </a:solidFill>
                <a:cs typeface="+mj-cs"/>
              </a:rPr>
              <a:t>غير معنوي.</a:t>
            </a:r>
          </a:p>
        </p:txBody>
      </p:sp>
      <p:graphicFrame>
        <p:nvGraphicFramePr>
          <p:cNvPr id="9" name="جدول 8"/>
          <p:cNvGraphicFramePr>
            <a:graphicFrameLocks noGrp="1"/>
          </p:cNvGraphicFramePr>
          <p:nvPr>
            <p:extLst>
              <p:ext uri="{D42A27DB-BD31-4B8C-83A1-F6EECF244321}">
                <p14:modId xmlns:p14="http://schemas.microsoft.com/office/powerpoint/2010/main" val="2202166699"/>
              </p:ext>
            </p:extLst>
          </p:nvPr>
        </p:nvGraphicFramePr>
        <p:xfrm>
          <a:off x="179512" y="1224629"/>
          <a:ext cx="8856984" cy="4940676"/>
        </p:xfrm>
        <a:graphic>
          <a:graphicData uri="http://schemas.openxmlformats.org/drawingml/2006/table">
            <a:tbl>
              <a:tblPr firstRow="1" firstCol="1" bandRow="1"/>
              <a:tblGrid>
                <a:gridCol w="1206322"/>
                <a:gridCol w="1344490"/>
                <a:gridCol w="2231960"/>
                <a:gridCol w="2065449"/>
                <a:gridCol w="2008763"/>
              </a:tblGrid>
              <a:tr h="1353394">
                <a:tc>
                  <a:txBody>
                    <a:bodyPr/>
                    <a:lstStyle/>
                    <a:p>
                      <a:pPr algn="ctr">
                        <a:lnSpc>
                          <a:spcPct val="150000"/>
                        </a:lnSpc>
                        <a:spcAft>
                          <a:spcPts val="0"/>
                        </a:spcAft>
                      </a:pPr>
                      <a:r>
                        <a:rPr lang="ar-IQ" sz="1800" b="1" i="0" dirty="0">
                          <a:effectLst/>
                          <a:latin typeface="Calibri"/>
                          <a:ea typeface="Calibri"/>
                          <a:cs typeface="Times New Roman"/>
                        </a:rPr>
                        <a:t>مستوى المعنوية</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ar-IQ" sz="1800" b="1" i="0" dirty="0">
                          <a:effectLst/>
                          <a:latin typeface="Calibri"/>
                          <a:ea typeface="Calibri"/>
                          <a:cs typeface="Times New Roman"/>
                        </a:rPr>
                        <a:t>نسبة الزيادة او النقصان (%)</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ar-IQ" sz="1800" b="1" i="0" dirty="0">
                          <a:effectLst/>
                          <a:latin typeface="Calibri"/>
                          <a:ea typeface="Calibri"/>
                          <a:cs typeface="Times New Roman"/>
                        </a:rPr>
                        <a:t>السائل المنوي الرديء النوعية (</a:t>
                      </a:r>
                      <a:r>
                        <a:rPr lang="en-US" sz="1800" b="1" i="0" dirty="0">
                          <a:effectLst/>
                          <a:latin typeface="Times New Roman"/>
                          <a:ea typeface="Calibri"/>
                          <a:cs typeface="Arial"/>
                        </a:rPr>
                        <a:t>n=5</a:t>
                      </a:r>
                      <a:r>
                        <a:rPr lang="ar-IQ" sz="1800" b="1" i="0" dirty="0">
                          <a:effectLst/>
                          <a:latin typeface="Calibri"/>
                          <a:ea typeface="Calibri"/>
                          <a:cs typeface="Times New Roman"/>
                        </a:rPr>
                        <a:t>)  </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ar-IQ" sz="1800" b="1" i="0" dirty="0">
                          <a:effectLst/>
                          <a:latin typeface="Calibri"/>
                          <a:ea typeface="Calibri"/>
                          <a:cs typeface="Times New Roman"/>
                        </a:rPr>
                        <a:t>السائل المنوي الجيد</a:t>
                      </a:r>
                      <a:endParaRPr lang="en-US" sz="1800" b="1" i="0" dirty="0">
                        <a:effectLst/>
                        <a:latin typeface="Calibri"/>
                        <a:ea typeface="Calibri"/>
                        <a:cs typeface="Arial"/>
                      </a:endParaRPr>
                    </a:p>
                    <a:p>
                      <a:pPr algn="ctr" rtl="1">
                        <a:lnSpc>
                          <a:spcPct val="150000"/>
                        </a:lnSpc>
                        <a:spcAft>
                          <a:spcPts val="0"/>
                        </a:spcAft>
                      </a:pPr>
                      <a:r>
                        <a:rPr lang="ar-IQ" sz="1800" b="1" i="0" dirty="0">
                          <a:effectLst/>
                          <a:latin typeface="Calibri"/>
                          <a:ea typeface="Calibri"/>
                          <a:cs typeface="Times New Roman"/>
                        </a:rPr>
                        <a:t>النوعية</a:t>
                      </a:r>
                      <a:r>
                        <a:rPr lang="en-US" sz="1800" b="1" i="0" dirty="0">
                          <a:effectLst/>
                          <a:latin typeface="Times New Roman"/>
                          <a:ea typeface="Calibri"/>
                          <a:cs typeface="Arial"/>
                        </a:rPr>
                        <a:t>n=3) </a:t>
                      </a:r>
                      <a:r>
                        <a:rPr lang="ar-IQ" sz="1800" b="1" i="0" dirty="0">
                          <a:effectLst/>
                          <a:latin typeface="Calibri"/>
                          <a:ea typeface="Calibri"/>
                          <a:cs typeface="Times New Roman"/>
                        </a:rPr>
                        <a:t>)</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ar-IQ" sz="1800" b="1" i="0" dirty="0">
                          <a:effectLst/>
                          <a:latin typeface="Calibri"/>
                          <a:ea typeface="Calibri"/>
                          <a:cs typeface="Times New Roman"/>
                        </a:rPr>
                        <a:t>جزيئات الحامض النووي الرايبوزي الدقيق في النطف والبلازما المنوية</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902263">
                <a:tc>
                  <a:txBody>
                    <a:bodyPr/>
                    <a:lstStyle/>
                    <a:p>
                      <a:pPr algn="ctr">
                        <a:lnSpc>
                          <a:spcPct val="150000"/>
                        </a:lnSpc>
                        <a:spcAft>
                          <a:spcPts val="0"/>
                        </a:spcAft>
                      </a:pPr>
                      <a:r>
                        <a:rPr lang="en-US" sz="1800" b="1" i="0">
                          <a:effectLst/>
                          <a:latin typeface="Times New Roman"/>
                          <a:ea typeface="Times New Roman"/>
                          <a:cs typeface="Arial"/>
                        </a:rPr>
                        <a:t>NS</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dirty="0">
                          <a:solidFill>
                            <a:srgbClr val="FF0000"/>
                          </a:solidFill>
                          <a:effectLst/>
                          <a:latin typeface="Times New Roman"/>
                          <a:ea typeface="Calibri"/>
                          <a:cs typeface="Arial"/>
                        </a:rPr>
                        <a:t>119.48</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a:t>
                      </a:r>
                      <a:r>
                        <a:rPr lang="en-US" sz="1800" b="1" i="0" dirty="0" smtClean="0">
                          <a:effectLst/>
                          <a:latin typeface="Times New Roman"/>
                          <a:ea typeface="Calibri"/>
                          <a:cs typeface="Arial"/>
                        </a:rPr>
                        <a:t>0.032 </a:t>
                      </a:r>
                      <a:r>
                        <a:rPr lang="en-US" sz="1800" b="1" i="0" dirty="0">
                          <a:effectLst/>
                          <a:latin typeface="Times New Roman"/>
                          <a:ea typeface="Calibri"/>
                          <a:cs typeface="Arial"/>
                        </a:rPr>
                        <a:t>± 0.077</a:t>
                      </a:r>
                      <a:endParaRPr lang="en-US" sz="1800" b="1" i="0" dirty="0">
                        <a:effectLst/>
                        <a:latin typeface="Calibri"/>
                        <a:ea typeface="Calibri"/>
                        <a:cs typeface="Arial"/>
                      </a:endParaRPr>
                    </a:p>
                  </a:txBody>
                  <a:tcPr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0.107 ± 0.169</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en-US" sz="1800" b="1" i="0" dirty="0">
                          <a:effectLst/>
                          <a:latin typeface="Times New Roman"/>
                          <a:ea typeface="Calibri"/>
                          <a:cs typeface="Arial"/>
                        </a:rPr>
                        <a:t>miR-302c-3p</a:t>
                      </a:r>
                      <a:endParaRPr lang="en-US" sz="1800" b="1" i="0" dirty="0">
                        <a:effectLst/>
                        <a:latin typeface="Calibri"/>
                        <a:ea typeface="Calibri"/>
                        <a:cs typeface="Arial"/>
                      </a:endParaRPr>
                    </a:p>
                    <a:p>
                      <a:pPr algn="ctr" rtl="1">
                        <a:lnSpc>
                          <a:spcPct val="150000"/>
                        </a:lnSpc>
                        <a:spcAft>
                          <a:spcPts val="0"/>
                        </a:spcAft>
                      </a:pPr>
                      <a:r>
                        <a:rPr lang="ar-IQ" sz="1800" b="1" i="0" dirty="0">
                          <a:effectLst/>
                          <a:latin typeface="Calibri"/>
                          <a:ea typeface="Calibri"/>
                          <a:cs typeface="Times New Roman"/>
                        </a:rPr>
                        <a:t>في النطف</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902263">
                <a:tc>
                  <a:txBody>
                    <a:bodyPr/>
                    <a:lstStyle/>
                    <a:p>
                      <a:pPr algn="ctr">
                        <a:lnSpc>
                          <a:spcPct val="150000"/>
                        </a:lnSpc>
                        <a:spcAft>
                          <a:spcPts val="0"/>
                        </a:spcAft>
                      </a:pPr>
                      <a:r>
                        <a:rPr lang="en-US" sz="1800" b="1" i="0">
                          <a:effectLst/>
                          <a:latin typeface="Times New Roman"/>
                          <a:ea typeface="Times New Roman"/>
                          <a:cs typeface="Arial"/>
                        </a:rPr>
                        <a:t>NS</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a:effectLst/>
                          <a:latin typeface="Times New Roman"/>
                          <a:ea typeface="Calibri"/>
                          <a:cs typeface="Arial"/>
                        </a:rPr>
                        <a:t>0.00</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0.205 ± 0.385</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0.212 ± 0.385</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en-US" sz="1800" b="1" i="0" dirty="0">
                          <a:effectLst/>
                          <a:latin typeface="Times New Roman"/>
                          <a:ea typeface="Calibri"/>
                          <a:cs typeface="Arial"/>
                        </a:rPr>
                        <a:t>miR-302c-3p</a:t>
                      </a:r>
                      <a:endParaRPr lang="en-US" sz="1800" b="1" i="0" dirty="0">
                        <a:effectLst/>
                        <a:latin typeface="Calibri"/>
                        <a:ea typeface="Calibri"/>
                        <a:cs typeface="Arial"/>
                      </a:endParaRPr>
                    </a:p>
                    <a:p>
                      <a:pPr algn="ctr" rtl="1">
                        <a:lnSpc>
                          <a:spcPct val="150000"/>
                        </a:lnSpc>
                        <a:spcAft>
                          <a:spcPts val="0"/>
                        </a:spcAft>
                      </a:pPr>
                      <a:r>
                        <a:rPr lang="ar-IQ" sz="1800" b="1" i="0" dirty="0">
                          <a:effectLst/>
                          <a:latin typeface="Calibri"/>
                          <a:ea typeface="Calibri"/>
                          <a:cs typeface="Times New Roman"/>
                        </a:rPr>
                        <a:t>في البلازما المنوية</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880493">
                <a:tc>
                  <a:txBody>
                    <a:bodyPr/>
                    <a:lstStyle/>
                    <a:p>
                      <a:pPr algn="ctr">
                        <a:lnSpc>
                          <a:spcPct val="150000"/>
                        </a:lnSpc>
                        <a:spcAft>
                          <a:spcPts val="0"/>
                        </a:spcAft>
                      </a:pPr>
                      <a:r>
                        <a:rPr lang="en-US" sz="1800" b="1" i="0">
                          <a:effectLst/>
                          <a:latin typeface="Times New Roman"/>
                          <a:ea typeface="Times New Roman"/>
                          <a:cs typeface="Arial"/>
                        </a:rPr>
                        <a:t>NS</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a:solidFill>
                            <a:srgbClr val="FF0000"/>
                          </a:solidFill>
                          <a:effectLst/>
                          <a:latin typeface="Times New Roman"/>
                          <a:ea typeface="Calibri"/>
                          <a:cs typeface="Arial"/>
                        </a:rPr>
                        <a:t>46.43</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0.047 ± 0.112</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smtClean="0">
                          <a:effectLst/>
                          <a:latin typeface="Times New Roman"/>
                          <a:ea typeface="Times New Roman"/>
                          <a:cs typeface="Arial"/>
                        </a:rPr>
                        <a:t>A</a:t>
                      </a:r>
                      <a:r>
                        <a:rPr lang="en-US" sz="1800" b="1" i="0" dirty="0" smtClean="0">
                          <a:effectLst/>
                          <a:latin typeface="Times New Roman"/>
                          <a:ea typeface="Calibri"/>
                          <a:cs typeface="Arial"/>
                        </a:rPr>
                        <a:t> </a:t>
                      </a:r>
                      <a:r>
                        <a:rPr lang="en-US" sz="1800" b="1" i="0" dirty="0">
                          <a:effectLst/>
                          <a:latin typeface="Times New Roman"/>
                          <a:ea typeface="Calibri"/>
                          <a:cs typeface="Arial"/>
                        </a:rPr>
                        <a:t>0.151 ± </a:t>
                      </a:r>
                      <a:r>
                        <a:rPr lang="en-US" sz="1800" b="1" i="0" dirty="0" smtClean="0">
                          <a:effectLst/>
                          <a:latin typeface="Times New Roman"/>
                          <a:ea typeface="Calibri"/>
                          <a:cs typeface="Arial"/>
                        </a:rPr>
                        <a:t>0.164</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en-US" sz="1800" b="1" i="0" dirty="0" smtClean="0">
                          <a:effectLst/>
                          <a:latin typeface="Times New Roman"/>
                          <a:ea typeface="Arial Unicode MS"/>
                          <a:cs typeface="Arial"/>
                        </a:rPr>
                        <a:t>miR-378a-3p</a:t>
                      </a:r>
                    </a:p>
                    <a:p>
                      <a:pPr algn="ctr" rtl="1">
                        <a:lnSpc>
                          <a:spcPct val="150000"/>
                        </a:lnSpc>
                        <a:spcAft>
                          <a:spcPts val="0"/>
                        </a:spcAft>
                      </a:pPr>
                      <a:r>
                        <a:rPr lang="ar-IQ" sz="1800" b="1" i="0" dirty="0" smtClean="0">
                          <a:effectLst/>
                          <a:latin typeface="Calibri"/>
                          <a:ea typeface="Calibri"/>
                          <a:cs typeface="Times New Roman"/>
                        </a:rPr>
                        <a:t>  </a:t>
                      </a:r>
                      <a:r>
                        <a:rPr lang="ar-IQ" sz="1800" b="1" i="0" dirty="0">
                          <a:effectLst/>
                          <a:latin typeface="Calibri"/>
                          <a:ea typeface="Calibri"/>
                          <a:cs typeface="Times New Roman"/>
                        </a:rPr>
                        <a:t>في النطف</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902263">
                <a:tc>
                  <a:txBody>
                    <a:bodyPr/>
                    <a:lstStyle/>
                    <a:p>
                      <a:pPr algn="ctr">
                        <a:lnSpc>
                          <a:spcPct val="150000"/>
                        </a:lnSpc>
                        <a:spcAft>
                          <a:spcPts val="0"/>
                        </a:spcAft>
                      </a:pPr>
                      <a:r>
                        <a:rPr lang="en-US" sz="1800" b="1" i="0">
                          <a:effectLst/>
                          <a:latin typeface="Times New Roman"/>
                          <a:ea typeface="Times New Roman"/>
                          <a:cs typeface="Arial"/>
                        </a:rPr>
                        <a:t>NS</a:t>
                      </a:r>
                      <a:endParaRPr lang="en-US" sz="1800" b="1" i="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dirty="0">
                          <a:solidFill>
                            <a:srgbClr val="002060"/>
                          </a:solidFill>
                          <a:effectLst/>
                          <a:latin typeface="Times New Roman"/>
                          <a:ea typeface="Calibri"/>
                          <a:cs typeface="Arial"/>
                        </a:rPr>
                        <a:t>26.64</a:t>
                      </a:r>
                      <a:r>
                        <a:rPr lang="ar-SA" sz="1800" b="1" i="0" dirty="0">
                          <a:solidFill>
                            <a:srgbClr val="002060"/>
                          </a:solidFill>
                          <a:effectLst/>
                          <a:latin typeface="Calibri"/>
                          <a:ea typeface="Calibri"/>
                          <a:cs typeface="Times New Roman"/>
                        </a:rPr>
                        <a:t>-</a:t>
                      </a:r>
                      <a:endParaRPr lang="en-US" sz="1800" b="1" i="0" dirty="0">
                        <a:solidFill>
                          <a:srgbClr val="002060"/>
                        </a:solidFill>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0.226 ± 0.328</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50000"/>
                        </a:lnSpc>
                        <a:spcAft>
                          <a:spcPts val="0"/>
                        </a:spcAft>
                      </a:pPr>
                      <a:r>
                        <a:rPr lang="en-US" sz="1800" b="1" i="0" baseline="30000" dirty="0">
                          <a:effectLst/>
                          <a:latin typeface="Times New Roman"/>
                          <a:ea typeface="Times New Roman"/>
                          <a:cs typeface="Arial"/>
                        </a:rPr>
                        <a:t>A</a:t>
                      </a:r>
                      <a:r>
                        <a:rPr lang="en-US" sz="1800" b="1" i="0" dirty="0">
                          <a:effectLst/>
                          <a:latin typeface="Times New Roman"/>
                          <a:ea typeface="Calibri"/>
                          <a:cs typeface="Arial"/>
                        </a:rPr>
                        <a:t> 0.204 ± 0.259</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pPr>
                      <a:r>
                        <a:rPr lang="en-US" sz="1800" b="1" i="0" dirty="0">
                          <a:effectLst/>
                          <a:latin typeface="Times New Roman"/>
                          <a:ea typeface="Arial Unicode MS"/>
                          <a:cs typeface="Arial"/>
                        </a:rPr>
                        <a:t>miR-378a-3p</a:t>
                      </a:r>
                      <a:endParaRPr lang="en-US" sz="1800" b="1" i="0" dirty="0">
                        <a:effectLst/>
                        <a:latin typeface="Calibri"/>
                        <a:ea typeface="Calibri"/>
                        <a:cs typeface="Arial"/>
                      </a:endParaRPr>
                    </a:p>
                    <a:p>
                      <a:pPr algn="ctr" rtl="1">
                        <a:lnSpc>
                          <a:spcPct val="150000"/>
                        </a:lnSpc>
                        <a:spcAft>
                          <a:spcPts val="0"/>
                        </a:spcAft>
                      </a:pPr>
                      <a:r>
                        <a:rPr lang="ar-IQ" sz="1800" b="1" i="0" dirty="0">
                          <a:effectLst/>
                          <a:latin typeface="Calibri"/>
                          <a:ea typeface="Calibri"/>
                          <a:cs typeface="Times New Roman"/>
                        </a:rPr>
                        <a:t>في البلازما المنوية</a:t>
                      </a:r>
                      <a:endParaRPr lang="en-US" sz="1800" b="1" i="0" dirty="0">
                        <a:effectLst/>
                        <a:latin typeface="Calibri"/>
                        <a:ea typeface="Calibri"/>
                        <a:cs typeface="Arial"/>
                      </a:endParaRPr>
                    </a:p>
                  </a:txBody>
                  <a:tcPr marL="88691" marR="8869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6200694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179512" y="83754"/>
            <a:ext cx="8640960" cy="861774"/>
          </a:xfrm>
          <a:prstGeom prst="rect">
            <a:avLst/>
          </a:prstGeom>
          <a:noFill/>
        </p:spPr>
        <p:txBody>
          <a:bodyPr wrap="square" rtlCol="1">
            <a:spAutoFit/>
          </a:bodyPr>
          <a:lstStyle/>
          <a:p>
            <a:pPr algn="just"/>
            <a:r>
              <a:rPr lang="ar-IQ" sz="2500" b="1" dirty="0" smtClean="0">
                <a:solidFill>
                  <a:srgbClr val="FFFF00"/>
                </a:solidFill>
                <a:cs typeface="+mj-cs"/>
              </a:rPr>
              <a:t>جدول</a:t>
            </a:r>
            <a:r>
              <a:rPr lang="en-US" sz="2500" b="1" dirty="0" smtClean="0">
                <a:solidFill>
                  <a:srgbClr val="FFFF00"/>
                </a:solidFill>
                <a:cs typeface="+mj-cs"/>
              </a:rPr>
              <a:t>2 </a:t>
            </a:r>
            <a:r>
              <a:rPr lang="ar-IQ" sz="2500" b="1" dirty="0" smtClean="0">
                <a:solidFill>
                  <a:srgbClr val="FFFF00"/>
                </a:solidFill>
                <a:cs typeface="+mj-cs"/>
              </a:rPr>
              <a:t>. </a:t>
            </a:r>
            <a:r>
              <a:rPr lang="ar-IQ" sz="2500" b="1" dirty="0">
                <a:solidFill>
                  <a:schemeClr val="bg1"/>
                </a:solidFill>
                <a:cs typeface="+mj-cs"/>
              </a:rPr>
              <a:t>مقارنة صفات السائل المنوي </a:t>
            </a:r>
            <a:r>
              <a:rPr lang="ar-IQ" sz="2500" b="1" dirty="0">
                <a:solidFill>
                  <a:srgbClr val="FFFF00"/>
                </a:solidFill>
                <a:cs typeface="+mj-cs"/>
              </a:rPr>
              <a:t>الطازج</a:t>
            </a:r>
            <a:r>
              <a:rPr lang="ar-IQ" sz="2500" b="1" dirty="0">
                <a:solidFill>
                  <a:schemeClr val="bg1"/>
                </a:solidFill>
                <a:cs typeface="+mj-cs"/>
              </a:rPr>
              <a:t> الجيد والرديء النوعية لثيران الجاموس العراقي باستعمال طرق الفحص المجهرية (المتوسط ± الخطأ القياسي).</a:t>
            </a:r>
          </a:p>
        </p:txBody>
      </p:sp>
      <p:graphicFrame>
        <p:nvGraphicFramePr>
          <p:cNvPr id="6" name="جدول 5"/>
          <p:cNvGraphicFramePr>
            <a:graphicFrameLocks noGrp="1"/>
          </p:cNvGraphicFramePr>
          <p:nvPr>
            <p:extLst>
              <p:ext uri="{D42A27DB-BD31-4B8C-83A1-F6EECF244321}">
                <p14:modId xmlns:p14="http://schemas.microsoft.com/office/powerpoint/2010/main" val="228512690"/>
              </p:ext>
            </p:extLst>
          </p:nvPr>
        </p:nvGraphicFramePr>
        <p:xfrm>
          <a:off x="179512" y="1052736"/>
          <a:ext cx="8856984" cy="5616624"/>
        </p:xfrm>
        <a:graphic>
          <a:graphicData uri="http://schemas.openxmlformats.org/drawingml/2006/table">
            <a:tbl>
              <a:tblPr firstRow="1" firstCol="1" bandRow="1"/>
              <a:tblGrid>
                <a:gridCol w="1363908"/>
                <a:gridCol w="2188988"/>
                <a:gridCol w="2222666"/>
                <a:gridCol w="3081422"/>
              </a:tblGrid>
              <a:tr h="453305">
                <a:tc>
                  <a:txBody>
                    <a:bodyPr/>
                    <a:lstStyle/>
                    <a:p>
                      <a:pPr algn="ctr" rtl="1">
                        <a:lnSpc>
                          <a:spcPct val="90000"/>
                        </a:lnSpc>
                        <a:spcAft>
                          <a:spcPts val="0"/>
                        </a:spcAft>
                      </a:pPr>
                      <a:r>
                        <a:rPr lang="ar-IQ" sz="1400" b="1" i="0" cap="small" dirty="0">
                          <a:effectLst/>
                          <a:latin typeface="Calibri"/>
                          <a:ea typeface="Calibri"/>
                          <a:cs typeface="Times New Roman"/>
                        </a:rPr>
                        <a:t>مستوى المعنوية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السائل المنوي الرديء </a:t>
                      </a:r>
                      <a:r>
                        <a:rPr lang="ar-IQ" sz="1400" b="1" i="0" cap="small" dirty="0" smtClean="0">
                          <a:effectLst/>
                          <a:latin typeface="Calibri"/>
                          <a:ea typeface="Calibri"/>
                          <a:cs typeface="Times New Roman"/>
                        </a:rPr>
                        <a:t>النوعية</a:t>
                      </a:r>
                    </a:p>
                    <a:p>
                      <a:pPr algn="ctr" rtl="1">
                        <a:lnSpc>
                          <a:spcPct val="90000"/>
                        </a:lnSpc>
                        <a:spcAft>
                          <a:spcPts val="0"/>
                        </a:spcAft>
                      </a:pPr>
                      <a:r>
                        <a:rPr lang="ar-IQ" sz="1400" b="1" i="0" cap="small" dirty="0" smtClean="0">
                          <a:effectLst/>
                          <a:latin typeface="Calibri"/>
                          <a:ea typeface="Calibri"/>
                          <a:cs typeface="Times New Roman"/>
                        </a:rPr>
                        <a:t> </a:t>
                      </a:r>
                      <a:r>
                        <a:rPr lang="ar-IQ" sz="1400" b="1" i="0" cap="small" dirty="0">
                          <a:effectLst/>
                          <a:latin typeface="Calibri"/>
                          <a:ea typeface="Calibri"/>
                          <a:cs typeface="Times New Roman"/>
                        </a:rPr>
                        <a:t>(</a:t>
                      </a:r>
                      <a:r>
                        <a:rPr lang="en-US" sz="1400" b="1" i="0" dirty="0">
                          <a:effectLst/>
                          <a:latin typeface="Times New Roman"/>
                          <a:ea typeface="Calibri"/>
                          <a:cs typeface="Arial"/>
                        </a:rPr>
                        <a:t>n</a:t>
                      </a:r>
                      <a:r>
                        <a:rPr lang="en-US" sz="1400" b="1" i="0" cap="small" dirty="0">
                          <a:effectLst/>
                          <a:latin typeface="Times New Roman"/>
                          <a:ea typeface="Calibri"/>
                          <a:cs typeface="Arial"/>
                        </a:rPr>
                        <a:t> =5</a:t>
                      </a:r>
                      <a:r>
                        <a:rPr lang="ar-IQ" sz="1400" b="1" i="0" cap="small" dirty="0">
                          <a:effectLst/>
                          <a:latin typeface="Calibri"/>
                          <a:ea typeface="Calibri"/>
                          <a:cs typeface="Times New Roman"/>
                        </a:rPr>
                        <a:t>)</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smtClean="0">
                          <a:effectLst/>
                          <a:latin typeface="Calibri"/>
                          <a:ea typeface="Calibri"/>
                          <a:cs typeface="Times New Roman"/>
                        </a:rPr>
                        <a:t>السائل </a:t>
                      </a:r>
                      <a:r>
                        <a:rPr lang="ar-IQ" sz="1400" b="1" i="0" cap="small" dirty="0">
                          <a:effectLst/>
                          <a:latin typeface="Calibri"/>
                          <a:ea typeface="Calibri"/>
                          <a:cs typeface="Times New Roman"/>
                        </a:rPr>
                        <a:t>المنوي الجيد </a:t>
                      </a:r>
                      <a:r>
                        <a:rPr lang="ar-IQ" sz="1400" b="1" i="0" cap="small" dirty="0" smtClean="0">
                          <a:effectLst/>
                          <a:latin typeface="Calibri"/>
                          <a:ea typeface="Calibri"/>
                          <a:cs typeface="Times New Roman"/>
                        </a:rPr>
                        <a:t>النوعية</a:t>
                      </a:r>
                    </a:p>
                    <a:p>
                      <a:pPr algn="ctr" rtl="1">
                        <a:lnSpc>
                          <a:spcPct val="90000"/>
                        </a:lnSpc>
                        <a:spcAft>
                          <a:spcPts val="0"/>
                        </a:spcAft>
                      </a:pPr>
                      <a:r>
                        <a:rPr lang="ar-IQ" sz="1400" b="1" i="0" cap="small" dirty="0" smtClean="0">
                          <a:effectLst/>
                          <a:latin typeface="Calibri"/>
                          <a:ea typeface="Calibri"/>
                          <a:cs typeface="Times New Roman"/>
                        </a:rPr>
                        <a:t> </a:t>
                      </a:r>
                      <a:r>
                        <a:rPr lang="en-US" sz="1400" b="1" i="0" dirty="0">
                          <a:effectLst/>
                          <a:latin typeface="Times New Roman"/>
                          <a:ea typeface="Calibri"/>
                          <a:cs typeface="Arial"/>
                        </a:rPr>
                        <a:t>(</a:t>
                      </a:r>
                      <a:r>
                        <a:rPr lang="en-US" sz="1400" b="1" i="0" dirty="0" smtClean="0">
                          <a:effectLst/>
                          <a:latin typeface="Times New Roman"/>
                          <a:ea typeface="Calibri"/>
                          <a:cs typeface="Arial"/>
                        </a:rPr>
                        <a:t>n=3)</a:t>
                      </a:r>
                      <a:r>
                        <a:rPr lang="en-US" sz="1400" b="1" i="0" cap="small" dirty="0">
                          <a:effectLst/>
                          <a:latin typeface="Times New Roman"/>
                          <a:ea typeface="Calibri"/>
                          <a:cs typeface="Arial"/>
                        </a:rPr>
                        <a:t> </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الصفة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02203">
                <a:tc>
                  <a:txBody>
                    <a:bodyPr/>
                    <a:lstStyle/>
                    <a:p>
                      <a:pPr algn="ctr" rtl="1">
                        <a:lnSpc>
                          <a:spcPct val="115000"/>
                        </a:lnSpc>
                        <a:spcAft>
                          <a:spcPts val="0"/>
                        </a:spcAft>
                      </a:pPr>
                      <a:r>
                        <a:rPr lang="en-US" sz="1400" b="1" i="0" cap="small" dirty="0">
                          <a:effectLst/>
                          <a:latin typeface="Times New Roman"/>
                          <a:ea typeface="Times New Roman"/>
                          <a:cs typeface="Arial"/>
                        </a:rPr>
                        <a:t>ns</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0.19 ± 2.65</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a:t>
                      </a:r>
                      <a:r>
                        <a:rPr lang="en-US" sz="1400" b="1" i="0" cap="small" dirty="0">
                          <a:effectLst/>
                          <a:latin typeface="Times New Roman"/>
                          <a:ea typeface="Calibri"/>
                          <a:cs typeface="Arial"/>
                        </a:rPr>
                        <a:t> 0.19 ± 2.75</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tabLst>
                          <a:tab pos="323850" algn="l"/>
                          <a:tab pos="1035050" algn="ctr"/>
                        </a:tabLst>
                      </a:pPr>
                      <a:r>
                        <a:rPr lang="ar-IQ" sz="1400" b="1" i="0" cap="small" dirty="0">
                          <a:effectLst/>
                          <a:latin typeface="Calibri"/>
                          <a:ea typeface="Calibri"/>
                          <a:cs typeface="Times New Roman"/>
                        </a:rPr>
                        <a:t>حجم القذفة (مل</a:t>
                      </a:r>
                      <a:r>
                        <a:rPr lang="ar-IQ" sz="1400" b="1" i="0" cap="small" dirty="0" smtClean="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02203">
                <a:tc>
                  <a:txBody>
                    <a:bodyPr/>
                    <a:lstStyle/>
                    <a:p>
                      <a:pPr algn="ctr" rtl="1">
                        <a:lnSpc>
                          <a:spcPct val="115000"/>
                        </a:lnSpc>
                        <a:spcAft>
                          <a:spcPts val="0"/>
                        </a:spcAft>
                      </a:pPr>
                      <a:r>
                        <a:rPr lang="en-US" sz="1400" b="1" i="0" cap="small">
                          <a:effectLst/>
                          <a:latin typeface="Times New Roman"/>
                          <a:ea typeface="Times New Roman"/>
                          <a:cs typeface="Arial"/>
                        </a:rPr>
                        <a:t>ns</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a:t>
                      </a:r>
                      <a:r>
                        <a:rPr lang="en-US" sz="1400" b="1" i="0" cap="small" dirty="0">
                          <a:effectLst/>
                          <a:latin typeface="Times New Roman"/>
                          <a:ea typeface="Calibri"/>
                          <a:cs typeface="Arial"/>
                        </a:rPr>
                        <a:t> 49.08 ± 842.41</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a:t>
                      </a:r>
                      <a:r>
                        <a:rPr lang="en-US" sz="1400" b="1" i="0" cap="small" dirty="0">
                          <a:effectLst/>
                          <a:latin typeface="Times New Roman"/>
                          <a:ea typeface="Calibri"/>
                          <a:cs typeface="Arial"/>
                        </a:rPr>
                        <a:t> 76.51 ± 857.5</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tabLst>
                          <a:tab pos="600075" algn="l"/>
                          <a:tab pos="1035050" algn="ctr"/>
                        </a:tabLst>
                      </a:pPr>
                      <a:r>
                        <a:rPr lang="ar-IQ" sz="1400" b="1" i="0" cap="small" dirty="0">
                          <a:effectLst/>
                          <a:latin typeface="Calibri"/>
                          <a:ea typeface="Calibri"/>
                          <a:cs typeface="Times New Roman"/>
                        </a:rPr>
                        <a:t>تركيز النطف (مليون /مل</a:t>
                      </a:r>
                      <a:r>
                        <a:rPr lang="ar-IQ" sz="1400" b="1" i="0" cap="small" dirty="0" smtClean="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b </a:t>
                      </a:r>
                      <a:r>
                        <a:rPr lang="en-US" sz="1400" b="1" i="0" cap="small" dirty="0">
                          <a:effectLst/>
                          <a:latin typeface="Times New Roman"/>
                          <a:ea typeface="Calibri"/>
                          <a:cs typeface="Arial"/>
                        </a:rPr>
                        <a:t>1.26 ± 22.66</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a:t>
                      </a:r>
                      <a:r>
                        <a:rPr lang="en-US" sz="1400" b="1" i="0" cap="small" dirty="0">
                          <a:solidFill>
                            <a:srgbClr val="FF0000"/>
                          </a:solidFill>
                          <a:effectLst/>
                          <a:latin typeface="Times New Roman"/>
                          <a:ea typeface="Calibri"/>
                          <a:cs typeface="Arial"/>
                        </a:rPr>
                        <a:t> 2.28 ± 33.33</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لحركة النطف الجماعية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b</a:t>
                      </a:r>
                      <a:r>
                        <a:rPr lang="en-US" sz="1400" b="1" i="0" cap="small" dirty="0">
                          <a:effectLst/>
                          <a:latin typeface="Times New Roman"/>
                          <a:ea typeface="Calibri"/>
                          <a:cs typeface="Arial"/>
                        </a:rPr>
                        <a:t> 0.89 ± 44.66</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a:t>
                      </a:r>
                      <a:r>
                        <a:rPr lang="en-US" sz="1400" b="1" i="0" cap="small" dirty="0">
                          <a:solidFill>
                            <a:srgbClr val="FF0000"/>
                          </a:solidFill>
                          <a:effectLst/>
                          <a:latin typeface="Times New Roman"/>
                          <a:ea typeface="Calibri"/>
                          <a:cs typeface="Arial"/>
                        </a:rPr>
                        <a:t> 1.98 ± 51.66</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لحركة النطف الفردية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02203">
                <a:tc>
                  <a:txBody>
                    <a:bodyPr/>
                    <a:lstStyle/>
                    <a:p>
                      <a:pPr algn="ctr" rtl="1">
                        <a:lnSpc>
                          <a:spcPct val="115000"/>
                        </a:lnSpc>
                        <a:spcAft>
                          <a:spcPts val="0"/>
                        </a:spcAft>
                      </a:pPr>
                      <a:r>
                        <a:rPr lang="en-US" sz="1400" b="1" i="0" cap="small">
                          <a:effectLst/>
                          <a:latin typeface="Times New Roman"/>
                          <a:ea typeface="Times New Roman"/>
                          <a:cs typeface="Arial"/>
                        </a:rPr>
                        <a:t>p≤0.0001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b </a:t>
                      </a:r>
                      <a:r>
                        <a:rPr lang="en-US" sz="1400" b="1" i="0" cap="small">
                          <a:effectLst/>
                          <a:latin typeface="Times New Roman"/>
                          <a:ea typeface="Calibri"/>
                          <a:cs typeface="Arial"/>
                        </a:rPr>
                        <a:t>0.88 ± 69.66</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a:t>
                      </a:r>
                      <a:r>
                        <a:rPr lang="en-US" sz="1400" b="1" i="0" cap="small" dirty="0">
                          <a:solidFill>
                            <a:srgbClr val="FF0000"/>
                          </a:solidFill>
                          <a:effectLst/>
                          <a:latin typeface="Times New Roman"/>
                          <a:ea typeface="Calibri"/>
                          <a:cs typeface="Arial"/>
                        </a:rPr>
                        <a:t>1.38 ± 77.83</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للنطف </a:t>
                      </a:r>
                      <a:r>
                        <a:rPr lang="ar-IQ" sz="1400" b="1" i="0" cap="small" dirty="0" smtClean="0">
                          <a:effectLst/>
                          <a:latin typeface="Calibri"/>
                          <a:ea typeface="Calibri"/>
                          <a:cs typeface="Times New Roman"/>
                        </a:rPr>
                        <a:t>الحية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0.12 ± 2.1</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chemeClr val="tx2">
                              <a:lumMod val="50000"/>
                            </a:schemeClr>
                          </a:solidFill>
                          <a:effectLst/>
                          <a:latin typeface="Times New Roman"/>
                          <a:ea typeface="Calibri"/>
                          <a:cs typeface="Arial"/>
                        </a:rPr>
                        <a:t>b </a:t>
                      </a:r>
                      <a:r>
                        <a:rPr lang="en-US" sz="1400" b="1" i="0" cap="small" dirty="0">
                          <a:solidFill>
                            <a:schemeClr val="tx2">
                              <a:lumMod val="50000"/>
                            </a:schemeClr>
                          </a:solidFill>
                          <a:effectLst/>
                          <a:latin typeface="Times New Roman"/>
                          <a:ea typeface="Calibri"/>
                          <a:cs typeface="Arial"/>
                        </a:rPr>
                        <a:t>0.16 ± 1.38</a:t>
                      </a:r>
                      <a:endParaRPr lang="en-US" sz="1400" b="1" i="0" dirty="0">
                        <a:solidFill>
                          <a:schemeClr val="tx2">
                            <a:lumMod val="50000"/>
                          </a:schemeClr>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لتشوهات رأس النطف</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ns</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a </a:t>
                      </a:r>
                      <a:r>
                        <a:rPr lang="en-US" sz="1400" b="1" i="0" cap="small">
                          <a:effectLst/>
                          <a:latin typeface="Times New Roman"/>
                          <a:ea typeface="Calibri"/>
                          <a:cs typeface="Arial"/>
                        </a:rPr>
                        <a:t>0.09 ± 0.5</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0.12 ± 0.5</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لتشوهات القطعة الوسطية للذيل</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2848">
                <a:tc>
                  <a:txBody>
                    <a:bodyPr/>
                    <a:lstStyle/>
                    <a:p>
                      <a:pPr algn="ctr" rtl="1">
                        <a:lnSpc>
                          <a:spcPct val="115000"/>
                        </a:lnSpc>
                        <a:spcAft>
                          <a:spcPts val="0"/>
                        </a:spcAft>
                      </a:pPr>
                      <a:r>
                        <a:rPr lang="en-US" sz="1400" b="1" i="0" cap="small" dirty="0">
                          <a:effectLst/>
                          <a:latin typeface="Times New Roman"/>
                          <a:ea typeface="Times New Roman"/>
                          <a:cs typeface="Arial"/>
                        </a:rPr>
                        <a:t>p≤0.001</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0.19 ± 4.33</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chemeClr val="tx2">
                              <a:lumMod val="50000"/>
                            </a:schemeClr>
                          </a:solidFill>
                          <a:effectLst/>
                          <a:latin typeface="Times New Roman"/>
                          <a:ea typeface="Calibri"/>
                          <a:cs typeface="Arial"/>
                        </a:rPr>
                        <a:t>b </a:t>
                      </a:r>
                      <a:r>
                        <a:rPr lang="en-US" sz="1400" b="1" i="0" cap="small" dirty="0">
                          <a:solidFill>
                            <a:schemeClr val="tx2">
                              <a:lumMod val="50000"/>
                            </a:schemeClr>
                          </a:solidFill>
                          <a:effectLst/>
                          <a:latin typeface="Times New Roman"/>
                          <a:ea typeface="Calibri"/>
                          <a:cs typeface="Arial"/>
                        </a:rPr>
                        <a:t>0.20 ± 3.05</a:t>
                      </a:r>
                      <a:endParaRPr lang="en-US" sz="1400" b="1" i="0" dirty="0">
                        <a:solidFill>
                          <a:schemeClr val="tx2">
                            <a:lumMod val="50000"/>
                          </a:schemeClr>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لتشوهات القطعة الرئيسية والنهائية لذيل النطف</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0.23 ± 6.93</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chemeClr val="tx2">
                              <a:lumMod val="50000"/>
                            </a:schemeClr>
                          </a:solidFill>
                          <a:effectLst/>
                          <a:latin typeface="Times New Roman"/>
                          <a:ea typeface="Calibri"/>
                          <a:cs typeface="Arial"/>
                        </a:rPr>
                        <a:t>b </a:t>
                      </a:r>
                      <a:r>
                        <a:rPr lang="en-US" sz="1400" b="1" i="0" cap="small" dirty="0">
                          <a:solidFill>
                            <a:schemeClr val="tx2">
                              <a:lumMod val="50000"/>
                            </a:schemeClr>
                          </a:solidFill>
                          <a:effectLst/>
                          <a:latin typeface="Times New Roman"/>
                          <a:ea typeface="Calibri"/>
                          <a:cs typeface="Arial"/>
                        </a:rPr>
                        <a:t>0.23 ± 4.94</a:t>
                      </a:r>
                      <a:endParaRPr lang="en-US" sz="1400" b="1" i="0" dirty="0">
                        <a:solidFill>
                          <a:schemeClr val="tx2">
                            <a:lumMod val="50000"/>
                          </a:schemeClr>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للتشوهات الكلية للنطف</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dirty="0">
                          <a:effectLst/>
                          <a:latin typeface="Times New Roman"/>
                          <a:ea typeface="Times New Roman"/>
                          <a:cs typeface="Arial"/>
                        </a:rPr>
                        <a:t>p≤0.0001</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b </a:t>
                      </a:r>
                      <a:r>
                        <a:rPr lang="en-US" sz="1400" b="1" i="0" cap="small">
                          <a:effectLst/>
                          <a:latin typeface="Times New Roman"/>
                          <a:ea typeface="Calibri"/>
                          <a:cs typeface="Arial"/>
                        </a:rPr>
                        <a:t>1.02±72.53</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0.89 ± 81.27</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لسلامة الغشاء البلازمي للنطف</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b </a:t>
                      </a:r>
                      <a:r>
                        <a:rPr lang="en-US" sz="1400" b="1" i="0" cap="small">
                          <a:effectLst/>
                          <a:latin typeface="Times New Roman"/>
                          <a:ea typeface="Calibri"/>
                          <a:cs typeface="Arial"/>
                        </a:rPr>
                        <a:t>0.84 ± 73.86</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0.73 ± 83.38</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لسلامة  أكروسوم النطف</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02203">
                <a:tc>
                  <a:txBody>
                    <a:bodyPr/>
                    <a:lstStyle/>
                    <a:p>
                      <a:pPr algn="ctr" rtl="1">
                        <a:lnSpc>
                          <a:spcPct val="115000"/>
                        </a:lnSpc>
                        <a:spcAft>
                          <a:spcPts val="0"/>
                        </a:spcAft>
                      </a:pPr>
                      <a:r>
                        <a:rPr lang="en-US" sz="1400" b="1" i="0" cap="small">
                          <a:effectLst/>
                          <a:latin typeface="Times New Roman"/>
                          <a:ea typeface="Times New Roman"/>
                          <a:cs typeface="Arial"/>
                        </a:rPr>
                        <a:t>p≤0.0001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b </a:t>
                      </a:r>
                      <a:r>
                        <a:rPr lang="en-US" sz="1400" b="1" i="0" cap="small">
                          <a:effectLst/>
                          <a:latin typeface="Times New Roman"/>
                          <a:ea typeface="Calibri"/>
                          <a:cs typeface="Arial"/>
                        </a:rPr>
                        <a:t>0.23 ± 93.06</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a:t>
                      </a:r>
                      <a:r>
                        <a:rPr lang="en-US" sz="1400" b="1" i="0" cap="small" dirty="0">
                          <a:solidFill>
                            <a:srgbClr val="FF0000"/>
                          </a:solidFill>
                          <a:effectLst/>
                          <a:latin typeface="Times New Roman"/>
                          <a:ea typeface="Calibri"/>
                          <a:cs typeface="Arial"/>
                        </a:rPr>
                        <a:t> 0.23 ± 95.05</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النسبة المئوية للنطف </a:t>
                      </a:r>
                      <a:r>
                        <a:rPr lang="ar-IQ" sz="1400" b="1" i="0" cap="small" dirty="0" smtClean="0">
                          <a:effectLst/>
                          <a:latin typeface="Calibri"/>
                          <a:ea typeface="Calibri"/>
                          <a:cs typeface="Times New Roman"/>
                        </a:rPr>
                        <a:t>الطبيعية</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ns</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a </a:t>
                      </a:r>
                      <a:r>
                        <a:rPr lang="en-US" sz="1400" b="1" i="0" cap="small">
                          <a:effectLst/>
                          <a:latin typeface="Times New Roman"/>
                          <a:ea typeface="Calibri"/>
                          <a:cs typeface="Arial"/>
                        </a:rPr>
                        <a:t>16.44 </a:t>
                      </a:r>
                      <a:r>
                        <a:rPr lang="en-US" sz="1400" b="1" i="0" cap="small" baseline="30000">
                          <a:effectLst/>
                          <a:latin typeface="Times New Roman"/>
                          <a:ea typeface="Calibri"/>
                          <a:cs typeface="Arial"/>
                        </a:rPr>
                        <a:t> </a:t>
                      </a:r>
                      <a:r>
                        <a:rPr lang="en-US" sz="1400" b="1" i="0" cap="small">
                          <a:effectLst/>
                          <a:latin typeface="Times New Roman"/>
                          <a:ea typeface="Calibri"/>
                          <a:cs typeface="Arial"/>
                        </a:rPr>
                        <a:t>± 376.64</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 93.54 ± 453.33</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العدد الكلي للنطف المتحركة (</a:t>
                      </a:r>
                      <a:r>
                        <a:rPr lang="en-US" sz="1400" b="1" i="0" cap="small" dirty="0">
                          <a:effectLst/>
                          <a:latin typeface="Times New Roman"/>
                          <a:ea typeface="Calibri"/>
                          <a:cs typeface="Arial"/>
                        </a:rPr>
                        <a:t>10</a:t>
                      </a:r>
                      <a:r>
                        <a:rPr lang="en-US" sz="1400" b="1" i="0" cap="small" baseline="30000" dirty="0">
                          <a:effectLst/>
                          <a:latin typeface="Times New Roman"/>
                          <a:ea typeface="Calibri"/>
                          <a:cs typeface="Arial"/>
                        </a:rPr>
                        <a:t>6</a:t>
                      </a:r>
                      <a:r>
                        <a:rPr lang="en-US" sz="1400" b="1" i="0" cap="small" dirty="0">
                          <a:effectLst/>
                          <a:latin typeface="Arial"/>
                          <a:ea typeface="Calibri"/>
                          <a:cs typeface="Arial"/>
                        </a:rPr>
                        <a:t>×</a:t>
                      </a:r>
                      <a:r>
                        <a:rPr lang="ar-IQ" sz="1400" b="1" i="0" cap="small" dirty="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7281">
                <a:tc>
                  <a:txBody>
                    <a:bodyPr/>
                    <a:lstStyle/>
                    <a:p>
                      <a:pPr algn="ctr" rtl="1">
                        <a:lnSpc>
                          <a:spcPct val="115000"/>
                        </a:lnSpc>
                        <a:spcAft>
                          <a:spcPts val="0"/>
                        </a:spcAft>
                      </a:pPr>
                      <a:r>
                        <a:rPr lang="en-US" sz="1400" b="1" i="0" cap="small">
                          <a:effectLst/>
                          <a:latin typeface="Times New Roman"/>
                          <a:ea typeface="Times New Roman"/>
                          <a:cs typeface="Arial"/>
                        </a:rPr>
                        <a:t>ns</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a </a:t>
                      </a:r>
                      <a:r>
                        <a:rPr lang="en-US" sz="1400" b="1" i="0" cap="small">
                          <a:effectLst/>
                          <a:latin typeface="Times New Roman"/>
                          <a:ea typeface="Calibri"/>
                          <a:cs typeface="Arial"/>
                        </a:rPr>
                        <a:t>36.04 ± 611.05</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66.79 ± 702.77</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العدد الكلي للنطف سليمة الغشاء البلازمي (</a:t>
                      </a:r>
                      <a:r>
                        <a:rPr lang="en-US" sz="1400" b="1" i="0" cap="small" dirty="0">
                          <a:effectLst/>
                          <a:latin typeface="Times New Roman"/>
                          <a:ea typeface="Calibri"/>
                          <a:cs typeface="Arial"/>
                        </a:rPr>
                        <a:t>10</a:t>
                      </a:r>
                      <a:r>
                        <a:rPr lang="en-US" sz="1400" b="1" i="0" cap="small" baseline="30000" dirty="0">
                          <a:effectLst/>
                          <a:latin typeface="Times New Roman"/>
                          <a:ea typeface="Calibri"/>
                          <a:cs typeface="Arial"/>
                        </a:rPr>
                        <a:t>6</a:t>
                      </a:r>
                      <a:r>
                        <a:rPr lang="en-US" sz="1400" b="1" i="0" cap="small" dirty="0">
                          <a:effectLst/>
                          <a:latin typeface="Arial"/>
                          <a:ea typeface="Calibri"/>
                          <a:cs typeface="Arial"/>
                        </a:rPr>
                        <a:t>×</a:t>
                      </a:r>
                      <a:r>
                        <a:rPr lang="ar-IQ" sz="1400" b="1" i="0" cap="small" dirty="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ns</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a </a:t>
                      </a:r>
                      <a:r>
                        <a:rPr lang="en-US" sz="1400" b="1" i="0" cap="small">
                          <a:effectLst/>
                          <a:latin typeface="Times New Roman"/>
                          <a:ea typeface="Calibri"/>
                          <a:cs typeface="Arial"/>
                        </a:rPr>
                        <a:t>37.30 ± 624.12</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a </a:t>
                      </a:r>
                      <a:r>
                        <a:rPr lang="en-US" sz="1400" b="1" i="0" cap="small">
                          <a:effectLst/>
                          <a:latin typeface="Times New Roman"/>
                          <a:ea typeface="Calibri"/>
                          <a:cs typeface="Arial"/>
                        </a:rPr>
                        <a:t>67.55 ± 719.58</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العدد الكلي للنطف سليمة </a:t>
                      </a:r>
                      <a:r>
                        <a:rPr lang="ar-IQ" sz="1400" b="1" i="0" cap="small" dirty="0" err="1">
                          <a:effectLst/>
                          <a:latin typeface="Calibri"/>
                          <a:ea typeface="Calibri"/>
                          <a:cs typeface="Times New Roman"/>
                        </a:rPr>
                        <a:t>الاكروسوم</a:t>
                      </a:r>
                      <a:r>
                        <a:rPr lang="ar-IQ" sz="1400" b="1" i="0" cap="small" dirty="0">
                          <a:effectLst/>
                          <a:latin typeface="Calibri"/>
                          <a:ea typeface="Calibri"/>
                          <a:cs typeface="Times New Roman"/>
                        </a:rPr>
                        <a:t> (</a:t>
                      </a:r>
                      <a:r>
                        <a:rPr lang="en-US" sz="1400" b="1" i="0" cap="small" dirty="0">
                          <a:effectLst/>
                          <a:latin typeface="Times New Roman"/>
                          <a:ea typeface="Calibri"/>
                          <a:cs typeface="Arial"/>
                        </a:rPr>
                        <a:t>10</a:t>
                      </a:r>
                      <a:r>
                        <a:rPr lang="en-US" sz="1400" b="1" i="0" cap="small" baseline="30000" dirty="0">
                          <a:effectLst/>
                          <a:latin typeface="Times New Roman"/>
                          <a:ea typeface="Calibri"/>
                          <a:cs typeface="Arial"/>
                        </a:rPr>
                        <a:t>6</a:t>
                      </a:r>
                      <a:r>
                        <a:rPr lang="en-US" sz="1400" b="1" i="0" cap="small" dirty="0">
                          <a:effectLst/>
                          <a:latin typeface="Arial"/>
                          <a:ea typeface="Calibri"/>
                          <a:cs typeface="Arial"/>
                        </a:rPr>
                        <a:t>×</a:t>
                      </a:r>
                      <a:r>
                        <a:rPr lang="ar-IQ" sz="1400" b="1" i="0" cap="small" dirty="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0153">
                <a:tc>
                  <a:txBody>
                    <a:bodyPr/>
                    <a:lstStyle/>
                    <a:p>
                      <a:pPr algn="ctr" rtl="1">
                        <a:lnSpc>
                          <a:spcPct val="115000"/>
                        </a:lnSpc>
                        <a:spcAft>
                          <a:spcPts val="0"/>
                        </a:spcAft>
                      </a:pPr>
                      <a:r>
                        <a:rPr lang="en-US" sz="1400" b="1" i="0" cap="small">
                          <a:effectLst/>
                          <a:latin typeface="Times New Roman"/>
                          <a:ea typeface="Times New Roman"/>
                          <a:cs typeface="Arial"/>
                        </a:rPr>
                        <a:t>p≤0.01</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a:effectLst/>
                          <a:latin typeface="Times New Roman"/>
                          <a:ea typeface="Calibri"/>
                          <a:cs typeface="Arial"/>
                        </a:rPr>
                        <a:t>b </a:t>
                      </a:r>
                      <a:r>
                        <a:rPr lang="en-US" sz="1400" b="1" i="0" cap="small">
                          <a:effectLst/>
                          <a:latin typeface="Times New Roman"/>
                          <a:ea typeface="Calibri"/>
                          <a:cs typeface="Arial"/>
                        </a:rPr>
                        <a:t>16.53 ± 255.83</a:t>
                      </a:r>
                      <a:endParaRPr lang="en-US" sz="1400" b="1" i="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solidFill>
                            <a:srgbClr val="FF0000"/>
                          </a:solidFill>
                          <a:effectLst/>
                          <a:latin typeface="Times New Roman"/>
                          <a:ea typeface="Calibri"/>
                          <a:cs typeface="Arial"/>
                        </a:rPr>
                        <a:t>a </a:t>
                      </a:r>
                      <a:r>
                        <a:rPr lang="en-US" sz="1400" b="1" i="0" cap="small" dirty="0">
                          <a:solidFill>
                            <a:srgbClr val="FF0000"/>
                          </a:solidFill>
                          <a:effectLst/>
                          <a:latin typeface="Times New Roman"/>
                          <a:ea typeface="Calibri"/>
                          <a:cs typeface="Arial"/>
                        </a:rPr>
                        <a:t>40.42 ± 355.33</a:t>
                      </a:r>
                      <a:endParaRPr lang="en-US" sz="1400" b="1" i="0" dirty="0">
                        <a:solidFill>
                          <a:srgbClr val="FF0000"/>
                        </a:solidFill>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a:effectLst/>
                          <a:latin typeface="Calibri"/>
                          <a:ea typeface="Calibri"/>
                          <a:cs typeface="Times New Roman"/>
                        </a:rPr>
                        <a:t>العدد الكلي </a:t>
                      </a:r>
                      <a:r>
                        <a:rPr lang="ar-IQ" sz="1400" b="1" i="0" cap="small" dirty="0" err="1">
                          <a:effectLst/>
                          <a:latin typeface="Calibri"/>
                          <a:ea typeface="Calibri"/>
                          <a:cs typeface="Times New Roman"/>
                        </a:rPr>
                        <a:t>لاجزاء</a:t>
                      </a:r>
                      <a:r>
                        <a:rPr lang="ar-IQ" sz="1400" b="1" i="0" cap="small" dirty="0">
                          <a:effectLst/>
                          <a:latin typeface="Calibri"/>
                          <a:ea typeface="Calibri"/>
                          <a:cs typeface="Times New Roman"/>
                        </a:rPr>
                        <a:t> النطف الحيوية (</a:t>
                      </a:r>
                      <a:r>
                        <a:rPr lang="en-US" sz="1400" b="1" i="0" cap="small" dirty="0">
                          <a:effectLst/>
                          <a:latin typeface="Times New Roman"/>
                          <a:ea typeface="Calibri"/>
                          <a:cs typeface="Arial"/>
                        </a:rPr>
                        <a:t>10</a:t>
                      </a:r>
                      <a:r>
                        <a:rPr lang="en-US" sz="1400" b="1" i="0" cap="small" baseline="30000" dirty="0">
                          <a:effectLst/>
                          <a:latin typeface="Times New Roman"/>
                          <a:ea typeface="Calibri"/>
                          <a:cs typeface="Arial"/>
                        </a:rPr>
                        <a:t>6</a:t>
                      </a:r>
                      <a:r>
                        <a:rPr lang="en-US" sz="1400" b="1" i="0" cap="small" dirty="0">
                          <a:effectLst/>
                          <a:latin typeface="Arial"/>
                          <a:ea typeface="Calibri"/>
                          <a:cs typeface="Arial"/>
                        </a:rPr>
                        <a:t>×</a:t>
                      </a:r>
                      <a:r>
                        <a:rPr lang="ar-IQ" sz="1400" b="1" i="0" cap="small" dirty="0">
                          <a:effectLst/>
                          <a:latin typeface="Calibri"/>
                          <a:ea typeface="Calibri"/>
                          <a:cs typeface="Times New Roman"/>
                        </a:rPr>
                        <a:t>)</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2848">
                <a:tc>
                  <a:txBody>
                    <a:bodyPr/>
                    <a:lstStyle/>
                    <a:p>
                      <a:pPr algn="ctr" rtl="1">
                        <a:lnSpc>
                          <a:spcPct val="115000"/>
                        </a:lnSpc>
                        <a:spcAft>
                          <a:spcPts val="0"/>
                        </a:spcAft>
                      </a:pPr>
                      <a:r>
                        <a:rPr lang="en-US" sz="1400" b="1" i="0" cap="small" dirty="0">
                          <a:effectLst/>
                          <a:latin typeface="Times New Roman"/>
                          <a:ea typeface="Times New Roman"/>
                          <a:cs typeface="Arial"/>
                        </a:rPr>
                        <a:t>ns</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45.18 ± 783.57</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cap="small" baseline="30000" dirty="0">
                          <a:effectLst/>
                          <a:latin typeface="Times New Roman"/>
                          <a:ea typeface="Calibri"/>
                          <a:cs typeface="Arial"/>
                        </a:rPr>
                        <a:t>a </a:t>
                      </a:r>
                      <a:r>
                        <a:rPr lang="en-US" sz="1400" b="1" i="0" cap="small" dirty="0">
                          <a:effectLst/>
                          <a:latin typeface="Times New Roman"/>
                          <a:ea typeface="Calibri"/>
                          <a:cs typeface="Arial"/>
                        </a:rPr>
                        <a:t>73.89 ± 816.73</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cap="small" dirty="0" smtClean="0">
                          <a:effectLst/>
                          <a:latin typeface="Calibri"/>
                          <a:ea typeface="Calibri"/>
                          <a:cs typeface="Times New Roman"/>
                        </a:rPr>
                        <a:t>العدد </a:t>
                      </a:r>
                      <a:r>
                        <a:rPr lang="ar-IQ" sz="1400" b="1" i="0" cap="small" dirty="0">
                          <a:effectLst/>
                          <a:latin typeface="Calibri"/>
                          <a:ea typeface="Calibri"/>
                          <a:cs typeface="Times New Roman"/>
                        </a:rPr>
                        <a:t>الكلي للنطف الطبيعية (</a:t>
                      </a:r>
                      <a:r>
                        <a:rPr lang="en-US" sz="1400" b="1" i="0" cap="small" dirty="0">
                          <a:effectLst/>
                          <a:latin typeface="Times New Roman"/>
                          <a:ea typeface="Calibri"/>
                          <a:cs typeface="Arial"/>
                        </a:rPr>
                        <a:t>10</a:t>
                      </a:r>
                      <a:r>
                        <a:rPr lang="en-US" sz="1400" b="1" i="0" cap="small" baseline="30000" dirty="0">
                          <a:effectLst/>
                          <a:latin typeface="Times New Roman"/>
                          <a:ea typeface="Calibri"/>
                          <a:cs typeface="Arial"/>
                        </a:rPr>
                        <a:t>6</a:t>
                      </a:r>
                      <a:r>
                        <a:rPr lang="en-US" sz="1400" b="1" i="0" cap="small" dirty="0">
                          <a:effectLst/>
                          <a:latin typeface="Arial"/>
                          <a:ea typeface="Calibri"/>
                          <a:cs typeface="Arial"/>
                        </a:rPr>
                        <a:t>×</a:t>
                      </a:r>
                      <a:r>
                        <a:rPr lang="ar-IQ" sz="1400" b="1" i="0" cap="small" dirty="0" smtClean="0">
                          <a:effectLst/>
                          <a:latin typeface="Calibri"/>
                          <a:ea typeface="Calibri"/>
                          <a:cs typeface="Times New Roman"/>
                        </a:rPr>
                        <a:t>)</a:t>
                      </a:r>
                    </a:p>
                    <a:p>
                      <a:pPr algn="ctr" rtl="1">
                        <a:lnSpc>
                          <a:spcPct val="90000"/>
                        </a:lnSpc>
                        <a:spcAft>
                          <a:spcPts val="0"/>
                        </a:spcAft>
                      </a:pPr>
                      <a:r>
                        <a:rPr lang="en-US" sz="1400" b="1" i="0" cap="small" dirty="0" smtClean="0">
                          <a:effectLst/>
                          <a:latin typeface="Times New Roman"/>
                          <a:ea typeface="Calibri"/>
                          <a:cs typeface="Arial"/>
                        </a:rPr>
                        <a:t> </a:t>
                      </a:r>
                      <a:endParaRPr lang="en-US" sz="1400" b="1" i="0" dirty="0">
                        <a:effectLst/>
                        <a:latin typeface="Calibri"/>
                        <a:ea typeface="Calibri"/>
                        <a:cs typeface="Arial"/>
                      </a:endParaRPr>
                    </a:p>
                  </a:txBody>
                  <a:tcPr marL="41447" marR="4144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219492398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35057" y="16"/>
            <a:ext cx="8352928" cy="769441"/>
          </a:xfrm>
          <a:prstGeom prst="rect">
            <a:avLst/>
          </a:prstGeom>
          <a:noFill/>
        </p:spPr>
        <p:txBody>
          <a:bodyPr wrap="square" rtlCol="1">
            <a:spAutoFit/>
          </a:bodyPr>
          <a:lstStyle/>
          <a:p>
            <a:pPr algn="just"/>
            <a:r>
              <a:rPr lang="ar-IQ" sz="2200" b="1" dirty="0" smtClean="0">
                <a:solidFill>
                  <a:srgbClr val="FFFF00"/>
                </a:solidFill>
              </a:rPr>
              <a:t>جدول</a:t>
            </a:r>
            <a:r>
              <a:rPr lang="en-US" sz="2200" b="1" dirty="0" smtClean="0">
                <a:solidFill>
                  <a:srgbClr val="FFFF00"/>
                </a:solidFill>
              </a:rPr>
              <a:t>3 </a:t>
            </a:r>
            <a:r>
              <a:rPr lang="ar-IQ" sz="2200" b="1" dirty="0" smtClean="0">
                <a:solidFill>
                  <a:srgbClr val="FFFF00"/>
                </a:solidFill>
              </a:rPr>
              <a:t>. </a:t>
            </a:r>
            <a:r>
              <a:rPr lang="ar-IQ" sz="2200" b="1" dirty="0">
                <a:solidFill>
                  <a:schemeClr val="bg1"/>
                </a:solidFill>
              </a:rPr>
              <a:t>مقارنة صفات السائل المنوي الجيد والرديء النوعية لثيران الجاموس العراقي </a:t>
            </a:r>
            <a:r>
              <a:rPr lang="ar-IQ" sz="2200" b="1" dirty="0">
                <a:solidFill>
                  <a:srgbClr val="FFFF00"/>
                </a:solidFill>
              </a:rPr>
              <a:t>بعد الحفظ بالتبريد </a:t>
            </a:r>
            <a:r>
              <a:rPr lang="ar-IQ" sz="2200" b="1" dirty="0" smtClean="0">
                <a:solidFill>
                  <a:srgbClr val="FFFF00"/>
                </a:solidFill>
              </a:rPr>
              <a:t>(</a:t>
            </a:r>
            <a:r>
              <a:rPr lang="en-US" sz="2200" b="1" dirty="0" smtClean="0">
                <a:solidFill>
                  <a:srgbClr val="FFFF00"/>
                </a:solidFill>
              </a:rPr>
              <a:t>5</a:t>
            </a:r>
            <a:r>
              <a:rPr lang="ar-IQ" sz="2200" b="1" dirty="0" smtClean="0">
                <a:solidFill>
                  <a:srgbClr val="FFFF00"/>
                </a:solidFill>
              </a:rPr>
              <a:t>م</a:t>
            </a:r>
            <a:r>
              <a:rPr lang="en-US" sz="2200" b="1" dirty="0" smtClean="0">
                <a:solidFill>
                  <a:srgbClr val="FFFF00"/>
                </a:solidFill>
              </a:rPr>
              <a:t> °</a:t>
            </a:r>
            <a:r>
              <a:rPr lang="ar-IQ" sz="2200" b="1" dirty="0" smtClean="0">
                <a:solidFill>
                  <a:srgbClr val="FFFF00"/>
                </a:solidFill>
              </a:rPr>
              <a:t>)</a:t>
            </a:r>
            <a:r>
              <a:rPr lang="ar-IQ" sz="2200" b="1" dirty="0" smtClean="0">
                <a:solidFill>
                  <a:schemeClr val="bg1"/>
                </a:solidFill>
              </a:rPr>
              <a:t> باستعمال </a:t>
            </a:r>
            <a:r>
              <a:rPr lang="ar-IQ" sz="2200" b="1" dirty="0">
                <a:solidFill>
                  <a:schemeClr val="bg1"/>
                </a:solidFill>
              </a:rPr>
              <a:t>طرق الفحص المجهرية (المتوسط ± الخطأ القياسي</a:t>
            </a:r>
            <a:r>
              <a:rPr lang="ar-IQ" sz="2200" b="1" dirty="0" smtClean="0">
                <a:solidFill>
                  <a:schemeClr val="bg1"/>
                </a:solidFill>
              </a:rPr>
              <a:t>).</a:t>
            </a:r>
            <a:endParaRPr lang="ar-IQ" sz="2200" b="1" dirty="0">
              <a:solidFill>
                <a:schemeClr val="bg1"/>
              </a:solidFill>
            </a:endParaRPr>
          </a:p>
        </p:txBody>
      </p:sp>
      <p:graphicFrame>
        <p:nvGraphicFramePr>
          <p:cNvPr id="8" name="جدول 7"/>
          <p:cNvGraphicFramePr>
            <a:graphicFrameLocks noGrp="1"/>
          </p:cNvGraphicFramePr>
          <p:nvPr>
            <p:extLst>
              <p:ext uri="{D42A27DB-BD31-4B8C-83A1-F6EECF244321}">
                <p14:modId xmlns:p14="http://schemas.microsoft.com/office/powerpoint/2010/main" val="4224424348"/>
              </p:ext>
            </p:extLst>
          </p:nvPr>
        </p:nvGraphicFramePr>
        <p:xfrm>
          <a:off x="251523" y="863608"/>
          <a:ext cx="8640958" cy="5805756"/>
        </p:xfrm>
        <a:graphic>
          <a:graphicData uri="http://schemas.openxmlformats.org/drawingml/2006/table">
            <a:tbl>
              <a:tblPr firstRow="1" firstCol="1" bandRow="1"/>
              <a:tblGrid>
                <a:gridCol w="1250964"/>
                <a:gridCol w="2020930"/>
                <a:gridCol w="1861852"/>
                <a:gridCol w="3507212"/>
              </a:tblGrid>
              <a:tr h="819278">
                <a:tc>
                  <a:txBody>
                    <a:bodyPr/>
                    <a:lstStyle/>
                    <a:p>
                      <a:pPr algn="ctr" rtl="1">
                        <a:lnSpc>
                          <a:spcPct val="90000"/>
                        </a:lnSpc>
                        <a:spcAft>
                          <a:spcPts val="0"/>
                        </a:spcAft>
                      </a:pPr>
                      <a:r>
                        <a:rPr lang="ar-IQ" sz="1600" b="1" i="0" dirty="0">
                          <a:effectLst/>
                          <a:latin typeface="Calibri"/>
                          <a:ea typeface="Calibri"/>
                          <a:cs typeface="Times New Roman"/>
                        </a:rPr>
                        <a:t>مستوى المعنوية</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السائل المنوي الرديء النوعية</a:t>
                      </a:r>
                      <a:r>
                        <a:rPr lang="en-US" sz="1600" b="1" i="0" dirty="0">
                          <a:effectLst/>
                          <a:latin typeface="Times New Roman"/>
                          <a:ea typeface="Calibri"/>
                          <a:cs typeface="Arial"/>
                        </a:rPr>
                        <a:t> (n=5)</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السائل المنوي الجيد النوعية </a:t>
                      </a:r>
                      <a:r>
                        <a:rPr lang="en-US" sz="1600" b="1" i="0" dirty="0">
                          <a:effectLst/>
                          <a:latin typeface="Times New Roman"/>
                          <a:ea typeface="Calibri"/>
                          <a:cs typeface="Arial"/>
                        </a:rPr>
                        <a:t>(n=3)</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الصفة</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 </a:t>
                      </a:r>
                      <a:r>
                        <a:rPr lang="en-US" sz="1600" b="1" i="0">
                          <a:effectLst/>
                          <a:latin typeface="Times New Roman"/>
                          <a:ea typeface="Calibri"/>
                          <a:cs typeface="Arial"/>
                        </a:rPr>
                        <a:t>1.07 ± 33.66</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 </a:t>
                      </a:r>
                      <a:r>
                        <a:rPr lang="en-US" sz="1600" b="1" i="0" dirty="0">
                          <a:solidFill>
                            <a:srgbClr val="FF0000"/>
                          </a:solidFill>
                          <a:effectLst/>
                          <a:latin typeface="Times New Roman"/>
                          <a:ea typeface="Calibri"/>
                          <a:cs typeface="Arial"/>
                        </a:rPr>
                        <a:t>2.35 ± 43.33</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a:effectLst/>
                          <a:latin typeface="Calibri"/>
                          <a:ea typeface="Calibri"/>
                          <a:cs typeface="Times New Roman"/>
                        </a:rPr>
                        <a:t>النسبة المئوية لحركة النطف الفردية</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effectLst/>
                          <a:latin typeface="Times New Roman"/>
                          <a:ea typeface="Calibri"/>
                          <a:cs typeface="Arial"/>
                        </a:rPr>
                        <a:t>B</a:t>
                      </a:r>
                      <a:r>
                        <a:rPr lang="en-US" sz="1600" b="1" i="0" dirty="0">
                          <a:effectLst/>
                          <a:latin typeface="Times New Roman"/>
                          <a:ea typeface="Calibri"/>
                          <a:cs typeface="Arial"/>
                        </a:rPr>
                        <a:t> 0.95 ± 57.2</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1.96 ± 67.77</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للنطف الحية</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0.17 ± 5.1</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effectLst/>
                          <a:latin typeface="Times New Roman"/>
                          <a:ea typeface="Calibri"/>
                          <a:cs typeface="Arial"/>
                        </a:rPr>
                        <a:t>B</a:t>
                      </a:r>
                      <a:r>
                        <a:rPr lang="en-US" sz="1600" b="1" i="0" dirty="0">
                          <a:effectLst/>
                          <a:latin typeface="Times New Roman"/>
                          <a:ea typeface="Calibri"/>
                          <a:cs typeface="Arial"/>
                        </a:rPr>
                        <a:t> 0.19 ± 3.88</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لتشوهات رأس النطف</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854">
                <a:tc>
                  <a:txBody>
                    <a:bodyPr/>
                    <a:lstStyle/>
                    <a:p>
                      <a:pPr algn="ctr" rtl="1">
                        <a:lnSpc>
                          <a:spcPct val="115000"/>
                        </a:lnSpc>
                        <a:spcAft>
                          <a:spcPts val="0"/>
                        </a:spcAft>
                      </a:pPr>
                      <a:r>
                        <a:rPr lang="en-US" sz="1600" b="1" i="0" dirty="0">
                          <a:effectLst/>
                          <a:latin typeface="Times New Roman"/>
                          <a:ea typeface="Times New Roman"/>
                          <a:cs typeface="Arial"/>
                        </a:rPr>
                        <a:t>NS</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A</a:t>
                      </a:r>
                      <a:r>
                        <a:rPr lang="en-US" sz="1600" b="1" i="0">
                          <a:effectLst/>
                          <a:latin typeface="Times New Roman"/>
                          <a:ea typeface="Calibri"/>
                          <a:cs typeface="Arial"/>
                        </a:rPr>
                        <a:t> 0.11 ± 1.1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effectLst/>
                          <a:latin typeface="Times New Roman"/>
                          <a:ea typeface="Calibri"/>
                          <a:cs typeface="Arial"/>
                        </a:rPr>
                        <a:t>A</a:t>
                      </a:r>
                      <a:r>
                        <a:rPr lang="en-US" sz="1600" b="1" i="0" dirty="0">
                          <a:effectLst/>
                          <a:latin typeface="Times New Roman"/>
                          <a:ea typeface="Calibri"/>
                          <a:cs typeface="Arial"/>
                        </a:rPr>
                        <a:t> 0.13 ± 0.88</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لتشوهات القطعة الوسطية للذيل</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77599">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0.26 ± 9.56</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effectLst/>
                          <a:latin typeface="Times New Roman"/>
                          <a:ea typeface="Calibri"/>
                          <a:cs typeface="Arial"/>
                        </a:rPr>
                        <a:t>B</a:t>
                      </a:r>
                      <a:r>
                        <a:rPr lang="en-US" sz="1600" b="1" i="0" dirty="0">
                          <a:effectLst/>
                          <a:latin typeface="Times New Roman"/>
                          <a:ea typeface="Calibri"/>
                          <a:cs typeface="Arial"/>
                        </a:rPr>
                        <a:t> 0.40 ± 7.44</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لتشوهات القطعة الرئيسية والنهائية لذيل النطف</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0.33 ± 15.63</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effectLst/>
                          <a:latin typeface="Times New Roman"/>
                          <a:ea typeface="Calibri"/>
                          <a:cs typeface="Arial"/>
                        </a:rPr>
                        <a:t>B</a:t>
                      </a:r>
                      <a:r>
                        <a:rPr lang="en-US" sz="1600" b="1" i="0" dirty="0">
                          <a:effectLst/>
                          <a:latin typeface="Times New Roman"/>
                          <a:ea typeface="Calibri"/>
                          <a:cs typeface="Arial"/>
                        </a:rPr>
                        <a:t> 0.51 ± 12.11</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للتشوهات الكلية للنطف</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854">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1.19 ± 57.23</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1.95 ± 67.94</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لسلامة الغشاء البلازمي للنطف</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1.07 ± 58.23</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1.94 ± 70.38</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لسلامة  </a:t>
                      </a:r>
                      <a:r>
                        <a:rPr lang="ar-IQ" sz="1600" b="1" i="0" dirty="0" smtClean="0">
                          <a:effectLst/>
                          <a:latin typeface="Calibri"/>
                          <a:ea typeface="Calibri"/>
                          <a:cs typeface="Times New Roman"/>
                        </a:rPr>
                        <a:t>اكرو سوم </a:t>
                      </a:r>
                      <a:r>
                        <a:rPr lang="ar-IQ" sz="1600" b="1" i="0" dirty="0">
                          <a:effectLst/>
                          <a:latin typeface="Calibri"/>
                          <a:ea typeface="Calibri"/>
                          <a:cs typeface="Times New Roman"/>
                        </a:rPr>
                        <a:t>النطف</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0.33 ± 84.36</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0.51 ± 87.88</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النسبة المئوية للنطف الطبيعية</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0.12 ± 5.05</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0.43   ± 6.50</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العدد الكلي للنطف المتحركة (</a:t>
                      </a:r>
                      <a:r>
                        <a:rPr lang="en-US" sz="1600" b="1" i="0" dirty="0">
                          <a:effectLst/>
                          <a:latin typeface="Times New Roman"/>
                          <a:ea typeface="Calibri"/>
                          <a:cs typeface="Arial"/>
                        </a:rPr>
                        <a:t>10</a:t>
                      </a:r>
                      <a:r>
                        <a:rPr lang="en-US" sz="1600" b="1" i="0" baseline="30000" dirty="0">
                          <a:effectLst/>
                          <a:latin typeface="Times New Roman"/>
                          <a:ea typeface="Calibri"/>
                          <a:cs typeface="Arial"/>
                        </a:rPr>
                        <a:t>6</a:t>
                      </a:r>
                      <a:r>
                        <a:rPr lang="en-US" sz="1600" b="1" i="0" dirty="0">
                          <a:effectLst/>
                          <a:latin typeface="Times New Roman"/>
                          <a:ea typeface="Calibri"/>
                          <a:cs typeface="Arial"/>
                        </a:rPr>
                        <a:t>×</a:t>
                      </a:r>
                      <a:r>
                        <a:rPr lang="ar-IQ" sz="1600" b="1" i="0" dirty="0">
                          <a:effectLst/>
                          <a:latin typeface="Calibri"/>
                          <a:ea typeface="Calibri"/>
                          <a:cs typeface="Times New Roman"/>
                        </a:rPr>
                        <a:t>)</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77599">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0.17 ± 8.58</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0.29 ± 10.19</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العدد الكلي للنطف سليمة الغشاء البلازمي (×</a:t>
                      </a:r>
                      <a:r>
                        <a:rPr lang="en-US" sz="1600" b="1" i="0" dirty="0">
                          <a:effectLst/>
                          <a:latin typeface="Times New Roman"/>
                          <a:ea typeface="Calibri"/>
                          <a:cs typeface="Arial"/>
                        </a:rPr>
                        <a:t>10</a:t>
                      </a:r>
                      <a:r>
                        <a:rPr lang="en-US" sz="1600" b="1" i="0" baseline="30000" dirty="0">
                          <a:effectLst/>
                          <a:latin typeface="Times New Roman"/>
                          <a:ea typeface="Calibri"/>
                          <a:cs typeface="Arial"/>
                        </a:rPr>
                        <a:t>6</a:t>
                      </a:r>
                      <a:r>
                        <a:rPr lang="ar-IQ" sz="1600" b="1" i="0" dirty="0">
                          <a:effectLst/>
                          <a:latin typeface="Calibri"/>
                          <a:ea typeface="Calibri"/>
                          <a:cs typeface="Times New Roman"/>
                        </a:rPr>
                        <a:t>)</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854">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0.16 ± 8.73</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0.29 ± 10.55</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العدد الكلي للنطف سليمة الاكروسوم  (</a:t>
                      </a:r>
                      <a:r>
                        <a:rPr lang="en-US" sz="1600" b="1" i="0" dirty="0">
                          <a:effectLst/>
                          <a:latin typeface="Times New Roman"/>
                          <a:ea typeface="Calibri"/>
                          <a:cs typeface="Arial"/>
                        </a:rPr>
                        <a:t>10</a:t>
                      </a:r>
                      <a:r>
                        <a:rPr lang="en-US" sz="1600" b="1" i="0" baseline="30000" dirty="0">
                          <a:effectLst/>
                          <a:latin typeface="Times New Roman"/>
                          <a:ea typeface="Calibri"/>
                          <a:cs typeface="Arial"/>
                        </a:rPr>
                        <a:t>6</a:t>
                      </a:r>
                      <a:r>
                        <a:rPr lang="en-US" sz="1600" b="1" i="0" dirty="0">
                          <a:effectLst/>
                          <a:latin typeface="Times New Roman"/>
                          <a:ea typeface="Calibri"/>
                          <a:cs typeface="Arial"/>
                        </a:rPr>
                        <a:t>×</a:t>
                      </a:r>
                      <a:r>
                        <a:rPr lang="ar-IQ" sz="1600" b="1" i="0" dirty="0">
                          <a:effectLst/>
                          <a:latin typeface="Calibri"/>
                          <a:ea typeface="Calibri"/>
                          <a:cs typeface="Times New Roman"/>
                        </a:rPr>
                        <a:t>)</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854">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0.12 ± 2.47</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0.32 ± 3.98</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العدد الكلي لاجزاء النطف الحيوية (</a:t>
                      </a:r>
                      <a:r>
                        <a:rPr lang="en-US" sz="1600" b="1" i="0" dirty="0">
                          <a:effectLst/>
                          <a:latin typeface="Times New Roman"/>
                          <a:ea typeface="Calibri"/>
                          <a:cs typeface="Arial"/>
                        </a:rPr>
                        <a:t>10</a:t>
                      </a:r>
                      <a:r>
                        <a:rPr lang="en-US" sz="1600" b="1" i="0" baseline="30000" dirty="0">
                          <a:effectLst/>
                          <a:latin typeface="Times New Roman"/>
                          <a:ea typeface="Calibri"/>
                          <a:cs typeface="Arial"/>
                        </a:rPr>
                        <a:t>6</a:t>
                      </a:r>
                      <a:r>
                        <a:rPr lang="en-US" sz="1600" b="1" i="0" dirty="0">
                          <a:effectLst/>
                          <a:latin typeface="Times New Roman"/>
                          <a:ea typeface="Calibri"/>
                          <a:cs typeface="Arial"/>
                        </a:rPr>
                        <a:t>×</a:t>
                      </a:r>
                      <a:r>
                        <a:rPr lang="ar-IQ" sz="1600" b="1" i="0" dirty="0">
                          <a:effectLst/>
                          <a:latin typeface="Calibri"/>
                          <a:ea typeface="Calibri"/>
                          <a:cs typeface="Times New Roman"/>
                        </a:rPr>
                        <a:t>)</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97983">
                <a:tc>
                  <a:txBody>
                    <a:bodyPr/>
                    <a:lstStyle/>
                    <a:p>
                      <a:pPr algn="ctr" rtl="1">
                        <a:lnSpc>
                          <a:spcPct val="115000"/>
                        </a:lnSpc>
                        <a:spcAft>
                          <a:spcPts val="0"/>
                        </a:spcAft>
                      </a:pPr>
                      <a:r>
                        <a:rPr lang="en-US" sz="1600" b="1" i="0">
                          <a:effectLst/>
                          <a:latin typeface="Times New Roman"/>
                          <a:ea typeface="Times New Roman"/>
                          <a:cs typeface="Arial"/>
                        </a:rPr>
                        <a:t>P≤0.0001</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a:effectLst/>
                          <a:latin typeface="Times New Roman"/>
                          <a:ea typeface="Calibri"/>
                          <a:cs typeface="Arial"/>
                        </a:rPr>
                        <a:t>B</a:t>
                      </a:r>
                      <a:r>
                        <a:rPr lang="en-US" sz="1600" b="1" i="0">
                          <a:effectLst/>
                          <a:latin typeface="Times New Roman"/>
                          <a:ea typeface="Calibri"/>
                          <a:cs typeface="Arial"/>
                        </a:rPr>
                        <a:t> 0.05 ± 12.65</a:t>
                      </a:r>
                      <a:endParaRPr lang="en-US" sz="1600" b="1" i="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baseline="30000" dirty="0">
                          <a:solidFill>
                            <a:srgbClr val="FF0000"/>
                          </a:solidFill>
                          <a:effectLst/>
                          <a:latin typeface="Times New Roman"/>
                          <a:ea typeface="Calibri"/>
                          <a:cs typeface="Arial"/>
                        </a:rPr>
                        <a:t>A</a:t>
                      </a:r>
                      <a:r>
                        <a:rPr lang="en-US" sz="1600" b="1" i="0" dirty="0">
                          <a:solidFill>
                            <a:srgbClr val="FF0000"/>
                          </a:solidFill>
                          <a:effectLst/>
                          <a:latin typeface="Times New Roman"/>
                          <a:ea typeface="Calibri"/>
                          <a:cs typeface="Arial"/>
                        </a:rPr>
                        <a:t> 0.07 ± 13.18</a:t>
                      </a:r>
                      <a:endParaRPr lang="en-US" sz="1600" b="1" i="0" dirty="0">
                        <a:solidFill>
                          <a:srgbClr val="FF0000"/>
                        </a:solidFill>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600" b="1" i="0" dirty="0">
                          <a:effectLst/>
                          <a:latin typeface="Calibri"/>
                          <a:ea typeface="Calibri"/>
                          <a:cs typeface="Times New Roman"/>
                        </a:rPr>
                        <a:t>العدد الكلي للنطف الطبيعية (×</a:t>
                      </a:r>
                      <a:r>
                        <a:rPr lang="en-US" sz="1600" b="1" i="0" dirty="0">
                          <a:effectLst/>
                          <a:latin typeface="Times New Roman"/>
                          <a:ea typeface="Calibri"/>
                          <a:cs typeface="Arial"/>
                        </a:rPr>
                        <a:t>10</a:t>
                      </a:r>
                      <a:r>
                        <a:rPr lang="en-US" sz="1600" b="1" i="0" baseline="30000" dirty="0">
                          <a:effectLst/>
                          <a:latin typeface="Times New Roman"/>
                          <a:ea typeface="Calibri"/>
                          <a:cs typeface="Arial"/>
                        </a:rPr>
                        <a:t>6</a:t>
                      </a:r>
                      <a:r>
                        <a:rPr lang="ar-IQ" sz="1600" b="1" i="0" dirty="0">
                          <a:effectLst/>
                          <a:latin typeface="Calibri"/>
                          <a:ea typeface="Calibri"/>
                          <a:cs typeface="Times New Roman"/>
                        </a:rPr>
                        <a:t>)</a:t>
                      </a:r>
                      <a:endParaRPr lang="en-US" sz="1600" b="1" i="0" dirty="0">
                        <a:effectLst/>
                        <a:latin typeface="Calibri"/>
                        <a:ea typeface="Calibri"/>
                        <a:cs typeface="Arial"/>
                      </a:endParaRPr>
                    </a:p>
                  </a:txBody>
                  <a:tcPr marL="63382" marR="633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200817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67544" y="116635"/>
            <a:ext cx="8208912" cy="1107996"/>
          </a:xfrm>
          <a:prstGeom prst="rect">
            <a:avLst/>
          </a:prstGeom>
          <a:noFill/>
        </p:spPr>
        <p:txBody>
          <a:bodyPr wrap="square" rtlCol="1">
            <a:spAutoFit/>
          </a:bodyPr>
          <a:lstStyle/>
          <a:p>
            <a:pPr algn="just"/>
            <a:r>
              <a:rPr lang="ar-IQ" sz="2200" b="1" dirty="0" smtClean="0">
                <a:solidFill>
                  <a:srgbClr val="FFFF00"/>
                </a:solidFill>
                <a:cs typeface="+mj-cs"/>
              </a:rPr>
              <a:t>جدول</a:t>
            </a:r>
            <a:r>
              <a:rPr lang="en-US" sz="2200" b="1" dirty="0" smtClean="0">
                <a:solidFill>
                  <a:srgbClr val="FFFF00"/>
                </a:solidFill>
                <a:cs typeface="+mj-cs"/>
              </a:rPr>
              <a:t>4 </a:t>
            </a:r>
            <a:r>
              <a:rPr lang="ar-IQ" sz="2200" b="1" dirty="0" smtClean="0">
                <a:solidFill>
                  <a:srgbClr val="FFFF00"/>
                </a:solidFill>
                <a:cs typeface="+mj-cs"/>
              </a:rPr>
              <a:t>. </a:t>
            </a:r>
            <a:r>
              <a:rPr lang="ar-IQ" sz="2200" b="1" dirty="0">
                <a:solidFill>
                  <a:schemeClr val="bg1"/>
                </a:solidFill>
                <a:cs typeface="+mj-cs"/>
              </a:rPr>
              <a:t>مقارنة صفات السائل المنوي الجيد والرديء النوعية لثيران الجاموس العراقي </a:t>
            </a:r>
            <a:r>
              <a:rPr lang="ar-IQ" sz="2200" b="1" dirty="0">
                <a:solidFill>
                  <a:srgbClr val="FFFF00"/>
                </a:solidFill>
                <a:cs typeface="+mj-cs"/>
              </a:rPr>
              <a:t>بعد </a:t>
            </a:r>
            <a:r>
              <a:rPr lang="en-US" sz="2200" b="1" dirty="0" smtClean="0">
                <a:solidFill>
                  <a:srgbClr val="FFFF00"/>
                </a:solidFill>
                <a:cs typeface="+mj-cs"/>
              </a:rPr>
              <a:t>96</a:t>
            </a:r>
            <a:r>
              <a:rPr lang="ar-IQ" sz="2200" b="1" dirty="0" smtClean="0">
                <a:solidFill>
                  <a:srgbClr val="FFFF00"/>
                </a:solidFill>
                <a:cs typeface="+mj-cs"/>
              </a:rPr>
              <a:t> </a:t>
            </a:r>
            <a:r>
              <a:rPr lang="ar-IQ" sz="2200" b="1" dirty="0">
                <a:solidFill>
                  <a:srgbClr val="FFFF00"/>
                </a:solidFill>
                <a:cs typeface="+mj-cs"/>
              </a:rPr>
              <a:t>ساعة من الحفظ بالتجميد </a:t>
            </a:r>
            <a:r>
              <a:rPr lang="ar-IQ" sz="2200" b="1" dirty="0">
                <a:solidFill>
                  <a:schemeClr val="bg1"/>
                </a:solidFill>
                <a:cs typeface="+mj-cs"/>
              </a:rPr>
              <a:t>باستعمال طرق الفحص المجهرية (المتوسط ± الخطأ القياسي).</a:t>
            </a:r>
          </a:p>
        </p:txBody>
      </p:sp>
      <p:graphicFrame>
        <p:nvGraphicFramePr>
          <p:cNvPr id="2" name="جدول 1"/>
          <p:cNvGraphicFramePr>
            <a:graphicFrameLocks noGrp="1"/>
          </p:cNvGraphicFramePr>
          <p:nvPr>
            <p:extLst>
              <p:ext uri="{D42A27DB-BD31-4B8C-83A1-F6EECF244321}">
                <p14:modId xmlns:p14="http://schemas.microsoft.com/office/powerpoint/2010/main" val="1804483734"/>
              </p:ext>
            </p:extLst>
          </p:nvPr>
        </p:nvGraphicFramePr>
        <p:xfrm>
          <a:off x="251520" y="1224625"/>
          <a:ext cx="8640960" cy="5416215"/>
        </p:xfrm>
        <a:graphic>
          <a:graphicData uri="http://schemas.openxmlformats.org/drawingml/2006/table">
            <a:tbl>
              <a:tblPr firstRow="1" firstCol="1" bandRow="1"/>
              <a:tblGrid>
                <a:gridCol w="1330642"/>
                <a:gridCol w="1971322"/>
                <a:gridCol w="2135599"/>
                <a:gridCol w="3203397"/>
              </a:tblGrid>
              <a:tr h="459014">
                <a:tc>
                  <a:txBody>
                    <a:bodyPr/>
                    <a:lstStyle/>
                    <a:p>
                      <a:pPr algn="ctr">
                        <a:lnSpc>
                          <a:spcPct val="90000"/>
                        </a:lnSpc>
                        <a:spcAft>
                          <a:spcPts val="0"/>
                        </a:spcAft>
                      </a:pPr>
                      <a:r>
                        <a:rPr lang="ar-IQ" sz="1500" b="1" i="0" dirty="0">
                          <a:effectLst/>
                          <a:latin typeface="Calibri"/>
                          <a:ea typeface="Calibri"/>
                          <a:cs typeface="Times New Roman"/>
                        </a:rPr>
                        <a:t>مستوى المعنوية</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a:effectLst/>
                          <a:latin typeface="Calibri"/>
                          <a:ea typeface="Calibri"/>
                          <a:cs typeface="Times New Roman"/>
                        </a:rPr>
                        <a:t>السائل المنوي الرديء النوعية (</a:t>
                      </a:r>
                      <a:r>
                        <a:rPr lang="en-US" sz="1500" b="1" i="0">
                          <a:effectLst/>
                          <a:latin typeface="Times New Roman"/>
                          <a:ea typeface="Calibri"/>
                          <a:cs typeface="Arial"/>
                        </a:rPr>
                        <a:t>(n=5 </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السائل المنوي الجيد النوعية</a:t>
                      </a:r>
                      <a:r>
                        <a:rPr lang="en-US" sz="1500" b="1" i="0" dirty="0">
                          <a:effectLst/>
                          <a:latin typeface="Times New Roman"/>
                          <a:ea typeface="Calibri"/>
                          <a:cs typeface="Arial"/>
                        </a:rPr>
                        <a:t>  (n=3)  </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الصفة</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P≤0.0002</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1.164 ± 22</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2.91 ± 33.05</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لحركة النطف الفردية</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P≤0.0002</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1.51 ± 42.93</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2.32 ± 53.66</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ar-IQ" sz="1500" b="1" i="0" dirty="0">
                          <a:effectLst/>
                          <a:latin typeface="Calibri"/>
                          <a:ea typeface="Calibri"/>
                          <a:cs typeface="Times New Roman"/>
                        </a:rPr>
                        <a:t>النسبة المئوية للنطف الحية</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0.22 ± 6.46</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0.28 ± 4.66</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لتشوهات رأس النطف</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smtClean="0">
                          <a:effectLst/>
                          <a:latin typeface="Times New Roman"/>
                          <a:ea typeface="Times New Roman"/>
                          <a:cs typeface="Arial"/>
                        </a:rPr>
                        <a:t>P≤0.0001</a:t>
                      </a:r>
                      <a:endParaRPr lang="en-US" sz="1500" b="1" i="0" dirty="0">
                        <a:effectLst/>
                        <a:latin typeface="+mn-lt"/>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0.10 ± 1.3</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0.11 ± 0.66</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لتشوهات القطعة الوسطية للذيل</a:t>
                      </a:r>
                      <a:endParaRPr lang="en-US" sz="1500" b="1" i="0" dirty="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4662">
                <a:tc>
                  <a:txBody>
                    <a:bodyPr/>
                    <a:lstStyle/>
                    <a:p>
                      <a:pPr algn="ctr">
                        <a:lnSpc>
                          <a:spcPct val="115000"/>
                        </a:lnSpc>
                        <a:spcAft>
                          <a:spcPts val="0"/>
                        </a:spcAft>
                      </a:pPr>
                      <a:r>
                        <a:rPr lang="en-US" sz="1500" b="1" i="0" dirty="0">
                          <a:effectLst/>
                          <a:latin typeface="Times New Roman"/>
                          <a:ea typeface="Times New Roman"/>
                          <a:cs typeface="Arial"/>
                        </a:rPr>
                        <a:t>P≤0.03</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0.36 ± 10.66</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0.45 ± 9.33</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لتشوهات القطعة الرئيسية والنهائية لذيل النطف</a:t>
                      </a:r>
                      <a:endParaRPr lang="en-US" sz="1500" b="1" i="0" dirty="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0.47 ± 18.46</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0.67 ± 14.66</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للتشوهات الكلية للنطف</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effectLst/>
                          <a:latin typeface="Times New Roman"/>
                          <a:ea typeface="Calibri"/>
                          <a:cs typeface="Arial"/>
                        </a:rPr>
                        <a:t>B</a:t>
                      </a:r>
                      <a:r>
                        <a:rPr lang="en-US" sz="1500" b="1" i="0" dirty="0">
                          <a:effectLst/>
                          <a:latin typeface="Times New Roman"/>
                          <a:ea typeface="Calibri"/>
                          <a:cs typeface="Arial"/>
                        </a:rPr>
                        <a:t> 1.69 ± 39.56</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2.35 ± 52.33</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لسلامة الغشاء البلازمي للنطف</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1.73 ± 42</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2.42 ± 54.5</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500" b="1" i="0" dirty="0">
                          <a:effectLst/>
                          <a:latin typeface="Calibri"/>
                          <a:ea typeface="Calibri"/>
                          <a:cs typeface="Times New Roman"/>
                        </a:rPr>
                        <a:t>النسبة المئوية لسلامة  </a:t>
                      </a:r>
                      <a:r>
                        <a:rPr lang="ar-IQ" sz="1500" b="1" i="0" dirty="0" err="1">
                          <a:effectLst/>
                          <a:latin typeface="Calibri"/>
                          <a:ea typeface="Calibri"/>
                          <a:cs typeface="Times New Roman"/>
                        </a:rPr>
                        <a:t>أكروسوم</a:t>
                      </a:r>
                      <a:r>
                        <a:rPr lang="ar-IQ" sz="1500" b="1" i="0" dirty="0">
                          <a:effectLst/>
                          <a:latin typeface="Calibri"/>
                          <a:ea typeface="Calibri"/>
                          <a:cs typeface="Times New Roman"/>
                        </a:rPr>
                        <a:t> النطف</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0.47 ± 81.53</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0.67 ± 85.33</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النسبة المئوية للنطف الطبيعية</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en-US" sz="1500" b="1" i="0" dirty="0" smtClean="0">
                          <a:effectLst/>
                          <a:latin typeface="Times New Roman"/>
                          <a:ea typeface="Times New Roman"/>
                          <a:cs typeface="Arial"/>
                        </a:rPr>
                        <a:t>P≤0.0001</a:t>
                      </a:r>
                      <a:endParaRPr lang="en-US" sz="1500" b="1" i="0" dirty="0" smtClean="0">
                        <a:effectLst/>
                        <a:latin typeface="+mn-lt"/>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0.18 ± 3.30</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0.22 ± 4.95</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العدد الكلي للنطف المتحركة (×</a:t>
                      </a:r>
                      <a:r>
                        <a:rPr lang="en-US" sz="1500" b="1" i="0" dirty="0">
                          <a:effectLst/>
                          <a:latin typeface="Times New Roman"/>
                          <a:ea typeface="Calibri"/>
                          <a:cs typeface="Arial"/>
                        </a:rPr>
                        <a:t>10</a:t>
                      </a:r>
                      <a:r>
                        <a:rPr lang="en-US" sz="1500" b="1" i="0" baseline="30000" dirty="0">
                          <a:effectLst/>
                          <a:latin typeface="Times New Roman"/>
                          <a:ea typeface="Calibri"/>
                          <a:cs typeface="Arial"/>
                        </a:rPr>
                        <a:t>6</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8432">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0.26 ± 6.3</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0.35 ± 7.85</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العدد الكلي للنطف سليمة الغشاء البلازمي (×</a:t>
                      </a:r>
                      <a:r>
                        <a:rPr lang="en-US" sz="1500" b="1" i="0" dirty="0">
                          <a:effectLst/>
                          <a:latin typeface="Times New Roman"/>
                          <a:ea typeface="Calibri"/>
                          <a:cs typeface="Arial"/>
                        </a:rPr>
                        <a:t>10</a:t>
                      </a:r>
                      <a:r>
                        <a:rPr lang="en-US" sz="1500" b="1" i="0" baseline="30000" dirty="0">
                          <a:effectLst/>
                          <a:latin typeface="Times New Roman"/>
                          <a:ea typeface="Calibri"/>
                          <a:cs typeface="Arial"/>
                        </a:rPr>
                        <a:t>6</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0.25 ± 5.93</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0.36 ± 8.17</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العدد الكلي للنطف سليمة </a:t>
                      </a:r>
                      <a:r>
                        <a:rPr lang="ar-IQ" sz="1500" b="1" i="0" dirty="0" err="1">
                          <a:effectLst/>
                          <a:latin typeface="Calibri"/>
                          <a:ea typeface="Calibri"/>
                          <a:cs typeface="Times New Roman"/>
                        </a:rPr>
                        <a:t>الاكروسوم</a:t>
                      </a:r>
                      <a:r>
                        <a:rPr lang="ar-IQ" sz="1500" b="1" i="0" dirty="0">
                          <a:effectLst/>
                          <a:latin typeface="Calibri"/>
                          <a:ea typeface="Calibri"/>
                          <a:cs typeface="Times New Roman"/>
                        </a:rPr>
                        <a:t> (×</a:t>
                      </a:r>
                      <a:r>
                        <a:rPr lang="en-US" sz="1500" b="1" i="0" dirty="0">
                          <a:effectLst/>
                          <a:latin typeface="Times New Roman"/>
                          <a:ea typeface="Calibri"/>
                          <a:cs typeface="Arial"/>
                        </a:rPr>
                        <a:t>10</a:t>
                      </a:r>
                      <a:r>
                        <a:rPr lang="en-US" sz="1500" b="1" i="0" baseline="30000" dirty="0">
                          <a:effectLst/>
                          <a:latin typeface="Times New Roman"/>
                          <a:ea typeface="Calibri"/>
                          <a:cs typeface="Arial"/>
                        </a:rPr>
                        <a:t>6</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29253">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0.10 ± 1.13</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0.30 ± 2.37</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العدد الكلي </a:t>
                      </a:r>
                      <a:r>
                        <a:rPr lang="ar-IQ" sz="1500" b="1" i="0" dirty="0" err="1">
                          <a:effectLst/>
                          <a:latin typeface="Calibri"/>
                          <a:ea typeface="Calibri"/>
                          <a:cs typeface="Times New Roman"/>
                        </a:rPr>
                        <a:t>لاجزاء</a:t>
                      </a:r>
                      <a:r>
                        <a:rPr lang="ar-IQ" sz="1500" b="1" i="0" dirty="0">
                          <a:effectLst/>
                          <a:latin typeface="Calibri"/>
                          <a:ea typeface="Calibri"/>
                          <a:cs typeface="Times New Roman"/>
                        </a:rPr>
                        <a:t> النطف الحيوية     (×</a:t>
                      </a:r>
                      <a:r>
                        <a:rPr lang="en-US" sz="1500" b="1" i="0" dirty="0">
                          <a:effectLst/>
                          <a:latin typeface="Times New Roman"/>
                          <a:ea typeface="Calibri"/>
                          <a:cs typeface="Arial"/>
                        </a:rPr>
                        <a:t>10</a:t>
                      </a:r>
                      <a:r>
                        <a:rPr lang="en-US" sz="1500" b="1" i="0" baseline="30000" dirty="0">
                          <a:effectLst/>
                          <a:latin typeface="Times New Roman"/>
                          <a:ea typeface="Calibri"/>
                          <a:cs typeface="Arial"/>
                        </a:rPr>
                        <a:t>6</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62324">
                <a:tc>
                  <a:txBody>
                    <a:bodyPr/>
                    <a:lstStyle/>
                    <a:p>
                      <a:pPr algn="ctr">
                        <a:lnSpc>
                          <a:spcPct val="115000"/>
                        </a:lnSpc>
                        <a:spcAft>
                          <a:spcPts val="0"/>
                        </a:spcAft>
                      </a:pPr>
                      <a:r>
                        <a:rPr lang="en-US" sz="1500" b="1" i="0" dirty="0">
                          <a:effectLst/>
                          <a:latin typeface="Times New Roman"/>
                          <a:ea typeface="Times New Roman"/>
                          <a:cs typeface="Arial"/>
                        </a:rPr>
                        <a:t>P≤0.0001</a:t>
                      </a:r>
                      <a:endParaRPr lang="en-US" sz="15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a:effectLst/>
                          <a:latin typeface="Times New Roman"/>
                          <a:ea typeface="Calibri"/>
                          <a:cs typeface="Arial"/>
                        </a:rPr>
                        <a:t>B</a:t>
                      </a:r>
                      <a:r>
                        <a:rPr lang="en-US" sz="1500" b="1" i="0">
                          <a:effectLst/>
                          <a:latin typeface="Times New Roman"/>
                          <a:ea typeface="Calibri"/>
                          <a:cs typeface="Arial"/>
                        </a:rPr>
                        <a:t> 0.07 ± 12.23</a:t>
                      </a:r>
                      <a:endParaRPr lang="en-US" sz="15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500" b="1" i="0" baseline="30000" dirty="0">
                          <a:solidFill>
                            <a:srgbClr val="FF0000"/>
                          </a:solidFill>
                          <a:effectLst/>
                          <a:latin typeface="Times New Roman"/>
                          <a:ea typeface="Calibri"/>
                          <a:cs typeface="Arial"/>
                        </a:rPr>
                        <a:t>A</a:t>
                      </a:r>
                      <a:r>
                        <a:rPr lang="en-US" sz="1500" b="1" i="0" dirty="0">
                          <a:solidFill>
                            <a:srgbClr val="FF0000"/>
                          </a:solidFill>
                          <a:effectLst/>
                          <a:latin typeface="Times New Roman"/>
                          <a:ea typeface="Calibri"/>
                          <a:cs typeface="Arial"/>
                        </a:rPr>
                        <a:t> 0.10 ± 12.80</a:t>
                      </a:r>
                      <a:endParaRPr lang="en-US" sz="15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500" b="1" i="0" dirty="0">
                          <a:effectLst/>
                          <a:latin typeface="Calibri"/>
                          <a:ea typeface="Calibri"/>
                          <a:cs typeface="Times New Roman"/>
                        </a:rPr>
                        <a:t>العدد الكلي للنطف الطبيعية (×</a:t>
                      </a:r>
                      <a:r>
                        <a:rPr lang="en-US" sz="1500" b="1" i="0" dirty="0">
                          <a:effectLst/>
                          <a:latin typeface="Times New Roman"/>
                          <a:ea typeface="Calibri"/>
                          <a:cs typeface="Arial"/>
                        </a:rPr>
                        <a:t>10</a:t>
                      </a:r>
                      <a:r>
                        <a:rPr lang="en-US" sz="1500" b="1" i="0" baseline="30000" dirty="0">
                          <a:effectLst/>
                          <a:latin typeface="Times New Roman"/>
                          <a:ea typeface="Calibri"/>
                          <a:cs typeface="Arial"/>
                        </a:rPr>
                        <a:t>6</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76401478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9144000" cy="6858000"/>
          </a:xfrm>
          <a:prstGeom prst="rect">
            <a:avLst/>
          </a:prstGeom>
          <a:blipFill>
            <a:blip r:embed="rId2"/>
            <a:tile tx="0" ty="0" sx="100000" sy="100000" flip="none" algn="tl"/>
          </a:blipFill>
          <a:ln>
            <a:headEnd/>
            <a:tailEnd/>
          </a:ln>
        </p:spPr>
        <p:style>
          <a:lnRef idx="2">
            <a:schemeClr val="accent5"/>
          </a:lnRef>
          <a:fillRef idx="1">
            <a:schemeClr val="lt1"/>
          </a:fillRef>
          <a:effectRef idx="0">
            <a:schemeClr val="accent5"/>
          </a:effectRef>
          <a:fontRef idx="minor">
            <a:schemeClr val="dk1"/>
          </a:fontRef>
        </p:style>
        <p:txBody>
          <a:bodyPr/>
          <a:lstStyle/>
          <a:p>
            <a:pPr marL="342900" indent="-342900" algn="just" eaLnBrk="0" hangingPunct="0">
              <a:buClr>
                <a:srgbClr val="00FF00"/>
              </a:buClr>
              <a:buSzPct val="130000"/>
              <a:buFont typeface="Wingdings" pitchFamily="2" charset="2"/>
              <a:buChar char="q"/>
            </a:pPr>
            <a:r>
              <a:rPr lang="ar-IQ" sz="4000" b="1" dirty="0">
                <a:solidFill>
                  <a:schemeClr val="bg1"/>
                </a:solidFill>
                <a:ea typeface="Calibri"/>
                <a:cs typeface="+mj-cs"/>
              </a:rPr>
              <a:t>تعتمد خصوبة الذكور على عدد من العوامل الصمية </a:t>
            </a:r>
            <a:r>
              <a:rPr lang="ar-IQ" sz="4000" b="1" dirty="0" smtClean="0">
                <a:solidFill>
                  <a:schemeClr val="bg1"/>
                </a:solidFill>
                <a:latin typeface="Times New Roman"/>
                <a:ea typeface="Calibri"/>
                <a:cs typeface="+mj-cs"/>
              </a:rPr>
              <a:t>والوراثية والتي </a:t>
            </a:r>
            <a:r>
              <a:rPr lang="ar-IQ" sz="4000" b="1" dirty="0">
                <a:solidFill>
                  <a:schemeClr val="bg1"/>
                </a:solidFill>
                <a:latin typeface="Times New Roman"/>
                <a:ea typeface="Calibri"/>
                <a:cs typeface="+mj-cs"/>
              </a:rPr>
              <a:t>تؤثر بمجملها في انتاج نطف ذات كفاءة </a:t>
            </a:r>
            <a:r>
              <a:rPr lang="ar-IQ" sz="4000" b="1" dirty="0" smtClean="0">
                <a:solidFill>
                  <a:schemeClr val="bg1"/>
                </a:solidFill>
                <a:latin typeface="Times New Roman"/>
                <a:ea typeface="Calibri"/>
                <a:cs typeface="+mj-cs"/>
              </a:rPr>
              <a:t>وظيفية عالية بإمكانها </a:t>
            </a:r>
            <a:r>
              <a:rPr lang="ar-IQ" sz="4000" b="1" dirty="0">
                <a:solidFill>
                  <a:schemeClr val="bg1"/>
                </a:solidFill>
                <a:latin typeface="Times New Roman"/>
                <a:ea typeface="Calibri"/>
                <a:cs typeface="+mj-cs"/>
              </a:rPr>
              <a:t>الوصول بكفاءة لموقع </a:t>
            </a:r>
            <a:r>
              <a:rPr lang="ar-IQ" sz="4000" b="1" dirty="0" smtClean="0">
                <a:solidFill>
                  <a:schemeClr val="bg1"/>
                </a:solidFill>
                <a:latin typeface="Times New Roman"/>
                <a:ea typeface="Calibri"/>
                <a:cs typeface="+mj-cs"/>
              </a:rPr>
              <a:t>الأخصاب.</a:t>
            </a:r>
          </a:p>
          <a:p>
            <a:pPr marL="342900" indent="-342900" algn="just" eaLnBrk="0" hangingPunct="0">
              <a:buClr>
                <a:srgbClr val="00FF00"/>
              </a:buClr>
              <a:buSzPct val="130000"/>
              <a:buFont typeface="Wingdings" pitchFamily="2" charset="2"/>
              <a:buChar char="q"/>
            </a:pPr>
            <a:endParaRPr lang="ar-IQ" sz="3200" dirty="0">
              <a:solidFill>
                <a:srgbClr val="FFFF00"/>
              </a:solidFill>
              <a:latin typeface="Times New Roman"/>
              <a:ea typeface="Calibri"/>
            </a:endParaRPr>
          </a:p>
          <a:p>
            <a:pPr marL="342900" indent="-342900" algn="just" eaLnBrk="0" hangingPunct="0">
              <a:buClr>
                <a:srgbClr val="00FF00"/>
              </a:buClr>
              <a:buSzPct val="130000"/>
              <a:buFont typeface="Wingdings" pitchFamily="2" charset="2"/>
              <a:buChar char="q"/>
            </a:pPr>
            <a:r>
              <a:rPr lang="ar-IQ" sz="4000" b="1" dirty="0" smtClean="0">
                <a:solidFill>
                  <a:srgbClr val="FFFF00"/>
                </a:solidFill>
                <a:ea typeface="Calibri"/>
                <a:cs typeface="+mj-cs"/>
              </a:rPr>
              <a:t>ويعد </a:t>
            </a:r>
            <a:r>
              <a:rPr lang="ar-IQ" sz="4000" b="1" dirty="0">
                <a:solidFill>
                  <a:srgbClr val="FFFF00"/>
                </a:solidFill>
                <a:ea typeface="Calibri"/>
                <a:cs typeface="+mj-cs"/>
              </a:rPr>
              <a:t>الاخصاب العامل الأهم في تناسل معظم اللبائن، اذ يتمثل دور النطف الناضجة في اخصاب البويضة وتنشيطها وتطور </a:t>
            </a:r>
            <a:r>
              <a:rPr lang="ar-IQ" sz="4000" b="1" dirty="0" smtClean="0">
                <a:solidFill>
                  <a:srgbClr val="FFFF00"/>
                </a:solidFill>
                <a:ea typeface="Calibri"/>
                <a:cs typeface="+mj-cs"/>
              </a:rPr>
              <a:t>الجنين.</a:t>
            </a:r>
          </a:p>
          <a:p>
            <a:pPr algn="just" eaLnBrk="0" hangingPunct="0">
              <a:buClr>
                <a:srgbClr val="00FF00"/>
              </a:buClr>
              <a:buSzPct val="130000"/>
            </a:pPr>
            <a:endParaRPr lang="ar-IQ" sz="3200" b="1" dirty="0">
              <a:solidFill>
                <a:srgbClr val="FFFF00"/>
              </a:solidFill>
              <a:ea typeface="Calibri"/>
              <a:cs typeface="+mj-cs"/>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74728" y="68899"/>
            <a:ext cx="8208912" cy="1107996"/>
          </a:xfrm>
          <a:prstGeom prst="rect">
            <a:avLst/>
          </a:prstGeom>
          <a:noFill/>
        </p:spPr>
        <p:txBody>
          <a:bodyPr wrap="square" rtlCol="1">
            <a:spAutoFit/>
          </a:bodyPr>
          <a:lstStyle/>
          <a:p>
            <a:pPr algn="just"/>
            <a:r>
              <a:rPr lang="ar-IQ" sz="2200" b="1" dirty="0" smtClean="0">
                <a:solidFill>
                  <a:srgbClr val="FFFF00"/>
                </a:solidFill>
                <a:cs typeface="+mj-cs"/>
              </a:rPr>
              <a:t>جدول</a:t>
            </a:r>
            <a:r>
              <a:rPr lang="en-US" sz="2200" b="1" dirty="0" smtClean="0">
                <a:solidFill>
                  <a:srgbClr val="FFFF00"/>
                </a:solidFill>
                <a:cs typeface="+mj-cs"/>
              </a:rPr>
              <a:t>5 </a:t>
            </a:r>
            <a:r>
              <a:rPr lang="ar-IQ" sz="2200" b="1" dirty="0" smtClean="0">
                <a:solidFill>
                  <a:srgbClr val="FFFF00"/>
                </a:solidFill>
                <a:cs typeface="+mj-cs"/>
              </a:rPr>
              <a:t>. </a:t>
            </a:r>
            <a:r>
              <a:rPr lang="ar-IQ" sz="2200" b="1" dirty="0">
                <a:solidFill>
                  <a:schemeClr val="bg1"/>
                </a:solidFill>
                <a:cs typeface="+mj-cs"/>
              </a:rPr>
              <a:t>مقارنة صفات السائل المنوي الجيد والرديء النوعية لثيران الجاموس العراقي </a:t>
            </a:r>
            <a:r>
              <a:rPr lang="ar-IQ" sz="2200" b="1" dirty="0">
                <a:solidFill>
                  <a:srgbClr val="FFFF00"/>
                </a:solidFill>
                <a:cs typeface="+mj-cs"/>
              </a:rPr>
              <a:t>بعد ثلاثة أشهر من الحفظ بالتجميد </a:t>
            </a:r>
            <a:r>
              <a:rPr lang="ar-IQ" sz="2200" b="1" dirty="0">
                <a:solidFill>
                  <a:schemeClr val="bg1"/>
                </a:solidFill>
                <a:cs typeface="+mj-cs"/>
              </a:rPr>
              <a:t>باستعمال طرق الفحص المجهرية (المتوسط ± الخطأ القياسي).</a:t>
            </a:r>
          </a:p>
        </p:txBody>
      </p:sp>
      <p:graphicFrame>
        <p:nvGraphicFramePr>
          <p:cNvPr id="6" name="جدول 5"/>
          <p:cNvGraphicFramePr>
            <a:graphicFrameLocks noGrp="1"/>
          </p:cNvGraphicFramePr>
          <p:nvPr>
            <p:extLst>
              <p:ext uri="{D42A27DB-BD31-4B8C-83A1-F6EECF244321}">
                <p14:modId xmlns:p14="http://schemas.microsoft.com/office/powerpoint/2010/main" val="735177194"/>
              </p:ext>
            </p:extLst>
          </p:nvPr>
        </p:nvGraphicFramePr>
        <p:xfrm>
          <a:off x="251529" y="1156843"/>
          <a:ext cx="8640959" cy="5512519"/>
        </p:xfrm>
        <a:graphic>
          <a:graphicData uri="http://schemas.openxmlformats.org/drawingml/2006/table">
            <a:tbl>
              <a:tblPr firstRow="1" firstCol="1" bandRow="1"/>
              <a:tblGrid>
                <a:gridCol w="1314564"/>
                <a:gridCol w="2140703"/>
                <a:gridCol w="2141633"/>
                <a:gridCol w="3044059"/>
              </a:tblGrid>
              <a:tr h="411004">
                <a:tc>
                  <a:txBody>
                    <a:bodyPr/>
                    <a:lstStyle/>
                    <a:p>
                      <a:pPr algn="ctr">
                        <a:lnSpc>
                          <a:spcPct val="90000"/>
                        </a:lnSpc>
                        <a:spcAft>
                          <a:spcPts val="0"/>
                        </a:spcAft>
                      </a:pPr>
                      <a:r>
                        <a:rPr lang="ar-IQ" sz="1400" b="1" i="0" dirty="0">
                          <a:effectLst/>
                          <a:latin typeface="Calibri"/>
                          <a:ea typeface="Calibri"/>
                          <a:cs typeface="Times New Roman"/>
                        </a:rPr>
                        <a:t>مستوى المعنوية</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السائل المنوي الرديء النوعية </a:t>
                      </a:r>
                      <a:r>
                        <a:rPr lang="en-US" sz="1400" b="1" i="0" dirty="0">
                          <a:effectLst/>
                          <a:latin typeface="Times New Roman"/>
                          <a:ea typeface="Calibri"/>
                          <a:cs typeface="Arial"/>
                        </a:rPr>
                        <a:t>(n=5)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a:effectLst/>
                          <a:latin typeface="Calibri"/>
                          <a:ea typeface="Calibri"/>
                          <a:cs typeface="Times New Roman"/>
                        </a:rPr>
                        <a:t>السائل المنوي الجيد النوعية </a:t>
                      </a:r>
                      <a:r>
                        <a:rPr lang="en-US" sz="1400" b="1" i="0">
                          <a:effectLst/>
                          <a:latin typeface="Times New Roman"/>
                          <a:ea typeface="Calibri"/>
                          <a:cs typeface="Arial"/>
                        </a:rPr>
                        <a:t>n=3)</a:t>
                      </a:r>
                      <a:r>
                        <a:rPr lang="ar-IQ" sz="1400" b="1" i="0">
                          <a:effectLst/>
                          <a:latin typeface="Calibri"/>
                          <a:ea typeface="Calibri"/>
                          <a:cs typeface="Times New Roman"/>
                        </a:rPr>
                        <a:t>)</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الصفة</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0.94 ± 20.16</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3.00 ± 31.94</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لحركة النطف الفردية</a:t>
                      </a:r>
                      <a:endParaRPr lang="en-US" sz="1400" b="1" i="0" dirty="0">
                        <a:effectLst/>
                        <a:latin typeface="Calibri"/>
                        <a:ea typeface="Calibri"/>
                        <a:cs typeface="Arial"/>
                      </a:endParaRPr>
                    </a:p>
                    <a:p>
                      <a:pPr algn="ctr">
                        <a:lnSpc>
                          <a:spcPct val="90000"/>
                        </a:lnSpc>
                        <a:spcAft>
                          <a:spcPts val="0"/>
                        </a:spcAft>
                      </a:pPr>
                      <a:r>
                        <a:rPr lang="en-US" sz="1400" b="1" i="0" dirty="0">
                          <a:effectLst/>
                          <a:latin typeface="Times New Roman"/>
                          <a:ea typeface="Calibri"/>
                          <a:cs typeface="Arial"/>
                        </a:rPr>
                        <a:t>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1.36 ± 38.1</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2.71 ± 50.61</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للنطف الحية</a:t>
                      </a:r>
                      <a:endParaRPr lang="en-US" sz="1400" b="1" i="0" dirty="0">
                        <a:effectLst/>
                        <a:latin typeface="Calibri"/>
                        <a:ea typeface="Calibri"/>
                        <a:cs typeface="Arial"/>
                      </a:endParaRPr>
                    </a:p>
                    <a:p>
                      <a:pPr algn="ctr">
                        <a:lnSpc>
                          <a:spcPct val="90000"/>
                        </a:lnSpc>
                        <a:spcAft>
                          <a:spcPts val="0"/>
                        </a:spcAft>
                      </a:pP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57221" marR="5722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0.25 ± 6.53</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0.27 ± 4.72</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رأس النطف</a:t>
                      </a:r>
                      <a:endParaRPr lang="en-US" sz="1400" b="1" i="0" dirty="0">
                        <a:effectLst/>
                        <a:latin typeface="Calibri"/>
                        <a:ea typeface="Calibri"/>
                        <a:cs typeface="Arial"/>
                      </a:endParaRPr>
                    </a:p>
                    <a:p>
                      <a:pPr algn="ctr">
                        <a:lnSpc>
                          <a:spcPct val="90000"/>
                        </a:lnSpc>
                        <a:spcAft>
                          <a:spcPts val="0"/>
                        </a:spcAft>
                      </a:pPr>
                      <a:r>
                        <a:rPr lang="en-US" sz="1400" b="1" i="0" dirty="0">
                          <a:effectLst/>
                          <a:latin typeface="Times New Roman"/>
                          <a:ea typeface="Calibri"/>
                          <a:cs typeface="Arial"/>
                        </a:rPr>
                        <a:t>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1381">
                <a:tc>
                  <a:txBody>
                    <a:bodyPr/>
                    <a:lstStyle/>
                    <a:p>
                      <a:pPr algn="ctr">
                        <a:lnSpc>
                          <a:spcPct val="115000"/>
                        </a:lnSpc>
                        <a:spcAft>
                          <a:spcPts val="0"/>
                        </a:spcAft>
                      </a:pPr>
                      <a:r>
                        <a:rPr lang="en-US" sz="1400" b="1" i="0">
                          <a:effectLst/>
                          <a:latin typeface="Times New Roman"/>
                          <a:ea typeface="Times New Roman"/>
                          <a:cs typeface="Arial"/>
                        </a:rPr>
                        <a:t>NS</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A</a:t>
                      </a:r>
                      <a:r>
                        <a:rPr lang="en-US" sz="1400" b="1" i="0" dirty="0">
                          <a:effectLst/>
                          <a:latin typeface="Times New Roman"/>
                          <a:ea typeface="Calibri"/>
                          <a:cs typeface="Arial"/>
                        </a:rPr>
                        <a:t> 0.12 ± 1.3</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A</a:t>
                      </a:r>
                      <a:r>
                        <a:rPr lang="en-US" sz="1400" b="1" i="0" dirty="0">
                          <a:effectLst/>
                          <a:latin typeface="Times New Roman"/>
                          <a:ea typeface="Calibri"/>
                          <a:cs typeface="Arial"/>
                        </a:rPr>
                        <a:t> 0.12 ± 1.05</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القطعة الوسطية للذيل</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dirty="0">
                          <a:effectLst/>
                          <a:latin typeface="Times New Roman"/>
                          <a:ea typeface="Times New Roman"/>
                          <a:cs typeface="Arial"/>
                        </a:rPr>
                        <a:t>P≤0.000</a:t>
                      </a:r>
                      <a:r>
                        <a:rPr lang="ar-SA" sz="1400" b="1" i="0" dirty="0">
                          <a:effectLst/>
                          <a:latin typeface="Times New Roman"/>
                          <a:ea typeface="Times New Roman"/>
                          <a:cs typeface="Arial"/>
                        </a:rPr>
                        <a:t>1</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0.34 ± 10.7</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0.56 ± 8.22</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القطعة الرئيسية والنهائية لذيل النطف</a:t>
                      </a:r>
                      <a:endParaRPr lang="en-US" sz="1400" b="1" i="0" dirty="0">
                        <a:effectLst/>
                        <a:latin typeface="Calibri"/>
                        <a:ea typeface="Calibri"/>
                        <a:cs typeface="Arial"/>
                      </a:endParaRPr>
                    </a:p>
                  </a:txBody>
                  <a:tcPr marL="57221" marR="5722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2586">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0.51 ± 18.53</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0.71 ± 14</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للتشوهات الكلية </a:t>
                      </a:r>
                      <a:r>
                        <a:rPr lang="ar-IQ" sz="1400" b="1" i="0" dirty="0" smtClean="0">
                          <a:effectLst/>
                          <a:latin typeface="Calibri"/>
                          <a:ea typeface="Calibri"/>
                          <a:cs typeface="Times New Roman"/>
                        </a:rPr>
                        <a:t>للنطف</a:t>
                      </a:r>
                      <a:r>
                        <a:rPr lang="en-US" sz="1400" b="1" i="0" dirty="0">
                          <a:effectLst/>
                          <a:latin typeface="Times New Roman"/>
                          <a:ea typeface="Calibri"/>
                          <a:cs typeface="Arial"/>
                        </a:rPr>
                        <a:t> </a:t>
                      </a:r>
                      <a:endParaRPr lang="en-US" sz="1400" b="1" i="0" dirty="0">
                        <a:effectLst/>
                        <a:latin typeface="Calibri"/>
                        <a:ea typeface="Calibri"/>
                        <a:cs typeface="Arial"/>
                      </a:endParaRPr>
                    </a:p>
                  </a:txBody>
                  <a:tcPr marL="57221" marR="5722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1381">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1.50 ± 35.76</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2.37 ± 49.05</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لسلامة الغشاء البلازمي للنطف</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2586">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1.56 ± 39.33</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2.38 ± 51.44</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لسلامة  </a:t>
                      </a:r>
                      <a:r>
                        <a:rPr lang="ar-IQ" sz="1400" b="1" i="0" dirty="0" err="1">
                          <a:effectLst/>
                          <a:latin typeface="Calibri"/>
                          <a:ea typeface="Calibri"/>
                          <a:cs typeface="Times New Roman"/>
                        </a:rPr>
                        <a:t>أكروسوم</a:t>
                      </a:r>
                      <a:r>
                        <a:rPr lang="ar-IQ" sz="1400" b="1" i="0" dirty="0">
                          <a:effectLst/>
                          <a:latin typeface="Calibri"/>
                          <a:ea typeface="Calibri"/>
                          <a:cs typeface="Times New Roman"/>
                        </a:rPr>
                        <a:t> النطف</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0.51 ± 81.46</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0.71 ± 86</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النسبة المئوية للنطف الطبيعية</a:t>
                      </a:r>
                      <a:endParaRPr lang="en-US" sz="1400" b="1" i="0" dirty="0">
                        <a:effectLst/>
                        <a:latin typeface="Calibri"/>
                        <a:ea typeface="Calibri"/>
                        <a:cs typeface="Arial"/>
                      </a:endParaRPr>
                    </a:p>
                    <a:p>
                      <a:pPr algn="ctr" rtl="1">
                        <a:lnSpc>
                          <a:spcPct val="90000"/>
                        </a:lnSpc>
                        <a:spcAft>
                          <a:spcPts val="0"/>
                        </a:spcAft>
                      </a:pP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57221" marR="5722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0.14 ± 3.02</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0.23 ± 4.79</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p>
                      <a:pPr algn="ctr" rtl="1">
                        <a:lnSpc>
                          <a:spcPct val="90000"/>
                        </a:lnSpc>
                        <a:spcAft>
                          <a:spcPts val="0"/>
                        </a:spcAft>
                      </a:pPr>
                      <a:r>
                        <a:rPr lang="en-US" sz="1400" b="1" i="0" dirty="0">
                          <a:effectLst/>
                          <a:latin typeface="Times New Roman"/>
                          <a:ea typeface="Calibri"/>
                          <a:cs typeface="Arial"/>
                        </a:rPr>
                        <a:t> </a:t>
                      </a:r>
                      <a:endParaRPr lang="en-US" sz="1400" b="1" i="0" dirty="0">
                        <a:effectLst/>
                        <a:latin typeface="Calibri"/>
                        <a:ea typeface="Calibri"/>
                        <a:cs typeface="Arial"/>
                      </a:endParaRPr>
                    </a:p>
                  </a:txBody>
                  <a:tcPr marL="57221" marR="5722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1381">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0.22 ± 5.36</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0.35 ± 7.35</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2586">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0.23 ± 5.9</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0.35 ± 7.71</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a:t>
                      </a:r>
                      <a:r>
                        <a:rPr lang="ar-IQ" sz="1400" b="1" i="0" dirty="0" smtClean="0">
                          <a:effectLst/>
                          <a:latin typeface="Calibri"/>
                          <a:ea typeface="Calibri"/>
                          <a:cs typeface="Times New Roman"/>
                        </a:rPr>
                        <a:t>الاكروسوم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2586">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0.07 ± 0.92</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0.29 ± 2.20</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لاجزاء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004">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0.07 ± 12.22</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0.10 ± 12.9</a:t>
                      </a:r>
                      <a:endParaRPr lang="en-US" sz="1400" b="1" i="0" dirty="0">
                        <a:solidFill>
                          <a:srgbClr val="FF0000"/>
                        </a:solidFill>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الطبيعية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p>
                      <a:pPr algn="ctr" rtl="1">
                        <a:lnSpc>
                          <a:spcPct val="90000"/>
                        </a:lnSpc>
                        <a:spcAft>
                          <a:spcPts val="0"/>
                        </a:spcAft>
                      </a:pPr>
                      <a:r>
                        <a:rPr lang="en-US" sz="1400" b="1" i="0" dirty="0">
                          <a:effectLst/>
                          <a:latin typeface="Times New Roman"/>
                          <a:ea typeface="Calibri"/>
                          <a:cs typeface="Arial"/>
                        </a:rPr>
                        <a:t> </a:t>
                      </a:r>
                      <a:endParaRPr lang="en-US" sz="1400" b="1" i="0" dirty="0">
                        <a:effectLst/>
                        <a:latin typeface="Calibri"/>
                        <a:ea typeface="Calibri"/>
                        <a:cs typeface="Arial"/>
                      </a:endParaRPr>
                    </a:p>
                  </a:txBody>
                  <a:tcPr marL="57221" marR="5722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6969552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86681" y="188651"/>
            <a:ext cx="8208912" cy="1107996"/>
          </a:xfrm>
          <a:prstGeom prst="rect">
            <a:avLst/>
          </a:prstGeom>
          <a:noFill/>
        </p:spPr>
        <p:txBody>
          <a:bodyPr wrap="square" rtlCol="1">
            <a:spAutoFit/>
          </a:bodyPr>
          <a:lstStyle/>
          <a:p>
            <a:pPr algn="just"/>
            <a:r>
              <a:rPr lang="ar-IQ" sz="2200" b="1" dirty="0">
                <a:solidFill>
                  <a:srgbClr val="FFFF00"/>
                </a:solidFill>
              </a:rPr>
              <a:t>جدول </a:t>
            </a:r>
            <a:r>
              <a:rPr lang="en-US" sz="2200" b="1" dirty="0" smtClean="0">
                <a:solidFill>
                  <a:srgbClr val="FFFF00"/>
                </a:solidFill>
              </a:rPr>
              <a:t>6</a:t>
            </a:r>
            <a:r>
              <a:rPr lang="ar-IQ" sz="2200" b="1" dirty="0" smtClean="0">
                <a:solidFill>
                  <a:srgbClr val="FFFF00"/>
                </a:solidFill>
              </a:rPr>
              <a:t>. </a:t>
            </a:r>
            <a:r>
              <a:rPr lang="ar-IQ" sz="2200" b="1" dirty="0">
                <a:solidFill>
                  <a:schemeClr val="bg1"/>
                </a:solidFill>
              </a:rPr>
              <a:t>مقارنة صفات السائل المنوي الجيد والرديء النوعية لثيران الجاموس العراقي </a:t>
            </a:r>
            <a:r>
              <a:rPr lang="ar-IQ" sz="2200" b="1" dirty="0">
                <a:solidFill>
                  <a:srgbClr val="FFFF00"/>
                </a:solidFill>
              </a:rPr>
              <a:t>بعد ستة أشهر من الحفظ بالتجميد </a:t>
            </a:r>
            <a:r>
              <a:rPr lang="ar-IQ" sz="2200" b="1" dirty="0">
                <a:solidFill>
                  <a:schemeClr val="bg1"/>
                </a:solidFill>
              </a:rPr>
              <a:t>باستعمال طرق الفحص المجهرية (المتوسط ± الخطأ القياسي).</a:t>
            </a:r>
          </a:p>
        </p:txBody>
      </p:sp>
      <p:graphicFrame>
        <p:nvGraphicFramePr>
          <p:cNvPr id="3" name="جدول 2"/>
          <p:cNvGraphicFramePr>
            <a:graphicFrameLocks noGrp="1"/>
          </p:cNvGraphicFramePr>
          <p:nvPr>
            <p:extLst>
              <p:ext uri="{D42A27DB-BD31-4B8C-83A1-F6EECF244321}">
                <p14:modId xmlns:p14="http://schemas.microsoft.com/office/powerpoint/2010/main" val="2785422189"/>
              </p:ext>
            </p:extLst>
          </p:nvPr>
        </p:nvGraphicFramePr>
        <p:xfrm>
          <a:off x="251521" y="1267012"/>
          <a:ext cx="8640960" cy="5402346"/>
        </p:xfrm>
        <a:graphic>
          <a:graphicData uri="http://schemas.openxmlformats.org/drawingml/2006/table">
            <a:tbl>
              <a:tblPr firstRow="1" firstCol="1" bandRow="1"/>
              <a:tblGrid>
                <a:gridCol w="1425494"/>
                <a:gridCol w="1973011"/>
                <a:gridCol w="1986697"/>
                <a:gridCol w="3255758"/>
              </a:tblGrid>
              <a:tr h="465589">
                <a:tc>
                  <a:txBody>
                    <a:bodyPr/>
                    <a:lstStyle/>
                    <a:p>
                      <a:pPr algn="ctr">
                        <a:lnSpc>
                          <a:spcPct val="90000"/>
                        </a:lnSpc>
                        <a:spcAft>
                          <a:spcPts val="0"/>
                        </a:spcAft>
                      </a:pPr>
                      <a:r>
                        <a:rPr lang="ar-IQ" sz="1400" b="1" i="0" dirty="0">
                          <a:effectLst/>
                          <a:latin typeface="Calibri"/>
                          <a:ea typeface="Calibri"/>
                          <a:cs typeface="Times New Roman"/>
                        </a:rPr>
                        <a:t>مستوى المعنوية</a:t>
                      </a:r>
                      <a:endParaRPr lang="en-US" sz="1400" b="1" i="0" dirty="0">
                        <a:effectLst/>
                        <a:latin typeface="Calibri"/>
                        <a:ea typeface="Calibri"/>
                        <a:cs typeface="Arial"/>
                      </a:endParaRPr>
                    </a:p>
                    <a:p>
                      <a:pPr algn="ctr">
                        <a:lnSpc>
                          <a:spcPct val="90000"/>
                        </a:lnSpc>
                        <a:spcAft>
                          <a:spcPts val="0"/>
                        </a:spcAft>
                      </a:pPr>
                      <a:r>
                        <a:rPr lang="en-US" sz="1400" b="1" i="0" dirty="0">
                          <a:effectLst/>
                          <a:latin typeface="Times New Roman"/>
                          <a:ea typeface="Calibri"/>
                          <a:cs typeface="Arial"/>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السائل المنوي </a:t>
                      </a:r>
                      <a:r>
                        <a:rPr lang="ar-IQ" sz="1400" b="1" i="0" dirty="0" smtClean="0">
                          <a:effectLst/>
                          <a:latin typeface="Calibri"/>
                          <a:ea typeface="Calibri"/>
                          <a:cs typeface="Times New Roman"/>
                        </a:rPr>
                        <a:t>النوعية</a:t>
                      </a:r>
                    </a:p>
                    <a:p>
                      <a:pPr algn="ctr" rtl="1">
                        <a:lnSpc>
                          <a:spcPct val="90000"/>
                        </a:lnSpc>
                        <a:spcAft>
                          <a:spcPts val="0"/>
                        </a:spcAft>
                      </a:pPr>
                      <a:r>
                        <a:rPr lang="en-US" sz="1400" b="1" i="0" dirty="0" smtClean="0">
                          <a:effectLst/>
                          <a:latin typeface="Times New Roman"/>
                          <a:ea typeface="Calibri"/>
                          <a:cs typeface="Arial"/>
                        </a:rPr>
                        <a:t>n=5</a:t>
                      </a:r>
                      <a:r>
                        <a:rPr lang="en-US" sz="1400" b="1" i="0" dirty="0">
                          <a:effectLst/>
                          <a:latin typeface="Times New Roman"/>
                          <a:ea typeface="Calibri"/>
                          <a:cs typeface="Arial"/>
                        </a:rPr>
                        <a:t>) </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السائل المنوي الجيد </a:t>
                      </a:r>
                      <a:r>
                        <a:rPr lang="ar-IQ" sz="1400" b="1" i="0" dirty="0" smtClean="0">
                          <a:effectLst/>
                          <a:latin typeface="Calibri"/>
                          <a:ea typeface="Calibri"/>
                          <a:cs typeface="Times New Roman"/>
                        </a:rPr>
                        <a:t>النوعية</a:t>
                      </a:r>
                    </a:p>
                    <a:p>
                      <a:pPr algn="ctr" rtl="1">
                        <a:lnSpc>
                          <a:spcPct val="90000"/>
                        </a:lnSpc>
                        <a:spcAft>
                          <a:spcPts val="0"/>
                        </a:spcAft>
                      </a:pPr>
                      <a:r>
                        <a:rPr lang="ar-IQ" sz="1400" b="1" i="0" dirty="0" smtClean="0">
                          <a:effectLst/>
                          <a:latin typeface="Calibri"/>
                          <a:ea typeface="Calibri"/>
                          <a:cs typeface="Times New Roman"/>
                        </a:rPr>
                        <a:t> </a:t>
                      </a:r>
                      <a:r>
                        <a:rPr lang="en-US" sz="1400" b="1" i="0" dirty="0">
                          <a:effectLst/>
                          <a:latin typeface="Times New Roman"/>
                          <a:ea typeface="Calibri"/>
                          <a:cs typeface="Arial"/>
                        </a:rPr>
                        <a:t>(n=3)</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الصفة</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1.02 ± 16.5</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2.67 ± 28.61</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a:effectLst/>
                          <a:latin typeface="Calibri"/>
                          <a:ea typeface="Calibri"/>
                          <a:cs typeface="Times New Roman"/>
                        </a:rPr>
                        <a:t>النسبة المئوية لحركة النطف الفردية</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3381">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1.19 ± 32.66</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2.47 ± 46.77</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endParaRPr lang="ar-IQ" sz="1400" b="1" i="0" dirty="0" smtClean="0">
                        <a:effectLst/>
                        <a:latin typeface="Calibri"/>
                        <a:ea typeface="Calibri"/>
                        <a:cs typeface="Times New Roman"/>
                      </a:endParaRPr>
                    </a:p>
                    <a:p>
                      <a:pPr algn="ctr">
                        <a:lnSpc>
                          <a:spcPct val="90000"/>
                        </a:lnSpc>
                        <a:spcAft>
                          <a:spcPts val="0"/>
                        </a:spcAft>
                      </a:pPr>
                      <a:r>
                        <a:rPr lang="ar-IQ" sz="1400" b="1" i="0" dirty="0" smtClean="0">
                          <a:effectLst/>
                          <a:latin typeface="Calibri"/>
                          <a:ea typeface="Calibri"/>
                          <a:cs typeface="Times New Roman"/>
                        </a:rPr>
                        <a:t>النسبة </a:t>
                      </a:r>
                      <a:r>
                        <a:rPr lang="ar-IQ" sz="1400" b="1" i="0" dirty="0">
                          <a:effectLst/>
                          <a:latin typeface="Calibri"/>
                          <a:ea typeface="Calibri"/>
                          <a:cs typeface="Times New Roman"/>
                        </a:rPr>
                        <a:t>المئوية للنطف </a:t>
                      </a:r>
                      <a:r>
                        <a:rPr lang="ar-IQ" sz="1400" b="1" i="0" dirty="0" smtClean="0">
                          <a:effectLst/>
                          <a:latin typeface="Calibri"/>
                          <a:ea typeface="Calibri"/>
                          <a:cs typeface="Times New Roman"/>
                        </a:rPr>
                        <a:t>الحية</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P≤0.0002</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0.28 ± 6.33</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0.30 ± 4.94</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رأس النطف</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NS</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A</a:t>
                      </a:r>
                      <a:r>
                        <a:rPr lang="en-US" sz="1400" b="1" i="0" dirty="0">
                          <a:effectLst/>
                          <a:latin typeface="Times New Roman"/>
                          <a:ea typeface="Calibri"/>
                          <a:cs typeface="Arial"/>
                        </a:rPr>
                        <a:t> 0.10 ± 1.2</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A</a:t>
                      </a:r>
                      <a:r>
                        <a:rPr lang="en-US" sz="1400" b="1" i="0" dirty="0">
                          <a:effectLst/>
                          <a:latin typeface="Times New Roman"/>
                          <a:ea typeface="Calibri"/>
                          <a:cs typeface="Arial"/>
                        </a:rPr>
                        <a:t> 0.27 ± 0.83</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القطعة الوسطية للذيل</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3381">
                <a:tc>
                  <a:txBody>
                    <a:bodyPr/>
                    <a:lstStyle/>
                    <a:p>
                      <a:pPr algn="ctr">
                        <a:lnSpc>
                          <a:spcPct val="115000"/>
                        </a:lnSpc>
                        <a:spcAft>
                          <a:spcPts val="0"/>
                        </a:spcAft>
                      </a:pPr>
                      <a:r>
                        <a:rPr lang="en-US" sz="1400" b="1" i="0">
                          <a:effectLst/>
                          <a:latin typeface="Times New Roman"/>
                          <a:ea typeface="Times New Roman"/>
                          <a:cs typeface="Arial"/>
                        </a:rPr>
                        <a:t>P≤0.000</a:t>
                      </a:r>
                      <a:r>
                        <a:rPr lang="ar-SA" sz="1400" b="1" i="0">
                          <a:effectLst/>
                          <a:latin typeface="Times New Roman"/>
                          <a:ea typeface="Times New Roman"/>
                          <a:cs typeface="Arial"/>
                        </a:rPr>
                        <a:t>2</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0.30 ± 10.8</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0.39 ± 8.38</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القطعة الرئيسية والنهائية لذيل النطف</a:t>
                      </a:r>
                      <a:endParaRPr lang="en-US" sz="1400" b="1" i="0" dirty="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0.49 ±18.33</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0.68 ± 14</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لتشوهات النطف الكلية</a:t>
                      </a:r>
                      <a:endParaRPr lang="en-US" sz="1400" b="1" i="0" dirty="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effectLst/>
                          <a:latin typeface="Times New Roman"/>
                          <a:ea typeface="Calibri"/>
                          <a:cs typeface="Arial"/>
                        </a:rPr>
                        <a:t>B</a:t>
                      </a:r>
                      <a:r>
                        <a:rPr lang="en-US" sz="1400" b="1" i="0" dirty="0">
                          <a:effectLst/>
                          <a:latin typeface="Times New Roman"/>
                          <a:ea typeface="Calibri"/>
                          <a:cs typeface="Arial"/>
                        </a:rPr>
                        <a:t> 1.29 ± 31.43</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2.29 ± 45.38</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a:effectLst/>
                          <a:latin typeface="Calibri"/>
                          <a:ea typeface="Calibri"/>
                          <a:cs typeface="Times New Roman"/>
                        </a:rPr>
                        <a:t>النسبة المئوية لسلامة الغشاء البلازمي للنطف</a:t>
                      </a:r>
                      <a:endParaRPr lang="en-US" sz="1400" b="1" i="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1.20 ± 34.3</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2.32 ± 48.38</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90000"/>
                        </a:lnSpc>
                        <a:spcAft>
                          <a:spcPts val="0"/>
                        </a:spcAft>
                      </a:pPr>
                      <a:r>
                        <a:rPr lang="ar-IQ" sz="1400" b="1" i="0" dirty="0">
                          <a:effectLst/>
                          <a:latin typeface="Calibri"/>
                          <a:ea typeface="Calibri"/>
                          <a:cs typeface="Times New Roman"/>
                        </a:rPr>
                        <a:t>النسبة المئوية لسلامة  </a:t>
                      </a:r>
                      <a:r>
                        <a:rPr lang="ar-IQ" sz="1400" b="1" i="0" dirty="0" err="1">
                          <a:effectLst/>
                          <a:latin typeface="Calibri"/>
                          <a:ea typeface="Calibri"/>
                          <a:cs typeface="Times New Roman"/>
                        </a:rPr>
                        <a:t>أكروسوم</a:t>
                      </a:r>
                      <a:r>
                        <a:rPr lang="ar-IQ" sz="1400" b="1" i="0" dirty="0">
                          <a:effectLst/>
                          <a:latin typeface="Calibri"/>
                          <a:ea typeface="Calibri"/>
                          <a:cs typeface="Times New Roman"/>
                        </a:rPr>
                        <a:t> النطف</a:t>
                      </a:r>
                      <a:endParaRPr lang="en-US" sz="1400" b="1" i="0" dirty="0">
                        <a:effectLst/>
                        <a:latin typeface="Calibri"/>
                        <a:ea typeface="Calibri"/>
                        <a:cs typeface="Arial"/>
                      </a:endParaRPr>
                    </a:p>
                  </a:txBody>
                  <a:tcPr marL="46878" marR="46878"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36347">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0.49 ± 81.66</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0.68 ± 86</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00000"/>
                        </a:lnSpc>
                        <a:spcAft>
                          <a:spcPts val="0"/>
                        </a:spcAft>
                      </a:pPr>
                      <a:r>
                        <a:rPr lang="ar-IQ" sz="1400" b="1" i="0" dirty="0">
                          <a:effectLst/>
                          <a:latin typeface="Calibri"/>
                          <a:ea typeface="Calibri"/>
                          <a:cs typeface="Times New Roman"/>
                        </a:rPr>
                        <a:t>النسبة المئوية للنطف الطبيعية</a:t>
                      </a:r>
                      <a:endParaRPr lang="en-US" sz="1400" b="1" i="0" dirty="0">
                        <a:effectLst/>
                        <a:latin typeface="Calibri"/>
                        <a:ea typeface="Calibri"/>
                        <a:cs typeface="Arial"/>
                      </a:endParaRPr>
                    </a:p>
                    <a:p>
                      <a:pPr algn="ctr" rtl="1">
                        <a:lnSpc>
                          <a:spcPct val="90000"/>
                        </a:lnSpc>
                        <a:spcAft>
                          <a:spcPts val="0"/>
                        </a:spcAft>
                      </a:pP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0.19± 2.47</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0.38 ± 4.29</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0.19 ± 4.71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0.34 ± 6.80</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0.18 ± 5.14</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0.34 ± 7.25</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a:t>
                      </a:r>
                      <a:r>
                        <a:rPr lang="ar-IQ" sz="1400" b="1" i="0" dirty="0" err="1">
                          <a:effectLst/>
                          <a:latin typeface="Calibri"/>
                          <a:ea typeface="Calibri"/>
                          <a:cs typeface="Times New Roman"/>
                        </a:rPr>
                        <a:t>الاكروسوم</a:t>
                      </a:r>
                      <a:r>
                        <a:rPr lang="ar-IQ" sz="1400" b="1" i="0" dirty="0">
                          <a:effectLst/>
                          <a:latin typeface="Calibri"/>
                          <a:ea typeface="Calibri"/>
                          <a:cs typeface="Times New Roman"/>
                        </a:rPr>
                        <a:t>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0.06 ± 0.67</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0.24 ± 1.82</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a:t>
                      </a:r>
                      <a:r>
                        <a:rPr lang="ar-IQ" sz="1400" b="1" i="0" dirty="0" err="1">
                          <a:effectLst/>
                          <a:latin typeface="Calibri"/>
                          <a:ea typeface="Calibri"/>
                          <a:cs typeface="Times New Roman"/>
                        </a:rPr>
                        <a:t>لاجزاء</a:t>
                      </a:r>
                      <a:r>
                        <a:rPr lang="ar-IQ" sz="1400" b="1" i="0" dirty="0">
                          <a:effectLst/>
                          <a:latin typeface="Calibri"/>
                          <a:ea typeface="Calibri"/>
                          <a:cs typeface="Times New Roman"/>
                        </a:rPr>
                        <a:t>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3968">
                <a:tc>
                  <a:txBody>
                    <a:bodyPr/>
                    <a:lstStyle/>
                    <a:p>
                      <a:pPr algn="ctr">
                        <a:lnSpc>
                          <a:spcPct val="115000"/>
                        </a:lnSpc>
                        <a:spcAft>
                          <a:spcPts val="0"/>
                        </a:spcAft>
                      </a:pPr>
                      <a:r>
                        <a:rPr lang="en-US" sz="1400" b="1" i="0">
                          <a:effectLst/>
                          <a:latin typeface="Times New Roman"/>
                          <a:ea typeface="Times New Roman"/>
                          <a:cs typeface="Arial"/>
                        </a:rPr>
                        <a:t>P≤0.0001</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a:effectLst/>
                          <a:latin typeface="Times New Roman"/>
                          <a:ea typeface="Calibri"/>
                          <a:cs typeface="Arial"/>
                        </a:rPr>
                        <a:t>B</a:t>
                      </a:r>
                      <a:r>
                        <a:rPr lang="en-US" sz="1400" b="1" i="0">
                          <a:effectLst/>
                          <a:latin typeface="Times New Roman"/>
                          <a:ea typeface="Calibri"/>
                          <a:cs typeface="Arial"/>
                        </a:rPr>
                        <a:t> 0.07 ± 12.25</a:t>
                      </a:r>
                      <a:endParaRPr lang="en-US" sz="1400" b="1" i="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400" b="1" i="0" baseline="30000" dirty="0">
                          <a:solidFill>
                            <a:srgbClr val="FF0000"/>
                          </a:solidFill>
                          <a:effectLst/>
                          <a:latin typeface="Times New Roman"/>
                          <a:ea typeface="Calibri"/>
                          <a:cs typeface="Arial"/>
                        </a:rPr>
                        <a:t>A</a:t>
                      </a:r>
                      <a:r>
                        <a:rPr lang="en-US" sz="1400" b="1" i="0" dirty="0">
                          <a:solidFill>
                            <a:srgbClr val="FF0000"/>
                          </a:solidFill>
                          <a:effectLst/>
                          <a:latin typeface="Times New Roman"/>
                          <a:ea typeface="Calibri"/>
                          <a:cs typeface="Arial"/>
                        </a:rPr>
                        <a:t> 0.10 ± 12.9</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الطبيعية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3021281954"/>
      </p:ext>
    </p:extLst>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533538" y="5661270"/>
            <a:ext cx="8208912" cy="1200329"/>
          </a:xfrm>
          <a:prstGeom prst="rect">
            <a:avLst/>
          </a:prstGeom>
          <a:noFill/>
        </p:spPr>
        <p:txBody>
          <a:bodyPr wrap="square" rtlCol="1">
            <a:spAutoFit/>
          </a:bodyPr>
          <a:lstStyle/>
          <a:p>
            <a:pPr algn="just"/>
            <a:r>
              <a:rPr lang="ar-IQ" sz="2400" b="1" dirty="0">
                <a:solidFill>
                  <a:srgbClr val="FFFF00"/>
                </a:solidFill>
              </a:rPr>
              <a:t>شكل </a:t>
            </a:r>
            <a:r>
              <a:rPr lang="en-US" sz="2400" b="1" dirty="0" smtClean="0">
                <a:solidFill>
                  <a:srgbClr val="FFFF00"/>
                </a:solidFill>
              </a:rPr>
              <a:t>2</a:t>
            </a:r>
            <a:r>
              <a:rPr lang="ar-IQ" sz="2400" b="1" dirty="0" smtClean="0">
                <a:solidFill>
                  <a:srgbClr val="FFFF00"/>
                </a:solidFill>
              </a:rPr>
              <a:t>. </a:t>
            </a:r>
            <a:r>
              <a:rPr lang="ar-IQ" sz="2400" b="1" dirty="0">
                <a:solidFill>
                  <a:srgbClr val="FFFF00"/>
                </a:solidFill>
              </a:rPr>
              <a:t>النسبة المئوية لضرر المادة الوراثية وتركيز المالون ثنائي الألديهايد ونشاط </a:t>
            </a:r>
            <a:r>
              <a:rPr lang="ar-IQ" sz="2400" b="1" dirty="0" smtClean="0">
                <a:solidFill>
                  <a:srgbClr val="FFFF00"/>
                </a:solidFill>
              </a:rPr>
              <a:t>  </a:t>
            </a:r>
            <a:r>
              <a:rPr lang="ar-IQ" sz="2400" b="1" dirty="0">
                <a:solidFill>
                  <a:srgbClr val="FFFF00"/>
                </a:solidFill>
              </a:rPr>
              <a:t>مضادات الأكسدة الكلية في البلازما المنوية لدى ثيران الجاموس العراقي ذات السائل المنوي الجيد والرديء النوعية بعد ستة أشهر من الحفظ بالتجميد.</a:t>
            </a:r>
          </a:p>
        </p:txBody>
      </p:sp>
      <p:graphicFrame>
        <p:nvGraphicFramePr>
          <p:cNvPr id="6" name="مخطط 5"/>
          <p:cNvGraphicFramePr/>
          <p:nvPr>
            <p:extLst>
              <p:ext uri="{D42A27DB-BD31-4B8C-83A1-F6EECF244321}">
                <p14:modId xmlns:p14="http://schemas.microsoft.com/office/powerpoint/2010/main" val="2666426655"/>
              </p:ext>
            </p:extLst>
          </p:nvPr>
        </p:nvGraphicFramePr>
        <p:xfrm>
          <a:off x="251520" y="404664"/>
          <a:ext cx="8640960" cy="5055066"/>
        </p:xfrm>
        <a:graphic>
          <a:graphicData uri="http://schemas.openxmlformats.org/drawingml/2006/chart">
            <c:chart xmlns:c="http://schemas.openxmlformats.org/drawingml/2006/chart" xmlns:r="http://schemas.openxmlformats.org/officeDocument/2006/relationships" r:id="rId3"/>
          </a:graphicData>
        </a:graphic>
      </p:graphicFrame>
      <p:sp>
        <p:nvSpPr>
          <p:cNvPr id="8" name="مربع نص 2"/>
          <p:cNvSpPr txBox="1">
            <a:spLocks noChangeArrowheads="1"/>
          </p:cNvSpPr>
          <p:nvPr/>
        </p:nvSpPr>
        <p:spPr bwMode="auto">
          <a:xfrm flipH="1">
            <a:off x="6372201" y="4869160"/>
            <a:ext cx="424180" cy="284480"/>
          </a:xfrm>
          <a:prstGeom prst="rect">
            <a:avLst/>
          </a:prstGeom>
          <a:solidFill>
            <a:schemeClr val="accent1">
              <a:lumMod val="20000"/>
              <a:lumOff val="80000"/>
            </a:schemeClr>
          </a:solidFill>
          <a:ln w="9525">
            <a:noFill/>
            <a:miter lim="800000"/>
            <a:headEnd/>
            <a:tailEnd/>
          </a:ln>
        </p:spPr>
        <p:txBody>
          <a:bodyPr rot="0" vert="horz" wrap="square" lIns="91440" tIns="45720" rIns="91440" bIns="45720" anchor="t" anchorCtr="0">
            <a:noAutofit/>
          </a:bodyPr>
          <a:lstStyle/>
          <a:p>
            <a:pPr rtl="1">
              <a:lnSpc>
                <a:spcPct val="115000"/>
              </a:lnSpc>
              <a:spcAft>
                <a:spcPts val="1000"/>
              </a:spcAft>
            </a:pPr>
            <a:r>
              <a:rPr lang="ar-IQ" sz="1100">
                <a:effectLst/>
                <a:latin typeface="Calibri"/>
                <a:ea typeface="Calibri"/>
                <a:cs typeface="Arial"/>
              </a:rPr>
              <a:t>%</a:t>
            </a:r>
            <a:endParaRPr lang="en-US" sz="1100">
              <a:effectLst/>
              <a:latin typeface="Calibri"/>
              <a:ea typeface="Calibri"/>
              <a:cs typeface="Arial"/>
            </a:endParaRPr>
          </a:p>
        </p:txBody>
      </p:sp>
    </p:spTree>
    <p:extLst>
      <p:ext uri="{BB962C8B-B14F-4D97-AF65-F5344CB8AC3E}">
        <p14:creationId xmlns:p14="http://schemas.microsoft.com/office/powerpoint/2010/main" val="1911508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67544" y="84663"/>
            <a:ext cx="8208912" cy="769441"/>
          </a:xfrm>
          <a:prstGeom prst="rect">
            <a:avLst/>
          </a:prstGeom>
          <a:noFill/>
        </p:spPr>
        <p:txBody>
          <a:bodyPr wrap="square" rtlCol="1">
            <a:spAutoFit/>
          </a:bodyPr>
          <a:lstStyle/>
          <a:p>
            <a:pPr algn="just"/>
            <a:r>
              <a:rPr lang="ar-IQ" sz="2200" b="1" dirty="0">
                <a:solidFill>
                  <a:srgbClr val="FFFF00"/>
                </a:solidFill>
              </a:rPr>
              <a:t>جدول </a:t>
            </a:r>
            <a:r>
              <a:rPr lang="en-US" sz="2200" b="1" dirty="0" smtClean="0">
                <a:solidFill>
                  <a:srgbClr val="FFFF00"/>
                </a:solidFill>
              </a:rPr>
              <a:t>7</a:t>
            </a:r>
            <a:r>
              <a:rPr lang="ar-IQ" sz="2200" b="1" dirty="0" smtClean="0">
                <a:solidFill>
                  <a:srgbClr val="FFFF00"/>
                </a:solidFill>
              </a:rPr>
              <a:t>. </a:t>
            </a:r>
            <a:r>
              <a:rPr lang="ar-IQ" sz="2200" b="1" dirty="0">
                <a:solidFill>
                  <a:schemeClr val="bg1"/>
                </a:solidFill>
              </a:rPr>
              <a:t>معامل الارتباط بين صفات السائل المنوي لثيران الجاموس العراقي </a:t>
            </a:r>
            <a:r>
              <a:rPr lang="ar-IQ" sz="2200" b="1" dirty="0" smtClean="0">
                <a:solidFill>
                  <a:schemeClr val="bg1"/>
                </a:solidFill>
              </a:rPr>
              <a:t>والتعبير </a:t>
            </a:r>
            <a:r>
              <a:rPr lang="ar-IQ" sz="2200" b="1" dirty="0">
                <a:solidFill>
                  <a:schemeClr val="bg1"/>
                </a:solidFill>
              </a:rPr>
              <a:t>النسبي لجزيئات الحامض النووي الرايبوزي الدقيقة في النطف والبلازما المنوية.</a:t>
            </a:r>
          </a:p>
        </p:txBody>
      </p:sp>
      <p:graphicFrame>
        <p:nvGraphicFramePr>
          <p:cNvPr id="11" name="جدول 10"/>
          <p:cNvGraphicFramePr>
            <a:graphicFrameLocks noGrp="1"/>
          </p:cNvGraphicFramePr>
          <p:nvPr>
            <p:extLst>
              <p:ext uri="{D42A27DB-BD31-4B8C-83A1-F6EECF244321}">
                <p14:modId xmlns:p14="http://schemas.microsoft.com/office/powerpoint/2010/main" val="2786005105"/>
              </p:ext>
            </p:extLst>
          </p:nvPr>
        </p:nvGraphicFramePr>
        <p:xfrm>
          <a:off x="251523" y="901913"/>
          <a:ext cx="8640958" cy="5767454"/>
        </p:xfrm>
        <a:graphic>
          <a:graphicData uri="http://schemas.openxmlformats.org/drawingml/2006/table">
            <a:tbl>
              <a:tblPr rtl="1" firstRow="1" firstCol="1" bandRow="1"/>
              <a:tblGrid>
                <a:gridCol w="2957767"/>
                <a:gridCol w="1455739"/>
                <a:gridCol w="1455739"/>
                <a:gridCol w="1414898"/>
                <a:gridCol w="1356815"/>
              </a:tblGrid>
              <a:tr h="697046">
                <a:tc>
                  <a:txBody>
                    <a:bodyPr/>
                    <a:lstStyle/>
                    <a:p>
                      <a:pPr algn="ctr" rtl="1">
                        <a:lnSpc>
                          <a:spcPct val="80000"/>
                        </a:lnSpc>
                        <a:spcAft>
                          <a:spcPts val="0"/>
                        </a:spcAft>
                      </a:pPr>
                      <a:r>
                        <a:rPr lang="ar-IQ" sz="1050" b="1" i="0" dirty="0" smtClean="0">
                          <a:effectLst/>
                          <a:latin typeface="Calibri"/>
                          <a:ea typeface="Calibri"/>
                          <a:cs typeface="+mj-cs"/>
                        </a:rPr>
                        <a:t>                                             الأحماض </a:t>
                      </a:r>
                      <a:r>
                        <a:rPr lang="ar-IQ" sz="1050" b="1" i="0" dirty="0">
                          <a:effectLst/>
                          <a:latin typeface="Calibri"/>
                          <a:ea typeface="Calibri"/>
                          <a:cs typeface="+mj-cs"/>
                        </a:rPr>
                        <a:t>النووية</a:t>
                      </a:r>
                      <a:endParaRPr lang="en-US" sz="1050" b="1" i="0" dirty="0">
                        <a:effectLst/>
                        <a:latin typeface="Calibri"/>
                        <a:ea typeface="Calibri"/>
                        <a:cs typeface="+mj-cs"/>
                      </a:endParaRPr>
                    </a:p>
                    <a:p>
                      <a:pPr marL="323850" algn="ctr" rtl="1">
                        <a:lnSpc>
                          <a:spcPct val="80000"/>
                        </a:lnSpc>
                        <a:spcAft>
                          <a:spcPts val="0"/>
                        </a:spcAft>
                      </a:pPr>
                      <a:r>
                        <a:rPr lang="ar-IQ" sz="1050" b="1" i="0" dirty="0" smtClean="0">
                          <a:effectLst/>
                          <a:latin typeface="Calibri"/>
                          <a:ea typeface="Calibri"/>
                          <a:cs typeface="+mj-cs"/>
                        </a:rPr>
                        <a:t>        </a:t>
                      </a:r>
                      <a:r>
                        <a:rPr lang="en-US" sz="1050" b="1" i="0" dirty="0" smtClean="0">
                          <a:effectLst/>
                          <a:latin typeface="Calibri"/>
                          <a:ea typeface="Calibri"/>
                          <a:cs typeface="+mj-cs"/>
                        </a:rPr>
                        <a:t>    </a:t>
                      </a:r>
                      <a:r>
                        <a:rPr lang="ar-IQ" sz="1050" b="1" i="0" dirty="0" smtClean="0">
                          <a:effectLst/>
                          <a:latin typeface="Calibri"/>
                          <a:ea typeface="Calibri"/>
                          <a:cs typeface="+mj-cs"/>
                        </a:rPr>
                        <a:t>                           </a:t>
                      </a:r>
                      <a:r>
                        <a:rPr lang="ar-IQ" sz="1050" b="1" i="0" dirty="0" err="1" smtClean="0">
                          <a:effectLst/>
                          <a:latin typeface="Calibri"/>
                          <a:ea typeface="Calibri"/>
                          <a:cs typeface="+mj-cs"/>
                        </a:rPr>
                        <a:t>الرايبوزية</a:t>
                      </a:r>
                      <a:r>
                        <a:rPr lang="ar-IQ" sz="1050" b="1" i="0" dirty="0" smtClean="0">
                          <a:effectLst/>
                          <a:latin typeface="Calibri"/>
                          <a:ea typeface="Calibri"/>
                          <a:cs typeface="+mj-cs"/>
                        </a:rPr>
                        <a:t> الدقيقة</a:t>
                      </a:r>
                    </a:p>
                    <a:p>
                      <a:pPr marL="323850" algn="l" rtl="1">
                        <a:lnSpc>
                          <a:spcPct val="80000"/>
                        </a:lnSpc>
                        <a:spcAft>
                          <a:spcPts val="0"/>
                        </a:spcAft>
                      </a:pPr>
                      <a:r>
                        <a:rPr lang="ar-IQ" sz="1050" b="1" i="0" dirty="0" smtClean="0">
                          <a:effectLst/>
                          <a:latin typeface="Calibri"/>
                          <a:ea typeface="Calibri"/>
                          <a:cs typeface="+mj-cs"/>
                        </a:rPr>
                        <a:t>في   </a:t>
                      </a:r>
                      <a:r>
                        <a:rPr lang="ar-IQ" sz="1050" b="1" i="0" dirty="0">
                          <a:effectLst/>
                          <a:latin typeface="Calibri"/>
                          <a:ea typeface="Calibri"/>
                          <a:cs typeface="+mj-cs"/>
                        </a:rPr>
                        <a:t>النطف </a:t>
                      </a:r>
                      <a:r>
                        <a:rPr lang="ar-IQ" sz="1050" b="1" i="0" dirty="0" smtClean="0">
                          <a:effectLst/>
                          <a:latin typeface="Calibri"/>
                          <a:ea typeface="Calibri"/>
                          <a:cs typeface="+mj-cs"/>
                        </a:rPr>
                        <a:t>والبلازما</a:t>
                      </a:r>
                      <a:r>
                        <a:rPr lang="ar-IQ" sz="1050" b="1" i="0" baseline="0" dirty="0" smtClean="0">
                          <a:effectLst/>
                          <a:latin typeface="Calibri"/>
                          <a:ea typeface="Calibri"/>
                          <a:cs typeface="+mj-cs"/>
                        </a:rPr>
                        <a:t> </a:t>
                      </a:r>
                    </a:p>
                    <a:p>
                      <a:pPr marL="323850" algn="l" rtl="1">
                        <a:lnSpc>
                          <a:spcPct val="80000"/>
                        </a:lnSpc>
                        <a:spcAft>
                          <a:spcPts val="0"/>
                        </a:spcAft>
                      </a:pPr>
                      <a:r>
                        <a:rPr lang="ar-IQ" sz="1050" b="1" i="0" baseline="0" dirty="0" smtClean="0">
                          <a:effectLst/>
                          <a:latin typeface="Calibri"/>
                          <a:ea typeface="Calibri"/>
                          <a:cs typeface="+mj-cs"/>
                        </a:rPr>
                        <a:t>المنوية   </a:t>
                      </a:r>
                      <a:r>
                        <a:rPr lang="ar-IQ" sz="1050" b="1" i="0" dirty="0" smtClean="0">
                          <a:effectLst/>
                          <a:latin typeface="Calibri"/>
                          <a:ea typeface="Calibri"/>
                          <a:cs typeface="+mj-cs"/>
                        </a:rPr>
                        <a:t> </a:t>
                      </a:r>
                      <a:endParaRPr lang="en-US" sz="1050" b="1" i="0" dirty="0" smtClean="0">
                        <a:effectLst/>
                        <a:latin typeface="Calibri"/>
                        <a:ea typeface="Calibri"/>
                        <a:cs typeface="+mj-cs"/>
                      </a:endParaRPr>
                    </a:p>
                    <a:p>
                      <a:pPr algn="r" rtl="1">
                        <a:lnSpc>
                          <a:spcPct val="80000"/>
                        </a:lnSpc>
                        <a:spcAft>
                          <a:spcPts val="0"/>
                        </a:spcAft>
                      </a:pPr>
                      <a:r>
                        <a:rPr lang="ar-IQ" sz="1050" b="1" i="0" dirty="0" smtClean="0">
                          <a:effectLst/>
                          <a:latin typeface="Calibri"/>
                          <a:ea typeface="Calibri"/>
                          <a:cs typeface="+mj-cs"/>
                        </a:rPr>
                        <a:t>                صفات السائل المنوي</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9050" cap="flat" cmpd="sng" algn="ctr">
                      <a:solidFill>
                        <a:srgbClr val="000000"/>
                      </a:solidFill>
                      <a:prstDash val="solid"/>
                      <a:round/>
                      <a:headEnd type="none" w="med" len="med"/>
                      <a:tailEnd type="none" w="med" len="med"/>
                    </a:lnTlToBr>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050" b="1" i="0" dirty="0">
                          <a:effectLst/>
                          <a:latin typeface="Times New Roman"/>
                          <a:ea typeface="Calibri"/>
                          <a:cs typeface="+mj-cs"/>
                        </a:rPr>
                        <a:t>miR­302c</a:t>
                      </a:r>
                      <a:r>
                        <a:rPr lang="en-US" sz="1050" b="1" i="0" dirty="0">
                          <a:effectLst/>
                          <a:latin typeface="Times New Roman"/>
                          <a:ea typeface="Arial Unicode MS"/>
                          <a:cs typeface="+mj-cs"/>
                        </a:rPr>
                        <a:t>-3p</a:t>
                      </a:r>
                      <a:endParaRPr lang="en-US" sz="1050" b="1" i="0" dirty="0">
                        <a:effectLst/>
                        <a:latin typeface="Calibri"/>
                        <a:ea typeface="Calibri"/>
                        <a:cs typeface="+mj-cs"/>
                      </a:endParaRPr>
                    </a:p>
                    <a:p>
                      <a:pPr algn="ctr" rtl="1">
                        <a:lnSpc>
                          <a:spcPct val="80000"/>
                        </a:lnSpc>
                        <a:spcAft>
                          <a:spcPts val="0"/>
                        </a:spcAft>
                      </a:pPr>
                      <a:r>
                        <a:rPr lang="ar-IQ" sz="1050" b="1" i="0" dirty="0">
                          <a:effectLst/>
                          <a:latin typeface="Calibri"/>
                          <a:ea typeface="Calibri"/>
                          <a:cs typeface="+mj-cs"/>
                        </a:rPr>
                        <a:t> </a:t>
                      </a:r>
                      <a:endParaRPr lang="en-US" sz="1050" b="1" i="0" dirty="0" smtClean="0">
                        <a:effectLst/>
                        <a:latin typeface="Calibri"/>
                        <a:ea typeface="Calibri"/>
                        <a:cs typeface="+mj-cs"/>
                      </a:endParaRPr>
                    </a:p>
                    <a:p>
                      <a:pPr algn="ctr" rtl="1">
                        <a:lnSpc>
                          <a:spcPct val="80000"/>
                        </a:lnSpc>
                        <a:spcAft>
                          <a:spcPts val="0"/>
                        </a:spcAft>
                      </a:pPr>
                      <a:r>
                        <a:rPr lang="ar-IQ" sz="1050" b="1" i="0" dirty="0" smtClean="0">
                          <a:effectLst/>
                          <a:latin typeface="Calibri"/>
                          <a:ea typeface="Calibri"/>
                          <a:cs typeface="+mj-cs"/>
                        </a:rPr>
                        <a:t>في النطفة</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050" b="1" i="0" dirty="0">
                          <a:effectLst/>
                          <a:latin typeface="Times New Roman"/>
                          <a:ea typeface="Calibri"/>
                          <a:cs typeface="+mj-cs"/>
                        </a:rPr>
                        <a:t>miR­302c</a:t>
                      </a:r>
                      <a:r>
                        <a:rPr lang="en-US" sz="1050" b="1" i="0" dirty="0">
                          <a:effectLst/>
                          <a:latin typeface="Times New Roman"/>
                          <a:ea typeface="Arial Unicode MS"/>
                          <a:cs typeface="+mj-cs"/>
                        </a:rPr>
                        <a:t>-3p</a:t>
                      </a:r>
                      <a:endParaRPr lang="en-US" sz="1050" b="1" i="0" dirty="0">
                        <a:effectLst/>
                        <a:latin typeface="Calibri"/>
                        <a:ea typeface="Calibri"/>
                        <a:cs typeface="+mj-cs"/>
                      </a:endParaRPr>
                    </a:p>
                    <a:p>
                      <a:pPr algn="ctr" rtl="1">
                        <a:lnSpc>
                          <a:spcPct val="80000"/>
                        </a:lnSpc>
                        <a:spcAft>
                          <a:spcPts val="0"/>
                        </a:spcAft>
                      </a:pPr>
                      <a:r>
                        <a:rPr lang="ar-IQ" sz="1050" b="1" i="0" dirty="0">
                          <a:effectLst/>
                          <a:latin typeface="Calibri"/>
                          <a:ea typeface="Calibri"/>
                          <a:cs typeface="+mj-cs"/>
                        </a:rPr>
                        <a:t> </a:t>
                      </a:r>
                      <a:endParaRPr lang="en-US" sz="1050" b="1" i="0" dirty="0" smtClean="0">
                        <a:effectLst/>
                        <a:latin typeface="Calibri"/>
                        <a:ea typeface="Calibri"/>
                        <a:cs typeface="+mj-cs"/>
                      </a:endParaRPr>
                    </a:p>
                    <a:p>
                      <a:pPr algn="ctr" rtl="1">
                        <a:lnSpc>
                          <a:spcPct val="80000"/>
                        </a:lnSpc>
                        <a:spcAft>
                          <a:spcPts val="0"/>
                        </a:spcAft>
                      </a:pPr>
                      <a:r>
                        <a:rPr lang="ar-IQ" sz="1050" b="1" i="0" dirty="0" smtClean="0">
                          <a:effectLst/>
                          <a:latin typeface="Calibri"/>
                          <a:ea typeface="Calibri"/>
                          <a:cs typeface="+mj-cs"/>
                        </a:rPr>
                        <a:t>في البلازما المنوية</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050" b="1" i="0" dirty="0">
                          <a:effectLst/>
                          <a:latin typeface="Times New Roman"/>
                          <a:ea typeface="Arial Unicode MS"/>
                          <a:cs typeface="+mj-cs"/>
                        </a:rPr>
                        <a:t>miR-378a-3p</a:t>
                      </a:r>
                      <a:endParaRPr lang="en-US" sz="1050" b="1" i="0" dirty="0">
                        <a:effectLst/>
                        <a:latin typeface="Calibri"/>
                        <a:ea typeface="Calibri"/>
                        <a:cs typeface="+mj-cs"/>
                      </a:endParaRPr>
                    </a:p>
                    <a:p>
                      <a:pPr algn="ctr" rtl="1">
                        <a:lnSpc>
                          <a:spcPct val="80000"/>
                        </a:lnSpc>
                        <a:spcAft>
                          <a:spcPts val="0"/>
                        </a:spcAft>
                      </a:pPr>
                      <a:r>
                        <a:rPr lang="en-US" sz="1050" b="1" i="0" dirty="0">
                          <a:effectLst/>
                          <a:latin typeface="Times New Roman"/>
                          <a:ea typeface="Arial Unicode MS"/>
                          <a:cs typeface="+mj-cs"/>
                        </a:rPr>
                        <a:t> </a:t>
                      </a:r>
                      <a:endParaRPr lang="en-US" sz="1050" b="1" i="0" dirty="0" smtClean="0">
                        <a:effectLst/>
                        <a:latin typeface="Calibri"/>
                        <a:ea typeface="Calibri"/>
                        <a:cs typeface="+mj-cs"/>
                      </a:endParaRPr>
                    </a:p>
                    <a:p>
                      <a:pPr algn="ctr" rtl="1">
                        <a:lnSpc>
                          <a:spcPct val="80000"/>
                        </a:lnSpc>
                        <a:spcAft>
                          <a:spcPts val="0"/>
                        </a:spcAft>
                      </a:pPr>
                      <a:r>
                        <a:rPr lang="ar-IQ" sz="1050" b="1" i="0" dirty="0" smtClean="0">
                          <a:effectLst/>
                          <a:latin typeface="Calibri"/>
                          <a:ea typeface="Calibri"/>
                          <a:cs typeface="+mj-cs"/>
                        </a:rPr>
                        <a:t>في النطفة</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050" b="1" i="0" dirty="0">
                          <a:effectLst/>
                          <a:latin typeface="Times New Roman"/>
                          <a:ea typeface="Arial Unicode MS"/>
                          <a:cs typeface="+mj-cs"/>
                        </a:rPr>
                        <a:t>miR-378a-3p</a:t>
                      </a:r>
                      <a:endParaRPr lang="en-US" sz="1050" b="1" i="0" dirty="0">
                        <a:effectLst/>
                        <a:latin typeface="Calibri"/>
                        <a:ea typeface="Calibri"/>
                        <a:cs typeface="+mj-cs"/>
                      </a:endParaRPr>
                    </a:p>
                    <a:p>
                      <a:pPr algn="ctr" rtl="1">
                        <a:lnSpc>
                          <a:spcPct val="80000"/>
                        </a:lnSpc>
                        <a:spcAft>
                          <a:spcPts val="0"/>
                        </a:spcAft>
                      </a:pPr>
                      <a:r>
                        <a:rPr lang="en-US" sz="1050" b="1" i="0" dirty="0">
                          <a:effectLst/>
                          <a:latin typeface="Times New Roman"/>
                          <a:ea typeface="Arial Unicode MS"/>
                          <a:cs typeface="+mj-cs"/>
                        </a:rPr>
                        <a:t> </a:t>
                      </a:r>
                      <a:endParaRPr lang="en-US" sz="1050" b="1" i="0" dirty="0" smtClean="0">
                        <a:effectLst/>
                        <a:latin typeface="Calibri"/>
                        <a:ea typeface="Calibri"/>
                        <a:cs typeface="+mj-cs"/>
                      </a:endParaRPr>
                    </a:p>
                    <a:p>
                      <a:pPr algn="ctr" rtl="1">
                        <a:lnSpc>
                          <a:spcPct val="80000"/>
                        </a:lnSpc>
                        <a:spcAft>
                          <a:spcPts val="0"/>
                        </a:spcAft>
                      </a:pPr>
                      <a:r>
                        <a:rPr lang="ar-IQ" sz="1050" b="1" i="0" dirty="0" smtClean="0">
                          <a:effectLst/>
                          <a:latin typeface="Calibri"/>
                          <a:ea typeface="Calibri"/>
                          <a:cs typeface="+mj-cs"/>
                        </a:rPr>
                        <a:t> في البلازما المنوية</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tabLst>
                          <a:tab pos="323850" algn="l"/>
                          <a:tab pos="1035050" algn="ctr"/>
                        </a:tabLst>
                      </a:pPr>
                      <a:r>
                        <a:rPr lang="ar-IQ" sz="1200" b="1" i="0" dirty="0">
                          <a:effectLst/>
                          <a:latin typeface="Calibri"/>
                          <a:ea typeface="Calibri"/>
                          <a:cs typeface="+mj-cs"/>
                        </a:rPr>
                        <a:t>حجم القذفة (مل</a:t>
                      </a:r>
                      <a:r>
                        <a:rPr lang="ar-IQ" sz="1200" b="1" i="0" dirty="0" smtClean="0">
                          <a:effectLst/>
                          <a:latin typeface="Calibri"/>
                          <a:ea typeface="Calibri"/>
                          <a:cs typeface="+mj-cs"/>
                        </a:rPr>
                        <a:t>)</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0.29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smtClean="0">
                          <a:solidFill>
                            <a:srgbClr val="FF0000"/>
                          </a:solidFill>
                          <a:effectLst/>
                          <a:latin typeface="Times New Roman"/>
                        </a:rPr>
                        <a:t>0.75 </a:t>
                      </a:r>
                      <a:r>
                        <a:rPr lang="ar-IQ" sz="1100" b="1" i="0" u="none" strike="noStrike" dirty="0" smtClean="0">
                          <a:solidFill>
                            <a:srgbClr val="FF0000"/>
                          </a:solidFill>
                          <a:effectLst/>
                          <a:latin typeface="Times New Roman"/>
                        </a:rPr>
                        <a:t>*</a:t>
                      </a:r>
                      <a:endParaRPr lang="ar-IQ" sz="1100" b="1" i="0" u="none" strike="noStrike" dirty="0">
                        <a:solidFill>
                          <a:srgbClr val="FF0000"/>
                        </a:solidFill>
                        <a:effectLst/>
                        <a:latin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0.08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smtClean="0">
                          <a:solidFill>
                            <a:srgbClr val="FF0000"/>
                          </a:solidFill>
                          <a:effectLst/>
                          <a:latin typeface="Times New Roman"/>
                          <a:cs typeface="+mj-cs"/>
                        </a:rPr>
                        <a:t>0.77 </a:t>
                      </a:r>
                      <a:r>
                        <a:rPr lang="ar-IQ" sz="1050" b="1" i="0" u="none" strike="noStrike" dirty="0" smtClean="0">
                          <a:solidFill>
                            <a:srgbClr val="FF0000"/>
                          </a:solidFill>
                          <a:effectLst/>
                          <a:latin typeface="Times New Roman"/>
                          <a:cs typeface="+mj-cs"/>
                        </a:rPr>
                        <a:t>*</a:t>
                      </a:r>
                      <a:endParaRPr lang="ar-IQ" sz="1050" b="1" i="0" u="none" strike="noStrike" dirty="0">
                        <a:solidFill>
                          <a:srgbClr val="FF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tabLst>
                          <a:tab pos="600075" algn="l"/>
                          <a:tab pos="1035050" algn="ctr"/>
                        </a:tabLst>
                      </a:pPr>
                      <a:r>
                        <a:rPr lang="ar-IQ" sz="1200" b="1" i="0" dirty="0">
                          <a:effectLst/>
                          <a:latin typeface="Calibri"/>
                          <a:ea typeface="Calibri"/>
                          <a:cs typeface="+mj-cs"/>
                        </a:rPr>
                        <a:t>تركيز النطف (مليون /مل</a:t>
                      </a:r>
                      <a:r>
                        <a:rPr lang="ar-IQ" sz="1200" b="1" i="0" dirty="0" smtClean="0">
                          <a:effectLst/>
                          <a:latin typeface="Calibri"/>
                          <a:ea typeface="Calibri"/>
                          <a:cs typeface="+mj-cs"/>
                        </a:rPr>
                        <a:t>)</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smtClean="0">
                          <a:solidFill>
                            <a:srgbClr val="000000"/>
                          </a:solidFill>
                          <a:effectLst/>
                          <a:latin typeface="Times New Roman"/>
                        </a:rPr>
                        <a:t>0.51  </a:t>
                      </a:r>
                      <a:r>
                        <a:rPr lang="en-US" sz="1100" b="1" i="0" u="none" strike="noStrike" dirty="0">
                          <a:solidFill>
                            <a:srgbClr val="000000"/>
                          </a:solidFill>
                          <a:effectLst/>
                          <a:latin typeface="Times New Roman"/>
                        </a:rPr>
                        <a:t>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smtClean="0">
                          <a:solidFill>
                            <a:srgbClr val="FF0000"/>
                          </a:solidFill>
                          <a:effectLst/>
                          <a:latin typeface="Times New Roman"/>
                        </a:rPr>
                        <a:t>0.81 </a:t>
                      </a:r>
                      <a:r>
                        <a:rPr lang="ar-IQ" sz="1100" b="1" i="0" u="none" strike="noStrike" dirty="0" smtClean="0">
                          <a:solidFill>
                            <a:srgbClr val="FF0000"/>
                          </a:solidFill>
                          <a:effectLst/>
                          <a:latin typeface="Times New Roman"/>
                        </a:rPr>
                        <a:t>*</a:t>
                      </a:r>
                      <a:endParaRPr lang="ar-IQ" sz="1100" b="1" i="0" u="none" strike="noStrike" dirty="0">
                        <a:solidFill>
                          <a:srgbClr val="FF0000"/>
                        </a:solidFill>
                        <a:effectLst/>
                        <a:latin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0.29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smtClean="0">
                          <a:solidFill>
                            <a:srgbClr val="FF0000"/>
                          </a:solidFill>
                          <a:effectLst/>
                          <a:latin typeface="Times New Roman"/>
                          <a:cs typeface="+mj-cs"/>
                        </a:rPr>
                        <a:t>0.87 </a:t>
                      </a:r>
                      <a:r>
                        <a:rPr lang="ar-IQ" sz="1050" b="1" i="0" u="none" strike="noStrike" dirty="0" smtClean="0">
                          <a:solidFill>
                            <a:srgbClr val="FF0000"/>
                          </a:solidFill>
                          <a:effectLst/>
                          <a:latin typeface="Times New Roman"/>
                          <a:cs typeface="+mj-cs"/>
                        </a:rPr>
                        <a:t>**</a:t>
                      </a:r>
                      <a:endParaRPr lang="ar-IQ" sz="1050" b="1" i="0" u="none" strike="noStrike" dirty="0">
                        <a:solidFill>
                          <a:srgbClr val="FF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لحركة النطف </a:t>
                      </a:r>
                      <a:r>
                        <a:rPr lang="ar-IQ" sz="1200" b="1" i="0" dirty="0" smtClean="0">
                          <a:effectLst/>
                          <a:latin typeface="Calibri"/>
                          <a:ea typeface="Calibri"/>
                          <a:cs typeface="+mj-cs"/>
                        </a:rPr>
                        <a:t>الجماعية</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0.39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0.08 -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0.41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0.07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لحركة النطف </a:t>
                      </a:r>
                      <a:r>
                        <a:rPr lang="ar-IQ" sz="1200" b="1" i="0" dirty="0" smtClean="0">
                          <a:effectLst/>
                          <a:latin typeface="Calibri"/>
                          <a:ea typeface="Calibri"/>
                          <a:cs typeface="+mj-cs"/>
                        </a:rPr>
                        <a:t>الفردية</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0.30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-0.09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0.46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-0.08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للنطف </a:t>
                      </a:r>
                      <a:r>
                        <a:rPr lang="ar-IQ" sz="1200" b="1" i="0" dirty="0" smtClean="0">
                          <a:effectLst/>
                          <a:latin typeface="Calibri"/>
                          <a:ea typeface="Calibri"/>
                          <a:cs typeface="+mj-cs"/>
                        </a:rPr>
                        <a:t>الحية</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0.27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-0.22NS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0.55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fontAlgn="b"/>
                      <a:r>
                        <a:rPr lang="en-US" sz="1050" b="1" i="0" u="none" strike="noStrike" dirty="0" smtClean="0">
                          <a:solidFill>
                            <a:srgbClr val="000000"/>
                          </a:solidFill>
                          <a:effectLst/>
                          <a:latin typeface="Times New Roman"/>
                          <a:cs typeface="+mj-cs"/>
                        </a:rPr>
                        <a:t>NS</a:t>
                      </a:r>
                      <a:r>
                        <a:rPr lang="ar-IQ" sz="1050" b="1" i="0" u="none" strike="noStrike" dirty="0" smtClean="0">
                          <a:solidFill>
                            <a:srgbClr val="000000"/>
                          </a:solidFill>
                          <a:effectLst/>
                          <a:latin typeface="Times New Roman"/>
                          <a:cs typeface="+mj-cs"/>
                        </a:rPr>
                        <a:t> </a:t>
                      </a:r>
                      <a:r>
                        <a:rPr lang="en-US" sz="1050" b="1" i="0" u="none" strike="noStrike" dirty="0" smtClean="0">
                          <a:solidFill>
                            <a:srgbClr val="000000"/>
                          </a:solidFill>
                          <a:effectLst/>
                          <a:latin typeface="Times New Roman"/>
                          <a:cs typeface="+mj-cs"/>
                        </a:rPr>
                        <a:t>-0.23</a:t>
                      </a:r>
                      <a:endParaRPr lang="en-US" sz="1050" b="1" i="0" u="none" strike="noStrike" dirty="0">
                        <a:solidFill>
                          <a:srgbClr val="00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لتشوهات رأس </a:t>
                      </a:r>
                      <a:r>
                        <a:rPr lang="ar-IQ" sz="1200" b="1" i="0" dirty="0" smtClean="0">
                          <a:effectLst/>
                          <a:latin typeface="Calibri"/>
                          <a:ea typeface="Calibri"/>
                          <a:cs typeface="+mj-cs"/>
                        </a:rPr>
                        <a:t>النطف</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-0.36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-0.30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fontAlgn="b"/>
                      <a:r>
                        <a:rPr lang="ar-IQ" sz="1050" b="1" i="0" u="none" strike="noStrike" dirty="0" smtClean="0">
                          <a:solidFill>
                            <a:srgbClr val="000000"/>
                          </a:solidFill>
                          <a:effectLst/>
                          <a:latin typeface="Times New Roman"/>
                          <a:cs typeface="+mj-cs"/>
                        </a:rPr>
                        <a:t> </a:t>
                      </a:r>
                      <a:r>
                        <a:rPr lang="en-US" sz="1050" b="1" i="0" u="none" strike="noStrike" dirty="0" smtClean="0">
                          <a:solidFill>
                            <a:srgbClr val="000000"/>
                          </a:solidFill>
                          <a:effectLst/>
                          <a:latin typeface="Times New Roman"/>
                          <a:cs typeface="+mj-cs"/>
                        </a:rPr>
                        <a:t>NS</a:t>
                      </a:r>
                      <a:r>
                        <a:rPr lang="ar-IQ" sz="1050" b="1" i="0" u="none" strike="noStrike" dirty="0" smtClean="0">
                          <a:solidFill>
                            <a:srgbClr val="000000"/>
                          </a:solidFill>
                          <a:effectLst/>
                          <a:latin typeface="Times New Roman"/>
                          <a:cs typeface="+mj-cs"/>
                        </a:rPr>
                        <a:t> </a:t>
                      </a:r>
                      <a:r>
                        <a:rPr lang="en-US" sz="1050" b="1" i="0" u="none" strike="noStrike" dirty="0" smtClean="0">
                          <a:solidFill>
                            <a:srgbClr val="000000"/>
                          </a:solidFill>
                          <a:effectLst/>
                          <a:latin typeface="Times New Roman"/>
                          <a:cs typeface="+mj-cs"/>
                        </a:rPr>
                        <a:t>-0.27</a:t>
                      </a:r>
                      <a:endParaRPr lang="en-US" sz="1050" b="1" i="0" u="none" strike="noStrike" dirty="0">
                        <a:solidFill>
                          <a:srgbClr val="00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92932">
                <a:tc>
                  <a:txBody>
                    <a:bodyPr/>
                    <a:lstStyle/>
                    <a:p>
                      <a:pPr algn="ctr" rtl="0">
                        <a:lnSpc>
                          <a:spcPct val="80000"/>
                        </a:lnSpc>
                        <a:spcAft>
                          <a:spcPts val="0"/>
                        </a:spcAft>
                      </a:pPr>
                      <a:r>
                        <a:rPr lang="ar-IQ" sz="1200" b="1" i="0">
                          <a:effectLst/>
                          <a:latin typeface="Calibri"/>
                          <a:ea typeface="Calibri"/>
                          <a:cs typeface="+mj-cs"/>
                        </a:rPr>
                        <a:t>النسبة المئوية لتشوهات القطعة الوسطية للذيل</a:t>
                      </a:r>
                      <a:endParaRPr lang="en-US" sz="1200" b="1" i="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0.54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0.54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0.59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18650">
                <a:tc>
                  <a:txBody>
                    <a:bodyPr/>
                    <a:lstStyle/>
                    <a:p>
                      <a:pPr algn="ctr" rtl="0">
                        <a:lnSpc>
                          <a:spcPct val="80000"/>
                        </a:lnSpc>
                        <a:spcAft>
                          <a:spcPts val="0"/>
                        </a:spcAft>
                      </a:pPr>
                      <a:r>
                        <a:rPr lang="ar-IQ" sz="1200" b="1" i="0" dirty="0">
                          <a:effectLst/>
                          <a:latin typeface="Calibri"/>
                          <a:ea typeface="Calibri"/>
                          <a:cs typeface="+mj-cs"/>
                        </a:rPr>
                        <a:t>النسبة المئوية لتشوهات القطعة الرئيسية والنهائية لذيل النطف</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-0.12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0.14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-0.40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0.12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للتشوهات الكلية </a:t>
                      </a:r>
                      <a:r>
                        <a:rPr lang="ar-IQ" sz="1200" b="1" i="0" dirty="0" smtClean="0">
                          <a:effectLst/>
                          <a:latin typeface="Calibri"/>
                          <a:ea typeface="Calibri"/>
                          <a:cs typeface="+mj-cs"/>
                        </a:rPr>
                        <a:t>للنطف</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-0.41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-0.08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-0.44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-0.05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92932">
                <a:tc>
                  <a:txBody>
                    <a:bodyPr/>
                    <a:lstStyle/>
                    <a:p>
                      <a:pPr algn="ctr" rtl="0">
                        <a:lnSpc>
                          <a:spcPct val="80000"/>
                        </a:lnSpc>
                        <a:spcAft>
                          <a:spcPts val="0"/>
                        </a:spcAft>
                      </a:pPr>
                      <a:r>
                        <a:rPr lang="ar-IQ" sz="1200" b="1" i="0" dirty="0">
                          <a:effectLst/>
                          <a:latin typeface="Calibri"/>
                          <a:ea typeface="Calibri"/>
                          <a:cs typeface="+mj-cs"/>
                        </a:rPr>
                        <a:t>النسبة المئوية لسلامة الغشاء البلازمي للنطف</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0.34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-0.21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0.52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-0.27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0">
                        <a:lnSpc>
                          <a:spcPct val="80000"/>
                        </a:lnSpc>
                        <a:spcAft>
                          <a:spcPts val="0"/>
                        </a:spcAft>
                      </a:pPr>
                      <a:r>
                        <a:rPr lang="ar-IQ" sz="1200" b="1" i="0" dirty="0">
                          <a:effectLst/>
                          <a:latin typeface="Calibri"/>
                          <a:ea typeface="Calibri"/>
                          <a:cs typeface="+mj-cs"/>
                        </a:rPr>
                        <a:t>النسبة المئوية لسلامة </a:t>
                      </a:r>
                      <a:r>
                        <a:rPr lang="ar-IQ" sz="1200" b="1" i="0" dirty="0" err="1">
                          <a:effectLst/>
                          <a:latin typeface="Calibri"/>
                          <a:ea typeface="Calibri"/>
                          <a:cs typeface="+mj-cs"/>
                        </a:rPr>
                        <a:t>أكروسوم</a:t>
                      </a:r>
                      <a:r>
                        <a:rPr lang="ar-IQ" sz="1200" b="1" i="0" dirty="0">
                          <a:effectLst/>
                          <a:latin typeface="Calibri"/>
                          <a:ea typeface="Calibri"/>
                          <a:cs typeface="+mj-cs"/>
                        </a:rPr>
                        <a:t> </a:t>
                      </a:r>
                      <a:r>
                        <a:rPr lang="ar-IQ" sz="1200" b="1" i="0" dirty="0" smtClean="0">
                          <a:effectLst/>
                          <a:latin typeface="Calibri"/>
                          <a:ea typeface="Calibri"/>
                          <a:cs typeface="+mj-cs"/>
                        </a:rPr>
                        <a:t>النطف</a:t>
                      </a:r>
                      <a:r>
                        <a:rPr lang="en-US" sz="1200" b="1" i="0" dirty="0" smtClean="0">
                          <a:effectLst/>
                          <a:latin typeface="Times New Roman"/>
                          <a:ea typeface="Calibri"/>
                          <a:cs typeface="+mj-cs"/>
                        </a:rPr>
                        <a:t> </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0.43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-0.08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0.55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-0.13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1">
                        <a:lnSpc>
                          <a:spcPct val="80000"/>
                        </a:lnSpc>
                        <a:spcAft>
                          <a:spcPts val="0"/>
                        </a:spcAft>
                      </a:pPr>
                      <a:r>
                        <a:rPr lang="ar-IQ" sz="1200" b="1" i="0" dirty="0">
                          <a:effectLst/>
                          <a:latin typeface="Calibri"/>
                          <a:ea typeface="Calibri"/>
                          <a:cs typeface="+mj-cs"/>
                        </a:rPr>
                        <a:t>النسبة المئوية للنطف </a:t>
                      </a:r>
                      <a:r>
                        <a:rPr lang="ar-IQ" sz="1200" b="1" i="0" dirty="0" smtClean="0">
                          <a:effectLst/>
                          <a:latin typeface="Calibri"/>
                          <a:ea typeface="Calibri"/>
                          <a:cs typeface="+mj-cs"/>
                        </a:rPr>
                        <a:t>الطبيعية</a:t>
                      </a:r>
                      <a:endParaRPr lang="en-US" sz="120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0.41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0.08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0.44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0.05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1">
                        <a:lnSpc>
                          <a:spcPct val="90000"/>
                        </a:lnSpc>
                        <a:spcAft>
                          <a:spcPts val="0"/>
                        </a:spcAft>
                      </a:pPr>
                      <a:r>
                        <a:rPr lang="ar-IQ" sz="1200" b="1" i="0" dirty="0">
                          <a:effectLst/>
                          <a:latin typeface="Calibri"/>
                          <a:ea typeface="Calibri"/>
                          <a:cs typeface="Times New Roman"/>
                        </a:rPr>
                        <a:t>العدد الكلي للنطف المتحركة (×</a:t>
                      </a:r>
                      <a:r>
                        <a:rPr lang="en-US" sz="1200" b="1" i="0" dirty="0">
                          <a:effectLst/>
                          <a:latin typeface="Times New Roman"/>
                          <a:ea typeface="Calibri"/>
                          <a:cs typeface="Arial"/>
                        </a:rPr>
                        <a:t>10</a:t>
                      </a:r>
                      <a:r>
                        <a:rPr lang="en-US" sz="1200" b="1" i="0" baseline="30000" dirty="0">
                          <a:effectLst/>
                          <a:latin typeface="Times New Roman"/>
                          <a:ea typeface="Calibri"/>
                          <a:cs typeface="Arial"/>
                        </a:rPr>
                        <a:t>6</a:t>
                      </a:r>
                      <a:r>
                        <a:rPr lang="ar-IQ" sz="1200" b="1" i="0" dirty="0">
                          <a:effectLst/>
                          <a:latin typeface="Calibri"/>
                          <a:ea typeface="Calibri"/>
                          <a:cs typeface="Times New Roman"/>
                        </a:rPr>
                        <a:t>)</a:t>
                      </a:r>
                      <a:endParaRPr lang="en-US" sz="12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0.54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0.54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0.59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92932">
                <a:tc>
                  <a:txBody>
                    <a:bodyPr/>
                    <a:lstStyle/>
                    <a:p>
                      <a:pPr algn="ctr" rtl="1">
                        <a:lnSpc>
                          <a:spcPct val="90000"/>
                        </a:lnSpc>
                        <a:spcAft>
                          <a:spcPts val="0"/>
                        </a:spcAft>
                      </a:pPr>
                      <a:r>
                        <a:rPr lang="ar-IQ" sz="1200" b="1" i="0" dirty="0">
                          <a:effectLst/>
                          <a:latin typeface="Calibri"/>
                          <a:ea typeface="Calibri"/>
                          <a:cs typeface="Times New Roman"/>
                        </a:rPr>
                        <a:t>العدد الكلي للنطف سليمة الغشاء البلازمي (×</a:t>
                      </a:r>
                      <a:r>
                        <a:rPr lang="en-US" sz="1200" b="1" i="0" dirty="0">
                          <a:effectLst/>
                          <a:latin typeface="Times New Roman"/>
                          <a:ea typeface="Calibri"/>
                          <a:cs typeface="Arial"/>
                        </a:rPr>
                        <a:t>10</a:t>
                      </a:r>
                      <a:r>
                        <a:rPr lang="en-US" sz="1200" b="1" i="0" baseline="30000" dirty="0">
                          <a:effectLst/>
                          <a:latin typeface="Times New Roman"/>
                          <a:ea typeface="Calibri"/>
                          <a:cs typeface="Arial"/>
                        </a:rPr>
                        <a:t>6</a:t>
                      </a:r>
                      <a:r>
                        <a:rPr lang="ar-IQ" sz="1200" b="1" i="0" dirty="0">
                          <a:effectLst/>
                          <a:latin typeface="Calibri"/>
                          <a:ea typeface="Calibri"/>
                          <a:cs typeface="Times New Roman"/>
                        </a:rPr>
                        <a:t>) </a:t>
                      </a:r>
                      <a:endParaRPr lang="en-US" sz="12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0.65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0.58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0.68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92932">
                <a:tc>
                  <a:txBody>
                    <a:bodyPr/>
                    <a:lstStyle/>
                    <a:p>
                      <a:pPr algn="ctr" rtl="1">
                        <a:lnSpc>
                          <a:spcPct val="90000"/>
                        </a:lnSpc>
                        <a:spcAft>
                          <a:spcPts val="0"/>
                        </a:spcAft>
                      </a:pPr>
                      <a:r>
                        <a:rPr lang="ar-IQ" sz="1200" b="1" i="0" dirty="0">
                          <a:effectLst/>
                          <a:latin typeface="Calibri"/>
                          <a:ea typeface="Calibri"/>
                          <a:cs typeface="Times New Roman"/>
                        </a:rPr>
                        <a:t>العدد الكلي للنطف سليمة </a:t>
                      </a:r>
                      <a:r>
                        <a:rPr lang="ar-IQ" sz="1200" b="1" i="0" dirty="0" err="1">
                          <a:effectLst/>
                          <a:latin typeface="Calibri"/>
                          <a:ea typeface="Calibri"/>
                          <a:cs typeface="Times New Roman"/>
                        </a:rPr>
                        <a:t>الاكروسوم</a:t>
                      </a:r>
                      <a:r>
                        <a:rPr lang="ar-IQ" sz="1200" b="1" i="0" dirty="0">
                          <a:effectLst/>
                          <a:latin typeface="Calibri"/>
                          <a:ea typeface="Calibri"/>
                          <a:cs typeface="Times New Roman"/>
                        </a:rPr>
                        <a:t> (×</a:t>
                      </a:r>
                      <a:r>
                        <a:rPr lang="en-US" sz="1200" b="1" i="0" dirty="0">
                          <a:effectLst/>
                          <a:latin typeface="Times New Roman"/>
                          <a:ea typeface="Calibri"/>
                          <a:cs typeface="Arial"/>
                        </a:rPr>
                        <a:t>10</a:t>
                      </a:r>
                      <a:r>
                        <a:rPr lang="en-US" sz="1200" b="1" i="0" baseline="30000" dirty="0">
                          <a:effectLst/>
                          <a:latin typeface="Times New Roman"/>
                          <a:ea typeface="Calibri"/>
                          <a:cs typeface="Arial"/>
                        </a:rPr>
                        <a:t>6</a:t>
                      </a:r>
                      <a:r>
                        <a:rPr lang="ar-IQ" sz="1200" b="1" i="0" dirty="0">
                          <a:effectLst/>
                          <a:latin typeface="Calibri"/>
                          <a:ea typeface="Calibri"/>
                          <a:cs typeface="Times New Roman"/>
                        </a:rPr>
                        <a:t>) </a:t>
                      </a:r>
                      <a:endParaRPr lang="en-US" sz="12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0.65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0.72NS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0.51NS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smtClean="0">
                          <a:solidFill>
                            <a:srgbClr val="FF0000"/>
                          </a:solidFill>
                          <a:effectLst/>
                          <a:latin typeface="Times New Roman"/>
                          <a:cs typeface="+mj-cs"/>
                        </a:rPr>
                        <a:t>0.76 </a:t>
                      </a:r>
                      <a:r>
                        <a:rPr lang="ar-IQ" sz="1050" b="1" i="0" u="none" strike="noStrike" dirty="0" smtClean="0">
                          <a:solidFill>
                            <a:srgbClr val="FF0000"/>
                          </a:solidFill>
                          <a:effectLst/>
                          <a:latin typeface="Times New Roman"/>
                          <a:cs typeface="+mj-cs"/>
                        </a:rPr>
                        <a:t>*</a:t>
                      </a:r>
                      <a:endParaRPr lang="ar-IQ" sz="1050" b="1" i="0" u="none" strike="noStrike" dirty="0">
                        <a:solidFill>
                          <a:srgbClr val="FF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92932">
                <a:tc>
                  <a:txBody>
                    <a:bodyPr/>
                    <a:lstStyle/>
                    <a:p>
                      <a:pPr algn="ctr" rtl="1">
                        <a:lnSpc>
                          <a:spcPct val="90000"/>
                        </a:lnSpc>
                        <a:spcAft>
                          <a:spcPts val="0"/>
                        </a:spcAft>
                      </a:pPr>
                      <a:r>
                        <a:rPr lang="ar-IQ" sz="1200" b="1" i="0" dirty="0">
                          <a:effectLst/>
                          <a:latin typeface="Calibri"/>
                          <a:ea typeface="Calibri"/>
                          <a:cs typeface="Times New Roman"/>
                        </a:rPr>
                        <a:t>العدد الكلي </a:t>
                      </a:r>
                      <a:r>
                        <a:rPr lang="ar-IQ" sz="1200" b="1" i="0" dirty="0" err="1">
                          <a:effectLst/>
                          <a:latin typeface="Calibri"/>
                          <a:ea typeface="Calibri"/>
                          <a:cs typeface="Times New Roman"/>
                        </a:rPr>
                        <a:t>لاجزاء</a:t>
                      </a:r>
                      <a:r>
                        <a:rPr lang="ar-IQ" sz="1200" b="1" i="0" dirty="0">
                          <a:effectLst/>
                          <a:latin typeface="Calibri"/>
                          <a:ea typeface="Calibri"/>
                          <a:cs typeface="Times New Roman"/>
                        </a:rPr>
                        <a:t> النطف الحيوية (</a:t>
                      </a:r>
                      <a:r>
                        <a:rPr lang="en-US" sz="1200" b="1" i="0" dirty="0">
                          <a:effectLst/>
                          <a:latin typeface="Times New Roman"/>
                          <a:ea typeface="Calibri"/>
                          <a:cs typeface="Arial"/>
                        </a:rPr>
                        <a:t>10</a:t>
                      </a:r>
                      <a:r>
                        <a:rPr lang="en-US" sz="1200" b="1" i="0" baseline="30000" dirty="0">
                          <a:effectLst/>
                          <a:latin typeface="Times New Roman"/>
                          <a:ea typeface="Calibri"/>
                          <a:cs typeface="Arial"/>
                        </a:rPr>
                        <a:t>6×</a:t>
                      </a:r>
                      <a:r>
                        <a:rPr lang="ar-IQ" sz="1200" b="1" i="0" dirty="0">
                          <a:effectLst/>
                          <a:latin typeface="Calibri"/>
                          <a:ea typeface="Calibri"/>
                          <a:cs typeface="Times New Roman"/>
                        </a:rPr>
                        <a:t>) </a:t>
                      </a:r>
                      <a:endParaRPr lang="en-US" sz="12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0.61NS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0.35NS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0.63NS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0.37NS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139">
                <a:tc>
                  <a:txBody>
                    <a:bodyPr/>
                    <a:lstStyle/>
                    <a:p>
                      <a:pPr algn="ctr" rtl="1">
                        <a:lnSpc>
                          <a:spcPct val="90000"/>
                        </a:lnSpc>
                        <a:spcAft>
                          <a:spcPts val="0"/>
                        </a:spcAft>
                      </a:pPr>
                      <a:r>
                        <a:rPr lang="ar-IQ" sz="1200" b="1" i="0" dirty="0">
                          <a:effectLst/>
                          <a:latin typeface="Calibri"/>
                          <a:ea typeface="Calibri"/>
                          <a:cs typeface="Times New Roman"/>
                        </a:rPr>
                        <a:t>العدد الكلي للنطف الطبيعية  (×</a:t>
                      </a:r>
                      <a:r>
                        <a:rPr lang="en-US" sz="1200" b="1" i="0" dirty="0">
                          <a:effectLst/>
                          <a:latin typeface="Times New Roman"/>
                          <a:ea typeface="Calibri"/>
                          <a:cs typeface="Arial"/>
                        </a:rPr>
                        <a:t>10</a:t>
                      </a:r>
                      <a:r>
                        <a:rPr lang="en-US" sz="1200" b="1" i="0" baseline="30000" dirty="0">
                          <a:effectLst/>
                          <a:latin typeface="Times New Roman"/>
                          <a:ea typeface="Calibri"/>
                          <a:cs typeface="Arial"/>
                        </a:rPr>
                        <a:t>6</a:t>
                      </a:r>
                      <a:r>
                        <a:rPr lang="ar-IQ" sz="1200" b="1" i="0" dirty="0">
                          <a:effectLst/>
                          <a:latin typeface="Calibri"/>
                          <a:ea typeface="Calibri"/>
                          <a:cs typeface="Times New Roman"/>
                        </a:rPr>
                        <a:t>)</a:t>
                      </a:r>
                      <a:endParaRPr lang="en-US" sz="12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0.53 </a:t>
                      </a:r>
                      <a:r>
                        <a:rPr lang="en-US" sz="1100" b="1" i="0" u="none" strike="noStrike" dirty="0" smtClean="0">
                          <a:solidFill>
                            <a:srgbClr val="000000"/>
                          </a:solidFill>
                          <a:effectLst/>
                          <a:latin typeface="Times New Roman"/>
                        </a:rPr>
                        <a:t>NS</a:t>
                      </a:r>
                      <a:endParaRPr lang="en-US" sz="1100" b="1" i="0" u="none" strike="noStrike" dirty="0">
                        <a:solidFill>
                          <a:srgbClr val="000000"/>
                        </a:solidFill>
                        <a:effectLst/>
                        <a:latin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smtClean="0">
                          <a:solidFill>
                            <a:srgbClr val="FF0000"/>
                          </a:solidFill>
                          <a:effectLst/>
                          <a:latin typeface="Times New Roman"/>
                        </a:rPr>
                        <a:t>0.81 </a:t>
                      </a:r>
                      <a:r>
                        <a:rPr lang="ar-IQ" sz="1100" b="1" i="0" u="none" strike="noStrike" dirty="0" smtClean="0">
                          <a:solidFill>
                            <a:srgbClr val="FF0000"/>
                          </a:solidFill>
                          <a:effectLst/>
                          <a:latin typeface="Times New Roman"/>
                        </a:rPr>
                        <a:t>*</a:t>
                      </a:r>
                      <a:endParaRPr lang="ar-IQ" sz="1100" b="1" i="0" u="none" strike="noStrike" dirty="0">
                        <a:solidFill>
                          <a:srgbClr val="FF0000"/>
                        </a:solidFill>
                        <a:effectLst/>
                        <a:latin typeface="Times New Roman"/>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0.31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smtClean="0">
                          <a:solidFill>
                            <a:srgbClr val="FF0000"/>
                          </a:solidFill>
                          <a:effectLst/>
                          <a:latin typeface="Times New Roman"/>
                          <a:cs typeface="+mj-cs"/>
                        </a:rPr>
                        <a:t>0.86 </a:t>
                      </a:r>
                      <a:r>
                        <a:rPr lang="ar-IQ" sz="1050" b="1" i="0" u="none" strike="noStrike" dirty="0" smtClean="0">
                          <a:solidFill>
                            <a:srgbClr val="FF0000"/>
                          </a:solidFill>
                          <a:effectLst/>
                          <a:latin typeface="Times New Roman"/>
                          <a:cs typeface="+mj-cs"/>
                        </a:rPr>
                        <a:t>**</a:t>
                      </a:r>
                      <a:endParaRPr lang="ar-IQ" sz="1050" b="1" i="0" u="none" strike="noStrike" dirty="0">
                        <a:solidFill>
                          <a:srgbClr val="FF0000"/>
                        </a:solidFill>
                        <a:effectLst/>
                        <a:latin typeface="Times New Roman"/>
                        <a:cs typeface="+mj-cs"/>
                      </a:endParaRP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4269">
                <a:tc>
                  <a:txBody>
                    <a:bodyPr/>
                    <a:lstStyle/>
                    <a:p>
                      <a:pPr algn="ctr" rtl="1">
                        <a:lnSpc>
                          <a:spcPct val="80000"/>
                        </a:lnSpc>
                        <a:spcAft>
                          <a:spcPts val="0"/>
                        </a:spcAft>
                      </a:pPr>
                      <a:r>
                        <a:rPr lang="ar-IQ" sz="1050" b="1" i="0" dirty="0">
                          <a:effectLst/>
                          <a:latin typeface="Calibri"/>
                          <a:ea typeface="Calibri"/>
                          <a:cs typeface="+mj-cs"/>
                        </a:rPr>
                        <a:t>نشاط مضادات الاكسدة الكلية في البلازما المنوية (ملغم/ديسيلتر)</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-0.71NS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-0.73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a:solidFill>
                            <a:srgbClr val="000000"/>
                          </a:solidFill>
                          <a:effectLst/>
                          <a:latin typeface="Times New Roman"/>
                          <a:cs typeface="+mj-cs"/>
                        </a:rPr>
                        <a:t>-0.24NS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-0.67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58481">
                <a:tc>
                  <a: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lang="ar-IQ" sz="1200" b="1" i="0" dirty="0">
                          <a:effectLst/>
                          <a:latin typeface="Calibri"/>
                          <a:ea typeface="Calibri"/>
                          <a:cs typeface="+mj-cs"/>
                        </a:rPr>
                        <a:t>تركيز المالون ثنائي </a:t>
                      </a:r>
                      <a:r>
                        <a:rPr lang="ar-IQ" sz="1200" b="1" i="0" dirty="0" err="1">
                          <a:effectLst/>
                          <a:latin typeface="Calibri"/>
                          <a:ea typeface="Calibri"/>
                          <a:cs typeface="+mj-cs"/>
                        </a:rPr>
                        <a:t>الألديهايد</a:t>
                      </a:r>
                      <a:r>
                        <a:rPr lang="ar-IQ" sz="1200" b="1" i="0" dirty="0">
                          <a:effectLst/>
                          <a:latin typeface="Calibri"/>
                          <a:ea typeface="Calibri"/>
                          <a:cs typeface="+mj-cs"/>
                        </a:rPr>
                        <a:t> في البلازما المنوية </a:t>
                      </a:r>
                      <a:r>
                        <a:rPr kumimoji="0" lang="ar-IQ" sz="12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ar-IQ" sz="1200" b="1" i="0" u="none" strike="noStrike" kern="1200" cap="none" spc="0" normalizeH="0" baseline="0" noProof="0" dirty="0" err="1" smtClean="0">
                          <a:ln>
                            <a:noFill/>
                          </a:ln>
                          <a:solidFill>
                            <a:prstClr val="black"/>
                          </a:solidFill>
                          <a:effectLst/>
                          <a:uLnTx/>
                          <a:uFillTx/>
                          <a:latin typeface="+mn-lt"/>
                          <a:ea typeface="Calibri"/>
                          <a:cs typeface="Times New Roman"/>
                        </a:rPr>
                        <a:t>مايكرومول</a:t>
                      </a:r>
                      <a:r>
                        <a:rPr kumimoji="0" lang="ar-IQ" sz="12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en-US" sz="1200" b="1" i="0" u="none" strike="noStrike" kern="1200" cap="none" spc="0" normalizeH="0" baseline="0" noProof="0" dirty="0" smtClean="0">
                          <a:ln>
                            <a:noFill/>
                          </a:ln>
                          <a:solidFill>
                            <a:prstClr val="black"/>
                          </a:solidFill>
                          <a:effectLst/>
                          <a:uLnTx/>
                          <a:uFillTx/>
                          <a:latin typeface="+mn-lt"/>
                          <a:ea typeface="Calibri"/>
                          <a:cs typeface="+mn-cs"/>
                        </a:rPr>
                        <a:t>10 </a:t>
                      </a:r>
                      <a:r>
                        <a:rPr kumimoji="0" lang="en-US" sz="1200" b="1" i="0" u="none" strike="noStrike" kern="1200" cap="none" spc="0" normalizeH="0" baseline="30000" noProof="0" dirty="0" smtClean="0">
                          <a:ln>
                            <a:noFill/>
                          </a:ln>
                          <a:solidFill>
                            <a:prstClr val="black"/>
                          </a:solidFill>
                          <a:effectLst/>
                          <a:uLnTx/>
                          <a:uFillTx/>
                          <a:latin typeface="+mn-lt"/>
                          <a:ea typeface="Calibri"/>
                          <a:cs typeface="+mn-cs"/>
                        </a:rPr>
                        <a:t>6</a:t>
                      </a:r>
                      <a:r>
                        <a:rPr kumimoji="0" lang="ar-IQ" sz="1200" b="1" i="0" u="none" strike="noStrike" kern="1200" cap="none" spc="0" normalizeH="0" baseline="0" noProof="0" dirty="0" smtClean="0">
                          <a:ln>
                            <a:noFill/>
                          </a:ln>
                          <a:solidFill>
                            <a:prstClr val="black"/>
                          </a:solidFill>
                          <a:effectLst/>
                          <a:uLnTx/>
                          <a:uFillTx/>
                          <a:latin typeface="+mn-lt"/>
                          <a:ea typeface="Calibri"/>
                          <a:cs typeface="Times New Roman"/>
                        </a:rPr>
                        <a:t>نطفة)</a:t>
                      </a:r>
                      <a:endParaRPr kumimoji="0" lang="en-US" sz="1200" b="1" i="0" u="none" strike="noStrike" kern="1200" cap="none" spc="0" normalizeH="0" baseline="0" noProof="0" dirty="0">
                        <a:ln>
                          <a:noFill/>
                        </a:ln>
                        <a:solidFill>
                          <a:prstClr val="black"/>
                        </a:solidFill>
                        <a:effectLst/>
                        <a:uLnTx/>
                        <a:uFillTx/>
                        <a:latin typeface="+mn-lt"/>
                        <a:ea typeface="Calibri"/>
                        <a:cs typeface="+mn-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a:solidFill>
                            <a:srgbClr val="000000"/>
                          </a:solidFill>
                          <a:effectLst/>
                          <a:latin typeface="Times New Roman"/>
                        </a:rPr>
                        <a:t>-0.20NS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-0.32NS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-0.42NS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-0.37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8819">
                <a:tc>
                  <a:txBody>
                    <a:bodyPr/>
                    <a:lstStyle/>
                    <a:p>
                      <a:pPr algn="ctr" rtl="1">
                        <a:lnSpc>
                          <a:spcPct val="80000"/>
                        </a:lnSpc>
                        <a:spcAft>
                          <a:spcPts val="0"/>
                        </a:spcAft>
                      </a:pPr>
                      <a:r>
                        <a:rPr lang="ar-IQ" sz="1050" b="1" i="0" dirty="0">
                          <a:effectLst/>
                          <a:latin typeface="Calibri"/>
                          <a:ea typeface="Calibri"/>
                          <a:cs typeface="+mj-cs"/>
                        </a:rPr>
                        <a:t>النسبة المئوية لضرر المادة الوراثية </a:t>
                      </a:r>
                      <a:endParaRPr lang="en-US" sz="1050" b="1" i="0" dirty="0">
                        <a:effectLst/>
                        <a:latin typeface="Calibri"/>
                        <a:ea typeface="Calibri"/>
                        <a:cs typeface="+mj-cs"/>
                      </a:endParaRPr>
                    </a:p>
                    <a:p>
                      <a:pPr algn="ctr" rtl="1">
                        <a:lnSpc>
                          <a:spcPct val="80000"/>
                        </a:lnSpc>
                        <a:spcAft>
                          <a:spcPts val="0"/>
                        </a:spcAft>
                      </a:pPr>
                      <a:r>
                        <a:rPr lang="ar-IQ" sz="1050" b="1" i="0" dirty="0">
                          <a:effectLst/>
                          <a:latin typeface="Calibri"/>
                          <a:ea typeface="Calibri"/>
                          <a:cs typeface="+mj-cs"/>
                        </a:rPr>
                        <a:t> </a:t>
                      </a:r>
                      <a:endParaRPr lang="en-US" sz="1050" b="1" i="0" dirty="0">
                        <a:effectLst/>
                        <a:latin typeface="Calibri"/>
                        <a:ea typeface="Calibri"/>
                        <a:cs typeface="+mj-cs"/>
                      </a:endParaRPr>
                    </a:p>
                  </a:txBody>
                  <a:tcPr marL="41249" marR="4124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0.50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100" b="1" i="0" u="none" strike="noStrike" dirty="0">
                          <a:solidFill>
                            <a:srgbClr val="000000"/>
                          </a:solidFill>
                          <a:effectLst/>
                          <a:latin typeface="Times New Roman"/>
                        </a:rPr>
                        <a:t>0.06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0.48 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fontAlgn="b"/>
                      <a:r>
                        <a:rPr lang="en-US" sz="1050" b="1" i="0" u="none" strike="noStrike" dirty="0">
                          <a:solidFill>
                            <a:srgbClr val="000000"/>
                          </a:solidFill>
                          <a:effectLst/>
                          <a:latin typeface="Times New Roman"/>
                          <a:cs typeface="+mj-cs"/>
                        </a:rPr>
                        <a:t>-0.07NS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graphicFrame>
        <p:nvGraphicFramePr>
          <p:cNvPr id="13" name="كائن 12"/>
          <p:cNvGraphicFramePr>
            <a:graphicFrameLocks noChangeAspect="1"/>
          </p:cNvGraphicFramePr>
          <p:nvPr>
            <p:extLst>
              <p:ext uri="{D42A27DB-BD31-4B8C-83A1-F6EECF244321}">
                <p14:modId xmlns:p14="http://schemas.microsoft.com/office/powerpoint/2010/main" val="3103592760"/>
              </p:ext>
            </p:extLst>
          </p:nvPr>
        </p:nvGraphicFramePr>
        <p:xfrm>
          <a:off x="4560890" y="1397000"/>
          <a:ext cx="20637" cy="4064000"/>
        </p:xfrm>
        <a:graphic>
          <a:graphicData uri="http://schemas.openxmlformats.org/presentationml/2006/ole">
            <mc:AlternateContent xmlns:mc="http://schemas.openxmlformats.org/markup-compatibility/2006">
              <mc:Choice xmlns:v="urn:schemas-microsoft-com:vml" Requires="v">
                <p:oleObj spid="_x0000_s8341" name="Worksheet" r:id="rId4" imgW="1552639" imgH="312048710" progId="Excel.Sheet.12">
                  <p:embed/>
                </p:oleObj>
              </mc:Choice>
              <mc:Fallback>
                <p:oleObj name="Worksheet" r:id="rId4" imgW="1552639" imgH="312048710" progId="Excel.Sheet.12">
                  <p:embed/>
                  <p:pic>
                    <p:nvPicPr>
                      <p:cNvPr id="0" name=""/>
                      <p:cNvPicPr/>
                      <p:nvPr/>
                    </p:nvPicPr>
                    <p:blipFill>
                      <a:blip r:embed="rId5"/>
                      <a:stretch>
                        <a:fillRect/>
                      </a:stretch>
                    </p:blipFill>
                    <p:spPr>
                      <a:xfrm>
                        <a:off x="4560890" y="1397000"/>
                        <a:ext cx="20637" cy="4064000"/>
                      </a:xfrm>
                      <a:prstGeom prst="rect">
                        <a:avLst/>
                      </a:prstGeom>
                    </p:spPr>
                  </p:pic>
                </p:oleObj>
              </mc:Fallback>
            </mc:AlternateContent>
          </a:graphicData>
        </a:graphic>
      </p:graphicFrame>
    </p:spTree>
    <p:extLst>
      <p:ext uri="{BB962C8B-B14F-4D97-AF65-F5344CB8AC3E}">
        <p14:creationId xmlns:p14="http://schemas.microsoft.com/office/powerpoint/2010/main" val="5352440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88367" y="188656"/>
            <a:ext cx="8208912" cy="769441"/>
          </a:xfrm>
          <a:prstGeom prst="rect">
            <a:avLst/>
          </a:prstGeom>
          <a:noFill/>
        </p:spPr>
        <p:txBody>
          <a:bodyPr wrap="square" rtlCol="1">
            <a:spAutoFit/>
          </a:bodyPr>
          <a:lstStyle/>
          <a:p>
            <a:pPr algn="just"/>
            <a:r>
              <a:rPr lang="ar-IQ" sz="2200" b="1" dirty="0">
                <a:solidFill>
                  <a:srgbClr val="FFFF00"/>
                </a:solidFill>
              </a:rPr>
              <a:t>جدول </a:t>
            </a:r>
            <a:r>
              <a:rPr lang="en-US" sz="2200" b="1" dirty="0" smtClean="0">
                <a:solidFill>
                  <a:srgbClr val="FFFF00"/>
                </a:solidFill>
              </a:rPr>
              <a:t>8</a:t>
            </a:r>
            <a:r>
              <a:rPr lang="ar-IQ" sz="2200" b="1" dirty="0" smtClean="0">
                <a:solidFill>
                  <a:schemeClr val="bg1"/>
                </a:solidFill>
              </a:rPr>
              <a:t>. </a:t>
            </a:r>
            <a:r>
              <a:rPr lang="ar-IQ" sz="2200" b="1" dirty="0">
                <a:solidFill>
                  <a:schemeClr val="bg1"/>
                </a:solidFill>
              </a:rPr>
              <a:t>انحدار صفات السائل المنوي لثيران الجاموس العراقي على التعبير النسبي لجزيئات الحامض النووي  الرايبوزي </a:t>
            </a:r>
            <a:r>
              <a:rPr lang="en-US" sz="2200" b="1" dirty="0" smtClean="0">
                <a:solidFill>
                  <a:schemeClr val="bg1"/>
                </a:solidFill>
              </a:rPr>
              <a:t> </a:t>
            </a:r>
            <a:r>
              <a:rPr lang="en-US" sz="2200" b="1" dirty="0" smtClean="0">
                <a:solidFill>
                  <a:srgbClr val="FFFF00"/>
                </a:solidFill>
              </a:rPr>
              <a:t>miR-302c-3p</a:t>
            </a:r>
            <a:r>
              <a:rPr lang="en-US" sz="2200" b="1" dirty="0" smtClean="0">
                <a:solidFill>
                  <a:schemeClr val="bg1"/>
                </a:solidFill>
              </a:rPr>
              <a:t> </a:t>
            </a:r>
            <a:r>
              <a:rPr lang="ar-IQ" sz="2200" b="1" dirty="0">
                <a:solidFill>
                  <a:schemeClr val="bg1"/>
                </a:solidFill>
              </a:rPr>
              <a:t>في النطف.</a:t>
            </a:r>
          </a:p>
        </p:txBody>
      </p:sp>
      <p:graphicFrame>
        <p:nvGraphicFramePr>
          <p:cNvPr id="13" name="كائن 12"/>
          <p:cNvGraphicFramePr>
            <a:graphicFrameLocks noChangeAspect="1"/>
          </p:cNvGraphicFramePr>
          <p:nvPr>
            <p:extLst>
              <p:ext uri="{D42A27DB-BD31-4B8C-83A1-F6EECF244321}">
                <p14:modId xmlns:p14="http://schemas.microsoft.com/office/powerpoint/2010/main" val="986604963"/>
              </p:ext>
            </p:extLst>
          </p:nvPr>
        </p:nvGraphicFramePr>
        <p:xfrm>
          <a:off x="4560890" y="1397000"/>
          <a:ext cx="20637" cy="4064000"/>
        </p:xfrm>
        <a:graphic>
          <a:graphicData uri="http://schemas.openxmlformats.org/presentationml/2006/ole">
            <mc:AlternateContent xmlns:mc="http://schemas.openxmlformats.org/markup-compatibility/2006">
              <mc:Choice xmlns:v="urn:schemas-microsoft-com:vml" Requires="v">
                <p:oleObj spid="_x0000_s10385" name="Worksheet" r:id="rId4" imgW="1552639" imgH="312048710" progId="Excel.Sheet.12">
                  <p:embed/>
                </p:oleObj>
              </mc:Choice>
              <mc:Fallback>
                <p:oleObj name="Worksheet" r:id="rId4" imgW="1552639" imgH="312048710" progId="Excel.Sheet.12">
                  <p:embed/>
                  <p:pic>
                    <p:nvPicPr>
                      <p:cNvPr id="0" name=""/>
                      <p:cNvPicPr/>
                      <p:nvPr/>
                    </p:nvPicPr>
                    <p:blipFill>
                      <a:blip r:embed="rId5"/>
                      <a:stretch>
                        <a:fillRect/>
                      </a:stretch>
                    </p:blipFill>
                    <p:spPr>
                      <a:xfrm>
                        <a:off x="4560890" y="1397000"/>
                        <a:ext cx="20637" cy="4064000"/>
                      </a:xfrm>
                      <a:prstGeom prst="rect">
                        <a:avLst/>
                      </a:prstGeom>
                    </p:spPr>
                  </p:pic>
                </p:oleObj>
              </mc:Fallback>
            </mc:AlternateContent>
          </a:graphicData>
        </a:graphic>
      </p:graphicFrame>
      <p:graphicFrame>
        <p:nvGraphicFramePr>
          <p:cNvPr id="2" name="جدول 1"/>
          <p:cNvGraphicFramePr>
            <a:graphicFrameLocks noGrp="1"/>
          </p:cNvGraphicFramePr>
          <p:nvPr>
            <p:extLst>
              <p:ext uri="{D42A27DB-BD31-4B8C-83A1-F6EECF244321}">
                <p14:modId xmlns:p14="http://schemas.microsoft.com/office/powerpoint/2010/main" val="3929786497"/>
              </p:ext>
            </p:extLst>
          </p:nvPr>
        </p:nvGraphicFramePr>
        <p:xfrm>
          <a:off x="251521" y="1052726"/>
          <a:ext cx="8640960" cy="5616635"/>
        </p:xfrm>
        <a:graphic>
          <a:graphicData uri="http://schemas.openxmlformats.org/drawingml/2006/table">
            <a:tbl>
              <a:tblPr rtl="1" firstRow="1" firstCol="1" bandRow="1"/>
              <a:tblGrid>
                <a:gridCol w="3706358"/>
                <a:gridCol w="1008620"/>
                <a:gridCol w="1863325"/>
                <a:gridCol w="888087"/>
                <a:gridCol w="1174570"/>
              </a:tblGrid>
              <a:tr h="446416">
                <a:tc>
                  <a:txBody>
                    <a:bodyPr/>
                    <a:lstStyle/>
                    <a:p>
                      <a:pPr algn="ctr" rtl="1">
                        <a:lnSpc>
                          <a:spcPct val="90000"/>
                        </a:lnSpc>
                        <a:spcAft>
                          <a:spcPts val="0"/>
                        </a:spcAft>
                      </a:pPr>
                      <a:r>
                        <a:rPr lang="ar-IQ" sz="1400" b="1" i="0" dirty="0">
                          <a:effectLst/>
                          <a:latin typeface="Calibri"/>
                          <a:ea typeface="Calibri"/>
                          <a:cs typeface="+mj-cs"/>
                        </a:rPr>
                        <a:t>صفات السائل المنوي </a:t>
                      </a:r>
                      <a:endParaRPr lang="en-US" sz="1400"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معامل الانحدار</a:t>
                      </a:r>
                      <a:endParaRPr lang="en-US" sz="1400"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b</a:t>
                      </a:r>
                      <a:r>
                        <a:rPr lang="ar-IQ" sz="1400" b="1" i="0" dirty="0">
                          <a:effectLst/>
                          <a:latin typeface="Calibri"/>
                          <a:ea typeface="Calibri"/>
                          <a:cs typeface="+mj-cs"/>
                        </a:rPr>
                        <a:t>)</a:t>
                      </a:r>
                      <a:endParaRPr lang="en-US" sz="1400"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dirty="0">
                          <a:effectLst/>
                          <a:latin typeface="Calibri"/>
                          <a:ea typeface="Calibri"/>
                          <a:cs typeface="+mj-cs"/>
                        </a:rPr>
                        <a:t>معادلة التوقع</a:t>
                      </a:r>
                      <a:endParaRPr lang="en-US" sz="1400" i="0" dirty="0">
                        <a:effectLst/>
                        <a:latin typeface="Calibri"/>
                        <a:ea typeface="Calibri"/>
                        <a:cs typeface="+mj-cs"/>
                      </a:endParaRPr>
                    </a:p>
                    <a:p>
                      <a:pPr algn="l"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Prediction equation</a:t>
                      </a:r>
                      <a:r>
                        <a:rPr lang="ar-IQ" sz="1400" b="1" i="0" dirty="0">
                          <a:effectLst/>
                          <a:latin typeface="Calibri"/>
                          <a:ea typeface="Calibri"/>
                          <a:cs typeface="+mj-cs"/>
                        </a:rPr>
                        <a:t>)</a:t>
                      </a:r>
                      <a:endParaRPr lang="en-US" sz="1400"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مستوى المعنوية</a:t>
                      </a:r>
                      <a:endParaRPr lang="en-US" sz="1400"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معامل التحديد</a:t>
                      </a:r>
                      <a:endParaRPr lang="en-US" sz="1400"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R</a:t>
                      </a:r>
                      <a:r>
                        <a:rPr lang="en-US" sz="1400" b="1" i="0" baseline="30000" dirty="0">
                          <a:effectLst/>
                          <a:latin typeface="Times New Roman"/>
                          <a:ea typeface="Calibri"/>
                          <a:cs typeface="+mj-cs"/>
                        </a:rPr>
                        <a:t>2</a:t>
                      </a:r>
                      <a:r>
                        <a:rPr lang="ar-IQ" sz="1400" b="1" i="0" dirty="0">
                          <a:effectLst/>
                          <a:latin typeface="Calibri"/>
                          <a:ea typeface="Calibri"/>
                          <a:cs typeface="+mj-cs"/>
                        </a:rPr>
                        <a:t> )</a:t>
                      </a:r>
                      <a:endParaRPr lang="en-US" sz="1400"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tabLst>
                          <a:tab pos="323850" algn="l"/>
                          <a:tab pos="1035050" algn="ctr"/>
                        </a:tabLst>
                      </a:pPr>
                      <a:r>
                        <a:rPr lang="ar-IQ" sz="1350" b="1" i="0" dirty="0">
                          <a:effectLst/>
                          <a:latin typeface="Calibri"/>
                          <a:ea typeface="Calibri"/>
                          <a:cs typeface="+mj-cs"/>
                        </a:rPr>
                        <a:t>حجم القذفة (مل)</a:t>
                      </a:r>
                      <a:endParaRPr lang="en-US" sz="135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4.01</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2.38+4.01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0.08</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tabLst>
                          <a:tab pos="600075" algn="l"/>
                          <a:tab pos="1035050" algn="ctr"/>
                        </a:tabLst>
                      </a:pPr>
                      <a:r>
                        <a:rPr lang="ar-IQ" sz="1350" b="1" i="0" dirty="0">
                          <a:effectLst/>
                          <a:latin typeface="Calibri"/>
                          <a:ea typeface="Calibri"/>
                          <a:cs typeface="+mj-cs"/>
                        </a:rPr>
                        <a:t>تركيز النطف (مليون /مل)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832.14</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722.96 + 832.14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0.26</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لحركة النطف الجماعية</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30.74</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22.12+30.74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0.15</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لحركة النطف الفردية</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20.71</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46.15+20.71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0.09</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للنطف </a:t>
                      </a:r>
                      <a:r>
                        <a:rPr lang="ar-IQ" sz="1350" b="1" i="0" dirty="0" smtClean="0">
                          <a:effectLst/>
                          <a:latin typeface="Calibri"/>
                          <a:ea typeface="Calibri"/>
                          <a:cs typeface="+mj-cs"/>
                        </a:rPr>
                        <a:t>الحية </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17.12</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69.0</a:t>
                      </a:r>
                      <a:r>
                        <a:rPr lang="ar-SA" sz="1350" b="1" i="0">
                          <a:effectLst/>
                          <a:latin typeface="Calibri"/>
                          <a:ea typeface="Calibri"/>
                          <a:cs typeface="+mj-cs"/>
                        </a:rPr>
                        <a:t>1</a:t>
                      </a:r>
                      <a:r>
                        <a:rPr lang="en-US" sz="1350" b="1" i="0">
                          <a:effectLst/>
                          <a:latin typeface="Times New Roman"/>
                          <a:ea typeface="Calibri"/>
                          <a:cs typeface="+mj-cs"/>
                        </a:rPr>
                        <a:t>+17.12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350" b="1" i="0" dirty="0" smtClean="0">
                          <a:effectLst/>
                          <a:latin typeface="Calibri"/>
                          <a:ea typeface="Calibri"/>
                          <a:cs typeface="+mj-cs"/>
                        </a:rPr>
                        <a:t>0.08</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لتشوهات رأس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- 3.60</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2.27 - 3.60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350" b="1" i="0" dirty="0" smtClean="0">
                          <a:effectLst/>
                          <a:latin typeface="Calibri"/>
                          <a:ea typeface="Calibri"/>
                          <a:cs typeface="+mj-cs"/>
                        </a:rPr>
                        <a:t>0.43</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الوسطية للذيل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Ῡ=1.00 + 0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dirty="0" smtClean="0">
                          <a:effectLst/>
                          <a:latin typeface="Calibri"/>
                          <a:ea typeface="Calibri"/>
                          <a:cs typeface="+mj-cs"/>
                        </a:rPr>
                        <a:t>0</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350" b="1" i="0" dirty="0" smtClean="0">
                          <a:effectLst/>
                          <a:latin typeface="Calibri"/>
                          <a:ea typeface="Calibri"/>
                          <a:cs typeface="+mj-cs"/>
                        </a:rPr>
                        <a:t>0</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الرئيسية والنهائية لذيل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- 0.94</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mj-cs"/>
                        </a:rPr>
                        <a:t>Ῡ=3.53 - 0.94 X</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0.01</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للتشوهات الكلية للنطف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- 4.55</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mj-cs"/>
                        </a:rPr>
                        <a:t>Ῡ= 6.81- 4.55 X</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0.17</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لسلامة الغشاء البلازمي للنطف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22.21</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70.69+22.21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0.12</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0">
                        <a:lnSpc>
                          <a:spcPct val="90000"/>
                        </a:lnSpc>
                        <a:spcAft>
                          <a:spcPts val="0"/>
                        </a:spcAft>
                      </a:pPr>
                      <a:r>
                        <a:rPr lang="ar-IQ" sz="1350" b="1" i="0" dirty="0">
                          <a:effectLst/>
                          <a:latin typeface="Calibri"/>
                          <a:ea typeface="Calibri"/>
                          <a:cs typeface="+mj-cs"/>
                        </a:rPr>
                        <a:t>النسبة المئوية لسلامة  </a:t>
                      </a:r>
                      <a:r>
                        <a:rPr lang="ar-IQ" sz="1350" b="1" i="0" dirty="0" err="1">
                          <a:effectLst/>
                          <a:latin typeface="Calibri"/>
                          <a:ea typeface="Calibri"/>
                          <a:cs typeface="+mj-cs"/>
                        </a:rPr>
                        <a:t>أكروسوم</a:t>
                      </a:r>
                      <a:r>
                        <a:rPr lang="ar-IQ" sz="1350" b="1" i="0" dirty="0">
                          <a:effectLst/>
                          <a:latin typeface="Calibri"/>
                          <a:ea typeface="Calibri"/>
                          <a:cs typeface="+mj-cs"/>
                        </a:rPr>
                        <a:t>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23.01</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72.74+ 23.01X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0.19</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mj-cs"/>
                        </a:rPr>
                        <a:t>النسبة المئوية للنطف الطبيعية</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4.55</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mj-cs"/>
                        </a:rPr>
                        <a:t>Ῡ=  93.18 + 4.55X</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0.17</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Times New Roman"/>
                        </a:rPr>
                        <a:t>العدد الكلي للنطف المتحركة (×</a:t>
                      </a:r>
                      <a:r>
                        <a:rPr lang="en-US" sz="1350" b="1" i="0" dirty="0">
                          <a:effectLst/>
                          <a:latin typeface="Times New Roman"/>
                          <a:ea typeface="Calibri"/>
                          <a:cs typeface="Arial"/>
                        </a:rPr>
                        <a:t>10</a:t>
                      </a:r>
                      <a:r>
                        <a:rPr lang="en-US" sz="1350" b="1" i="0" baseline="30000" dirty="0">
                          <a:effectLst/>
                          <a:latin typeface="Times New Roman"/>
                          <a:ea typeface="Calibri"/>
                          <a:cs typeface="Arial"/>
                        </a:rPr>
                        <a:t>6</a:t>
                      </a:r>
                      <a:r>
                        <a:rPr lang="ar-IQ" sz="1350" b="1" i="0" dirty="0">
                          <a:effectLst/>
                          <a:latin typeface="Calibri"/>
                          <a:ea typeface="Calibri"/>
                          <a:cs typeface="Times New Roman"/>
                        </a:rPr>
                        <a:t>)</a:t>
                      </a:r>
                      <a:endParaRPr lang="en-US" sz="135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586.24</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mj-cs"/>
                        </a:rPr>
                        <a:t>Ῡ= 331.21+ 586.24 X</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0.36</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Times New Roman"/>
                        </a:rPr>
                        <a:t>العدد الكلي للنطف سليمة الغشاء البلازمي (×</a:t>
                      </a:r>
                      <a:r>
                        <a:rPr lang="en-US" sz="1350" b="1" i="0" dirty="0">
                          <a:effectLst/>
                          <a:latin typeface="Times New Roman"/>
                          <a:ea typeface="Calibri"/>
                          <a:cs typeface="Arial"/>
                        </a:rPr>
                        <a:t>10</a:t>
                      </a:r>
                      <a:r>
                        <a:rPr lang="en-US" sz="1350" b="1" i="0" baseline="30000" dirty="0">
                          <a:effectLst/>
                          <a:latin typeface="Times New Roman"/>
                          <a:ea typeface="Calibri"/>
                          <a:cs typeface="Arial"/>
                        </a:rPr>
                        <a:t>6</a:t>
                      </a:r>
                      <a:r>
                        <a:rPr lang="ar-IQ" sz="1350" b="1" i="0" dirty="0">
                          <a:effectLst/>
                          <a:latin typeface="Calibri"/>
                          <a:ea typeface="Calibri"/>
                          <a:cs typeface="Times New Roman"/>
                        </a:rPr>
                        <a:t>) </a:t>
                      </a:r>
                      <a:endParaRPr lang="en-US" sz="135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797.96</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505.73 + 797.96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NS</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0.45</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Times New Roman"/>
                        </a:rPr>
                        <a:t>العدد الكلي للنطف سليمة </a:t>
                      </a:r>
                      <a:r>
                        <a:rPr lang="ar-IQ" sz="1350" b="1" i="0" dirty="0" err="1">
                          <a:effectLst/>
                          <a:latin typeface="Calibri"/>
                          <a:ea typeface="Calibri"/>
                          <a:cs typeface="Times New Roman"/>
                        </a:rPr>
                        <a:t>الاكروسوم</a:t>
                      </a:r>
                      <a:r>
                        <a:rPr lang="ar-IQ" sz="1350" b="1" i="0" dirty="0">
                          <a:effectLst/>
                          <a:latin typeface="Calibri"/>
                          <a:ea typeface="Calibri"/>
                          <a:cs typeface="Times New Roman"/>
                        </a:rPr>
                        <a:t> (×</a:t>
                      </a:r>
                      <a:r>
                        <a:rPr lang="en-US" sz="1350" b="1" i="0" dirty="0">
                          <a:effectLst/>
                          <a:latin typeface="Times New Roman"/>
                          <a:ea typeface="Calibri"/>
                          <a:cs typeface="Arial"/>
                        </a:rPr>
                        <a:t>10</a:t>
                      </a:r>
                      <a:r>
                        <a:rPr lang="en-US" sz="1350" b="1" i="0" baseline="30000" dirty="0">
                          <a:effectLst/>
                          <a:latin typeface="Times New Roman"/>
                          <a:ea typeface="Calibri"/>
                          <a:cs typeface="Arial"/>
                        </a:rPr>
                        <a:t>6</a:t>
                      </a:r>
                      <a:r>
                        <a:rPr lang="ar-IQ" sz="1350" b="1" i="0" dirty="0">
                          <a:effectLst/>
                          <a:latin typeface="Calibri"/>
                          <a:ea typeface="Calibri"/>
                          <a:cs typeface="Times New Roman"/>
                        </a:rPr>
                        <a:t>) </a:t>
                      </a:r>
                      <a:endParaRPr lang="en-US" sz="135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827.13</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Ῡ=521.86+827.13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NS</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0.43</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Times New Roman"/>
                        </a:rPr>
                        <a:t>العدد الكلي </a:t>
                      </a:r>
                      <a:r>
                        <a:rPr lang="ar-IQ" sz="1350" b="1" i="0" dirty="0" err="1">
                          <a:effectLst/>
                          <a:latin typeface="Calibri"/>
                          <a:ea typeface="Calibri"/>
                          <a:cs typeface="Times New Roman"/>
                        </a:rPr>
                        <a:t>لاجزاء</a:t>
                      </a:r>
                      <a:r>
                        <a:rPr lang="ar-IQ" sz="1350" b="1" i="0" dirty="0">
                          <a:effectLst/>
                          <a:latin typeface="Calibri"/>
                          <a:ea typeface="Calibri"/>
                          <a:cs typeface="Times New Roman"/>
                        </a:rPr>
                        <a:t> النطف الحيوية (</a:t>
                      </a:r>
                      <a:r>
                        <a:rPr lang="en-US" sz="1350" b="1" i="0" dirty="0">
                          <a:effectLst/>
                          <a:latin typeface="Times New Roman"/>
                          <a:ea typeface="Calibri"/>
                          <a:cs typeface="Arial"/>
                        </a:rPr>
                        <a:t>10</a:t>
                      </a:r>
                      <a:r>
                        <a:rPr lang="en-US" sz="1350" b="1" i="0" baseline="30000" dirty="0">
                          <a:effectLst/>
                          <a:latin typeface="Times New Roman"/>
                          <a:ea typeface="Calibri"/>
                          <a:cs typeface="Arial"/>
                        </a:rPr>
                        <a:t>6×</a:t>
                      </a:r>
                      <a:r>
                        <a:rPr lang="ar-IQ" sz="1350" b="1" i="0" dirty="0">
                          <a:effectLst/>
                          <a:latin typeface="Calibri"/>
                          <a:ea typeface="Calibri"/>
                          <a:cs typeface="Times New Roman"/>
                        </a:rPr>
                        <a:t>) </a:t>
                      </a:r>
                      <a:endParaRPr lang="en-US" sz="135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534.47</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216.64+ 534.47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NS</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0.37</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Times New Roman"/>
                        </a:rPr>
                        <a:t>العدد الكلي للنطف الطبيعية  (×</a:t>
                      </a:r>
                      <a:r>
                        <a:rPr lang="en-US" sz="1350" b="1" i="0" dirty="0">
                          <a:effectLst/>
                          <a:latin typeface="Times New Roman"/>
                          <a:ea typeface="Calibri"/>
                          <a:cs typeface="Arial"/>
                        </a:rPr>
                        <a:t>10</a:t>
                      </a:r>
                      <a:r>
                        <a:rPr lang="en-US" sz="1350" b="1" i="0" baseline="30000" dirty="0">
                          <a:effectLst/>
                          <a:latin typeface="Times New Roman"/>
                          <a:ea typeface="Calibri"/>
                          <a:cs typeface="Arial"/>
                        </a:rPr>
                        <a:t>6</a:t>
                      </a:r>
                      <a:r>
                        <a:rPr lang="ar-IQ" sz="1350" b="1" i="0" dirty="0">
                          <a:effectLst/>
                          <a:latin typeface="Calibri"/>
                          <a:ea typeface="Calibri"/>
                          <a:cs typeface="Times New Roman"/>
                        </a:rPr>
                        <a:t>)</a:t>
                      </a:r>
                      <a:endParaRPr lang="en-US" sz="135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816.38</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673.58+ 816.38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NS</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0.28</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mj-cs"/>
                        </a:rPr>
                        <a:t>نشاط مضادات الاكسدة الكلية في البلازما المنوية (ملغم/ديسيلتر)</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- 0.06</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0.04 - 0.06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0.51</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3505">
                <a:tc>
                  <a:txBody>
                    <a:bodyPr/>
                    <a:lstStyle/>
                    <a:p>
                      <a:pPr algn="ctr" rtl="1">
                        <a:lnSpc>
                          <a:spcPct val="90000"/>
                        </a:lnSpc>
                        <a:spcAft>
                          <a:spcPts val="0"/>
                        </a:spcAft>
                      </a:pPr>
                      <a:r>
                        <a:rPr lang="ar-IQ" sz="1350" b="1" i="0" dirty="0">
                          <a:effectLst/>
                          <a:latin typeface="Calibri"/>
                          <a:ea typeface="Calibri"/>
                          <a:cs typeface="+mj-cs"/>
                        </a:rPr>
                        <a:t>تركيز المالون ثنائي </a:t>
                      </a:r>
                      <a:r>
                        <a:rPr lang="ar-IQ" sz="1350" b="1" i="0" dirty="0" err="1">
                          <a:effectLst/>
                          <a:latin typeface="Calibri"/>
                          <a:ea typeface="Calibri"/>
                          <a:cs typeface="+mj-cs"/>
                        </a:rPr>
                        <a:t>الألديهايد</a:t>
                      </a:r>
                      <a:r>
                        <a:rPr lang="ar-IQ" sz="1350" b="1" i="0" dirty="0">
                          <a:effectLst/>
                          <a:latin typeface="Calibri"/>
                          <a:ea typeface="Calibri"/>
                          <a:cs typeface="+mj-cs"/>
                        </a:rPr>
                        <a:t> في البلازما المنوية (</a:t>
                      </a:r>
                      <a:r>
                        <a:rPr lang="ar-IQ" sz="1350" b="1" i="0" dirty="0" err="1" smtClean="0">
                          <a:effectLst/>
                          <a:latin typeface="Calibri"/>
                          <a:ea typeface="Calibri"/>
                          <a:cs typeface="+mj-cs"/>
                        </a:rPr>
                        <a:t>مايكرومول</a:t>
                      </a:r>
                      <a:r>
                        <a:rPr lang="ar-IQ" sz="1350" b="1" i="0" dirty="0" smtClean="0">
                          <a:effectLst/>
                          <a:latin typeface="Calibri"/>
                          <a:ea typeface="Calibri"/>
                          <a:cs typeface="+mj-cs"/>
                        </a:rPr>
                        <a:t>/</a:t>
                      </a:r>
                      <a:r>
                        <a:rPr lang="en-US" sz="1350" b="1" i="0" dirty="0" smtClean="0">
                          <a:effectLst/>
                          <a:latin typeface="Calibri"/>
                          <a:ea typeface="Calibri"/>
                          <a:cs typeface="+mj-cs"/>
                        </a:rPr>
                        <a:t>10 </a:t>
                      </a:r>
                      <a:r>
                        <a:rPr lang="en-US" sz="1350" b="1" i="0" baseline="30000" dirty="0" smtClean="0">
                          <a:effectLst/>
                          <a:latin typeface="Calibri"/>
                          <a:ea typeface="Calibri"/>
                          <a:cs typeface="+mj-cs"/>
                        </a:rPr>
                        <a:t>6</a:t>
                      </a:r>
                      <a:r>
                        <a:rPr lang="ar-IQ" sz="1350" b="1" i="0" dirty="0" smtClean="0">
                          <a:effectLst/>
                          <a:latin typeface="Calibri"/>
                          <a:ea typeface="Calibri"/>
                          <a:cs typeface="+mj-cs"/>
                        </a:rPr>
                        <a:t>نطفة</a:t>
                      </a:r>
                      <a:r>
                        <a:rPr lang="ar-IQ" sz="1350" b="1" i="0" dirty="0">
                          <a:effectLst/>
                          <a:latin typeface="Calibri"/>
                          <a:ea typeface="Calibri"/>
                          <a:cs typeface="+mj-cs"/>
                        </a:rPr>
                        <a:t>)</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- 21.60</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a:effectLst/>
                          <a:latin typeface="Times New Roman"/>
                          <a:ea typeface="Calibri"/>
                          <a:cs typeface="+mj-cs"/>
                        </a:rPr>
                        <a:t>Ῡ= 35.03- 21.60 X</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0.04</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406">
                <a:tc>
                  <a:txBody>
                    <a:bodyPr/>
                    <a:lstStyle/>
                    <a:p>
                      <a:pPr algn="ctr" rtl="1">
                        <a:lnSpc>
                          <a:spcPct val="90000"/>
                        </a:lnSpc>
                        <a:spcAft>
                          <a:spcPts val="0"/>
                        </a:spcAft>
                      </a:pPr>
                      <a:r>
                        <a:rPr lang="ar-IQ" sz="1350" b="1" i="0" dirty="0">
                          <a:effectLst/>
                          <a:latin typeface="Calibri"/>
                          <a:ea typeface="Calibri"/>
                          <a:cs typeface="+mj-cs"/>
                        </a:rPr>
                        <a:t>النسبة المئوية لضرر المادة الوراثية </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3.49</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mj-cs"/>
                        </a:rPr>
                        <a:t>Ῡ= 2.01 + 3.49 X</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mj-cs"/>
                        </a:rPr>
                        <a:t>NS</a:t>
                      </a:r>
                      <a:endParaRPr lang="en-US" sz="135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mj-cs"/>
                        </a:rPr>
                        <a:t>0.25</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034815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53466" y="116635"/>
            <a:ext cx="8367008" cy="769441"/>
          </a:xfrm>
          <a:prstGeom prst="rect">
            <a:avLst/>
          </a:prstGeom>
          <a:noFill/>
        </p:spPr>
        <p:txBody>
          <a:bodyPr wrap="square" rtlCol="1">
            <a:spAutoFit/>
          </a:bodyPr>
          <a:lstStyle/>
          <a:p>
            <a:pPr algn="just"/>
            <a:r>
              <a:rPr lang="ar-IQ" sz="2200" b="1" dirty="0">
                <a:solidFill>
                  <a:srgbClr val="FFFF00"/>
                </a:solidFill>
              </a:rPr>
              <a:t>جدول </a:t>
            </a:r>
            <a:r>
              <a:rPr lang="en-US" sz="2200" b="1" dirty="0" smtClean="0">
                <a:solidFill>
                  <a:srgbClr val="FFFF00"/>
                </a:solidFill>
              </a:rPr>
              <a:t>9</a:t>
            </a:r>
            <a:r>
              <a:rPr lang="ar-IQ" sz="2200" b="1" dirty="0">
                <a:solidFill>
                  <a:srgbClr val="FFFF00"/>
                </a:solidFill>
              </a:rPr>
              <a:t>. </a:t>
            </a:r>
            <a:r>
              <a:rPr lang="ar-IQ" sz="2200" b="1" dirty="0">
                <a:solidFill>
                  <a:schemeClr val="bg1"/>
                </a:solidFill>
              </a:rPr>
              <a:t>انحدار صفات السائل المنوي لثيران الجاموس العراقي على التعبير النسبي لجزيئات الحامض النووي الرايبوزي </a:t>
            </a:r>
            <a:r>
              <a:rPr lang="en-US" sz="2200" b="1" dirty="0" smtClean="0">
                <a:solidFill>
                  <a:schemeClr val="bg1"/>
                </a:solidFill>
              </a:rPr>
              <a:t> </a:t>
            </a:r>
            <a:r>
              <a:rPr lang="en-US" sz="2200" b="1" dirty="0" smtClean="0">
                <a:solidFill>
                  <a:srgbClr val="FFFF00"/>
                </a:solidFill>
              </a:rPr>
              <a:t>miR-302c-3p</a:t>
            </a:r>
            <a:r>
              <a:rPr lang="en-US" sz="2200" b="1" dirty="0" smtClean="0">
                <a:solidFill>
                  <a:schemeClr val="bg1"/>
                </a:solidFill>
              </a:rPr>
              <a:t> </a:t>
            </a:r>
            <a:r>
              <a:rPr lang="ar-IQ" sz="2200" b="1" dirty="0">
                <a:solidFill>
                  <a:schemeClr val="bg1"/>
                </a:solidFill>
              </a:rPr>
              <a:t>في البلازما المنوية.</a:t>
            </a:r>
          </a:p>
        </p:txBody>
      </p:sp>
      <p:graphicFrame>
        <p:nvGraphicFramePr>
          <p:cNvPr id="13" name="كائن 12"/>
          <p:cNvGraphicFramePr>
            <a:graphicFrameLocks noChangeAspect="1"/>
          </p:cNvGraphicFramePr>
          <p:nvPr>
            <p:extLst>
              <p:ext uri="{D42A27DB-BD31-4B8C-83A1-F6EECF244321}">
                <p14:modId xmlns:p14="http://schemas.microsoft.com/office/powerpoint/2010/main" val="2406553654"/>
              </p:ext>
            </p:extLst>
          </p:nvPr>
        </p:nvGraphicFramePr>
        <p:xfrm>
          <a:off x="4560890" y="1397000"/>
          <a:ext cx="20637" cy="4064000"/>
        </p:xfrm>
        <a:graphic>
          <a:graphicData uri="http://schemas.openxmlformats.org/presentationml/2006/ole">
            <mc:AlternateContent xmlns:mc="http://schemas.openxmlformats.org/markup-compatibility/2006">
              <mc:Choice xmlns:v="urn:schemas-microsoft-com:vml" Requires="v">
                <p:oleObj spid="_x0000_s11408" name="Worksheet" r:id="rId4" imgW="1552639" imgH="312048710" progId="Excel.Sheet.12">
                  <p:embed/>
                </p:oleObj>
              </mc:Choice>
              <mc:Fallback>
                <p:oleObj name="Worksheet" r:id="rId4" imgW="1552639" imgH="312048710" progId="Excel.Sheet.12">
                  <p:embed/>
                  <p:pic>
                    <p:nvPicPr>
                      <p:cNvPr id="0" name=""/>
                      <p:cNvPicPr/>
                      <p:nvPr/>
                    </p:nvPicPr>
                    <p:blipFill>
                      <a:blip r:embed="rId5"/>
                      <a:stretch>
                        <a:fillRect/>
                      </a:stretch>
                    </p:blipFill>
                    <p:spPr>
                      <a:xfrm>
                        <a:off x="4560890" y="1397000"/>
                        <a:ext cx="20637" cy="4064000"/>
                      </a:xfrm>
                      <a:prstGeom prst="rect">
                        <a:avLst/>
                      </a:prstGeom>
                    </p:spPr>
                  </p:pic>
                </p:oleObj>
              </mc:Fallback>
            </mc:AlternateContent>
          </a:graphicData>
        </a:graphic>
      </p:graphicFrame>
      <p:graphicFrame>
        <p:nvGraphicFramePr>
          <p:cNvPr id="2" name="جدول 1"/>
          <p:cNvGraphicFramePr>
            <a:graphicFrameLocks noGrp="1"/>
          </p:cNvGraphicFramePr>
          <p:nvPr>
            <p:extLst>
              <p:ext uri="{D42A27DB-BD31-4B8C-83A1-F6EECF244321}">
                <p14:modId xmlns:p14="http://schemas.microsoft.com/office/powerpoint/2010/main" val="3503815838"/>
              </p:ext>
            </p:extLst>
          </p:nvPr>
        </p:nvGraphicFramePr>
        <p:xfrm>
          <a:off x="251520" y="816396"/>
          <a:ext cx="8568952" cy="5924964"/>
        </p:xfrm>
        <a:graphic>
          <a:graphicData uri="http://schemas.openxmlformats.org/drawingml/2006/table">
            <a:tbl>
              <a:tblPr rtl="1" firstRow="1" firstCol="1" bandRow="1"/>
              <a:tblGrid>
                <a:gridCol w="3675471"/>
                <a:gridCol w="1000214"/>
                <a:gridCol w="1847798"/>
                <a:gridCol w="880686"/>
                <a:gridCol w="1164783"/>
              </a:tblGrid>
              <a:tr h="751302">
                <a:tc>
                  <a:txBody>
                    <a:bodyPr/>
                    <a:lstStyle/>
                    <a:p>
                      <a:pPr algn="ctr" rtl="1">
                        <a:lnSpc>
                          <a:spcPct val="90000"/>
                        </a:lnSpc>
                        <a:spcAft>
                          <a:spcPts val="0"/>
                        </a:spcAft>
                      </a:pPr>
                      <a:r>
                        <a:rPr lang="ar-IQ" sz="1600" b="1" i="0" dirty="0">
                          <a:effectLst/>
                          <a:latin typeface="Calibri"/>
                          <a:ea typeface="Calibri"/>
                          <a:cs typeface="+mj-cs"/>
                        </a:rPr>
                        <a:t>صفات السائل المنوي </a:t>
                      </a:r>
                      <a:endParaRPr lang="en-US" sz="16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600" b="1" i="0" dirty="0">
                          <a:effectLst/>
                          <a:latin typeface="Calibri"/>
                          <a:ea typeface="Calibri"/>
                          <a:cs typeface="+mj-cs"/>
                        </a:rPr>
                        <a:t>معامل الانحدار</a:t>
                      </a:r>
                      <a:endParaRPr lang="en-US" sz="1600" b="1" i="0" dirty="0">
                        <a:effectLst/>
                        <a:latin typeface="Calibri"/>
                        <a:ea typeface="Calibri"/>
                        <a:cs typeface="+mj-cs"/>
                      </a:endParaRPr>
                    </a:p>
                    <a:p>
                      <a:pPr algn="ctr" rtl="1">
                        <a:lnSpc>
                          <a:spcPct val="90000"/>
                        </a:lnSpc>
                        <a:spcAft>
                          <a:spcPts val="0"/>
                        </a:spcAft>
                      </a:pPr>
                      <a:r>
                        <a:rPr lang="ar-SA" sz="1600" b="1" i="0" dirty="0">
                          <a:effectLst/>
                          <a:latin typeface="Calibri"/>
                          <a:ea typeface="Calibri"/>
                          <a:cs typeface="+mj-cs"/>
                        </a:rPr>
                        <a:t>(</a:t>
                      </a:r>
                      <a:r>
                        <a:rPr lang="en-US" sz="1600" b="1" i="0" dirty="0">
                          <a:effectLst/>
                          <a:latin typeface="Times New Roman"/>
                          <a:ea typeface="Calibri"/>
                          <a:cs typeface="+mj-cs"/>
                        </a:rPr>
                        <a:t>b</a:t>
                      </a:r>
                      <a:r>
                        <a:rPr lang="ar-IQ" sz="1600" b="1" i="0" dirty="0">
                          <a:effectLst/>
                          <a:latin typeface="Calibri"/>
                          <a:ea typeface="Calibri"/>
                          <a:cs typeface="+mj-cs"/>
                        </a:rPr>
                        <a:t>)</a:t>
                      </a:r>
                      <a:endParaRPr lang="en-US" sz="16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600" b="1" i="0" dirty="0">
                          <a:effectLst/>
                          <a:latin typeface="Calibri"/>
                          <a:ea typeface="Calibri"/>
                          <a:cs typeface="+mj-cs"/>
                        </a:rPr>
                        <a:t>معادلة التوقع</a:t>
                      </a:r>
                      <a:endParaRPr lang="en-US" sz="1600" b="1" i="0" dirty="0">
                        <a:effectLst/>
                        <a:latin typeface="Calibri"/>
                        <a:ea typeface="Calibri"/>
                        <a:cs typeface="+mj-cs"/>
                      </a:endParaRPr>
                    </a:p>
                    <a:p>
                      <a:pPr algn="ctr" rtl="1">
                        <a:lnSpc>
                          <a:spcPct val="90000"/>
                        </a:lnSpc>
                        <a:spcAft>
                          <a:spcPts val="0"/>
                        </a:spcAft>
                      </a:pPr>
                      <a:r>
                        <a:rPr lang="ar-SA" sz="1600" b="1" i="0" dirty="0">
                          <a:effectLst/>
                          <a:latin typeface="Calibri"/>
                          <a:ea typeface="Calibri"/>
                          <a:cs typeface="+mj-cs"/>
                        </a:rPr>
                        <a:t>(</a:t>
                      </a:r>
                      <a:r>
                        <a:rPr lang="en-US" sz="1600" b="1" i="0" dirty="0">
                          <a:effectLst/>
                          <a:latin typeface="Times New Roman"/>
                          <a:ea typeface="Calibri"/>
                          <a:cs typeface="+mj-cs"/>
                        </a:rPr>
                        <a:t>Prediction equation</a:t>
                      </a:r>
                      <a:r>
                        <a:rPr lang="ar-IQ" sz="1600" b="1" i="0" dirty="0">
                          <a:effectLst/>
                          <a:latin typeface="Calibri"/>
                          <a:ea typeface="Calibri"/>
                          <a:cs typeface="+mj-cs"/>
                        </a:rPr>
                        <a:t>)</a:t>
                      </a:r>
                      <a:endParaRPr lang="en-US" sz="16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600" b="1" i="0" dirty="0">
                          <a:effectLst/>
                          <a:latin typeface="Calibri"/>
                          <a:ea typeface="Calibri"/>
                          <a:cs typeface="+mj-cs"/>
                        </a:rPr>
                        <a:t>مستوى المعنوية</a:t>
                      </a:r>
                      <a:endParaRPr lang="en-US" sz="16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600" b="1" i="0" dirty="0">
                          <a:effectLst/>
                          <a:latin typeface="Calibri"/>
                          <a:ea typeface="Calibri"/>
                          <a:cs typeface="+mj-cs"/>
                        </a:rPr>
                        <a:t>معامل التحديد</a:t>
                      </a:r>
                      <a:endParaRPr lang="en-US" sz="1600" b="1" i="0" dirty="0">
                        <a:effectLst/>
                        <a:latin typeface="Calibri"/>
                        <a:ea typeface="Calibri"/>
                        <a:cs typeface="+mj-cs"/>
                      </a:endParaRPr>
                    </a:p>
                    <a:p>
                      <a:pPr algn="ctr" rtl="1">
                        <a:lnSpc>
                          <a:spcPct val="90000"/>
                        </a:lnSpc>
                        <a:spcAft>
                          <a:spcPts val="0"/>
                        </a:spcAft>
                      </a:pPr>
                      <a:r>
                        <a:rPr lang="ar-SA" sz="1600" b="1" i="0" dirty="0">
                          <a:effectLst/>
                          <a:latin typeface="Calibri"/>
                          <a:ea typeface="Calibri"/>
                          <a:cs typeface="+mj-cs"/>
                        </a:rPr>
                        <a:t>(</a:t>
                      </a:r>
                      <a:r>
                        <a:rPr lang="en-US" sz="1600" b="1" i="0" dirty="0">
                          <a:effectLst/>
                          <a:latin typeface="Times New Roman"/>
                          <a:ea typeface="Calibri"/>
                          <a:cs typeface="+mj-cs"/>
                        </a:rPr>
                        <a:t>R</a:t>
                      </a:r>
                      <a:r>
                        <a:rPr lang="en-US" sz="1600" b="1" i="0" baseline="30000" dirty="0">
                          <a:effectLst/>
                          <a:latin typeface="Times New Roman"/>
                          <a:ea typeface="Calibri"/>
                          <a:cs typeface="+mj-cs"/>
                        </a:rPr>
                        <a:t>2</a:t>
                      </a:r>
                      <a:r>
                        <a:rPr lang="ar-IQ" sz="1600" b="1" i="0" dirty="0">
                          <a:effectLst/>
                          <a:latin typeface="Calibri"/>
                          <a:ea typeface="Calibri"/>
                          <a:cs typeface="+mj-cs"/>
                        </a:rPr>
                        <a:t> )</a:t>
                      </a:r>
                      <a:endParaRPr lang="en-US" sz="16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tabLst>
                          <a:tab pos="323850" algn="l"/>
                          <a:tab pos="1035050" algn="ctr"/>
                        </a:tabLst>
                      </a:pPr>
                      <a:r>
                        <a:rPr lang="ar-IQ" sz="1400" b="1" i="0" dirty="0">
                          <a:solidFill>
                            <a:srgbClr val="FF0000"/>
                          </a:solidFill>
                          <a:effectLst/>
                          <a:latin typeface="Calibri"/>
                          <a:ea typeface="Calibri"/>
                          <a:cs typeface="+mj-cs"/>
                        </a:rPr>
                        <a:t>حجم القذفة (مل)</a:t>
                      </a:r>
                      <a:endParaRPr lang="en-US" sz="1400" b="1" i="0" dirty="0">
                        <a:solidFill>
                          <a:srgbClr val="FF0000"/>
                        </a:solidFill>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3.61</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Ῡ= 1.46+ 3.61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0.56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tabLst>
                          <a:tab pos="600075" algn="l"/>
                          <a:tab pos="1035050" algn="ctr"/>
                        </a:tabLst>
                      </a:pPr>
                      <a:r>
                        <a:rPr lang="ar-IQ" sz="1400" b="1" i="0" dirty="0">
                          <a:solidFill>
                            <a:srgbClr val="FF0000"/>
                          </a:solidFill>
                          <a:effectLst/>
                          <a:latin typeface="Calibri"/>
                          <a:ea typeface="Calibri"/>
                          <a:cs typeface="+mj-cs"/>
                        </a:rPr>
                        <a:t>تركيز النطف (مليون /مل)</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468.28</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Ῡ= 639.55+ 468.28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a:solidFill>
                            <a:srgbClr val="FF0000"/>
                          </a:solidFill>
                          <a:effectLst/>
                          <a:latin typeface="Times New Roman"/>
                          <a:ea typeface="Calibri"/>
                          <a:cs typeface="Arial"/>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0.67</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dirty="0">
                          <a:effectLst/>
                          <a:latin typeface="Calibri"/>
                          <a:ea typeface="Calibri"/>
                          <a:cs typeface="+mj-cs"/>
                        </a:rPr>
                        <a:t>النسبة المئوية لحركة النطف الجماعية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2.31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24.82+2.31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dirty="0">
                          <a:effectLst/>
                          <a:latin typeface="Calibri"/>
                          <a:ea typeface="Calibri"/>
                          <a:cs typeface="+mj-cs"/>
                        </a:rPr>
                        <a:t>النسبة المئوية لحركة النطف الفردية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effectLst/>
                          <a:latin typeface="Times New Roman"/>
                          <a:ea typeface="Calibri"/>
                          <a:cs typeface="Arial"/>
                        </a:rPr>
                        <a:t>-2.25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Ῡ=49.44 - 2.25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dirty="0">
                          <a:effectLst/>
                          <a:latin typeface="Calibri"/>
                          <a:ea typeface="Calibri"/>
                          <a:cs typeface="+mj-cs"/>
                        </a:rPr>
                        <a:t>النسبة المئوية للنطف </a:t>
                      </a:r>
                      <a:r>
                        <a:rPr lang="ar-IQ" sz="1400" b="1" i="0" dirty="0" smtClean="0">
                          <a:effectLst/>
                          <a:latin typeface="Calibri"/>
                          <a:ea typeface="Calibri"/>
                          <a:cs typeface="+mj-cs"/>
                        </a:rPr>
                        <a:t>الحية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effectLst/>
                          <a:latin typeface="Times New Roman"/>
                          <a:ea typeface="Calibri"/>
                          <a:cs typeface="Arial"/>
                        </a:rPr>
                        <a:t>- 4.88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Ῡ=72.88 - 4.88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dirty="0">
                          <a:effectLst/>
                          <a:latin typeface="Calibri"/>
                          <a:ea typeface="Calibri"/>
                          <a:cs typeface="+mj-cs"/>
                        </a:rPr>
                        <a:t>النسبة المئوية لتشوهات رأس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- 0.69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Ῡ=2.12- 0.69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0.13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dirty="0">
                          <a:effectLst/>
                          <a:latin typeface="Calibri"/>
                          <a:ea typeface="Calibri"/>
                          <a:cs typeface="+mj-cs"/>
                        </a:rPr>
                        <a:t>النسبة المئوية لتشوهات القطعة الوسطية للذيل</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1.00 + 0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a:solidFill>
                            <a:srgbClr val="FF0000"/>
                          </a:solidFill>
                          <a:effectLst/>
                          <a:latin typeface="Calibri"/>
                          <a:ea typeface="Calibri"/>
                          <a:cs typeface="+mj-cs"/>
                        </a:rPr>
                        <a:t>النسبة المئوية لتشوهات القطعة الرئيسية والنهائية لذيل النطف</a:t>
                      </a:r>
                      <a:endParaRPr lang="en-US" sz="1400" b="1" i="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a:solidFill>
                            <a:srgbClr val="FF0000"/>
                          </a:solidFill>
                          <a:effectLst/>
                          <a:latin typeface="Times New Roman"/>
                          <a:ea typeface="Calibri"/>
                          <a:cs typeface="Arial"/>
                        </a:rPr>
                        <a:t>- 0.38</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Ῡ= 3.27 - 0.38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0.02</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a:effectLst/>
                          <a:latin typeface="Calibri"/>
                          <a:ea typeface="Calibri"/>
                          <a:cs typeface="+mj-cs"/>
                        </a:rPr>
                        <a:t>النسبة المئوية للتشوهات الكلية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- 0.31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6.40 - 0.31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a:effectLst/>
                          <a:latin typeface="Calibri"/>
                          <a:ea typeface="Calibri"/>
                          <a:cs typeface="+mj-cs"/>
                        </a:rPr>
                        <a:t>النسبة المئوية لسلامة الغشاء البلازمي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- 4.81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75.14- 4.81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0">
                        <a:lnSpc>
                          <a:spcPct val="90000"/>
                        </a:lnSpc>
                        <a:spcAft>
                          <a:spcPts val="0"/>
                        </a:spcAft>
                      </a:pPr>
                      <a:r>
                        <a:rPr lang="ar-IQ" sz="1400" b="1" i="0">
                          <a:effectLst/>
                          <a:latin typeface="Calibri"/>
                          <a:ea typeface="Calibri"/>
                          <a:cs typeface="+mj-cs"/>
                        </a:rPr>
                        <a:t>النسبة المئوية لسلامة  أكروسوم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- 1.56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76.03- 1.56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a:effectLst/>
                          <a:latin typeface="Calibri"/>
                          <a:ea typeface="Calibri"/>
                          <a:cs typeface="+mj-cs"/>
                        </a:rPr>
                        <a:t>النسبة المئوية للنطف الطبيعية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0.30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93.59+ 0.30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186.94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327.54+ 186.94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0.29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272.88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493.62+ 272.88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0.43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a:t>
                      </a:r>
                      <a:r>
                        <a:rPr lang="ar-IQ" sz="1400" b="1" i="0" dirty="0" err="1">
                          <a:effectLst/>
                          <a:latin typeface="Calibri"/>
                          <a:ea typeface="Calibri"/>
                          <a:cs typeface="Times New Roman"/>
                        </a:rPr>
                        <a:t>الاكروسوم</a:t>
                      </a:r>
                      <a:r>
                        <a:rPr lang="ar-IQ" sz="1400" b="1" i="0" dirty="0">
                          <a:effectLst/>
                          <a:latin typeface="Calibri"/>
                          <a:ea typeface="Calibri"/>
                          <a:cs typeface="Times New Roman"/>
                        </a:rPr>
                        <a:t>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319.89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Ῡ=495.05+319.89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0.53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dirty="0">
                          <a:effectLst/>
                          <a:latin typeface="Calibri"/>
                          <a:ea typeface="Calibri"/>
                          <a:cs typeface="Times New Roman"/>
                        </a:rPr>
                        <a:t>العدد الكلي </a:t>
                      </a:r>
                      <a:r>
                        <a:rPr lang="ar-IQ" sz="1400" b="1" i="0" dirty="0" err="1">
                          <a:effectLst/>
                          <a:latin typeface="Calibri"/>
                          <a:ea typeface="Calibri"/>
                          <a:cs typeface="Times New Roman"/>
                        </a:rPr>
                        <a:t>لاجزاء</a:t>
                      </a:r>
                      <a:r>
                        <a:rPr lang="ar-IQ" sz="1400" b="1" i="0" dirty="0">
                          <a:effectLst/>
                          <a:latin typeface="Calibri"/>
                          <a:ea typeface="Calibri"/>
                          <a:cs typeface="Times New Roman"/>
                        </a:rPr>
                        <a:t>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109.89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236.62+ 109.89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0.12</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5345">
                <a:tc>
                  <a:txBody>
                    <a:bodyPr/>
                    <a:lstStyle/>
                    <a:p>
                      <a:pPr algn="ctr" rtl="1">
                        <a:lnSpc>
                          <a:spcPct val="90000"/>
                        </a:lnSpc>
                        <a:spcAft>
                          <a:spcPts val="0"/>
                        </a:spcAft>
                      </a:pPr>
                      <a:r>
                        <a:rPr lang="ar-IQ" sz="1400" b="1" i="0" dirty="0">
                          <a:solidFill>
                            <a:srgbClr val="FF0000"/>
                          </a:solidFill>
                          <a:effectLst/>
                          <a:latin typeface="Calibri"/>
                          <a:ea typeface="Calibri"/>
                          <a:cs typeface="Times New Roman"/>
                        </a:rPr>
                        <a:t>العدد الكلي للنطف الطبيعية  (×</a:t>
                      </a:r>
                      <a:r>
                        <a:rPr lang="en-US" sz="1400" b="1" i="0" dirty="0">
                          <a:solidFill>
                            <a:srgbClr val="FF0000"/>
                          </a:solidFill>
                          <a:effectLst/>
                          <a:latin typeface="Times New Roman"/>
                          <a:ea typeface="Calibri"/>
                          <a:cs typeface="Arial"/>
                        </a:rPr>
                        <a:t>10</a:t>
                      </a:r>
                      <a:r>
                        <a:rPr lang="en-US" sz="1400" b="1" i="0" baseline="30000" dirty="0">
                          <a:solidFill>
                            <a:srgbClr val="FF0000"/>
                          </a:solidFill>
                          <a:effectLst/>
                          <a:latin typeface="Times New Roman"/>
                          <a:ea typeface="Calibri"/>
                          <a:cs typeface="Arial"/>
                        </a:rPr>
                        <a:t>6</a:t>
                      </a:r>
                      <a:r>
                        <a:rPr lang="ar-IQ" sz="1400" b="1" i="0" dirty="0">
                          <a:solidFill>
                            <a:srgbClr val="FF0000"/>
                          </a:solidFill>
                          <a:effectLst/>
                          <a:latin typeface="Calibri"/>
                          <a:ea typeface="Calibri"/>
                          <a:cs typeface="Times New Roman"/>
                        </a:rPr>
                        <a:t>)</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439.27</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Ῡ= 599.51+ 439.27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0.66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1119">
                <a:tc>
                  <a:txBody>
                    <a:bodyPr/>
                    <a:lstStyle/>
                    <a:p>
                      <a:pPr algn="ctr" rtl="1">
                        <a:lnSpc>
                          <a:spcPct val="90000"/>
                        </a:lnSpc>
                        <a:spcAft>
                          <a:spcPts val="0"/>
                        </a:spcAft>
                      </a:pPr>
                      <a:r>
                        <a:rPr lang="ar-IQ" sz="1400" b="1" i="0">
                          <a:solidFill>
                            <a:srgbClr val="FF0000"/>
                          </a:solidFill>
                          <a:effectLst/>
                          <a:latin typeface="Calibri"/>
                          <a:ea typeface="Calibri"/>
                          <a:cs typeface="+mj-cs"/>
                        </a:rPr>
                        <a:t>نشاط مضادات الاكسدة الكلية في البلازما المنوية (ملغم/ديسيلتر)</a:t>
                      </a:r>
                      <a:endParaRPr lang="en-US" sz="1400" b="1" i="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0.02</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Ῡ= 0.04 - 0.02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0.54</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1119">
                <a:tc>
                  <a: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lang="ar-IQ" sz="1400" b="1" i="0" dirty="0">
                          <a:effectLst/>
                          <a:latin typeface="Calibri"/>
                          <a:ea typeface="Calibri"/>
                          <a:cs typeface="+mj-cs"/>
                        </a:rPr>
                        <a:t>تركيز المالون ثنائي </a:t>
                      </a:r>
                      <a:r>
                        <a:rPr lang="ar-IQ" sz="1400" b="1" i="0" dirty="0" err="1">
                          <a:effectLst/>
                          <a:latin typeface="Calibri"/>
                          <a:ea typeface="Calibri"/>
                          <a:cs typeface="+mj-cs"/>
                        </a:rPr>
                        <a:t>الألديهايد</a:t>
                      </a:r>
                      <a:r>
                        <a:rPr lang="ar-IQ" sz="1400" b="1" i="0" dirty="0">
                          <a:effectLst/>
                          <a:latin typeface="Calibri"/>
                          <a:ea typeface="Calibri"/>
                          <a:cs typeface="+mj-cs"/>
                        </a:rPr>
                        <a:t> في البلازما المنوية </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ar-IQ" sz="1400" b="1" i="0" u="none" strike="noStrike" kern="1200" cap="none" spc="0" normalizeH="0" baseline="0" noProof="0" dirty="0" err="1" smtClean="0">
                          <a:ln>
                            <a:noFill/>
                          </a:ln>
                          <a:solidFill>
                            <a:prstClr val="black"/>
                          </a:solidFill>
                          <a:effectLst/>
                          <a:uLnTx/>
                          <a:uFillTx/>
                          <a:latin typeface="+mn-lt"/>
                          <a:ea typeface="Calibri"/>
                          <a:cs typeface="Times New Roman"/>
                        </a:rPr>
                        <a:t>مايكرومول</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en-US" sz="1400" b="1" i="0" u="none" strike="noStrike" kern="1200" cap="none" spc="0" normalizeH="0" baseline="0" noProof="0" dirty="0" smtClean="0">
                          <a:ln>
                            <a:noFill/>
                          </a:ln>
                          <a:solidFill>
                            <a:prstClr val="black"/>
                          </a:solidFill>
                          <a:effectLst/>
                          <a:uLnTx/>
                          <a:uFillTx/>
                          <a:latin typeface="+mn-lt"/>
                          <a:ea typeface="Calibri"/>
                          <a:cs typeface="+mn-cs"/>
                        </a:rPr>
                        <a:t>10 </a:t>
                      </a:r>
                      <a:r>
                        <a:rPr kumimoji="0" lang="en-US" sz="1400" b="1" i="0" u="none" strike="noStrike" kern="1200" cap="none" spc="0" normalizeH="0" baseline="30000" noProof="0" dirty="0" smtClean="0">
                          <a:ln>
                            <a:noFill/>
                          </a:ln>
                          <a:solidFill>
                            <a:prstClr val="black"/>
                          </a:solidFill>
                          <a:effectLst/>
                          <a:uLnTx/>
                          <a:uFillTx/>
                          <a:latin typeface="+mn-lt"/>
                          <a:ea typeface="Calibri"/>
                          <a:cs typeface="+mn-cs"/>
                        </a:rPr>
                        <a:t>6</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نطفة)</a:t>
                      </a:r>
                      <a:endParaRPr kumimoji="0" lang="en-US" sz="1400" b="1" i="0" u="none" strike="noStrike" kern="1200" cap="none" spc="0" normalizeH="0" baseline="0" noProof="0" dirty="0">
                        <a:ln>
                          <a:noFill/>
                        </a:ln>
                        <a:solidFill>
                          <a:prstClr val="black"/>
                        </a:solidFill>
                        <a:effectLst/>
                        <a:uLnTx/>
                        <a:uFillTx/>
                        <a:latin typeface="+mn-lt"/>
                        <a:ea typeface="Calibri"/>
                        <a:cs typeface="+mn-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- 12.06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37.16 - 12.06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00559">
                <a:tc>
                  <a:txBody>
                    <a:bodyPr/>
                    <a:lstStyle/>
                    <a:p>
                      <a:pPr algn="ctr" rtl="1">
                        <a:lnSpc>
                          <a:spcPct val="90000"/>
                        </a:lnSpc>
                        <a:spcAft>
                          <a:spcPts val="0"/>
                        </a:spcAft>
                      </a:pPr>
                      <a:r>
                        <a:rPr lang="ar-IQ" sz="1400" b="1" i="0" dirty="0">
                          <a:effectLst/>
                          <a:latin typeface="Calibri"/>
                          <a:ea typeface="Calibri"/>
                          <a:cs typeface="+mj-cs"/>
                        </a:rPr>
                        <a:t>النسبة المئوية لضرر المادة الوراثية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Ῡ= 2.36 + 0.16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983669822"/>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88367" y="53135"/>
            <a:ext cx="8208912" cy="769441"/>
          </a:xfrm>
          <a:prstGeom prst="rect">
            <a:avLst/>
          </a:prstGeom>
          <a:noFill/>
        </p:spPr>
        <p:txBody>
          <a:bodyPr wrap="square" rtlCol="1">
            <a:spAutoFit/>
          </a:bodyPr>
          <a:lstStyle/>
          <a:p>
            <a:pPr algn="just"/>
            <a:r>
              <a:rPr lang="ar-IQ" sz="2200" b="1" dirty="0">
                <a:solidFill>
                  <a:srgbClr val="FFFF00"/>
                </a:solidFill>
                <a:cs typeface="+mj-cs"/>
              </a:rPr>
              <a:t>جدول </a:t>
            </a:r>
            <a:r>
              <a:rPr lang="en-US" sz="2200" b="1" dirty="0" smtClean="0">
                <a:solidFill>
                  <a:srgbClr val="FFFF00"/>
                </a:solidFill>
                <a:cs typeface="+mj-cs"/>
              </a:rPr>
              <a:t>10</a:t>
            </a:r>
            <a:r>
              <a:rPr lang="ar-IQ" sz="2200" b="1" dirty="0">
                <a:solidFill>
                  <a:srgbClr val="FFFF00"/>
                </a:solidFill>
                <a:cs typeface="+mj-cs"/>
              </a:rPr>
              <a:t>. </a:t>
            </a:r>
            <a:r>
              <a:rPr lang="ar-IQ" sz="2200" b="1" dirty="0">
                <a:solidFill>
                  <a:schemeClr val="bg1"/>
                </a:solidFill>
                <a:cs typeface="+mj-cs"/>
              </a:rPr>
              <a:t>انحدار صفات السائل المنوي لثيران الجاموس العراقي على التعبير النسبي لجزيئات الحامض النووي الرايبوزي </a:t>
            </a:r>
            <a:r>
              <a:rPr lang="en-US" sz="2200" b="1" dirty="0" smtClean="0">
                <a:solidFill>
                  <a:srgbClr val="FFFF00"/>
                </a:solidFill>
                <a:cs typeface="+mj-cs"/>
              </a:rPr>
              <a:t>miR-378a-3p</a:t>
            </a:r>
            <a:r>
              <a:rPr lang="en-US" sz="2200" b="1" dirty="0" smtClean="0">
                <a:solidFill>
                  <a:schemeClr val="bg1"/>
                </a:solidFill>
                <a:cs typeface="+mj-cs"/>
              </a:rPr>
              <a:t> </a:t>
            </a:r>
            <a:r>
              <a:rPr lang="ar-IQ" sz="2200" b="1" dirty="0">
                <a:solidFill>
                  <a:schemeClr val="bg1"/>
                </a:solidFill>
                <a:cs typeface="+mj-cs"/>
              </a:rPr>
              <a:t>في النطف.</a:t>
            </a:r>
          </a:p>
        </p:txBody>
      </p:sp>
      <p:graphicFrame>
        <p:nvGraphicFramePr>
          <p:cNvPr id="13" name="كائن 12"/>
          <p:cNvGraphicFramePr>
            <a:graphicFrameLocks noChangeAspect="1"/>
          </p:cNvGraphicFramePr>
          <p:nvPr>
            <p:extLst>
              <p:ext uri="{D42A27DB-BD31-4B8C-83A1-F6EECF244321}">
                <p14:modId xmlns:p14="http://schemas.microsoft.com/office/powerpoint/2010/main" val="2471032939"/>
              </p:ext>
            </p:extLst>
          </p:nvPr>
        </p:nvGraphicFramePr>
        <p:xfrm>
          <a:off x="4560890" y="1397000"/>
          <a:ext cx="20637" cy="4064000"/>
        </p:xfrm>
        <a:graphic>
          <a:graphicData uri="http://schemas.openxmlformats.org/presentationml/2006/ole">
            <mc:AlternateContent xmlns:mc="http://schemas.openxmlformats.org/markup-compatibility/2006">
              <mc:Choice xmlns:v="urn:schemas-microsoft-com:vml" Requires="v">
                <p:oleObj spid="_x0000_s12432" name="Worksheet" r:id="rId4" imgW="1552639" imgH="312048710" progId="Excel.Sheet.12">
                  <p:embed/>
                </p:oleObj>
              </mc:Choice>
              <mc:Fallback>
                <p:oleObj name="Worksheet" r:id="rId4" imgW="1552639" imgH="312048710" progId="Excel.Sheet.12">
                  <p:embed/>
                  <p:pic>
                    <p:nvPicPr>
                      <p:cNvPr id="0" name=""/>
                      <p:cNvPicPr/>
                      <p:nvPr/>
                    </p:nvPicPr>
                    <p:blipFill>
                      <a:blip r:embed="rId5"/>
                      <a:stretch>
                        <a:fillRect/>
                      </a:stretch>
                    </p:blipFill>
                    <p:spPr>
                      <a:xfrm>
                        <a:off x="4560890" y="1397000"/>
                        <a:ext cx="20637" cy="4064000"/>
                      </a:xfrm>
                      <a:prstGeom prst="rect">
                        <a:avLst/>
                      </a:prstGeom>
                    </p:spPr>
                  </p:pic>
                </p:oleObj>
              </mc:Fallback>
            </mc:AlternateContent>
          </a:graphicData>
        </a:graphic>
      </p:graphicFrame>
      <p:graphicFrame>
        <p:nvGraphicFramePr>
          <p:cNvPr id="2" name="جدول 1"/>
          <p:cNvGraphicFramePr>
            <a:graphicFrameLocks noGrp="1"/>
          </p:cNvGraphicFramePr>
          <p:nvPr>
            <p:extLst>
              <p:ext uri="{D42A27DB-BD31-4B8C-83A1-F6EECF244321}">
                <p14:modId xmlns:p14="http://schemas.microsoft.com/office/powerpoint/2010/main" val="1130285082"/>
              </p:ext>
            </p:extLst>
          </p:nvPr>
        </p:nvGraphicFramePr>
        <p:xfrm>
          <a:off x="272354" y="1011668"/>
          <a:ext cx="8640959" cy="5729696"/>
        </p:xfrm>
        <a:graphic>
          <a:graphicData uri="http://schemas.openxmlformats.org/drawingml/2006/table">
            <a:tbl>
              <a:tblPr rtl="1" firstRow="1" firstCol="1" bandRow="1"/>
              <a:tblGrid>
                <a:gridCol w="3706358"/>
                <a:gridCol w="1008619"/>
                <a:gridCol w="1863325"/>
                <a:gridCol w="888087"/>
                <a:gridCol w="1174570"/>
              </a:tblGrid>
              <a:tr h="464538">
                <a:tc>
                  <a:txBody>
                    <a:bodyPr/>
                    <a:lstStyle/>
                    <a:p>
                      <a:pPr algn="ctr" rtl="1">
                        <a:lnSpc>
                          <a:spcPct val="90000"/>
                        </a:lnSpc>
                        <a:spcAft>
                          <a:spcPts val="0"/>
                        </a:spcAft>
                      </a:pPr>
                      <a:r>
                        <a:rPr lang="ar-IQ" sz="1400" b="1" i="0" dirty="0">
                          <a:effectLst/>
                          <a:latin typeface="Calibri"/>
                          <a:ea typeface="Calibri"/>
                          <a:cs typeface="+mj-cs"/>
                        </a:rPr>
                        <a:t>صفات السائل المنوي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معامل الانحدار</a:t>
                      </a:r>
                      <a:endParaRPr lang="en-US" sz="1400" b="1"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b</a:t>
                      </a:r>
                      <a:r>
                        <a:rPr lang="ar-IQ" sz="1400" b="1" i="0" dirty="0">
                          <a:effectLst/>
                          <a:latin typeface="Calibri"/>
                          <a:ea typeface="Calibri"/>
                          <a:cs typeface="+mj-cs"/>
                        </a:rPr>
                        <a:t>)</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dirty="0">
                          <a:effectLst/>
                          <a:latin typeface="Calibri"/>
                          <a:ea typeface="Calibri"/>
                          <a:cs typeface="+mj-cs"/>
                        </a:rPr>
                        <a:t>معادلة التوقع</a:t>
                      </a:r>
                      <a:endParaRPr lang="en-US" sz="1400" b="1"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Prediction equation</a:t>
                      </a:r>
                      <a:r>
                        <a:rPr lang="ar-IQ" sz="1400" b="1" i="0" dirty="0">
                          <a:effectLst/>
                          <a:latin typeface="Calibri"/>
                          <a:ea typeface="Calibri"/>
                          <a:cs typeface="+mj-cs"/>
                        </a:rPr>
                        <a:t>)</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مستوى المعنوية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معامل التحديد</a:t>
                      </a:r>
                      <a:endParaRPr lang="en-US" sz="1400" b="1"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R</a:t>
                      </a:r>
                      <a:r>
                        <a:rPr lang="en-US" sz="1400" b="1" i="0" baseline="30000" dirty="0">
                          <a:effectLst/>
                          <a:latin typeface="Times New Roman"/>
                          <a:ea typeface="Calibri"/>
                          <a:cs typeface="+mj-cs"/>
                        </a:rPr>
                        <a:t>2</a:t>
                      </a:r>
                      <a:r>
                        <a:rPr lang="ar-IQ" sz="1400" b="1" i="0" dirty="0">
                          <a:effectLst/>
                          <a:latin typeface="Calibri"/>
                          <a:ea typeface="Calibri"/>
                          <a:cs typeface="+mj-cs"/>
                        </a:rPr>
                        <a:t>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tabLst>
                          <a:tab pos="323850" algn="l"/>
                          <a:tab pos="1035050" algn="ctr"/>
                        </a:tabLst>
                      </a:pPr>
                      <a:r>
                        <a:rPr lang="ar-IQ" sz="1400" b="1" i="0" dirty="0">
                          <a:effectLst/>
                          <a:latin typeface="Calibri"/>
                          <a:ea typeface="Calibri"/>
                          <a:cs typeface="+mj-cs"/>
                        </a:rPr>
                        <a:t>حجم القذفة (مل)</a:t>
                      </a:r>
                      <a:endParaRPr lang="en-US" sz="140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- 0.85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2.97 - 0.85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0.007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tabLst>
                          <a:tab pos="600075" algn="l"/>
                          <a:tab pos="1035050" algn="ctr"/>
                        </a:tabLst>
                      </a:pPr>
                      <a:r>
                        <a:rPr lang="ar-IQ" sz="1400" b="1" i="0">
                          <a:effectLst/>
                          <a:latin typeface="Calibri"/>
                          <a:ea typeface="Calibri"/>
                          <a:cs typeface="+mj-cs"/>
                        </a:rPr>
                        <a:t>تركيز النطف (مليون /مل)</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359.65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Ῡ=771.79+359.65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0.09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لحركة النطف الجماعية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24.49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Ῡ=22.43+24.49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0.18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لحركة النطف الفردية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23.58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Ῡ=45.41+23.58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0.21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dirty="0">
                          <a:effectLst/>
                          <a:latin typeface="Calibri"/>
                          <a:ea typeface="Calibri"/>
                          <a:cs typeface="+mj-cs"/>
                        </a:rPr>
                        <a:t>النسبة المئوية للنطف </a:t>
                      </a:r>
                      <a:r>
                        <a:rPr lang="ar-IQ" sz="1400" b="1" i="0" dirty="0" smtClean="0">
                          <a:effectLst/>
                          <a:latin typeface="Calibri"/>
                          <a:ea typeface="Calibri"/>
                          <a:cs typeface="+mj-cs"/>
                        </a:rPr>
                        <a:t>الحية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26.04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Ῡ=67.50+26.04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dirty="0" smtClean="0">
                          <a:effectLst/>
                          <a:latin typeface="Calibri"/>
                          <a:ea typeface="Calibri"/>
                          <a:cs typeface="Times New Roman"/>
                        </a:rPr>
                        <a:t>0.30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لتشوهات رأس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- 1.27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2.03 - 1.27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dirty="0" smtClean="0">
                          <a:effectLst/>
                          <a:latin typeface="Calibri"/>
                          <a:ea typeface="Calibri"/>
                          <a:cs typeface="Times New Roman"/>
                        </a:rPr>
                        <a:t>0.09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لتشوهات القطعة الوسطية للذيل</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1.00 + 0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dirty="0">
                          <a:effectLst/>
                          <a:latin typeface="Times New Roman"/>
                          <a:ea typeface="Calibri"/>
                          <a:cs typeface="Arial"/>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لتشوهات القطعة الرئيسية والنهائية لذيل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-2.38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Ῡ=3.74-2.38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0.17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للتشوهات الكلية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-3.65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Ῡ=6.77-3.65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0.19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لسلامة الغشاء البلازمي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25.31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Ῡ=69.89+25.31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0.27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0">
                        <a:lnSpc>
                          <a:spcPct val="90000"/>
                        </a:lnSpc>
                        <a:spcAft>
                          <a:spcPts val="0"/>
                        </a:spcAft>
                      </a:pPr>
                      <a:r>
                        <a:rPr lang="ar-IQ" sz="1400" b="1" i="0">
                          <a:effectLst/>
                          <a:latin typeface="Calibri"/>
                          <a:ea typeface="Calibri"/>
                          <a:cs typeface="+mj-cs"/>
                        </a:rPr>
                        <a:t>النسبة المئوية لسلامة  أكروسوم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22.19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Ῡ= 72.45+ 22.19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0.31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a:effectLst/>
                          <a:latin typeface="Calibri"/>
                          <a:ea typeface="Calibri"/>
                          <a:cs typeface="+mj-cs"/>
                        </a:rPr>
                        <a:t>النسبة المئوية للنطف الطبيعية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3.66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93.22+ 3.66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0.20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404.93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345.30+404.93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0.30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519.75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529.11+519.75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0.34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الاكروسوم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491.87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552.38+491.87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0.26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dirty="0">
                          <a:effectLst/>
                          <a:latin typeface="Calibri"/>
                          <a:ea typeface="Calibri"/>
                          <a:cs typeface="Times New Roman"/>
                        </a:rPr>
                        <a:t>العدد الكلي </a:t>
                      </a:r>
                      <a:r>
                        <a:rPr lang="ar-IQ" sz="1400" b="1" i="0" dirty="0" err="1">
                          <a:effectLst/>
                          <a:latin typeface="Calibri"/>
                          <a:ea typeface="Calibri"/>
                          <a:cs typeface="Times New Roman"/>
                        </a:rPr>
                        <a:t>لاجزاء</a:t>
                      </a:r>
                      <a:r>
                        <a:rPr lang="ar-IQ" sz="1400" b="1" i="0" dirty="0">
                          <a:effectLst/>
                          <a:latin typeface="Calibri"/>
                          <a:ea typeface="Calibri"/>
                          <a:cs typeface="Times New Roman"/>
                        </a:rPr>
                        <a:t>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422.41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Ῡ= 222.35+422.41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0.41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الطبيعية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370.73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Ῡ= 719.09+370.73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8725">
                <a:tc>
                  <a:txBody>
                    <a:bodyPr/>
                    <a:lstStyle/>
                    <a:p>
                      <a:pPr algn="ctr" rtl="1">
                        <a:lnSpc>
                          <a:spcPct val="90000"/>
                        </a:lnSpc>
                        <a:spcAft>
                          <a:spcPts val="0"/>
                        </a:spcAft>
                      </a:pPr>
                      <a:r>
                        <a:rPr lang="ar-IQ" sz="1400" b="1" i="0">
                          <a:effectLst/>
                          <a:latin typeface="Calibri"/>
                          <a:ea typeface="Calibri"/>
                          <a:cs typeface="+mj-cs"/>
                        </a:rPr>
                        <a:t>نشاط مضادات الاكسدة الكلية في البلازما المنوية (ملغم/ديسيلتر)</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- 0.02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0.03 - 0.02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7887">
                <a:tc>
                  <a: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lang="ar-IQ" sz="1400" b="1" i="0" dirty="0">
                          <a:effectLst/>
                          <a:latin typeface="Calibri"/>
                          <a:ea typeface="Calibri"/>
                          <a:cs typeface="+mj-cs"/>
                        </a:rPr>
                        <a:t>تركيز المالون ثنائي </a:t>
                      </a:r>
                      <a:r>
                        <a:rPr lang="ar-IQ" sz="1400" b="1" i="0" dirty="0" err="1">
                          <a:effectLst/>
                          <a:latin typeface="Calibri"/>
                          <a:ea typeface="Calibri"/>
                          <a:cs typeface="+mj-cs"/>
                        </a:rPr>
                        <a:t>الألديهايد</a:t>
                      </a:r>
                      <a:r>
                        <a:rPr lang="ar-IQ" sz="1400" b="1" i="0" dirty="0">
                          <a:effectLst/>
                          <a:latin typeface="Calibri"/>
                          <a:ea typeface="Calibri"/>
                          <a:cs typeface="+mj-cs"/>
                        </a:rPr>
                        <a:t> في البلازما المنوية </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ar-IQ" sz="1400" b="1" i="0" u="none" strike="noStrike" kern="1200" cap="none" spc="0" normalizeH="0" baseline="0" noProof="0" dirty="0" err="1" smtClean="0">
                          <a:ln>
                            <a:noFill/>
                          </a:ln>
                          <a:solidFill>
                            <a:prstClr val="black"/>
                          </a:solidFill>
                          <a:effectLst/>
                          <a:uLnTx/>
                          <a:uFillTx/>
                          <a:latin typeface="+mn-lt"/>
                          <a:ea typeface="Calibri"/>
                          <a:cs typeface="Times New Roman"/>
                        </a:rPr>
                        <a:t>مايكرومول</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a:t>
                      </a:r>
                      <a:r>
                        <a:rPr kumimoji="0" lang="en-US" sz="1400" b="1" i="0" u="none" strike="noStrike" kern="1200" cap="none" spc="0" normalizeH="0" baseline="0" noProof="0" dirty="0" smtClean="0">
                          <a:ln>
                            <a:noFill/>
                          </a:ln>
                          <a:solidFill>
                            <a:prstClr val="black"/>
                          </a:solidFill>
                          <a:effectLst/>
                          <a:uLnTx/>
                          <a:uFillTx/>
                          <a:latin typeface="+mn-lt"/>
                          <a:ea typeface="Calibri"/>
                          <a:cs typeface="+mn-cs"/>
                        </a:rPr>
                        <a:t>10 </a:t>
                      </a:r>
                      <a:r>
                        <a:rPr kumimoji="0" lang="en-US" sz="1400" b="1" i="0" u="none" strike="noStrike" kern="1200" cap="none" spc="0" normalizeH="0" baseline="30000" noProof="0" dirty="0" smtClean="0">
                          <a:ln>
                            <a:noFill/>
                          </a:ln>
                          <a:solidFill>
                            <a:prstClr val="black"/>
                          </a:solidFill>
                          <a:effectLst/>
                          <a:uLnTx/>
                          <a:uFillTx/>
                          <a:latin typeface="+mn-lt"/>
                          <a:ea typeface="Calibri"/>
                          <a:cs typeface="+mn-cs"/>
                        </a:rPr>
                        <a:t>6</a:t>
                      </a:r>
                      <a:r>
                        <a:rPr kumimoji="0" lang="ar-IQ" sz="1400" b="1" i="0" u="none" strike="noStrike" kern="1200" cap="none" spc="0" normalizeH="0" baseline="0" noProof="0" dirty="0" smtClean="0">
                          <a:ln>
                            <a:noFill/>
                          </a:ln>
                          <a:solidFill>
                            <a:prstClr val="black"/>
                          </a:solidFill>
                          <a:effectLst/>
                          <a:uLnTx/>
                          <a:uFillTx/>
                          <a:latin typeface="+mn-lt"/>
                          <a:ea typeface="Calibri"/>
                          <a:cs typeface="Times New Roman"/>
                        </a:rPr>
                        <a:t>نطفة)</a:t>
                      </a:r>
                      <a:endParaRPr kumimoji="0" lang="en-US" sz="1400" b="1" i="0" u="none" strike="noStrike" kern="1200" cap="none" spc="0" normalizeH="0" baseline="0" noProof="0" dirty="0">
                        <a:ln>
                          <a:noFill/>
                        </a:ln>
                        <a:solidFill>
                          <a:prstClr val="black"/>
                        </a:solidFill>
                        <a:effectLst/>
                        <a:uLnTx/>
                        <a:uFillTx/>
                        <a:latin typeface="+mn-lt"/>
                        <a:ea typeface="Calibri"/>
                        <a:cs typeface="+mn-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- 33.78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37.04 - 33.78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0.18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00221">
                <a:tc>
                  <a:txBody>
                    <a:bodyPr/>
                    <a:lstStyle/>
                    <a:p>
                      <a:pPr algn="ctr" rtl="1">
                        <a:lnSpc>
                          <a:spcPct val="90000"/>
                        </a:lnSpc>
                        <a:spcAft>
                          <a:spcPts val="0"/>
                        </a:spcAft>
                      </a:pPr>
                      <a:r>
                        <a:rPr lang="ar-IQ" sz="1400" b="1" i="0" dirty="0">
                          <a:effectLst/>
                          <a:latin typeface="Calibri"/>
                          <a:ea typeface="Calibri"/>
                          <a:cs typeface="+mj-cs"/>
                        </a:rPr>
                        <a:t>النسبة المئوية لضرر المادة الوراثية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2.53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Ῡ= 2.08+ 2.53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80000"/>
                        </a:lnSpc>
                        <a:spcAft>
                          <a:spcPts val="0"/>
                        </a:spcAft>
                      </a:pPr>
                      <a:r>
                        <a:rPr lang="en-US" sz="1400" b="1" i="0" dirty="0">
                          <a:effectLst/>
                          <a:latin typeface="Times New Roman"/>
                          <a:ea typeface="Calibri"/>
                          <a:cs typeface="Arial"/>
                        </a:rPr>
                        <a:t>0.23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5574421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67544" y="116635"/>
            <a:ext cx="8208912" cy="769441"/>
          </a:xfrm>
          <a:prstGeom prst="rect">
            <a:avLst/>
          </a:prstGeom>
          <a:noFill/>
        </p:spPr>
        <p:txBody>
          <a:bodyPr wrap="square" rtlCol="1">
            <a:spAutoFit/>
          </a:bodyPr>
          <a:lstStyle/>
          <a:p>
            <a:pPr algn="just"/>
            <a:r>
              <a:rPr lang="ar-IQ" sz="2200" b="1" dirty="0">
                <a:solidFill>
                  <a:srgbClr val="FFFF00"/>
                </a:solidFill>
              </a:rPr>
              <a:t>جدول </a:t>
            </a:r>
            <a:r>
              <a:rPr lang="en-US" sz="2200" b="1" dirty="0" smtClean="0">
                <a:solidFill>
                  <a:srgbClr val="FFFF00"/>
                </a:solidFill>
              </a:rPr>
              <a:t>11</a:t>
            </a:r>
            <a:r>
              <a:rPr lang="ar-IQ" sz="2200" b="1" dirty="0">
                <a:solidFill>
                  <a:srgbClr val="FFFF00"/>
                </a:solidFill>
              </a:rPr>
              <a:t>. </a:t>
            </a:r>
            <a:r>
              <a:rPr lang="ar-IQ" sz="2200" b="1" dirty="0">
                <a:solidFill>
                  <a:schemeClr val="bg1"/>
                </a:solidFill>
              </a:rPr>
              <a:t>انحدار صفات السائل المنوي لثيران الجاموس العراقي على التعبير النسبي لجزيئات الحامض النووي  الرايبوزي نوع </a:t>
            </a:r>
            <a:r>
              <a:rPr lang="en-US" sz="2200" b="1" dirty="0">
                <a:solidFill>
                  <a:srgbClr val="FFFF00"/>
                </a:solidFill>
              </a:rPr>
              <a:t>miR-378a-3p</a:t>
            </a:r>
            <a:r>
              <a:rPr lang="en-US" sz="2200" b="1" dirty="0">
                <a:solidFill>
                  <a:schemeClr val="bg1"/>
                </a:solidFill>
              </a:rPr>
              <a:t> </a:t>
            </a:r>
            <a:r>
              <a:rPr lang="ar-IQ" sz="2200" b="1" dirty="0" smtClean="0">
                <a:solidFill>
                  <a:schemeClr val="bg1"/>
                </a:solidFill>
              </a:rPr>
              <a:t> في </a:t>
            </a:r>
            <a:r>
              <a:rPr lang="ar-IQ" sz="2200" b="1" dirty="0">
                <a:solidFill>
                  <a:schemeClr val="bg1"/>
                </a:solidFill>
              </a:rPr>
              <a:t>البلازما المنوية.</a:t>
            </a:r>
          </a:p>
        </p:txBody>
      </p:sp>
      <p:graphicFrame>
        <p:nvGraphicFramePr>
          <p:cNvPr id="13" name="كائن 12"/>
          <p:cNvGraphicFramePr>
            <a:graphicFrameLocks noChangeAspect="1"/>
          </p:cNvGraphicFramePr>
          <p:nvPr>
            <p:extLst>
              <p:ext uri="{D42A27DB-BD31-4B8C-83A1-F6EECF244321}">
                <p14:modId xmlns:p14="http://schemas.microsoft.com/office/powerpoint/2010/main" val="497985210"/>
              </p:ext>
            </p:extLst>
          </p:nvPr>
        </p:nvGraphicFramePr>
        <p:xfrm>
          <a:off x="4560890" y="1397000"/>
          <a:ext cx="20637" cy="4064000"/>
        </p:xfrm>
        <a:graphic>
          <a:graphicData uri="http://schemas.openxmlformats.org/presentationml/2006/ole">
            <mc:AlternateContent xmlns:mc="http://schemas.openxmlformats.org/markup-compatibility/2006">
              <mc:Choice xmlns:v="urn:schemas-microsoft-com:vml" Requires="v">
                <p:oleObj spid="_x0000_s13455" name="Worksheet" r:id="rId4" imgW="1552639" imgH="312048710" progId="Excel.Sheet.12">
                  <p:embed/>
                </p:oleObj>
              </mc:Choice>
              <mc:Fallback>
                <p:oleObj name="Worksheet" r:id="rId4" imgW="1552639" imgH="312048710" progId="Excel.Sheet.12">
                  <p:embed/>
                  <p:pic>
                    <p:nvPicPr>
                      <p:cNvPr id="0" name=""/>
                      <p:cNvPicPr/>
                      <p:nvPr/>
                    </p:nvPicPr>
                    <p:blipFill>
                      <a:blip r:embed="rId5"/>
                      <a:stretch>
                        <a:fillRect/>
                      </a:stretch>
                    </p:blipFill>
                    <p:spPr>
                      <a:xfrm>
                        <a:off x="4560890" y="1397000"/>
                        <a:ext cx="20637" cy="4064000"/>
                      </a:xfrm>
                      <a:prstGeom prst="rect">
                        <a:avLst/>
                      </a:prstGeom>
                    </p:spPr>
                  </p:pic>
                </p:oleObj>
              </mc:Fallback>
            </mc:AlternateContent>
          </a:graphicData>
        </a:graphic>
      </p:graphicFrame>
      <p:graphicFrame>
        <p:nvGraphicFramePr>
          <p:cNvPr id="2" name="جدول 1"/>
          <p:cNvGraphicFramePr>
            <a:graphicFrameLocks noGrp="1"/>
          </p:cNvGraphicFramePr>
          <p:nvPr>
            <p:extLst>
              <p:ext uri="{D42A27DB-BD31-4B8C-83A1-F6EECF244321}">
                <p14:modId xmlns:p14="http://schemas.microsoft.com/office/powerpoint/2010/main" val="1812527384"/>
              </p:ext>
            </p:extLst>
          </p:nvPr>
        </p:nvGraphicFramePr>
        <p:xfrm>
          <a:off x="251531" y="886078"/>
          <a:ext cx="8712967" cy="5721791"/>
        </p:xfrm>
        <a:graphic>
          <a:graphicData uri="http://schemas.openxmlformats.org/drawingml/2006/table">
            <a:tbl>
              <a:tblPr rtl="1" firstRow="1" firstCol="1" bandRow="1"/>
              <a:tblGrid>
                <a:gridCol w="3737244"/>
                <a:gridCol w="1017024"/>
                <a:gridCol w="1878853"/>
                <a:gridCol w="895488"/>
                <a:gridCol w="1184358"/>
              </a:tblGrid>
              <a:tr h="434613">
                <a:tc>
                  <a:txBody>
                    <a:bodyPr/>
                    <a:lstStyle/>
                    <a:p>
                      <a:pPr algn="ctr" rtl="1">
                        <a:lnSpc>
                          <a:spcPct val="90000"/>
                        </a:lnSpc>
                        <a:spcAft>
                          <a:spcPts val="0"/>
                        </a:spcAft>
                      </a:pPr>
                      <a:r>
                        <a:rPr lang="ar-IQ" sz="1400" b="1" i="0" dirty="0" smtClean="0">
                          <a:effectLst/>
                          <a:latin typeface="Calibri"/>
                          <a:ea typeface="Calibri"/>
                          <a:cs typeface="+mj-cs"/>
                        </a:rPr>
                        <a:t>صفات السائل المنوي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a:effectLst/>
                          <a:latin typeface="Calibri"/>
                          <a:ea typeface="Calibri"/>
                          <a:cs typeface="+mj-cs"/>
                        </a:rPr>
                        <a:t>معامل الانحدار</a:t>
                      </a:r>
                      <a:endParaRPr lang="en-US" sz="1400" b="1" i="0">
                        <a:effectLst/>
                        <a:latin typeface="Calibri"/>
                        <a:ea typeface="Calibri"/>
                        <a:cs typeface="+mj-cs"/>
                      </a:endParaRPr>
                    </a:p>
                    <a:p>
                      <a:pPr algn="ctr" rtl="1">
                        <a:lnSpc>
                          <a:spcPct val="90000"/>
                        </a:lnSpc>
                        <a:spcAft>
                          <a:spcPts val="0"/>
                        </a:spcAft>
                      </a:pPr>
                      <a:r>
                        <a:rPr lang="ar-SA" sz="1400" b="1" i="0">
                          <a:effectLst/>
                          <a:latin typeface="Calibri"/>
                          <a:ea typeface="Calibri"/>
                          <a:cs typeface="+mj-cs"/>
                        </a:rPr>
                        <a:t>(</a:t>
                      </a:r>
                      <a:r>
                        <a:rPr lang="en-US" sz="1400" b="1" i="0">
                          <a:effectLst/>
                          <a:latin typeface="Times New Roman"/>
                          <a:ea typeface="Calibri"/>
                          <a:cs typeface="+mj-cs"/>
                        </a:rPr>
                        <a:t>b</a:t>
                      </a:r>
                      <a:r>
                        <a:rPr lang="ar-IQ" sz="1400" b="1" i="0">
                          <a:effectLst/>
                          <a:latin typeface="Calibri"/>
                          <a:ea typeface="Calibri"/>
                          <a:cs typeface="+mj-cs"/>
                        </a:rPr>
                        <a:t>)</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dirty="0">
                          <a:effectLst/>
                          <a:latin typeface="Calibri"/>
                          <a:ea typeface="Calibri"/>
                          <a:cs typeface="+mj-cs"/>
                        </a:rPr>
                        <a:t>معادلة التوقع</a:t>
                      </a:r>
                      <a:endParaRPr lang="en-US" sz="1400" b="1"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Prediction equation</a:t>
                      </a:r>
                      <a:r>
                        <a:rPr lang="ar-IQ" sz="1400" b="1" i="0" dirty="0">
                          <a:effectLst/>
                          <a:latin typeface="Calibri"/>
                          <a:ea typeface="Calibri"/>
                          <a:cs typeface="+mj-cs"/>
                        </a:rPr>
                        <a:t>)</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a:effectLst/>
                          <a:latin typeface="Calibri"/>
                          <a:ea typeface="Calibri"/>
                          <a:cs typeface="+mj-cs"/>
                        </a:rPr>
                        <a:t>مستوى المعنوية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effectLst/>
                          <a:latin typeface="Calibri"/>
                          <a:ea typeface="Calibri"/>
                          <a:cs typeface="+mj-cs"/>
                        </a:rPr>
                        <a:t>معامل التحديد</a:t>
                      </a:r>
                      <a:endParaRPr lang="en-US" sz="1400" b="1" i="0" dirty="0">
                        <a:effectLst/>
                        <a:latin typeface="Calibri"/>
                        <a:ea typeface="Calibri"/>
                        <a:cs typeface="+mj-cs"/>
                      </a:endParaRPr>
                    </a:p>
                    <a:p>
                      <a:pPr algn="ctr" rtl="1">
                        <a:lnSpc>
                          <a:spcPct val="90000"/>
                        </a:lnSpc>
                        <a:spcAft>
                          <a:spcPts val="0"/>
                        </a:spcAft>
                      </a:pPr>
                      <a:r>
                        <a:rPr lang="ar-SA" sz="1400" b="1" i="0" dirty="0">
                          <a:effectLst/>
                          <a:latin typeface="Calibri"/>
                          <a:ea typeface="Calibri"/>
                          <a:cs typeface="+mj-cs"/>
                        </a:rPr>
                        <a:t>(</a:t>
                      </a:r>
                      <a:r>
                        <a:rPr lang="en-US" sz="1400" b="1" i="0" dirty="0">
                          <a:effectLst/>
                          <a:latin typeface="Times New Roman"/>
                          <a:ea typeface="Calibri"/>
                          <a:cs typeface="+mj-cs"/>
                        </a:rPr>
                        <a:t>R</a:t>
                      </a:r>
                      <a:r>
                        <a:rPr lang="en-US" sz="1400" b="1" i="0" baseline="30000" dirty="0">
                          <a:effectLst/>
                          <a:latin typeface="Times New Roman"/>
                          <a:ea typeface="Calibri"/>
                          <a:cs typeface="+mj-cs"/>
                        </a:rPr>
                        <a:t>2</a:t>
                      </a:r>
                      <a:r>
                        <a:rPr lang="ar-IQ" sz="1400" b="1" i="0" dirty="0">
                          <a:effectLst/>
                          <a:latin typeface="Calibri"/>
                          <a:ea typeface="Calibri"/>
                          <a:cs typeface="+mj-cs"/>
                        </a:rPr>
                        <a:t>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tabLst>
                          <a:tab pos="323850" algn="l"/>
                          <a:tab pos="1035050" algn="ctr"/>
                        </a:tabLst>
                      </a:pPr>
                      <a:r>
                        <a:rPr lang="ar-IQ" sz="1400" b="1" i="0" smtClean="0">
                          <a:solidFill>
                            <a:srgbClr val="FF0000"/>
                          </a:solidFill>
                          <a:effectLst/>
                          <a:latin typeface="Calibri"/>
                          <a:ea typeface="Calibri"/>
                          <a:cs typeface="+mj-cs"/>
                        </a:rPr>
                        <a:t>حجم القذفة (مل)</a:t>
                      </a:r>
                      <a:endParaRPr lang="en-US" sz="1400" b="1" i="0">
                        <a:solidFill>
                          <a:srgbClr val="FF0000"/>
                        </a:solidFill>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3.52</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Arial"/>
                        </a:rPr>
                        <a:t>Ῡ=1.80+3.52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Arial"/>
                        </a:rPr>
                        <a:t>* *</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0.60</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tabLst>
                          <a:tab pos="600075" algn="l"/>
                          <a:tab pos="1035050" algn="ctr"/>
                        </a:tabLst>
                      </a:pPr>
                      <a:r>
                        <a:rPr lang="ar-IQ" sz="1400" b="1" i="0" smtClean="0">
                          <a:solidFill>
                            <a:srgbClr val="FF0000"/>
                          </a:solidFill>
                          <a:effectLst/>
                          <a:latin typeface="Calibri"/>
                          <a:ea typeface="Calibri"/>
                          <a:cs typeface="+mj-cs"/>
                        </a:rPr>
                        <a:t>تركيز النطف (مليون /مل)</a:t>
                      </a:r>
                      <a:endParaRPr lang="en-US" sz="1400" b="1" i="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474.62</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Arial"/>
                        </a:rPr>
                        <a:t>Ῡ=678.41+474.62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Arial"/>
                        </a:rPr>
                        <a:t>* *</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0.77</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لحركة النطف الجماعية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1.98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Arial"/>
                        </a:rPr>
                        <a:t>Ῡ=25.12+1.98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لحركة النطف الفردية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-1.81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Ῡ=49.11-1.81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للنطف الحية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- 4.79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Ῡ=72.43-4.79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لتشوهات رأس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- 0.51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2.01- 0.51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لتشوهات القطعة الوسطية للذيل</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1.00 +0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8965">
                <a:tc>
                  <a:txBody>
                    <a:bodyPr/>
                    <a:lstStyle/>
                    <a:p>
                      <a:pPr algn="ctr" rtl="0">
                        <a:lnSpc>
                          <a:spcPct val="90000"/>
                        </a:lnSpc>
                        <a:spcAft>
                          <a:spcPts val="0"/>
                        </a:spcAft>
                      </a:pPr>
                      <a:r>
                        <a:rPr lang="ar-IQ" sz="1400" b="1" i="0" smtClean="0">
                          <a:effectLst/>
                          <a:latin typeface="Calibri"/>
                          <a:ea typeface="Calibri"/>
                          <a:cs typeface="+mj-cs"/>
                        </a:rPr>
                        <a:t>النسبة المئوية لتشوهات القطعة الرئيسية والنهائية لذيل النطف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0.31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Ῡ=3.33+0.31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0.02</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للتشوهات الكلية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- 0.19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6.34 - 0.19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smtClean="0">
                          <a:effectLst/>
                          <a:latin typeface="Calibri"/>
                          <a:ea typeface="Calibri"/>
                          <a:cs typeface="+mj-cs"/>
                        </a:rPr>
                        <a:t>النسبة المئوية لسلامة الغشاء البلازمي للنطف</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- 5.84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Ῡ=75.02- 5.84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0">
                        <a:lnSpc>
                          <a:spcPct val="90000"/>
                        </a:lnSpc>
                        <a:spcAft>
                          <a:spcPts val="0"/>
                        </a:spcAft>
                      </a:pPr>
                      <a:r>
                        <a:rPr lang="ar-IQ" sz="1400" b="1" i="0" dirty="0" smtClean="0">
                          <a:effectLst/>
                          <a:latin typeface="Calibri"/>
                          <a:ea typeface="Calibri"/>
                          <a:cs typeface="+mj-cs"/>
                        </a:rPr>
                        <a:t>النسبة المئوية لسلامة  أكروسوم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- 2.33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76.12 - 2.33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0.017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effectLst/>
                          <a:latin typeface="Calibri"/>
                          <a:ea typeface="Calibri"/>
                          <a:cs typeface="+mj-cs"/>
                        </a:rPr>
                        <a:t>النسبة المئوية للنطف الطبيعية</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93.65 + 0.19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effectLst/>
                          <a:latin typeface="Calibri"/>
                          <a:ea typeface="Calibri"/>
                          <a:cs typeface="Times New Roman"/>
                        </a:rPr>
                        <a:t>العدد الكلي للنطف المتحركة (×</a:t>
                      </a:r>
                      <a:r>
                        <a:rPr lang="en-US" sz="1400" b="1" i="0" smtClean="0">
                          <a:effectLst/>
                          <a:latin typeface="Times New Roman"/>
                          <a:ea typeface="Calibri"/>
                          <a:cs typeface="Arial"/>
                        </a:rPr>
                        <a:t>10</a:t>
                      </a:r>
                      <a:r>
                        <a:rPr lang="en-US" sz="1400" b="1" i="0" baseline="30000" smtClean="0">
                          <a:effectLst/>
                          <a:latin typeface="Times New Roman"/>
                          <a:ea typeface="Calibri"/>
                          <a:cs typeface="Arial"/>
                        </a:rPr>
                        <a:t>6</a:t>
                      </a:r>
                      <a:r>
                        <a:rPr lang="ar-IQ" sz="1400" b="1" i="0" smtClean="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190.84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342.65 + 190.84X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0.34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effectLst/>
                          <a:latin typeface="Calibri"/>
                          <a:ea typeface="Calibri"/>
                          <a:cs typeface="Times New Roman"/>
                        </a:rPr>
                        <a:t>العدد الكلي للنطف سليمة الغشاء البلازمي (×</a:t>
                      </a:r>
                      <a:r>
                        <a:rPr lang="en-US" sz="1400" b="1" i="0" smtClean="0">
                          <a:effectLst/>
                          <a:latin typeface="Times New Roman"/>
                          <a:ea typeface="Calibri"/>
                          <a:cs typeface="Arial"/>
                        </a:rPr>
                        <a:t>10</a:t>
                      </a:r>
                      <a:r>
                        <a:rPr lang="en-US" sz="1400" b="1" i="0" baseline="30000" smtClean="0">
                          <a:effectLst/>
                          <a:latin typeface="Times New Roman"/>
                          <a:ea typeface="Calibri"/>
                          <a:cs typeface="Arial"/>
                        </a:rPr>
                        <a:t>6</a:t>
                      </a:r>
                      <a:r>
                        <a:rPr lang="ar-IQ" sz="1400" b="1" i="0" smtClean="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267.43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Ῡ=519.00+267.43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0.46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solidFill>
                            <a:srgbClr val="FF0000"/>
                          </a:solidFill>
                          <a:effectLst/>
                          <a:latin typeface="Calibri"/>
                          <a:ea typeface="Calibri"/>
                          <a:cs typeface="Times New Roman"/>
                        </a:rPr>
                        <a:t>العدد الكلي للنطف سليمة الاكروسوم (×</a:t>
                      </a:r>
                      <a:r>
                        <a:rPr lang="en-US" sz="1400" b="1" i="0" smtClean="0">
                          <a:solidFill>
                            <a:srgbClr val="FF0000"/>
                          </a:solidFill>
                          <a:effectLst/>
                          <a:latin typeface="Times New Roman"/>
                          <a:ea typeface="Calibri"/>
                          <a:cs typeface="Arial"/>
                        </a:rPr>
                        <a:t>10</a:t>
                      </a:r>
                      <a:r>
                        <a:rPr lang="en-US" sz="1400" b="1" i="0" baseline="30000" smtClean="0">
                          <a:solidFill>
                            <a:srgbClr val="FF0000"/>
                          </a:solidFill>
                          <a:effectLst/>
                          <a:latin typeface="Times New Roman"/>
                          <a:ea typeface="Calibri"/>
                          <a:cs typeface="Arial"/>
                        </a:rPr>
                        <a:t>6</a:t>
                      </a:r>
                      <a:r>
                        <a:rPr lang="ar-IQ" sz="1400" b="1" i="0" smtClean="0">
                          <a:solidFill>
                            <a:srgbClr val="FF0000"/>
                          </a:solidFill>
                          <a:effectLst/>
                          <a:latin typeface="Calibri"/>
                          <a:ea typeface="Calibri"/>
                          <a:cs typeface="Times New Roman"/>
                        </a:rPr>
                        <a:t>) </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316.80</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Arial"/>
                        </a:rPr>
                        <a:t>Ῡ=523.81+316.80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0.58</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effectLst/>
                          <a:latin typeface="Calibri"/>
                          <a:ea typeface="Calibri"/>
                          <a:cs typeface="Times New Roman"/>
                        </a:rPr>
                        <a:t>العدد الكلي لاجزاء النطف الحيوية (</a:t>
                      </a:r>
                      <a:r>
                        <a:rPr lang="en-US" sz="1400" b="1" i="0" smtClean="0">
                          <a:effectLst/>
                          <a:latin typeface="Times New Roman"/>
                          <a:ea typeface="Calibri"/>
                          <a:cs typeface="Arial"/>
                        </a:rPr>
                        <a:t>10</a:t>
                      </a:r>
                      <a:r>
                        <a:rPr lang="en-US" sz="1400" b="1" i="0" baseline="30000" smtClean="0">
                          <a:effectLst/>
                          <a:latin typeface="Times New Roman"/>
                          <a:ea typeface="Calibri"/>
                          <a:cs typeface="Arial"/>
                        </a:rPr>
                        <a:t>6×</a:t>
                      </a:r>
                      <a:r>
                        <a:rPr lang="ar-IQ" sz="1400" b="1" i="0" smtClean="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107.08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247.02 + 107.08X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3808">
                <a:tc>
                  <a:txBody>
                    <a:bodyPr/>
                    <a:lstStyle/>
                    <a:p>
                      <a:pPr algn="ctr" rtl="1">
                        <a:lnSpc>
                          <a:spcPct val="90000"/>
                        </a:lnSpc>
                        <a:spcAft>
                          <a:spcPts val="0"/>
                        </a:spcAft>
                      </a:pPr>
                      <a:r>
                        <a:rPr lang="ar-IQ" sz="1400" b="1" i="0" smtClean="0">
                          <a:solidFill>
                            <a:srgbClr val="FF0000"/>
                          </a:solidFill>
                          <a:effectLst/>
                          <a:latin typeface="Calibri"/>
                          <a:ea typeface="Calibri"/>
                          <a:cs typeface="Times New Roman"/>
                        </a:rPr>
                        <a:t>العدد الكلي للنطف الطبيعية  (×</a:t>
                      </a:r>
                      <a:r>
                        <a:rPr lang="en-US" sz="1400" b="1" i="0" smtClean="0">
                          <a:solidFill>
                            <a:srgbClr val="FF0000"/>
                          </a:solidFill>
                          <a:effectLst/>
                          <a:latin typeface="Times New Roman"/>
                          <a:ea typeface="Calibri"/>
                          <a:cs typeface="Arial"/>
                        </a:rPr>
                        <a:t>10</a:t>
                      </a:r>
                      <a:r>
                        <a:rPr lang="en-US" sz="1400" b="1" i="0" baseline="30000" smtClean="0">
                          <a:solidFill>
                            <a:srgbClr val="FF0000"/>
                          </a:solidFill>
                          <a:effectLst/>
                          <a:latin typeface="Times New Roman"/>
                          <a:ea typeface="Calibri"/>
                          <a:cs typeface="Arial"/>
                        </a:rPr>
                        <a:t>6</a:t>
                      </a:r>
                      <a:r>
                        <a:rPr lang="ar-IQ" sz="1400" b="1" i="0" smtClean="0">
                          <a:solidFill>
                            <a:srgbClr val="FF0000"/>
                          </a:solidFill>
                          <a:effectLst/>
                          <a:latin typeface="Calibri"/>
                          <a:ea typeface="Calibri"/>
                          <a:cs typeface="Times New Roman"/>
                        </a:rPr>
                        <a:t>)</a:t>
                      </a:r>
                      <a:endParaRPr lang="en-US" sz="1400" b="1" i="0" dirty="0">
                        <a:solidFill>
                          <a:srgbClr val="FF0000"/>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444.36</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Arial"/>
                        </a:rPr>
                        <a:t>Ῡ= 636.23+ 444.36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Arial"/>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0.76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8965">
                <a:tc>
                  <a:txBody>
                    <a:bodyPr/>
                    <a:lstStyle/>
                    <a:p>
                      <a:pPr algn="ctr" rtl="1">
                        <a:lnSpc>
                          <a:spcPct val="90000"/>
                        </a:lnSpc>
                        <a:spcAft>
                          <a:spcPts val="0"/>
                        </a:spcAft>
                      </a:pPr>
                      <a:r>
                        <a:rPr lang="ar-IQ" sz="1400" b="1" i="0" smtClean="0">
                          <a:effectLst/>
                          <a:latin typeface="Calibri"/>
                          <a:ea typeface="Calibri"/>
                          <a:cs typeface="+mj-cs"/>
                        </a:rPr>
                        <a:t>نشاط مضادات الاكسدة الكلية في البلازما المنوية (ملغم/ديسيلتر)</a:t>
                      </a:r>
                      <a:endParaRPr lang="en-US" sz="14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0.04-  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0.45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612">
                <a:tc>
                  <a:txBody>
                    <a:bodyPr/>
                    <a:lstStyle/>
                    <a:p>
                      <a:pPr marL="0" marR="0" lvl="0" indent="0" algn="ctr" defTabSz="914400" rtl="1" eaLnBrk="1" fontAlgn="auto" latinLnBrk="0" hangingPunct="1">
                        <a:lnSpc>
                          <a:spcPct val="90000"/>
                        </a:lnSpc>
                        <a:spcBef>
                          <a:spcPts val="0"/>
                        </a:spcBef>
                        <a:spcAft>
                          <a:spcPts val="0"/>
                        </a:spcAft>
                        <a:buClrTx/>
                        <a:buSzTx/>
                        <a:buFontTx/>
                        <a:buNone/>
                        <a:tabLst/>
                        <a:defRPr/>
                      </a:pPr>
                      <a:r>
                        <a:rPr lang="ar-IQ" sz="1400" b="1" i="0" smtClean="0">
                          <a:effectLst/>
                          <a:latin typeface="Calibri"/>
                          <a:ea typeface="Calibri"/>
                          <a:cs typeface="+mj-cs"/>
                        </a:rPr>
                        <a:t>تركيز المالون ثنائي الألديهايد في البلازما المنوية </a:t>
                      </a:r>
                      <a:r>
                        <a:rPr kumimoji="0" lang="ar-IQ" sz="1400" b="1" i="0" u="none" strike="noStrike" kern="1200" cap="none" spc="0" normalizeH="0" baseline="0" noProof="0" smtClean="0">
                          <a:ln>
                            <a:noFill/>
                          </a:ln>
                          <a:solidFill>
                            <a:prstClr val="black"/>
                          </a:solidFill>
                          <a:effectLst/>
                          <a:uLnTx/>
                          <a:uFillTx/>
                          <a:latin typeface="+mn-lt"/>
                          <a:ea typeface="Calibri"/>
                          <a:cs typeface="Times New Roman"/>
                        </a:rPr>
                        <a:t>(مايكرومول/</a:t>
                      </a:r>
                      <a:r>
                        <a:rPr kumimoji="0" lang="en-US" sz="1400" b="1" i="0" u="none" strike="noStrike" kern="1200" cap="none" spc="0" normalizeH="0" baseline="0" noProof="0" smtClean="0">
                          <a:ln>
                            <a:noFill/>
                          </a:ln>
                          <a:solidFill>
                            <a:prstClr val="black"/>
                          </a:solidFill>
                          <a:effectLst/>
                          <a:uLnTx/>
                          <a:uFillTx/>
                          <a:latin typeface="+mn-lt"/>
                          <a:ea typeface="Calibri"/>
                          <a:cs typeface="+mn-cs"/>
                        </a:rPr>
                        <a:t>10 </a:t>
                      </a:r>
                      <a:r>
                        <a:rPr kumimoji="0" lang="en-US" sz="1400" b="1" i="0" u="none" strike="noStrike" kern="1200" cap="none" spc="0" normalizeH="0" baseline="30000" noProof="0" smtClean="0">
                          <a:ln>
                            <a:noFill/>
                          </a:ln>
                          <a:solidFill>
                            <a:prstClr val="black"/>
                          </a:solidFill>
                          <a:effectLst/>
                          <a:uLnTx/>
                          <a:uFillTx/>
                          <a:latin typeface="+mn-lt"/>
                          <a:ea typeface="Calibri"/>
                          <a:cs typeface="+mn-cs"/>
                        </a:rPr>
                        <a:t>6</a:t>
                      </a:r>
                      <a:r>
                        <a:rPr kumimoji="0" lang="ar-IQ" sz="1400" b="1" i="0" u="none" strike="noStrike" kern="1200" cap="none" spc="0" normalizeH="0" baseline="0" noProof="0" smtClean="0">
                          <a:ln>
                            <a:noFill/>
                          </a:ln>
                          <a:solidFill>
                            <a:prstClr val="black"/>
                          </a:solidFill>
                          <a:effectLst/>
                          <a:uLnTx/>
                          <a:uFillTx/>
                          <a:latin typeface="+mn-lt"/>
                          <a:ea typeface="Calibri"/>
                          <a:cs typeface="Times New Roman"/>
                        </a:rPr>
                        <a:t>نطفة)</a:t>
                      </a:r>
                      <a:endParaRPr kumimoji="0" lang="en-US" sz="1400" b="1" i="0" u="none" strike="noStrike" kern="1200" cap="none" spc="0" normalizeH="0" baseline="0" noProof="0" dirty="0">
                        <a:ln>
                          <a:noFill/>
                        </a:ln>
                        <a:solidFill>
                          <a:prstClr val="black"/>
                        </a:solidFill>
                        <a:effectLst/>
                        <a:uLnTx/>
                        <a:uFillTx/>
                        <a:latin typeface="+mn-lt"/>
                        <a:ea typeface="Calibri"/>
                        <a:cs typeface="+mn-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- 13.17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Arial"/>
                        </a:rPr>
                        <a:t>Ῡ= 36.44 - 13.17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12973">
                <a:tc>
                  <a:txBody>
                    <a:bodyPr/>
                    <a:lstStyle/>
                    <a:p>
                      <a:pPr algn="ctr" rtl="1">
                        <a:lnSpc>
                          <a:spcPct val="90000"/>
                        </a:lnSpc>
                        <a:spcAft>
                          <a:spcPts val="0"/>
                        </a:spcAft>
                      </a:pPr>
                      <a:r>
                        <a:rPr lang="ar-IQ" sz="1350" b="1" i="0" dirty="0" smtClean="0">
                          <a:effectLst/>
                          <a:latin typeface="Calibri"/>
                          <a:ea typeface="Calibri"/>
                          <a:cs typeface="+mj-cs"/>
                        </a:rPr>
                        <a:t>النسبة المئوية لضرر المادة الوراثية </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Arial"/>
                        </a:rPr>
                        <a:t>- 0.16</a:t>
                      </a:r>
                      <a:endParaRPr lang="en-US" sz="135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50" b="1" i="0" dirty="0">
                          <a:effectLst/>
                          <a:latin typeface="Times New Roman"/>
                          <a:ea typeface="Calibri"/>
                          <a:cs typeface="Arial"/>
                        </a:rPr>
                        <a:t>Ῡ= 2.47 - 0.16 X</a:t>
                      </a:r>
                      <a:endParaRPr lang="en-US" sz="135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a:effectLst/>
                          <a:latin typeface="Times New Roman"/>
                          <a:ea typeface="Calibri"/>
                          <a:cs typeface="Arial"/>
                        </a:rPr>
                        <a:t>NS</a:t>
                      </a:r>
                      <a:endParaRPr lang="en-US" sz="135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50" b="1" i="0" dirty="0">
                          <a:effectLst/>
                          <a:latin typeface="Times New Roman"/>
                          <a:ea typeface="Calibri"/>
                          <a:cs typeface="Arial"/>
                        </a:rPr>
                        <a:t>0.005</a:t>
                      </a:r>
                      <a:endParaRPr lang="en-US" sz="135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4430933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221F751-3C5B-4561-AD14-8637C5B66736}"/>
              </a:ext>
            </a:extLst>
          </p:cNvPr>
          <p:cNvSpPr txBox="1"/>
          <p:nvPr/>
        </p:nvSpPr>
        <p:spPr>
          <a:xfrm>
            <a:off x="1664071" y="122656"/>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rgbClr val="873624">
                    <a:lumMod val="50000"/>
                  </a:srgbClr>
                </a:solidFill>
                <a:latin typeface="Calibri" panose="020F0502020204030204" pitchFamily="34" charset="0"/>
                <a:ea typeface="Calibri" panose="020F0502020204030204" pitchFamily="34" charset="0"/>
              </a:rPr>
              <a:t>التجربة</a:t>
            </a:r>
            <a:endParaRPr lang="en-US" sz="15000" dirty="0">
              <a:solidFill>
                <a:srgbClr val="873624">
                  <a:lumMod val="5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 xmlns:a16="http://schemas.microsoft.com/office/drawing/2014/main"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5" name="Freeform: Shape 14">
            <a:extLst>
              <a:ext uri="{FF2B5EF4-FFF2-40B4-BE49-F238E27FC236}">
                <a16:creationId xmlns="" xmlns:a16="http://schemas.microsoft.com/office/drawing/2014/main"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6" name="Freeform: Shape 15">
            <a:extLst>
              <a:ext uri="{FF2B5EF4-FFF2-40B4-BE49-F238E27FC236}">
                <a16:creationId xmlns="" xmlns:a16="http://schemas.microsoft.com/office/drawing/2014/main" id="{BB3C9BBE-EC25-47B2-B3D9-832D0DF0F417}"/>
              </a:ext>
            </a:extLst>
          </p:cNvPr>
          <p:cNvSpPr/>
          <p:nvPr/>
        </p:nvSpPr>
        <p:spPr>
          <a:xfrm>
            <a:off x="763815"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7" name="Freeform: Shape 16">
            <a:extLst>
              <a:ext uri="{FF2B5EF4-FFF2-40B4-BE49-F238E27FC236}">
                <a16:creationId xmlns="" xmlns:a16="http://schemas.microsoft.com/office/drawing/2014/main" id="{29898A41-40B0-45E9-9B71-D0C5903AE86C}"/>
              </a:ext>
            </a:extLst>
          </p:cNvPr>
          <p:cNvSpPr/>
          <p:nvPr/>
        </p:nvSpPr>
        <p:spPr>
          <a:xfrm>
            <a:off x="789216"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8" name="Freeform: Shape 17">
            <a:extLst>
              <a:ext uri="{FF2B5EF4-FFF2-40B4-BE49-F238E27FC236}">
                <a16:creationId xmlns="" xmlns:a16="http://schemas.microsoft.com/office/drawing/2014/main" id="{614DBE7D-3558-4414-95D8-884751D88C88}"/>
              </a:ext>
            </a:extLst>
          </p:cNvPr>
          <p:cNvSpPr/>
          <p:nvPr/>
        </p:nvSpPr>
        <p:spPr>
          <a:xfrm>
            <a:off x="774196"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05995D32-6A82-439F-AEA6-48407C44F08D}"/>
              </a:ext>
            </a:extLst>
          </p:cNvPr>
          <p:cNvSpPr/>
          <p:nvPr/>
        </p:nvSpPr>
        <p:spPr>
          <a:xfrm>
            <a:off x="673750"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grpSp>
        <p:nvGrpSpPr>
          <p:cNvPr id="82" name="Group 81">
            <a:extLst>
              <a:ext uri="{FF2B5EF4-FFF2-40B4-BE49-F238E27FC236}">
                <a16:creationId xmlns="" xmlns:a16="http://schemas.microsoft.com/office/drawing/2014/main" id="{AE1B9886-6C03-40E7-8367-C7DC97587564}"/>
              </a:ext>
            </a:extLst>
          </p:cNvPr>
          <p:cNvGrpSpPr/>
          <p:nvPr/>
        </p:nvGrpSpPr>
        <p:grpSpPr>
          <a:xfrm>
            <a:off x="1797884" y="2777891"/>
            <a:ext cx="1395738" cy="3599844"/>
            <a:chOff x="2397178" y="2777891"/>
            <a:chExt cx="1860984" cy="3599844"/>
          </a:xfrm>
        </p:grpSpPr>
        <p:sp>
          <p:nvSpPr>
            <p:cNvPr id="78" name="Freeform: Shape 77">
              <a:extLst>
                <a:ext uri="{FF2B5EF4-FFF2-40B4-BE49-F238E27FC236}">
                  <a16:creationId xmlns=""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pPr algn="l" defTabSz="914286" rtl="0"/>
              <a:endParaRPr lang="en-US" dirty="0">
                <a:solidFill>
                  <a:prstClr val="black"/>
                </a:solidFill>
              </a:endParaRPr>
            </a:p>
          </p:txBody>
        </p:sp>
        <p:sp>
          <p:nvSpPr>
            <p:cNvPr id="80" name="Freeform: Shape 79">
              <a:extLst>
                <a:ext uri="{FF2B5EF4-FFF2-40B4-BE49-F238E27FC236}">
                  <a16:creationId xmlns=""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pPr algn="l" defTabSz="914286" rtl="0"/>
              <a:endParaRPr lang="en-US">
                <a:solidFill>
                  <a:prstClr val="black"/>
                </a:solidFill>
              </a:endParaRPr>
            </a:p>
          </p:txBody>
        </p:sp>
        <p:sp>
          <p:nvSpPr>
            <p:cNvPr id="79" name="Graphic 24">
              <a:extLst>
                <a:ext uri="{FF2B5EF4-FFF2-40B4-BE49-F238E27FC236}">
                  <a16:creationId xmlns=""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pPr algn="l" defTabSz="914286" rtl="0"/>
              <a:endParaRPr lang="en-US" dirty="0">
                <a:solidFill>
                  <a:prstClr val="black"/>
                </a:solidFill>
              </a:endParaRPr>
            </a:p>
          </p:txBody>
        </p:sp>
      </p:grpSp>
      <p:sp>
        <p:nvSpPr>
          <p:cNvPr id="14" name="TextBox 13">
            <a:extLst>
              <a:ext uri="{FF2B5EF4-FFF2-40B4-BE49-F238E27FC236}">
                <a16:creationId xmlns="" xmlns:a16="http://schemas.microsoft.com/office/drawing/2014/main" id="{C221F751-3C5B-4561-AD14-8637C5B66736}"/>
              </a:ext>
            </a:extLst>
          </p:cNvPr>
          <p:cNvSpPr txBox="1"/>
          <p:nvPr/>
        </p:nvSpPr>
        <p:spPr>
          <a:xfrm>
            <a:off x="1664071" y="2318411"/>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rgbClr val="873624">
                    <a:lumMod val="50000"/>
                  </a:srgbClr>
                </a:solidFill>
                <a:latin typeface="Calibri" panose="020F0502020204030204" pitchFamily="34" charset="0"/>
                <a:ea typeface="Calibri" panose="020F0502020204030204" pitchFamily="34" charset="0"/>
              </a:rPr>
              <a:t>الثانية</a:t>
            </a:r>
            <a:endParaRPr lang="en-US" sz="15000" dirty="0">
              <a:solidFill>
                <a:srgbClr val="873624">
                  <a:lumMod val="5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20" name="مستطيل: زوايا مستديرة 1">
            <a:extLst>
              <a:ext uri="{FF2B5EF4-FFF2-40B4-BE49-F238E27FC236}">
                <a16:creationId xmlns="" xmlns:a16="http://schemas.microsoft.com/office/drawing/2014/main" id="{1E61F4AA-63CA-4E86-9450-CD596B7A3B5C}"/>
              </a:ext>
            </a:extLst>
          </p:cNvPr>
          <p:cNvSpPr>
            <a:spLocks noChangeArrowheads="1"/>
          </p:cNvSpPr>
          <p:nvPr/>
        </p:nvSpPr>
        <p:spPr bwMode="auto">
          <a:xfrm>
            <a:off x="251522" y="5231230"/>
            <a:ext cx="8772055" cy="1294114"/>
          </a:xfrm>
          <a:prstGeom prst="roundRect">
            <a:avLst>
              <a:gd name="adj" fmla="val 16667"/>
            </a:avLst>
          </a:prstGeom>
          <a:blipFill>
            <a:blip r:embed="rId2"/>
            <a:tile tx="0" ty="0" sx="100000" sy="100000" flip="none" algn="tl"/>
          </a:blipFill>
          <a:ln w="25400">
            <a:noFill/>
            <a:round/>
            <a:headEnd/>
            <a:tailEnd/>
          </a:ln>
        </p:spPr>
        <p:txBody>
          <a:bodyPr vert="horz" wrap="square" lIns="91440" tIns="45720" rIns="91440" bIns="45720" numCol="1" anchor="ctr" anchorCtr="0" compatLnSpc="1">
            <a:prstTxWarp prst="textNoShape">
              <a:avLst/>
            </a:prstTxWarp>
          </a:bodyPr>
          <a:lstStyle/>
          <a:p>
            <a:pPr algn="ctr" defTabSz="914286"/>
            <a:r>
              <a:rPr lang="ar-IQ" sz="2800" b="1" dirty="0">
                <a:solidFill>
                  <a:prstClr val="white"/>
                </a:solidFill>
                <a:latin typeface="Times New Roman" panose="02020603050405020304" pitchFamily="18" charset="0"/>
              </a:rPr>
              <a:t>الكشف عن بعض البروتينات في البلازما المنوية وعلاقتها بنوعية السائل المنوي الطازج والمحفوظ بالتجميد لثيران الجاموس العراقي</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4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 fill="hold"/>
                                        <p:tgtEl>
                                          <p:spTgt spid="20"/>
                                        </p:tgtEl>
                                        <p:attrNameLst>
                                          <p:attrName>ppt_x</p:attrName>
                                        </p:attrNameLst>
                                      </p:cBhvr>
                                      <p:tavLst>
                                        <p:tav tm="0">
                                          <p:val>
                                            <p:strVal val="#ppt_x"/>
                                          </p:val>
                                        </p:tav>
                                        <p:tav tm="100000">
                                          <p:val>
                                            <p:strVal val="#ppt_x"/>
                                          </p:val>
                                        </p:tav>
                                      </p:tavLst>
                                    </p:anim>
                                    <p:anim calcmode="lin" valueType="num">
                                      <p:cBhvr additive="base">
                                        <p:cTn id="20"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مربع نص 5"/>
          <p:cNvSpPr txBox="1"/>
          <p:nvPr/>
        </p:nvSpPr>
        <p:spPr>
          <a:xfrm>
            <a:off x="539554" y="116635"/>
            <a:ext cx="8280920" cy="769441"/>
          </a:xfrm>
          <a:prstGeom prst="rect">
            <a:avLst/>
          </a:prstGeom>
          <a:noFill/>
        </p:spPr>
        <p:txBody>
          <a:bodyPr wrap="square" rtlCol="1">
            <a:spAutoFit/>
          </a:bodyPr>
          <a:lstStyle/>
          <a:p>
            <a:pPr algn="just"/>
            <a:r>
              <a:rPr lang="en-US" sz="2200" b="1" dirty="0">
                <a:solidFill>
                  <a:schemeClr val="bg1"/>
                </a:solidFill>
                <a:latin typeface="Times New Roman"/>
                <a:ea typeface="Calibri"/>
                <a:cs typeface="+mj-cs"/>
              </a:rPr>
              <a:t> </a:t>
            </a:r>
            <a:r>
              <a:rPr lang="ar-IQ" sz="2200" b="1" dirty="0" smtClean="0">
                <a:solidFill>
                  <a:srgbClr val="FFFF00"/>
                </a:solidFill>
                <a:ea typeface="Calibri"/>
                <a:cs typeface="+mj-cs"/>
              </a:rPr>
              <a:t>جدول</a:t>
            </a:r>
            <a:r>
              <a:rPr lang="ar-IQ" sz="2200" b="1" dirty="0">
                <a:solidFill>
                  <a:srgbClr val="FFFF00"/>
                </a:solidFill>
                <a:ea typeface="Calibri"/>
                <a:cs typeface="+mj-cs"/>
              </a:rPr>
              <a:t> </a:t>
            </a:r>
            <a:r>
              <a:rPr lang="en-US" sz="2200" b="1" dirty="0" smtClean="0">
                <a:solidFill>
                  <a:srgbClr val="FFFF00"/>
                </a:solidFill>
                <a:ea typeface="Calibri"/>
                <a:cs typeface="+mj-cs"/>
              </a:rPr>
              <a:t>12</a:t>
            </a:r>
            <a:r>
              <a:rPr lang="ar-IQ" sz="2200" b="1" dirty="0" smtClean="0">
                <a:solidFill>
                  <a:srgbClr val="FFFF00"/>
                </a:solidFill>
                <a:ea typeface="Calibri"/>
                <a:cs typeface="+mj-cs"/>
              </a:rPr>
              <a:t>. </a:t>
            </a:r>
            <a:r>
              <a:rPr lang="ar-IQ" sz="2200" b="1" dirty="0" smtClean="0">
                <a:solidFill>
                  <a:schemeClr val="bg1"/>
                </a:solidFill>
                <a:ea typeface="Calibri"/>
                <a:cs typeface="+mj-cs"/>
              </a:rPr>
              <a:t>نتائج </a:t>
            </a:r>
            <a:r>
              <a:rPr lang="ar-IQ" sz="2200" b="1" dirty="0">
                <a:solidFill>
                  <a:schemeClr val="bg1"/>
                </a:solidFill>
                <a:ea typeface="Calibri"/>
                <a:cs typeface="+mj-cs"/>
              </a:rPr>
              <a:t>الترحيل الكهربائي لبروتينات البلازما المنوية لدى ثيران الجاموس العراقي لمجموعتي السائل المنوي الجيد والرديء النوعية. </a:t>
            </a:r>
            <a:endParaRPr lang="ar-IQ" sz="2200" b="1" dirty="0">
              <a:solidFill>
                <a:schemeClr val="bg1"/>
              </a:solidFill>
              <a:cs typeface="+mj-cs"/>
            </a:endParaRPr>
          </a:p>
        </p:txBody>
      </p:sp>
      <p:graphicFrame>
        <p:nvGraphicFramePr>
          <p:cNvPr id="8" name="جدول 7"/>
          <p:cNvGraphicFramePr>
            <a:graphicFrameLocks noGrp="1"/>
          </p:cNvGraphicFramePr>
          <p:nvPr>
            <p:extLst>
              <p:ext uri="{D42A27DB-BD31-4B8C-83A1-F6EECF244321}">
                <p14:modId xmlns:p14="http://schemas.microsoft.com/office/powerpoint/2010/main" val="319029979"/>
              </p:ext>
            </p:extLst>
          </p:nvPr>
        </p:nvGraphicFramePr>
        <p:xfrm>
          <a:off x="323533" y="908721"/>
          <a:ext cx="8496944" cy="5832648"/>
        </p:xfrm>
        <a:graphic>
          <a:graphicData uri="http://schemas.openxmlformats.org/drawingml/2006/table">
            <a:tbl>
              <a:tblPr rtl="1" firstRow="1" firstCol="1" bandRow="1"/>
              <a:tblGrid>
                <a:gridCol w="634843"/>
                <a:gridCol w="2034330"/>
                <a:gridCol w="256772"/>
                <a:gridCol w="256772"/>
                <a:gridCol w="675273"/>
                <a:gridCol w="675273"/>
                <a:gridCol w="256772"/>
                <a:gridCol w="256772"/>
                <a:gridCol w="256772"/>
                <a:gridCol w="256772"/>
                <a:gridCol w="670310"/>
                <a:gridCol w="670310"/>
                <a:gridCol w="925663"/>
                <a:gridCol w="670310"/>
              </a:tblGrid>
              <a:tr h="269688">
                <a:tc rowSpan="3">
                  <a:txBody>
                    <a:bodyPr/>
                    <a:lstStyle/>
                    <a:p>
                      <a:pPr algn="ctr" rtl="1">
                        <a:lnSpc>
                          <a:spcPct val="115000"/>
                        </a:lnSpc>
                        <a:spcAft>
                          <a:spcPts val="0"/>
                        </a:spcAft>
                        <a:tabLst>
                          <a:tab pos="600075" algn="l"/>
                        </a:tabLst>
                      </a:pPr>
                      <a:r>
                        <a:rPr lang="ar-IQ" sz="1200" b="1" dirty="0">
                          <a:effectLst/>
                          <a:latin typeface="Calibri"/>
                          <a:ea typeface="Calibri"/>
                          <a:cs typeface="Times New Roman"/>
                        </a:rPr>
                        <a:t>الوزن الجزيئي للبروتين      (كيلو دالتون)</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rowSpan="3">
                  <a:txBody>
                    <a:bodyPr/>
                    <a:lstStyle/>
                    <a:p>
                      <a:pPr algn="ctr" rtl="1">
                        <a:lnSpc>
                          <a:spcPct val="115000"/>
                        </a:lnSpc>
                        <a:spcAft>
                          <a:spcPts val="0"/>
                        </a:spcAft>
                        <a:tabLst>
                          <a:tab pos="600075" algn="l"/>
                        </a:tabLst>
                      </a:pPr>
                      <a:r>
                        <a:rPr lang="ar-IQ" sz="1200" b="1" dirty="0">
                          <a:effectLst/>
                          <a:latin typeface="Calibri"/>
                          <a:ea typeface="Calibri"/>
                          <a:cs typeface="Times New Roman"/>
                        </a:rPr>
                        <a:t>نوع البروتين استناداً لوزنه الجزيئي</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gridSpan="10">
                  <a:txBody>
                    <a:bodyPr/>
                    <a:lstStyle/>
                    <a:p>
                      <a:pPr algn="ctr" rtl="1">
                        <a:lnSpc>
                          <a:spcPct val="115000"/>
                        </a:lnSpc>
                        <a:spcAft>
                          <a:spcPts val="0"/>
                        </a:spcAft>
                        <a:tabLst>
                          <a:tab pos="600075" algn="l"/>
                        </a:tabLst>
                      </a:pPr>
                      <a:r>
                        <a:rPr lang="ar-IQ" sz="1200" b="1" dirty="0">
                          <a:effectLst/>
                          <a:latin typeface="Calibri"/>
                          <a:ea typeface="Calibri"/>
                          <a:cs typeface="Times New Roman"/>
                        </a:rPr>
                        <a:t>ارقام ثيران الجاموس ضمن مجموعتي السائل المنوي الجيد والرديء النوعية</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rowSpan="3">
                  <a:txBody>
                    <a:bodyPr/>
                    <a:lstStyle/>
                    <a:p>
                      <a:pPr algn="ctr" rtl="1">
                        <a:lnSpc>
                          <a:spcPct val="115000"/>
                        </a:lnSpc>
                        <a:spcAft>
                          <a:spcPts val="0"/>
                        </a:spcAft>
                        <a:tabLst>
                          <a:tab pos="600075" algn="l"/>
                        </a:tabLst>
                      </a:pPr>
                      <a:r>
                        <a:rPr lang="ar-IQ" sz="1200" b="1">
                          <a:effectLst/>
                          <a:latin typeface="Calibri"/>
                          <a:ea typeface="Calibri"/>
                          <a:cs typeface="Times New Roman"/>
                        </a:rPr>
                        <a:t>الوجود الكلي للبروتين العدد (</a:t>
                      </a:r>
                      <a:r>
                        <a:rPr lang="en-US" sz="1200" b="1">
                          <a:effectLst/>
                          <a:latin typeface="Times New Roman"/>
                          <a:ea typeface="Calibri"/>
                          <a:cs typeface="Arial"/>
                        </a:rPr>
                        <a:t>%</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rowSpan="3">
                  <a:txBody>
                    <a:bodyPr/>
                    <a:lstStyle/>
                    <a:p>
                      <a:pPr algn="ctr" rtl="1">
                        <a:lnSpc>
                          <a:spcPct val="115000"/>
                        </a:lnSpc>
                        <a:spcAft>
                          <a:spcPts val="0"/>
                        </a:spcAft>
                        <a:tabLst>
                          <a:tab pos="600075" algn="l"/>
                        </a:tabLst>
                      </a:pPr>
                      <a:r>
                        <a:rPr lang="ar-IQ" sz="1200" b="1" dirty="0">
                          <a:effectLst/>
                          <a:latin typeface="Calibri"/>
                          <a:ea typeface="Calibri"/>
                          <a:cs typeface="Times New Roman"/>
                        </a:rPr>
                        <a:t>قيمة مربع </a:t>
                      </a:r>
                      <a:r>
                        <a:rPr lang="ar-IQ" sz="1200" b="1" dirty="0" err="1">
                          <a:effectLst/>
                          <a:latin typeface="Calibri"/>
                          <a:ea typeface="Calibri"/>
                          <a:cs typeface="Times New Roman"/>
                        </a:rPr>
                        <a:t>كاي</a:t>
                      </a:r>
                      <a:r>
                        <a:rPr lang="ar-IQ" sz="1200" b="1" dirty="0">
                          <a:effectLst/>
                          <a:latin typeface="Calibri"/>
                          <a:ea typeface="Calibri"/>
                          <a:cs typeface="Times New Roman"/>
                        </a:rPr>
                        <a:t> ومستوى المعنوية</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46642">
                <a:tc vMerge="1">
                  <a:txBody>
                    <a:bodyPr/>
                    <a:lstStyle/>
                    <a:p>
                      <a:pPr rtl="1"/>
                      <a:endParaRPr lang="ar-IQ"/>
                    </a:p>
                  </a:txBody>
                  <a:tcPr/>
                </a:tc>
                <a:tc vMerge="1">
                  <a:txBody>
                    <a:bodyPr/>
                    <a:lstStyle/>
                    <a:p>
                      <a:pPr rtl="1"/>
                      <a:endParaRPr lang="ar-IQ"/>
                    </a:p>
                  </a:txBody>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1</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2</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3</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rowSpan="2">
                  <a:txBody>
                    <a:bodyPr/>
                    <a:lstStyle/>
                    <a:p>
                      <a:pPr algn="ctr" rtl="1">
                        <a:lnSpc>
                          <a:spcPct val="115000"/>
                        </a:lnSpc>
                        <a:spcAft>
                          <a:spcPts val="0"/>
                        </a:spcAft>
                        <a:tabLst>
                          <a:tab pos="600075" algn="l"/>
                        </a:tabLst>
                      </a:pPr>
                      <a:r>
                        <a:rPr lang="ar-IQ" sz="1200" b="1" dirty="0">
                          <a:effectLst/>
                          <a:latin typeface="Calibri"/>
                          <a:ea typeface="Calibri"/>
                          <a:cs typeface="Times New Roman"/>
                        </a:rPr>
                        <a:t>وجود البروتين في مجموعة السائل المنوي الجيد النوعية  العدد (</a:t>
                      </a:r>
                      <a:r>
                        <a:rPr lang="en-US" sz="1200" b="1" dirty="0">
                          <a:effectLst/>
                          <a:latin typeface="Times New Roman"/>
                          <a:ea typeface="Calibri"/>
                          <a:cs typeface="Arial"/>
                        </a:rPr>
                        <a:t>%</a:t>
                      </a:r>
                      <a:r>
                        <a:rPr lang="ar-IQ" sz="1200" b="1" dirty="0">
                          <a:effectLst/>
                          <a:latin typeface="Calibri"/>
                          <a:ea typeface="Calibri"/>
                          <a:cs typeface="Times New Roman"/>
                        </a:rPr>
                        <a:t>)</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4</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5</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6</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7</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rowSpan="2">
                  <a:txBody>
                    <a:bodyPr/>
                    <a:lstStyle/>
                    <a:p>
                      <a:pPr algn="ctr" rtl="1">
                        <a:lnSpc>
                          <a:spcPct val="115000"/>
                        </a:lnSpc>
                        <a:spcAft>
                          <a:spcPts val="0"/>
                        </a:spcAft>
                        <a:tabLst>
                          <a:tab pos="600075" algn="l"/>
                        </a:tabLst>
                      </a:pPr>
                      <a:r>
                        <a:rPr lang="ar-IQ" sz="1200" b="1">
                          <a:effectLst/>
                          <a:latin typeface="Calibri"/>
                          <a:ea typeface="Calibri"/>
                          <a:cs typeface="Times New Roman"/>
                        </a:rPr>
                        <a:t>وجود البروتين في مجموعة السائل المنوي الرديء النوعية  العدد (</a:t>
                      </a:r>
                      <a:r>
                        <a:rPr lang="en-US" sz="1200" b="1">
                          <a:effectLst/>
                          <a:latin typeface="Times New Roman"/>
                          <a:ea typeface="Calibri"/>
                          <a:cs typeface="Arial"/>
                        </a:rPr>
                        <a:t>%</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vMerge="1">
                  <a:txBody>
                    <a:bodyPr/>
                    <a:lstStyle/>
                    <a:p>
                      <a:pPr rtl="1"/>
                      <a:endParaRPr lang="ar-IQ"/>
                    </a:p>
                  </a:txBody>
                  <a:tcPr/>
                </a:tc>
                <a:tc vMerge="1">
                  <a:txBody>
                    <a:bodyPr/>
                    <a:lstStyle/>
                    <a:p>
                      <a:pPr rtl="1"/>
                      <a:endParaRPr lang="ar-IQ"/>
                    </a:p>
                  </a:txBody>
                  <a:tcPr/>
                </a:tc>
              </a:tr>
              <a:tr h="2045192">
                <a:tc vMerge="1">
                  <a:txBody>
                    <a:bodyPr/>
                    <a:lstStyle/>
                    <a:p>
                      <a:pPr rtl="1"/>
                      <a:endParaRPr lang="ar-IQ"/>
                    </a:p>
                  </a:txBody>
                  <a:tcPr/>
                </a:tc>
                <a:tc vMerge="1">
                  <a:txBody>
                    <a:bodyPr/>
                    <a:lstStyle/>
                    <a:p>
                      <a:pPr rtl="1"/>
                      <a:endParaRPr lang="ar-IQ"/>
                    </a:p>
                  </a:txBody>
                  <a:tcPr/>
                </a:tc>
                <a:tc gridSpan="3">
                  <a:txBody>
                    <a:bodyPr/>
                    <a:lstStyle/>
                    <a:p>
                      <a:pPr algn="ctr" rtl="1">
                        <a:lnSpc>
                          <a:spcPct val="115000"/>
                        </a:lnSpc>
                        <a:spcAft>
                          <a:spcPts val="0"/>
                        </a:spcAft>
                        <a:tabLst>
                          <a:tab pos="600075" algn="l"/>
                        </a:tabLst>
                      </a:pPr>
                      <a:r>
                        <a:rPr lang="ar-IQ" sz="1200" b="1">
                          <a:effectLst/>
                          <a:latin typeface="Calibri"/>
                          <a:ea typeface="Calibri"/>
                          <a:cs typeface="Times New Roman"/>
                        </a:rPr>
                        <a:t>السائل المنوي الجيد النوعية</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hMerge="1">
                  <a:txBody>
                    <a:bodyPr/>
                    <a:lstStyle/>
                    <a:p>
                      <a:pPr rtl="1"/>
                      <a:endParaRPr lang="ar-IQ"/>
                    </a:p>
                  </a:txBody>
                  <a:tcPr/>
                </a:tc>
                <a:tc vMerge="1">
                  <a:txBody>
                    <a:bodyPr/>
                    <a:lstStyle/>
                    <a:p>
                      <a:pPr rtl="1"/>
                      <a:endParaRPr lang="ar-IQ"/>
                    </a:p>
                  </a:txBody>
                  <a:tcPr/>
                </a:tc>
                <a:tc gridSpan="5">
                  <a:txBody>
                    <a:bodyPr/>
                    <a:lstStyle/>
                    <a:p>
                      <a:pPr algn="ctr" rtl="1">
                        <a:lnSpc>
                          <a:spcPct val="150000"/>
                        </a:lnSpc>
                        <a:spcAft>
                          <a:spcPts val="0"/>
                        </a:spcAft>
                        <a:tabLst>
                          <a:tab pos="600075" algn="l"/>
                        </a:tabLst>
                      </a:pPr>
                      <a:r>
                        <a:rPr lang="ar-IQ" sz="1200" b="1" dirty="0">
                          <a:effectLst/>
                          <a:latin typeface="Calibri"/>
                          <a:ea typeface="Calibri"/>
                          <a:cs typeface="Times New Roman"/>
                        </a:rPr>
                        <a:t>السائل المنوي الرديء النوعية</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vMerge="1">
                  <a:txBody>
                    <a:bodyPr/>
                    <a:lstStyle/>
                    <a:p>
                      <a:pPr rtl="1"/>
                      <a:endParaRPr lang="ar-IQ"/>
                    </a:p>
                  </a:txBody>
                  <a:tcPr/>
                </a:tc>
                <a:tc vMerge="1">
                  <a:txBody>
                    <a:bodyPr/>
                    <a:lstStyle/>
                    <a:p>
                      <a:pPr rtl="1"/>
                      <a:endParaRPr lang="ar-IQ"/>
                    </a:p>
                  </a:txBody>
                  <a:tcPr/>
                </a:tc>
                <a:tc vMerge="1">
                  <a:txBody>
                    <a:bodyPr/>
                    <a:lstStyle/>
                    <a:p>
                      <a:pPr rtl="1"/>
                      <a:endParaRPr lang="ar-IQ"/>
                    </a:p>
                  </a:txBody>
                  <a:tcPr/>
                </a:tc>
              </a:tr>
              <a:tr h="351766">
                <a:tc>
                  <a:txBody>
                    <a:bodyPr/>
                    <a:lstStyle/>
                    <a:p>
                      <a:pPr algn="ctr" rtl="1">
                        <a:lnSpc>
                          <a:spcPct val="150000"/>
                        </a:lnSpc>
                        <a:spcAft>
                          <a:spcPts val="0"/>
                        </a:spcAft>
                        <a:tabLst>
                          <a:tab pos="600075" algn="l"/>
                        </a:tabLst>
                      </a:pPr>
                      <a:r>
                        <a:rPr lang="en-US" sz="1200" b="1">
                          <a:effectLst/>
                          <a:latin typeface="Times New Roman"/>
                          <a:ea typeface="Calibri"/>
                          <a:cs typeface="Arial"/>
                        </a:rPr>
                        <a:t>10</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بروتين جديد</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5</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0.05  NS</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1519">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14</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Spermadhesion, Phospholipase (A</a:t>
                      </a:r>
                      <a:r>
                        <a:rPr lang="en-US" sz="1200" b="1" baseline="-25000">
                          <a:effectLst/>
                          <a:latin typeface="Times New Roman"/>
                          <a:ea typeface="Calibri"/>
                          <a:cs typeface="Arial"/>
                        </a:rPr>
                        <a:t>2</a:t>
                      </a: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5</a:t>
                      </a:r>
                      <a:r>
                        <a:rPr lang="ar-IQ" sz="1200" b="1" dirty="0">
                          <a:effectLst/>
                          <a:latin typeface="Calibri"/>
                          <a:ea typeface="Calibri"/>
                          <a:cs typeface="Times New Roman"/>
                        </a:rPr>
                        <a:t> (</a:t>
                      </a:r>
                      <a:r>
                        <a:rPr lang="en-US" sz="1200" b="1" dirty="0">
                          <a:effectLst/>
                          <a:latin typeface="Times New Roman"/>
                          <a:ea typeface="Calibri"/>
                          <a:cs typeface="Arial"/>
                        </a:rPr>
                        <a:t>100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0.05  NS</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797278">
                <a:tc>
                  <a:txBody>
                    <a:bodyPr/>
                    <a:lstStyle/>
                    <a:p>
                      <a:pPr algn="ctr" rtl="1">
                        <a:lnSpc>
                          <a:spcPct val="150000"/>
                        </a:lnSpc>
                        <a:spcAft>
                          <a:spcPts val="0"/>
                        </a:spcAft>
                        <a:tabLst>
                          <a:tab pos="600075" algn="l"/>
                        </a:tabLst>
                      </a:pPr>
                      <a:r>
                        <a:rPr lang="en-US" sz="1200" b="1">
                          <a:effectLst/>
                          <a:latin typeface="Times New Roman"/>
                          <a:ea typeface="Calibri"/>
                          <a:cs typeface="Arial"/>
                        </a:rPr>
                        <a:t>20</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tabLst>
                          <a:tab pos="600075" algn="l"/>
                        </a:tabLst>
                      </a:pPr>
                      <a:r>
                        <a:rPr lang="en-US" sz="1200" b="1">
                          <a:effectLst/>
                          <a:latin typeface="Times New Roman"/>
                          <a:ea typeface="Calibri"/>
                          <a:cs typeface="Arial"/>
                        </a:rPr>
                        <a:t>Gross cystic disease fluid protein 15, Prolactin-inducible protein</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5</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0.05  NS</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797278">
                <a:tc>
                  <a:txBody>
                    <a:bodyPr/>
                    <a:lstStyle/>
                    <a:p>
                      <a:pPr algn="ctr" rtl="1">
                        <a:lnSpc>
                          <a:spcPct val="150000"/>
                        </a:lnSpc>
                        <a:spcAft>
                          <a:spcPts val="0"/>
                        </a:spcAft>
                        <a:tabLst>
                          <a:tab pos="600075" algn="l"/>
                        </a:tabLst>
                      </a:pPr>
                      <a:r>
                        <a:rPr lang="en-US" sz="1200" b="1">
                          <a:effectLst/>
                          <a:latin typeface="Times New Roman"/>
                          <a:ea typeface="Calibri"/>
                          <a:cs typeface="Arial"/>
                        </a:rPr>
                        <a:t>26</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Prostaglandin D synthase, TIMP</a:t>
                      </a:r>
                      <a:r>
                        <a:rPr lang="en-US" sz="1200" b="1" baseline="-25000">
                          <a:effectLst/>
                          <a:latin typeface="Times New Roman"/>
                          <a:ea typeface="Calibri"/>
                          <a:cs typeface="Arial"/>
                        </a:rPr>
                        <a:t>2</a:t>
                      </a:r>
                      <a:r>
                        <a:rPr lang="en-US" sz="1200" b="1">
                          <a:effectLst/>
                          <a:latin typeface="Times New Roman"/>
                          <a:ea typeface="Calibri"/>
                          <a:cs typeface="Arial"/>
                        </a:rPr>
                        <a:t>, Glutathione S transferase</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5</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8</a:t>
                      </a:r>
                      <a:r>
                        <a:rPr lang="ar-IQ" sz="1200" b="1" dirty="0">
                          <a:effectLst/>
                          <a:latin typeface="Calibri"/>
                          <a:ea typeface="Calibri"/>
                          <a:cs typeface="Times New Roman"/>
                        </a:rPr>
                        <a:t> (</a:t>
                      </a:r>
                      <a:r>
                        <a:rPr lang="en-US" sz="1200" b="1" dirty="0">
                          <a:effectLst/>
                          <a:latin typeface="Times New Roman"/>
                          <a:ea typeface="Calibri"/>
                          <a:cs typeface="Arial"/>
                        </a:rPr>
                        <a:t>100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0.05  NS</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93285">
                <a:tc>
                  <a:txBody>
                    <a:bodyPr/>
                    <a:lstStyle/>
                    <a:p>
                      <a:pPr algn="ctr" rtl="1">
                        <a:lnSpc>
                          <a:spcPct val="150000"/>
                        </a:lnSpc>
                        <a:spcAft>
                          <a:spcPts val="0"/>
                        </a:spcAft>
                        <a:tabLst>
                          <a:tab pos="600075" algn="l"/>
                        </a:tabLst>
                      </a:pPr>
                      <a:r>
                        <a:rPr lang="en-US" sz="1200" b="1">
                          <a:effectLst/>
                          <a:latin typeface="Times New Roman"/>
                          <a:ea typeface="Calibri"/>
                          <a:cs typeface="Arial"/>
                        </a:rPr>
                        <a:t>30</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BSP</a:t>
                      </a:r>
                      <a:r>
                        <a:rPr lang="en-US" sz="1200" b="1" baseline="-25000">
                          <a:effectLst/>
                          <a:latin typeface="Times New Roman"/>
                          <a:ea typeface="Calibri"/>
                          <a:cs typeface="Arial"/>
                        </a:rPr>
                        <a:t>5, </a:t>
                      </a:r>
                      <a:r>
                        <a:rPr lang="en-US" sz="1200" b="1">
                          <a:effectLst/>
                          <a:latin typeface="Times New Roman"/>
                          <a:ea typeface="Calibri"/>
                          <a:cs typeface="Arial"/>
                        </a:rPr>
                        <a:t>Heparin-binding protein</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1 (</a:t>
                      </a:r>
                      <a:r>
                        <a:rPr lang="en-US" sz="1200" b="1">
                          <a:effectLst/>
                          <a:latin typeface="Times New Roman"/>
                          <a:ea typeface="Calibri"/>
                          <a:cs typeface="Arial"/>
                        </a:rPr>
                        <a:t>20</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 (</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0.985</a:t>
                      </a:r>
                      <a:r>
                        <a:rPr lang="ar-IQ" sz="1200" b="1" dirty="0">
                          <a:effectLst/>
                          <a:latin typeface="Calibri"/>
                          <a:ea typeface="Calibri"/>
                          <a:cs typeface="Times New Roman"/>
                        </a:rPr>
                        <a:t>  </a:t>
                      </a:r>
                      <a:r>
                        <a:rPr lang="en-US" sz="1200" b="1" dirty="0">
                          <a:effectLst/>
                          <a:latin typeface="Times New Roman"/>
                          <a:ea typeface="Calibri"/>
                          <a:cs typeface="Arial"/>
                        </a:rPr>
                        <a:t>NS</a:t>
                      </a:r>
                      <a:endParaRPr lang="en-US" sz="1200" b="1" dirty="0">
                        <a:effectLst/>
                        <a:latin typeface="Calibri"/>
                        <a:ea typeface="Calibri"/>
                        <a:cs typeface="Arial"/>
                      </a:endParaRPr>
                    </a:p>
                  </a:txBody>
                  <a:tcPr marL="49151" marR="491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2870120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0"/>
            <a:ext cx="9144000" cy="6858000"/>
          </a:xfrm>
          <a:prstGeom prst="rect">
            <a:avLst/>
          </a:prstGeom>
          <a:blipFill>
            <a:blip r:embed="rId2"/>
            <a:tile tx="0" ty="0" sx="100000" sy="100000" flip="none" algn="tl"/>
          </a:blipFill>
          <a:ln>
            <a:headEnd/>
            <a:tailEnd/>
          </a:ln>
        </p:spPr>
        <p:style>
          <a:lnRef idx="2">
            <a:schemeClr val="accent5"/>
          </a:lnRef>
          <a:fillRef idx="1">
            <a:schemeClr val="lt1"/>
          </a:fillRef>
          <a:effectRef idx="0">
            <a:schemeClr val="accent5"/>
          </a:effectRef>
          <a:fontRef idx="minor">
            <a:schemeClr val="dk1"/>
          </a:fontRef>
        </p:style>
        <p:txBody>
          <a:bodyPr/>
          <a:lstStyle/>
          <a:p>
            <a:pPr algn="just" eaLnBrk="0" hangingPunct="0">
              <a:buClr>
                <a:srgbClr val="00FF00"/>
              </a:buClr>
              <a:buSzPct val="130000"/>
            </a:pPr>
            <a:endParaRPr lang="ar-IQ" sz="3200" b="1" dirty="0">
              <a:solidFill>
                <a:srgbClr val="FFFF00"/>
              </a:solidFill>
              <a:ea typeface="Calibri"/>
              <a:cs typeface="Times New Roman"/>
            </a:endParaRPr>
          </a:p>
          <a:p>
            <a:pPr marL="342900" indent="-342900" algn="just" eaLnBrk="0" hangingPunct="0">
              <a:buClr>
                <a:srgbClr val="00FF00"/>
              </a:buClr>
              <a:buSzPct val="130000"/>
              <a:buFont typeface="Wingdings" pitchFamily="2" charset="2"/>
              <a:buChar char="q"/>
            </a:pPr>
            <a:r>
              <a:rPr lang="ar-IQ" sz="3200" b="1" dirty="0" smtClean="0">
                <a:solidFill>
                  <a:srgbClr val="FFFF00"/>
                </a:solidFill>
                <a:ea typeface="Calibri"/>
                <a:cs typeface="Times New Roman"/>
              </a:rPr>
              <a:t> </a:t>
            </a:r>
            <a:r>
              <a:rPr lang="ar-IQ" sz="3600" b="1" dirty="0">
                <a:solidFill>
                  <a:srgbClr val="FFFF00"/>
                </a:solidFill>
                <a:ea typeface="Calibri"/>
                <a:cs typeface="Times New Roman"/>
              </a:rPr>
              <a:t>وعلى الرغم من أنتاج كميات كبيرة من النطف ذات الحركة المتميزة والشكل الطبيعي الا أن خصوبة بعض الثيران تكون منخفضة لأسباب قد تعود الى وجود تشوهات في المكونات الجزيئية </a:t>
            </a:r>
            <a:r>
              <a:rPr lang="ar-IQ" sz="3600" b="1" dirty="0" smtClean="0">
                <a:solidFill>
                  <a:srgbClr val="FFFF00"/>
                </a:solidFill>
                <a:latin typeface="Times New Roman"/>
                <a:ea typeface="Calibri"/>
                <a:cs typeface="Times New Roman"/>
              </a:rPr>
              <a:t>للنطف.</a:t>
            </a:r>
            <a:r>
              <a:rPr lang="ar-IQ" sz="3600" b="1" dirty="0" smtClean="0">
                <a:solidFill>
                  <a:prstClr val="white"/>
                </a:solidFill>
                <a:latin typeface="Times New Roman"/>
                <a:ea typeface="Calibri"/>
                <a:cs typeface="Times New Roman"/>
              </a:rPr>
              <a:t> </a:t>
            </a:r>
          </a:p>
          <a:p>
            <a:pPr marL="342900" indent="-342900" algn="just" eaLnBrk="0" hangingPunct="0">
              <a:buClr>
                <a:srgbClr val="00FF00"/>
              </a:buClr>
              <a:buSzPct val="130000"/>
              <a:buFont typeface="Wingdings" pitchFamily="2" charset="2"/>
              <a:buChar char="q"/>
            </a:pPr>
            <a:endParaRPr lang="ar-IQ" sz="2800" dirty="0">
              <a:solidFill>
                <a:srgbClr val="FFFF00"/>
              </a:solidFill>
              <a:latin typeface="Times New Roman"/>
              <a:ea typeface="Calibri"/>
            </a:endParaRPr>
          </a:p>
          <a:p>
            <a:pPr marL="342900" indent="-342900" algn="just" eaLnBrk="0" hangingPunct="0">
              <a:buClr>
                <a:srgbClr val="00FF00"/>
              </a:buClr>
              <a:buSzPct val="130000"/>
              <a:buFont typeface="Wingdings" pitchFamily="2" charset="2"/>
              <a:buChar char="q"/>
            </a:pPr>
            <a:r>
              <a:rPr lang="ar-IQ" sz="3600" b="1" dirty="0" smtClean="0">
                <a:solidFill>
                  <a:prstClr val="white"/>
                </a:solidFill>
                <a:latin typeface="Times New Roman"/>
                <a:ea typeface="Calibri"/>
                <a:cs typeface="Times New Roman"/>
              </a:rPr>
              <a:t> ان </a:t>
            </a:r>
            <a:r>
              <a:rPr lang="ar-IQ" sz="3600" b="1" dirty="0">
                <a:solidFill>
                  <a:prstClr val="white"/>
                </a:solidFill>
                <a:latin typeface="Times New Roman"/>
                <a:ea typeface="Calibri"/>
                <a:cs typeface="Times New Roman"/>
              </a:rPr>
              <a:t>سلامة هذه المكونات الخلوية والجزيئية </a:t>
            </a:r>
            <a:r>
              <a:rPr lang="ar-IQ" sz="3600" b="1" dirty="0" smtClean="0">
                <a:solidFill>
                  <a:prstClr val="white"/>
                </a:solidFill>
                <a:latin typeface="Times New Roman"/>
                <a:ea typeface="Calibri"/>
                <a:cs typeface="Times New Roman"/>
              </a:rPr>
              <a:t>للنطف </a:t>
            </a:r>
            <a:r>
              <a:rPr lang="ar-IQ" sz="3600" b="1" dirty="0">
                <a:solidFill>
                  <a:prstClr val="white"/>
                </a:solidFill>
                <a:latin typeface="Times New Roman"/>
                <a:ea typeface="Calibri"/>
                <a:cs typeface="Times New Roman"/>
              </a:rPr>
              <a:t>لا تكمن أهميتها في اثناء مراحل الاخصاب فحسب بل تمتد تأثيراتها الى مراحل تطور الجنين الأولية </a:t>
            </a:r>
            <a:r>
              <a:rPr lang="ar-IQ" sz="3600" b="1" dirty="0" smtClean="0">
                <a:solidFill>
                  <a:prstClr val="white"/>
                </a:solidFill>
                <a:latin typeface="Times New Roman"/>
                <a:ea typeface="Calibri"/>
                <a:cs typeface="Times New Roman"/>
              </a:rPr>
              <a:t>والنهائية.</a:t>
            </a:r>
            <a:endParaRPr lang="en-US" altLang="ar-SA" sz="3200" b="1" dirty="0">
              <a:solidFill>
                <a:prstClr val="white"/>
              </a:solidFill>
              <a:cs typeface="Times New Roman"/>
            </a:endParaRPr>
          </a:p>
        </p:txBody>
      </p:sp>
    </p:spTree>
    <p:extLst>
      <p:ext uri="{BB962C8B-B14F-4D97-AF65-F5344CB8AC3E}">
        <p14:creationId xmlns:p14="http://schemas.microsoft.com/office/powerpoint/2010/main" val="40866735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9" name="جدول 8"/>
          <p:cNvGraphicFramePr>
            <a:graphicFrameLocks noGrp="1"/>
          </p:cNvGraphicFramePr>
          <p:nvPr>
            <p:extLst>
              <p:ext uri="{D42A27DB-BD31-4B8C-83A1-F6EECF244321}">
                <p14:modId xmlns:p14="http://schemas.microsoft.com/office/powerpoint/2010/main" val="4246268063"/>
              </p:ext>
            </p:extLst>
          </p:nvPr>
        </p:nvGraphicFramePr>
        <p:xfrm>
          <a:off x="323526" y="188640"/>
          <a:ext cx="8568954" cy="6538198"/>
        </p:xfrm>
        <a:graphic>
          <a:graphicData uri="http://schemas.openxmlformats.org/drawingml/2006/table">
            <a:tbl>
              <a:tblPr rtl="1" firstRow="1" firstCol="1" bandRow="1"/>
              <a:tblGrid>
                <a:gridCol w="709914"/>
                <a:gridCol w="2274901"/>
                <a:gridCol w="287140"/>
                <a:gridCol w="287140"/>
                <a:gridCol w="287140"/>
                <a:gridCol w="755126"/>
                <a:gridCol w="284759"/>
                <a:gridCol w="287140"/>
                <a:gridCol w="287140"/>
                <a:gridCol w="287140"/>
                <a:gridCol w="287140"/>
                <a:gridCol w="749574"/>
                <a:gridCol w="1035126"/>
                <a:gridCol w="749574"/>
              </a:tblGrid>
              <a:tr h="267032">
                <a:tc>
                  <a:txBody>
                    <a:bodyPr/>
                    <a:lstStyle/>
                    <a:p>
                      <a:pPr algn="ctr" rtl="1">
                        <a:lnSpc>
                          <a:spcPct val="150000"/>
                        </a:lnSpc>
                        <a:spcAft>
                          <a:spcPts val="0"/>
                        </a:spcAft>
                        <a:tabLst>
                          <a:tab pos="600075" algn="l"/>
                        </a:tabLst>
                      </a:pPr>
                      <a:r>
                        <a:rPr lang="en-US" sz="1200" b="1" dirty="0">
                          <a:effectLst/>
                          <a:latin typeface="Times New Roman"/>
                          <a:ea typeface="Calibri"/>
                          <a:cs typeface="Arial"/>
                        </a:rPr>
                        <a:t>34</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dirty="0">
                          <a:effectLst/>
                          <a:latin typeface="Calibri"/>
                          <a:ea typeface="Calibri"/>
                          <a:cs typeface="Times New Roman"/>
                        </a:rPr>
                        <a:t>بروتين جديد</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100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4</a:t>
                      </a:r>
                      <a:r>
                        <a:rPr lang="ar-IQ" sz="1200" b="1">
                          <a:effectLst/>
                          <a:latin typeface="Calibri"/>
                          <a:ea typeface="Calibri"/>
                          <a:cs typeface="Times New Roman"/>
                        </a:rPr>
                        <a:t> (</a:t>
                      </a:r>
                      <a:r>
                        <a:rPr lang="en-US" sz="1200" b="1">
                          <a:effectLst/>
                          <a:latin typeface="Times New Roman"/>
                          <a:ea typeface="Calibri"/>
                          <a:cs typeface="Arial"/>
                        </a:rPr>
                        <a:t>80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7</a:t>
                      </a:r>
                      <a:r>
                        <a:rPr lang="ar-IQ" sz="1200" b="1">
                          <a:effectLst/>
                          <a:latin typeface="Calibri"/>
                          <a:ea typeface="Calibri"/>
                          <a:cs typeface="Times New Roman"/>
                        </a:rPr>
                        <a:t> (</a:t>
                      </a:r>
                      <a:r>
                        <a:rPr lang="en-US" sz="1200" b="1">
                          <a:effectLst/>
                          <a:latin typeface="Times New Roman"/>
                          <a:ea typeface="Calibri"/>
                          <a:cs typeface="Arial"/>
                        </a:rPr>
                        <a:t>87.5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0.143 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40</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Clusterin</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1</a:t>
                      </a:r>
                      <a:r>
                        <a:rPr lang="ar-IQ" sz="1200" b="1" dirty="0" smtClean="0">
                          <a:effectLst/>
                          <a:latin typeface="Calibri"/>
                          <a:ea typeface="Calibri"/>
                          <a:cs typeface="Times New Roman"/>
                        </a:rPr>
                        <a:t> </a:t>
                      </a:r>
                      <a:r>
                        <a:rPr lang="ar-IQ" sz="1200" b="1" dirty="0">
                          <a:effectLst/>
                          <a:latin typeface="Calibri"/>
                          <a:ea typeface="Calibri"/>
                          <a:cs typeface="Times New Roman"/>
                        </a:rPr>
                        <a:t>(</a:t>
                      </a:r>
                      <a:r>
                        <a:rPr lang="en-US" sz="1200" b="1" dirty="0">
                          <a:effectLst/>
                          <a:latin typeface="Times New Roman"/>
                          <a:ea typeface="Calibri"/>
                          <a:cs typeface="Arial"/>
                        </a:rPr>
                        <a:t>20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 (</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0.985</a:t>
                      </a:r>
                      <a:r>
                        <a:rPr lang="ar-IQ" sz="1200" b="1" dirty="0">
                          <a:effectLst/>
                          <a:latin typeface="Calibri"/>
                          <a:ea typeface="Calibri"/>
                          <a:cs typeface="Times New Roman"/>
                        </a:rPr>
                        <a:t>  </a:t>
                      </a:r>
                      <a:r>
                        <a:rPr lang="en-US" sz="1200" b="1" dirty="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43</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dirty="0">
                          <a:effectLst/>
                          <a:latin typeface="Times New Roman"/>
                          <a:ea typeface="Calibri"/>
                          <a:cs typeface="Arial"/>
                        </a:rPr>
                        <a:t>Ecto-ADP-ribosyltransferase-5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2</a:t>
                      </a:r>
                      <a:r>
                        <a:rPr lang="ar-IQ" sz="1200" b="1">
                          <a:effectLst/>
                          <a:latin typeface="Calibri"/>
                          <a:ea typeface="Calibri"/>
                          <a:cs typeface="Times New Roman"/>
                        </a:rPr>
                        <a:t> (</a:t>
                      </a:r>
                      <a:r>
                        <a:rPr lang="en-US" sz="1200" b="1">
                          <a:effectLst/>
                          <a:latin typeface="Times New Roman"/>
                          <a:ea typeface="Calibri"/>
                          <a:cs typeface="Arial"/>
                        </a:rPr>
                        <a:t>66.7</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dirty="0">
                          <a:effectLst/>
                          <a:latin typeface="Calibri"/>
                          <a:ea typeface="Calibri"/>
                          <a:cs typeface="Times New Roman"/>
                        </a:rPr>
                        <a:t>1 (</a:t>
                      </a:r>
                      <a:r>
                        <a:rPr lang="en-US" sz="1200" b="1" dirty="0">
                          <a:effectLst/>
                          <a:latin typeface="Times New Roman"/>
                          <a:ea typeface="Calibri"/>
                          <a:cs typeface="Arial"/>
                        </a:rPr>
                        <a:t>20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37.5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Times New Roman"/>
                          <a:ea typeface="Calibri"/>
                          <a:cs typeface="Arial"/>
                        </a:rPr>
                        <a:t>0.333</a:t>
                      </a: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45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dirty="0">
                          <a:effectLst/>
                          <a:latin typeface="Calibri"/>
                          <a:ea typeface="Calibri"/>
                          <a:cs typeface="Times New Roman"/>
                        </a:rPr>
                        <a:t>بروتين جديد</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2</a:t>
                      </a:r>
                      <a:r>
                        <a:rPr lang="ar-IQ" sz="1200" b="1">
                          <a:effectLst/>
                          <a:latin typeface="Calibri"/>
                          <a:ea typeface="Calibri"/>
                          <a:cs typeface="Times New Roman"/>
                        </a:rPr>
                        <a:t> (</a:t>
                      </a:r>
                      <a:r>
                        <a:rPr lang="en-US" sz="1200" b="1">
                          <a:effectLst/>
                          <a:latin typeface="Times New Roman"/>
                          <a:ea typeface="Calibri"/>
                          <a:cs typeface="Arial"/>
                        </a:rPr>
                        <a:t>40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2</a:t>
                      </a:r>
                      <a:r>
                        <a:rPr lang="ar-IQ" sz="1200" b="1">
                          <a:effectLst/>
                          <a:latin typeface="Calibri"/>
                          <a:ea typeface="Calibri"/>
                          <a:cs typeface="Times New Roman"/>
                        </a:rPr>
                        <a:t> (</a:t>
                      </a:r>
                      <a:r>
                        <a:rPr lang="en-US" sz="1200" b="1">
                          <a:effectLst/>
                          <a:latin typeface="Times New Roman"/>
                          <a:ea typeface="Calibri"/>
                          <a:cs typeface="Arial"/>
                        </a:rPr>
                        <a:t>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1.59</a:t>
                      </a: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a:effectLst/>
                          <a:latin typeface="Times New Roman"/>
                          <a:ea typeface="Calibri"/>
                          <a:cs typeface="Arial"/>
                        </a:rPr>
                        <a:t>48</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a:effectLst/>
                          <a:latin typeface="Times New Roman"/>
                          <a:ea typeface="Calibri"/>
                          <a:cs typeface="Arial"/>
                        </a:rPr>
                        <a:t>Oligosaccharyltransferase complex</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 (</a:t>
                      </a:r>
                      <a:r>
                        <a:rPr lang="en-US" sz="1200" b="1">
                          <a:effectLst/>
                          <a:latin typeface="Times New Roman"/>
                          <a:ea typeface="Calibri"/>
                          <a:cs typeface="Arial"/>
                        </a:rPr>
                        <a:t>33.3</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49</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بروتين جديد</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1 (20)</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8152">
                <a:tc>
                  <a:txBody>
                    <a:bodyPr/>
                    <a:lstStyle/>
                    <a:p>
                      <a:pPr algn="ctr" rtl="1">
                        <a:lnSpc>
                          <a:spcPct val="150000"/>
                        </a:lnSpc>
                        <a:spcAft>
                          <a:spcPts val="0"/>
                        </a:spcAft>
                        <a:tabLst>
                          <a:tab pos="600075" algn="l"/>
                        </a:tabLst>
                      </a:pPr>
                      <a:r>
                        <a:rPr lang="en-US" sz="1200" b="1">
                          <a:effectLst/>
                          <a:latin typeface="Times New Roman"/>
                          <a:ea typeface="Calibri"/>
                          <a:cs typeface="Arial"/>
                        </a:rPr>
                        <a:t>50</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a:effectLst/>
                          <a:latin typeface="Times New Roman"/>
                          <a:ea typeface="Calibri"/>
                          <a:cs typeface="Arial"/>
                        </a:rPr>
                        <a:t>Semenogelin I (SEMGI)</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a:t>
                      </a:r>
                      <a:r>
                        <a:rPr lang="ar-IQ" sz="1200" b="1" dirty="0">
                          <a:effectLst/>
                          <a:latin typeface="Calibri"/>
                          <a:ea typeface="Calibri"/>
                          <a:cs typeface="Times New Roman"/>
                        </a:rPr>
                        <a:t> (</a:t>
                      </a:r>
                      <a:r>
                        <a:rPr lang="en-US" sz="1200" b="1" dirty="0">
                          <a:effectLst/>
                          <a:latin typeface="Times New Roman"/>
                          <a:ea typeface="Calibri"/>
                          <a:cs typeface="Arial"/>
                        </a:rPr>
                        <a:t>0.0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60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3</a:t>
                      </a:r>
                      <a:r>
                        <a:rPr lang="ar-IQ" sz="1200" b="1">
                          <a:effectLst/>
                          <a:latin typeface="Calibri"/>
                          <a:ea typeface="Calibri"/>
                          <a:cs typeface="Times New Roman"/>
                        </a:rPr>
                        <a:t> (</a:t>
                      </a:r>
                      <a:r>
                        <a:rPr lang="en-US" sz="1200" b="1">
                          <a:effectLst/>
                          <a:latin typeface="Times New Roman"/>
                          <a:ea typeface="Calibri"/>
                          <a:cs typeface="Arial"/>
                        </a:rPr>
                        <a:t>37.5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smtClean="0">
                          <a:effectLst/>
                          <a:latin typeface="Times New Roman"/>
                          <a:ea typeface="Calibri"/>
                          <a:cs typeface="Arial"/>
                        </a:rPr>
                        <a:t>2.98</a:t>
                      </a:r>
                    </a:p>
                    <a:p>
                      <a:pPr algn="ctr" rtl="0">
                        <a:lnSpc>
                          <a:spcPct val="115000"/>
                        </a:lnSpc>
                        <a:spcAft>
                          <a:spcPts val="0"/>
                        </a:spcAft>
                      </a:pPr>
                      <a:r>
                        <a:rPr lang="en-US" sz="1200" b="1" dirty="0" smtClean="0">
                          <a:effectLst/>
                          <a:latin typeface="Times New Roman"/>
                          <a:ea typeface="Calibri"/>
                          <a:cs typeface="Arial"/>
                        </a:rPr>
                        <a:t> </a:t>
                      </a:r>
                      <a:r>
                        <a:rPr lang="en-US" sz="1200" b="1" dirty="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55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Osteopontin</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1</a:t>
                      </a:r>
                      <a:r>
                        <a:rPr lang="ar-IQ" sz="1200" b="1" dirty="0">
                          <a:effectLst/>
                          <a:latin typeface="Calibri"/>
                          <a:ea typeface="Calibri"/>
                          <a:cs typeface="Times New Roman"/>
                        </a:rPr>
                        <a:t> (</a:t>
                      </a:r>
                      <a:r>
                        <a:rPr lang="en-US" sz="1200" b="1" dirty="0">
                          <a:effectLst/>
                          <a:latin typeface="Times New Roman"/>
                          <a:ea typeface="Calibri"/>
                          <a:cs typeface="Arial"/>
                        </a:rPr>
                        <a:t>33.3</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endParaRPr lang="ar-IQ" sz="1200" b="1" dirty="0" smtClean="0">
                        <a:effectLst/>
                        <a:latin typeface="Calibri"/>
                        <a:ea typeface="Calibri"/>
                        <a:cs typeface="Times New Roman"/>
                      </a:endParaRP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68</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Times New Roman"/>
                          <a:cs typeface="Arial"/>
                        </a:rPr>
                        <a:t>Albumin (68-70)</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 (</a:t>
                      </a:r>
                      <a:r>
                        <a:rPr lang="en-US" sz="1200" b="1">
                          <a:effectLst/>
                          <a:latin typeface="Times New Roman"/>
                          <a:ea typeface="Calibri"/>
                          <a:cs typeface="Arial"/>
                        </a:rPr>
                        <a:t>33.3</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r>
                        <a:rPr lang="ar-IQ" sz="1200" b="1" dirty="0" smtClean="0">
                          <a:effectLst/>
                          <a:latin typeface="Calibri"/>
                          <a:ea typeface="Calibri"/>
                          <a:cs typeface="Times New Roman"/>
                        </a:rPr>
                        <a:t>  </a:t>
                      </a:r>
                      <a:r>
                        <a:rPr lang="en-US" sz="1200" b="1" dirty="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07611">
                <a:tc>
                  <a:txBody>
                    <a:bodyPr/>
                    <a:lstStyle/>
                    <a:p>
                      <a:pPr algn="ctr" rtl="1">
                        <a:lnSpc>
                          <a:spcPct val="150000"/>
                        </a:lnSpc>
                        <a:spcAft>
                          <a:spcPts val="0"/>
                        </a:spcAft>
                        <a:tabLst>
                          <a:tab pos="600075" algn="l"/>
                        </a:tabLst>
                      </a:pPr>
                      <a:r>
                        <a:rPr lang="en-US" sz="1200" b="1" dirty="0">
                          <a:effectLst/>
                          <a:latin typeface="Times New Roman"/>
                          <a:ea typeface="Calibri"/>
                          <a:cs typeface="Arial"/>
                        </a:rPr>
                        <a:t>112</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Centrosomal protein</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1 (20)</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p>
                    <a:p>
                      <a:pPr algn="ctr" rtl="1">
                        <a:lnSpc>
                          <a:spcPct val="150000"/>
                        </a:lnSpc>
                        <a:spcAft>
                          <a:spcPts val="0"/>
                        </a:spcAft>
                        <a:tabLst>
                          <a:tab pos="600075" algn="l"/>
                        </a:tabLst>
                      </a:pPr>
                      <a:r>
                        <a:rPr lang="en-US" sz="1200" b="1" dirty="0" smtClean="0">
                          <a:effectLst/>
                          <a:latin typeface="Times New Roman"/>
                          <a:ea typeface="Calibri"/>
                          <a:cs typeface="Arial"/>
                        </a:rPr>
                        <a:t>NS</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8152">
                <a:tc>
                  <a:txBody>
                    <a:bodyPr/>
                    <a:lstStyle/>
                    <a:p>
                      <a:pPr algn="ctr" rtl="1">
                        <a:lnSpc>
                          <a:spcPct val="150000"/>
                        </a:lnSpc>
                        <a:spcAft>
                          <a:spcPts val="0"/>
                        </a:spcAft>
                        <a:tabLst>
                          <a:tab pos="600075" algn="l"/>
                        </a:tabLst>
                      </a:pPr>
                      <a:r>
                        <a:rPr lang="en-US" sz="1200" b="1" dirty="0">
                          <a:effectLst/>
                          <a:latin typeface="Times New Roman"/>
                          <a:ea typeface="Calibri"/>
                          <a:cs typeface="Arial"/>
                        </a:rPr>
                        <a:t>133</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a:effectLst/>
                          <a:latin typeface="Times New Roman"/>
                          <a:ea typeface="Calibri"/>
                          <a:cs typeface="Arial"/>
                        </a:rPr>
                        <a:t>T-cadherin</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4</a:t>
                      </a:r>
                      <a:r>
                        <a:rPr lang="ar-IQ" sz="1200" b="1" dirty="0">
                          <a:effectLst/>
                          <a:latin typeface="Calibri"/>
                          <a:ea typeface="Calibri"/>
                          <a:cs typeface="Times New Roman"/>
                        </a:rPr>
                        <a:t> (</a:t>
                      </a:r>
                      <a:r>
                        <a:rPr lang="en-US" sz="1200" b="1" dirty="0">
                          <a:effectLst/>
                          <a:latin typeface="Times New Roman"/>
                          <a:ea typeface="Calibri"/>
                          <a:cs typeface="Arial"/>
                        </a:rPr>
                        <a:t>80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4</a:t>
                      </a:r>
                      <a:r>
                        <a:rPr lang="ar-IQ" sz="1200" b="1">
                          <a:effectLst/>
                          <a:latin typeface="Calibri"/>
                          <a:ea typeface="Calibri"/>
                          <a:cs typeface="Times New Roman"/>
                        </a:rPr>
                        <a:t> (</a:t>
                      </a:r>
                      <a:r>
                        <a:rPr lang="en-US" sz="1200" b="1">
                          <a:effectLst/>
                          <a:latin typeface="Times New Roman"/>
                          <a:ea typeface="Calibri"/>
                          <a:cs typeface="Arial"/>
                        </a:rPr>
                        <a:t>50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3.98 P≤0.05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8152">
                <a:tc>
                  <a:txBody>
                    <a:bodyPr/>
                    <a:lstStyle/>
                    <a:p>
                      <a:pPr algn="ctr" rtl="1">
                        <a:lnSpc>
                          <a:spcPct val="150000"/>
                        </a:lnSpc>
                        <a:spcAft>
                          <a:spcPts val="0"/>
                        </a:spcAft>
                        <a:tabLst>
                          <a:tab pos="600075" algn="l"/>
                        </a:tabLst>
                      </a:pPr>
                      <a:r>
                        <a:rPr lang="en-US" sz="1200" b="1" dirty="0">
                          <a:effectLst/>
                          <a:latin typeface="Times New Roman"/>
                          <a:ea typeface="Calibri"/>
                          <a:cs typeface="Arial"/>
                        </a:rPr>
                        <a:t>155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err="1">
                          <a:effectLst/>
                          <a:latin typeface="Times New Roman"/>
                          <a:ea typeface="Calibri"/>
                          <a:cs typeface="Arial"/>
                        </a:rPr>
                        <a:t>Pacifastin</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4</a:t>
                      </a:r>
                      <a:r>
                        <a:rPr lang="ar-IQ" sz="1200" b="1" dirty="0">
                          <a:effectLst/>
                          <a:latin typeface="Calibri"/>
                          <a:ea typeface="Calibri"/>
                          <a:cs typeface="Times New Roman"/>
                        </a:rPr>
                        <a:t> (</a:t>
                      </a:r>
                      <a:r>
                        <a:rPr lang="en-US" sz="1200" b="1" dirty="0">
                          <a:effectLst/>
                          <a:latin typeface="Times New Roman"/>
                          <a:ea typeface="Calibri"/>
                          <a:cs typeface="Arial"/>
                        </a:rPr>
                        <a:t>80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4</a:t>
                      </a:r>
                      <a:r>
                        <a:rPr lang="ar-IQ" sz="1200" b="1" dirty="0">
                          <a:effectLst/>
                          <a:latin typeface="Calibri"/>
                          <a:ea typeface="Calibri"/>
                          <a:cs typeface="Times New Roman"/>
                        </a:rPr>
                        <a:t> (</a:t>
                      </a:r>
                      <a:r>
                        <a:rPr lang="en-US" sz="1200" b="1" dirty="0">
                          <a:effectLst/>
                          <a:latin typeface="Times New Roman"/>
                          <a:ea typeface="Calibri"/>
                          <a:cs typeface="Arial"/>
                        </a:rPr>
                        <a:t>50</a:t>
                      </a: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3.98 P≤0.05</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39475">
                <a:tc gridSpan="2">
                  <a:txBody>
                    <a:bodyPr/>
                    <a:lstStyle/>
                    <a:p>
                      <a:pPr algn="ctr" rtl="1">
                        <a:lnSpc>
                          <a:spcPct val="150000"/>
                        </a:lnSpc>
                        <a:spcAft>
                          <a:spcPts val="0"/>
                        </a:spcAft>
                        <a:tabLst>
                          <a:tab pos="600075" algn="l"/>
                        </a:tabLst>
                      </a:pPr>
                      <a:r>
                        <a:rPr lang="ar-IQ" sz="1200" b="1" dirty="0">
                          <a:effectLst/>
                          <a:latin typeface="Calibri"/>
                          <a:ea typeface="Calibri"/>
                          <a:cs typeface="Times New Roman"/>
                        </a:rPr>
                        <a:t>عدد الحزم الكلية </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a:txBody>
                    <a:bodyPr/>
                    <a:lstStyle/>
                    <a:p>
                      <a:pPr algn="ctr" rtl="1">
                        <a:lnSpc>
                          <a:spcPct val="150000"/>
                        </a:lnSpc>
                        <a:spcAft>
                          <a:spcPts val="0"/>
                        </a:spcAft>
                        <a:tabLst>
                          <a:tab pos="600075" algn="l"/>
                        </a:tabLst>
                      </a:pPr>
                      <a:r>
                        <a:rPr lang="en-US" sz="1200" b="1">
                          <a:effectLst/>
                          <a:latin typeface="Times New Roman"/>
                          <a:ea typeface="Calibri"/>
                          <a:cs typeface="Arial"/>
                        </a:rPr>
                        <a:t>6</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6</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9</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9</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8152">
                <a:tc gridSpan="2">
                  <a:txBody>
                    <a:bodyPr/>
                    <a:lstStyle/>
                    <a:p>
                      <a:pPr algn="ctr" rtl="1">
                        <a:lnSpc>
                          <a:spcPct val="150000"/>
                        </a:lnSpc>
                        <a:spcAft>
                          <a:spcPts val="0"/>
                        </a:spcAft>
                        <a:tabLst>
                          <a:tab pos="600075" algn="l"/>
                        </a:tabLst>
                      </a:pPr>
                      <a:r>
                        <a:rPr lang="ar-IQ" sz="1200" b="1">
                          <a:effectLst/>
                          <a:latin typeface="Calibri"/>
                          <a:ea typeface="Calibri"/>
                          <a:cs typeface="Times New Roman"/>
                        </a:rPr>
                        <a:t>قيمة مربع كاي</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2.69</a:t>
                      </a:r>
                      <a:endParaRPr lang="en-US" sz="1200" b="1">
                        <a:effectLst/>
                        <a:latin typeface="Calibri"/>
                        <a:ea typeface="Calibri"/>
                        <a:cs typeface="Arial"/>
                      </a:endParaRPr>
                    </a:p>
                    <a:p>
                      <a:pPr algn="ctr" rtl="1">
                        <a:lnSpc>
                          <a:spcPct val="115000"/>
                        </a:lnSpc>
                        <a:spcAft>
                          <a:spcPts val="0"/>
                        </a:spcAft>
                        <a:tabLst>
                          <a:tab pos="600075" algn="l"/>
                        </a:tabLst>
                      </a:pPr>
                      <a:r>
                        <a:rPr lang="en-US" sz="1200" b="1">
                          <a:effectLst/>
                          <a:latin typeface="Times New Roman"/>
                          <a:ea typeface="Calibri"/>
                          <a:cs typeface="Arial"/>
                        </a:rPr>
                        <a:t> NS</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4.503 P≤0.05</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228600" algn="ctr" rtl="0">
                        <a:lnSpc>
                          <a:spcPct val="115000"/>
                        </a:lnSpc>
                        <a:spcAft>
                          <a:spcPts val="0"/>
                        </a:spcAft>
                      </a:pPr>
                      <a:r>
                        <a:rPr lang="en-US" sz="1200" b="1">
                          <a:effectLst/>
                          <a:latin typeface="Times New Roman"/>
                          <a:ea typeface="Calibri"/>
                          <a:cs typeface="Arial"/>
                        </a:rPr>
                        <a:t>7.80 P≤0.01</a:t>
                      </a:r>
                      <a:endParaRPr lang="en-US" sz="1200" b="1">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200" b="1" dirty="0">
                          <a:effectLst/>
                          <a:latin typeface="Calibri"/>
                          <a:ea typeface="Calibri"/>
                          <a:cs typeface="Times New Roman"/>
                        </a:rPr>
                        <a:t>-</a:t>
                      </a:r>
                      <a:endParaRPr lang="en-US" sz="1200" b="1" dirty="0">
                        <a:effectLst/>
                        <a:latin typeface="Calibri"/>
                        <a:ea typeface="Calibri"/>
                        <a:cs typeface="Arial"/>
                      </a:endParaRPr>
                    </a:p>
                  </a:txBody>
                  <a:tcPr marL="43219" marR="43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240543594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074785005"/>
              </p:ext>
            </p:extLst>
          </p:nvPr>
        </p:nvGraphicFramePr>
        <p:xfrm>
          <a:off x="251531" y="332655"/>
          <a:ext cx="8568955" cy="5490172"/>
        </p:xfrm>
        <a:graphic>
          <a:graphicData uri="http://schemas.openxmlformats.org/drawingml/2006/table">
            <a:tbl>
              <a:tblPr rtl="1" firstRow="1" firstCol="1" bandRow="1"/>
              <a:tblGrid>
                <a:gridCol w="709915"/>
                <a:gridCol w="2274901"/>
                <a:gridCol w="287139"/>
                <a:gridCol w="287139"/>
                <a:gridCol w="287139"/>
                <a:gridCol w="755127"/>
                <a:gridCol w="284760"/>
                <a:gridCol w="287139"/>
                <a:gridCol w="287139"/>
                <a:gridCol w="287139"/>
                <a:gridCol w="287139"/>
                <a:gridCol w="749576"/>
                <a:gridCol w="1035127"/>
                <a:gridCol w="749576"/>
              </a:tblGrid>
              <a:tr h="1444783">
                <a:tc>
                  <a:txBody>
                    <a:bodyPr/>
                    <a:lstStyle/>
                    <a:p>
                      <a:pPr algn="ctr" rtl="1">
                        <a:lnSpc>
                          <a:spcPct val="150000"/>
                        </a:lnSpc>
                        <a:spcAft>
                          <a:spcPts val="0"/>
                        </a:spcAft>
                        <a:tabLst>
                          <a:tab pos="600075" algn="l"/>
                        </a:tabLst>
                      </a:pPr>
                      <a:r>
                        <a:rPr lang="en-US" sz="1200" b="1" dirty="0">
                          <a:effectLst/>
                          <a:latin typeface="Times New Roman"/>
                          <a:ea typeface="Calibri"/>
                          <a:cs typeface="Arial"/>
                        </a:rPr>
                        <a:t>112</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Centrosomal protein</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1 (20)</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1</a:t>
                      </a:r>
                      <a:r>
                        <a:rPr lang="ar-IQ" sz="1200" b="1">
                          <a:effectLst/>
                          <a:latin typeface="Calibri"/>
                          <a:ea typeface="Calibri"/>
                          <a:cs typeface="Times New Roman"/>
                        </a:rPr>
                        <a:t>(</a:t>
                      </a:r>
                      <a:r>
                        <a:rPr lang="en-US" sz="1200" b="1">
                          <a:effectLst/>
                          <a:latin typeface="Times New Roman"/>
                          <a:ea typeface="Calibri"/>
                          <a:cs typeface="Arial"/>
                        </a:rPr>
                        <a:t>12.5</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smtClean="0">
                          <a:effectLst/>
                          <a:latin typeface="Calibri"/>
                          <a:ea typeface="Calibri"/>
                          <a:cs typeface="Times New Roman"/>
                        </a:rPr>
                        <a:t>0.985</a:t>
                      </a:r>
                      <a:r>
                        <a:rPr lang="ar-IQ" sz="1200" b="1" dirty="0" smtClean="0">
                          <a:effectLst/>
                          <a:latin typeface="Calibri"/>
                          <a:ea typeface="Calibri"/>
                          <a:cs typeface="Times New Roman"/>
                        </a:rPr>
                        <a:t>  </a:t>
                      </a:r>
                      <a:r>
                        <a:rPr lang="en-US" sz="1200" b="1" dirty="0">
                          <a:effectLst/>
                          <a:latin typeface="Times New Roman"/>
                          <a:ea typeface="Calibri"/>
                          <a:cs typeface="Arial"/>
                        </a:rPr>
                        <a:t>NS</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107666">
                <a:tc>
                  <a:txBody>
                    <a:bodyPr/>
                    <a:lstStyle/>
                    <a:p>
                      <a:pPr algn="ctr" rtl="1">
                        <a:lnSpc>
                          <a:spcPct val="150000"/>
                        </a:lnSpc>
                        <a:spcAft>
                          <a:spcPts val="0"/>
                        </a:spcAft>
                        <a:tabLst>
                          <a:tab pos="600075" algn="l"/>
                        </a:tabLst>
                      </a:pPr>
                      <a:r>
                        <a:rPr lang="en-US" sz="1200" b="1">
                          <a:effectLst/>
                          <a:latin typeface="Times New Roman"/>
                          <a:ea typeface="Calibri"/>
                          <a:cs typeface="Arial"/>
                        </a:rPr>
                        <a:t>133</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T-cadherin</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0</a:t>
                      </a:r>
                      <a:r>
                        <a:rPr lang="ar-IQ" sz="1200" b="1" dirty="0">
                          <a:effectLst/>
                          <a:latin typeface="Calibri"/>
                          <a:ea typeface="Calibri"/>
                          <a:cs typeface="Times New Roman"/>
                        </a:rPr>
                        <a:t> (</a:t>
                      </a:r>
                      <a:r>
                        <a:rPr lang="en-US" sz="1200" b="1" dirty="0">
                          <a:effectLst/>
                          <a:latin typeface="Times New Roman"/>
                          <a:ea typeface="Calibri"/>
                          <a:cs typeface="Arial"/>
                        </a:rPr>
                        <a:t>0.0</a:t>
                      </a:r>
                      <a:r>
                        <a:rPr lang="ar-IQ" sz="1200" b="1" dirty="0">
                          <a:effectLst/>
                          <a:latin typeface="Calibri"/>
                          <a:ea typeface="Calibri"/>
                          <a:cs typeface="Times New Roman"/>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4</a:t>
                      </a:r>
                      <a:r>
                        <a:rPr lang="ar-IQ" sz="1200" b="1">
                          <a:effectLst/>
                          <a:latin typeface="Calibri"/>
                          <a:ea typeface="Calibri"/>
                          <a:cs typeface="Times New Roman"/>
                        </a:rPr>
                        <a:t> (</a:t>
                      </a:r>
                      <a:r>
                        <a:rPr lang="en-US" sz="1200" b="1">
                          <a:effectLst/>
                          <a:latin typeface="Times New Roman"/>
                          <a:ea typeface="Calibri"/>
                          <a:cs typeface="Arial"/>
                        </a:rPr>
                        <a:t>80</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4</a:t>
                      </a:r>
                      <a:r>
                        <a:rPr lang="ar-IQ" sz="1200" b="1">
                          <a:effectLst/>
                          <a:latin typeface="Calibri"/>
                          <a:ea typeface="Calibri"/>
                          <a:cs typeface="Times New Roman"/>
                        </a:rPr>
                        <a:t> (</a:t>
                      </a:r>
                      <a:r>
                        <a:rPr lang="en-US" sz="1200" b="1">
                          <a:effectLst/>
                          <a:latin typeface="Times New Roman"/>
                          <a:ea typeface="Calibri"/>
                          <a:cs typeface="Arial"/>
                        </a:rPr>
                        <a:t>50</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3.98 P≤0.05</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107666">
                <a:tc>
                  <a:txBody>
                    <a:bodyPr/>
                    <a:lstStyle/>
                    <a:p>
                      <a:pPr algn="ctr" rtl="1">
                        <a:lnSpc>
                          <a:spcPct val="150000"/>
                        </a:lnSpc>
                        <a:spcAft>
                          <a:spcPts val="0"/>
                        </a:spcAft>
                        <a:tabLst>
                          <a:tab pos="600075" algn="l"/>
                        </a:tabLst>
                      </a:pPr>
                      <a:r>
                        <a:rPr lang="en-US" sz="1200" b="1">
                          <a:effectLst/>
                          <a:latin typeface="Times New Roman"/>
                          <a:ea typeface="Calibri"/>
                          <a:cs typeface="Arial"/>
                        </a:rPr>
                        <a:t>155</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Pacifastin</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0</a:t>
                      </a:r>
                      <a:r>
                        <a:rPr lang="ar-IQ" sz="1200" b="1">
                          <a:effectLst/>
                          <a:latin typeface="Calibri"/>
                          <a:ea typeface="Calibri"/>
                          <a:cs typeface="Times New Roman"/>
                        </a:rPr>
                        <a:t> (</a:t>
                      </a:r>
                      <a:r>
                        <a:rPr lang="en-US" sz="1200" b="1">
                          <a:effectLst/>
                          <a:latin typeface="Times New Roman"/>
                          <a:ea typeface="Calibri"/>
                          <a:cs typeface="Arial"/>
                        </a:rPr>
                        <a:t>0.0</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4</a:t>
                      </a:r>
                      <a:r>
                        <a:rPr lang="ar-IQ" sz="1200" b="1" dirty="0">
                          <a:effectLst/>
                          <a:latin typeface="Calibri"/>
                          <a:ea typeface="Calibri"/>
                          <a:cs typeface="Times New Roman"/>
                        </a:rPr>
                        <a:t> (</a:t>
                      </a:r>
                      <a:r>
                        <a:rPr lang="en-US" sz="1200" b="1" dirty="0">
                          <a:effectLst/>
                          <a:latin typeface="Times New Roman"/>
                          <a:ea typeface="Calibri"/>
                          <a:cs typeface="Arial"/>
                        </a:rPr>
                        <a:t>80</a:t>
                      </a:r>
                      <a:r>
                        <a:rPr lang="ar-IQ" sz="1200" b="1" dirty="0">
                          <a:effectLst/>
                          <a:latin typeface="Calibri"/>
                          <a:ea typeface="Calibri"/>
                          <a:cs typeface="Times New Roman"/>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4</a:t>
                      </a:r>
                      <a:r>
                        <a:rPr lang="ar-IQ" sz="1200" b="1">
                          <a:effectLst/>
                          <a:latin typeface="Calibri"/>
                          <a:ea typeface="Calibri"/>
                          <a:cs typeface="Times New Roman"/>
                        </a:rPr>
                        <a:t> (</a:t>
                      </a:r>
                      <a:r>
                        <a:rPr lang="en-US" sz="1200" b="1">
                          <a:effectLst/>
                          <a:latin typeface="Times New Roman"/>
                          <a:ea typeface="Calibri"/>
                          <a:cs typeface="Arial"/>
                        </a:rPr>
                        <a:t>50</a:t>
                      </a: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3.98 P≤0.05</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722391">
                <a:tc gridSpan="2">
                  <a:txBody>
                    <a:bodyPr/>
                    <a:lstStyle/>
                    <a:p>
                      <a:pPr algn="ctr" rtl="1">
                        <a:lnSpc>
                          <a:spcPct val="150000"/>
                        </a:lnSpc>
                        <a:spcAft>
                          <a:spcPts val="0"/>
                        </a:spcAft>
                        <a:tabLst>
                          <a:tab pos="600075" algn="l"/>
                        </a:tabLst>
                      </a:pPr>
                      <a:r>
                        <a:rPr lang="ar-IQ" sz="1200" b="1">
                          <a:effectLst/>
                          <a:latin typeface="Calibri"/>
                          <a:ea typeface="Calibri"/>
                          <a:cs typeface="Times New Roman"/>
                        </a:rPr>
                        <a:t>عدد الحزم الكلية </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a:txBody>
                    <a:bodyPr/>
                    <a:lstStyle/>
                    <a:p>
                      <a:pPr algn="ctr" rtl="1">
                        <a:lnSpc>
                          <a:spcPct val="150000"/>
                        </a:lnSpc>
                        <a:spcAft>
                          <a:spcPts val="0"/>
                        </a:spcAft>
                        <a:tabLst>
                          <a:tab pos="600075" algn="l"/>
                        </a:tabLst>
                      </a:pPr>
                      <a:r>
                        <a:rPr lang="en-US" sz="1200" b="1">
                          <a:effectLst/>
                          <a:latin typeface="Times New Roman"/>
                          <a:ea typeface="Calibri"/>
                          <a:cs typeface="Arial"/>
                        </a:rPr>
                        <a:t>6</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6</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9</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9</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8</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a:effectLst/>
                          <a:latin typeface="Times New Roman"/>
                          <a:ea typeface="Calibri"/>
                          <a:cs typeface="Arial"/>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200" b="1" dirty="0">
                          <a:effectLst/>
                          <a:latin typeface="Times New Roman"/>
                          <a:ea typeface="Calibri"/>
                          <a:cs typeface="Arial"/>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1107666">
                <a:tc gridSpan="2">
                  <a:txBody>
                    <a:bodyPr/>
                    <a:lstStyle/>
                    <a:p>
                      <a:pPr algn="ctr" rtl="1">
                        <a:lnSpc>
                          <a:spcPct val="150000"/>
                        </a:lnSpc>
                        <a:spcAft>
                          <a:spcPts val="0"/>
                        </a:spcAft>
                        <a:tabLst>
                          <a:tab pos="600075" algn="l"/>
                        </a:tabLst>
                      </a:pPr>
                      <a:r>
                        <a:rPr lang="ar-IQ" sz="1200" b="1">
                          <a:effectLst/>
                          <a:latin typeface="Calibri"/>
                          <a:ea typeface="Calibri"/>
                          <a:cs typeface="Times New Roman"/>
                        </a:rPr>
                        <a:t>قيمة مربع كاي</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2.69</a:t>
                      </a:r>
                      <a:endParaRPr lang="en-US" sz="1200" b="1">
                        <a:effectLst/>
                        <a:latin typeface="Calibri"/>
                        <a:ea typeface="Calibri"/>
                        <a:cs typeface="Arial"/>
                      </a:endParaRPr>
                    </a:p>
                    <a:p>
                      <a:pPr algn="ctr" rtl="1">
                        <a:lnSpc>
                          <a:spcPct val="115000"/>
                        </a:lnSpc>
                        <a:spcAft>
                          <a:spcPts val="0"/>
                        </a:spcAft>
                        <a:tabLst>
                          <a:tab pos="600075" algn="l"/>
                        </a:tabLst>
                      </a:pPr>
                      <a:r>
                        <a:rPr lang="en-US" sz="1200" b="1">
                          <a:effectLst/>
                          <a:latin typeface="Times New Roman"/>
                          <a:ea typeface="Calibri"/>
                          <a:cs typeface="Arial"/>
                        </a:rPr>
                        <a:t> NS</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50000"/>
                        </a:lnSpc>
                        <a:spcAft>
                          <a:spcPts val="0"/>
                        </a:spcAft>
                        <a:tabLst>
                          <a:tab pos="600075" algn="l"/>
                        </a:tabLst>
                      </a:pPr>
                      <a:r>
                        <a:rPr lang="ar-IQ" sz="1200" b="1">
                          <a:effectLst/>
                          <a:latin typeface="Calibri"/>
                          <a:ea typeface="Calibri"/>
                          <a:cs typeface="Times New Roman"/>
                        </a:rPr>
                        <a:t>-</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tabLst>
                          <a:tab pos="600075" algn="l"/>
                        </a:tabLst>
                      </a:pPr>
                      <a:r>
                        <a:rPr lang="en-US" sz="1200" b="1">
                          <a:effectLst/>
                          <a:latin typeface="Times New Roman"/>
                          <a:ea typeface="Calibri"/>
                          <a:cs typeface="Arial"/>
                        </a:rPr>
                        <a:t>4.503 P≤0.05</a:t>
                      </a:r>
                      <a:endParaRPr lang="en-US" sz="12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228600" algn="ctr" rtl="0">
                        <a:lnSpc>
                          <a:spcPct val="115000"/>
                        </a:lnSpc>
                        <a:spcAft>
                          <a:spcPts val="0"/>
                        </a:spcAft>
                      </a:pPr>
                      <a:r>
                        <a:rPr lang="en-US" sz="1200" b="1" dirty="0">
                          <a:effectLst/>
                          <a:latin typeface="Times New Roman"/>
                          <a:ea typeface="Calibri"/>
                          <a:cs typeface="Arial"/>
                        </a:rPr>
                        <a:t>7.80 P≤0.01</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200" b="1" dirty="0">
                          <a:effectLst/>
                          <a:latin typeface="Calibri"/>
                          <a:ea typeface="Calibri"/>
                          <a:cs typeface="Times New Roman"/>
                        </a:rPr>
                        <a:t>-</a:t>
                      </a:r>
                      <a:endParaRPr lang="en-US" sz="12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
        <p:nvSpPr>
          <p:cNvPr id="5" name="Rectangle 1"/>
          <p:cNvSpPr>
            <a:spLocks noChangeArrowheads="1"/>
          </p:cNvSpPr>
          <p:nvPr/>
        </p:nvSpPr>
        <p:spPr bwMode="auto">
          <a:xfrm>
            <a:off x="419368" y="5822839"/>
            <a:ext cx="84969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600075" algn="l"/>
              </a:tabLst>
            </a:pPr>
            <a:r>
              <a:rPr kumimoji="0" lang="ar-IQ"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تشير القيم التي بين قوسين الى النسبة المئوية للبروتين لكل من مجموعتي السائل المنوي الجيد والرديء النوعية او الوجود الكلي للبروتين. </a:t>
            </a:r>
            <a:r>
              <a:rPr kumimoji="0" lang="ar-IQ"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وجود البروتين </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kumimoji="0" lang="ar-IQ"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 عدم وجود البروتين. </a:t>
            </a:r>
            <a:r>
              <a:rPr kumimoji="0" lang="en-US"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NS</a:t>
            </a:r>
            <a:r>
              <a:rPr kumimoji="0" lang="ar-IQ" sz="20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غير معنوي.</a:t>
            </a:r>
            <a:endParaRPr kumimoji="0" lang="ar-IQ" sz="2000" b="1" i="0" u="none" strike="noStrike" cap="none" normalizeH="0" baseline="0" dirty="0" smtClean="0">
              <a:ln>
                <a:noFill/>
              </a:ln>
              <a:solidFill>
                <a:srgbClr val="FFFF00"/>
              </a:solidFill>
              <a:effectLst/>
              <a:latin typeface="Arial" pitchFamily="34" charset="0"/>
              <a:cs typeface="Arial" pitchFamily="34" charset="0"/>
            </a:endParaRPr>
          </a:p>
        </p:txBody>
      </p:sp>
    </p:spTree>
    <p:extLst>
      <p:ext uri="{BB962C8B-B14F-4D97-AF65-F5344CB8AC3E}">
        <p14:creationId xmlns:p14="http://schemas.microsoft.com/office/powerpoint/2010/main" val="398997726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ربع نص 4"/>
          <p:cNvSpPr txBox="1"/>
          <p:nvPr/>
        </p:nvSpPr>
        <p:spPr>
          <a:xfrm>
            <a:off x="467544" y="6084175"/>
            <a:ext cx="8424936" cy="769441"/>
          </a:xfrm>
          <a:prstGeom prst="rect">
            <a:avLst/>
          </a:prstGeom>
          <a:noFill/>
        </p:spPr>
        <p:txBody>
          <a:bodyPr wrap="square" rtlCol="1">
            <a:spAutoFit/>
          </a:bodyPr>
          <a:lstStyle/>
          <a:p>
            <a:pPr algn="just"/>
            <a:r>
              <a:rPr lang="ar-IQ" sz="2200" b="1" dirty="0" smtClean="0">
                <a:solidFill>
                  <a:srgbClr val="FFFF00"/>
                </a:solidFill>
              </a:rPr>
              <a:t>شكل</a:t>
            </a:r>
            <a:r>
              <a:rPr lang="en-US" sz="2200" b="1" dirty="0" smtClean="0">
                <a:solidFill>
                  <a:srgbClr val="FFFF00"/>
                </a:solidFill>
              </a:rPr>
              <a:t>3 </a:t>
            </a:r>
            <a:r>
              <a:rPr lang="ar-IQ" sz="2200" b="1" dirty="0" smtClean="0">
                <a:solidFill>
                  <a:srgbClr val="FFFF00"/>
                </a:solidFill>
              </a:rPr>
              <a:t>. </a:t>
            </a:r>
            <a:r>
              <a:rPr lang="ar-IQ" sz="2200" b="1" dirty="0">
                <a:solidFill>
                  <a:schemeClr val="bg1"/>
                </a:solidFill>
              </a:rPr>
              <a:t>حزم بروتينات البلازما المنوية لثيران الجاموس العراقي الناتجة من تقانة الترحيل الكهربائي.</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260665"/>
            <a:ext cx="8568952" cy="582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834615"/>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مستطيل 4"/>
          <p:cNvSpPr/>
          <p:nvPr/>
        </p:nvSpPr>
        <p:spPr>
          <a:xfrm>
            <a:off x="333278" y="116632"/>
            <a:ext cx="8478612" cy="871008"/>
          </a:xfrm>
          <a:prstGeom prst="rect">
            <a:avLst/>
          </a:prstGeom>
        </p:spPr>
        <p:txBody>
          <a:bodyPr wrap="square">
            <a:spAutoFit/>
          </a:bodyPr>
          <a:lstStyle/>
          <a:p>
            <a:pPr algn="just">
              <a:lnSpc>
                <a:spcPct val="115000"/>
              </a:lnSpc>
            </a:pPr>
            <a:r>
              <a:rPr lang="ar-IQ" sz="2200" b="1" dirty="0" smtClean="0">
                <a:solidFill>
                  <a:srgbClr val="FFFF00"/>
                </a:solidFill>
                <a:ea typeface="Calibri"/>
                <a:cs typeface="Times New Roman"/>
              </a:rPr>
              <a:t>جدول</a:t>
            </a:r>
            <a:r>
              <a:rPr lang="en-US" sz="2200" b="1" dirty="0" smtClean="0">
                <a:solidFill>
                  <a:srgbClr val="FFFF00"/>
                </a:solidFill>
                <a:latin typeface="Times New Roman"/>
                <a:ea typeface="Calibri"/>
                <a:cs typeface="Arial"/>
              </a:rPr>
              <a:t>13 </a:t>
            </a:r>
            <a:r>
              <a:rPr lang="ar-IQ" sz="2200" b="1" dirty="0" smtClean="0">
                <a:solidFill>
                  <a:srgbClr val="FFFF00"/>
                </a:solidFill>
                <a:ea typeface="Calibri"/>
                <a:cs typeface="Times New Roman"/>
              </a:rPr>
              <a:t>. </a:t>
            </a:r>
            <a:r>
              <a:rPr lang="ar-IQ" sz="2200" b="1" dirty="0">
                <a:solidFill>
                  <a:schemeClr val="bg1"/>
                </a:solidFill>
                <a:ea typeface="Calibri"/>
                <a:cs typeface="Times New Roman"/>
              </a:rPr>
              <a:t>معامل الارتباط بين صفات السائل المنوي لثيران الجاموس العراقي مع متوسط الاوزان الجزيئية للبروتينات في البلازما المنوية.</a:t>
            </a:r>
            <a:endParaRPr lang="en-US" sz="2200" b="1" dirty="0">
              <a:solidFill>
                <a:schemeClr val="bg1"/>
              </a:solidFill>
              <a:ea typeface="Calibri"/>
              <a:cs typeface="Arial"/>
            </a:endParaRPr>
          </a:p>
        </p:txBody>
      </p:sp>
      <p:graphicFrame>
        <p:nvGraphicFramePr>
          <p:cNvPr id="7" name="جدول 6"/>
          <p:cNvGraphicFramePr>
            <a:graphicFrameLocks noGrp="1"/>
          </p:cNvGraphicFramePr>
          <p:nvPr>
            <p:extLst>
              <p:ext uri="{D42A27DB-BD31-4B8C-83A1-F6EECF244321}">
                <p14:modId xmlns:p14="http://schemas.microsoft.com/office/powerpoint/2010/main" val="3370759488"/>
              </p:ext>
            </p:extLst>
          </p:nvPr>
        </p:nvGraphicFramePr>
        <p:xfrm>
          <a:off x="179522" y="963014"/>
          <a:ext cx="8784973" cy="5731688"/>
        </p:xfrm>
        <a:graphic>
          <a:graphicData uri="http://schemas.openxmlformats.org/drawingml/2006/table">
            <a:tbl>
              <a:tblPr rtl="1" firstRow="1" firstCol="1" bandRow="1"/>
              <a:tblGrid>
                <a:gridCol w="2647375"/>
                <a:gridCol w="681578"/>
                <a:gridCol w="681578"/>
                <a:gridCol w="681578"/>
                <a:gridCol w="682427"/>
                <a:gridCol w="682427"/>
                <a:gridCol w="681578"/>
                <a:gridCol w="681578"/>
                <a:gridCol w="682427"/>
                <a:gridCol w="682427"/>
              </a:tblGrid>
              <a:tr h="320014">
                <a:tc rowSpan="2">
                  <a:txBody>
                    <a:bodyPr/>
                    <a:lstStyle/>
                    <a:p>
                      <a:pPr algn="ctr" rtl="1">
                        <a:lnSpc>
                          <a:spcPct val="115000"/>
                        </a:lnSpc>
                        <a:spcAft>
                          <a:spcPts val="0"/>
                        </a:spcAft>
                      </a:pPr>
                      <a:r>
                        <a:rPr lang="ar-SA" sz="1600" b="1" i="0" dirty="0">
                          <a:effectLst/>
                          <a:latin typeface="Calibri"/>
                          <a:ea typeface="Calibri"/>
                          <a:cs typeface="+mj-cs"/>
                        </a:rPr>
                        <a:t>صفات السائل المنوي</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gridSpan="9">
                  <a:txBody>
                    <a:bodyPr/>
                    <a:lstStyle/>
                    <a:p>
                      <a:pPr algn="ctr" rtl="1">
                        <a:lnSpc>
                          <a:spcPct val="115000"/>
                        </a:lnSpc>
                        <a:spcAft>
                          <a:spcPts val="0"/>
                        </a:spcAft>
                      </a:pPr>
                      <a:r>
                        <a:rPr lang="ar-SA" sz="1600" b="1" i="0" dirty="0">
                          <a:effectLst/>
                          <a:latin typeface="Calibri"/>
                          <a:ea typeface="Calibri"/>
                          <a:cs typeface="+mj-cs"/>
                        </a:rPr>
                        <a:t>نوع البروتينات (</a:t>
                      </a:r>
                      <a:r>
                        <a:rPr lang="ar-SA" sz="1600" b="1" i="0" dirty="0" smtClean="0">
                          <a:effectLst/>
                          <a:latin typeface="Calibri"/>
                          <a:ea typeface="Calibri"/>
                          <a:cs typeface="+mj-cs"/>
                        </a:rPr>
                        <a:t>كيلو</a:t>
                      </a:r>
                      <a:r>
                        <a:rPr lang="ar-IQ" sz="1600" b="1" i="0" dirty="0" smtClean="0">
                          <a:effectLst/>
                          <a:latin typeface="Calibri"/>
                          <a:ea typeface="Calibri"/>
                          <a:cs typeface="+mj-cs"/>
                        </a:rPr>
                        <a:t> </a:t>
                      </a:r>
                      <a:r>
                        <a:rPr lang="ar-SA" sz="1600" b="1" i="0" dirty="0" smtClean="0">
                          <a:effectLst/>
                          <a:latin typeface="Calibri"/>
                          <a:ea typeface="Calibri"/>
                          <a:cs typeface="+mj-cs"/>
                        </a:rPr>
                        <a:t>دالتون</a:t>
                      </a:r>
                      <a:r>
                        <a:rPr lang="ar-SA" sz="1600" b="1" i="0" dirty="0">
                          <a:effectLst/>
                          <a:latin typeface="Calibri"/>
                          <a:ea typeface="Calibri"/>
                          <a:cs typeface="+mj-cs"/>
                        </a:rPr>
                        <a:t>)</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20014">
                <a:tc vMerge="1">
                  <a:txBody>
                    <a:bodyPr/>
                    <a:lstStyle/>
                    <a:p>
                      <a:pPr rtl="1"/>
                      <a:endParaRPr lang="ar-IQ"/>
                    </a:p>
                  </a:txBody>
                  <a:tcPr/>
                </a:tc>
                <a:tc>
                  <a:txBody>
                    <a:bodyPr/>
                    <a:lstStyle/>
                    <a:p>
                      <a:pPr algn="ctr" rtl="1">
                        <a:lnSpc>
                          <a:spcPct val="115000"/>
                        </a:lnSpc>
                        <a:spcAft>
                          <a:spcPts val="0"/>
                        </a:spcAft>
                      </a:pPr>
                      <a:r>
                        <a:rPr lang="en-US" sz="1600" b="1" i="0">
                          <a:effectLst/>
                          <a:latin typeface="Times New Roman"/>
                          <a:ea typeface="Calibri"/>
                          <a:cs typeface="+mj-cs"/>
                        </a:rPr>
                        <a:t>PF1</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PF2</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PF3</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PF4</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PF5</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PF6</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PF7</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PF8</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PF9</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dirty="0">
                          <a:effectLst/>
                          <a:latin typeface="Calibri"/>
                          <a:ea typeface="Calibri"/>
                          <a:cs typeface="+mj-cs"/>
                        </a:rPr>
                        <a:t>حجم القذفة (مل)</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effectLst/>
                          <a:latin typeface="Times New Roman"/>
                          <a:ea typeface="Calibri"/>
                          <a:cs typeface="+mj-cs"/>
                        </a:rPr>
                        <a:t>0.04</a:t>
                      </a:r>
                      <a:endParaRPr lang="en-US" sz="1600" b="1" i="0" dirty="0">
                        <a:effectLst/>
                        <a:latin typeface="Calibri"/>
                        <a:ea typeface="Calibri"/>
                        <a:cs typeface="+mj-cs"/>
                      </a:endParaRPr>
                    </a:p>
                    <a:p>
                      <a:pPr algn="ctr" rtl="0">
                        <a:lnSpc>
                          <a:spcPct val="115000"/>
                        </a:lnSpc>
                        <a:spcAft>
                          <a:spcPts val="0"/>
                        </a:spcAft>
                      </a:pPr>
                      <a:r>
                        <a:rPr lang="en-US" sz="1600" b="1" i="0" dirty="0">
                          <a:effectLst/>
                          <a:latin typeface="Times New Roman"/>
                          <a:ea typeface="Calibri"/>
                          <a:cs typeface="+mj-cs"/>
                        </a:rPr>
                        <a:t>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0.16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0.24</a:t>
                      </a:r>
                      <a:endParaRPr lang="en-US" sz="1600" b="1" i="0">
                        <a:effectLst/>
                        <a:latin typeface="Calibri"/>
                        <a:ea typeface="Calibri"/>
                        <a:cs typeface="+mj-cs"/>
                      </a:endParaRPr>
                    </a:p>
                    <a:p>
                      <a:pPr algn="ctr" rtl="0">
                        <a:lnSpc>
                          <a:spcPct val="115000"/>
                        </a:lnSpc>
                        <a:spcAft>
                          <a:spcPts val="0"/>
                        </a:spcAft>
                      </a:pPr>
                      <a:r>
                        <a:rPr lang="en-US" sz="1600" b="1" i="0">
                          <a:effectLst/>
                          <a:latin typeface="Times New Roman"/>
                          <a:ea typeface="Calibri"/>
                          <a:cs typeface="+mj-cs"/>
                        </a:rPr>
                        <a:t>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0.12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0.09-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effectLst/>
                          <a:latin typeface="Times New Roman"/>
                          <a:ea typeface="Calibri"/>
                          <a:cs typeface="+mj-cs"/>
                        </a:rPr>
                        <a:t>0.17-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0.03-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0.21-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0.26-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a:effectLst/>
                          <a:latin typeface="Calibri"/>
                          <a:ea typeface="Calibri"/>
                          <a:cs typeface="+mj-cs"/>
                        </a:rPr>
                        <a:t>تركيز النطف (مليون /مل)</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0.24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0.14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0.03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0.21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0.39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0.41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0.36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effectLst/>
                          <a:latin typeface="Times New Roman"/>
                          <a:ea typeface="Calibri"/>
                          <a:cs typeface="+mj-cs"/>
                        </a:rPr>
                        <a:t>0.35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0.52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a:effectLst/>
                          <a:latin typeface="Calibri"/>
                          <a:ea typeface="Calibri"/>
                          <a:cs typeface="+mj-cs"/>
                        </a:rPr>
                        <a:t>النسبة المئوية لحركة النطف الجماعية</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0.35-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0.29-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0.20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0.09-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0.13-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0.13-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0.10-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0.05-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0.37-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dirty="0" smtClean="0">
                          <a:solidFill>
                            <a:srgbClr val="FF0000"/>
                          </a:solidFill>
                          <a:effectLst/>
                          <a:latin typeface="Calibri"/>
                          <a:ea typeface="Calibri"/>
                          <a:cs typeface="+mj-cs"/>
                        </a:rPr>
                        <a:t>النسبة المئوية لحركة النطف الفردية</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0.48-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0.67-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solidFill>
                            <a:srgbClr val="FF0000"/>
                          </a:solidFill>
                          <a:effectLst/>
                          <a:latin typeface="Times New Roman"/>
                          <a:ea typeface="Calibri"/>
                          <a:cs typeface="+mj-cs"/>
                        </a:rPr>
                        <a:t>0.77-</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r" rtl="0">
                        <a:lnSpc>
                          <a:spcPct val="115000"/>
                        </a:lnSpc>
                        <a:spcAft>
                          <a:spcPts val="0"/>
                        </a:spcAft>
                      </a:pPr>
                      <a:r>
                        <a:rPr lang="en-US" sz="1600" b="1" i="0" dirty="0">
                          <a:solidFill>
                            <a:srgbClr val="FF0000"/>
                          </a:solidFill>
                          <a:effectLst/>
                          <a:latin typeface="Times New Roman"/>
                          <a:ea typeface="Calibri"/>
                          <a:cs typeface="+mj-cs"/>
                        </a:rPr>
                        <a:t>0.71-</a:t>
                      </a:r>
                      <a:endParaRPr lang="en-US" sz="1600" b="1" i="0" dirty="0">
                        <a:solidFill>
                          <a:srgbClr val="FF0000"/>
                        </a:solidFill>
                        <a:effectLst/>
                        <a:latin typeface="Calibri"/>
                        <a:ea typeface="Calibri"/>
                        <a:cs typeface="+mj-cs"/>
                      </a:endParaRPr>
                    </a:p>
                    <a:p>
                      <a:pPr algn="r" rtl="1">
                        <a:lnSpc>
                          <a:spcPct val="115000"/>
                        </a:lnSpc>
                        <a:spcAft>
                          <a:spcPts val="0"/>
                        </a:spcAft>
                      </a:pPr>
                      <a:r>
                        <a:rPr lang="ar-SA" sz="1600" b="1" i="0" dirty="0">
                          <a:solidFill>
                            <a:srgbClr val="FF0000"/>
                          </a:solidFill>
                          <a:effectLst/>
                          <a:latin typeface="Calibri"/>
                          <a:ea typeface="Calibri"/>
                          <a:cs typeface="+mj-cs"/>
                        </a:rPr>
                        <a:t>    *</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0.57-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0.62-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solidFill>
                            <a:srgbClr val="FF0000"/>
                          </a:solidFill>
                          <a:effectLst/>
                          <a:latin typeface="Times New Roman"/>
                          <a:ea typeface="Calibri"/>
                          <a:cs typeface="+mj-cs"/>
                        </a:rPr>
                        <a:t>0.72-</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dirty="0">
                          <a:solidFill>
                            <a:srgbClr val="FF0000"/>
                          </a:solidFill>
                          <a:effectLst/>
                          <a:latin typeface="Calibri"/>
                          <a:ea typeface="Calibri"/>
                          <a:cs typeface="+mj-cs"/>
                        </a:rPr>
                        <a:t>النسبة المئوية للنطف الحية</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solidFill>
                            <a:srgbClr val="FF0000"/>
                          </a:solidFill>
                          <a:effectLst/>
                          <a:latin typeface="Times New Roman"/>
                          <a:ea typeface="Calibri"/>
                          <a:cs typeface="+mj-cs"/>
                        </a:rPr>
                        <a:t>0.85- </a:t>
                      </a:r>
                      <a:r>
                        <a:rPr lang="ar-SA" sz="1600" b="1" i="0" dirty="0">
                          <a:solidFill>
                            <a:srgbClr val="FF0000"/>
                          </a:solidFill>
                          <a:effectLst/>
                          <a:latin typeface="Calibri"/>
                          <a:ea typeface="Calibri"/>
                          <a:cs typeface="+mj-cs"/>
                        </a:rPr>
                        <a:t> *</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solidFill>
                            <a:srgbClr val="FF0000"/>
                          </a:solidFill>
                          <a:effectLst/>
                          <a:latin typeface="Times New Roman"/>
                          <a:ea typeface="Calibri"/>
                          <a:cs typeface="+mj-cs"/>
                        </a:rPr>
                        <a:t>0.79-</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solidFill>
                            <a:srgbClr val="FF0000"/>
                          </a:solidFill>
                          <a:effectLst/>
                          <a:latin typeface="Times New Roman"/>
                          <a:ea typeface="Calibri"/>
                          <a:cs typeface="+mj-cs"/>
                        </a:rPr>
                        <a:t>0.62-</a:t>
                      </a:r>
                      <a:endParaRPr lang="en-US" sz="1600" b="1" i="0">
                        <a:solidFill>
                          <a:srgbClr val="FF0000"/>
                        </a:solidFill>
                        <a:effectLst/>
                        <a:latin typeface="Calibri"/>
                        <a:ea typeface="Calibri"/>
                        <a:cs typeface="+mj-cs"/>
                      </a:endParaRPr>
                    </a:p>
                    <a:p>
                      <a:pPr algn="ctr" rtl="1">
                        <a:lnSpc>
                          <a:spcPct val="115000"/>
                        </a:lnSpc>
                        <a:spcAft>
                          <a:spcPts val="0"/>
                        </a:spcAft>
                      </a:pPr>
                      <a:r>
                        <a:rPr lang="ar-SA" sz="1600" b="1" i="0">
                          <a:solidFill>
                            <a:srgbClr val="FF0000"/>
                          </a:solidFill>
                          <a:effectLst/>
                          <a:latin typeface="Calibri"/>
                          <a:ea typeface="Calibri"/>
                          <a:cs typeface="+mj-cs"/>
                        </a:rPr>
                        <a:t>*</a:t>
                      </a:r>
                      <a:endParaRPr lang="en-US" sz="1600" b="1" i="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solidFill>
                            <a:srgbClr val="FF0000"/>
                          </a:solidFill>
                          <a:effectLst/>
                          <a:latin typeface="Times New Roman"/>
                          <a:ea typeface="Calibri"/>
                          <a:cs typeface="+mj-cs"/>
                        </a:rPr>
                        <a:t>0.79-</a:t>
                      </a:r>
                      <a:endParaRPr lang="en-US" sz="1600" b="1" i="0">
                        <a:solidFill>
                          <a:srgbClr val="FF0000"/>
                        </a:solidFill>
                        <a:effectLst/>
                        <a:latin typeface="Calibri"/>
                        <a:ea typeface="Calibri"/>
                        <a:cs typeface="+mj-cs"/>
                      </a:endParaRPr>
                    </a:p>
                    <a:p>
                      <a:pPr algn="ctr" rtl="1">
                        <a:lnSpc>
                          <a:spcPct val="115000"/>
                        </a:lnSpc>
                        <a:spcAft>
                          <a:spcPts val="0"/>
                        </a:spcAft>
                      </a:pPr>
                      <a:r>
                        <a:rPr lang="ar-SA" sz="1600" b="1" i="0">
                          <a:solidFill>
                            <a:srgbClr val="FF0000"/>
                          </a:solidFill>
                          <a:effectLst/>
                          <a:latin typeface="Calibri"/>
                          <a:ea typeface="Calibri"/>
                          <a:cs typeface="+mj-cs"/>
                        </a:rPr>
                        <a:t>*</a:t>
                      </a:r>
                      <a:endParaRPr lang="en-US" sz="1600" b="1" i="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solidFill>
                            <a:srgbClr val="FF0000"/>
                          </a:solidFill>
                          <a:effectLst/>
                          <a:latin typeface="Times New Roman"/>
                          <a:ea typeface="Calibri"/>
                          <a:cs typeface="+mj-cs"/>
                        </a:rPr>
                        <a:t>0.85-</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 *</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solidFill>
                            <a:srgbClr val="FF0000"/>
                          </a:solidFill>
                          <a:effectLst/>
                          <a:latin typeface="Times New Roman"/>
                          <a:ea typeface="Calibri"/>
                          <a:cs typeface="+mj-cs"/>
                        </a:rPr>
                        <a:t>0.82-</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solidFill>
                            <a:srgbClr val="FF0000"/>
                          </a:solidFill>
                          <a:effectLst/>
                          <a:latin typeface="Times New Roman"/>
                          <a:ea typeface="Calibri"/>
                          <a:cs typeface="+mj-cs"/>
                        </a:rPr>
                        <a:t>0.70-</a:t>
                      </a:r>
                      <a:endParaRPr lang="en-US" sz="1600" b="1" i="0">
                        <a:solidFill>
                          <a:srgbClr val="FF0000"/>
                        </a:solidFill>
                        <a:effectLst/>
                        <a:latin typeface="Calibri"/>
                        <a:ea typeface="Calibri"/>
                        <a:cs typeface="+mj-cs"/>
                      </a:endParaRPr>
                    </a:p>
                    <a:p>
                      <a:pPr algn="ctr" rtl="1">
                        <a:lnSpc>
                          <a:spcPct val="115000"/>
                        </a:lnSpc>
                        <a:spcAft>
                          <a:spcPts val="0"/>
                        </a:spcAft>
                      </a:pPr>
                      <a:r>
                        <a:rPr lang="ar-SA" sz="1600" b="1" i="0">
                          <a:solidFill>
                            <a:srgbClr val="FF0000"/>
                          </a:solidFill>
                          <a:effectLst/>
                          <a:latin typeface="Calibri"/>
                          <a:ea typeface="Calibri"/>
                          <a:cs typeface="+mj-cs"/>
                        </a:rPr>
                        <a:t>*</a:t>
                      </a:r>
                      <a:endParaRPr lang="en-US" sz="1600" b="1" i="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a:solidFill>
                            <a:srgbClr val="FF0000"/>
                          </a:solidFill>
                          <a:effectLst/>
                          <a:latin typeface="Times New Roman"/>
                          <a:ea typeface="Calibri"/>
                          <a:cs typeface="+mj-cs"/>
                        </a:rPr>
                        <a:t>0.77-</a:t>
                      </a:r>
                      <a:endParaRPr lang="en-US" sz="1600" b="1" i="0">
                        <a:solidFill>
                          <a:srgbClr val="FF0000"/>
                        </a:solidFill>
                        <a:effectLst/>
                        <a:latin typeface="Calibri"/>
                        <a:ea typeface="Calibri"/>
                        <a:cs typeface="+mj-cs"/>
                      </a:endParaRPr>
                    </a:p>
                    <a:p>
                      <a:pPr algn="ctr" rtl="1">
                        <a:lnSpc>
                          <a:spcPct val="115000"/>
                        </a:lnSpc>
                        <a:spcAft>
                          <a:spcPts val="0"/>
                        </a:spcAft>
                      </a:pPr>
                      <a:r>
                        <a:rPr lang="ar-SA" sz="1600" b="1" i="0">
                          <a:solidFill>
                            <a:srgbClr val="FF0000"/>
                          </a:solidFill>
                          <a:effectLst/>
                          <a:latin typeface="Calibri"/>
                          <a:ea typeface="Calibri"/>
                          <a:cs typeface="+mj-cs"/>
                        </a:rPr>
                        <a:t>*</a:t>
                      </a:r>
                      <a:endParaRPr lang="en-US" sz="1600" b="1" i="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solidFill>
                            <a:srgbClr val="FF0000"/>
                          </a:solidFill>
                          <a:effectLst/>
                          <a:latin typeface="Times New Roman"/>
                          <a:ea typeface="Calibri"/>
                          <a:cs typeface="+mj-cs"/>
                        </a:rPr>
                        <a:t>0.80-</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a:effectLst/>
                          <a:latin typeface="Calibri"/>
                          <a:ea typeface="Calibri"/>
                          <a:cs typeface="+mj-cs"/>
                        </a:rPr>
                        <a:t>النسبة المئوية لتشوهات رأس النطف</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0.52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0.50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0.55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0.62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0.66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0.64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0.57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a:effectLst/>
                          <a:latin typeface="Calibri"/>
                          <a:ea typeface="Calibri"/>
                          <a:cs typeface="+mj-cs"/>
                        </a:rPr>
                        <a:t>النسبة المئوية لتشوهات القطعة الوسطية للذيل</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smtClean="0">
                          <a:effectLst/>
                          <a:latin typeface="Calibri"/>
                          <a:ea typeface="Calibri"/>
                          <a:cs typeface="+mj-cs"/>
                        </a:rPr>
                        <a:t>0</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a:effectLst/>
                          <a:latin typeface="Calibri"/>
                          <a:ea typeface="Calibri"/>
                          <a:cs typeface="+mj-cs"/>
                        </a:rPr>
                        <a:t>النسبة المئوية لتشوهات القطعة الرئيسية والنهائية لذيل النطف</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0.66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0.63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0.44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0.40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0.49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0.48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0.35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0.54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a:effectLst/>
                          <a:latin typeface="Times New Roman"/>
                          <a:ea typeface="Calibri"/>
                          <a:cs typeface="+mj-cs"/>
                        </a:rPr>
                        <a:t>0.27 NS</a:t>
                      </a:r>
                      <a:endParaRPr lang="en-US" sz="16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5740">
                <a:tc>
                  <a:txBody>
                    <a:bodyPr/>
                    <a:lstStyle/>
                    <a:p>
                      <a:pPr algn="ctr" rtl="1">
                        <a:lnSpc>
                          <a:spcPct val="115000"/>
                        </a:lnSpc>
                        <a:spcAft>
                          <a:spcPts val="0"/>
                        </a:spcAft>
                      </a:pPr>
                      <a:r>
                        <a:rPr lang="ar-IQ" sz="1600" b="1" i="0" dirty="0">
                          <a:effectLst/>
                          <a:latin typeface="Calibri"/>
                          <a:ea typeface="Calibri"/>
                          <a:cs typeface="+mj-cs"/>
                        </a:rPr>
                        <a:t>النسبة المئوية للتشوهات الكلية للنطف</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600" b="1" i="0" dirty="0">
                          <a:solidFill>
                            <a:srgbClr val="FF0000"/>
                          </a:solidFill>
                          <a:effectLst/>
                          <a:latin typeface="Times New Roman"/>
                          <a:ea typeface="Calibri"/>
                          <a:cs typeface="+mj-cs"/>
                        </a:rPr>
                        <a:t>0.74 </a:t>
                      </a:r>
                      <a:endParaRPr lang="en-US" sz="1600" b="1" i="0" dirty="0">
                        <a:solidFill>
                          <a:srgbClr val="FF0000"/>
                        </a:solidFill>
                        <a:effectLst/>
                        <a:latin typeface="Calibri"/>
                        <a:ea typeface="Calibri"/>
                        <a:cs typeface="+mj-cs"/>
                      </a:endParaRPr>
                    </a:p>
                    <a:p>
                      <a:pPr algn="ctr" rtl="1">
                        <a:lnSpc>
                          <a:spcPct val="115000"/>
                        </a:lnSpc>
                        <a:spcAft>
                          <a:spcPts val="0"/>
                        </a:spcAft>
                      </a:pPr>
                      <a:r>
                        <a:rPr lang="ar-SA" sz="1600" b="1" i="0" dirty="0">
                          <a:solidFill>
                            <a:srgbClr val="FF0000"/>
                          </a:solidFill>
                          <a:effectLst/>
                          <a:latin typeface="Calibri"/>
                          <a:ea typeface="Calibri"/>
                          <a:cs typeface="+mj-cs"/>
                        </a:rPr>
                        <a:t>*</a:t>
                      </a:r>
                      <a:endParaRPr lang="en-US" sz="16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0.64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0.51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0.52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0.61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0.63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0.54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0.67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600" b="1" i="0" dirty="0">
                          <a:effectLst/>
                          <a:latin typeface="Times New Roman"/>
                          <a:ea typeface="Calibri"/>
                          <a:cs typeface="+mj-cs"/>
                        </a:rPr>
                        <a:t>0.45 NS</a:t>
                      </a:r>
                      <a:endParaRPr lang="en-US" sz="16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1302265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91408545"/>
              </p:ext>
            </p:extLst>
          </p:nvPr>
        </p:nvGraphicFramePr>
        <p:xfrm>
          <a:off x="143002" y="139869"/>
          <a:ext cx="8893494" cy="6457503"/>
        </p:xfrm>
        <a:graphic>
          <a:graphicData uri="http://schemas.openxmlformats.org/drawingml/2006/table">
            <a:tbl>
              <a:tblPr rtl="1" firstRow="1" firstCol="1" bandRow="1"/>
              <a:tblGrid>
                <a:gridCol w="2680597"/>
                <a:gridCol w="690131"/>
                <a:gridCol w="690131"/>
                <a:gridCol w="690131"/>
                <a:gridCol w="690131"/>
                <a:gridCol w="690990"/>
                <a:gridCol w="690131"/>
                <a:gridCol w="690131"/>
                <a:gridCol w="690131"/>
                <a:gridCol w="690990"/>
              </a:tblGrid>
              <a:tr h="563162">
                <a:tc>
                  <a:txBody>
                    <a:bodyPr/>
                    <a:lstStyle/>
                    <a:p>
                      <a:pPr algn="ctr" rtl="1">
                        <a:lnSpc>
                          <a:spcPct val="115000"/>
                        </a:lnSpc>
                        <a:spcAft>
                          <a:spcPts val="0"/>
                        </a:spcAft>
                      </a:pPr>
                      <a:r>
                        <a:rPr lang="ar-IQ" sz="1400" b="1" i="0" dirty="0">
                          <a:solidFill>
                            <a:srgbClr val="FF0000"/>
                          </a:solidFill>
                          <a:effectLst/>
                          <a:latin typeface="Calibri"/>
                          <a:ea typeface="Calibri"/>
                          <a:cs typeface="+mj-cs"/>
                        </a:rPr>
                        <a:t>النسبة المئوية لسلامة الغشاء البلازمي للنطف</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0.70-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0.60-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0.70-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mj-cs"/>
                        </a:rPr>
                        <a:t>0.73-</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mj-cs"/>
                        </a:rPr>
                        <a:t>0.72-</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0.60-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0.68-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0.85-</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 *</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solidFill>
                            <a:srgbClr val="FF0000"/>
                          </a:solidFill>
                          <a:effectLst/>
                          <a:latin typeface="Calibri"/>
                          <a:ea typeface="Calibri"/>
                          <a:cs typeface="+mj-cs"/>
                        </a:rPr>
                        <a:t>النسبة المئوية لسلامة  </a:t>
                      </a:r>
                      <a:r>
                        <a:rPr lang="ar-IQ" sz="1400" b="1" i="0" dirty="0" err="1">
                          <a:solidFill>
                            <a:srgbClr val="FF0000"/>
                          </a:solidFill>
                          <a:effectLst/>
                          <a:latin typeface="Calibri"/>
                          <a:ea typeface="Calibri"/>
                          <a:cs typeface="+mj-cs"/>
                        </a:rPr>
                        <a:t>أكروسوم</a:t>
                      </a:r>
                      <a:r>
                        <a:rPr lang="ar-IQ" sz="1400" b="1" i="0" dirty="0">
                          <a:solidFill>
                            <a:srgbClr val="FF0000"/>
                          </a:solidFill>
                          <a:effectLst/>
                          <a:latin typeface="Calibri"/>
                          <a:ea typeface="Calibri"/>
                          <a:cs typeface="+mj-cs"/>
                        </a:rPr>
                        <a:t> النطف</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0.88- </a:t>
                      </a:r>
                      <a:r>
                        <a:rPr lang="ar-SA" sz="1400" b="1" i="0" dirty="0">
                          <a:solidFill>
                            <a:srgbClr val="FF0000"/>
                          </a:solidFill>
                          <a:effectLst/>
                          <a:latin typeface="Calibri"/>
                          <a:ea typeface="Calibri"/>
                          <a:cs typeface="+mj-cs"/>
                        </a:rPr>
                        <a:t>* *</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0.86-</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 *</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0.57-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0.76-</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mj-cs"/>
                        </a:rPr>
                        <a:t>0.74-</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mj-cs"/>
                        </a:rPr>
                        <a:t>0.69-</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0.58-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0.65-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solidFill>
                            <a:srgbClr val="FF0000"/>
                          </a:solidFill>
                          <a:effectLst/>
                          <a:latin typeface="Times New Roman"/>
                          <a:ea typeface="Calibri"/>
                          <a:cs typeface="+mj-cs"/>
                        </a:rPr>
                        <a:t>0.72-</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solidFill>
                            <a:srgbClr val="FF0000"/>
                          </a:solidFill>
                          <a:effectLst/>
                          <a:latin typeface="Calibri"/>
                          <a:ea typeface="Calibri"/>
                          <a:cs typeface="+mj-cs"/>
                        </a:rPr>
                        <a:t>النسبة المئوية للنطف الطبيعية</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0.74- </a:t>
                      </a: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0.64-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0.51-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0.61-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0.63-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0.67-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0.45-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effectLst/>
                          <a:latin typeface="Calibri"/>
                          <a:ea typeface="Calibri"/>
                          <a:cs typeface="+mj-cs"/>
                        </a:rPr>
                        <a:t>العدد الكلي للنطف المتحركة </a:t>
                      </a:r>
                      <a:r>
                        <a:rPr lang="ar-IQ" sz="1400" b="1" i="0" dirty="0" smtClean="0">
                          <a:effectLst/>
                          <a:latin typeface="Calibri"/>
                          <a:ea typeface="Calibri"/>
                          <a:cs typeface="+mj-cs"/>
                        </a:rPr>
                        <a:t>(×</a:t>
                      </a:r>
                      <a:r>
                        <a:rPr lang="en-US" sz="1400" b="1" i="0" dirty="0" smtClean="0">
                          <a:effectLst/>
                          <a:latin typeface="Calibri"/>
                          <a:ea typeface="Calibri"/>
                          <a:cs typeface="+mj-cs"/>
                        </a:rPr>
                        <a:t>10</a:t>
                      </a:r>
                      <a:r>
                        <a:rPr lang="en-US" sz="1400" b="1" i="0" baseline="30000" dirty="0" smtClean="0">
                          <a:effectLst/>
                          <a:latin typeface="Calibri"/>
                          <a:ea typeface="Calibri"/>
                          <a:cs typeface="+mj-cs"/>
                        </a:rPr>
                        <a:t>6</a:t>
                      </a:r>
                      <a:r>
                        <a:rPr lang="ar-IQ" sz="1400" b="1" i="0" dirty="0" smtClean="0">
                          <a:effectLst/>
                          <a:latin typeface="Calibri"/>
                          <a:ea typeface="Calibri"/>
                          <a:cs typeface="+mj-cs"/>
                        </a:rPr>
                        <a:t>)</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0.01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0.13-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0.20-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0.04-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0.07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0.29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effectLst/>
                          <a:latin typeface="Calibri"/>
                          <a:ea typeface="Calibri"/>
                          <a:cs typeface="+mj-cs"/>
                        </a:rPr>
                        <a:t>العدد الكلي للنطف سليمة الغشاء البلازمي  </a:t>
                      </a:r>
                      <a:r>
                        <a:rPr lang="ar-IQ" sz="1400" b="1" i="0" dirty="0" smtClean="0">
                          <a:effectLst/>
                          <a:latin typeface="Calibri"/>
                          <a:ea typeface="Calibri"/>
                          <a:cs typeface="+mj-cs"/>
                        </a:rPr>
                        <a:t>(×</a:t>
                      </a:r>
                      <a:r>
                        <a:rPr lang="en-US" sz="1400" b="1" i="0" dirty="0" smtClean="0">
                          <a:effectLst/>
                          <a:latin typeface="Calibri"/>
                          <a:ea typeface="Calibri"/>
                          <a:cs typeface="+mj-cs"/>
                        </a:rPr>
                        <a:t>10</a:t>
                      </a:r>
                      <a:r>
                        <a:rPr lang="en-US" sz="1400" b="1" i="0" baseline="30000" dirty="0" smtClean="0">
                          <a:effectLst/>
                          <a:latin typeface="Calibri"/>
                          <a:ea typeface="Calibri"/>
                          <a:cs typeface="+mj-cs"/>
                        </a:rPr>
                        <a:t>6</a:t>
                      </a:r>
                      <a:r>
                        <a:rPr lang="ar-IQ" sz="1400" b="1" i="0" dirty="0" smtClean="0">
                          <a:effectLst/>
                          <a:latin typeface="Calibri"/>
                          <a:ea typeface="Calibri"/>
                          <a:cs typeface="+mj-cs"/>
                        </a:rPr>
                        <a:t>)</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0.08-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0.09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mj-cs"/>
                        </a:rPr>
                        <a:t>0.25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0.29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0.26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0.40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effectLst/>
                          <a:latin typeface="Calibri"/>
                          <a:ea typeface="Calibri"/>
                          <a:cs typeface="+mj-cs"/>
                        </a:rPr>
                        <a:t>العدد الكلي للنطف سليمة </a:t>
                      </a:r>
                      <a:r>
                        <a:rPr lang="ar-IQ" sz="1400" b="1" i="0" dirty="0" err="1">
                          <a:effectLst/>
                          <a:latin typeface="Calibri"/>
                          <a:ea typeface="Calibri"/>
                          <a:cs typeface="+mj-cs"/>
                        </a:rPr>
                        <a:t>الاكروسوم</a:t>
                      </a:r>
                      <a:r>
                        <a:rPr lang="ar-IQ" sz="1400" b="1" i="0" dirty="0">
                          <a:effectLst/>
                          <a:latin typeface="Calibri"/>
                          <a:ea typeface="Calibri"/>
                          <a:cs typeface="+mj-cs"/>
                        </a:rPr>
                        <a:t> </a:t>
                      </a:r>
                      <a:r>
                        <a:rPr lang="ar-IQ" sz="1400" b="1" i="0" dirty="0" smtClean="0">
                          <a:effectLst/>
                          <a:latin typeface="Calibri"/>
                          <a:ea typeface="Calibri"/>
                          <a:cs typeface="+mj-cs"/>
                        </a:rPr>
                        <a:t>(×</a:t>
                      </a:r>
                      <a:r>
                        <a:rPr lang="en-US" sz="1400" b="1" i="0" dirty="0" smtClean="0">
                          <a:effectLst/>
                          <a:latin typeface="Calibri"/>
                          <a:ea typeface="Calibri"/>
                          <a:cs typeface="+mj-cs"/>
                        </a:rPr>
                        <a:t>10</a:t>
                      </a:r>
                      <a:r>
                        <a:rPr lang="en-US" sz="1400" b="1" i="0" baseline="30000" dirty="0" smtClean="0">
                          <a:effectLst/>
                          <a:latin typeface="Calibri"/>
                          <a:ea typeface="Calibri"/>
                          <a:cs typeface="+mj-cs"/>
                        </a:rPr>
                        <a:t>6</a:t>
                      </a:r>
                      <a:r>
                        <a:rPr lang="ar-IQ" sz="1400" b="1" i="0" dirty="0" smtClean="0">
                          <a:effectLst/>
                          <a:latin typeface="Calibri"/>
                          <a:ea typeface="Calibri"/>
                          <a:cs typeface="+mj-cs"/>
                        </a:rPr>
                        <a:t>)</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mj-cs"/>
                        </a:rPr>
                        <a:t>0.23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0.42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effectLst/>
                          <a:latin typeface="Calibri"/>
                          <a:ea typeface="Calibri"/>
                          <a:cs typeface="+mj-cs"/>
                        </a:rPr>
                        <a:t>العدد الكلي </a:t>
                      </a:r>
                      <a:r>
                        <a:rPr lang="ar-IQ" sz="1400" b="1" i="0" dirty="0" err="1">
                          <a:effectLst/>
                          <a:latin typeface="Calibri"/>
                          <a:ea typeface="Calibri"/>
                          <a:cs typeface="+mj-cs"/>
                        </a:rPr>
                        <a:t>لاجزاء</a:t>
                      </a:r>
                      <a:r>
                        <a:rPr lang="ar-IQ" sz="1400" b="1" i="0" dirty="0">
                          <a:effectLst/>
                          <a:latin typeface="Calibri"/>
                          <a:ea typeface="Calibri"/>
                          <a:cs typeface="+mj-cs"/>
                        </a:rPr>
                        <a:t> النطف الحيوية </a:t>
                      </a:r>
                      <a:r>
                        <a:rPr lang="ar-IQ" sz="1400" b="1" i="0" dirty="0" smtClean="0">
                          <a:effectLst/>
                          <a:latin typeface="Calibri"/>
                          <a:ea typeface="Calibri"/>
                          <a:cs typeface="+mj-cs"/>
                        </a:rPr>
                        <a:t>(×</a:t>
                      </a:r>
                      <a:r>
                        <a:rPr lang="en-US" sz="1400" b="1" i="0" dirty="0" smtClean="0">
                          <a:effectLst/>
                          <a:latin typeface="Calibri"/>
                          <a:ea typeface="Calibri"/>
                          <a:cs typeface="+mj-cs"/>
                        </a:rPr>
                        <a:t>10</a:t>
                      </a:r>
                      <a:r>
                        <a:rPr lang="en-US" sz="1400" b="1" i="0" baseline="30000" dirty="0" smtClean="0">
                          <a:effectLst/>
                          <a:latin typeface="Calibri"/>
                          <a:ea typeface="Calibri"/>
                          <a:cs typeface="+mj-cs"/>
                        </a:rPr>
                        <a:t>6</a:t>
                      </a:r>
                      <a:r>
                        <a:rPr lang="ar-IQ" sz="1400" b="1" i="0" dirty="0" smtClean="0">
                          <a:effectLst/>
                          <a:latin typeface="Calibri"/>
                          <a:ea typeface="Calibri"/>
                          <a:cs typeface="+mj-cs"/>
                        </a:rPr>
                        <a:t>)</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0.19-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mj-cs"/>
                        </a:rPr>
                        <a:t>0.10-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0.01-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0.07-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mj-cs"/>
                        </a:rPr>
                        <a:t>0.13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dirty="0">
                          <a:effectLst/>
                          <a:latin typeface="Calibri"/>
                          <a:ea typeface="Calibri"/>
                          <a:cs typeface="+mj-cs"/>
                        </a:rPr>
                        <a:t>العدد الكلي للنطف الطبيعية </a:t>
                      </a:r>
                      <a:r>
                        <a:rPr lang="ar-IQ" sz="1400" b="1" i="0" dirty="0" smtClean="0">
                          <a:effectLst/>
                          <a:latin typeface="Calibri"/>
                          <a:ea typeface="Calibri"/>
                          <a:cs typeface="+mj-cs"/>
                        </a:rPr>
                        <a:t>(×</a:t>
                      </a:r>
                      <a:r>
                        <a:rPr lang="en-US" sz="1400" b="1" i="0" dirty="0" smtClean="0">
                          <a:effectLst/>
                          <a:latin typeface="Calibri"/>
                          <a:ea typeface="Calibri"/>
                          <a:cs typeface="+mj-cs"/>
                        </a:rPr>
                        <a:t>10</a:t>
                      </a:r>
                      <a:r>
                        <a:rPr lang="en-US" sz="1400" b="1" i="0" baseline="30000" dirty="0" smtClean="0">
                          <a:effectLst/>
                          <a:latin typeface="Calibri"/>
                          <a:ea typeface="Calibri"/>
                          <a:cs typeface="+mj-cs"/>
                        </a:rPr>
                        <a:t>6</a:t>
                      </a:r>
                      <a:r>
                        <a:rPr lang="ar-IQ" sz="1400" b="1" i="0" dirty="0" smtClean="0">
                          <a:effectLst/>
                          <a:latin typeface="Calibri"/>
                          <a:ea typeface="Calibri"/>
                          <a:cs typeface="+mj-cs"/>
                        </a:rPr>
                        <a:t>)</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0.23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0.12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0.01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0.37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0.34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0.33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0.51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a:effectLst/>
                          <a:latin typeface="Calibri"/>
                          <a:ea typeface="Calibri"/>
                          <a:cs typeface="+mj-cs"/>
                        </a:rPr>
                        <a:t>نشاط مضادات الاكسدة الكلية في البلازما المنوية (ملغم/ديسيلتر)</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0.27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0.39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0.35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0.35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0.35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0.53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825883">
                <a:tc>
                  <a:txBody>
                    <a:bodyPr/>
                    <a:lstStyle/>
                    <a:p>
                      <a:pPr algn="r" rtl="1">
                        <a:lnSpc>
                          <a:spcPct val="115000"/>
                        </a:lnSpc>
                        <a:spcAft>
                          <a:spcPts val="0"/>
                        </a:spcAft>
                      </a:pPr>
                      <a:r>
                        <a:rPr lang="ar-IQ" sz="1400" b="1" i="0" dirty="0">
                          <a:solidFill>
                            <a:srgbClr val="FF0000"/>
                          </a:solidFill>
                          <a:effectLst/>
                          <a:latin typeface="Calibri"/>
                          <a:ea typeface="Calibri"/>
                          <a:cs typeface="+mj-cs"/>
                        </a:rPr>
                        <a:t>تركيز المالون ثنائي </a:t>
                      </a:r>
                      <a:r>
                        <a:rPr lang="ar-IQ" sz="1400" b="1" i="0" dirty="0" smtClean="0">
                          <a:solidFill>
                            <a:srgbClr val="FF0000"/>
                          </a:solidFill>
                          <a:effectLst/>
                          <a:latin typeface="Calibri"/>
                          <a:ea typeface="Calibri"/>
                          <a:cs typeface="+mj-cs"/>
                        </a:rPr>
                        <a:t>الألديهايد </a:t>
                      </a:r>
                      <a:r>
                        <a:rPr lang="ar-IQ" sz="1400" b="1" i="0" dirty="0">
                          <a:solidFill>
                            <a:srgbClr val="FF0000"/>
                          </a:solidFill>
                          <a:effectLst/>
                          <a:latin typeface="Calibri"/>
                          <a:ea typeface="Calibri"/>
                          <a:cs typeface="+mj-cs"/>
                        </a:rPr>
                        <a:t>في البلازما المنوية (</a:t>
                      </a:r>
                      <a:r>
                        <a:rPr lang="ar-IQ" sz="1400" b="1" i="0" dirty="0" smtClean="0">
                          <a:solidFill>
                            <a:srgbClr val="FF0000"/>
                          </a:solidFill>
                          <a:effectLst/>
                          <a:latin typeface="Calibri"/>
                          <a:ea typeface="Calibri"/>
                          <a:cs typeface="+mj-cs"/>
                        </a:rPr>
                        <a:t>مايكرومول/</a:t>
                      </a:r>
                      <a:r>
                        <a:rPr lang="en-US" sz="1400" b="1" i="0" dirty="0" smtClean="0">
                          <a:solidFill>
                            <a:srgbClr val="FF0000"/>
                          </a:solidFill>
                          <a:effectLst/>
                          <a:latin typeface="Calibri"/>
                          <a:ea typeface="Calibri"/>
                          <a:cs typeface="+mj-cs"/>
                        </a:rPr>
                        <a:t>10</a:t>
                      </a:r>
                      <a:r>
                        <a:rPr lang="en-US" sz="1400" b="1" i="0" baseline="30000" dirty="0" smtClean="0">
                          <a:solidFill>
                            <a:srgbClr val="FF0000"/>
                          </a:solidFill>
                          <a:effectLst/>
                          <a:latin typeface="Calibri"/>
                          <a:ea typeface="Calibri"/>
                          <a:cs typeface="+mj-cs"/>
                        </a:rPr>
                        <a:t>6</a:t>
                      </a:r>
                      <a:r>
                        <a:rPr lang="ar-IQ" sz="1400" b="1" i="0" dirty="0" smtClean="0">
                          <a:solidFill>
                            <a:srgbClr val="FF0000"/>
                          </a:solidFill>
                          <a:effectLst/>
                          <a:latin typeface="Calibri"/>
                          <a:ea typeface="Calibri"/>
                          <a:cs typeface="+mj-cs"/>
                        </a:rPr>
                        <a:t>نطفة</a:t>
                      </a:r>
                      <a:r>
                        <a:rPr lang="ar-IQ"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0.30-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0.64-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0.54-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0.58-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0.58-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dirty="0">
                          <a:effectLst/>
                          <a:latin typeface="Times New Roman"/>
                          <a:ea typeface="Calibri"/>
                          <a:cs typeface="+mj-cs"/>
                        </a:rPr>
                        <a:t>0.61-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mj-cs"/>
                        </a:rPr>
                        <a:t>0.80-</a:t>
                      </a:r>
                      <a:endParaRPr lang="en-US" sz="1400" b="1" i="0" dirty="0">
                        <a:solidFill>
                          <a:srgbClr val="FF0000"/>
                        </a:solidFill>
                        <a:effectLst/>
                        <a:latin typeface="Calibri"/>
                        <a:ea typeface="Calibri"/>
                        <a:cs typeface="+mj-cs"/>
                      </a:endParaRPr>
                    </a:p>
                    <a:p>
                      <a:pPr algn="ctr" rtl="1">
                        <a:lnSpc>
                          <a:spcPct val="115000"/>
                        </a:lnSpc>
                        <a:spcAft>
                          <a:spcPts val="0"/>
                        </a:spcAft>
                      </a:pPr>
                      <a:r>
                        <a:rPr lang="ar-SA" sz="1400" b="1" i="0" dirty="0">
                          <a:solidFill>
                            <a:srgbClr val="FF0000"/>
                          </a:solidFill>
                          <a:effectLst/>
                          <a:latin typeface="Calibri"/>
                          <a:ea typeface="Calibri"/>
                          <a:cs typeface="+mj-cs"/>
                        </a:rPr>
                        <a:t>*</a:t>
                      </a:r>
                      <a:endParaRPr lang="en-US" sz="1400" b="1" i="0" dirty="0">
                        <a:solidFill>
                          <a:srgbClr val="FF0000"/>
                        </a:solidFill>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63162">
                <a:tc>
                  <a:txBody>
                    <a:bodyPr/>
                    <a:lstStyle/>
                    <a:p>
                      <a:pPr algn="ctr" rtl="1">
                        <a:lnSpc>
                          <a:spcPct val="115000"/>
                        </a:lnSpc>
                        <a:spcAft>
                          <a:spcPts val="0"/>
                        </a:spcAft>
                      </a:pPr>
                      <a:r>
                        <a:rPr lang="ar-IQ" sz="1400" b="1" i="0">
                          <a:effectLst/>
                          <a:latin typeface="Calibri"/>
                          <a:ea typeface="Calibri"/>
                          <a:cs typeface="+mj-cs"/>
                        </a:rPr>
                        <a:t>النسبة المئوية لضرر المادة الوراثية</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0.23-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0.01-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0.34-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0.30-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0.33-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0.42-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400" b="1" i="0">
                          <a:effectLst/>
                          <a:latin typeface="Times New Roman"/>
                          <a:ea typeface="Calibri"/>
                          <a:cs typeface="+mj-cs"/>
                        </a:rPr>
                        <a:t>0.52-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0.48- NS</a:t>
                      </a:r>
                      <a:endParaRPr lang="en-US" sz="1400" b="1" i="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mj-cs"/>
                        </a:rPr>
                        <a:t>0.35- NS</a:t>
                      </a:r>
                      <a:endParaRPr lang="en-US" sz="1400" b="1" i="0" dirty="0">
                        <a:effectLst/>
                        <a:latin typeface="Calibri"/>
                        <a:ea typeface="Calibri"/>
                        <a:cs typeface="+mj-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3848700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مستطيل 2"/>
          <p:cNvSpPr/>
          <p:nvPr/>
        </p:nvSpPr>
        <p:spPr>
          <a:xfrm>
            <a:off x="305211" y="116633"/>
            <a:ext cx="8478611" cy="871008"/>
          </a:xfrm>
          <a:prstGeom prst="rect">
            <a:avLst/>
          </a:prstGeom>
        </p:spPr>
        <p:txBody>
          <a:bodyPr wrap="square">
            <a:spAutoFit/>
          </a:bodyPr>
          <a:lstStyle/>
          <a:p>
            <a:pPr lvl="0" algn="just">
              <a:lnSpc>
                <a:spcPct val="115000"/>
              </a:lnSpc>
            </a:pPr>
            <a:r>
              <a:rPr lang="ar-IQ" sz="2200" b="1" dirty="0" smtClean="0">
                <a:solidFill>
                  <a:srgbClr val="FFFF00"/>
                </a:solidFill>
                <a:ea typeface="Calibri"/>
                <a:cs typeface="Times New Roman"/>
              </a:rPr>
              <a:t>جدول</a:t>
            </a:r>
            <a:r>
              <a:rPr lang="en-US" sz="2200" b="1" dirty="0" smtClean="0">
                <a:solidFill>
                  <a:srgbClr val="FFFF00"/>
                </a:solidFill>
                <a:latin typeface="Times New Roman"/>
                <a:ea typeface="Calibri"/>
                <a:cs typeface="Arial"/>
              </a:rPr>
              <a:t>14 </a:t>
            </a:r>
            <a:r>
              <a:rPr lang="ar-IQ" sz="2200" b="1" dirty="0" smtClean="0">
                <a:solidFill>
                  <a:srgbClr val="FFFF00"/>
                </a:solidFill>
                <a:ea typeface="Calibri"/>
                <a:cs typeface="Times New Roman"/>
              </a:rPr>
              <a:t>. </a:t>
            </a:r>
            <a:r>
              <a:rPr lang="ar-IQ" sz="2200" b="1" dirty="0">
                <a:solidFill>
                  <a:schemeClr val="bg1"/>
                </a:solidFill>
                <a:ea typeface="Calibri"/>
                <a:cs typeface="Times New Roman"/>
              </a:rPr>
              <a:t>انحدار صفات السائل المنوي لثيران الجاموس العراقي على البروتينات التي متوسط أوزنها الجزيئية </a:t>
            </a:r>
            <a:r>
              <a:rPr lang="en-US" sz="2200" b="1" dirty="0">
                <a:solidFill>
                  <a:srgbClr val="FFFF00"/>
                </a:solidFill>
                <a:latin typeface="Times New Roman"/>
                <a:ea typeface="Calibri"/>
              </a:rPr>
              <a:t>18.0 ± 111.50</a:t>
            </a:r>
            <a:r>
              <a:rPr lang="ar-IQ" sz="2200" b="1" dirty="0">
                <a:solidFill>
                  <a:srgbClr val="FFFF00"/>
                </a:solidFill>
                <a:latin typeface="Times New Roman"/>
                <a:ea typeface="Calibri"/>
              </a:rPr>
              <a:t> </a:t>
            </a:r>
            <a:r>
              <a:rPr lang="ar-IQ" sz="2200" b="1" dirty="0" smtClean="0">
                <a:solidFill>
                  <a:srgbClr val="FFFF00"/>
                </a:solidFill>
                <a:latin typeface="Times New Roman"/>
                <a:ea typeface="Calibri"/>
              </a:rPr>
              <a:t>كيلو دالتون </a:t>
            </a:r>
            <a:r>
              <a:rPr lang="en-US" sz="2200" b="1" dirty="0">
                <a:solidFill>
                  <a:srgbClr val="FFFF00"/>
                </a:solidFill>
                <a:latin typeface="Times New Roman"/>
                <a:ea typeface="Calibri"/>
              </a:rPr>
              <a:t>(PF1)</a:t>
            </a:r>
            <a:r>
              <a:rPr lang="ar-IQ" sz="2200" b="1" dirty="0">
                <a:solidFill>
                  <a:srgbClr val="FFFF00"/>
                </a:solidFill>
                <a:latin typeface="Times New Roman"/>
                <a:ea typeface="Calibri"/>
              </a:rPr>
              <a:t>.</a:t>
            </a:r>
            <a:endParaRPr lang="en-US" sz="2200" b="1" dirty="0">
              <a:solidFill>
                <a:srgbClr val="FFFF00"/>
              </a:solidFill>
              <a:ea typeface="Calibri"/>
              <a:cs typeface="Arial"/>
            </a:endParaRPr>
          </a:p>
        </p:txBody>
      </p:sp>
      <p:graphicFrame>
        <p:nvGraphicFramePr>
          <p:cNvPr id="5" name="جدول 4"/>
          <p:cNvGraphicFramePr>
            <a:graphicFrameLocks noGrp="1"/>
          </p:cNvGraphicFramePr>
          <p:nvPr>
            <p:extLst>
              <p:ext uri="{D42A27DB-BD31-4B8C-83A1-F6EECF244321}">
                <p14:modId xmlns:p14="http://schemas.microsoft.com/office/powerpoint/2010/main" val="2475896331"/>
              </p:ext>
            </p:extLst>
          </p:nvPr>
        </p:nvGraphicFramePr>
        <p:xfrm>
          <a:off x="107505" y="1052738"/>
          <a:ext cx="8856984" cy="5563121"/>
        </p:xfrm>
        <a:graphic>
          <a:graphicData uri="http://schemas.openxmlformats.org/drawingml/2006/table">
            <a:tbl>
              <a:tblPr rtl="1" firstRow="1" firstCol="1" bandRow="1"/>
              <a:tblGrid>
                <a:gridCol w="2873107"/>
                <a:gridCol w="1430587"/>
                <a:gridCol w="2332620"/>
                <a:gridCol w="910292"/>
                <a:gridCol w="1310378"/>
              </a:tblGrid>
              <a:tr h="474444">
                <a:tc>
                  <a:txBody>
                    <a:bodyPr/>
                    <a:lstStyle/>
                    <a:p>
                      <a:pPr algn="ctr" rtl="1">
                        <a:lnSpc>
                          <a:spcPct val="90000"/>
                        </a:lnSpc>
                        <a:spcAft>
                          <a:spcPts val="0"/>
                        </a:spcAft>
                      </a:pPr>
                      <a:r>
                        <a:rPr lang="ar-IQ" sz="1500" b="1" i="0" dirty="0">
                          <a:effectLst/>
                          <a:latin typeface="Calibri"/>
                          <a:ea typeface="Calibri"/>
                          <a:cs typeface="+mj-cs"/>
                        </a:rPr>
                        <a:t>صفات السائل المنوي</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mj-cs"/>
                        </a:rPr>
                        <a:t>معامل الانحدار</a:t>
                      </a:r>
                      <a:endParaRPr lang="en-US" sz="1500" b="1" i="0" dirty="0">
                        <a:effectLst/>
                        <a:latin typeface="Calibri"/>
                        <a:ea typeface="Calibri"/>
                        <a:cs typeface="+mj-cs"/>
                      </a:endParaRPr>
                    </a:p>
                    <a:p>
                      <a:pPr algn="ctr" rtl="1">
                        <a:lnSpc>
                          <a:spcPct val="90000"/>
                        </a:lnSpc>
                        <a:spcAft>
                          <a:spcPts val="0"/>
                        </a:spcAft>
                      </a:pPr>
                      <a:r>
                        <a:rPr lang="ar-SA" sz="1500" b="1" i="0" dirty="0">
                          <a:effectLst/>
                          <a:latin typeface="Calibri"/>
                          <a:ea typeface="Calibri"/>
                          <a:cs typeface="+mj-cs"/>
                        </a:rPr>
                        <a:t>(</a:t>
                      </a:r>
                      <a:r>
                        <a:rPr lang="en-US" sz="1500" b="1" i="0" dirty="0">
                          <a:effectLst/>
                          <a:latin typeface="Times New Roman"/>
                          <a:ea typeface="Calibri"/>
                          <a:cs typeface="+mj-cs"/>
                        </a:rPr>
                        <a:t>b</a:t>
                      </a:r>
                      <a:r>
                        <a:rPr lang="ar-IQ" sz="1500" b="1" i="0" dirty="0">
                          <a:effectLst/>
                          <a:latin typeface="Calibri"/>
                          <a:ea typeface="Calibri"/>
                          <a:cs typeface="+mj-cs"/>
                        </a:rPr>
                        <a:t>)</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a:effectLst/>
                          <a:latin typeface="Calibri"/>
                          <a:ea typeface="Calibri"/>
                          <a:cs typeface="+mj-cs"/>
                        </a:rPr>
                        <a:t>معادلة التوقع</a:t>
                      </a:r>
                      <a:endParaRPr lang="en-US" sz="1500" b="1" i="0">
                        <a:effectLst/>
                        <a:latin typeface="Calibri"/>
                        <a:ea typeface="Calibri"/>
                        <a:cs typeface="+mj-cs"/>
                      </a:endParaRPr>
                    </a:p>
                    <a:p>
                      <a:pPr algn="ctr" rtl="1">
                        <a:lnSpc>
                          <a:spcPct val="90000"/>
                        </a:lnSpc>
                        <a:spcAft>
                          <a:spcPts val="0"/>
                        </a:spcAft>
                      </a:pPr>
                      <a:r>
                        <a:rPr lang="ar-SA" sz="1500" b="1" i="0">
                          <a:effectLst/>
                          <a:latin typeface="Calibri"/>
                          <a:ea typeface="Calibri"/>
                          <a:cs typeface="+mj-cs"/>
                        </a:rPr>
                        <a:t>(</a:t>
                      </a:r>
                      <a:r>
                        <a:rPr lang="en-US" sz="1500" b="1" i="0">
                          <a:effectLst/>
                          <a:latin typeface="Times New Roman"/>
                          <a:ea typeface="Calibri"/>
                          <a:cs typeface="+mj-cs"/>
                        </a:rPr>
                        <a:t>Prediction equation</a:t>
                      </a:r>
                      <a:r>
                        <a:rPr lang="ar-IQ" sz="1500" b="1" i="0">
                          <a:effectLst/>
                          <a:latin typeface="Calibri"/>
                          <a:ea typeface="Calibri"/>
                          <a:cs typeface="+mj-cs"/>
                        </a:rPr>
                        <a:t>)</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mj-cs"/>
                        </a:rPr>
                        <a:t>مستوى المعنوية</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mj-cs"/>
                        </a:rPr>
                        <a:t>معامل التحديد</a:t>
                      </a:r>
                      <a:endParaRPr lang="en-US" sz="1500" b="1" i="0" dirty="0">
                        <a:effectLst/>
                        <a:latin typeface="Calibri"/>
                        <a:ea typeface="Calibri"/>
                        <a:cs typeface="+mj-cs"/>
                      </a:endParaRPr>
                    </a:p>
                    <a:p>
                      <a:pPr algn="ctr" rtl="1">
                        <a:lnSpc>
                          <a:spcPct val="90000"/>
                        </a:lnSpc>
                        <a:spcAft>
                          <a:spcPts val="0"/>
                        </a:spcAft>
                      </a:pPr>
                      <a:r>
                        <a:rPr lang="ar-SA" sz="1500" b="1" i="0" dirty="0">
                          <a:effectLst/>
                          <a:latin typeface="Calibri"/>
                          <a:ea typeface="Calibri"/>
                          <a:cs typeface="+mj-cs"/>
                        </a:rPr>
                        <a:t>(</a:t>
                      </a:r>
                      <a:r>
                        <a:rPr lang="en-US" sz="1500" b="1" i="0" dirty="0">
                          <a:effectLst/>
                          <a:latin typeface="Times New Roman"/>
                          <a:ea typeface="Calibri"/>
                          <a:cs typeface="+mj-cs"/>
                        </a:rPr>
                        <a:t>R</a:t>
                      </a:r>
                      <a:r>
                        <a:rPr lang="en-US" sz="1500" b="1" i="0" baseline="30000" dirty="0">
                          <a:effectLst/>
                          <a:latin typeface="Times New Roman"/>
                          <a:ea typeface="Calibri"/>
                          <a:cs typeface="+mj-cs"/>
                        </a:rPr>
                        <a:t>2</a:t>
                      </a:r>
                      <a:r>
                        <a:rPr lang="ar-IQ" sz="1500" b="1" i="0" dirty="0">
                          <a:effectLst/>
                          <a:latin typeface="Calibri"/>
                          <a:ea typeface="Calibri"/>
                          <a:cs typeface="+mj-cs"/>
                        </a:rPr>
                        <a:t> )</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12714">
                <a:tc>
                  <a:txBody>
                    <a:bodyPr/>
                    <a:lstStyle/>
                    <a:p>
                      <a:pPr algn="ctr" rtl="0">
                        <a:lnSpc>
                          <a:spcPct val="90000"/>
                        </a:lnSpc>
                        <a:spcAft>
                          <a:spcPts val="0"/>
                        </a:spcAft>
                        <a:tabLst>
                          <a:tab pos="323850" algn="l"/>
                          <a:tab pos="1035050" algn="ctr"/>
                        </a:tabLst>
                      </a:pPr>
                      <a:r>
                        <a:rPr lang="ar-IQ" sz="1500" b="1" i="0" dirty="0">
                          <a:effectLst/>
                          <a:latin typeface="Calibri"/>
                          <a:ea typeface="Calibri"/>
                          <a:cs typeface="+mj-cs"/>
                        </a:rPr>
                        <a:t>حجم القذفة (مل)</a:t>
                      </a:r>
                      <a:endParaRPr lang="en-US" sz="1500" b="1" i="0" dirty="0">
                        <a:effectLst/>
                        <a:latin typeface="Calibri"/>
                        <a:ea typeface="Calibri"/>
                        <a:cs typeface="+mj-cs"/>
                      </a:endParaRPr>
                    </a:p>
                  </a:txBody>
                  <a:tcPr marL="68580" marR="68580"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0.001</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Ῡ=2.26+0.001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0.002</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12714">
                <a:tc>
                  <a:txBody>
                    <a:bodyPr/>
                    <a:lstStyle/>
                    <a:p>
                      <a:pPr algn="ctr" rtl="0">
                        <a:lnSpc>
                          <a:spcPct val="90000"/>
                        </a:lnSpc>
                        <a:spcAft>
                          <a:spcPts val="0"/>
                        </a:spcAft>
                        <a:tabLst>
                          <a:tab pos="600075" algn="l"/>
                          <a:tab pos="1035050" algn="ctr"/>
                        </a:tabLst>
                      </a:pPr>
                      <a:r>
                        <a:rPr lang="ar-IQ" sz="1500" b="1" i="0">
                          <a:effectLst/>
                          <a:latin typeface="Calibri"/>
                          <a:ea typeface="Calibri"/>
                          <a:cs typeface="+mj-cs"/>
                        </a:rPr>
                        <a:t>تركيز النطف (مليون /مل)</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1.46</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Ῡ=398.66 +1.46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0.06</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endParaRPr lang="en-US" sz="1500" b="1" i="0" dirty="0" smtClean="0">
                        <a:effectLst/>
                        <a:latin typeface="Calibri"/>
                        <a:ea typeface="Calibri"/>
                        <a:cs typeface="+mj-cs"/>
                      </a:endParaRPr>
                    </a:p>
                    <a:p>
                      <a:pPr algn="ctr" rtl="0">
                        <a:lnSpc>
                          <a:spcPct val="90000"/>
                        </a:lnSpc>
                        <a:spcAft>
                          <a:spcPts val="0"/>
                        </a:spcAft>
                      </a:pPr>
                      <a:r>
                        <a:rPr lang="ar-IQ" sz="1500" b="1" i="0" dirty="0" smtClean="0">
                          <a:effectLst/>
                          <a:latin typeface="Calibri"/>
                          <a:ea typeface="Calibri"/>
                          <a:cs typeface="+mj-cs"/>
                        </a:rPr>
                        <a:t>النسبة </a:t>
                      </a:r>
                      <a:r>
                        <a:rPr lang="ar-IQ" sz="1500" b="1" i="0" dirty="0">
                          <a:effectLst/>
                          <a:latin typeface="Calibri"/>
                          <a:ea typeface="Calibri"/>
                          <a:cs typeface="+mj-cs"/>
                        </a:rPr>
                        <a:t>المئوية لحركة النطف الجماعية</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-0.05</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Ῡ=27.87-0.05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0.12</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endParaRPr lang="en-US" sz="1500" b="1" i="0" dirty="0" smtClean="0">
                        <a:effectLst/>
                        <a:latin typeface="Calibri"/>
                        <a:ea typeface="Calibri"/>
                        <a:cs typeface="+mj-cs"/>
                      </a:endParaRPr>
                    </a:p>
                    <a:p>
                      <a:pPr algn="ctr" rtl="0">
                        <a:lnSpc>
                          <a:spcPct val="90000"/>
                        </a:lnSpc>
                        <a:spcAft>
                          <a:spcPts val="0"/>
                        </a:spcAft>
                      </a:pPr>
                      <a:r>
                        <a:rPr lang="ar-IQ" sz="1500" b="1" i="0" dirty="0" smtClean="0">
                          <a:effectLst/>
                          <a:latin typeface="Calibri"/>
                          <a:ea typeface="Calibri"/>
                          <a:cs typeface="+mj-cs"/>
                        </a:rPr>
                        <a:t>النسبة </a:t>
                      </a:r>
                      <a:r>
                        <a:rPr lang="ar-IQ" sz="1500" b="1" i="0" dirty="0">
                          <a:effectLst/>
                          <a:latin typeface="Calibri"/>
                          <a:ea typeface="Calibri"/>
                          <a:cs typeface="+mj-cs"/>
                        </a:rPr>
                        <a:t>المئوية لحركة النطف الفردية</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-0.11</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Ῡ=59.55-0.11X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0.47</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endParaRPr lang="en-US" sz="1500" b="1" i="0" dirty="0" smtClean="0">
                        <a:solidFill>
                          <a:srgbClr val="FF0000"/>
                        </a:solidFill>
                        <a:effectLst/>
                        <a:latin typeface="Calibri"/>
                        <a:ea typeface="Calibri"/>
                        <a:cs typeface="+mj-cs"/>
                      </a:endParaRPr>
                    </a:p>
                    <a:p>
                      <a:pPr algn="ctr" rtl="0">
                        <a:lnSpc>
                          <a:spcPct val="90000"/>
                        </a:lnSpc>
                        <a:spcAft>
                          <a:spcPts val="0"/>
                        </a:spcAft>
                      </a:pPr>
                      <a:r>
                        <a:rPr lang="ar-IQ" sz="1500" b="1" i="0" dirty="0" smtClean="0">
                          <a:solidFill>
                            <a:srgbClr val="FF0000"/>
                          </a:solidFill>
                          <a:effectLst/>
                          <a:latin typeface="Calibri"/>
                          <a:ea typeface="Calibri"/>
                          <a:cs typeface="+mj-cs"/>
                        </a:rPr>
                        <a:t>النسبة </a:t>
                      </a:r>
                      <a:r>
                        <a:rPr lang="ar-IQ" sz="1500" b="1" i="0" dirty="0">
                          <a:solidFill>
                            <a:srgbClr val="FF0000"/>
                          </a:solidFill>
                          <a:effectLst/>
                          <a:latin typeface="Calibri"/>
                          <a:ea typeface="Calibri"/>
                          <a:cs typeface="+mj-cs"/>
                        </a:rPr>
                        <a:t>المئوية للنطف الحية</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-0.13</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Ῡ=82.16-0.13X</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a:solidFill>
                            <a:srgbClr val="FF0000"/>
                          </a:solidFill>
                          <a:effectLst/>
                          <a:latin typeface="Times New Roman"/>
                          <a:ea typeface="Calibri"/>
                          <a:cs typeface="+mj-cs"/>
                        </a:rPr>
                        <a:t>**</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a:solidFill>
                            <a:srgbClr val="FF0000"/>
                          </a:solidFill>
                          <a:effectLst/>
                          <a:latin typeface="Times New Roman"/>
                          <a:ea typeface="Calibri"/>
                          <a:cs typeface="+mj-cs"/>
                        </a:rPr>
                        <a:t>0.72</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endParaRPr lang="en-US" sz="1500" b="1" i="0" dirty="0" smtClean="0">
                        <a:effectLst/>
                        <a:latin typeface="Calibri"/>
                        <a:ea typeface="Calibri"/>
                        <a:cs typeface="+mj-cs"/>
                      </a:endParaRPr>
                    </a:p>
                    <a:p>
                      <a:pPr algn="ctr" rtl="0">
                        <a:lnSpc>
                          <a:spcPct val="90000"/>
                        </a:lnSpc>
                        <a:spcAft>
                          <a:spcPts val="0"/>
                        </a:spcAft>
                      </a:pPr>
                      <a:r>
                        <a:rPr lang="ar-IQ" sz="1500" b="1" i="0" dirty="0" smtClean="0">
                          <a:effectLst/>
                          <a:latin typeface="Calibri"/>
                          <a:ea typeface="Calibri"/>
                          <a:cs typeface="+mj-cs"/>
                        </a:rPr>
                        <a:t>النسبة </a:t>
                      </a:r>
                      <a:r>
                        <a:rPr lang="ar-IQ" sz="1500" b="1" i="0" dirty="0">
                          <a:effectLst/>
                          <a:latin typeface="Calibri"/>
                          <a:ea typeface="Calibri"/>
                          <a:cs typeface="+mj-cs"/>
                        </a:rPr>
                        <a:t>المئوية لتشوهات رأس النطف</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0.01</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Ῡ=0.69+0.01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a:effectLst/>
                          <a:latin typeface="Times New Roman"/>
                          <a:ea typeface="Calibri"/>
                          <a:cs typeface="+mj-cs"/>
                        </a:rPr>
                        <a:t>0.48</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71963">
                <a:tc>
                  <a:txBody>
                    <a:bodyPr/>
                    <a:lstStyle/>
                    <a:p>
                      <a:pPr algn="ctr" rtl="0">
                        <a:lnSpc>
                          <a:spcPct val="90000"/>
                        </a:lnSpc>
                        <a:spcAft>
                          <a:spcPts val="0"/>
                        </a:spcAft>
                      </a:pPr>
                      <a:endParaRPr lang="en-US" sz="1500" b="1" i="0" dirty="0" smtClean="0">
                        <a:effectLst/>
                        <a:latin typeface="Calibri"/>
                        <a:ea typeface="Calibri"/>
                        <a:cs typeface="+mj-cs"/>
                      </a:endParaRPr>
                    </a:p>
                    <a:p>
                      <a:pPr algn="ctr" rtl="0">
                        <a:lnSpc>
                          <a:spcPct val="90000"/>
                        </a:lnSpc>
                        <a:spcAft>
                          <a:spcPts val="0"/>
                        </a:spcAft>
                      </a:pPr>
                      <a:r>
                        <a:rPr lang="ar-IQ" sz="1500" b="1" i="0" dirty="0" smtClean="0">
                          <a:effectLst/>
                          <a:latin typeface="Calibri"/>
                          <a:ea typeface="Calibri"/>
                          <a:cs typeface="+mj-cs"/>
                        </a:rPr>
                        <a:t>النسبة </a:t>
                      </a:r>
                      <a:r>
                        <a:rPr lang="ar-IQ" sz="1500" b="1" i="0" dirty="0">
                          <a:effectLst/>
                          <a:latin typeface="Calibri"/>
                          <a:ea typeface="Calibri"/>
                          <a:cs typeface="+mj-cs"/>
                        </a:rPr>
                        <a:t>المئوية لتشوهات القطعة الوسطية للذيل</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Ῡ=1=0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mj-cs"/>
                        </a:rPr>
                        <a:t> 0</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r>
                        <a:rPr lang="ar-IQ" sz="1500" b="1" i="0">
                          <a:effectLst/>
                          <a:latin typeface="Calibri"/>
                          <a:ea typeface="Calibri"/>
                          <a:cs typeface="+mj-cs"/>
                        </a:rPr>
                        <a:t>النسبة المئوية لتشوهات القطعة الرئيسية والنهائية لذيل النطف</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0.01</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Ῡ=3.20+0.01X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a:effectLst/>
                          <a:latin typeface="Times New Roman"/>
                          <a:ea typeface="Calibri"/>
                          <a:cs typeface="+mj-cs"/>
                        </a:rPr>
                        <a:t>NS</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0.43</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r>
                        <a:rPr lang="ar-IQ" sz="1500" b="1" i="0">
                          <a:solidFill>
                            <a:srgbClr val="FF0000"/>
                          </a:solidFill>
                          <a:effectLst/>
                          <a:latin typeface="Calibri"/>
                          <a:ea typeface="Calibri"/>
                          <a:cs typeface="+mj-cs"/>
                        </a:rPr>
                        <a:t>النسبة المئوية للتشوهات الكلية للنطف</a:t>
                      </a:r>
                      <a:endParaRPr lang="en-US" sz="1500" b="1" i="0">
                        <a:solidFill>
                          <a:srgbClr val="FF0000"/>
                        </a:solidFill>
                        <a:effectLst/>
                        <a:latin typeface="Calibri"/>
                        <a:ea typeface="Calibri"/>
                        <a:cs typeface="+mj-cs"/>
                      </a:endParaRPr>
                    </a:p>
                    <a:p>
                      <a:pPr algn="ctr" rtl="0">
                        <a:lnSpc>
                          <a:spcPct val="90000"/>
                        </a:lnSpc>
                        <a:spcAft>
                          <a:spcPts val="0"/>
                        </a:spcAft>
                      </a:pPr>
                      <a:r>
                        <a:rPr lang="en-US" sz="1500" b="1" i="0">
                          <a:solidFill>
                            <a:srgbClr val="FF0000"/>
                          </a:solidFill>
                          <a:effectLst/>
                          <a:latin typeface="Times New Roman"/>
                          <a:ea typeface="Calibri"/>
                          <a:cs typeface="+mj-cs"/>
                        </a:rPr>
                        <a:t> </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0.02</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Ῡ=3.89+0.02 X</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0.55</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71963">
                <a:tc>
                  <a:txBody>
                    <a:bodyPr/>
                    <a:lstStyle/>
                    <a:p>
                      <a:pPr algn="ctr" rtl="0">
                        <a:lnSpc>
                          <a:spcPct val="90000"/>
                        </a:lnSpc>
                        <a:spcAft>
                          <a:spcPts val="0"/>
                        </a:spcAft>
                      </a:pPr>
                      <a:r>
                        <a:rPr lang="ar-IQ" sz="1500" b="1" i="0" dirty="0">
                          <a:effectLst/>
                          <a:latin typeface="Calibri"/>
                          <a:ea typeface="Calibri"/>
                          <a:cs typeface="+mj-cs"/>
                        </a:rPr>
                        <a:t>النسبة المئوية لسلامة الغشاء البلازمي </a:t>
                      </a:r>
                      <a:r>
                        <a:rPr lang="ar-IQ" sz="1500" b="1" i="0" dirty="0" smtClean="0">
                          <a:effectLst/>
                          <a:latin typeface="Calibri"/>
                          <a:ea typeface="Calibri"/>
                          <a:cs typeface="+mj-cs"/>
                        </a:rPr>
                        <a:t>للنطف</a:t>
                      </a:r>
                      <a:endParaRPr lang="en-US" sz="1500" b="1" i="0" dirty="0" smtClean="0">
                        <a:effectLst/>
                        <a:latin typeface="Calibri"/>
                        <a:ea typeface="Calibri"/>
                        <a:cs typeface="+mj-cs"/>
                      </a:endParaRPr>
                    </a:p>
                    <a:p>
                      <a:pPr algn="ctr" rtl="0">
                        <a:lnSpc>
                          <a:spcPct val="90000"/>
                        </a:lnSpc>
                        <a:spcAft>
                          <a:spcPts val="0"/>
                        </a:spcAft>
                      </a:pP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-0.09</a:t>
                      </a:r>
                      <a:endParaRPr lang="en-US" sz="15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Ῡ=78.60-0.09 X</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NS</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0.48</a:t>
                      </a:r>
                      <a:endParaRPr lang="en-US" sz="15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6585">
                <a:tc>
                  <a:txBody>
                    <a:bodyPr/>
                    <a:lstStyle/>
                    <a:p>
                      <a:pPr algn="ctr" rtl="0">
                        <a:lnSpc>
                          <a:spcPct val="90000"/>
                        </a:lnSpc>
                        <a:spcAft>
                          <a:spcPts val="0"/>
                        </a:spcAft>
                      </a:pPr>
                      <a:r>
                        <a:rPr lang="ar-IQ" sz="1500" b="1" i="0">
                          <a:solidFill>
                            <a:srgbClr val="FF0000"/>
                          </a:solidFill>
                          <a:effectLst/>
                          <a:latin typeface="Calibri"/>
                          <a:ea typeface="Calibri"/>
                          <a:cs typeface="+mj-cs"/>
                        </a:rPr>
                        <a:t>النسبة المئوية لسلامة  أكروسوم النطف</a:t>
                      </a:r>
                      <a:endParaRPr lang="en-US" sz="1500" b="1" i="0">
                        <a:solidFill>
                          <a:srgbClr val="FF0000"/>
                        </a:solidFill>
                        <a:effectLst/>
                        <a:latin typeface="Calibri"/>
                        <a:ea typeface="Calibri"/>
                        <a:cs typeface="+mj-cs"/>
                      </a:endParaRPr>
                    </a:p>
                    <a:p>
                      <a:pPr algn="ctr" rtl="0">
                        <a:lnSpc>
                          <a:spcPct val="90000"/>
                        </a:lnSpc>
                        <a:spcAft>
                          <a:spcPts val="0"/>
                        </a:spcAft>
                      </a:pPr>
                      <a:r>
                        <a:rPr lang="en-US" sz="1500" b="1" i="0">
                          <a:solidFill>
                            <a:srgbClr val="FF0000"/>
                          </a:solidFill>
                          <a:effectLst/>
                          <a:latin typeface="Times New Roman"/>
                          <a:ea typeface="Calibri"/>
                          <a:cs typeface="+mj-cs"/>
                        </a:rPr>
                        <a:t> </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-0.13</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Ῡ=83.92-0.13 X</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0.77</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12714">
                <a:tc>
                  <a:txBody>
                    <a:bodyPr/>
                    <a:lstStyle/>
                    <a:p>
                      <a:pPr algn="ctr" rtl="1">
                        <a:lnSpc>
                          <a:spcPct val="90000"/>
                        </a:lnSpc>
                        <a:spcAft>
                          <a:spcPts val="0"/>
                        </a:spcAft>
                      </a:pPr>
                      <a:r>
                        <a:rPr lang="ar-IQ" sz="1500" b="1" i="0">
                          <a:solidFill>
                            <a:srgbClr val="FF0000"/>
                          </a:solidFill>
                          <a:effectLst/>
                          <a:latin typeface="Calibri"/>
                          <a:ea typeface="Calibri"/>
                          <a:cs typeface="+mj-cs"/>
                        </a:rPr>
                        <a:t>النسبة المئوية للنطف الطبيعية</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-0.01</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Ῡ=96.10-0.01 X</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a:t>
                      </a:r>
                      <a:endParaRPr lang="en-US" sz="15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0.55</a:t>
                      </a:r>
                      <a:endParaRPr lang="en-US" sz="15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256902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مستطيل 2"/>
          <p:cNvSpPr/>
          <p:nvPr/>
        </p:nvSpPr>
        <p:spPr>
          <a:xfrm>
            <a:off x="319287" y="188640"/>
            <a:ext cx="8478611" cy="871008"/>
          </a:xfrm>
          <a:prstGeom prst="rect">
            <a:avLst/>
          </a:prstGeom>
        </p:spPr>
        <p:txBody>
          <a:bodyPr wrap="square">
            <a:spAutoFit/>
          </a:bodyPr>
          <a:lstStyle/>
          <a:p>
            <a:pPr lvl="0" algn="just">
              <a:lnSpc>
                <a:spcPct val="115000"/>
              </a:lnSpc>
            </a:pPr>
            <a:r>
              <a:rPr lang="ar-IQ" sz="2200" b="1" dirty="0" smtClean="0">
                <a:solidFill>
                  <a:srgbClr val="FFFF00"/>
                </a:solidFill>
                <a:ea typeface="Calibri"/>
                <a:cs typeface="+mj-cs"/>
              </a:rPr>
              <a:t>جدول</a:t>
            </a:r>
            <a:r>
              <a:rPr lang="en-US" sz="2200" b="1" dirty="0" smtClean="0">
                <a:solidFill>
                  <a:srgbClr val="FFFF00"/>
                </a:solidFill>
                <a:latin typeface="Times New Roman"/>
                <a:ea typeface="Calibri"/>
                <a:cs typeface="+mj-cs"/>
              </a:rPr>
              <a:t>15 </a:t>
            </a:r>
            <a:r>
              <a:rPr lang="ar-IQ" sz="2200" b="1" dirty="0" smtClean="0">
                <a:solidFill>
                  <a:srgbClr val="FFFF00"/>
                </a:solidFill>
                <a:ea typeface="Calibri"/>
                <a:cs typeface="+mj-cs"/>
              </a:rPr>
              <a:t>. </a:t>
            </a:r>
            <a:r>
              <a:rPr lang="ar-IQ" sz="2200" b="1" dirty="0">
                <a:solidFill>
                  <a:schemeClr val="bg1"/>
                </a:solidFill>
                <a:ea typeface="Calibri"/>
                <a:cs typeface="+mj-cs"/>
              </a:rPr>
              <a:t>انحدار بعض صفات السائل المنوي لثيران الجاموس العراقي على البروتينات التي متوسط أوزنها الجزيئية </a:t>
            </a:r>
            <a:r>
              <a:rPr lang="en-US" sz="2200" b="1" dirty="0">
                <a:solidFill>
                  <a:srgbClr val="FFFF00"/>
                </a:solidFill>
                <a:latin typeface="Times New Roman"/>
                <a:ea typeface="Calibri"/>
                <a:cs typeface="+mj-cs"/>
              </a:rPr>
              <a:t>16.5 ± 87.63</a:t>
            </a:r>
            <a:r>
              <a:rPr lang="ar-IQ" sz="2200" b="1" dirty="0">
                <a:solidFill>
                  <a:srgbClr val="FFFF00"/>
                </a:solidFill>
                <a:latin typeface="Times New Roman"/>
                <a:ea typeface="Calibri"/>
                <a:cs typeface="+mj-cs"/>
              </a:rPr>
              <a:t> </a:t>
            </a:r>
            <a:r>
              <a:rPr lang="ar-IQ" sz="2200" b="1" dirty="0" smtClean="0">
                <a:solidFill>
                  <a:srgbClr val="FFFF00"/>
                </a:solidFill>
                <a:latin typeface="Times New Roman"/>
                <a:ea typeface="Calibri"/>
                <a:cs typeface="+mj-cs"/>
              </a:rPr>
              <a:t>كيلو دالتون</a:t>
            </a:r>
            <a:r>
              <a:rPr lang="en-US" sz="2200" b="1" dirty="0" smtClean="0">
                <a:solidFill>
                  <a:srgbClr val="FFFF00"/>
                </a:solidFill>
                <a:latin typeface="Times New Roman"/>
                <a:ea typeface="Calibri"/>
                <a:cs typeface="+mj-cs"/>
              </a:rPr>
              <a:t> </a:t>
            </a:r>
            <a:r>
              <a:rPr lang="en-US" sz="2200" b="1" dirty="0">
                <a:solidFill>
                  <a:srgbClr val="FFFF00"/>
                </a:solidFill>
                <a:latin typeface="Times New Roman"/>
                <a:ea typeface="Calibri"/>
                <a:cs typeface="+mj-cs"/>
              </a:rPr>
              <a:t>PF2) </a:t>
            </a:r>
            <a:r>
              <a:rPr lang="ar-IQ" sz="2200" b="1" dirty="0">
                <a:solidFill>
                  <a:srgbClr val="FFFF00"/>
                </a:solidFill>
                <a:latin typeface="Times New Roman"/>
                <a:ea typeface="Calibri"/>
                <a:cs typeface="+mj-cs"/>
              </a:rPr>
              <a:t>).</a:t>
            </a:r>
            <a:endParaRPr lang="en-US" sz="2200" b="1" dirty="0">
              <a:solidFill>
                <a:srgbClr val="FFFF00"/>
              </a:solidFill>
              <a:ea typeface="Calibri"/>
              <a:cs typeface="+mj-cs"/>
            </a:endParaRPr>
          </a:p>
        </p:txBody>
      </p:sp>
      <p:graphicFrame>
        <p:nvGraphicFramePr>
          <p:cNvPr id="4" name="جدول 3"/>
          <p:cNvGraphicFramePr>
            <a:graphicFrameLocks noGrp="1"/>
          </p:cNvGraphicFramePr>
          <p:nvPr>
            <p:extLst>
              <p:ext uri="{D42A27DB-BD31-4B8C-83A1-F6EECF244321}">
                <p14:modId xmlns:p14="http://schemas.microsoft.com/office/powerpoint/2010/main" val="3702619676"/>
              </p:ext>
            </p:extLst>
          </p:nvPr>
        </p:nvGraphicFramePr>
        <p:xfrm>
          <a:off x="319287" y="1124750"/>
          <a:ext cx="8478611" cy="5560863"/>
        </p:xfrm>
        <a:graphic>
          <a:graphicData uri="http://schemas.openxmlformats.org/drawingml/2006/table">
            <a:tbl>
              <a:tblPr rtl="1" firstRow="1" firstCol="1" bandRow="1"/>
              <a:tblGrid>
                <a:gridCol w="2843479"/>
                <a:gridCol w="1369473"/>
                <a:gridCol w="2139856"/>
                <a:gridCol w="871404"/>
                <a:gridCol w="1254399"/>
              </a:tblGrid>
              <a:tr h="602049">
                <a:tc>
                  <a:txBody>
                    <a:bodyPr/>
                    <a:lstStyle/>
                    <a:p>
                      <a:pPr algn="ctr" rtl="1">
                        <a:lnSpc>
                          <a:spcPct val="90000"/>
                        </a:lnSpc>
                        <a:spcAft>
                          <a:spcPts val="0"/>
                        </a:spcAft>
                      </a:pPr>
                      <a:r>
                        <a:rPr lang="ar-IQ" sz="1500" b="1" i="0" dirty="0">
                          <a:effectLst/>
                          <a:latin typeface="Calibri"/>
                          <a:ea typeface="Calibri"/>
                          <a:cs typeface="Times New Roman"/>
                        </a:rPr>
                        <a:t>صفات السائل المنوي</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الانحدار</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b</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dirty="0">
                          <a:effectLst/>
                          <a:latin typeface="Calibri"/>
                          <a:ea typeface="Calibri"/>
                          <a:cs typeface="Times New Roman"/>
                        </a:rPr>
                        <a:t>معادلة التوقع</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Prediction equation</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مستوى المعنوية</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التحديد</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R</a:t>
                      </a:r>
                      <a:r>
                        <a:rPr lang="en-US" sz="1500" b="1" i="0" baseline="30000" dirty="0">
                          <a:effectLst/>
                          <a:latin typeface="Times New Roman"/>
                          <a:ea typeface="Calibri"/>
                          <a:cs typeface="Arial"/>
                        </a:rPr>
                        <a:t>2</a:t>
                      </a:r>
                      <a:r>
                        <a:rPr lang="ar-IQ" sz="1500" b="1" i="0" dirty="0">
                          <a:effectLst/>
                          <a:latin typeface="Calibri"/>
                          <a:ea typeface="Calibri"/>
                          <a:cs typeface="Times New Roman"/>
                        </a:rPr>
                        <a:t> )</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tabLst>
                          <a:tab pos="323850" algn="l"/>
                          <a:tab pos="1035050" algn="ctr"/>
                        </a:tabLst>
                      </a:pPr>
                      <a:r>
                        <a:rPr lang="ar-IQ" sz="1500" b="1" i="0" dirty="0">
                          <a:effectLst/>
                          <a:latin typeface="Calibri"/>
                          <a:ea typeface="Calibri"/>
                          <a:cs typeface="Times New Roman"/>
                        </a:rPr>
                        <a:t>حجم القذفة (مل)</a:t>
                      </a:r>
                      <a:endParaRPr lang="en-US" sz="1500" b="1" i="0" dirty="0">
                        <a:effectLst/>
                        <a:latin typeface="Calibri"/>
                        <a:ea typeface="Calibri"/>
                        <a:cs typeface="Arial"/>
                      </a:endParaRPr>
                    </a:p>
                    <a:p>
                      <a:pPr algn="ctr" rtl="0">
                        <a:lnSpc>
                          <a:spcPct val="90000"/>
                        </a:lnSpc>
                        <a:spcAft>
                          <a:spcPts val="0"/>
                        </a:spcAft>
                        <a:tabLst>
                          <a:tab pos="323850" algn="l"/>
                          <a:tab pos="1035050" algn="ctr"/>
                        </a:tabLst>
                      </a:pPr>
                      <a:r>
                        <a:rPr lang="ar-IQ" sz="1500" b="1" i="0" dirty="0">
                          <a:effectLst/>
                          <a:latin typeface="Calibri"/>
                          <a:ea typeface="Calibri"/>
                          <a:cs typeface="Times New Roman"/>
                        </a:rPr>
                        <a:t> </a:t>
                      </a:r>
                      <a:endParaRPr lang="en-US" sz="1500" b="1" i="0" dirty="0">
                        <a:effectLst/>
                        <a:latin typeface="Calibri"/>
                        <a:ea typeface="Calibri"/>
                        <a:cs typeface="Arial"/>
                      </a:endParaRPr>
                    </a:p>
                  </a:txBody>
                  <a:tcPr marL="63816" marR="63816"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0.003</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Ῡ=2.03+ 0.003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0.03</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tabLst>
                          <a:tab pos="600075" algn="l"/>
                          <a:tab pos="1035050" algn="ctr"/>
                        </a:tabLst>
                      </a:pPr>
                      <a:r>
                        <a:rPr lang="ar-IQ" sz="1500" b="1" i="0">
                          <a:effectLst/>
                          <a:latin typeface="Calibri"/>
                          <a:ea typeface="Calibri"/>
                          <a:cs typeface="Times New Roman"/>
                        </a:rPr>
                        <a:t>تركيز النطف (مليون /مل)</a:t>
                      </a:r>
                      <a:endParaRPr lang="en-US" sz="1500" b="1" i="0">
                        <a:effectLst/>
                        <a:latin typeface="Calibri"/>
                        <a:ea typeface="Calibri"/>
                        <a:cs typeface="Arial"/>
                      </a:endParaRPr>
                    </a:p>
                    <a:p>
                      <a:pPr algn="ctr" rtl="0">
                        <a:lnSpc>
                          <a:spcPct val="90000"/>
                        </a:lnSpc>
                        <a:spcAft>
                          <a:spcPts val="0"/>
                        </a:spcAft>
                        <a:tabLst>
                          <a:tab pos="600075"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0.92</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Ῡ=481.76+0.92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0.02</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7351">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 الجماعية</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-0.05</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Ῡ=26.41-0.05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0.08</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 الفردية</a:t>
                      </a:r>
                      <a:endParaRPr lang="en-US" sz="1500" b="1" i="0">
                        <a:effectLst/>
                        <a:latin typeface="Calibri"/>
                        <a:ea typeface="Calibri"/>
                        <a:cs typeface="Arial"/>
                      </a:endParaRPr>
                    </a:p>
                    <a:p>
                      <a:pPr algn="ctr" rtl="0">
                        <a:lnSpc>
                          <a:spcPct val="90000"/>
                        </a:lnSpc>
                        <a:spcAft>
                          <a:spcPts val="0"/>
                        </a:spcAft>
                      </a:pPr>
                      <a:r>
                        <a:rPr lang="en-US" sz="1500" b="1" i="0">
                          <a:effectLst/>
                          <a:latin typeface="Times New Roman"/>
                          <a:ea typeface="Calibri"/>
                          <a:cs typeface="Arial"/>
                        </a:rPr>
                        <a:t> </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-0.13</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Ῡ=58.08 -0.13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0.48</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للنطف الحية</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a:t>
                      </a:r>
                      <a:endParaRPr lang="en-US" sz="1500" b="1" i="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-0.13</a:t>
                      </a:r>
                      <a:endParaRPr lang="en-US" sz="1500" b="1" i="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Arial"/>
                        </a:rPr>
                        <a:t>Ῡ=79.57-0.13  X</a:t>
                      </a:r>
                      <a:endParaRPr lang="en-US" sz="1500" b="1" i="0" dirty="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dirty="0">
                          <a:solidFill>
                            <a:srgbClr val="FF0000"/>
                          </a:solidFill>
                          <a:effectLst/>
                          <a:latin typeface="Calibri"/>
                          <a:ea typeface="Calibri"/>
                          <a:cs typeface="Times New Roman"/>
                        </a:rPr>
                        <a:t>*</a:t>
                      </a:r>
                      <a:endParaRPr lang="en-US" sz="1500" b="1" i="0" dirty="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a:solidFill>
                            <a:srgbClr val="FF0000"/>
                          </a:solidFill>
                          <a:effectLst/>
                          <a:latin typeface="Times New Roman"/>
                          <a:ea typeface="Calibri"/>
                          <a:cs typeface="Arial"/>
                        </a:rPr>
                        <a:t>0.62</a:t>
                      </a:r>
                      <a:endParaRPr lang="en-US" sz="1500" b="1" i="0" dirty="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رأس النطف</a:t>
                      </a:r>
                      <a:endParaRPr lang="en-US" sz="1500" b="1" i="0">
                        <a:effectLst/>
                        <a:latin typeface="Calibri"/>
                        <a:ea typeface="Calibri"/>
                        <a:cs typeface="Arial"/>
                      </a:endParaRPr>
                    </a:p>
                    <a:p>
                      <a:pPr algn="ctr" rtl="0">
                        <a:lnSpc>
                          <a:spcPct val="90000"/>
                        </a:lnSpc>
                        <a:spcAft>
                          <a:spcPts val="0"/>
                        </a:spcAft>
                      </a:pPr>
                      <a:r>
                        <a:rPr lang="en-US" sz="1500" b="1" i="0">
                          <a:effectLst/>
                          <a:latin typeface="Times New Roman"/>
                          <a:ea typeface="Calibri"/>
                          <a:cs typeface="Arial"/>
                        </a:rPr>
                        <a:t> </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0.01</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Ῡ=0.97+ 0.01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a:effectLst/>
                          <a:latin typeface="Times New Roman"/>
                          <a:ea typeface="Calibri"/>
                          <a:cs typeface="Arial"/>
                        </a:rPr>
                        <a:t>0.27</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7351">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الوسطية للذيل</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Ῡ=1+0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Times New Roman"/>
                        </a:rPr>
                        <a:t>0</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الرئيسية والنهائية لذيل النطف</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0.01</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Ῡ=3.35+0.01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0.40</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0">
                        <a:lnSpc>
                          <a:spcPct val="90000"/>
                        </a:lnSpc>
                        <a:spcAft>
                          <a:spcPts val="0"/>
                        </a:spcAft>
                      </a:pPr>
                      <a:r>
                        <a:rPr lang="ar-IQ" sz="1500" b="1" i="0">
                          <a:effectLst/>
                          <a:latin typeface="Calibri"/>
                          <a:ea typeface="Calibri"/>
                          <a:cs typeface="Times New Roman"/>
                        </a:rPr>
                        <a:t>النسبة المئوية للتشوهات الكلية للنطف</a:t>
                      </a:r>
                      <a:endParaRPr lang="en-US" sz="1500" b="1" i="0">
                        <a:effectLst/>
                        <a:latin typeface="Calibri"/>
                        <a:ea typeface="Calibri"/>
                        <a:cs typeface="Arial"/>
                      </a:endParaRPr>
                    </a:p>
                    <a:p>
                      <a:pPr algn="ctr" rtl="0">
                        <a:lnSpc>
                          <a:spcPct val="90000"/>
                        </a:lnSpc>
                        <a:spcAft>
                          <a:spcPts val="0"/>
                        </a:spcAft>
                      </a:pPr>
                      <a:r>
                        <a:rPr lang="en-US" sz="1500" b="1" i="0">
                          <a:effectLst/>
                          <a:latin typeface="Times New Roman"/>
                          <a:ea typeface="Calibri"/>
                          <a:cs typeface="Arial"/>
                        </a:rPr>
                        <a:t> </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0.02</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Ῡ=4.31+0.02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0.41</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7351">
                <a:tc>
                  <a:txBody>
                    <a:bodyPr/>
                    <a:lstStyle/>
                    <a:p>
                      <a:pPr algn="ctr" rtl="0">
                        <a:lnSpc>
                          <a:spcPct val="90000"/>
                        </a:lnSpc>
                        <a:spcAft>
                          <a:spcPts val="0"/>
                        </a:spcAft>
                      </a:pPr>
                      <a:r>
                        <a:rPr lang="ar-IQ" sz="1500" b="1" i="0">
                          <a:effectLst/>
                          <a:latin typeface="Calibri"/>
                          <a:ea typeface="Calibri"/>
                          <a:cs typeface="Times New Roman"/>
                        </a:rPr>
                        <a:t>النسبة المئوية لسلامة الغشاء البلازمي للنطف</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-0.09</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Ῡ=76.09 -0.09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0.36</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67351">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لسلامة  أكروسوم النطف</a:t>
                      </a:r>
                      <a:endParaRPr lang="en-US" sz="1500" b="1" i="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-0.14</a:t>
                      </a:r>
                      <a:endParaRPr lang="en-US" sz="1500" b="1" i="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Arial"/>
                        </a:rPr>
                        <a:t>Ῡ=81.73-0.14 X</a:t>
                      </a:r>
                      <a:endParaRPr lang="en-US" sz="1500" b="1" i="0" dirty="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a:t>
                      </a:r>
                      <a:endParaRPr lang="en-US" sz="1500" b="1" i="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0.74</a:t>
                      </a:r>
                      <a:endParaRPr lang="en-US" sz="1500" b="1" i="0" dirty="0">
                        <a:solidFill>
                          <a:srgbClr val="FF0000"/>
                        </a:solidFill>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5144">
                <a:tc>
                  <a:txBody>
                    <a:bodyPr/>
                    <a:lstStyle/>
                    <a:p>
                      <a:pPr algn="ctr" rtl="1">
                        <a:lnSpc>
                          <a:spcPct val="90000"/>
                        </a:lnSpc>
                        <a:spcAft>
                          <a:spcPts val="0"/>
                        </a:spcAft>
                      </a:pPr>
                      <a:r>
                        <a:rPr lang="ar-IQ" sz="1500" b="1" i="0">
                          <a:effectLst/>
                          <a:latin typeface="Calibri"/>
                          <a:ea typeface="Calibri"/>
                          <a:cs typeface="Times New Roman"/>
                        </a:rPr>
                        <a:t>النسبة المئوية للنطف الطبيعية</a:t>
                      </a:r>
                      <a:endParaRPr lang="en-US" sz="1500" b="1" i="0">
                        <a:effectLst/>
                        <a:latin typeface="Calibri"/>
                        <a:ea typeface="Calibri"/>
                        <a:cs typeface="Arial"/>
                      </a:endParaRPr>
                    </a:p>
                    <a:p>
                      <a:pPr algn="ctr" rtl="1">
                        <a:lnSpc>
                          <a:spcPct val="90000"/>
                        </a:lnSpc>
                        <a:spcAft>
                          <a:spcPts val="0"/>
                        </a:spcAft>
                      </a:pPr>
                      <a:r>
                        <a:rPr lang="ar-IQ" sz="1500" b="1" i="0">
                          <a:effectLst/>
                          <a:latin typeface="Calibri"/>
                          <a:ea typeface="Calibri"/>
                          <a:cs typeface="Times New Roman"/>
                        </a:rPr>
                        <a:t> </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-0.02</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Ῡ=95.68-0.02 X</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0.41</a:t>
                      </a:r>
                      <a:endParaRPr lang="en-US" sz="1500" b="1" i="0" dirty="0">
                        <a:effectLst/>
                        <a:latin typeface="Calibri"/>
                        <a:ea typeface="Calibri"/>
                        <a:cs typeface="Arial"/>
                      </a:endParaRPr>
                    </a:p>
                  </a:txBody>
                  <a:tcPr marL="63816" marR="6381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237731066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مستطيل 2"/>
          <p:cNvSpPr/>
          <p:nvPr/>
        </p:nvSpPr>
        <p:spPr>
          <a:xfrm>
            <a:off x="319275" y="188657"/>
            <a:ext cx="8478612" cy="800219"/>
          </a:xfrm>
          <a:prstGeom prst="rect">
            <a:avLst/>
          </a:prstGeom>
        </p:spPr>
        <p:txBody>
          <a:bodyPr wrap="square">
            <a:spAutoFit/>
          </a:bodyPr>
          <a:lstStyle/>
          <a:p>
            <a:pPr lvl="0" algn="just">
              <a:lnSpc>
                <a:spcPct val="115000"/>
              </a:lnSpc>
            </a:pPr>
            <a:r>
              <a:rPr lang="ar-IQ" sz="2000" b="1" dirty="0" smtClean="0">
                <a:solidFill>
                  <a:srgbClr val="FFFF00"/>
                </a:solidFill>
                <a:ea typeface="Calibri"/>
                <a:cs typeface="+mj-cs"/>
              </a:rPr>
              <a:t>جدول</a:t>
            </a:r>
            <a:r>
              <a:rPr lang="en-US" sz="2000" b="1" dirty="0" smtClean="0">
                <a:solidFill>
                  <a:srgbClr val="FFFF00"/>
                </a:solidFill>
                <a:latin typeface="Times New Roman"/>
                <a:ea typeface="Calibri"/>
                <a:cs typeface="+mj-cs"/>
              </a:rPr>
              <a:t>16 </a:t>
            </a:r>
            <a:r>
              <a:rPr lang="ar-IQ" sz="2000" b="1" dirty="0" smtClean="0">
                <a:solidFill>
                  <a:srgbClr val="FFFF00"/>
                </a:solidFill>
                <a:ea typeface="Calibri"/>
                <a:cs typeface="+mj-cs"/>
              </a:rPr>
              <a:t>. </a:t>
            </a:r>
            <a:r>
              <a:rPr lang="ar-IQ" sz="2000" b="1" dirty="0">
                <a:solidFill>
                  <a:schemeClr val="bg1"/>
                </a:solidFill>
                <a:ea typeface="Calibri"/>
                <a:cs typeface="+mj-cs"/>
              </a:rPr>
              <a:t>انحدار صفات السائل المنوي لثيران الجاموس العراقي على البروتينات</a:t>
            </a:r>
            <a:r>
              <a:rPr lang="ar-IQ" sz="1600" b="1" dirty="0">
                <a:solidFill>
                  <a:schemeClr val="bg1"/>
                </a:solidFill>
                <a:ea typeface="Calibri"/>
                <a:cs typeface="+mj-cs"/>
              </a:rPr>
              <a:t> </a:t>
            </a:r>
            <a:r>
              <a:rPr lang="ar-IQ" sz="2000" b="1" dirty="0">
                <a:solidFill>
                  <a:schemeClr val="bg1"/>
                </a:solidFill>
                <a:ea typeface="Calibri"/>
                <a:cs typeface="+mj-cs"/>
              </a:rPr>
              <a:t>التي متوسط أوزنها الجزيئية </a:t>
            </a:r>
            <a:r>
              <a:rPr lang="en-US" sz="2000" b="1" dirty="0">
                <a:solidFill>
                  <a:srgbClr val="FFFF00"/>
                </a:solidFill>
                <a:latin typeface="Times New Roman"/>
                <a:ea typeface="Calibri"/>
                <a:cs typeface="+mj-cs"/>
              </a:rPr>
              <a:t>3.33 ± 36.13</a:t>
            </a:r>
            <a:r>
              <a:rPr lang="ar-IQ" sz="2000" b="1" dirty="0">
                <a:solidFill>
                  <a:srgbClr val="FFFF00"/>
                </a:solidFill>
                <a:ea typeface="Calibri"/>
                <a:cs typeface="+mj-cs"/>
              </a:rPr>
              <a:t> </a:t>
            </a:r>
            <a:r>
              <a:rPr lang="ar-IQ" sz="2000" b="1" dirty="0" smtClean="0">
                <a:solidFill>
                  <a:srgbClr val="FFFF00"/>
                </a:solidFill>
                <a:ea typeface="Calibri"/>
                <a:cs typeface="+mj-cs"/>
              </a:rPr>
              <a:t>كيلو دالتون </a:t>
            </a:r>
            <a:r>
              <a:rPr lang="ar-IQ" sz="2000" b="1" dirty="0">
                <a:solidFill>
                  <a:srgbClr val="FFFF00"/>
                </a:solidFill>
                <a:ea typeface="Calibri"/>
                <a:cs typeface="+mj-cs"/>
              </a:rPr>
              <a:t>(</a:t>
            </a:r>
            <a:r>
              <a:rPr lang="en-US" sz="2000" b="1" dirty="0">
                <a:solidFill>
                  <a:srgbClr val="FFFF00"/>
                </a:solidFill>
                <a:latin typeface="Times New Roman"/>
                <a:ea typeface="Calibri"/>
                <a:cs typeface="+mj-cs"/>
              </a:rPr>
              <a:t>(PF4</a:t>
            </a:r>
            <a:r>
              <a:rPr lang="ar-IQ" sz="2000" b="1" dirty="0">
                <a:solidFill>
                  <a:srgbClr val="FFFF00"/>
                </a:solidFill>
                <a:latin typeface="Times New Roman"/>
                <a:ea typeface="Calibri"/>
                <a:cs typeface="+mj-cs"/>
              </a:rPr>
              <a:t>.</a:t>
            </a:r>
            <a:endParaRPr lang="en-US" sz="1600" b="1" dirty="0">
              <a:solidFill>
                <a:srgbClr val="FFFF00"/>
              </a:solidFill>
              <a:ea typeface="Calibri"/>
              <a:cs typeface="+mj-cs"/>
            </a:endParaRPr>
          </a:p>
        </p:txBody>
      </p:sp>
      <p:graphicFrame>
        <p:nvGraphicFramePr>
          <p:cNvPr id="4" name="جدول 3"/>
          <p:cNvGraphicFramePr>
            <a:graphicFrameLocks noGrp="1"/>
          </p:cNvGraphicFramePr>
          <p:nvPr>
            <p:extLst>
              <p:ext uri="{D42A27DB-BD31-4B8C-83A1-F6EECF244321}">
                <p14:modId xmlns:p14="http://schemas.microsoft.com/office/powerpoint/2010/main" val="3303536690"/>
              </p:ext>
            </p:extLst>
          </p:nvPr>
        </p:nvGraphicFramePr>
        <p:xfrm>
          <a:off x="179512" y="1124741"/>
          <a:ext cx="8856984" cy="5505218"/>
        </p:xfrm>
        <a:graphic>
          <a:graphicData uri="http://schemas.openxmlformats.org/drawingml/2006/table">
            <a:tbl>
              <a:tblPr rtl="1" firstRow="1" firstCol="1" bandRow="1"/>
              <a:tblGrid>
                <a:gridCol w="3071081"/>
                <a:gridCol w="1406115"/>
                <a:gridCol w="2197109"/>
                <a:gridCol w="894718"/>
                <a:gridCol w="1287961"/>
              </a:tblGrid>
              <a:tr h="532456">
                <a:tc>
                  <a:txBody>
                    <a:bodyPr/>
                    <a:lstStyle/>
                    <a:p>
                      <a:pPr algn="ctr" rtl="1">
                        <a:lnSpc>
                          <a:spcPct val="90000"/>
                        </a:lnSpc>
                        <a:spcAft>
                          <a:spcPts val="0"/>
                        </a:spcAft>
                      </a:pPr>
                      <a:r>
                        <a:rPr lang="ar-IQ" sz="1500" b="1" i="0" dirty="0">
                          <a:effectLst/>
                          <a:latin typeface="Calibri"/>
                          <a:ea typeface="Calibri"/>
                          <a:cs typeface="+mj-cs"/>
                        </a:rPr>
                        <a:t>صفات السائل المنوي</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90000"/>
                        </a:lnSpc>
                        <a:spcAft>
                          <a:spcPts val="0"/>
                        </a:spcAft>
                      </a:pPr>
                      <a:r>
                        <a:rPr lang="ar-SA" sz="1500" b="1" i="0">
                          <a:effectLst/>
                          <a:latin typeface="Calibri"/>
                          <a:ea typeface="Calibri"/>
                          <a:cs typeface="+mj-cs"/>
                        </a:rPr>
                        <a:t>معامل الانحدار</a:t>
                      </a:r>
                      <a:endParaRPr lang="en-US" sz="1500" b="1" i="0">
                        <a:effectLst/>
                        <a:latin typeface="Calibri"/>
                        <a:ea typeface="Calibri"/>
                        <a:cs typeface="+mj-cs"/>
                      </a:endParaRPr>
                    </a:p>
                    <a:p>
                      <a:pPr algn="ctr" rtl="1">
                        <a:lnSpc>
                          <a:spcPct val="90000"/>
                        </a:lnSpc>
                        <a:spcAft>
                          <a:spcPts val="0"/>
                        </a:spcAft>
                      </a:pPr>
                      <a:r>
                        <a:rPr lang="ar-SA" sz="1500" b="1" i="0">
                          <a:effectLst/>
                          <a:latin typeface="Calibri"/>
                          <a:ea typeface="Calibri"/>
                          <a:cs typeface="+mj-cs"/>
                        </a:rPr>
                        <a:t>(</a:t>
                      </a:r>
                      <a:r>
                        <a:rPr lang="en-US" sz="1500" b="1" i="0">
                          <a:effectLst/>
                          <a:latin typeface="Times New Roman"/>
                          <a:ea typeface="Calibri"/>
                          <a:cs typeface="+mj-cs"/>
                        </a:rPr>
                        <a:t>b</a:t>
                      </a:r>
                      <a:r>
                        <a:rPr lang="ar-IQ" sz="1500" b="1" i="0">
                          <a:effectLst/>
                          <a:latin typeface="Calibri"/>
                          <a:ea typeface="Calibri"/>
                          <a:cs typeface="+mj-cs"/>
                        </a:rPr>
                        <a:t>)</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ar-SA" sz="1500" b="1" i="0">
                          <a:effectLst/>
                          <a:latin typeface="Calibri"/>
                          <a:ea typeface="Calibri"/>
                          <a:cs typeface="+mj-cs"/>
                        </a:rPr>
                        <a:t>معادلة التوقع</a:t>
                      </a:r>
                      <a:endParaRPr lang="en-US" sz="1500" b="1" i="0">
                        <a:effectLst/>
                        <a:latin typeface="Calibri"/>
                        <a:ea typeface="Calibri"/>
                        <a:cs typeface="+mj-cs"/>
                      </a:endParaRPr>
                    </a:p>
                    <a:p>
                      <a:pPr algn="ctr" rtl="1">
                        <a:lnSpc>
                          <a:spcPct val="90000"/>
                        </a:lnSpc>
                        <a:spcAft>
                          <a:spcPts val="0"/>
                        </a:spcAft>
                      </a:pPr>
                      <a:r>
                        <a:rPr lang="ar-SA" sz="1500" b="1" i="0">
                          <a:effectLst/>
                          <a:latin typeface="Calibri"/>
                          <a:ea typeface="Calibri"/>
                          <a:cs typeface="+mj-cs"/>
                        </a:rPr>
                        <a:t>(</a:t>
                      </a:r>
                      <a:r>
                        <a:rPr lang="en-US" sz="1500" b="1" i="0">
                          <a:effectLst/>
                          <a:latin typeface="Times New Roman"/>
                          <a:ea typeface="Calibri"/>
                          <a:cs typeface="+mj-cs"/>
                        </a:rPr>
                        <a:t>Prediction equation</a:t>
                      </a:r>
                      <a:r>
                        <a:rPr lang="ar-IQ" sz="1500" b="1" i="0">
                          <a:effectLst/>
                          <a:latin typeface="Calibri"/>
                          <a:ea typeface="Calibri"/>
                          <a:cs typeface="+mj-cs"/>
                        </a:rPr>
                        <a:t>)</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90000"/>
                        </a:lnSpc>
                        <a:spcAft>
                          <a:spcPts val="0"/>
                        </a:spcAft>
                      </a:pPr>
                      <a:r>
                        <a:rPr lang="ar-SA" sz="1500" b="1" i="0">
                          <a:effectLst/>
                          <a:latin typeface="Calibri"/>
                          <a:ea typeface="Calibri"/>
                          <a:cs typeface="+mj-cs"/>
                        </a:rPr>
                        <a:t>مستوى المعنوية</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90000"/>
                        </a:lnSpc>
                        <a:spcAft>
                          <a:spcPts val="0"/>
                        </a:spcAft>
                      </a:pPr>
                      <a:r>
                        <a:rPr lang="ar-SA" sz="1500" b="1" i="0" dirty="0">
                          <a:effectLst/>
                          <a:latin typeface="Calibri"/>
                          <a:ea typeface="Calibri"/>
                          <a:cs typeface="+mj-cs"/>
                        </a:rPr>
                        <a:t>معامل التحديد</a:t>
                      </a:r>
                      <a:endParaRPr lang="en-US" sz="1500" b="1" i="0" dirty="0">
                        <a:effectLst/>
                        <a:latin typeface="Calibri"/>
                        <a:ea typeface="Calibri"/>
                        <a:cs typeface="+mj-cs"/>
                      </a:endParaRPr>
                    </a:p>
                    <a:p>
                      <a:pPr algn="ctr" rtl="1">
                        <a:lnSpc>
                          <a:spcPct val="90000"/>
                        </a:lnSpc>
                        <a:spcAft>
                          <a:spcPts val="0"/>
                        </a:spcAft>
                      </a:pPr>
                      <a:r>
                        <a:rPr lang="ar-SA" sz="1500" b="1" i="0" dirty="0">
                          <a:effectLst/>
                          <a:latin typeface="Calibri"/>
                          <a:ea typeface="Calibri"/>
                          <a:cs typeface="+mj-cs"/>
                        </a:rPr>
                        <a:t>(</a:t>
                      </a:r>
                      <a:r>
                        <a:rPr lang="en-US" sz="1500" b="1" i="0" dirty="0">
                          <a:effectLst/>
                          <a:latin typeface="Times New Roman"/>
                          <a:ea typeface="Calibri"/>
                          <a:cs typeface="+mj-cs"/>
                        </a:rPr>
                        <a:t>R</a:t>
                      </a:r>
                      <a:r>
                        <a:rPr lang="en-US" sz="1500" b="1" i="0" baseline="30000" dirty="0">
                          <a:effectLst/>
                          <a:latin typeface="Times New Roman"/>
                          <a:ea typeface="Calibri"/>
                          <a:cs typeface="+mj-cs"/>
                        </a:rPr>
                        <a:t>2</a:t>
                      </a:r>
                      <a:r>
                        <a:rPr lang="ar-IQ" sz="1500" b="1" i="0" dirty="0">
                          <a:effectLst/>
                          <a:latin typeface="Calibri"/>
                          <a:ea typeface="Calibri"/>
                          <a:cs typeface="+mj-cs"/>
                        </a:rPr>
                        <a:t> )</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tabLst>
                          <a:tab pos="323850" algn="l"/>
                          <a:tab pos="1035050" algn="ctr"/>
                        </a:tabLst>
                      </a:pPr>
                      <a:r>
                        <a:rPr lang="ar-IQ" sz="1500" b="1" i="0" dirty="0">
                          <a:effectLst/>
                          <a:latin typeface="Calibri"/>
                          <a:ea typeface="Calibri"/>
                          <a:cs typeface="+mj-cs"/>
                        </a:rPr>
                        <a:t>حجم القذفة (مل)</a:t>
                      </a:r>
                      <a:endParaRPr lang="en-US" sz="1500" b="1" i="0" dirty="0">
                        <a:effectLst/>
                        <a:latin typeface="Calibri"/>
                        <a:ea typeface="Calibri"/>
                        <a:cs typeface="+mj-cs"/>
                      </a:endParaRPr>
                    </a:p>
                    <a:p>
                      <a:pPr algn="ctr" rtl="0">
                        <a:lnSpc>
                          <a:spcPct val="90000"/>
                        </a:lnSpc>
                        <a:spcAft>
                          <a:spcPts val="0"/>
                        </a:spcAft>
                        <a:tabLst>
                          <a:tab pos="323850" algn="l"/>
                          <a:tab pos="1035050" algn="ctr"/>
                        </a:tabLst>
                      </a:pPr>
                      <a:r>
                        <a:rPr lang="ar-IQ" sz="1500" b="1" i="0" dirty="0">
                          <a:effectLst/>
                          <a:latin typeface="Calibri"/>
                          <a:ea typeface="Calibri"/>
                          <a:cs typeface="+mj-cs"/>
                        </a:rPr>
                        <a:t> </a:t>
                      </a:r>
                      <a:endParaRPr lang="en-US" sz="1500" b="1" i="0" dirty="0">
                        <a:effectLst/>
                        <a:latin typeface="Calibri"/>
                        <a:ea typeface="Calibri"/>
                        <a:cs typeface="+mj-cs"/>
                      </a:endParaRPr>
                    </a:p>
                  </a:txBody>
                  <a:tcPr marL="67384" marR="6738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0.01</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Ῡ=1.84+0.01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0.02</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tabLst>
                          <a:tab pos="600075" algn="l"/>
                          <a:tab pos="1035050" algn="ctr"/>
                        </a:tabLst>
                      </a:pPr>
                      <a:r>
                        <a:rPr lang="ar-IQ" sz="1500" b="1" i="0">
                          <a:effectLst/>
                          <a:latin typeface="Calibri"/>
                          <a:ea typeface="Calibri"/>
                          <a:cs typeface="+mj-cs"/>
                        </a:rPr>
                        <a:t>تركيز النطف (مليون /مل)</a:t>
                      </a:r>
                      <a:endParaRPr lang="en-US" sz="1500" b="1" i="0">
                        <a:effectLst/>
                        <a:latin typeface="Calibri"/>
                        <a:ea typeface="Calibri"/>
                        <a:cs typeface="+mj-cs"/>
                      </a:endParaRPr>
                    </a:p>
                    <a:p>
                      <a:pPr algn="ctr" rtl="0">
                        <a:lnSpc>
                          <a:spcPct val="90000"/>
                        </a:lnSpc>
                        <a:spcAft>
                          <a:spcPts val="0"/>
                        </a:spcAft>
                        <a:tabLst>
                          <a:tab pos="600075" algn="l"/>
                          <a:tab pos="1035050" algn="ctr"/>
                        </a:tabLst>
                      </a:pPr>
                      <a:r>
                        <a:rPr lang="ar-IQ" sz="1500" b="1" i="0">
                          <a:effectLst/>
                          <a:latin typeface="Calibri"/>
                          <a:ea typeface="Calibri"/>
                          <a:cs typeface="+mj-cs"/>
                        </a:rPr>
                        <a:t> </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6.97</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Ῡ=310.63+ 6.97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0.05</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endParaRPr lang="en-US" sz="1500" b="1" i="0" dirty="0" smtClean="0">
                        <a:effectLst/>
                        <a:latin typeface="Calibri"/>
                        <a:ea typeface="Calibri"/>
                        <a:cs typeface="+mj-cs"/>
                      </a:endParaRPr>
                    </a:p>
                    <a:p>
                      <a:pPr algn="ctr" rtl="0">
                        <a:lnSpc>
                          <a:spcPct val="90000"/>
                        </a:lnSpc>
                        <a:spcAft>
                          <a:spcPts val="0"/>
                        </a:spcAft>
                      </a:pPr>
                      <a:r>
                        <a:rPr lang="ar-IQ" sz="1500" b="1" i="0" dirty="0" smtClean="0">
                          <a:effectLst/>
                          <a:latin typeface="Calibri"/>
                          <a:ea typeface="Calibri"/>
                          <a:cs typeface="+mj-cs"/>
                        </a:rPr>
                        <a:t>النسبة </a:t>
                      </a:r>
                      <a:r>
                        <a:rPr lang="ar-IQ" sz="1500" b="1" i="0" dirty="0">
                          <a:effectLst/>
                          <a:latin typeface="Calibri"/>
                          <a:ea typeface="Calibri"/>
                          <a:cs typeface="+mj-cs"/>
                        </a:rPr>
                        <a:t>المئوية لحركة النطف الجماعية</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-0.07</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Ῡ=24.96 -0.07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0.01</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a:effectLst/>
                          <a:latin typeface="Calibri"/>
                          <a:ea typeface="Calibri"/>
                          <a:cs typeface="+mj-cs"/>
                        </a:rPr>
                        <a:t>النسبة المئوية لحركة النطف الفردية</a:t>
                      </a:r>
                      <a:endParaRPr lang="en-US" sz="1500" b="1" i="0">
                        <a:effectLst/>
                        <a:latin typeface="Calibri"/>
                        <a:ea typeface="Calibri"/>
                        <a:cs typeface="+mj-cs"/>
                      </a:endParaRPr>
                    </a:p>
                    <a:p>
                      <a:pPr algn="ctr" rtl="0">
                        <a:lnSpc>
                          <a:spcPct val="90000"/>
                        </a:lnSpc>
                        <a:spcAft>
                          <a:spcPts val="0"/>
                        </a:spcAft>
                      </a:pPr>
                      <a:r>
                        <a:rPr lang="en-US" sz="1500" b="1" i="0">
                          <a:effectLst/>
                          <a:latin typeface="Times New Roman"/>
                          <a:ea typeface="Calibri"/>
                          <a:cs typeface="+mj-cs"/>
                        </a:rPr>
                        <a:t> </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-0.60</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Ῡ=68.44 -0.60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0.45</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dirty="0">
                          <a:solidFill>
                            <a:srgbClr val="FF0000"/>
                          </a:solidFill>
                          <a:effectLst/>
                          <a:latin typeface="Calibri"/>
                          <a:ea typeface="Calibri"/>
                          <a:cs typeface="+mj-cs"/>
                        </a:rPr>
                        <a:t>النسبة المئوية للنطف الحية</a:t>
                      </a:r>
                      <a:endParaRPr lang="en-US" sz="1500" b="1" i="0" dirty="0">
                        <a:solidFill>
                          <a:srgbClr val="FF0000"/>
                        </a:solidFill>
                        <a:effectLst/>
                        <a:latin typeface="Calibri"/>
                        <a:ea typeface="Calibri"/>
                        <a:cs typeface="+mj-cs"/>
                      </a:endParaRPr>
                    </a:p>
                    <a:p>
                      <a:pPr algn="ctr" rtl="0">
                        <a:lnSpc>
                          <a:spcPct val="90000"/>
                        </a:lnSpc>
                        <a:spcAft>
                          <a:spcPts val="0"/>
                        </a:spcAft>
                      </a:pPr>
                      <a:r>
                        <a:rPr lang="ar-IQ" sz="1500" b="1" i="0" dirty="0">
                          <a:solidFill>
                            <a:srgbClr val="FF0000"/>
                          </a:solidFill>
                          <a:effectLst/>
                          <a:latin typeface="Calibri"/>
                          <a:ea typeface="Calibri"/>
                          <a:cs typeface="+mj-cs"/>
                        </a:rPr>
                        <a:t> </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-0.63</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Ῡ=90.98 -0.63 X</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ar-SA" sz="1500" b="1" i="0">
                          <a:solidFill>
                            <a:srgbClr val="FF0000"/>
                          </a:solidFill>
                          <a:effectLst/>
                          <a:latin typeface="Calibri"/>
                          <a:ea typeface="Calibri"/>
                          <a:cs typeface="+mj-cs"/>
                        </a:rPr>
                        <a:t>*</a:t>
                      </a:r>
                      <a:endParaRPr lang="en-US" sz="1500" b="1" i="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0.62</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a:effectLst/>
                          <a:latin typeface="Calibri"/>
                          <a:ea typeface="Calibri"/>
                          <a:cs typeface="+mj-cs"/>
                        </a:rPr>
                        <a:t>النسبة المئوية لتشوهات رأس النطف</a:t>
                      </a:r>
                      <a:endParaRPr lang="en-US" sz="1500" b="1" i="0">
                        <a:effectLst/>
                        <a:latin typeface="Calibri"/>
                        <a:ea typeface="Calibri"/>
                        <a:cs typeface="+mj-cs"/>
                      </a:endParaRPr>
                    </a:p>
                    <a:p>
                      <a:pPr algn="ctr" rtl="0">
                        <a:lnSpc>
                          <a:spcPct val="90000"/>
                        </a:lnSpc>
                        <a:spcAft>
                          <a:spcPts val="0"/>
                        </a:spcAft>
                      </a:pPr>
                      <a:r>
                        <a:rPr lang="en-US" sz="1500" b="1" i="0">
                          <a:effectLst/>
                          <a:latin typeface="Times New Roman"/>
                          <a:ea typeface="Calibri"/>
                          <a:cs typeface="+mj-cs"/>
                        </a:rPr>
                        <a:t> </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0.03</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Ῡ=0.37+0.03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90000"/>
                        </a:lnSpc>
                        <a:spcAft>
                          <a:spcPts val="0"/>
                        </a:spcAft>
                      </a:pPr>
                      <a:r>
                        <a:rPr lang="en-US" sz="1500" b="1" i="0" dirty="0">
                          <a:effectLst/>
                          <a:latin typeface="Times New Roman"/>
                          <a:ea typeface="Calibri"/>
                          <a:cs typeface="+mj-cs"/>
                        </a:rPr>
                        <a:t>0.31</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a:effectLst/>
                          <a:latin typeface="Calibri"/>
                          <a:ea typeface="Calibri"/>
                          <a:cs typeface="+mj-cs"/>
                        </a:rPr>
                        <a:t>النسبة المئوية لتشوهات القطعة الوسطية للذيل</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Ῡ=1+0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mj-cs"/>
                        </a:rPr>
                        <a:t>0</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a:effectLst/>
                          <a:latin typeface="Calibri"/>
                          <a:ea typeface="Calibri"/>
                          <a:cs typeface="+mj-cs"/>
                        </a:rPr>
                        <a:t>النسبة المئوية لتشوهات القطعة الرئيسية والنهائية لذيل النطف</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0.03</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Ῡ=3.15+0.03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115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0.16</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ar-IQ" sz="1500" b="1" i="0">
                          <a:effectLst/>
                          <a:latin typeface="Calibri"/>
                          <a:ea typeface="Calibri"/>
                          <a:cs typeface="+mj-cs"/>
                        </a:rPr>
                        <a:t>النسبة المئوية للتشوهات الكلية للنطف</a:t>
                      </a:r>
                      <a:endParaRPr lang="en-US" sz="1500" b="1" i="0">
                        <a:effectLst/>
                        <a:latin typeface="Calibri"/>
                        <a:ea typeface="Calibri"/>
                        <a:cs typeface="+mj-cs"/>
                      </a:endParaRPr>
                    </a:p>
                    <a:p>
                      <a:pPr algn="ctr" rtl="0">
                        <a:lnSpc>
                          <a:spcPct val="90000"/>
                        </a:lnSpc>
                        <a:spcAft>
                          <a:spcPts val="0"/>
                        </a:spcAft>
                      </a:pPr>
                      <a:r>
                        <a:rPr lang="en-US" sz="1500" b="1" i="0">
                          <a:effectLst/>
                          <a:latin typeface="Times New Roman"/>
                          <a:ea typeface="Calibri"/>
                          <a:cs typeface="+mj-cs"/>
                        </a:rPr>
                        <a:t> </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0.06</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Ῡ=3.52+ 0.06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0.27</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24888">
                <a:tc>
                  <a:txBody>
                    <a:bodyPr/>
                    <a:lstStyle/>
                    <a:p>
                      <a:pPr algn="ctr" rtl="0">
                        <a:lnSpc>
                          <a:spcPct val="90000"/>
                        </a:lnSpc>
                        <a:spcAft>
                          <a:spcPts val="0"/>
                        </a:spcAft>
                      </a:pPr>
                      <a:r>
                        <a:rPr lang="ar-IQ" sz="1500" b="1" i="0">
                          <a:effectLst/>
                          <a:latin typeface="Calibri"/>
                          <a:ea typeface="Calibri"/>
                          <a:cs typeface="+mj-cs"/>
                        </a:rPr>
                        <a:t>النسبة المئوية لسلامة الغشاء البلازمي للنطف</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-0.50</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Ῡ=86.30 -0.50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0.48</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0">
                        <a:lnSpc>
                          <a:spcPct val="90000"/>
                        </a:lnSpc>
                        <a:spcAft>
                          <a:spcPts val="0"/>
                        </a:spcAft>
                      </a:pPr>
                      <a:r>
                        <a:rPr lang="en-US" sz="1500" b="1" i="0" dirty="0" smtClean="0">
                          <a:solidFill>
                            <a:srgbClr val="FF0000"/>
                          </a:solidFill>
                          <a:effectLst/>
                          <a:latin typeface="Calibri"/>
                          <a:ea typeface="Calibri"/>
                          <a:cs typeface="+mj-cs"/>
                        </a:rPr>
                        <a:t>  </a:t>
                      </a:r>
                    </a:p>
                    <a:p>
                      <a:pPr algn="ctr" rtl="0">
                        <a:lnSpc>
                          <a:spcPct val="90000"/>
                        </a:lnSpc>
                        <a:spcAft>
                          <a:spcPts val="0"/>
                        </a:spcAft>
                      </a:pPr>
                      <a:r>
                        <a:rPr lang="ar-IQ" sz="1500" b="1" i="0" dirty="0" smtClean="0">
                          <a:solidFill>
                            <a:srgbClr val="FF0000"/>
                          </a:solidFill>
                          <a:effectLst/>
                          <a:latin typeface="Calibri"/>
                          <a:ea typeface="Calibri"/>
                          <a:cs typeface="+mj-cs"/>
                        </a:rPr>
                        <a:t>النسبة </a:t>
                      </a:r>
                      <a:r>
                        <a:rPr lang="ar-IQ" sz="1500" b="1" i="0" dirty="0">
                          <a:solidFill>
                            <a:srgbClr val="FF0000"/>
                          </a:solidFill>
                          <a:effectLst/>
                          <a:latin typeface="Calibri"/>
                          <a:ea typeface="Calibri"/>
                          <a:cs typeface="+mj-cs"/>
                        </a:rPr>
                        <a:t>المئوية لسلامة  </a:t>
                      </a:r>
                      <a:r>
                        <a:rPr lang="ar-IQ" sz="1500" b="1" i="0" dirty="0" err="1">
                          <a:solidFill>
                            <a:srgbClr val="FF0000"/>
                          </a:solidFill>
                          <a:effectLst/>
                          <a:latin typeface="Calibri"/>
                          <a:ea typeface="Calibri"/>
                          <a:cs typeface="+mj-cs"/>
                        </a:rPr>
                        <a:t>أكروسوم</a:t>
                      </a:r>
                      <a:r>
                        <a:rPr lang="ar-IQ" sz="1500" b="1" i="0" dirty="0">
                          <a:solidFill>
                            <a:srgbClr val="FF0000"/>
                          </a:solidFill>
                          <a:effectLst/>
                          <a:latin typeface="Calibri"/>
                          <a:ea typeface="Calibri"/>
                          <a:cs typeface="+mj-cs"/>
                        </a:rPr>
                        <a:t> النطف</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mj-cs"/>
                        </a:rPr>
                        <a:t>-0.61</a:t>
                      </a:r>
                      <a:endParaRPr lang="en-US" sz="1500" b="1" i="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mj-cs"/>
                        </a:rPr>
                        <a:t>Ῡ=91.36-0.61 X</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1">
                        <a:lnSpc>
                          <a:spcPct val="90000"/>
                        </a:lnSpc>
                        <a:spcAft>
                          <a:spcPts val="0"/>
                        </a:spcAft>
                      </a:pPr>
                      <a:r>
                        <a:rPr lang="ar-SA" sz="1500" b="1" i="0">
                          <a:solidFill>
                            <a:srgbClr val="FF0000"/>
                          </a:solidFill>
                          <a:effectLst/>
                          <a:latin typeface="Calibri"/>
                          <a:ea typeface="Calibri"/>
                          <a:cs typeface="+mj-cs"/>
                        </a:rPr>
                        <a:t>*</a:t>
                      </a:r>
                      <a:endParaRPr lang="en-US" sz="1500" b="1" i="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mj-cs"/>
                        </a:rPr>
                        <a:t>0.58</a:t>
                      </a:r>
                      <a:endParaRPr lang="en-US" sz="1500" b="1" i="0" dirty="0">
                        <a:solidFill>
                          <a:srgbClr val="FF0000"/>
                        </a:solidFill>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422534">
                <a:tc>
                  <a:txBody>
                    <a:bodyPr/>
                    <a:lstStyle/>
                    <a:p>
                      <a:pPr algn="ctr" rtl="1">
                        <a:lnSpc>
                          <a:spcPct val="90000"/>
                        </a:lnSpc>
                        <a:spcAft>
                          <a:spcPts val="0"/>
                        </a:spcAft>
                      </a:pPr>
                      <a:r>
                        <a:rPr lang="ar-IQ" sz="1500" b="1" i="0" dirty="0">
                          <a:effectLst/>
                          <a:latin typeface="Calibri"/>
                          <a:ea typeface="Calibri"/>
                          <a:cs typeface="+mj-cs"/>
                        </a:rPr>
                        <a:t>النسبة المئوية للنطف الطبيعية</a:t>
                      </a:r>
                      <a:endParaRPr lang="en-US" sz="1500" b="1" i="0" dirty="0">
                        <a:effectLst/>
                        <a:latin typeface="Calibri"/>
                        <a:ea typeface="Calibri"/>
                        <a:cs typeface="+mj-cs"/>
                      </a:endParaRPr>
                    </a:p>
                    <a:p>
                      <a:pPr algn="ctr" rtl="1">
                        <a:lnSpc>
                          <a:spcPct val="90000"/>
                        </a:lnSpc>
                        <a:spcAft>
                          <a:spcPts val="0"/>
                        </a:spcAft>
                      </a:pPr>
                      <a:r>
                        <a:rPr lang="ar-IQ" sz="1500" b="1" i="0" dirty="0">
                          <a:effectLst/>
                          <a:latin typeface="Calibri"/>
                          <a:ea typeface="Calibri"/>
                          <a:cs typeface="+mj-cs"/>
                        </a:rPr>
                        <a:t> </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-0.06</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mj-cs"/>
                        </a:rPr>
                        <a:t>Ῡ=96.48-0.06 X</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a:effectLst/>
                          <a:latin typeface="Times New Roman"/>
                          <a:ea typeface="Calibri"/>
                          <a:cs typeface="+mj-cs"/>
                        </a:rPr>
                        <a:t>NS</a:t>
                      </a:r>
                      <a:endParaRPr lang="en-US" sz="1500" b="1" i="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mj-cs"/>
                        </a:rPr>
                        <a:t>0.27</a:t>
                      </a:r>
                      <a:endParaRPr lang="en-US" sz="1500" b="1" i="0" dirty="0">
                        <a:effectLst/>
                        <a:latin typeface="Calibri"/>
                        <a:ea typeface="Calibri"/>
                        <a:cs typeface="+mj-cs"/>
                      </a:endParaRPr>
                    </a:p>
                  </a:txBody>
                  <a:tcPr marL="67384" marR="6738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val="218388986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مستطيل 2"/>
          <p:cNvSpPr/>
          <p:nvPr/>
        </p:nvSpPr>
        <p:spPr>
          <a:xfrm>
            <a:off x="319287" y="268281"/>
            <a:ext cx="8478611" cy="871008"/>
          </a:xfrm>
          <a:prstGeom prst="rect">
            <a:avLst/>
          </a:prstGeom>
        </p:spPr>
        <p:txBody>
          <a:bodyPr wrap="square">
            <a:spAutoFit/>
          </a:bodyPr>
          <a:lstStyle/>
          <a:p>
            <a:pPr lvl="0" algn="just">
              <a:lnSpc>
                <a:spcPct val="115000"/>
              </a:lnSpc>
            </a:pPr>
            <a:r>
              <a:rPr lang="ar-IQ" sz="2200" b="1" dirty="0" smtClean="0">
                <a:solidFill>
                  <a:srgbClr val="FFFF00"/>
                </a:solidFill>
                <a:ea typeface="Calibri"/>
                <a:cs typeface="Times New Roman"/>
              </a:rPr>
              <a:t>جدول </a:t>
            </a:r>
            <a:r>
              <a:rPr lang="en-US" sz="2200" b="1" dirty="0" smtClean="0">
                <a:solidFill>
                  <a:srgbClr val="FFFF00"/>
                </a:solidFill>
                <a:latin typeface="Times New Roman"/>
                <a:ea typeface="Calibri"/>
                <a:cs typeface="Arial"/>
              </a:rPr>
              <a:t>17</a:t>
            </a:r>
            <a:r>
              <a:rPr lang="ar-IQ" sz="2200" b="1" dirty="0" smtClean="0">
                <a:solidFill>
                  <a:srgbClr val="FFFF00"/>
                </a:solidFill>
                <a:ea typeface="Calibri"/>
                <a:cs typeface="Times New Roman"/>
              </a:rPr>
              <a:t>. </a:t>
            </a:r>
            <a:r>
              <a:rPr lang="ar-IQ" sz="2200" b="1" dirty="0">
                <a:solidFill>
                  <a:schemeClr val="bg1"/>
                </a:solidFill>
                <a:ea typeface="Calibri"/>
                <a:cs typeface="Times New Roman"/>
              </a:rPr>
              <a:t>انحدار صفات السائل المنوي لثيران الجاموس العراقي على البروتينات التي متوسط أوزنها الجزيئية </a:t>
            </a:r>
            <a:r>
              <a:rPr lang="en-US" sz="2200" b="1" dirty="0">
                <a:solidFill>
                  <a:srgbClr val="FFFF00"/>
                </a:solidFill>
                <a:latin typeface="Times New Roman"/>
                <a:ea typeface="Calibri"/>
              </a:rPr>
              <a:t>3.26 ± 28.88</a:t>
            </a:r>
            <a:r>
              <a:rPr lang="ar-IQ" sz="2200" b="1" dirty="0">
                <a:solidFill>
                  <a:srgbClr val="FFFF00"/>
                </a:solidFill>
                <a:latin typeface="Times New Roman"/>
                <a:ea typeface="Calibri"/>
              </a:rPr>
              <a:t> </a:t>
            </a:r>
            <a:r>
              <a:rPr lang="ar-IQ" sz="2200" b="1" dirty="0" smtClean="0">
                <a:solidFill>
                  <a:srgbClr val="FFFF00"/>
                </a:solidFill>
                <a:latin typeface="Times New Roman"/>
                <a:ea typeface="Calibri"/>
              </a:rPr>
              <a:t>كيلو دالتون </a:t>
            </a:r>
            <a:r>
              <a:rPr lang="ar-IQ" sz="2200" b="1" dirty="0">
                <a:solidFill>
                  <a:srgbClr val="FFFF00"/>
                </a:solidFill>
                <a:latin typeface="Times New Roman"/>
                <a:ea typeface="Calibri"/>
              </a:rPr>
              <a:t>(</a:t>
            </a:r>
            <a:r>
              <a:rPr lang="en-US" sz="2200" b="1" dirty="0">
                <a:solidFill>
                  <a:srgbClr val="FFFF00"/>
                </a:solidFill>
                <a:latin typeface="Times New Roman"/>
                <a:ea typeface="Calibri"/>
              </a:rPr>
              <a:t>(PF5</a:t>
            </a:r>
            <a:r>
              <a:rPr lang="ar-IQ" sz="2200" b="1" dirty="0">
                <a:solidFill>
                  <a:srgbClr val="FFFF00"/>
                </a:solidFill>
                <a:latin typeface="Times New Roman"/>
                <a:ea typeface="Calibri"/>
              </a:rPr>
              <a:t>.</a:t>
            </a:r>
            <a:endParaRPr lang="en-US" sz="2200" b="1" dirty="0">
              <a:solidFill>
                <a:srgbClr val="FFFF00"/>
              </a:solidFill>
              <a:ea typeface="Calibri"/>
              <a:cs typeface="Arial"/>
            </a:endParaRPr>
          </a:p>
        </p:txBody>
      </p:sp>
      <p:graphicFrame>
        <p:nvGraphicFramePr>
          <p:cNvPr id="4" name="جدول 3"/>
          <p:cNvGraphicFramePr>
            <a:graphicFrameLocks noGrp="1"/>
          </p:cNvGraphicFramePr>
          <p:nvPr>
            <p:extLst>
              <p:ext uri="{D42A27DB-BD31-4B8C-83A1-F6EECF244321}">
                <p14:modId xmlns:p14="http://schemas.microsoft.com/office/powerpoint/2010/main" val="2504356545"/>
              </p:ext>
            </p:extLst>
          </p:nvPr>
        </p:nvGraphicFramePr>
        <p:xfrm>
          <a:off x="334614" y="1196752"/>
          <a:ext cx="8478611" cy="5420728"/>
        </p:xfrm>
        <a:graphic>
          <a:graphicData uri="http://schemas.openxmlformats.org/drawingml/2006/table">
            <a:tbl>
              <a:tblPr rtl="1" firstRow="1" firstCol="1" bandRow="1"/>
              <a:tblGrid>
                <a:gridCol w="2937491"/>
                <a:gridCol w="1344949"/>
                <a:gridCol w="2108437"/>
                <a:gridCol w="855799"/>
                <a:gridCol w="1231935"/>
              </a:tblGrid>
              <a:tr h="555500">
                <a:tc>
                  <a:txBody>
                    <a:bodyPr/>
                    <a:lstStyle/>
                    <a:p>
                      <a:pPr algn="ctr" rtl="1">
                        <a:lnSpc>
                          <a:spcPct val="90000"/>
                        </a:lnSpc>
                        <a:spcAft>
                          <a:spcPts val="0"/>
                        </a:spcAft>
                      </a:pPr>
                      <a:r>
                        <a:rPr lang="ar-IQ" sz="1500" b="1" i="0" dirty="0">
                          <a:effectLst/>
                          <a:latin typeface="Calibri"/>
                          <a:ea typeface="Calibri"/>
                          <a:cs typeface="Times New Roman"/>
                        </a:rPr>
                        <a:t>صفات السائل المنوي</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معامل الانحدار</a:t>
                      </a:r>
                      <a:endParaRPr lang="en-US" sz="1500" b="1" i="0">
                        <a:effectLst/>
                        <a:latin typeface="Calibri"/>
                        <a:ea typeface="Calibri"/>
                        <a:cs typeface="Arial"/>
                      </a:endParaRPr>
                    </a:p>
                    <a:p>
                      <a:pPr algn="ctr" rtl="1">
                        <a:lnSpc>
                          <a:spcPct val="90000"/>
                        </a:lnSpc>
                        <a:spcAft>
                          <a:spcPts val="0"/>
                        </a:spcAft>
                      </a:pPr>
                      <a:r>
                        <a:rPr lang="ar-SA" sz="1500" b="1" i="0">
                          <a:effectLst/>
                          <a:latin typeface="Calibri"/>
                          <a:ea typeface="Calibri"/>
                          <a:cs typeface="Times New Roman"/>
                        </a:rPr>
                        <a:t>(</a:t>
                      </a:r>
                      <a:r>
                        <a:rPr lang="en-US" sz="1500" b="1" i="0">
                          <a:effectLst/>
                          <a:latin typeface="Times New Roman"/>
                          <a:ea typeface="Calibri"/>
                          <a:cs typeface="Arial"/>
                        </a:rPr>
                        <a:t>b</a:t>
                      </a:r>
                      <a:r>
                        <a:rPr lang="ar-IQ" sz="1500" b="1" i="0">
                          <a:effectLst/>
                          <a:latin typeface="Calibri"/>
                          <a:ea typeface="Calibri"/>
                          <a:cs typeface="Times New Roman"/>
                        </a:rPr>
                        <a:t>)</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a:effectLst/>
                          <a:latin typeface="Calibri"/>
                          <a:ea typeface="Calibri"/>
                          <a:cs typeface="Times New Roman"/>
                        </a:rPr>
                        <a:t>معادلة التوقع</a:t>
                      </a:r>
                      <a:endParaRPr lang="en-US" sz="1500" b="1" i="0">
                        <a:effectLst/>
                        <a:latin typeface="Calibri"/>
                        <a:ea typeface="Calibri"/>
                        <a:cs typeface="Arial"/>
                      </a:endParaRPr>
                    </a:p>
                    <a:p>
                      <a:pPr algn="ctr" rtl="1">
                        <a:lnSpc>
                          <a:spcPct val="90000"/>
                        </a:lnSpc>
                        <a:spcAft>
                          <a:spcPts val="0"/>
                        </a:spcAft>
                      </a:pPr>
                      <a:r>
                        <a:rPr lang="ar-SA" sz="1500" b="1" i="0">
                          <a:effectLst/>
                          <a:latin typeface="Calibri"/>
                          <a:ea typeface="Calibri"/>
                          <a:cs typeface="Times New Roman"/>
                        </a:rPr>
                        <a:t>(</a:t>
                      </a:r>
                      <a:r>
                        <a:rPr lang="en-US" sz="1500" b="1" i="0">
                          <a:effectLst/>
                          <a:latin typeface="Times New Roman"/>
                          <a:ea typeface="Calibri"/>
                          <a:cs typeface="Arial"/>
                        </a:rPr>
                        <a:t>Prediction equation</a:t>
                      </a:r>
                      <a:r>
                        <a:rPr lang="ar-IQ" sz="1500" b="1" i="0">
                          <a:effectLst/>
                          <a:latin typeface="Calibri"/>
                          <a:ea typeface="Calibri"/>
                          <a:cs typeface="Times New Roman"/>
                        </a:rPr>
                        <a:t>)</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مستوى المعنوية</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التحديد</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R</a:t>
                      </a:r>
                      <a:r>
                        <a:rPr lang="en-US" sz="1500" b="1" i="0" baseline="30000" dirty="0">
                          <a:effectLst/>
                          <a:latin typeface="Times New Roman"/>
                          <a:ea typeface="Calibri"/>
                          <a:cs typeface="Arial"/>
                        </a:rPr>
                        <a:t>2</a:t>
                      </a:r>
                      <a:r>
                        <a:rPr lang="ar-IQ" sz="1500" b="1" i="0" dirty="0">
                          <a:effectLst/>
                          <a:latin typeface="Calibri"/>
                          <a:ea typeface="Calibri"/>
                          <a:cs typeface="Times New Roman"/>
                        </a:rPr>
                        <a:t> )</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tabLst>
                          <a:tab pos="323850" algn="l"/>
                          <a:tab pos="1035050" algn="ctr"/>
                        </a:tabLst>
                      </a:pPr>
                      <a:r>
                        <a:rPr lang="ar-IQ" sz="1500" b="1" i="0">
                          <a:effectLst/>
                          <a:latin typeface="Calibri"/>
                          <a:ea typeface="Calibri"/>
                          <a:cs typeface="Times New Roman"/>
                        </a:rPr>
                        <a:t>حجم القذفة (مل)</a:t>
                      </a:r>
                      <a:endParaRPr lang="en-US" sz="1500" b="1" i="0">
                        <a:effectLst/>
                        <a:latin typeface="Calibri"/>
                        <a:ea typeface="Calibri"/>
                        <a:cs typeface="Arial"/>
                      </a:endParaRPr>
                    </a:p>
                    <a:p>
                      <a:pPr algn="ctr" rtl="0">
                        <a:lnSpc>
                          <a:spcPct val="90000"/>
                        </a:lnSpc>
                        <a:spcAft>
                          <a:spcPts val="0"/>
                        </a:spcAft>
                        <a:tabLst>
                          <a:tab pos="323850"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5551" marR="65551"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- 0.01</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a:effectLst/>
                          <a:latin typeface="Times New Roman"/>
                          <a:ea typeface="Calibri"/>
                          <a:cs typeface="Arial"/>
                        </a:rPr>
                        <a:t>Ῡ=2.69- 0.01 X</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0.01</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tabLst>
                          <a:tab pos="600075" algn="l"/>
                          <a:tab pos="1035050" algn="ctr"/>
                        </a:tabLst>
                      </a:pPr>
                      <a:r>
                        <a:rPr lang="ar-IQ" sz="1500" b="1" i="0">
                          <a:effectLst/>
                          <a:latin typeface="Calibri"/>
                          <a:ea typeface="Calibri"/>
                          <a:cs typeface="Times New Roman"/>
                        </a:rPr>
                        <a:t>تركيز النطف (مليون /مل)</a:t>
                      </a:r>
                      <a:endParaRPr lang="en-US" sz="1500" b="1" i="0">
                        <a:effectLst/>
                        <a:latin typeface="Calibri"/>
                        <a:ea typeface="Calibri"/>
                        <a:cs typeface="Arial"/>
                      </a:endParaRPr>
                    </a:p>
                    <a:p>
                      <a:pPr algn="ctr" rtl="0">
                        <a:lnSpc>
                          <a:spcPct val="90000"/>
                        </a:lnSpc>
                        <a:spcAft>
                          <a:spcPts val="0"/>
                        </a:spcAft>
                        <a:tabLst>
                          <a:tab pos="600075"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12.91</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a:effectLst/>
                          <a:latin typeface="Times New Roman"/>
                          <a:ea typeface="Calibri"/>
                          <a:cs typeface="Arial"/>
                        </a:rPr>
                        <a:t>Ῡ=189.72+12.91 X  </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0.14</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 </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الجماعية</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-0.10</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effectLst/>
                          <a:latin typeface="Times New Roman"/>
                          <a:ea typeface="Calibri"/>
                          <a:cs typeface="Arial"/>
                        </a:rPr>
                        <a:t>Ῡ=25.29-0.10 X</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0.02</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لحركة النطف</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الفردية</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-0.70</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a:solidFill>
                            <a:srgbClr val="FF0000"/>
                          </a:solidFill>
                          <a:effectLst/>
                          <a:latin typeface="Times New Roman"/>
                          <a:ea typeface="Calibri"/>
                          <a:cs typeface="Arial"/>
                        </a:rPr>
                        <a:t>Ῡ=67.17 -0.70 X</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a:solidFill>
                            <a:srgbClr val="FF0000"/>
                          </a:solidFill>
                          <a:effectLst/>
                          <a:latin typeface="Calibri"/>
                          <a:ea typeface="Calibri"/>
                          <a:cs typeface="Times New Roman"/>
                        </a:rPr>
                        <a:t>*</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0.59</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للنطف الحية</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-0.69</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solidFill>
                            <a:srgbClr val="FF0000"/>
                          </a:solidFill>
                          <a:effectLst/>
                          <a:latin typeface="Times New Roman"/>
                          <a:ea typeface="Calibri"/>
                          <a:cs typeface="Arial"/>
                        </a:rPr>
                        <a:t>Ῡ=88.31-0.69 X</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solidFill>
                            <a:srgbClr val="FF0000"/>
                          </a:solidFill>
                          <a:effectLst/>
                          <a:latin typeface="Times New Roman"/>
                          <a:ea typeface="Calibri"/>
                          <a:cs typeface="Arial"/>
                        </a:rPr>
                        <a:t>**</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0.73</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رأس</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النطف</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0.04</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effectLst/>
                          <a:latin typeface="Times New Roman"/>
                          <a:ea typeface="Calibri"/>
                          <a:cs typeface="Arial"/>
                        </a:rPr>
                        <a:t>Ῡ=0.46+0.04 X</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smtClean="0">
                          <a:effectLst/>
                          <a:latin typeface="Calibri"/>
                          <a:ea typeface="Calibri"/>
                          <a:cs typeface="Arial"/>
                        </a:rPr>
                        <a:t>0.39</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8948">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الوسطية للذيل</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effectLst/>
                          <a:latin typeface="Times New Roman"/>
                          <a:ea typeface="Calibri"/>
                          <a:cs typeface="Arial"/>
                        </a:rPr>
                        <a:t>Ῡ=1+0 X</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Times New Roman"/>
                        </a:rPr>
                        <a:t>0</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الرئيسية والنهائية لذيل النطف</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0.03</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effectLst/>
                          <a:latin typeface="Times New Roman"/>
                          <a:ea typeface="Calibri"/>
                          <a:cs typeface="Arial"/>
                        </a:rPr>
                        <a:t>Ῡ=3.15+0.03  X</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0.24</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r>
                        <a:rPr lang="ar-IQ" sz="1500" b="1" i="0">
                          <a:effectLst/>
                          <a:latin typeface="Calibri"/>
                          <a:ea typeface="Calibri"/>
                          <a:cs typeface="Times New Roman"/>
                        </a:rPr>
                        <a:t>النسبة المئوية للتشوهات الكلية</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للنطف</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0.07</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effectLst/>
                          <a:latin typeface="Times New Roman"/>
                          <a:ea typeface="Calibri"/>
                          <a:cs typeface="Arial"/>
                        </a:rPr>
                        <a:t>Ῡ=3.60+0.07  X</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0.37</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38948">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لسلامة الغشاء البلازمي للنطف</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-0.54</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dirty="0">
                          <a:solidFill>
                            <a:srgbClr val="FF0000"/>
                          </a:solidFill>
                          <a:effectLst/>
                          <a:latin typeface="Times New Roman"/>
                          <a:ea typeface="Calibri"/>
                          <a:cs typeface="Arial"/>
                        </a:rPr>
                        <a:t>Ῡ=83.82-0.54 X</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solidFill>
                            <a:srgbClr val="FF0000"/>
                          </a:solidFill>
                          <a:effectLst/>
                          <a:latin typeface="Calibri"/>
                          <a:ea typeface="Calibri"/>
                          <a:cs typeface="Times New Roman"/>
                        </a:rPr>
                        <a:t>*</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0.53</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0">
                        <a:lnSpc>
                          <a:spcPct val="90000"/>
                        </a:lnSpc>
                        <a:spcAft>
                          <a:spcPts val="0"/>
                        </a:spcAft>
                      </a:pPr>
                      <a:endParaRPr lang="en-US" sz="1500" b="1" i="0" dirty="0" smtClean="0">
                        <a:solidFill>
                          <a:srgbClr val="FF0000"/>
                        </a:solidFill>
                        <a:effectLst/>
                        <a:latin typeface="Calibri"/>
                        <a:ea typeface="Calibri"/>
                        <a:cs typeface="Times New Roman"/>
                      </a:endParaRPr>
                    </a:p>
                    <a:p>
                      <a:pPr algn="ctr" rtl="0">
                        <a:lnSpc>
                          <a:spcPct val="90000"/>
                        </a:lnSpc>
                        <a:spcAft>
                          <a:spcPts val="0"/>
                        </a:spcAft>
                      </a:pPr>
                      <a:r>
                        <a:rPr lang="ar-IQ" sz="1500" b="1" i="0" dirty="0" smtClean="0">
                          <a:solidFill>
                            <a:srgbClr val="FF0000"/>
                          </a:solidFill>
                          <a:effectLst/>
                          <a:latin typeface="Calibri"/>
                          <a:ea typeface="Calibri"/>
                          <a:cs typeface="Times New Roman"/>
                        </a:rPr>
                        <a:t>النسبة </a:t>
                      </a:r>
                      <a:r>
                        <a:rPr lang="ar-IQ" sz="1500" b="1" i="0" dirty="0">
                          <a:solidFill>
                            <a:srgbClr val="FF0000"/>
                          </a:solidFill>
                          <a:effectLst/>
                          <a:latin typeface="Calibri"/>
                          <a:ea typeface="Calibri"/>
                          <a:cs typeface="Times New Roman"/>
                        </a:rPr>
                        <a:t>المئوية لسلامة  </a:t>
                      </a:r>
                      <a:r>
                        <a:rPr lang="ar-IQ" sz="1500" b="1" i="0" dirty="0" err="1">
                          <a:solidFill>
                            <a:srgbClr val="FF0000"/>
                          </a:solidFill>
                          <a:effectLst/>
                          <a:latin typeface="Calibri"/>
                          <a:ea typeface="Calibri"/>
                          <a:cs typeface="Times New Roman"/>
                        </a:rPr>
                        <a:t>أكروسوم</a:t>
                      </a:r>
                      <a:r>
                        <a:rPr lang="ar-IQ" sz="1500" b="1" i="0" dirty="0">
                          <a:solidFill>
                            <a:srgbClr val="FF0000"/>
                          </a:solidFill>
                          <a:effectLst/>
                          <a:latin typeface="Calibri"/>
                          <a:ea typeface="Calibri"/>
                          <a:cs typeface="Times New Roman"/>
                        </a:rPr>
                        <a:t> النطف</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-0.60</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a:solidFill>
                            <a:srgbClr val="FF0000"/>
                          </a:solidFill>
                          <a:effectLst/>
                          <a:latin typeface="Times New Roman"/>
                          <a:ea typeface="Calibri"/>
                          <a:cs typeface="Arial"/>
                        </a:rPr>
                        <a:t>Ῡ=86.85-0.60 X</a:t>
                      </a:r>
                      <a:endParaRPr lang="en-US" sz="1500" b="1" i="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solidFill>
                            <a:srgbClr val="FF0000"/>
                          </a:solidFill>
                          <a:effectLst/>
                          <a:latin typeface="Calibri"/>
                          <a:ea typeface="Calibri"/>
                          <a:cs typeface="Times New Roman"/>
                        </a:rPr>
                        <a:t>*</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0.55</a:t>
                      </a:r>
                      <a:endParaRPr lang="en-US" sz="1500" b="1" i="0" dirty="0">
                        <a:solidFill>
                          <a:srgbClr val="FF0000"/>
                        </a:solidFill>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1886">
                <a:tc>
                  <a:txBody>
                    <a:bodyPr/>
                    <a:lstStyle/>
                    <a:p>
                      <a:pPr algn="ctr" rtl="1">
                        <a:lnSpc>
                          <a:spcPct val="90000"/>
                        </a:lnSpc>
                        <a:spcAft>
                          <a:spcPts val="0"/>
                        </a:spcAft>
                      </a:pPr>
                      <a:r>
                        <a:rPr lang="ar-IQ" sz="1500" b="1" i="0">
                          <a:effectLst/>
                          <a:latin typeface="Calibri"/>
                          <a:ea typeface="Calibri"/>
                          <a:cs typeface="Times New Roman"/>
                        </a:rPr>
                        <a:t>النسبة المئوية للنطف الطبيعية</a:t>
                      </a:r>
                      <a:endParaRPr lang="en-US" sz="1500" b="1" i="0">
                        <a:effectLst/>
                        <a:latin typeface="Calibri"/>
                        <a:ea typeface="Calibri"/>
                        <a:cs typeface="Arial"/>
                      </a:endParaRPr>
                    </a:p>
                    <a:p>
                      <a:pPr algn="ctr" rtl="1">
                        <a:lnSpc>
                          <a:spcPct val="90000"/>
                        </a:lnSpc>
                        <a:spcAft>
                          <a:spcPts val="0"/>
                        </a:spcAft>
                      </a:pPr>
                      <a:r>
                        <a:rPr lang="ar-IQ" sz="1500" b="1" i="0">
                          <a:effectLst/>
                          <a:latin typeface="Calibri"/>
                          <a:ea typeface="Calibri"/>
                          <a:cs typeface="Times New Roman"/>
                        </a:rPr>
                        <a:t> </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-0.07</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rtl="0">
                        <a:lnSpc>
                          <a:spcPct val="115000"/>
                        </a:lnSpc>
                        <a:spcAft>
                          <a:spcPts val="0"/>
                        </a:spcAft>
                      </a:pPr>
                      <a:r>
                        <a:rPr lang="en-US" sz="1500" b="1" i="0">
                          <a:effectLst/>
                          <a:latin typeface="Times New Roman"/>
                          <a:ea typeface="Calibri"/>
                          <a:cs typeface="Arial"/>
                        </a:rPr>
                        <a:t>Ῡ=96.39-0.07 X</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smtClean="0">
                          <a:effectLst/>
                          <a:latin typeface="Times New Roman"/>
                          <a:ea typeface="Calibri"/>
                          <a:cs typeface="Arial"/>
                        </a:rPr>
                        <a:t>0.37</a:t>
                      </a:r>
                      <a:endParaRPr lang="en-US" sz="1500" b="1" i="0" dirty="0">
                        <a:effectLst/>
                        <a:latin typeface="Calibri"/>
                        <a:ea typeface="Calibri"/>
                        <a:cs typeface="Arial"/>
                      </a:endParaRPr>
                    </a:p>
                  </a:txBody>
                  <a:tcPr marL="65551" marR="6555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3412401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مستطيل 2"/>
          <p:cNvSpPr/>
          <p:nvPr/>
        </p:nvSpPr>
        <p:spPr>
          <a:xfrm>
            <a:off x="339669" y="252515"/>
            <a:ext cx="8478611" cy="871008"/>
          </a:xfrm>
          <a:prstGeom prst="rect">
            <a:avLst/>
          </a:prstGeom>
        </p:spPr>
        <p:txBody>
          <a:bodyPr wrap="square">
            <a:spAutoFit/>
          </a:bodyPr>
          <a:lstStyle/>
          <a:p>
            <a:pPr lvl="0" algn="just">
              <a:lnSpc>
                <a:spcPct val="115000"/>
              </a:lnSpc>
            </a:pPr>
            <a:r>
              <a:rPr lang="ar-IQ" sz="2200" b="1" dirty="0" smtClean="0">
                <a:solidFill>
                  <a:srgbClr val="FFFF00"/>
                </a:solidFill>
                <a:ea typeface="Calibri"/>
                <a:cs typeface="Times New Roman"/>
              </a:rPr>
              <a:t>جدول </a:t>
            </a:r>
            <a:r>
              <a:rPr lang="en-US" sz="2200" b="1" dirty="0" smtClean="0">
                <a:solidFill>
                  <a:srgbClr val="FFFF00"/>
                </a:solidFill>
                <a:latin typeface="Times New Roman"/>
                <a:ea typeface="Calibri"/>
                <a:cs typeface="Arial"/>
              </a:rPr>
              <a:t>18</a:t>
            </a:r>
            <a:r>
              <a:rPr lang="ar-IQ" sz="2200" b="1" dirty="0" smtClean="0">
                <a:solidFill>
                  <a:srgbClr val="FFFF00"/>
                </a:solidFill>
                <a:latin typeface="Times New Roman"/>
                <a:ea typeface="Calibri"/>
                <a:cs typeface="Arial"/>
              </a:rPr>
              <a:t>. </a:t>
            </a:r>
            <a:r>
              <a:rPr lang="ar-IQ" sz="2200" b="1" dirty="0" smtClean="0">
                <a:solidFill>
                  <a:schemeClr val="bg1"/>
                </a:solidFill>
                <a:ea typeface="Calibri"/>
                <a:cs typeface="Times New Roman"/>
              </a:rPr>
              <a:t>انحدار </a:t>
            </a:r>
            <a:r>
              <a:rPr lang="ar-IQ" sz="2200" b="1" dirty="0">
                <a:solidFill>
                  <a:schemeClr val="bg1"/>
                </a:solidFill>
                <a:ea typeface="Calibri"/>
                <a:cs typeface="Times New Roman"/>
              </a:rPr>
              <a:t>صفات السائل المنوي لثيران الجاموس العراقي على البروتينات التي متوسط أوزنها الجزيئية </a:t>
            </a:r>
            <a:r>
              <a:rPr lang="en-US" sz="2200" b="1" dirty="0">
                <a:solidFill>
                  <a:schemeClr val="bg1"/>
                </a:solidFill>
                <a:latin typeface="Times New Roman"/>
                <a:ea typeface="Calibri"/>
              </a:rPr>
              <a:t> </a:t>
            </a:r>
            <a:r>
              <a:rPr lang="en-US" sz="2200" b="1" dirty="0">
                <a:solidFill>
                  <a:srgbClr val="FFFF00"/>
                </a:solidFill>
                <a:latin typeface="Times New Roman"/>
                <a:ea typeface="Calibri"/>
              </a:rPr>
              <a:t>1.84 ± 14.66</a:t>
            </a:r>
            <a:r>
              <a:rPr lang="ar-IQ" sz="2200" b="1" dirty="0" smtClean="0">
                <a:solidFill>
                  <a:srgbClr val="FFFF00"/>
                </a:solidFill>
                <a:latin typeface="Times New Roman"/>
                <a:ea typeface="Calibri"/>
              </a:rPr>
              <a:t>كيلو دالتون </a:t>
            </a:r>
            <a:r>
              <a:rPr lang="ar-IQ" sz="2200" b="1" dirty="0">
                <a:solidFill>
                  <a:srgbClr val="FFFF00"/>
                </a:solidFill>
                <a:latin typeface="Times New Roman"/>
                <a:ea typeface="Calibri"/>
              </a:rPr>
              <a:t>(</a:t>
            </a:r>
            <a:r>
              <a:rPr lang="en-US" sz="2200" b="1" dirty="0">
                <a:solidFill>
                  <a:srgbClr val="FFFF00"/>
                </a:solidFill>
                <a:latin typeface="Times New Roman"/>
                <a:ea typeface="Calibri"/>
              </a:rPr>
              <a:t>PF8</a:t>
            </a:r>
            <a:r>
              <a:rPr lang="ar-IQ" sz="2200" b="1" dirty="0">
                <a:solidFill>
                  <a:srgbClr val="FFFF00"/>
                </a:solidFill>
                <a:latin typeface="Times New Roman"/>
                <a:ea typeface="Calibri"/>
              </a:rPr>
              <a:t>).</a:t>
            </a:r>
            <a:endParaRPr lang="en-US" sz="2200" b="1" dirty="0">
              <a:solidFill>
                <a:srgbClr val="FFFF00"/>
              </a:solidFill>
              <a:ea typeface="Calibri"/>
              <a:cs typeface="Arial"/>
            </a:endParaRPr>
          </a:p>
        </p:txBody>
      </p:sp>
      <p:graphicFrame>
        <p:nvGraphicFramePr>
          <p:cNvPr id="4" name="جدول 3"/>
          <p:cNvGraphicFramePr>
            <a:graphicFrameLocks noGrp="1"/>
          </p:cNvGraphicFramePr>
          <p:nvPr>
            <p:extLst>
              <p:ext uri="{D42A27DB-BD31-4B8C-83A1-F6EECF244321}">
                <p14:modId xmlns:p14="http://schemas.microsoft.com/office/powerpoint/2010/main" val="1608673930"/>
              </p:ext>
            </p:extLst>
          </p:nvPr>
        </p:nvGraphicFramePr>
        <p:xfrm>
          <a:off x="179514" y="1124747"/>
          <a:ext cx="8784976" cy="5544618"/>
        </p:xfrm>
        <a:graphic>
          <a:graphicData uri="http://schemas.openxmlformats.org/drawingml/2006/table">
            <a:tbl>
              <a:tblPr rtl="1" firstRow="1" firstCol="1" bandRow="1"/>
              <a:tblGrid>
                <a:gridCol w="2948327"/>
                <a:gridCol w="1240060"/>
                <a:gridCol w="2396482"/>
                <a:gridCol w="901862"/>
                <a:gridCol w="1298245"/>
              </a:tblGrid>
              <a:tr h="573735">
                <a:tc>
                  <a:txBody>
                    <a:bodyPr/>
                    <a:lstStyle/>
                    <a:p>
                      <a:pPr algn="ctr" rtl="1">
                        <a:lnSpc>
                          <a:spcPct val="90000"/>
                        </a:lnSpc>
                        <a:spcAft>
                          <a:spcPts val="0"/>
                        </a:spcAft>
                      </a:pPr>
                      <a:r>
                        <a:rPr lang="ar-IQ" sz="1500" b="1" i="0" dirty="0">
                          <a:effectLst/>
                          <a:latin typeface="Calibri"/>
                          <a:ea typeface="Calibri"/>
                          <a:cs typeface="Times New Roman"/>
                        </a:rPr>
                        <a:t>صفات السائل المنوي</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معامل الانحدار</a:t>
                      </a:r>
                      <a:endParaRPr lang="en-US" sz="1500" b="1" i="0">
                        <a:effectLst/>
                        <a:latin typeface="Calibri"/>
                        <a:ea typeface="Calibri"/>
                        <a:cs typeface="Arial"/>
                      </a:endParaRPr>
                    </a:p>
                    <a:p>
                      <a:pPr algn="ctr" rtl="1">
                        <a:lnSpc>
                          <a:spcPct val="90000"/>
                        </a:lnSpc>
                        <a:spcAft>
                          <a:spcPts val="0"/>
                        </a:spcAft>
                      </a:pPr>
                      <a:r>
                        <a:rPr lang="ar-SA" sz="1500" b="1" i="0">
                          <a:effectLst/>
                          <a:latin typeface="Calibri"/>
                          <a:ea typeface="Calibri"/>
                          <a:cs typeface="Times New Roman"/>
                        </a:rPr>
                        <a:t>(</a:t>
                      </a:r>
                      <a:r>
                        <a:rPr lang="en-US" sz="1500" b="1" i="0">
                          <a:effectLst/>
                          <a:latin typeface="Times New Roman"/>
                          <a:ea typeface="Calibri"/>
                          <a:cs typeface="Arial"/>
                        </a:rPr>
                        <a:t>b</a:t>
                      </a:r>
                      <a:r>
                        <a:rPr lang="ar-IQ" sz="1500" b="1" i="0">
                          <a:effectLst/>
                          <a:latin typeface="Calibri"/>
                          <a:ea typeface="Calibri"/>
                          <a:cs typeface="Times New Roman"/>
                        </a:rPr>
                        <a:t>)</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a:effectLst/>
                          <a:latin typeface="Calibri"/>
                          <a:ea typeface="Calibri"/>
                          <a:cs typeface="Times New Roman"/>
                        </a:rPr>
                        <a:t>معادلة التوقع</a:t>
                      </a:r>
                      <a:endParaRPr lang="en-US" sz="1500" b="1" i="0">
                        <a:effectLst/>
                        <a:latin typeface="Calibri"/>
                        <a:ea typeface="Calibri"/>
                        <a:cs typeface="Arial"/>
                      </a:endParaRPr>
                    </a:p>
                    <a:p>
                      <a:pPr algn="l" rtl="1">
                        <a:lnSpc>
                          <a:spcPct val="90000"/>
                        </a:lnSpc>
                        <a:spcAft>
                          <a:spcPts val="0"/>
                        </a:spcAft>
                      </a:pPr>
                      <a:r>
                        <a:rPr lang="ar-SA" sz="1500" b="1" i="0">
                          <a:effectLst/>
                          <a:latin typeface="Calibri"/>
                          <a:ea typeface="Calibri"/>
                          <a:cs typeface="Times New Roman"/>
                        </a:rPr>
                        <a:t>(</a:t>
                      </a:r>
                      <a:r>
                        <a:rPr lang="en-US" sz="1500" b="1" i="0">
                          <a:effectLst/>
                          <a:latin typeface="Times New Roman"/>
                          <a:ea typeface="Calibri"/>
                          <a:cs typeface="Arial"/>
                        </a:rPr>
                        <a:t>Prediction equation</a:t>
                      </a:r>
                      <a:r>
                        <a:rPr lang="ar-IQ" sz="1500" b="1" i="0">
                          <a:effectLst/>
                          <a:latin typeface="Calibri"/>
                          <a:ea typeface="Calibri"/>
                          <a:cs typeface="Times New Roman"/>
                        </a:rPr>
                        <a:t>)</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مستوى المعنوية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التحديد</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R</a:t>
                      </a:r>
                      <a:r>
                        <a:rPr lang="en-US" sz="1500" b="1" i="0" baseline="30000" dirty="0">
                          <a:effectLst/>
                          <a:latin typeface="Times New Roman"/>
                          <a:ea typeface="Calibri"/>
                          <a:cs typeface="Arial"/>
                        </a:rPr>
                        <a:t>2</a:t>
                      </a:r>
                      <a:r>
                        <a:rPr lang="ar-IQ" sz="1500" b="1" i="0" dirty="0">
                          <a:effectLst/>
                          <a:latin typeface="Calibri"/>
                          <a:ea typeface="Calibri"/>
                          <a:cs typeface="Times New Roman"/>
                        </a:rPr>
                        <a:t> )</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tabLst>
                          <a:tab pos="323850" algn="l"/>
                          <a:tab pos="1035050" algn="ctr"/>
                        </a:tabLst>
                      </a:pPr>
                      <a:r>
                        <a:rPr lang="ar-IQ" sz="1500" b="1" i="0">
                          <a:effectLst/>
                          <a:latin typeface="Calibri"/>
                          <a:ea typeface="Calibri"/>
                          <a:cs typeface="Times New Roman"/>
                        </a:rPr>
                        <a:t>حجم القذفة (مل)</a:t>
                      </a:r>
                      <a:endParaRPr lang="en-US" sz="1500" b="1" i="0">
                        <a:effectLst/>
                        <a:latin typeface="Calibri"/>
                        <a:ea typeface="Calibri"/>
                        <a:cs typeface="Arial"/>
                      </a:endParaRPr>
                    </a:p>
                    <a:p>
                      <a:pPr algn="ctr" rtl="0">
                        <a:lnSpc>
                          <a:spcPct val="90000"/>
                        </a:lnSpc>
                        <a:spcAft>
                          <a:spcPts val="0"/>
                        </a:spcAft>
                        <a:tabLst>
                          <a:tab pos="323850"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4472" marR="64472"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-0.03</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Ῡ=2.71-0.03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0.05</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tabLst>
                          <a:tab pos="600075" algn="l"/>
                          <a:tab pos="1035050" algn="ctr"/>
                        </a:tabLst>
                      </a:pPr>
                      <a:r>
                        <a:rPr lang="ar-IQ" sz="1500" b="1" i="0">
                          <a:effectLst/>
                          <a:latin typeface="Calibri"/>
                          <a:ea typeface="Calibri"/>
                          <a:cs typeface="Times New Roman"/>
                        </a:rPr>
                        <a:t>تركيز النطف (مليون /مل)</a:t>
                      </a:r>
                      <a:endParaRPr lang="en-US" sz="1500" b="1" i="0">
                        <a:effectLst/>
                        <a:latin typeface="Calibri"/>
                        <a:ea typeface="Calibri"/>
                        <a:cs typeface="Arial"/>
                      </a:endParaRPr>
                    </a:p>
                    <a:p>
                      <a:pPr algn="ctr" rtl="0">
                        <a:lnSpc>
                          <a:spcPct val="90000"/>
                        </a:lnSpc>
                        <a:spcAft>
                          <a:spcPts val="0"/>
                        </a:spcAft>
                        <a:tabLst>
                          <a:tab pos="600075"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13.75</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Ῡ=411.17+13.75 X  </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0.12</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2489">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 الجماعية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-0.05</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a:effectLst/>
                          <a:latin typeface="Times New Roman"/>
                          <a:ea typeface="Calibri"/>
                          <a:cs typeface="Arial"/>
                        </a:rPr>
                        <a:t>Ῡ=23.02-0.05 X</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0.003</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الفردية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-0.67</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Ῡ=54.26 -0.67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0.39</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للنطف</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الحية</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0.75</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Arial"/>
                        </a:rPr>
                        <a:t>Ῡ=76.35 0.75 X</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a:solidFill>
                            <a:srgbClr val="FF0000"/>
                          </a:solidFill>
                          <a:effectLst/>
                          <a:latin typeface="Calibri"/>
                          <a:ea typeface="Calibri"/>
                          <a:cs typeface="Times New Roman"/>
                        </a:rPr>
                        <a:t>*</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0.59</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رأس</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النطف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0.05  </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Ῡ=0.98+0.05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smtClean="0">
                          <a:effectLst/>
                          <a:latin typeface="Calibri"/>
                          <a:ea typeface="Calibri"/>
                          <a:cs typeface="Times New Roman"/>
                        </a:rPr>
                        <a:t>0.47</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dirty="0">
                          <a:effectLst/>
                          <a:latin typeface="Calibri"/>
                          <a:ea typeface="Calibri"/>
                          <a:cs typeface="Times New Roman"/>
                        </a:rPr>
                        <a:t>النسبة المئوية لتشوهات القطعة الوسطية للذيل</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Ῡ=1+0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Times New Roman"/>
                        </a:rPr>
                        <a:t>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الرئيسية والنهائية لذيل النطف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0.05</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Ῡ=3.63+0.05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0.30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0">
                        <a:lnSpc>
                          <a:spcPct val="90000"/>
                        </a:lnSpc>
                        <a:spcAft>
                          <a:spcPts val="0"/>
                        </a:spcAft>
                      </a:pPr>
                      <a:r>
                        <a:rPr lang="ar-IQ" sz="1500" b="1" i="0">
                          <a:effectLst/>
                          <a:latin typeface="Calibri"/>
                          <a:ea typeface="Calibri"/>
                          <a:cs typeface="Times New Roman"/>
                        </a:rPr>
                        <a:t>النسبة المئوية للتشوهات الكلية</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للنطف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0.09</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Ῡ=4.61+ 0.09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0.46</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2489">
                <a:tc>
                  <a:txBody>
                    <a:bodyPr/>
                    <a:lstStyle/>
                    <a:p>
                      <a:pPr algn="ctr" rtl="0">
                        <a:lnSpc>
                          <a:spcPct val="90000"/>
                        </a:lnSpc>
                        <a:spcAft>
                          <a:spcPts val="0"/>
                        </a:spcAft>
                      </a:pPr>
                      <a:r>
                        <a:rPr lang="ar-IQ" sz="1500" b="1" i="0">
                          <a:effectLst/>
                          <a:latin typeface="Calibri"/>
                          <a:ea typeface="Calibri"/>
                          <a:cs typeface="Times New Roman"/>
                        </a:rPr>
                        <a:t>النسبة المئوية لسلامة الغشاء البلازمي للنطف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-0.59</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Ῡ=74.79 -0.59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0.47</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2489">
                <a:tc>
                  <a:txBody>
                    <a:bodyPr/>
                    <a:lstStyle/>
                    <a:p>
                      <a:pPr algn="ctr" rtl="0">
                        <a:lnSpc>
                          <a:spcPct val="90000"/>
                        </a:lnSpc>
                        <a:spcAft>
                          <a:spcPts val="0"/>
                        </a:spcAft>
                      </a:pPr>
                      <a:r>
                        <a:rPr lang="ar-IQ" sz="1500" b="1" i="0">
                          <a:effectLst/>
                          <a:latin typeface="Calibri"/>
                          <a:ea typeface="Calibri"/>
                          <a:cs typeface="Times New Roman"/>
                        </a:rPr>
                        <a:t>النسبة المئوية لسلامة  أكروسوم النطف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-0.63</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Ῡ=76.20-0.63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0.42</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4824">
                <a:tc>
                  <a:txBody>
                    <a:bodyPr/>
                    <a:lstStyle/>
                    <a:p>
                      <a:pPr algn="ctr" rtl="1">
                        <a:lnSpc>
                          <a:spcPct val="90000"/>
                        </a:lnSpc>
                        <a:spcAft>
                          <a:spcPts val="0"/>
                        </a:spcAft>
                      </a:pPr>
                      <a:r>
                        <a:rPr lang="ar-IQ" sz="1500" b="1" i="0">
                          <a:effectLst/>
                          <a:latin typeface="Calibri"/>
                          <a:ea typeface="Calibri"/>
                          <a:cs typeface="Times New Roman"/>
                        </a:rPr>
                        <a:t>النسبة المئوية للنطف </a:t>
                      </a:r>
                      <a:endParaRPr lang="en-US" sz="1500" b="1" i="0">
                        <a:effectLst/>
                        <a:latin typeface="Calibri"/>
                        <a:ea typeface="Calibri"/>
                        <a:cs typeface="Arial"/>
                      </a:endParaRPr>
                    </a:p>
                    <a:p>
                      <a:pPr algn="ctr" rtl="1">
                        <a:lnSpc>
                          <a:spcPct val="90000"/>
                        </a:lnSpc>
                        <a:spcAft>
                          <a:spcPts val="0"/>
                        </a:spcAft>
                      </a:pPr>
                      <a:r>
                        <a:rPr lang="ar-IQ" sz="1500" b="1" i="0">
                          <a:effectLst/>
                          <a:latin typeface="Calibri"/>
                          <a:ea typeface="Calibri"/>
                          <a:cs typeface="Times New Roman"/>
                        </a:rPr>
                        <a:t>الطبيعية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-0.09</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Ῡ=95.39-0.09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0.46</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76703359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51521" y="404687"/>
            <a:ext cx="8712968" cy="5632311"/>
          </a:xfrm>
          <a:prstGeom prst="rect">
            <a:avLst/>
          </a:prstGeom>
          <a:noFill/>
        </p:spPr>
        <p:txBody>
          <a:bodyPr wrap="square">
            <a:spAutoFit/>
          </a:bodyPr>
          <a:lstStyle/>
          <a:p>
            <a:pPr marL="342900" indent="-342900" algn="just">
              <a:buClr>
                <a:srgbClr val="FF0000"/>
              </a:buClr>
              <a:buSzPct val="131000"/>
              <a:buFont typeface="Wingdings" pitchFamily="2" charset="2"/>
              <a:buChar char="v"/>
            </a:pPr>
            <a:r>
              <a:rPr lang="ar-IQ" sz="3000" b="1" dirty="0">
                <a:solidFill>
                  <a:srgbClr val="FFFF00"/>
                </a:solidFill>
                <a:cs typeface="+mj-cs"/>
              </a:rPr>
              <a:t>إن التنبؤ بخصوبة الثيران يعد أحد العوامل ذات الأهمية الكبيرة في الوصول الى الكفاءة المثلى </a:t>
            </a:r>
            <a:r>
              <a:rPr lang="ar-IQ" sz="3000" b="1" dirty="0" smtClean="0">
                <a:solidFill>
                  <a:srgbClr val="FFFF00"/>
                </a:solidFill>
                <a:cs typeface="+mj-cs"/>
              </a:rPr>
              <a:t>في </a:t>
            </a:r>
            <a:r>
              <a:rPr lang="ar-IQ" sz="3000" b="1" dirty="0">
                <a:solidFill>
                  <a:srgbClr val="FFFF00"/>
                </a:solidFill>
                <a:cs typeface="+mj-cs"/>
              </a:rPr>
              <a:t>انظمة صناعة الألبان </a:t>
            </a:r>
            <a:r>
              <a:rPr lang="ar-IQ" sz="3000" b="1" dirty="0" smtClean="0">
                <a:solidFill>
                  <a:srgbClr val="FFFF00"/>
                </a:solidFill>
                <a:cs typeface="+mj-cs"/>
              </a:rPr>
              <a:t>في </a:t>
            </a:r>
            <a:r>
              <a:rPr lang="ar-IQ" sz="3000" b="1" dirty="0">
                <a:solidFill>
                  <a:srgbClr val="FFFF00"/>
                </a:solidFill>
                <a:cs typeface="+mj-cs"/>
              </a:rPr>
              <a:t>العالم</a:t>
            </a:r>
            <a:r>
              <a:rPr lang="ar-IQ" sz="3000" b="1" dirty="0" smtClean="0">
                <a:solidFill>
                  <a:srgbClr val="FFFF00"/>
                </a:solidFill>
                <a:cs typeface="+mj-cs"/>
              </a:rPr>
              <a:t>. أن </a:t>
            </a:r>
            <a:r>
              <a:rPr lang="ar-IQ" sz="3000" b="1" dirty="0">
                <a:solidFill>
                  <a:srgbClr val="FFFF00"/>
                </a:solidFill>
                <a:cs typeface="+mj-cs"/>
              </a:rPr>
              <a:t>تقييم خصوبة الثيران يعد من التحديات الرئيسية التي تواجه مراكز التلقيح </a:t>
            </a:r>
            <a:r>
              <a:rPr lang="ar-IQ" sz="3000" b="1" dirty="0" smtClean="0">
                <a:solidFill>
                  <a:srgbClr val="FFFF00"/>
                </a:solidFill>
                <a:cs typeface="+mj-cs"/>
              </a:rPr>
              <a:t>الاصطناعي </a:t>
            </a:r>
            <a:r>
              <a:rPr lang="ar-IQ" sz="3000" b="1" dirty="0">
                <a:solidFill>
                  <a:srgbClr val="FFFF00"/>
                </a:solidFill>
                <a:cs typeface="+mj-cs"/>
              </a:rPr>
              <a:t>ومربي الأبقار واناث </a:t>
            </a:r>
            <a:r>
              <a:rPr lang="ar-IQ" sz="3000" b="1" dirty="0" smtClean="0">
                <a:solidFill>
                  <a:srgbClr val="FFFF00"/>
                </a:solidFill>
                <a:cs typeface="+mj-cs"/>
              </a:rPr>
              <a:t>الجاموس.</a:t>
            </a:r>
          </a:p>
          <a:p>
            <a:pPr marL="342900" indent="-342900" algn="just">
              <a:buClr>
                <a:srgbClr val="FF0000"/>
              </a:buClr>
              <a:buSzPct val="131000"/>
              <a:buFont typeface="Wingdings" pitchFamily="2" charset="2"/>
              <a:buChar char="v"/>
            </a:pPr>
            <a:endParaRPr lang="ar-IQ" sz="3000" b="1" dirty="0">
              <a:solidFill>
                <a:srgbClr val="FFFF00"/>
              </a:solidFill>
              <a:cs typeface="+mj-cs"/>
            </a:endParaRPr>
          </a:p>
          <a:p>
            <a:pPr marL="342900" indent="-342900" algn="just">
              <a:buClr>
                <a:srgbClr val="FF0000"/>
              </a:buClr>
              <a:buSzPct val="131000"/>
              <a:buFont typeface="Wingdings" pitchFamily="2" charset="2"/>
              <a:buChar char="v"/>
            </a:pPr>
            <a:r>
              <a:rPr lang="ar-IQ" sz="3000" b="1" dirty="0" smtClean="0">
                <a:solidFill>
                  <a:schemeClr val="bg1"/>
                </a:solidFill>
                <a:cs typeface="+mj-cs"/>
              </a:rPr>
              <a:t>ان </a:t>
            </a:r>
            <a:r>
              <a:rPr lang="ar-IQ" sz="3000" b="1" dirty="0">
                <a:solidFill>
                  <a:schemeClr val="bg1"/>
                </a:solidFill>
                <a:cs typeface="+mj-cs"/>
              </a:rPr>
              <a:t>مقاييس السائل المنوي المعتمدة في هذه المراكز هي ليست موثوقة عالمياً بشكل تام </a:t>
            </a:r>
            <a:r>
              <a:rPr lang="ar-IQ" sz="3000" b="1" dirty="0" smtClean="0">
                <a:solidFill>
                  <a:schemeClr val="bg1"/>
                </a:solidFill>
                <a:cs typeface="+mj-cs"/>
              </a:rPr>
              <a:t>لتحديد </a:t>
            </a:r>
            <a:r>
              <a:rPr lang="ar-IQ" sz="3000" b="1" dirty="0">
                <a:solidFill>
                  <a:schemeClr val="bg1"/>
                </a:solidFill>
                <a:cs typeface="+mj-cs"/>
              </a:rPr>
              <a:t>خصوبة الثيران في الوقت </a:t>
            </a:r>
            <a:r>
              <a:rPr lang="ar-IQ" sz="3000" b="1" dirty="0" smtClean="0">
                <a:solidFill>
                  <a:schemeClr val="bg1"/>
                </a:solidFill>
                <a:cs typeface="+mj-cs"/>
              </a:rPr>
              <a:t>الحاضر</a:t>
            </a:r>
            <a:r>
              <a:rPr lang="ar-IQ" sz="3000" b="1" dirty="0" smtClean="0">
                <a:solidFill>
                  <a:srgbClr val="FFFF00"/>
                </a:solidFill>
                <a:cs typeface="+mj-cs"/>
              </a:rPr>
              <a:t>. </a:t>
            </a:r>
          </a:p>
          <a:p>
            <a:pPr algn="just">
              <a:buClr>
                <a:srgbClr val="FF0000"/>
              </a:buClr>
              <a:buSzPct val="131000"/>
            </a:pPr>
            <a:endParaRPr lang="ar-IQ" sz="3000" b="1" dirty="0" smtClean="0">
              <a:solidFill>
                <a:srgbClr val="FFFF00"/>
              </a:solidFill>
              <a:cs typeface="+mj-cs"/>
            </a:endParaRPr>
          </a:p>
          <a:p>
            <a:pPr marL="342900" indent="-342900" algn="just">
              <a:buClr>
                <a:srgbClr val="FF0000"/>
              </a:buClr>
              <a:buSzPct val="131000"/>
              <a:buFont typeface="Wingdings" pitchFamily="2" charset="2"/>
              <a:buChar char="v"/>
            </a:pPr>
            <a:r>
              <a:rPr lang="ar-IQ" sz="3000" b="1" dirty="0" smtClean="0">
                <a:solidFill>
                  <a:srgbClr val="FFFF00"/>
                </a:solidFill>
                <a:cs typeface="+mj-cs"/>
              </a:rPr>
              <a:t>تتأثر </a:t>
            </a:r>
            <a:r>
              <a:rPr lang="ar-IQ" sz="3000" b="1" dirty="0">
                <a:solidFill>
                  <a:srgbClr val="FFFF00"/>
                </a:solidFill>
                <a:cs typeface="+mj-cs"/>
              </a:rPr>
              <a:t>الخصوبة الحقلية </a:t>
            </a:r>
            <a:r>
              <a:rPr lang="ar-IQ" sz="3000" b="1" dirty="0" smtClean="0">
                <a:solidFill>
                  <a:srgbClr val="FFFF00"/>
                </a:solidFill>
                <a:cs typeface="+mj-cs"/>
              </a:rPr>
              <a:t>للثيران </a:t>
            </a:r>
            <a:r>
              <a:rPr lang="ar-IQ" sz="3000" b="1" dirty="0">
                <a:solidFill>
                  <a:srgbClr val="FFFF00"/>
                </a:solidFill>
                <a:cs typeface="+mj-cs"/>
              </a:rPr>
              <a:t>اعتماداً على معدل </a:t>
            </a:r>
            <a:r>
              <a:rPr lang="ar-IQ" sz="3000" b="1" dirty="0" smtClean="0">
                <a:solidFill>
                  <a:srgbClr val="FFFF00"/>
                </a:solidFill>
                <a:cs typeface="+mj-cs"/>
              </a:rPr>
              <a:t>الحمل   للأبقار </a:t>
            </a:r>
            <a:r>
              <a:rPr lang="ar-IQ" sz="3000" b="1" dirty="0">
                <a:solidFill>
                  <a:srgbClr val="FFFF00"/>
                </a:solidFill>
                <a:cs typeface="+mj-cs"/>
              </a:rPr>
              <a:t>واناث الجاموس بعوامل عدة منها الحالة الصحية للثيران والصفات الوراثية والقدرة الكاملة للأعضاء التناسلية وادارة القطيع ونوعية السائل المنوي والخطوات المتبعة لحفظ النطف </a:t>
            </a:r>
            <a:r>
              <a:rPr lang="ar-IQ" sz="3000" b="1" dirty="0" smtClean="0">
                <a:solidFill>
                  <a:srgbClr val="FFFF00"/>
                </a:solidFill>
                <a:cs typeface="+mj-cs"/>
              </a:rPr>
              <a:t>بالتجميد.</a:t>
            </a:r>
            <a:endParaRPr lang="en-US" sz="3000" b="1" dirty="0">
              <a:solidFill>
                <a:srgbClr val="FFFF00"/>
              </a:solidFill>
              <a:cs typeface="+mj-cs"/>
            </a:endParaRPr>
          </a:p>
        </p:txBody>
      </p:sp>
    </p:spTree>
    <p:extLst>
      <p:ext uri="{BB962C8B-B14F-4D97-AF65-F5344CB8AC3E}">
        <p14:creationId xmlns:p14="http://schemas.microsoft.com/office/powerpoint/2010/main" val="171018195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مستطيل 3"/>
          <p:cNvSpPr/>
          <p:nvPr/>
        </p:nvSpPr>
        <p:spPr>
          <a:xfrm>
            <a:off x="339669" y="252514"/>
            <a:ext cx="8478611" cy="871008"/>
          </a:xfrm>
          <a:prstGeom prst="rect">
            <a:avLst/>
          </a:prstGeom>
        </p:spPr>
        <p:txBody>
          <a:bodyPr wrap="square">
            <a:spAutoFit/>
          </a:bodyPr>
          <a:lstStyle/>
          <a:p>
            <a:pPr lvl="0" algn="just">
              <a:lnSpc>
                <a:spcPct val="115000"/>
              </a:lnSpc>
            </a:pPr>
            <a:r>
              <a:rPr lang="ar-IQ" sz="2200" b="1" dirty="0" smtClean="0">
                <a:solidFill>
                  <a:srgbClr val="FFFF00"/>
                </a:solidFill>
                <a:ea typeface="Calibri"/>
                <a:cs typeface="Times New Roman"/>
              </a:rPr>
              <a:t>جدول </a:t>
            </a:r>
            <a:r>
              <a:rPr lang="ar-IQ" sz="2200" b="1" dirty="0" smtClean="0">
                <a:solidFill>
                  <a:srgbClr val="FFFF00"/>
                </a:solidFill>
                <a:latin typeface="Times New Roman"/>
                <a:ea typeface="Calibri"/>
                <a:cs typeface="Arial"/>
              </a:rPr>
              <a:t>19</a:t>
            </a:r>
            <a:r>
              <a:rPr lang="ar-IQ" sz="2200" b="1" dirty="0" smtClean="0">
                <a:solidFill>
                  <a:srgbClr val="FFFF00"/>
                </a:solidFill>
                <a:ea typeface="Calibri"/>
                <a:cs typeface="Times New Roman"/>
              </a:rPr>
              <a:t>. </a:t>
            </a:r>
            <a:r>
              <a:rPr lang="ar-IQ" sz="2200" b="1" dirty="0">
                <a:solidFill>
                  <a:schemeClr val="bg1"/>
                </a:solidFill>
                <a:ea typeface="Calibri"/>
                <a:cs typeface="Times New Roman"/>
              </a:rPr>
              <a:t>انحدار بعض صفات السائل المنوي لثيران الجاموس العراقي على البروتينات التي متوسط أوزنها الجزيئية </a:t>
            </a:r>
            <a:r>
              <a:rPr lang="en-US" sz="2200" b="1" dirty="0">
                <a:solidFill>
                  <a:srgbClr val="FFFF00"/>
                </a:solidFill>
                <a:latin typeface="Times New Roman"/>
                <a:ea typeface="Calibri"/>
              </a:rPr>
              <a:t>1.15 ± 12.00</a:t>
            </a:r>
            <a:r>
              <a:rPr lang="ar-IQ" sz="2200" b="1" dirty="0">
                <a:solidFill>
                  <a:srgbClr val="FFFF00"/>
                </a:solidFill>
                <a:latin typeface="Times New Roman"/>
                <a:ea typeface="Calibri"/>
              </a:rPr>
              <a:t> </a:t>
            </a:r>
            <a:r>
              <a:rPr lang="ar-IQ" sz="2200" b="1" dirty="0" smtClean="0">
                <a:solidFill>
                  <a:srgbClr val="FFFF00"/>
                </a:solidFill>
                <a:latin typeface="Times New Roman"/>
                <a:ea typeface="Calibri"/>
              </a:rPr>
              <a:t>كيلو دالتون </a:t>
            </a:r>
            <a:r>
              <a:rPr lang="ar-IQ" sz="2200" b="1" dirty="0">
                <a:solidFill>
                  <a:srgbClr val="FFFF00"/>
                </a:solidFill>
                <a:latin typeface="Times New Roman"/>
                <a:ea typeface="Calibri"/>
              </a:rPr>
              <a:t>(</a:t>
            </a:r>
            <a:r>
              <a:rPr lang="en-US" sz="2200" b="1" dirty="0">
                <a:solidFill>
                  <a:srgbClr val="FFFF00"/>
                </a:solidFill>
                <a:latin typeface="Times New Roman"/>
                <a:ea typeface="Calibri"/>
              </a:rPr>
              <a:t>PF9</a:t>
            </a:r>
            <a:r>
              <a:rPr lang="ar-IQ" sz="2200" b="1" dirty="0">
                <a:solidFill>
                  <a:srgbClr val="FFFF00"/>
                </a:solidFill>
                <a:latin typeface="Times New Roman"/>
                <a:ea typeface="Calibri"/>
              </a:rPr>
              <a:t>).</a:t>
            </a:r>
            <a:endParaRPr lang="en-US" sz="2200" b="1" dirty="0">
              <a:solidFill>
                <a:srgbClr val="FFFF00"/>
              </a:solidFill>
              <a:ea typeface="Calibri"/>
              <a:cs typeface="Arial"/>
            </a:endParaRPr>
          </a:p>
        </p:txBody>
      </p:sp>
      <p:graphicFrame>
        <p:nvGraphicFramePr>
          <p:cNvPr id="3" name="جدول 2"/>
          <p:cNvGraphicFramePr>
            <a:graphicFrameLocks noGrp="1"/>
          </p:cNvGraphicFramePr>
          <p:nvPr>
            <p:extLst>
              <p:ext uri="{D42A27DB-BD31-4B8C-83A1-F6EECF244321}">
                <p14:modId xmlns:p14="http://schemas.microsoft.com/office/powerpoint/2010/main" val="785371738"/>
              </p:ext>
            </p:extLst>
          </p:nvPr>
        </p:nvGraphicFramePr>
        <p:xfrm>
          <a:off x="179512" y="1124750"/>
          <a:ext cx="8856984" cy="5544609"/>
        </p:xfrm>
        <a:graphic>
          <a:graphicData uri="http://schemas.openxmlformats.org/drawingml/2006/table">
            <a:tbl>
              <a:tblPr rtl="1" firstRow="1" firstCol="1" bandRow="1"/>
              <a:tblGrid>
                <a:gridCol w="2972493"/>
                <a:gridCol w="1250225"/>
                <a:gridCol w="2416124"/>
                <a:gridCol w="909255"/>
                <a:gridCol w="1308887"/>
              </a:tblGrid>
              <a:tr h="569387">
                <a:tc>
                  <a:txBody>
                    <a:bodyPr/>
                    <a:lstStyle/>
                    <a:p>
                      <a:pPr algn="ctr" rtl="1">
                        <a:lnSpc>
                          <a:spcPct val="90000"/>
                        </a:lnSpc>
                        <a:spcAft>
                          <a:spcPts val="0"/>
                        </a:spcAft>
                      </a:pPr>
                      <a:r>
                        <a:rPr lang="ar-IQ" sz="1500" b="1" i="0" dirty="0">
                          <a:effectLst/>
                          <a:latin typeface="Calibri"/>
                          <a:ea typeface="Calibri"/>
                          <a:cs typeface="Times New Roman"/>
                        </a:rPr>
                        <a:t>صفات السائل المنوي</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الانحدار</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b</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dirty="0">
                          <a:effectLst/>
                          <a:latin typeface="Calibri"/>
                          <a:ea typeface="Calibri"/>
                          <a:cs typeface="Times New Roman"/>
                        </a:rPr>
                        <a:t>معادلة التوقع</a:t>
                      </a:r>
                      <a:endParaRPr lang="en-US" sz="1500" b="1" i="0" dirty="0">
                        <a:effectLst/>
                        <a:latin typeface="Calibri"/>
                        <a:ea typeface="Calibri"/>
                        <a:cs typeface="Arial"/>
                      </a:endParaRPr>
                    </a:p>
                    <a:p>
                      <a:pPr algn="l"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Prediction equation</a:t>
                      </a:r>
                      <a:r>
                        <a:rPr lang="ar-IQ" sz="1500" b="1" i="0" dirty="0">
                          <a:effectLst/>
                          <a:latin typeface="Calibri"/>
                          <a:ea typeface="Calibri"/>
                          <a:cs typeface="Times New Roman"/>
                        </a:rPr>
                        <a:t>)</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effectLst/>
                          <a:latin typeface="Calibri"/>
                          <a:ea typeface="Calibri"/>
                          <a:cs typeface="Times New Roman"/>
                        </a:rPr>
                        <a:t>مستوى المعنوية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dirty="0">
                          <a:effectLst/>
                          <a:latin typeface="Calibri"/>
                          <a:ea typeface="Calibri"/>
                          <a:cs typeface="Times New Roman"/>
                        </a:rPr>
                        <a:t>معامل التحديد</a:t>
                      </a:r>
                      <a:endParaRPr lang="en-US" sz="1500" b="1" i="0" dirty="0">
                        <a:effectLst/>
                        <a:latin typeface="Calibri"/>
                        <a:ea typeface="Calibri"/>
                        <a:cs typeface="Arial"/>
                      </a:endParaRPr>
                    </a:p>
                    <a:p>
                      <a:pPr algn="ctr" rtl="1">
                        <a:lnSpc>
                          <a:spcPct val="90000"/>
                        </a:lnSpc>
                        <a:spcAft>
                          <a:spcPts val="0"/>
                        </a:spcAft>
                      </a:pPr>
                      <a:r>
                        <a:rPr lang="ar-SA" sz="1500" b="1" i="0" dirty="0">
                          <a:effectLst/>
                          <a:latin typeface="Calibri"/>
                          <a:ea typeface="Calibri"/>
                          <a:cs typeface="Times New Roman"/>
                        </a:rPr>
                        <a:t>(</a:t>
                      </a:r>
                      <a:r>
                        <a:rPr lang="en-US" sz="1500" b="1" i="0" dirty="0">
                          <a:effectLst/>
                          <a:latin typeface="Times New Roman"/>
                          <a:ea typeface="Calibri"/>
                          <a:cs typeface="Arial"/>
                        </a:rPr>
                        <a:t>R</a:t>
                      </a:r>
                      <a:r>
                        <a:rPr lang="en-US" sz="1500" b="1" i="0" baseline="30000" dirty="0">
                          <a:effectLst/>
                          <a:latin typeface="Times New Roman"/>
                          <a:ea typeface="Calibri"/>
                          <a:cs typeface="Arial"/>
                        </a:rPr>
                        <a:t>2</a:t>
                      </a:r>
                      <a:r>
                        <a:rPr lang="ar-IQ" sz="1500" b="1" i="0" dirty="0">
                          <a:effectLst/>
                          <a:latin typeface="Calibri"/>
                          <a:ea typeface="Calibri"/>
                          <a:cs typeface="Times New Roman"/>
                        </a:rPr>
                        <a:t> )</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tabLst>
                          <a:tab pos="323850" algn="l"/>
                          <a:tab pos="1035050" algn="ctr"/>
                        </a:tabLst>
                      </a:pPr>
                      <a:r>
                        <a:rPr lang="ar-IQ" sz="1500" b="1" i="0">
                          <a:effectLst/>
                          <a:latin typeface="Calibri"/>
                          <a:ea typeface="Calibri"/>
                          <a:cs typeface="Times New Roman"/>
                        </a:rPr>
                        <a:t>حجم القذفة (مل)</a:t>
                      </a:r>
                      <a:endParaRPr lang="en-US" sz="1500" b="1" i="0">
                        <a:effectLst/>
                        <a:latin typeface="Calibri"/>
                        <a:ea typeface="Calibri"/>
                        <a:cs typeface="Arial"/>
                      </a:endParaRPr>
                    </a:p>
                    <a:p>
                      <a:pPr algn="ctr" rtl="0">
                        <a:lnSpc>
                          <a:spcPct val="90000"/>
                        </a:lnSpc>
                        <a:spcAft>
                          <a:spcPts val="0"/>
                        </a:spcAft>
                        <a:tabLst>
                          <a:tab pos="323850"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4472" marR="64472"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-0.05</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Ῡ=2.65-0.05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0.07</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tabLst>
                          <a:tab pos="600075" algn="l"/>
                          <a:tab pos="1035050" algn="ctr"/>
                        </a:tabLst>
                      </a:pPr>
                      <a:r>
                        <a:rPr lang="ar-IQ" sz="1500" b="1" i="0">
                          <a:effectLst/>
                          <a:latin typeface="Calibri"/>
                          <a:ea typeface="Calibri"/>
                          <a:cs typeface="Times New Roman"/>
                        </a:rPr>
                        <a:t>تركيز النطف (مليون /مل)</a:t>
                      </a:r>
                      <a:endParaRPr lang="en-US" sz="1500" b="1" i="0">
                        <a:effectLst/>
                        <a:latin typeface="Calibri"/>
                        <a:ea typeface="Calibri"/>
                        <a:cs typeface="Arial"/>
                      </a:endParaRPr>
                    </a:p>
                    <a:p>
                      <a:pPr algn="ctr" rtl="0">
                        <a:lnSpc>
                          <a:spcPct val="90000"/>
                        </a:lnSpc>
                        <a:spcAft>
                          <a:spcPts val="0"/>
                        </a:spcAft>
                        <a:tabLst>
                          <a:tab pos="600075" algn="l"/>
                          <a:tab pos="1035050" algn="ctr"/>
                        </a:tabLst>
                      </a:pPr>
                      <a:r>
                        <a:rPr lang="ar-IQ" sz="1500" b="1" i="0">
                          <a:effectLst/>
                          <a:latin typeface="Calibri"/>
                          <a:ea typeface="Calibri"/>
                          <a:cs typeface="Times New Roman"/>
                        </a:rPr>
                        <a:t> </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24.24</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Ῡ=417.04+24.24 X  </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0.27</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79591">
                <a:tc>
                  <a:txBody>
                    <a:bodyPr/>
                    <a:lstStyle/>
                    <a:p>
                      <a:pPr algn="ctr" rtl="0">
                        <a:lnSpc>
                          <a:spcPct val="90000"/>
                        </a:lnSpc>
                        <a:spcAft>
                          <a:spcPts val="0"/>
                        </a:spcAft>
                      </a:pPr>
                      <a:r>
                        <a:rPr lang="ar-IQ" sz="1500" b="1" i="0">
                          <a:effectLst/>
                          <a:latin typeface="Calibri"/>
                          <a:ea typeface="Calibri"/>
                          <a:cs typeface="Times New Roman"/>
                        </a:rPr>
                        <a:t>النسبة المئوية لحركة النطف الجماعية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-0.39</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Ῡ=24.87 -0.39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0.14</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لحركة النطف</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الفردية</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-0.92</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a:solidFill>
                            <a:srgbClr val="FF0000"/>
                          </a:solidFill>
                          <a:effectLst/>
                          <a:latin typeface="Times New Roman"/>
                          <a:ea typeface="Calibri"/>
                          <a:cs typeface="Arial"/>
                        </a:rPr>
                        <a:t>Ῡ=52.40-0.92  X</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dirty="0">
                          <a:solidFill>
                            <a:srgbClr val="FF0000"/>
                          </a:solidFill>
                          <a:effectLst/>
                          <a:latin typeface="Calibri"/>
                          <a:ea typeface="Calibri"/>
                          <a:cs typeface="Times New Roman"/>
                        </a:rPr>
                        <a:t>*</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0.52</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للنطف</a:t>
                      </a:r>
                      <a:endParaRPr lang="en-US" sz="1500" b="1" i="0">
                        <a:solidFill>
                          <a:srgbClr val="FF0000"/>
                        </a:solidFill>
                        <a:effectLst/>
                        <a:latin typeface="Calibri"/>
                        <a:ea typeface="Calibri"/>
                        <a:cs typeface="Arial"/>
                      </a:endParaRPr>
                    </a:p>
                    <a:p>
                      <a:pPr algn="ctr" rtl="0">
                        <a:lnSpc>
                          <a:spcPct val="90000"/>
                        </a:lnSpc>
                        <a:spcAft>
                          <a:spcPts val="0"/>
                        </a:spcAft>
                      </a:pPr>
                      <a:r>
                        <a:rPr lang="ar-IQ" sz="1500" b="1" i="0">
                          <a:solidFill>
                            <a:srgbClr val="FF0000"/>
                          </a:solidFill>
                          <a:effectLst/>
                          <a:latin typeface="Calibri"/>
                          <a:ea typeface="Calibri"/>
                          <a:cs typeface="Times New Roman"/>
                        </a:rPr>
                        <a:t> الحية</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-0.91</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a:solidFill>
                            <a:srgbClr val="FF0000"/>
                          </a:solidFill>
                          <a:effectLst/>
                          <a:latin typeface="Times New Roman"/>
                          <a:ea typeface="Calibri"/>
                          <a:cs typeface="Arial"/>
                        </a:rPr>
                        <a:t>Ῡ=73.61-0.91  X</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500" b="1" i="0" dirty="0">
                          <a:solidFill>
                            <a:srgbClr val="FF0000"/>
                          </a:solidFill>
                          <a:effectLst/>
                          <a:latin typeface="Calibri"/>
                          <a:ea typeface="Calibri"/>
                          <a:cs typeface="Times New Roman"/>
                        </a:rPr>
                        <a:t>*</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0.64</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رأس</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النطف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0.05  </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Ῡ=1.22+0.05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500" b="1" i="0" dirty="0">
                          <a:effectLst/>
                          <a:latin typeface="Times New Roman"/>
                          <a:ea typeface="Calibri"/>
                          <a:cs typeface="Arial"/>
                        </a:rPr>
                        <a:t>0.32</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الوسطية للذيل</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a:effectLst/>
                          <a:latin typeface="Times New Roman"/>
                          <a:ea typeface="Calibri"/>
                          <a:cs typeface="Arial"/>
                        </a:rPr>
                        <a:t>Ῡ=1+0 X</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smtClean="0">
                          <a:effectLst/>
                          <a:latin typeface="Calibri"/>
                          <a:ea typeface="Calibri"/>
                          <a:cs typeface="Arial"/>
                        </a:rPr>
                        <a:t>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effectLst/>
                          <a:latin typeface="Calibri"/>
                          <a:ea typeface="Calibri"/>
                          <a:cs typeface="Times New Roman"/>
                        </a:rPr>
                        <a:t>النسبة المئوية لتشوهات القطعة الرئيسية والنهائية لذيل النطف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0.03</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Ῡ=3.97+0.03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0.07</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effectLst/>
                          <a:latin typeface="Calibri"/>
                          <a:ea typeface="Calibri"/>
                          <a:cs typeface="Times New Roman"/>
                        </a:rPr>
                        <a:t>النسبة المئوية للتشوهات الكلية</a:t>
                      </a:r>
                      <a:endParaRPr lang="en-US" sz="1500" b="1" i="0">
                        <a:effectLst/>
                        <a:latin typeface="Calibri"/>
                        <a:ea typeface="Calibri"/>
                        <a:cs typeface="Arial"/>
                      </a:endParaRPr>
                    </a:p>
                    <a:p>
                      <a:pPr algn="ctr" rtl="0">
                        <a:lnSpc>
                          <a:spcPct val="90000"/>
                        </a:lnSpc>
                        <a:spcAft>
                          <a:spcPts val="0"/>
                        </a:spcAft>
                      </a:pPr>
                      <a:r>
                        <a:rPr lang="ar-IQ" sz="1500" b="1" i="0">
                          <a:effectLst/>
                          <a:latin typeface="Calibri"/>
                          <a:ea typeface="Calibri"/>
                          <a:cs typeface="Times New Roman"/>
                        </a:rPr>
                        <a:t> للنطف</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0.07</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Ῡ=5.19+0.07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NS</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0.20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لسلامة الغشاء البلازمي للنطف</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-0.87</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Arial"/>
                        </a:rPr>
                        <a:t>Ῡ=73.50 -0.87 X</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0.72</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79591">
                <a:tc>
                  <a:txBody>
                    <a:bodyPr/>
                    <a:lstStyle/>
                    <a:p>
                      <a:pPr algn="ctr" rtl="0">
                        <a:lnSpc>
                          <a:spcPct val="90000"/>
                        </a:lnSpc>
                        <a:spcAft>
                          <a:spcPts val="0"/>
                        </a:spcAft>
                      </a:pPr>
                      <a:r>
                        <a:rPr lang="ar-IQ" sz="1500" b="1" i="0">
                          <a:solidFill>
                            <a:srgbClr val="FF0000"/>
                          </a:solidFill>
                          <a:effectLst/>
                          <a:latin typeface="Calibri"/>
                          <a:ea typeface="Calibri"/>
                          <a:cs typeface="Times New Roman"/>
                        </a:rPr>
                        <a:t>النسبة المئوية لسلامة  أكروسوم النطف</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solidFill>
                            <a:srgbClr val="FF0000"/>
                          </a:solidFill>
                          <a:effectLst/>
                          <a:latin typeface="Times New Roman"/>
                          <a:ea typeface="Calibri"/>
                          <a:cs typeface="Arial"/>
                        </a:rPr>
                        <a:t>-0.82</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solidFill>
                            <a:srgbClr val="FF0000"/>
                          </a:solidFill>
                          <a:effectLst/>
                          <a:latin typeface="Times New Roman"/>
                          <a:ea typeface="Calibri"/>
                          <a:cs typeface="Arial"/>
                        </a:rPr>
                        <a:t>Ῡ=74.18-0.82 X</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500" b="1" i="0">
                          <a:solidFill>
                            <a:srgbClr val="FF0000"/>
                          </a:solidFill>
                          <a:effectLst/>
                          <a:latin typeface="Calibri"/>
                          <a:ea typeface="Calibri"/>
                          <a:cs typeface="Times New Roman"/>
                        </a:rPr>
                        <a:t>*</a:t>
                      </a:r>
                      <a:endParaRPr lang="en-US" sz="1500" b="1" i="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solidFill>
                            <a:srgbClr val="FF0000"/>
                          </a:solidFill>
                          <a:effectLst/>
                          <a:latin typeface="Times New Roman"/>
                          <a:ea typeface="Calibri"/>
                          <a:cs typeface="Arial"/>
                        </a:rPr>
                        <a:t>0.51</a:t>
                      </a:r>
                      <a:endParaRPr lang="en-US" sz="1500" b="1" i="0" dirty="0">
                        <a:solidFill>
                          <a:srgbClr val="FF0000"/>
                        </a:solidFill>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21604">
                <a:tc>
                  <a:txBody>
                    <a:bodyPr/>
                    <a:lstStyle/>
                    <a:p>
                      <a:pPr algn="ctr" rtl="1">
                        <a:lnSpc>
                          <a:spcPct val="90000"/>
                        </a:lnSpc>
                        <a:spcAft>
                          <a:spcPts val="0"/>
                        </a:spcAft>
                      </a:pPr>
                      <a:r>
                        <a:rPr lang="ar-IQ" sz="1500" b="1" i="0">
                          <a:effectLst/>
                          <a:latin typeface="Calibri"/>
                          <a:ea typeface="Calibri"/>
                          <a:cs typeface="Times New Roman"/>
                        </a:rPr>
                        <a:t>النسبة المئوية للنطف </a:t>
                      </a:r>
                      <a:endParaRPr lang="en-US" sz="1500" b="1" i="0">
                        <a:effectLst/>
                        <a:latin typeface="Calibri"/>
                        <a:ea typeface="Calibri"/>
                        <a:cs typeface="Arial"/>
                      </a:endParaRPr>
                    </a:p>
                    <a:p>
                      <a:pPr algn="ctr" rtl="1">
                        <a:lnSpc>
                          <a:spcPct val="90000"/>
                        </a:lnSpc>
                        <a:spcAft>
                          <a:spcPts val="0"/>
                        </a:spcAft>
                      </a:pPr>
                      <a:r>
                        <a:rPr lang="ar-IQ" sz="1500" b="1" i="0">
                          <a:effectLst/>
                          <a:latin typeface="Calibri"/>
                          <a:ea typeface="Calibri"/>
                          <a:cs typeface="Times New Roman"/>
                        </a:rPr>
                        <a:t>الطبيعية</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-0.07</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500" b="1" i="0" dirty="0">
                          <a:effectLst/>
                          <a:latin typeface="Times New Roman"/>
                          <a:ea typeface="Calibri"/>
                          <a:cs typeface="Arial"/>
                        </a:rPr>
                        <a:t>Ῡ=94.81-0.07 X</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a:effectLst/>
                          <a:latin typeface="Times New Roman"/>
                          <a:ea typeface="Calibri"/>
                          <a:cs typeface="Arial"/>
                        </a:rPr>
                        <a:t>NS</a:t>
                      </a:r>
                      <a:endParaRPr lang="en-US" sz="1500" b="1" i="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500" b="1" i="0" dirty="0">
                          <a:effectLst/>
                          <a:latin typeface="Times New Roman"/>
                          <a:ea typeface="Calibri"/>
                          <a:cs typeface="Arial"/>
                        </a:rPr>
                        <a:t>0.20</a:t>
                      </a:r>
                      <a:endParaRPr lang="en-US" sz="1500" b="1" i="0" dirty="0">
                        <a:effectLst/>
                        <a:latin typeface="Calibri"/>
                        <a:ea typeface="Calibri"/>
                        <a:cs typeface="Arial"/>
                      </a:endParaRPr>
                    </a:p>
                  </a:txBody>
                  <a:tcPr marL="64472" marR="64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20488235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C221F751-3C5B-4561-AD14-8637C5B66736}"/>
              </a:ext>
            </a:extLst>
          </p:cNvPr>
          <p:cNvSpPr txBox="1"/>
          <p:nvPr/>
        </p:nvSpPr>
        <p:spPr>
          <a:xfrm>
            <a:off x="1664071" y="122656"/>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rgbClr val="873624">
                    <a:lumMod val="50000"/>
                  </a:srgbClr>
                </a:solidFill>
                <a:latin typeface="Calibri" panose="020F0502020204030204" pitchFamily="34" charset="0"/>
                <a:ea typeface="Calibri" panose="020F0502020204030204" pitchFamily="34" charset="0"/>
              </a:rPr>
              <a:t>التجربة</a:t>
            </a:r>
            <a:endParaRPr lang="en-US" sz="15000" dirty="0">
              <a:solidFill>
                <a:srgbClr val="873624">
                  <a:lumMod val="5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 xmlns:a16="http://schemas.microsoft.com/office/drawing/2014/main"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5" name="Freeform: Shape 14">
            <a:extLst>
              <a:ext uri="{FF2B5EF4-FFF2-40B4-BE49-F238E27FC236}">
                <a16:creationId xmlns="" xmlns:a16="http://schemas.microsoft.com/office/drawing/2014/main"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6" name="Freeform: Shape 15">
            <a:extLst>
              <a:ext uri="{FF2B5EF4-FFF2-40B4-BE49-F238E27FC236}">
                <a16:creationId xmlns="" xmlns:a16="http://schemas.microsoft.com/office/drawing/2014/main" id="{BB3C9BBE-EC25-47B2-B3D9-832D0DF0F417}"/>
              </a:ext>
            </a:extLst>
          </p:cNvPr>
          <p:cNvSpPr/>
          <p:nvPr/>
        </p:nvSpPr>
        <p:spPr>
          <a:xfrm>
            <a:off x="763815"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7" name="Freeform: Shape 16">
            <a:extLst>
              <a:ext uri="{FF2B5EF4-FFF2-40B4-BE49-F238E27FC236}">
                <a16:creationId xmlns="" xmlns:a16="http://schemas.microsoft.com/office/drawing/2014/main" id="{29898A41-40B0-45E9-9B71-D0C5903AE86C}"/>
              </a:ext>
            </a:extLst>
          </p:cNvPr>
          <p:cNvSpPr/>
          <p:nvPr/>
        </p:nvSpPr>
        <p:spPr>
          <a:xfrm>
            <a:off x="789216"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8" name="Freeform: Shape 17">
            <a:extLst>
              <a:ext uri="{FF2B5EF4-FFF2-40B4-BE49-F238E27FC236}">
                <a16:creationId xmlns="" xmlns:a16="http://schemas.microsoft.com/office/drawing/2014/main" id="{614DBE7D-3558-4414-95D8-884751D88C88}"/>
              </a:ext>
            </a:extLst>
          </p:cNvPr>
          <p:cNvSpPr/>
          <p:nvPr/>
        </p:nvSpPr>
        <p:spPr>
          <a:xfrm>
            <a:off x="774196"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9" name="Freeform: Shape 18">
            <a:extLst>
              <a:ext uri="{FF2B5EF4-FFF2-40B4-BE49-F238E27FC236}">
                <a16:creationId xmlns="" xmlns:a16="http://schemas.microsoft.com/office/drawing/2014/main" id="{05995D32-6A82-439F-AEA6-48407C44F08D}"/>
              </a:ext>
            </a:extLst>
          </p:cNvPr>
          <p:cNvSpPr/>
          <p:nvPr/>
        </p:nvSpPr>
        <p:spPr>
          <a:xfrm>
            <a:off x="673750"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grpSp>
        <p:nvGrpSpPr>
          <p:cNvPr id="82" name="Group 81">
            <a:extLst>
              <a:ext uri="{FF2B5EF4-FFF2-40B4-BE49-F238E27FC236}">
                <a16:creationId xmlns="" xmlns:a16="http://schemas.microsoft.com/office/drawing/2014/main" id="{AE1B9886-6C03-40E7-8367-C7DC97587564}"/>
              </a:ext>
            </a:extLst>
          </p:cNvPr>
          <p:cNvGrpSpPr/>
          <p:nvPr/>
        </p:nvGrpSpPr>
        <p:grpSpPr>
          <a:xfrm>
            <a:off x="1797884" y="2777891"/>
            <a:ext cx="1395738" cy="3599844"/>
            <a:chOff x="2397178" y="2777891"/>
            <a:chExt cx="1860984" cy="3599844"/>
          </a:xfrm>
        </p:grpSpPr>
        <p:sp>
          <p:nvSpPr>
            <p:cNvPr id="78" name="Freeform: Shape 77">
              <a:extLst>
                <a:ext uri="{FF2B5EF4-FFF2-40B4-BE49-F238E27FC236}">
                  <a16:creationId xmlns="" xmlns:a16="http://schemas.microsoft.com/office/drawing/2014/main" id="{E3475C2C-34C8-4615-B5C8-1A503336ADE1}"/>
                </a:ext>
              </a:extLst>
            </p:cNvPr>
            <p:cNvSpPr/>
            <p:nvPr/>
          </p:nvSpPr>
          <p:spPr>
            <a:xfrm rot="2775332">
              <a:off x="221617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pPr algn="l" defTabSz="914286" rtl="0"/>
              <a:endParaRPr lang="en-US" dirty="0">
                <a:solidFill>
                  <a:prstClr val="black"/>
                </a:solidFill>
              </a:endParaRPr>
            </a:p>
          </p:txBody>
        </p:sp>
        <p:sp>
          <p:nvSpPr>
            <p:cNvPr id="80" name="Freeform: Shape 79">
              <a:extLst>
                <a:ext uri="{FF2B5EF4-FFF2-40B4-BE49-F238E27FC236}">
                  <a16:creationId xmlns="" xmlns:a16="http://schemas.microsoft.com/office/drawing/2014/main" id="{4EEA6A24-4ED4-4F88-92F7-5AD558AAAFF8}"/>
                </a:ext>
              </a:extLst>
            </p:cNvPr>
            <p:cNvSpPr/>
            <p:nvPr/>
          </p:nvSpPr>
          <p:spPr>
            <a:xfrm>
              <a:off x="239717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pPr algn="l" defTabSz="914286" rtl="0"/>
              <a:endParaRPr lang="en-US">
                <a:solidFill>
                  <a:prstClr val="black"/>
                </a:solidFill>
              </a:endParaRPr>
            </a:p>
          </p:txBody>
        </p:sp>
        <p:sp>
          <p:nvSpPr>
            <p:cNvPr id="79" name="Graphic 24">
              <a:extLst>
                <a:ext uri="{FF2B5EF4-FFF2-40B4-BE49-F238E27FC236}">
                  <a16:creationId xmlns="" xmlns:a16="http://schemas.microsoft.com/office/drawing/2014/main" id="{4BB66157-5E61-4087-9269-EEC1E0BFA7DE}"/>
                </a:ext>
              </a:extLst>
            </p:cNvPr>
            <p:cNvSpPr/>
            <p:nvPr/>
          </p:nvSpPr>
          <p:spPr>
            <a:xfrm rot="2706887">
              <a:off x="2272918" y="4379484"/>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pPr algn="l" defTabSz="914286" rtl="0"/>
              <a:endParaRPr lang="en-US" dirty="0">
                <a:solidFill>
                  <a:prstClr val="black"/>
                </a:solidFill>
              </a:endParaRPr>
            </a:p>
          </p:txBody>
        </p:sp>
      </p:grpSp>
      <p:sp>
        <p:nvSpPr>
          <p:cNvPr id="14" name="TextBox 13">
            <a:extLst>
              <a:ext uri="{FF2B5EF4-FFF2-40B4-BE49-F238E27FC236}">
                <a16:creationId xmlns="" xmlns:a16="http://schemas.microsoft.com/office/drawing/2014/main" id="{C221F751-3C5B-4561-AD14-8637C5B66736}"/>
              </a:ext>
            </a:extLst>
          </p:cNvPr>
          <p:cNvSpPr txBox="1"/>
          <p:nvPr/>
        </p:nvSpPr>
        <p:spPr>
          <a:xfrm>
            <a:off x="1664071" y="2318411"/>
            <a:ext cx="7359515" cy="2746906"/>
          </a:xfrm>
          <a:prstGeom prst="rect">
            <a:avLst/>
          </a:prstGeom>
          <a:noFill/>
        </p:spPr>
        <p:txBody>
          <a:bodyPr wrap="square" rtlCol="0" anchor="ctr">
            <a:spAutoFit/>
          </a:bodyPr>
          <a:lstStyle/>
          <a:p>
            <a:pPr algn="ctr" defTabSz="914286">
              <a:lnSpc>
                <a:spcPct val="115000"/>
              </a:lnSpc>
            </a:pPr>
            <a:r>
              <a:rPr lang="ar-IQ" sz="15000" b="1" dirty="0" smtClean="0">
                <a:solidFill>
                  <a:srgbClr val="873624">
                    <a:lumMod val="50000"/>
                  </a:srgbClr>
                </a:solidFill>
                <a:latin typeface="Calibri" panose="020F0502020204030204" pitchFamily="34" charset="0"/>
                <a:ea typeface="Calibri" panose="020F0502020204030204" pitchFamily="34" charset="0"/>
              </a:rPr>
              <a:t>الثالثة</a:t>
            </a:r>
            <a:endParaRPr lang="en-US" sz="15000" dirty="0">
              <a:solidFill>
                <a:srgbClr val="873624">
                  <a:lumMod val="50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20" name="مستطيل: زوايا مستديرة 1">
            <a:extLst>
              <a:ext uri="{FF2B5EF4-FFF2-40B4-BE49-F238E27FC236}">
                <a16:creationId xmlns="" xmlns:a16="http://schemas.microsoft.com/office/drawing/2014/main" id="{1E61F4AA-63CA-4E86-9450-CD596B7A3B5C}"/>
              </a:ext>
            </a:extLst>
          </p:cNvPr>
          <p:cNvSpPr>
            <a:spLocks noChangeArrowheads="1"/>
          </p:cNvSpPr>
          <p:nvPr/>
        </p:nvSpPr>
        <p:spPr bwMode="auto">
          <a:xfrm>
            <a:off x="251522" y="5231230"/>
            <a:ext cx="8772055" cy="1294114"/>
          </a:xfrm>
          <a:prstGeom prst="roundRect">
            <a:avLst>
              <a:gd name="adj" fmla="val 16667"/>
            </a:avLst>
          </a:prstGeom>
          <a:blipFill>
            <a:blip r:embed="rId2"/>
            <a:tile tx="0" ty="0" sx="100000" sy="100000" flip="none" algn="tl"/>
          </a:blipFill>
          <a:ln w="25400">
            <a:noFill/>
            <a:round/>
            <a:headEnd/>
            <a:tailEnd/>
          </a:ln>
        </p:spPr>
        <p:txBody>
          <a:bodyPr vert="horz" wrap="square" lIns="91440" tIns="45720" rIns="91440" bIns="45720" numCol="1" anchor="ctr" anchorCtr="0" compatLnSpc="1">
            <a:prstTxWarp prst="textNoShape">
              <a:avLst/>
            </a:prstTxWarp>
          </a:bodyPr>
          <a:lstStyle/>
          <a:p>
            <a:pPr algn="ctr" defTabSz="914286"/>
            <a:r>
              <a:rPr lang="ar-IQ" sz="2800" b="1" dirty="0">
                <a:solidFill>
                  <a:prstClr val="white"/>
                </a:solidFill>
                <a:latin typeface="Times New Roman" panose="02020603050405020304" pitchFamily="18" charset="0"/>
              </a:rPr>
              <a:t>الكشف عن بعض الصفات الكيمياحيوية في البلازما المنوية وعلاقتها بنوعية السائل المنوي الطازج والمحفوظ بالتجميد لثيران الجاموس العراقي. </a:t>
            </a:r>
            <a:endParaRPr lang="en-US" sz="28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22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 fill="hold"/>
                                        <p:tgtEl>
                                          <p:spTgt spid="82"/>
                                        </p:tgtEl>
                                        <p:attrNameLst>
                                          <p:attrName>ppt_x</p:attrName>
                                        </p:attrNameLst>
                                      </p:cBhvr>
                                      <p:tavLst>
                                        <p:tav tm="0">
                                          <p:val>
                                            <p:strVal val="#ppt_x"/>
                                          </p:val>
                                        </p:tav>
                                        <p:tav tm="100000">
                                          <p:val>
                                            <p:strVal val="#ppt_x"/>
                                          </p:val>
                                        </p:tav>
                                      </p:tavLst>
                                    </p:anim>
                                    <p:anim calcmode="lin" valueType="num">
                                      <p:cBhvr additive="base">
                                        <p:cTn id="12" dur="10" fill="hold"/>
                                        <p:tgtEl>
                                          <p:spTgt spid="8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 fill="hold"/>
                                        <p:tgtEl>
                                          <p:spTgt spid="14"/>
                                        </p:tgtEl>
                                        <p:attrNameLst>
                                          <p:attrName>ppt_x</p:attrName>
                                        </p:attrNameLst>
                                      </p:cBhvr>
                                      <p:tavLst>
                                        <p:tav tm="0">
                                          <p:val>
                                            <p:strVal val="#ppt_x"/>
                                          </p:val>
                                        </p:tav>
                                        <p:tav tm="100000">
                                          <p:val>
                                            <p:strVal val="#ppt_x"/>
                                          </p:val>
                                        </p:tav>
                                      </p:tavLst>
                                    </p:anim>
                                    <p:anim calcmode="lin" valueType="num">
                                      <p:cBhvr additive="base">
                                        <p:cTn id="16" dur="1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 fill="hold"/>
                                        <p:tgtEl>
                                          <p:spTgt spid="20"/>
                                        </p:tgtEl>
                                        <p:attrNameLst>
                                          <p:attrName>ppt_x</p:attrName>
                                        </p:attrNameLst>
                                      </p:cBhvr>
                                      <p:tavLst>
                                        <p:tav tm="0">
                                          <p:val>
                                            <p:strVal val="#ppt_x"/>
                                          </p:val>
                                        </p:tav>
                                        <p:tav tm="100000">
                                          <p:val>
                                            <p:strVal val="#ppt_x"/>
                                          </p:val>
                                        </p:tav>
                                      </p:tavLst>
                                    </p:anim>
                                    <p:anim calcmode="lin" valueType="num">
                                      <p:cBhvr additive="base">
                                        <p:cTn id="20" dur="1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مستطيل 5"/>
          <p:cNvSpPr/>
          <p:nvPr/>
        </p:nvSpPr>
        <p:spPr>
          <a:xfrm>
            <a:off x="323529" y="116632"/>
            <a:ext cx="8352928" cy="871008"/>
          </a:xfrm>
          <a:prstGeom prst="rect">
            <a:avLst/>
          </a:prstGeom>
        </p:spPr>
        <p:txBody>
          <a:bodyPr wrap="square">
            <a:spAutoFit/>
          </a:bodyPr>
          <a:lstStyle/>
          <a:p>
            <a:pPr lvl="0" algn="just">
              <a:lnSpc>
                <a:spcPct val="115000"/>
              </a:lnSpc>
            </a:pPr>
            <a:r>
              <a:rPr lang="ar-IQ" sz="2200" b="1" dirty="0">
                <a:solidFill>
                  <a:schemeClr val="tx2">
                    <a:lumMod val="50000"/>
                  </a:schemeClr>
                </a:solidFill>
                <a:ea typeface="Calibri"/>
                <a:cs typeface="Times New Roman"/>
              </a:rPr>
              <a:t>جدول </a:t>
            </a:r>
            <a:r>
              <a:rPr lang="en-US" sz="2200" b="1" dirty="0" smtClean="0">
                <a:solidFill>
                  <a:schemeClr val="tx2">
                    <a:lumMod val="50000"/>
                  </a:schemeClr>
                </a:solidFill>
                <a:latin typeface="Times New Roman"/>
                <a:ea typeface="Calibri"/>
                <a:cs typeface="Arial"/>
              </a:rPr>
              <a:t>20</a:t>
            </a:r>
            <a:r>
              <a:rPr lang="ar-IQ" sz="2200" b="1" dirty="0" smtClean="0">
                <a:solidFill>
                  <a:schemeClr val="tx2">
                    <a:lumMod val="50000"/>
                  </a:schemeClr>
                </a:solidFill>
                <a:ea typeface="Calibri"/>
                <a:cs typeface="Times New Roman"/>
              </a:rPr>
              <a:t>. </a:t>
            </a:r>
            <a:r>
              <a:rPr lang="ar-IQ" sz="2200" b="1" dirty="0">
                <a:ea typeface="Calibri"/>
                <a:cs typeface="Times New Roman"/>
              </a:rPr>
              <a:t>مقارنة بعض الصفات الكيمياحيوية في البلازما المنوية لمجموعتي السائل المنوي الطازج الجيد والرديء النوعية لثيران الجاموس العراقي (المتوسط ± الخطأ القياسي).</a:t>
            </a:r>
            <a:endParaRPr lang="en-US" sz="2200" b="1" dirty="0">
              <a:ea typeface="Calibri"/>
              <a:cs typeface="Arial"/>
            </a:endParaRPr>
          </a:p>
        </p:txBody>
      </p:sp>
      <p:graphicFrame>
        <p:nvGraphicFramePr>
          <p:cNvPr id="7" name="جدول 6"/>
          <p:cNvGraphicFramePr>
            <a:graphicFrameLocks noGrp="1"/>
          </p:cNvGraphicFramePr>
          <p:nvPr>
            <p:extLst>
              <p:ext uri="{D42A27DB-BD31-4B8C-83A1-F6EECF244321}">
                <p14:modId xmlns:p14="http://schemas.microsoft.com/office/powerpoint/2010/main" val="2782218017"/>
              </p:ext>
            </p:extLst>
          </p:nvPr>
        </p:nvGraphicFramePr>
        <p:xfrm>
          <a:off x="446865" y="1052739"/>
          <a:ext cx="8229599" cy="5544621"/>
        </p:xfrm>
        <a:graphic>
          <a:graphicData uri="http://schemas.openxmlformats.org/drawingml/2006/table">
            <a:tbl>
              <a:tblPr firstRow="1" firstCol="1" bandRow="1"/>
              <a:tblGrid>
                <a:gridCol w="814730"/>
                <a:gridCol w="1107704"/>
                <a:gridCol w="1953707"/>
                <a:gridCol w="1952061"/>
                <a:gridCol w="2401397"/>
              </a:tblGrid>
              <a:tr h="755901">
                <a:tc>
                  <a:txBody>
                    <a:bodyPr/>
                    <a:lstStyle/>
                    <a:p>
                      <a:pPr algn="ctr">
                        <a:lnSpc>
                          <a:spcPct val="115000"/>
                        </a:lnSpc>
                        <a:spcAft>
                          <a:spcPts val="0"/>
                        </a:spcAft>
                      </a:pPr>
                      <a:r>
                        <a:rPr lang="ar-IQ" sz="1600" b="1" i="0" dirty="0">
                          <a:effectLst/>
                          <a:latin typeface="Calibri"/>
                          <a:ea typeface="Calibri"/>
                          <a:cs typeface="Times New Roman"/>
                        </a:rPr>
                        <a:t>مستوى المعنوية</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600" b="1" i="0">
                          <a:effectLst/>
                          <a:latin typeface="Calibri"/>
                          <a:ea typeface="Calibri"/>
                          <a:cs typeface="Times New Roman"/>
                        </a:rPr>
                        <a:t>نسبة الزيادة </a:t>
                      </a:r>
                      <a:endParaRPr lang="en-US" sz="1600" b="1" i="0">
                        <a:effectLst/>
                        <a:latin typeface="Calibri"/>
                        <a:ea typeface="Calibri"/>
                        <a:cs typeface="Arial"/>
                      </a:endParaRPr>
                    </a:p>
                    <a:p>
                      <a:pPr algn="ctr" rtl="1">
                        <a:lnSpc>
                          <a:spcPct val="115000"/>
                        </a:lnSpc>
                        <a:spcAft>
                          <a:spcPts val="0"/>
                        </a:spcAft>
                      </a:pPr>
                      <a:r>
                        <a:rPr lang="ar-IQ" sz="1600" b="1" i="0">
                          <a:effectLst/>
                          <a:latin typeface="Calibri"/>
                          <a:ea typeface="Calibri"/>
                          <a:cs typeface="Times New Roman"/>
                        </a:rPr>
                        <a:t>(%)</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600" b="1" i="0">
                          <a:effectLst/>
                          <a:latin typeface="Calibri"/>
                          <a:ea typeface="Calibri"/>
                          <a:cs typeface="Times New Roman"/>
                        </a:rPr>
                        <a:t>السائل المنوي الطازج الرديء النوعية </a:t>
                      </a:r>
                      <a:r>
                        <a:rPr lang="en-US" sz="1600" b="1" i="0">
                          <a:effectLst/>
                          <a:latin typeface="Times New Roman"/>
                          <a:ea typeface="Calibri"/>
                          <a:cs typeface="Arial"/>
                        </a:rPr>
                        <a:t> (n=5)</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600" b="1" i="0">
                          <a:effectLst/>
                          <a:latin typeface="Calibri"/>
                          <a:ea typeface="Calibri"/>
                          <a:cs typeface="Times New Roman"/>
                        </a:rPr>
                        <a:t>السائل المنوي الطازج الجيد النوعية </a:t>
                      </a:r>
                      <a:r>
                        <a:rPr lang="en-US" sz="1600" b="1" i="0">
                          <a:effectLst/>
                          <a:latin typeface="Times New Roman"/>
                          <a:ea typeface="Calibri"/>
                          <a:cs typeface="Arial"/>
                        </a:rPr>
                        <a:t>(n=3)</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ar-IQ" sz="1600" b="1" i="0" dirty="0">
                          <a:effectLst/>
                          <a:latin typeface="Calibri"/>
                          <a:ea typeface="Calibri"/>
                          <a:cs typeface="Times New Roman"/>
                        </a:rPr>
                        <a:t>بعض الصفات الكيمياحيوية في البلازما المنوية</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a:effectLst/>
                          <a:latin typeface="Times New Roman"/>
                          <a:ea typeface="Times New Roman"/>
                          <a:cs typeface="Arial"/>
                        </a:rPr>
                        <a:t>6.72</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138.15 ± 576.29</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217.47 ± 540.01</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SA" sz="1600" b="1" i="0" dirty="0">
                          <a:effectLst/>
                          <a:latin typeface="Calibri"/>
                          <a:ea typeface="Times New Roman"/>
                          <a:cs typeface="Times New Roman"/>
                        </a:rPr>
                        <a:t>الكلوكوز</a:t>
                      </a:r>
                      <a:r>
                        <a:rPr lang="ar-IQ" sz="1600" b="1" i="0" dirty="0">
                          <a:effectLst/>
                          <a:latin typeface="Calibri"/>
                          <a:ea typeface="Times New Roman"/>
                          <a:cs typeface="Times New Roman"/>
                        </a:rPr>
                        <a:t>(ملغم/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40.93</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43.17 ± 126.23</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56.53 ± 177.9</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الكولسترول</a:t>
                      </a:r>
                      <a:endParaRPr lang="en-US" sz="1600" b="1" i="0" dirty="0">
                        <a:effectLst/>
                        <a:latin typeface="Calibri"/>
                        <a:ea typeface="Calibri"/>
                        <a:cs typeface="Arial"/>
                      </a:endParaRPr>
                    </a:p>
                    <a:p>
                      <a:pPr algn="ctr" rtl="1">
                        <a:lnSpc>
                          <a:spcPct val="80000"/>
                        </a:lnSpc>
                        <a:spcAft>
                          <a:spcPts val="0"/>
                        </a:spcAft>
                      </a:pPr>
                      <a:r>
                        <a:rPr lang="ar-IQ" sz="1600" b="1" i="0" dirty="0">
                          <a:effectLst/>
                          <a:latin typeface="Calibri"/>
                          <a:ea typeface="Times New Roman"/>
                          <a:cs typeface="Times New Roman"/>
                        </a:rPr>
                        <a:t>(ملغم/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0.22</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151.60 ± 679.07</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229.53 ± 680.55</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الكلسريدات الثلاثية</a:t>
                      </a:r>
                      <a:endParaRPr lang="en-US" sz="1600" b="1" i="0" dirty="0">
                        <a:effectLst/>
                        <a:latin typeface="Calibri"/>
                        <a:ea typeface="Calibri"/>
                        <a:cs typeface="Arial"/>
                      </a:endParaRPr>
                    </a:p>
                    <a:p>
                      <a:pPr algn="ctr" rtl="1">
                        <a:lnSpc>
                          <a:spcPct val="80000"/>
                        </a:lnSpc>
                        <a:spcAft>
                          <a:spcPts val="0"/>
                        </a:spcAft>
                      </a:pPr>
                      <a:r>
                        <a:rPr lang="ar-IQ" sz="1600" b="1" i="0" dirty="0">
                          <a:effectLst/>
                          <a:latin typeface="Calibri"/>
                          <a:ea typeface="Times New Roman"/>
                          <a:cs typeface="Times New Roman"/>
                        </a:rPr>
                        <a:t>(ملغم/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8.18</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0.42 ± 2.32</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0.27 ± 2.51</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البروتينات الدهنية العالية الكثافة(ملغم/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a:effectLst/>
                          <a:latin typeface="Times New Roman"/>
                          <a:ea typeface="Times New Roman"/>
                          <a:cs typeface="Arial"/>
                        </a:rPr>
                        <a:t>14.46</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13.70 ± 37.27</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13.97 ± 32.56</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البروتينات الدهنية الواطئة الكثافة(ملغم/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11.22</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33.88 ± 119.83</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47.42 ± 133.28</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البروتينات الدهنية الواطئة الكثافة جدا(ملغم/ ديسيلتر)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83.43</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12.037 ± 43.58</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26.67 ± 79.94</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فعالية الإنزيم الناقل لمجموعة الأمين من </a:t>
                      </a:r>
                      <a:r>
                        <a:rPr lang="ar-IQ" sz="1600" b="1" i="0" dirty="0" err="1">
                          <a:effectLst/>
                          <a:latin typeface="Calibri"/>
                          <a:ea typeface="Times New Roman"/>
                          <a:cs typeface="Times New Roman"/>
                        </a:rPr>
                        <a:t>الأسبارتيت</a:t>
                      </a:r>
                      <a:r>
                        <a:rPr lang="ar-IQ" sz="1600" b="1" i="0" dirty="0">
                          <a:effectLst/>
                          <a:latin typeface="Calibri"/>
                          <a:ea typeface="Times New Roman"/>
                          <a:cs typeface="Times New Roman"/>
                        </a:rPr>
                        <a:t> </a:t>
                      </a:r>
                      <a:r>
                        <a:rPr lang="ar-IQ" sz="1600" b="1" i="0" dirty="0" smtClean="0">
                          <a:effectLst/>
                          <a:latin typeface="Calibri"/>
                          <a:ea typeface="Times New Roman"/>
                          <a:cs typeface="Times New Roman"/>
                        </a:rPr>
                        <a:t>(</a:t>
                      </a:r>
                      <a:r>
                        <a:rPr lang="ar-IQ" sz="1600" b="1" i="0" dirty="0">
                          <a:effectLst/>
                          <a:latin typeface="Calibri"/>
                          <a:ea typeface="Times New Roman"/>
                          <a:cs typeface="Times New Roman"/>
                        </a:rPr>
                        <a:t>وحدة/ 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a:effectLst/>
                          <a:latin typeface="Times New Roman"/>
                          <a:ea typeface="Times New Roman"/>
                          <a:cs typeface="Arial"/>
                        </a:rPr>
                        <a:t>36.44</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40.42 ± 152.81</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24.34 ± 112</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فعالية الإنزيم الناقل لمجموعة الأمين من الألانين (وحدة/ 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532080">
                <a:tc>
                  <a:txBody>
                    <a:bodyPr/>
                    <a:lstStyle/>
                    <a:p>
                      <a:pPr algn="ctr">
                        <a:lnSpc>
                          <a:spcPct val="80000"/>
                        </a:lnSpc>
                        <a:spcAft>
                          <a:spcPts val="0"/>
                        </a:spcAft>
                      </a:pPr>
                      <a:r>
                        <a:rPr lang="en-US" sz="1600" b="1" i="0">
                          <a:effectLst/>
                          <a:latin typeface="Times New Roman"/>
                          <a:ea typeface="Times New Roman"/>
                          <a:cs typeface="Arial"/>
                        </a:rPr>
                        <a:t>NS</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dirty="0">
                          <a:solidFill>
                            <a:srgbClr val="FF0000"/>
                          </a:solidFill>
                          <a:effectLst/>
                          <a:latin typeface="Times New Roman"/>
                          <a:ea typeface="Times New Roman"/>
                          <a:cs typeface="Arial"/>
                        </a:rPr>
                        <a:t>27.84</a:t>
                      </a:r>
                      <a:endParaRPr lang="en-US" sz="1600" b="1" i="0" dirty="0">
                        <a:solidFill>
                          <a:srgbClr val="FF0000"/>
                        </a:solidFill>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a:effectLst/>
                          <a:latin typeface="Times New Roman"/>
                          <a:ea typeface="Times New Roman"/>
                          <a:cs typeface="Arial"/>
                        </a:rPr>
                        <a:t>A</a:t>
                      </a:r>
                      <a:r>
                        <a:rPr lang="en-US" sz="1600" b="1" i="0">
                          <a:effectLst/>
                          <a:latin typeface="Times New Roman"/>
                          <a:ea typeface="Calibri"/>
                          <a:cs typeface="Arial"/>
                        </a:rPr>
                        <a:t> 212.48 ± 899.3</a:t>
                      </a:r>
                      <a:endParaRPr lang="en-US" sz="1600" b="1" i="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80000"/>
                        </a:lnSpc>
                        <a:spcAft>
                          <a:spcPts val="0"/>
                        </a:spcAft>
                      </a:pPr>
                      <a:r>
                        <a:rPr lang="en-US" sz="1600" b="1" i="0" baseline="30000" dirty="0">
                          <a:effectLst/>
                          <a:latin typeface="Times New Roman"/>
                          <a:ea typeface="Times New Roman"/>
                          <a:cs typeface="Arial"/>
                        </a:rPr>
                        <a:t>A</a:t>
                      </a:r>
                      <a:r>
                        <a:rPr lang="en-US" sz="1600" b="1" i="0" dirty="0">
                          <a:effectLst/>
                          <a:latin typeface="Times New Roman"/>
                          <a:ea typeface="Calibri"/>
                          <a:cs typeface="Arial"/>
                        </a:rPr>
                        <a:t> 528.45 ± 1149.67</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80000"/>
                        </a:lnSpc>
                        <a:spcAft>
                          <a:spcPts val="0"/>
                        </a:spcAft>
                      </a:pPr>
                      <a:r>
                        <a:rPr lang="ar-IQ" sz="1600" b="1" i="0" dirty="0">
                          <a:effectLst/>
                          <a:latin typeface="Calibri"/>
                          <a:ea typeface="Times New Roman"/>
                          <a:cs typeface="Times New Roman"/>
                        </a:rPr>
                        <a:t>فعالية انزيم </a:t>
                      </a:r>
                      <a:r>
                        <a:rPr lang="ar-IQ" sz="1600" b="1" i="0" dirty="0" err="1">
                          <a:effectLst/>
                          <a:latin typeface="Calibri"/>
                          <a:ea typeface="Times New Roman"/>
                          <a:cs typeface="Times New Roman"/>
                        </a:rPr>
                        <a:t>الفوسفاتيز</a:t>
                      </a:r>
                      <a:r>
                        <a:rPr lang="ar-IQ" sz="1600" b="1" i="0" dirty="0">
                          <a:effectLst/>
                          <a:latin typeface="Calibri"/>
                          <a:ea typeface="Times New Roman"/>
                          <a:cs typeface="Times New Roman"/>
                        </a:rPr>
                        <a:t> القاعدي</a:t>
                      </a:r>
                      <a:endParaRPr lang="en-US" sz="1600" b="1" i="0" dirty="0">
                        <a:effectLst/>
                        <a:latin typeface="Calibri"/>
                        <a:ea typeface="Calibri"/>
                        <a:cs typeface="Arial"/>
                      </a:endParaRPr>
                    </a:p>
                    <a:p>
                      <a:pPr algn="ctr" rtl="1">
                        <a:lnSpc>
                          <a:spcPct val="80000"/>
                        </a:lnSpc>
                        <a:spcAft>
                          <a:spcPts val="0"/>
                        </a:spcAft>
                      </a:pPr>
                      <a:r>
                        <a:rPr lang="ar-IQ" sz="1600" b="1" i="0" dirty="0">
                          <a:effectLst/>
                          <a:latin typeface="Calibri"/>
                          <a:ea typeface="Times New Roman"/>
                          <a:cs typeface="Times New Roman"/>
                        </a:rPr>
                        <a:t>(وحدة/ لتر)</a:t>
                      </a:r>
                      <a:endParaRPr lang="en-US" sz="1600" b="1" i="0" dirty="0">
                        <a:effectLst/>
                        <a:latin typeface="Calibri"/>
                        <a:ea typeface="Calibri"/>
                        <a:cs typeface="Arial"/>
                      </a:endParaRPr>
                    </a:p>
                  </a:txBody>
                  <a:tcPr marL="83598" marR="8359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088833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33"/>
            <a:ext cx="8352928" cy="800219"/>
          </a:xfrm>
          <a:prstGeom prst="rect">
            <a:avLst/>
          </a:prstGeom>
        </p:spPr>
        <p:txBody>
          <a:bodyPr wrap="square">
            <a:spAutoFit/>
          </a:bodyPr>
          <a:lstStyle/>
          <a:p>
            <a:pPr lvl="0" algn="just">
              <a:lnSpc>
                <a:spcPct val="115000"/>
              </a:lnSpc>
            </a:pPr>
            <a:r>
              <a:rPr lang="ar-IQ" sz="2000" b="1" dirty="0" smtClean="0">
                <a:solidFill>
                  <a:srgbClr val="002060"/>
                </a:solidFill>
                <a:ea typeface="Calibri"/>
                <a:cs typeface="Times New Roman"/>
              </a:rPr>
              <a:t>جدول </a:t>
            </a:r>
            <a:r>
              <a:rPr lang="en-US" sz="2000" b="1" dirty="0" smtClean="0">
                <a:solidFill>
                  <a:srgbClr val="002060"/>
                </a:solidFill>
                <a:ea typeface="Calibri"/>
                <a:cs typeface="Times New Roman"/>
              </a:rPr>
              <a:t>21</a:t>
            </a:r>
            <a:r>
              <a:rPr lang="ar-IQ" sz="2000" b="1" dirty="0" smtClean="0">
                <a:solidFill>
                  <a:srgbClr val="002060"/>
                </a:solidFill>
                <a:ea typeface="Calibri"/>
                <a:cs typeface="Times New Roman"/>
              </a:rPr>
              <a:t>. </a:t>
            </a:r>
            <a:r>
              <a:rPr lang="ar-IQ" sz="2000" b="1" dirty="0">
                <a:ea typeface="Calibri"/>
                <a:cs typeface="Times New Roman"/>
              </a:rPr>
              <a:t>معامل الارتباط بين صفات السائل المنوي لثيران الجاموس العراقي مع بعض الصفات </a:t>
            </a:r>
            <a:r>
              <a:rPr lang="ar-IQ" sz="2000" b="1" dirty="0" err="1">
                <a:ea typeface="Calibri"/>
                <a:cs typeface="Times New Roman"/>
              </a:rPr>
              <a:t>الكيمياحيوية</a:t>
            </a:r>
            <a:r>
              <a:rPr lang="ar-IQ" sz="2000" b="1" dirty="0">
                <a:ea typeface="Calibri"/>
                <a:cs typeface="Times New Roman"/>
              </a:rPr>
              <a:t> في البلازما المنوية.</a:t>
            </a:r>
            <a:endParaRPr lang="en-US" sz="1600" b="1" dirty="0">
              <a:solidFill>
                <a:prstClr val="black"/>
              </a:solidFill>
              <a:ea typeface="Calibri"/>
              <a:cs typeface="Arial"/>
            </a:endParaRPr>
          </a:p>
        </p:txBody>
      </p:sp>
      <p:graphicFrame>
        <p:nvGraphicFramePr>
          <p:cNvPr id="4" name="جدول 3"/>
          <p:cNvGraphicFramePr>
            <a:graphicFrameLocks noGrp="1"/>
          </p:cNvGraphicFramePr>
          <p:nvPr>
            <p:extLst>
              <p:ext uri="{D42A27DB-BD31-4B8C-83A1-F6EECF244321}">
                <p14:modId xmlns:p14="http://schemas.microsoft.com/office/powerpoint/2010/main" val="2664178191"/>
              </p:ext>
            </p:extLst>
          </p:nvPr>
        </p:nvGraphicFramePr>
        <p:xfrm>
          <a:off x="179515" y="769360"/>
          <a:ext cx="8712968" cy="6151626"/>
        </p:xfrm>
        <a:graphic>
          <a:graphicData uri="http://schemas.openxmlformats.org/drawingml/2006/table">
            <a:tbl>
              <a:tblPr rtl="1" firstRow="1" firstCol="1"/>
              <a:tblGrid>
                <a:gridCol w="2617047"/>
                <a:gridCol w="622230"/>
                <a:gridCol w="622230"/>
                <a:gridCol w="621351"/>
                <a:gridCol w="746851"/>
                <a:gridCol w="622230"/>
                <a:gridCol w="745974"/>
                <a:gridCol w="746851"/>
                <a:gridCol w="745974"/>
                <a:gridCol w="622230"/>
              </a:tblGrid>
              <a:tr h="1548298">
                <a:tc>
                  <a:txBody>
                    <a:bodyPr/>
                    <a:lstStyle/>
                    <a:p>
                      <a:pPr algn="ctr" rtl="1">
                        <a:lnSpc>
                          <a:spcPct val="115000"/>
                        </a:lnSpc>
                        <a:spcAft>
                          <a:spcPts val="0"/>
                        </a:spcAft>
                      </a:pPr>
                      <a:r>
                        <a:rPr lang="ar-IQ" sz="1300" b="1" i="0" dirty="0">
                          <a:effectLst/>
                          <a:latin typeface="Calibri"/>
                          <a:ea typeface="Calibri"/>
                          <a:cs typeface="Times New Roman"/>
                        </a:rPr>
                        <a:t>               </a:t>
                      </a:r>
                      <a:endParaRPr lang="en-US" sz="1300" b="1" i="0" dirty="0">
                        <a:effectLst/>
                        <a:latin typeface="Calibri"/>
                        <a:ea typeface="Calibri"/>
                        <a:cs typeface="Arial"/>
                      </a:endParaRPr>
                    </a:p>
                    <a:p>
                      <a:pPr algn="ctr" rtl="1">
                        <a:lnSpc>
                          <a:spcPct val="115000"/>
                        </a:lnSpc>
                        <a:spcAft>
                          <a:spcPts val="0"/>
                        </a:spcAft>
                      </a:pPr>
                      <a:r>
                        <a:rPr lang="ar-IQ" sz="1300" b="1" i="0" dirty="0">
                          <a:effectLst/>
                          <a:latin typeface="Calibri"/>
                          <a:ea typeface="Calibri"/>
                          <a:cs typeface="Times New Roman"/>
                        </a:rPr>
                        <a:t>            الصفات الكيمياحيوية في البلازما المنوية</a:t>
                      </a:r>
                      <a:endParaRPr lang="en-US" sz="1300" b="1" i="0" dirty="0">
                        <a:effectLst/>
                        <a:latin typeface="Calibri"/>
                        <a:ea typeface="Calibri"/>
                        <a:cs typeface="Arial"/>
                      </a:endParaRPr>
                    </a:p>
                    <a:p>
                      <a:pPr algn="ctr" rtl="1">
                        <a:lnSpc>
                          <a:spcPct val="115000"/>
                        </a:lnSpc>
                        <a:spcAft>
                          <a:spcPts val="0"/>
                        </a:spcAft>
                      </a:pPr>
                      <a:r>
                        <a:rPr lang="ar-IQ" sz="1300" b="1" i="0" dirty="0">
                          <a:effectLst/>
                          <a:latin typeface="Calibri"/>
                          <a:ea typeface="Calibri"/>
                          <a:cs typeface="Times New Roman"/>
                        </a:rPr>
                        <a:t> </a:t>
                      </a:r>
                      <a:endParaRPr lang="en-US" sz="1300" b="1" i="0" dirty="0">
                        <a:effectLst/>
                        <a:latin typeface="Calibri"/>
                        <a:ea typeface="Calibri"/>
                        <a:cs typeface="Arial"/>
                      </a:endParaRPr>
                    </a:p>
                    <a:p>
                      <a:pPr algn="ctr" rtl="1">
                        <a:lnSpc>
                          <a:spcPct val="115000"/>
                        </a:lnSpc>
                        <a:spcAft>
                          <a:spcPts val="0"/>
                        </a:spcAft>
                      </a:pPr>
                      <a:r>
                        <a:rPr lang="ar-IQ" sz="1300" b="1" i="0" dirty="0">
                          <a:effectLst/>
                          <a:latin typeface="Calibri"/>
                          <a:ea typeface="Calibri"/>
                          <a:cs typeface="Times New Roman"/>
                        </a:rPr>
                        <a:t> </a:t>
                      </a:r>
                      <a:endParaRPr lang="en-US" sz="1300" b="1" i="0" dirty="0">
                        <a:effectLst/>
                        <a:latin typeface="Calibri"/>
                        <a:ea typeface="Calibri"/>
                        <a:cs typeface="Arial"/>
                      </a:endParaRPr>
                    </a:p>
                    <a:p>
                      <a:pPr algn="ctr" rtl="1">
                        <a:lnSpc>
                          <a:spcPct val="115000"/>
                        </a:lnSpc>
                        <a:spcAft>
                          <a:spcPts val="0"/>
                        </a:spcAft>
                      </a:pPr>
                      <a:r>
                        <a:rPr lang="ar-IQ" sz="1300" b="1" i="0" dirty="0">
                          <a:effectLst/>
                          <a:latin typeface="Calibri"/>
                          <a:ea typeface="Calibri"/>
                          <a:cs typeface="Times New Roman"/>
                        </a:rPr>
                        <a:t> </a:t>
                      </a:r>
                      <a:endParaRPr lang="en-US" sz="1300" b="1" i="0" dirty="0">
                        <a:effectLst/>
                        <a:latin typeface="Calibri"/>
                        <a:ea typeface="Calibri"/>
                        <a:cs typeface="Arial"/>
                      </a:endParaRPr>
                    </a:p>
                    <a:p>
                      <a:pPr algn="ctr" rtl="1">
                        <a:lnSpc>
                          <a:spcPct val="115000"/>
                        </a:lnSpc>
                        <a:spcAft>
                          <a:spcPts val="0"/>
                        </a:spcAft>
                      </a:pPr>
                      <a:r>
                        <a:rPr lang="ar-IQ" sz="1300" b="1" i="0" dirty="0">
                          <a:effectLst/>
                          <a:latin typeface="Calibri"/>
                          <a:ea typeface="Calibri"/>
                          <a:cs typeface="Times New Roman"/>
                        </a:rPr>
                        <a:t>صفات السائل المنوي  </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9050" cap="flat" cmpd="sng" algn="ctr">
                      <a:solidFill>
                        <a:srgbClr val="000000"/>
                      </a:solidFill>
                      <a:prstDash val="solid"/>
                      <a:round/>
                      <a:headEnd type="none" w="med" len="med"/>
                      <a:tailEnd type="none" w="med" len="med"/>
                    </a:lnTlToBr>
                    <a:gradFill>
                      <a:gsLst>
                        <a:gs pos="0">
                          <a:srgbClr val="8488C4"/>
                        </a:gs>
                        <a:gs pos="53000">
                          <a:srgbClr val="D4DEFF"/>
                        </a:gs>
                        <a:gs pos="83000">
                          <a:srgbClr val="D4DEFF"/>
                        </a:gs>
                        <a:gs pos="100000">
                          <a:srgbClr val="96AB94"/>
                        </a:gs>
                      </a:gsLst>
                      <a:lin ang="5400000" scaled="0"/>
                    </a:gradFill>
                  </a:tcPr>
                </a:tc>
                <a:tc>
                  <a:txBody>
                    <a:bodyPr/>
                    <a:lstStyle/>
                    <a:p>
                      <a:pPr marL="71755" marR="71755" algn="ctr" rtl="1">
                        <a:lnSpc>
                          <a:spcPct val="115000"/>
                        </a:lnSpc>
                        <a:spcAft>
                          <a:spcPts val="0"/>
                        </a:spcAft>
                      </a:pPr>
                      <a:r>
                        <a:rPr lang="ar-IQ" sz="1300" b="1" i="0">
                          <a:effectLst/>
                          <a:latin typeface="Calibri"/>
                          <a:ea typeface="Times New Roman"/>
                          <a:cs typeface="Times New Roman"/>
                        </a:rPr>
                        <a:t>تركيز الكلوكوز</a:t>
                      </a:r>
                      <a:endParaRPr lang="en-US" sz="1300" b="1" i="0">
                        <a:effectLst/>
                        <a:latin typeface="Calibri"/>
                        <a:ea typeface="Calibri"/>
                        <a:cs typeface="Arial"/>
                      </a:endParaRPr>
                    </a:p>
                    <a:p>
                      <a:pPr marL="71755" marR="71755" algn="ctr" rtl="1">
                        <a:lnSpc>
                          <a:spcPct val="115000"/>
                        </a:lnSpc>
                        <a:spcAft>
                          <a:spcPts val="0"/>
                        </a:spcAft>
                      </a:pPr>
                      <a:r>
                        <a:rPr lang="ar-IQ" sz="1300" b="1" i="0">
                          <a:effectLst/>
                          <a:latin typeface="Calibri"/>
                          <a:ea typeface="Times New Roman"/>
                          <a:cs typeface="Times New Roman"/>
                        </a:rPr>
                        <a:t>(ملغم/ ديسيلتر)</a:t>
                      </a:r>
                      <a:endParaRPr lang="en-US" sz="1300" b="1" i="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dirty="0">
                          <a:effectLst/>
                          <a:latin typeface="Calibri"/>
                          <a:ea typeface="Calibri"/>
                          <a:cs typeface="Times New Roman"/>
                        </a:rPr>
                        <a:t>تركيز الكولسترول (ملغم/ ديسيلتر)</a:t>
                      </a:r>
                      <a:endParaRPr lang="en-US" sz="1300" b="1" i="0" dirty="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dirty="0">
                          <a:effectLst/>
                          <a:latin typeface="Calibri"/>
                          <a:ea typeface="Calibri"/>
                          <a:cs typeface="Times New Roman"/>
                        </a:rPr>
                        <a:t>تركيز الكلسريدات الثلاثية</a:t>
                      </a:r>
                      <a:endParaRPr lang="en-US" sz="1300" b="1" i="0" dirty="0">
                        <a:effectLst/>
                        <a:latin typeface="Calibri"/>
                        <a:ea typeface="Calibri"/>
                        <a:cs typeface="Arial"/>
                      </a:endParaRPr>
                    </a:p>
                    <a:p>
                      <a:pPr marL="71755" marR="71755" algn="ctr" rtl="0">
                        <a:lnSpc>
                          <a:spcPct val="115000"/>
                        </a:lnSpc>
                        <a:spcAft>
                          <a:spcPts val="0"/>
                        </a:spcAft>
                      </a:pPr>
                      <a:r>
                        <a:rPr lang="ar-IQ" sz="1300" b="1" i="0" dirty="0">
                          <a:effectLst/>
                          <a:latin typeface="Calibri"/>
                          <a:ea typeface="Calibri"/>
                          <a:cs typeface="Times New Roman"/>
                        </a:rPr>
                        <a:t>(ملغم/ ديسيلتر)</a:t>
                      </a:r>
                      <a:endParaRPr lang="en-US" sz="1300" b="1" i="0" dirty="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dirty="0">
                          <a:effectLst/>
                          <a:latin typeface="Calibri"/>
                          <a:ea typeface="Times New Roman"/>
                          <a:cs typeface="Times New Roman"/>
                        </a:rPr>
                        <a:t>تركيز البروتينات الدهنية العالية الكثافة (ملغم/ديسيلتر)</a:t>
                      </a:r>
                      <a:endParaRPr lang="en-US" sz="1300" b="1" i="0" dirty="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dirty="0">
                          <a:effectLst/>
                          <a:latin typeface="Calibri"/>
                          <a:ea typeface="Times New Roman"/>
                          <a:cs typeface="Times New Roman"/>
                        </a:rPr>
                        <a:t>تركيز البروتينات الدهنية الواطئة الكثافة(ملغم/ </a:t>
                      </a:r>
                      <a:r>
                        <a:rPr lang="ar-IQ" sz="1300" b="1" i="0" dirty="0" err="1">
                          <a:effectLst/>
                          <a:latin typeface="Calibri"/>
                          <a:ea typeface="Times New Roman"/>
                          <a:cs typeface="Times New Roman"/>
                        </a:rPr>
                        <a:t>ديسيلر</a:t>
                      </a:r>
                      <a:r>
                        <a:rPr lang="ar-IQ" sz="1300" b="1" i="0" dirty="0">
                          <a:effectLst/>
                          <a:latin typeface="Calibri"/>
                          <a:ea typeface="Times New Roman"/>
                          <a:cs typeface="Times New Roman"/>
                        </a:rPr>
                        <a:t>)</a:t>
                      </a:r>
                      <a:endParaRPr lang="en-US" sz="1300" b="1" i="0" dirty="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a:effectLst/>
                          <a:latin typeface="Calibri"/>
                          <a:ea typeface="Times New Roman"/>
                          <a:cs typeface="Times New Roman"/>
                        </a:rPr>
                        <a:t>تركيز البروتينات الدهنية الواطئة الكثافة جدا(ملغم/ ديسيلر)</a:t>
                      </a:r>
                      <a:endParaRPr lang="en-US" sz="1300" b="1" i="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a:effectLst/>
                          <a:latin typeface="Calibri"/>
                          <a:ea typeface="Times New Roman"/>
                          <a:cs typeface="Times New Roman"/>
                        </a:rPr>
                        <a:t>فعالية الإنزيم الناقل لمجموعة الأمين من الأسبارتيت (وحدة/ لتر)</a:t>
                      </a:r>
                      <a:endParaRPr lang="en-US" sz="1300" b="1" i="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a:effectLst/>
                          <a:latin typeface="Calibri"/>
                          <a:ea typeface="Times New Roman"/>
                          <a:cs typeface="Times New Roman"/>
                        </a:rPr>
                        <a:t>فعالية الإنزيم الناقل لمجموعة الأمين من الألانين (وحدة/ لتر)</a:t>
                      </a:r>
                      <a:endParaRPr lang="en-US" sz="1300" b="1" i="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71755" marR="71755" algn="ctr" rtl="0">
                        <a:lnSpc>
                          <a:spcPct val="115000"/>
                        </a:lnSpc>
                        <a:spcAft>
                          <a:spcPts val="0"/>
                        </a:spcAft>
                      </a:pPr>
                      <a:r>
                        <a:rPr lang="ar-IQ" sz="1300" b="1" i="0" dirty="0">
                          <a:effectLst/>
                          <a:latin typeface="Calibri"/>
                          <a:ea typeface="Times New Roman"/>
                          <a:cs typeface="Times New Roman"/>
                        </a:rPr>
                        <a:t>فعالية انزيم  </a:t>
                      </a:r>
                      <a:r>
                        <a:rPr lang="ar-IQ" sz="1300" b="1" i="0" dirty="0" err="1">
                          <a:effectLst/>
                          <a:latin typeface="Calibri"/>
                          <a:ea typeface="Times New Roman"/>
                          <a:cs typeface="Times New Roman"/>
                        </a:rPr>
                        <a:t>الفوسفاتيز</a:t>
                      </a:r>
                      <a:r>
                        <a:rPr lang="ar-IQ" sz="1300" b="1" i="0" dirty="0">
                          <a:effectLst/>
                          <a:latin typeface="Calibri"/>
                          <a:ea typeface="Times New Roman"/>
                          <a:cs typeface="Times New Roman"/>
                        </a:rPr>
                        <a:t> القاعدي (وحدة/ لتر)</a:t>
                      </a:r>
                      <a:endParaRPr lang="en-US" sz="1300" b="1" i="0" dirty="0">
                        <a:effectLst/>
                        <a:latin typeface="Calibri"/>
                        <a:ea typeface="Calibri"/>
                        <a:cs typeface="Arial"/>
                      </a:endParaRPr>
                    </a:p>
                  </a:txBody>
                  <a:tcPr marL="65594" marR="65594"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tabLst>
                          <a:tab pos="323850" algn="l"/>
                          <a:tab pos="1035050" algn="ctr"/>
                        </a:tabLst>
                      </a:pPr>
                      <a:r>
                        <a:rPr lang="ar-IQ" sz="1300" b="1" i="0">
                          <a:effectLst/>
                          <a:latin typeface="Calibri"/>
                          <a:ea typeface="Calibri"/>
                          <a:cs typeface="Times New Roman"/>
                        </a:rPr>
                        <a:t>حجم القذفة (مل)</a:t>
                      </a:r>
                      <a:endParaRPr lang="en-US" sz="1300" b="1" i="0">
                        <a:effectLst/>
                        <a:latin typeface="Calibri"/>
                        <a:ea typeface="Calibri"/>
                        <a:cs typeface="Arial"/>
                      </a:endParaRPr>
                    </a:p>
                    <a:p>
                      <a:pPr algn="ctr" rtl="0">
                        <a:lnSpc>
                          <a:spcPct val="80000"/>
                        </a:lnSpc>
                        <a:spcAft>
                          <a:spcPts val="0"/>
                        </a:spcAft>
                        <a:tabLst>
                          <a:tab pos="323850" algn="l"/>
                          <a:tab pos="1035050" algn="ctr"/>
                        </a:tabLst>
                      </a:pPr>
                      <a:r>
                        <a:rPr lang="ar-IQ" sz="1300" b="1" i="0">
                          <a:effectLst/>
                          <a:latin typeface="Calibri"/>
                          <a:ea typeface="Calibri"/>
                          <a:cs typeface="Times New Roman"/>
                        </a:rPr>
                        <a:t> </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Times New Roman"/>
                          <a:cs typeface="Arial"/>
                        </a:rPr>
                        <a:t>0.33-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0.23</a:t>
                      </a:r>
                      <a:endParaRPr lang="ar-IQ" sz="1300" b="1" i="0" dirty="0" smtClean="0">
                        <a:effectLst/>
                        <a:latin typeface="Times New Roman"/>
                        <a:ea typeface="Calibri"/>
                        <a:cs typeface="Arial"/>
                      </a:endParaRPr>
                    </a:p>
                    <a:p>
                      <a:pPr algn="ctr" rtl="0">
                        <a:lnSpc>
                          <a:spcPct val="115000"/>
                        </a:lnSpc>
                        <a:spcAft>
                          <a:spcPts val="0"/>
                        </a:spcAft>
                      </a:pPr>
                      <a:r>
                        <a:rPr lang="en-US" sz="1300" b="1" i="0" dirty="0" smtClean="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0.41­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0.14</a:t>
                      </a:r>
                    </a:p>
                    <a:p>
                      <a:pPr algn="ctr" rtl="0">
                        <a:lnSpc>
                          <a:spcPct val="115000"/>
                        </a:lnSpc>
                        <a:spcAft>
                          <a:spcPts val="0"/>
                        </a:spcAft>
                      </a:pPr>
                      <a:r>
                        <a:rPr lang="en-US" sz="1300" b="1" i="0" dirty="0" smtClean="0">
                          <a:effectLst/>
                          <a:latin typeface="Times New Roman"/>
                          <a:ea typeface="Calibri"/>
                          <a:cs typeface="Arial"/>
                        </a:rPr>
                        <a:t>­</a:t>
                      </a: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0.02­</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0.30</a:t>
                      </a:r>
                      <a:r>
                        <a:rPr lang="ar-IQ" sz="1300" b="1" i="0" dirty="0" smtClean="0">
                          <a:effectLst/>
                          <a:latin typeface="Times New Roman"/>
                          <a:ea typeface="Calibri"/>
                          <a:cs typeface="Arial"/>
                        </a:rPr>
                        <a:t>­</a:t>
                      </a:r>
                    </a:p>
                    <a:p>
                      <a:pPr algn="ctr" rtl="0">
                        <a:lnSpc>
                          <a:spcPct val="115000"/>
                        </a:lnSpc>
                        <a:spcAft>
                          <a:spcPts val="0"/>
                        </a:spcAft>
                      </a:pP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0.30</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0.01</a:t>
                      </a:r>
                    </a:p>
                    <a:p>
                      <a:pPr algn="ctr" rtl="0">
                        <a:lnSpc>
                          <a:spcPct val="115000"/>
                        </a:lnSpc>
                        <a:spcAft>
                          <a:spcPts val="0"/>
                        </a:spcAft>
                      </a:pPr>
                      <a:r>
                        <a:rPr lang="en-US" sz="1300" b="1" i="0" dirty="0" smtClean="0">
                          <a:effectLst/>
                          <a:latin typeface="Times New Roman"/>
                          <a:ea typeface="Calibri"/>
                          <a:cs typeface="Arial"/>
                        </a:rPr>
                        <a:t>­</a:t>
                      </a: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0.37­</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tabLst>
                          <a:tab pos="600075" algn="l"/>
                          <a:tab pos="1035050" algn="ctr"/>
                        </a:tabLst>
                      </a:pPr>
                      <a:r>
                        <a:rPr lang="ar-IQ" sz="1300" b="1" i="0">
                          <a:effectLst/>
                          <a:latin typeface="Calibri"/>
                          <a:ea typeface="Calibri"/>
                          <a:cs typeface="Times New Roman"/>
                        </a:rPr>
                        <a:t>تركيز النطف (مليون /مل)</a:t>
                      </a:r>
                      <a:endParaRPr lang="en-US" sz="1300" b="1" i="0">
                        <a:effectLst/>
                        <a:latin typeface="Calibri"/>
                        <a:ea typeface="Calibri"/>
                        <a:cs typeface="Arial"/>
                      </a:endParaRPr>
                    </a:p>
                    <a:p>
                      <a:pPr algn="ctr" rtl="0">
                        <a:lnSpc>
                          <a:spcPct val="80000"/>
                        </a:lnSpc>
                        <a:spcAft>
                          <a:spcPts val="0"/>
                        </a:spcAft>
                        <a:tabLst>
                          <a:tab pos="600075" algn="l"/>
                          <a:tab pos="1035050" algn="ctr"/>
                        </a:tabLst>
                      </a:pPr>
                      <a:r>
                        <a:rPr lang="ar-IQ" sz="1300" b="1" i="0">
                          <a:effectLst/>
                          <a:latin typeface="Calibri"/>
                          <a:ea typeface="Calibri"/>
                          <a:cs typeface="Times New Roman"/>
                        </a:rPr>
                        <a:t> </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baseline="0" dirty="0" smtClean="0">
                          <a:effectLst/>
                          <a:latin typeface="Times New Roman"/>
                          <a:ea typeface="Times New Roman"/>
                          <a:cs typeface="Arial"/>
                        </a:rPr>
                        <a:t> 0.08</a:t>
                      </a:r>
                    </a:p>
                    <a:p>
                      <a:pPr algn="ctr" rtl="1">
                        <a:lnSpc>
                          <a:spcPct val="115000"/>
                        </a:lnSpc>
                        <a:spcAft>
                          <a:spcPts val="0"/>
                        </a:spcAft>
                      </a:pPr>
                      <a:r>
                        <a:rPr lang="en-US" sz="1300" b="1" i="0" dirty="0" smtClean="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0.15</a:t>
                      </a:r>
                    </a:p>
                    <a:p>
                      <a:pPr algn="ctr" rtl="0">
                        <a:lnSpc>
                          <a:spcPct val="115000"/>
                        </a:lnSpc>
                        <a:spcAft>
                          <a:spcPts val="0"/>
                        </a:spcAft>
                      </a:pPr>
                      <a:r>
                        <a:rPr lang="en-US" sz="1300" b="1" i="0" dirty="0" smtClean="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0.09</a:t>
                      </a:r>
                    </a:p>
                    <a:p>
                      <a:pPr algn="ctr" rtl="0">
                        <a:lnSpc>
                          <a:spcPct val="115000"/>
                        </a:lnSpc>
                        <a:spcAft>
                          <a:spcPts val="0"/>
                        </a:spcAft>
                      </a:pPr>
                      <a:r>
                        <a:rPr lang="en-US" sz="1300" b="1" i="0" dirty="0" smtClean="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dirty="0" smtClean="0">
                          <a:effectLst/>
                          <a:latin typeface="Calibri"/>
                          <a:ea typeface="Times New Roman"/>
                          <a:cs typeface="Times New Roman"/>
                        </a:rPr>
                        <a:t>0.32</a:t>
                      </a:r>
                    </a:p>
                    <a:p>
                      <a:pPr algn="ctr" rtl="1">
                        <a:lnSpc>
                          <a:spcPct val="115000"/>
                        </a:lnSpc>
                        <a:spcAft>
                          <a:spcPts val="0"/>
                        </a:spcAft>
                      </a:pPr>
                      <a:r>
                        <a:rPr lang="en-US" sz="1300" b="1" i="0" dirty="0" smtClean="0">
                          <a:effectLst/>
                          <a:latin typeface="Times New Roman"/>
                          <a:ea typeface="Calibri"/>
                          <a:cs typeface="Arial"/>
                        </a:rPr>
                        <a:t> </a:t>
                      </a: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0.05⁻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0.08</a:t>
                      </a:r>
                    </a:p>
                    <a:p>
                      <a:pPr algn="ctr" rtl="0">
                        <a:lnSpc>
                          <a:spcPct val="115000"/>
                        </a:lnSpc>
                        <a:spcAft>
                          <a:spcPts val="0"/>
                        </a:spcAft>
                      </a:pPr>
                      <a:r>
                        <a:rPr lang="en-US" sz="1300" b="1" i="0" dirty="0" smtClean="0">
                          <a:effectLst/>
                          <a:latin typeface="Times New Roman"/>
                          <a:ea typeface="Calibri"/>
                          <a:cs typeface="Arial"/>
                        </a:rPr>
                        <a:t> </a:t>
                      </a: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0.20</a:t>
                      </a:r>
                    </a:p>
                    <a:p>
                      <a:pPr algn="ctr" rtl="0">
                        <a:lnSpc>
                          <a:spcPct val="115000"/>
                        </a:lnSpc>
                        <a:spcAft>
                          <a:spcPts val="0"/>
                        </a:spcAft>
                      </a:pPr>
                      <a:r>
                        <a:rPr lang="en-US" sz="1300" b="1" i="0" dirty="0" smtClean="0">
                          <a:effectLst/>
                          <a:latin typeface="Times New Roman"/>
                          <a:ea typeface="Calibri"/>
                          <a:cs typeface="Arial"/>
                        </a:rPr>
                        <a:t> </a:t>
                      </a: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0.31 </a:t>
                      </a:r>
                      <a:endParaRPr lang="en-US" sz="1300" b="1" i="0" dirty="0" smtClean="0">
                        <a:effectLst/>
                        <a:latin typeface="Times New Roman"/>
                        <a:ea typeface="Calibri"/>
                        <a:cs typeface="Arial"/>
                      </a:endParaRPr>
                    </a:p>
                    <a:p>
                      <a:pPr algn="ctr" rtl="0">
                        <a:lnSpc>
                          <a:spcPct val="115000"/>
                        </a:lnSpc>
                        <a:spcAft>
                          <a:spcPts val="0"/>
                        </a:spcAft>
                      </a:pPr>
                      <a:r>
                        <a:rPr lang="en-US" sz="1300" b="1" i="0" dirty="0" smtClean="0">
                          <a:effectLst/>
                          <a:latin typeface="Times New Roman"/>
                          <a:ea typeface="Calibri"/>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0.06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لحركة النطف الجماعية</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smtClean="0">
                          <a:effectLst/>
                          <a:latin typeface="Calibri"/>
                          <a:ea typeface="Times New Roman"/>
                          <a:cs typeface="Times New Roman"/>
                        </a:rPr>
                        <a:t>-</a:t>
                      </a:r>
                      <a:r>
                        <a:rPr lang="en-US" sz="1300" b="1" i="0" dirty="0" smtClean="0">
                          <a:effectLst/>
                          <a:latin typeface="Calibri"/>
                          <a:ea typeface="Times New Roman"/>
                          <a:cs typeface="Times New Roman"/>
                        </a:rPr>
                        <a:t>0.21</a:t>
                      </a:r>
                    </a:p>
                    <a:p>
                      <a:pPr algn="ctr" rtl="1">
                        <a:lnSpc>
                          <a:spcPct val="115000"/>
                        </a:lnSpc>
                        <a:spcAft>
                          <a:spcPts val="0"/>
                        </a:spcAft>
                      </a:pPr>
                      <a:r>
                        <a:rPr lang="en-US" sz="1300" b="1" i="0" dirty="0" smtClean="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0.11­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dirty="0" smtClean="0">
                          <a:effectLst/>
                          <a:latin typeface="Calibri"/>
                          <a:ea typeface="Times New Roman"/>
                          <a:cs typeface="Times New Roman"/>
                        </a:rPr>
                        <a:t>0.22</a:t>
                      </a:r>
                    </a:p>
                    <a:p>
                      <a:pPr algn="ctr" rtl="1">
                        <a:lnSpc>
                          <a:spcPct val="115000"/>
                        </a:lnSpc>
                        <a:spcAft>
                          <a:spcPts val="0"/>
                        </a:spcAft>
                      </a:pP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0.24­</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0.11</a:t>
                      </a:r>
                    </a:p>
                    <a:p>
                      <a:pPr algn="ctr" rtl="0">
                        <a:lnSpc>
                          <a:spcPct val="115000"/>
                        </a:lnSpc>
                        <a:spcAft>
                          <a:spcPts val="0"/>
                        </a:spcAft>
                      </a:pPr>
                      <a:r>
                        <a:rPr lang="en-US" sz="1300" b="1" i="0" dirty="0" smtClean="0">
                          <a:effectLst/>
                          <a:latin typeface="Times New Roman"/>
                          <a:ea typeface="Calibri"/>
                          <a:cs typeface="Arial"/>
                        </a:rPr>
                        <a:t>­</a:t>
                      </a: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solidFill>
                            <a:srgbClr val="FF0000"/>
                          </a:solidFill>
                          <a:effectLst/>
                          <a:latin typeface="Times New Roman"/>
                          <a:ea typeface="Calibri"/>
                          <a:cs typeface="Arial"/>
                        </a:rPr>
                        <a:t>0.53</a:t>
                      </a:r>
                      <a:r>
                        <a:rPr lang="en-US" sz="1300" b="1" i="0" dirty="0" smtClean="0">
                          <a:solidFill>
                            <a:srgbClr val="FF0000"/>
                          </a:solidFill>
                          <a:effectLst/>
                          <a:latin typeface="Times New Roman"/>
                          <a:ea typeface="Times New Roman"/>
                          <a:cs typeface="Arial"/>
                        </a:rPr>
                        <a:t>  </a:t>
                      </a:r>
                      <a:endParaRPr lang="en-US" sz="1300" b="1" i="0" dirty="0">
                        <a:solidFill>
                          <a:srgbClr val="FF0000"/>
                        </a:solidFill>
                        <a:effectLst/>
                        <a:latin typeface="Calibri"/>
                        <a:ea typeface="Calibri"/>
                        <a:cs typeface="Arial"/>
                      </a:endParaRPr>
                    </a:p>
                    <a:p>
                      <a:pPr algn="ctr" rtl="0">
                        <a:lnSpc>
                          <a:spcPct val="115000"/>
                        </a:lnSpc>
                        <a:spcAft>
                          <a:spcPts val="0"/>
                        </a:spcAft>
                      </a:pPr>
                      <a:r>
                        <a:rPr lang="en-US" sz="1300" b="1" i="0" dirty="0">
                          <a:solidFill>
                            <a:srgbClr val="FF0000"/>
                          </a:solidFill>
                          <a:effectLst/>
                          <a:latin typeface="Times New Roman"/>
                          <a:ea typeface="Times New Roman"/>
                          <a:cs typeface="Arial"/>
                        </a:rPr>
                        <a:t>*</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0.33</a:t>
                      </a:r>
                    </a:p>
                    <a:p>
                      <a:pPr algn="ctr" rtl="0">
                        <a:lnSpc>
                          <a:spcPct val="115000"/>
                        </a:lnSpc>
                        <a:spcAft>
                          <a:spcPts val="0"/>
                        </a:spcAft>
                      </a:pP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0.02­</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لحركة النطف الفردية</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smtClean="0">
                          <a:solidFill>
                            <a:srgbClr val="FF0000"/>
                          </a:solidFill>
                          <a:effectLst/>
                          <a:latin typeface="Calibri"/>
                          <a:ea typeface="Times New Roman"/>
                          <a:cs typeface="Times New Roman"/>
                        </a:rPr>
                        <a:t>-</a:t>
                      </a:r>
                      <a:r>
                        <a:rPr lang="en-US" sz="1300" b="1" i="0" dirty="0" smtClean="0">
                          <a:solidFill>
                            <a:srgbClr val="FF0000"/>
                          </a:solidFill>
                          <a:effectLst/>
                          <a:latin typeface="Calibri"/>
                          <a:ea typeface="Times New Roman"/>
                          <a:cs typeface="Times New Roman"/>
                        </a:rPr>
                        <a:t>0.59</a:t>
                      </a:r>
                      <a:endParaRPr lang="en-US" sz="1300" b="1" i="0" dirty="0">
                        <a:solidFill>
                          <a:srgbClr val="FF0000"/>
                        </a:solidFill>
                        <a:effectLst/>
                        <a:latin typeface="Calibri"/>
                        <a:ea typeface="Calibri"/>
                        <a:cs typeface="Arial"/>
                      </a:endParaRPr>
                    </a:p>
                    <a:p>
                      <a:pPr algn="ctr" rtl="1">
                        <a:lnSpc>
                          <a:spcPct val="115000"/>
                        </a:lnSpc>
                        <a:spcAft>
                          <a:spcPts val="0"/>
                        </a:spcAft>
                      </a:pPr>
                      <a:r>
                        <a:rPr lang="ar-IQ" sz="1300" b="1" i="0" dirty="0">
                          <a:solidFill>
                            <a:srgbClr val="FF0000"/>
                          </a:solidFill>
                          <a:effectLst/>
                          <a:latin typeface="Calibri"/>
                          <a:ea typeface="Times New Roman"/>
                          <a:cs typeface="Times New Roman"/>
                        </a:rPr>
                        <a:t> ⃰</a:t>
                      </a:r>
                      <a:endParaRPr lang="en-US" sz="1300" b="1" i="0" dirty="0">
                        <a:solidFill>
                          <a:srgbClr val="FF0000"/>
                        </a:solidFill>
                        <a:effectLst/>
                        <a:latin typeface="Calibri"/>
                        <a:ea typeface="Calibri"/>
                        <a:cs typeface="Arial"/>
                      </a:endParaRPr>
                    </a:p>
                  </a:txBody>
                  <a:tcPr marL="65594" marR="6559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0.41­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solidFill>
                            <a:srgbClr val="FF0000"/>
                          </a:solidFill>
                          <a:effectLst/>
                          <a:latin typeface="Times New Roman"/>
                          <a:ea typeface="Calibri"/>
                          <a:cs typeface="Arial"/>
                        </a:rPr>
                        <a:t>0.50­</a:t>
                      </a:r>
                      <a:endParaRPr lang="en-US" sz="1300" b="1" i="0" dirty="0">
                        <a:solidFill>
                          <a:srgbClr val="FF0000"/>
                        </a:solidFill>
                        <a:effectLst/>
                        <a:latin typeface="Calibri"/>
                        <a:ea typeface="Calibri"/>
                        <a:cs typeface="Arial"/>
                      </a:endParaRPr>
                    </a:p>
                    <a:p>
                      <a:pPr algn="ctr" rtl="0">
                        <a:lnSpc>
                          <a:spcPct val="115000"/>
                        </a:lnSpc>
                        <a:spcAft>
                          <a:spcPts val="0"/>
                        </a:spcAft>
                      </a:pPr>
                      <a:r>
                        <a:rPr lang="en-US" sz="1300" b="1" i="0" dirty="0">
                          <a:solidFill>
                            <a:srgbClr val="FF0000"/>
                          </a:solidFill>
                          <a:effectLst/>
                          <a:latin typeface="Times New Roman"/>
                          <a:ea typeface="Calibri"/>
                          <a:cs typeface="Arial"/>
                        </a:rPr>
                        <a:t>⃰</a:t>
                      </a:r>
                      <a:endParaRPr lang="en-US" sz="1300" b="1" i="0" dirty="0">
                        <a:solidFill>
                          <a:srgbClr val="FF0000"/>
                        </a:solidFill>
                        <a:effectLst/>
                        <a:latin typeface="Calibri"/>
                        <a:ea typeface="Calibri"/>
                        <a:cs typeface="Arial"/>
                      </a:endParaRPr>
                    </a:p>
                  </a:txBody>
                  <a:tcPr marL="65594" marR="65594"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smtClean="0">
                          <a:effectLst/>
                          <a:latin typeface="Calibri"/>
                          <a:ea typeface="Times New Roman"/>
                          <a:cs typeface="Times New Roman"/>
                        </a:rPr>
                        <a:t>-</a:t>
                      </a:r>
                      <a:r>
                        <a:rPr lang="en-US" sz="1300" b="1" i="0" dirty="0" smtClean="0">
                          <a:effectLst/>
                          <a:latin typeface="Calibri"/>
                          <a:ea typeface="Times New Roman"/>
                          <a:cs typeface="Times New Roman"/>
                        </a:rPr>
                        <a:t>0.36</a:t>
                      </a: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solidFill>
                            <a:srgbClr val="FF0000"/>
                          </a:solidFill>
                          <a:effectLst/>
                          <a:latin typeface="Times New Roman"/>
                          <a:ea typeface="Calibri"/>
                          <a:cs typeface="Arial"/>
                        </a:rPr>
                        <a:t>0.52</a:t>
                      </a:r>
                    </a:p>
                    <a:p>
                      <a:pPr algn="ctr" rtl="0">
                        <a:lnSpc>
                          <a:spcPct val="115000"/>
                        </a:lnSpc>
                        <a:spcAft>
                          <a:spcPts val="0"/>
                        </a:spcAft>
                      </a:pPr>
                      <a:r>
                        <a:rPr lang="en-US" sz="1300" b="1" i="0" dirty="0" smtClean="0">
                          <a:solidFill>
                            <a:srgbClr val="FF0000"/>
                          </a:solidFill>
                          <a:effectLst/>
                          <a:latin typeface="Times New Roman"/>
                          <a:ea typeface="Calibri"/>
                          <a:cs typeface="Arial"/>
                        </a:rPr>
                        <a:t>­</a:t>
                      </a:r>
                      <a:r>
                        <a:rPr lang="en-US" sz="1300" b="1" i="0" dirty="0" smtClean="0">
                          <a:solidFill>
                            <a:srgbClr val="FF0000"/>
                          </a:solidFill>
                          <a:effectLst/>
                          <a:latin typeface="Times New Roman"/>
                          <a:ea typeface="Times New Roman"/>
                          <a:cs typeface="Arial"/>
                        </a:rPr>
                        <a:t> </a:t>
                      </a:r>
                      <a:r>
                        <a:rPr lang="en-US" sz="1300" b="1" i="0" dirty="0">
                          <a:solidFill>
                            <a:srgbClr val="FF0000"/>
                          </a:solidFill>
                          <a:effectLst/>
                          <a:latin typeface="Times New Roman"/>
                          <a:ea typeface="Times New Roman"/>
                          <a:cs typeface="Arial"/>
                        </a:rPr>
                        <a:t>*</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solidFill>
                            <a:srgbClr val="FF0000"/>
                          </a:solidFill>
                          <a:effectLst/>
                          <a:latin typeface="Times New Roman"/>
                          <a:ea typeface="Calibri"/>
                          <a:cs typeface="Arial"/>
                        </a:rPr>
                        <a:t>0.52­</a:t>
                      </a:r>
                      <a:endParaRPr lang="en-US" sz="1300" b="1" i="0" dirty="0">
                        <a:solidFill>
                          <a:srgbClr val="FF0000"/>
                        </a:solidFill>
                        <a:effectLst/>
                        <a:latin typeface="Calibri"/>
                        <a:ea typeface="Calibri"/>
                        <a:cs typeface="Arial"/>
                      </a:endParaRPr>
                    </a:p>
                    <a:p>
                      <a:pPr algn="ctr" rtl="0">
                        <a:lnSpc>
                          <a:spcPct val="115000"/>
                        </a:lnSpc>
                        <a:spcAft>
                          <a:spcPts val="0"/>
                        </a:spcAft>
                      </a:pPr>
                      <a:r>
                        <a:rPr lang="en-US" sz="1300" b="1" i="0" dirty="0">
                          <a:solidFill>
                            <a:srgbClr val="FF0000"/>
                          </a:solidFill>
                          <a:effectLst/>
                          <a:latin typeface="Times New Roman"/>
                          <a:ea typeface="Calibri"/>
                          <a:cs typeface="Arial"/>
                        </a:rPr>
                        <a:t>⃰</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solidFill>
                            <a:srgbClr val="FF0000"/>
                          </a:solidFill>
                          <a:effectLst/>
                          <a:latin typeface="Times New Roman"/>
                          <a:ea typeface="Calibri"/>
                          <a:cs typeface="Arial"/>
                        </a:rPr>
                        <a:t>0.51­</a:t>
                      </a:r>
                      <a:endParaRPr lang="en-US" sz="1300" b="1" i="0" dirty="0">
                        <a:solidFill>
                          <a:srgbClr val="FF0000"/>
                        </a:solidFill>
                        <a:effectLst/>
                        <a:latin typeface="Calibri"/>
                        <a:ea typeface="Calibri"/>
                        <a:cs typeface="Arial"/>
                      </a:endParaRPr>
                    </a:p>
                    <a:p>
                      <a:pPr algn="ctr" rtl="0">
                        <a:lnSpc>
                          <a:spcPct val="115000"/>
                        </a:lnSpc>
                        <a:spcAft>
                          <a:spcPts val="0"/>
                        </a:spcAft>
                      </a:pPr>
                      <a:r>
                        <a:rPr lang="en-US" sz="1300" b="1" i="0" dirty="0">
                          <a:solidFill>
                            <a:srgbClr val="FF0000"/>
                          </a:solidFill>
                          <a:effectLst/>
                          <a:latin typeface="Times New Roman"/>
                          <a:ea typeface="Times New Roman"/>
                          <a:cs typeface="Arial"/>
                        </a:rPr>
                        <a:t> *</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effectLst/>
                          <a:latin typeface="Times New Roman"/>
                          <a:ea typeface="Calibri"/>
                          <a:cs typeface="Arial"/>
                        </a:rPr>
                        <a:t>0.36</a:t>
                      </a:r>
                    </a:p>
                    <a:p>
                      <a:pPr algn="ctr" rtl="0">
                        <a:lnSpc>
                          <a:spcPct val="115000"/>
                        </a:lnSpc>
                        <a:spcAft>
                          <a:spcPts val="0"/>
                        </a:spcAft>
                      </a:pP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0.26­</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للنطف الحية</a:t>
                      </a:r>
                      <a:endParaRPr lang="en-US" sz="1300" b="1" i="0">
                        <a:effectLst/>
                        <a:latin typeface="Calibri"/>
                        <a:ea typeface="Calibri"/>
                        <a:cs typeface="Arial"/>
                      </a:endParaRPr>
                    </a:p>
                    <a:p>
                      <a:pPr algn="ctr" rtl="0">
                        <a:lnSpc>
                          <a:spcPct val="80000"/>
                        </a:lnSpc>
                        <a:spcAft>
                          <a:spcPts val="0"/>
                        </a:spcAft>
                      </a:pPr>
                      <a:r>
                        <a:rPr lang="ar-IQ" sz="1300" b="1" i="0">
                          <a:effectLst/>
                          <a:latin typeface="Calibri"/>
                          <a:ea typeface="Calibri"/>
                          <a:cs typeface="Times New Roman"/>
                        </a:rPr>
                        <a:t> </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smtClean="0">
                          <a:solidFill>
                            <a:srgbClr val="FF0000"/>
                          </a:solidFill>
                          <a:effectLst/>
                          <a:latin typeface="Times New Roman"/>
                          <a:ea typeface="Calibri"/>
                          <a:cs typeface="Arial"/>
                        </a:rPr>
                        <a:t>0.51</a:t>
                      </a:r>
                    </a:p>
                    <a:p>
                      <a:pPr algn="ctr" rtl="0">
                        <a:lnSpc>
                          <a:spcPct val="115000"/>
                        </a:lnSpc>
                        <a:spcAft>
                          <a:spcPts val="0"/>
                        </a:spcAft>
                      </a:pPr>
                      <a:r>
                        <a:rPr lang="en-US" sz="1300" b="1" i="0" dirty="0" smtClean="0">
                          <a:solidFill>
                            <a:srgbClr val="FF0000"/>
                          </a:solidFill>
                          <a:effectLst/>
                          <a:latin typeface="Times New Roman"/>
                          <a:ea typeface="Calibri"/>
                          <a:cs typeface="Arial"/>
                        </a:rPr>
                        <a:t>­</a:t>
                      </a:r>
                      <a:r>
                        <a:rPr lang="en-US" sz="1300" b="1" i="0" dirty="0" smtClean="0">
                          <a:solidFill>
                            <a:srgbClr val="FF0000"/>
                          </a:solidFill>
                          <a:effectLst/>
                          <a:latin typeface="Times New Roman"/>
                          <a:ea typeface="Times New Roman"/>
                          <a:cs typeface="Arial"/>
                        </a:rPr>
                        <a:t> </a:t>
                      </a:r>
                      <a:r>
                        <a:rPr lang="en-US" sz="1300" b="1" i="0" dirty="0">
                          <a:solidFill>
                            <a:srgbClr val="FF0000"/>
                          </a:solidFill>
                          <a:effectLst/>
                          <a:latin typeface="Times New Roman"/>
                          <a:ea typeface="Times New Roman"/>
                          <a:cs typeface="Arial"/>
                        </a:rPr>
                        <a:t>*</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solidFill>
                            <a:srgbClr val="FF0000"/>
                          </a:solidFill>
                          <a:effectLst/>
                          <a:latin typeface="Times New Roman"/>
                          <a:ea typeface="Calibri"/>
                          <a:cs typeface="Arial"/>
                        </a:rPr>
                        <a:t>0.51</a:t>
                      </a:r>
                      <a:r>
                        <a:rPr lang="en-US" sz="1300" b="1" i="0" dirty="0" smtClean="0">
                          <a:solidFill>
                            <a:srgbClr val="FF0000"/>
                          </a:solidFill>
                          <a:effectLst/>
                          <a:latin typeface="Times New Roman"/>
                          <a:ea typeface="Calibri"/>
                          <a:cs typeface="Arial"/>
                        </a:rPr>
                        <a:t>­</a:t>
                      </a:r>
                    </a:p>
                    <a:p>
                      <a:pPr algn="ctr" rtl="0">
                        <a:lnSpc>
                          <a:spcPct val="115000"/>
                        </a:lnSpc>
                        <a:spcAft>
                          <a:spcPts val="0"/>
                        </a:spcAft>
                      </a:pPr>
                      <a:r>
                        <a:rPr lang="en-US" sz="1300" b="1" i="0" dirty="0" smtClean="0">
                          <a:solidFill>
                            <a:srgbClr val="FF0000"/>
                          </a:solidFill>
                          <a:effectLst/>
                          <a:latin typeface="Times New Roman"/>
                          <a:ea typeface="Times New Roman"/>
                          <a:cs typeface="Arial"/>
                        </a:rPr>
                        <a:t> </a:t>
                      </a:r>
                      <a:r>
                        <a:rPr lang="en-US" sz="1300" b="1" i="0" dirty="0">
                          <a:solidFill>
                            <a:srgbClr val="FF0000"/>
                          </a:solidFill>
                          <a:effectLst/>
                          <a:latin typeface="Times New Roman"/>
                          <a:ea typeface="Times New Roman"/>
                          <a:cs typeface="Arial"/>
                        </a:rPr>
                        <a:t>*</a:t>
                      </a:r>
                      <a:endParaRPr lang="en-US" sz="1300" b="1" i="0" dirty="0">
                        <a:solidFill>
                          <a:srgbClr val="FF0000"/>
                        </a:solidFill>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smtClean="0">
                          <a:effectLst/>
                          <a:latin typeface="Calibri"/>
                          <a:ea typeface="Times New Roman"/>
                          <a:cs typeface="Times New Roman"/>
                        </a:rPr>
                        <a:t>-</a:t>
                      </a:r>
                      <a:r>
                        <a:rPr lang="en-US" sz="1300" b="1" i="0" dirty="0" smtClean="0">
                          <a:effectLst/>
                          <a:latin typeface="Calibri"/>
                          <a:ea typeface="Times New Roman"/>
                          <a:cs typeface="Times New Roman"/>
                        </a:rPr>
                        <a:t>0.29</a:t>
                      </a:r>
                      <a:r>
                        <a:rPr lang="en-US" sz="1300" b="1" i="0" dirty="0" smtClean="0">
                          <a:effectLst/>
                          <a:latin typeface="Times New Roman"/>
                          <a:ea typeface="Times New Roman"/>
                          <a:cs typeface="Arial"/>
                        </a:rPr>
                        <a:t> </a:t>
                      </a:r>
                      <a:r>
                        <a:rPr lang="en-US" sz="1300" b="1" i="0" dirty="0">
                          <a:effectLst/>
                          <a:latin typeface="Times New Roman"/>
                          <a:ea typeface="Times New Roman"/>
                          <a:cs typeface="Arial"/>
                        </a:rPr>
                        <a:t>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smtClean="0">
                          <a:effectLst/>
                          <a:latin typeface="Calibri"/>
                          <a:ea typeface="Calibri"/>
                          <a:cs typeface="Times New Roman"/>
                        </a:rPr>
                        <a:t>-0.29</a:t>
                      </a:r>
                      <a:r>
                        <a:rPr lang="en-US" sz="1300" b="1" i="0" dirty="0" smtClean="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-0.51 </a:t>
                      </a:r>
                      <a:endParaRPr lang="en-US" sz="1300" b="1" i="0">
                        <a:effectLst/>
                        <a:latin typeface="Calibri"/>
                        <a:ea typeface="Calibri"/>
                        <a:cs typeface="Arial"/>
                      </a:endParaRPr>
                    </a:p>
                    <a:p>
                      <a:pPr algn="ctr" rtl="1">
                        <a:lnSpc>
                          <a:spcPct val="115000"/>
                        </a:lnSpc>
                        <a:spcAft>
                          <a:spcPts val="0"/>
                        </a:spcAft>
                      </a:pPr>
                      <a:r>
                        <a:rPr lang="ar-IQ" sz="1300" b="1" i="0">
                          <a:effectLst/>
                          <a:latin typeface="Calibri"/>
                          <a:ea typeface="Calibri"/>
                          <a:cs typeface="Times New Roman"/>
                        </a:rPr>
                        <a:t> *</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0.31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0.08</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a:effectLst/>
                          <a:latin typeface="Calibri"/>
                          <a:ea typeface="Calibri"/>
                          <a:cs typeface="Times New Roman"/>
                        </a:rPr>
                        <a:t>-0.08</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لتشوهات رأس النطف</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dirty="0">
                          <a:effectLst/>
                          <a:latin typeface="Calibri"/>
                          <a:ea typeface="Times New Roman"/>
                          <a:cs typeface="Times New Roman"/>
                        </a:rPr>
                        <a:t>-0.30</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0.38­</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0.10</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ar-IQ" sz="1300" b="1" i="0">
                          <a:effectLst/>
                          <a:latin typeface="Calibri"/>
                          <a:ea typeface="Calibri"/>
                          <a:cs typeface="Times New Roman"/>
                        </a:rPr>
                        <a:t>0.18</a:t>
                      </a:r>
                      <a:r>
                        <a:rPr lang="en-US" sz="1300" b="1" i="0">
                          <a:effectLst/>
                          <a:latin typeface="Times New Roman"/>
                          <a:ea typeface="Calibri"/>
                          <a:cs typeface="Arial"/>
                        </a:rPr>
                        <a:t>­</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-0.30</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-0.03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0.43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Calibri"/>
                          <a:cs typeface="Times New Roman"/>
                        </a:rPr>
                        <a:t>-0.43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dirty="0">
                          <a:effectLst/>
                          <a:latin typeface="Calibri"/>
                          <a:ea typeface="Calibri"/>
                          <a:cs typeface="Times New Roman"/>
                        </a:rPr>
                        <a:t>النسبة المئوية لتشوهات القطعة الوسطية للذيل</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-0.05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0.06</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a:t>
                      </a:r>
                      <a:r>
                        <a:rPr lang="ar-IQ" sz="1300" b="1" i="0">
                          <a:effectLst/>
                          <a:latin typeface="Times New Roman"/>
                          <a:ea typeface="Calibri"/>
                          <a:cs typeface="Arial"/>
                        </a:rPr>
                        <a:t>2</a:t>
                      </a:r>
                      <a:r>
                        <a:rPr lang="en-US" sz="1300" b="1" i="0">
                          <a:effectLst/>
                          <a:latin typeface="Times New Roman"/>
                          <a:ea typeface="Calibri"/>
                          <a:cs typeface="Arial"/>
                        </a:rPr>
                        <a:t>­</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0.25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0.13­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0.02­</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0.27</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0.37</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0.02</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لتشوهات القطعة الرئيسية والنهائية لذيل النطف</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-0.25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0.5</a:t>
                      </a:r>
                      <a:r>
                        <a:rPr lang="ar-IQ" sz="1300" b="1" i="0">
                          <a:effectLst/>
                          <a:latin typeface="Times New Roman"/>
                          <a:ea typeface="Calibri"/>
                          <a:cs typeface="Arial"/>
                        </a:rPr>
                        <a:t>2</a:t>
                      </a:r>
                      <a:r>
                        <a:rPr lang="en-US" sz="1300" b="1" i="0">
                          <a:effectLst/>
                          <a:latin typeface="Times New Roman"/>
                          <a:ea typeface="Calibri"/>
                          <a:cs typeface="Arial"/>
                        </a:rPr>
                        <a:t>­</a:t>
                      </a:r>
                      <a:endParaRPr lang="en-US" sz="1300" b="1" i="0">
                        <a:effectLst/>
                        <a:latin typeface="Calibri"/>
                        <a:ea typeface="Calibri"/>
                        <a:cs typeface="Arial"/>
                      </a:endParaRPr>
                    </a:p>
                    <a:p>
                      <a:pPr algn="ctr" rtl="0">
                        <a:lnSpc>
                          <a:spcPct val="115000"/>
                        </a:lnSpc>
                        <a:spcAft>
                          <a:spcPts val="0"/>
                        </a:spcAft>
                      </a:pPr>
                      <a:r>
                        <a:rPr lang="en-US" sz="1300" b="1" i="0">
                          <a:effectLst/>
                          <a:latin typeface="Times New Roman"/>
                          <a:ea typeface="Calibri"/>
                          <a:cs typeface="Arial"/>
                        </a:rPr>
                        <a:t>⃰</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0.28­</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-0.15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0.07­</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0.29­</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0.40­</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0.18</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0.32­</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a:effectLst/>
                          <a:latin typeface="Calibri"/>
                          <a:ea typeface="Calibri"/>
                          <a:cs typeface="Times New Roman"/>
                        </a:rPr>
                        <a:t>النسبة المئوية للتشوهات الكلية للنطف</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0.31­</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0.53­</a:t>
                      </a:r>
                      <a:endParaRPr lang="en-US" sz="1300" b="1" i="0">
                        <a:effectLst/>
                        <a:latin typeface="Calibri"/>
                        <a:ea typeface="Calibri"/>
                        <a:cs typeface="Arial"/>
                      </a:endParaRPr>
                    </a:p>
                    <a:p>
                      <a:pPr algn="ctr" rtl="0">
                        <a:lnSpc>
                          <a:spcPct val="115000"/>
                        </a:lnSpc>
                        <a:spcAft>
                          <a:spcPts val="0"/>
                        </a:spcAft>
                      </a:pPr>
                      <a:r>
                        <a:rPr lang="en-US" sz="1300" b="1" i="0">
                          <a:effectLst/>
                          <a:latin typeface="Times New Roman"/>
                          <a:ea typeface="Calibri"/>
                          <a:cs typeface="Arial"/>
                        </a:rPr>
                        <a:t>⃰</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-0.04</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0.14­</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0.34­</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0.27­</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0.33</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0.50­</a:t>
                      </a:r>
                      <a:r>
                        <a:rPr lang="en-US" sz="1300" b="1" i="0" dirty="0">
                          <a:effectLst/>
                          <a:latin typeface="Times New Roman"/>
                          <a:ea typeface="Times New Roman"/>
                          <a:cs typeface="Arial"/>
                        </a:rPr>
                        <a:t> *</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42371">
                <a:tc>
                  <a:txBody>
                    <a:bodyPr/>
                    <a:lstStyle/>
                    <a:p>
                      <a:pPr algn="ctr" rtl="0">
                        <a:lnSpc>
                          <a:spcPct val="80000"/>
                        </a:lnSpc>
                        <a:spcAft>
                          <a:spcPts val="0"/>
                        </a:spcAft>
                      </a:pPr>
                      <a:r>
                        <a:rPr lang="ar-IQ" sz="1300" b="1" i="0" dirty="0">
                          <a:effectLst/>
                          <a:latin typeface="Calibri"/>
                          <a:ea typeface="Calibri"/>
                          <a:cs typeface="Times New Roman"/>
                        </a:rPr>
                        <a:t>النسبة المئوية لسلامة الغشاء البلازمي للنطف</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0.17</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0.02­</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IQ" sz="1300" b="1" i="0">
                          <a:effectLst/>
                          <a:latin typeface="Calibri"/>
                          <a:ea typeface="Times New Roman"/>
                          <a:cs typeface="Times New Roman"/>
                        </a:rPr>
                        <a:t>-0.05</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0.01</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0.02</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0.36</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a:effectLst/>
                          <a:latin typeface="Times New Roman"/>
                          <a:ea typeface="Calibri"/>
                          <a:cs typeface="Arial"/>
                        </a:rPr>
                        <a:t>0.08­</a:t>
                      </a:r>
                      <a:r>
                        <a:rPr lang="en-US" sz="1300" b="1" i="0">
                          <a:effectLst/>
                          <a:latin typeface="Times New Roman"/>
                          <a:ea typeface="Times New Roman"/>
                          <a:cs typeface="Arial"/>
                        </a:rPr>
                        <a:t> NS</a:t>
                      </a:r>
                      <a:endParaRPr lang="en-US" sz="1300" b="1" i="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300" b="1" i="0" dirty="0">
                          <a:effectLst/>
                          <a:latin typeface="Times New Roman"/>
                          <a:ea typeface="Calibri"/>
                          <a:cs typeface="Arial"/>
                        </a:rPr>
                        <a:t>0.28</a:t>
                      </a:r>
                      <a:r>
                        <a:rPr lang="en-US" sz="1300" b="1" i="0" dirty="0">
                          <a:effectLst/>
                          <a:latin typeface="Times New Roman"/>
                          <a:ea typeface="Times New Roman"/>
                          <a:cs typeface="Arial"/>
                        </a:rPr>
                        <a:t> NS</a:t>
                      </a:r>
                      <a:endParaRPr lang="en-US" sz="1300" b="1" i="0" dirty="0">
                        <a:effectLst/>
                        <a:latin typeface="Calibri"/>
                        <a:ea typeface="Calibri"/>
                        <a:cs typeface="Arial"/>
                      </a:endParaRPr>
                    </a:p>
                  </a:txBody>
                  <a:tcPr marL="65594" marR="65594"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381504191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276283337"/>
              </p:ext>
            </p:extLst>
          </p:nvPr>
        </p:nvGraphicFramePr>
        <p:xfrm>
          <a:off x="323523" y="476672"/>
          <a:ext cx="8496948" cy="6048671"/>
        </p:xfrm>
        <a:graphic>
          <a:graphicData uri="http://schemas.openxmlformats.org/drawingml/2006/table">
            <a:tbl>
              <a:tblPr rtl="1" firstRow="1" firstCol="1"/>
              <a:tblGrid>
                <a:gridCol w="2554288"/>
                <a:gridCol w="607309"/>
                <a:gridCol w="607309"/>
                <a:gridCol w="606450"/>
                <a:gridCol w="728941"/>
                <a:gridCol w="607309"/>
                <a:gridCol w="728084"/>
                <a:gridCol w="728941"/>
                <a:gridCol w="728084"/>
                <a:gridCol w="600233"/>
              </a:tblGrid>
              <a:tr h="879374">
                <a:tc>
                  <a:txBody>
                    <a:bodyPr/>
                    <a:lstStyle/>
                    <a:p>
                      <a:pPr algn="ctr" rtl="1">
                        <a:lnSpc>
                          <a:spcPct val="80000"/>
                        </a:lnSpc>
                        <a:spcAft>
                          <a:spcPts val="0"/>
                        </a:spcAft>
                      </a:pPr>
                      <a:r>
                        <a:rPr lang="ar-IQ" sz="1800" b="1" i="0" dirty="0">
                          <a:effectLst/>
                          <a:latin typeface="Calibri"/>
                          <a:ea typeface="Calibri"/>
                          <a:cs typeface="+mj-cs"/>
                        </a:rPr>
                        <a:t> </a:t>
                      </a:r>
                      <a:endParaRPr lang="en-US" sz="1800" b="1" i="0" dirty="0">
                        <a:effectLst/>
                        <a:latin typeface="Calibri"/>
                        <a:ea typeface="Calibri"/>
                        <a:cs typeface="+mj-cs"/>
                      </a:endParaRPr>
                    </a:p>
                    <a:p>
                      <a:pPr algn="ctr" rtl="1">
                        <a:lnSpc>
                          <a:spcPct val="80000"/>
                        </a:lnSpc>
                        <a:spcAft>
                          <a:spcPts val="0"/>
                        </a:spcAft>
                      </a:pPr>
                      <a:r>
                        <a:rPr lang="ar-IQ" sz="1800" b="1" i="0" dirty="0">
                          <a:solidFill>
                            <a:srgbClr val="FF0000"/>
                          </a:solidFill>
                          <a:effectLst/>
                          <a:latin typeface="Calibri"/>
                          <a:ea typeface="Calibri"/>
                          <a:cs typeface="+mj-cs"/>
                        </a:rPr>
                        <a:t>النسبة المئوية للنطف الطبيعية</a:t>
                      </a:r>
                      <a:endParaRPr lang="en-US" sz="18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solidFill>
                            <a:srgbClr val="FF0000"/>
                          </a:solidFill>
                          <a:effectLst/>
                          <a:latin typeface="Times New Roman"/>
                          <a:ea typeface="Calibri"/>
                          <a:cs typeface="+mj-cs"/>
                        </a:rPr>
                        <a:t>0.53</a:t>
                      </a:r>
                      <a:endParaRPr lang="en-US" sz="1800" b="1" i="0" dirty="0">
                        <a:solidFill>
                          <a:srgbClr val="FF0000"/>
                        </a:solidFill>
                        <a:effectLst/>
                        <a:latin typeface="Calibri"/>
                        <a:ea typeface="Calibri"/>
                        <a:cs typeface="+mj-cs"/>
                      </a:endParaRPr>
                    </a:p>
                    <a:p>
                      <a:pPr algn="ctr" rtl="0">
                        <a:lnSpc>
                          <a:spcPct val="115000"/>
                        </a:lnSpc>
                        <a:spcAft>
                          <a:spcPts val="0"/>
                        </a:spcAft>
                      </a:pPr>
                      <a:r>
                        <a:rPr lang="en-US" sz="1800" b="1" i="0" dirty="0">
                          <a:solidFill>
                            <a:srgbClr val="FF0000"/>
                          </a:solidFill>
                          <a:effectLst/>
                          <a:latin typeface="Times New Roman"/>
                          <a:ea typeface="Calibri"/>
                          <a:cs typeface="+mj-cs"/>
                        </a:rPr>
                        <a:t>⃰</a:t>
                      </a:r>
                      <a:endParaRPr lang="en-US" sz="18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0.33</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0.33­</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solidFill>
                            <a:srgbClr val="FF0000"/>
                          </a:solidFill>
                          <a:effectLst/>
                          <a:latin typeface="Times New Roman"/>
                          <a:ea typeface="Calibri"/>
                          <a:cs typeface="+mj-cs"/>
                        </a:rPr>
                        <a:t>0.52</a:t>
                      </a:r>
                      <a:r>
                        <a:rPr lang="en-US" sz="1800" b="1" i="0" dirty="0">
                          <a:solidFill>
                            <a:srgbClr val="FF0000"/>
                          </a:solidFill>
                          <a:effectLst/>
                          <a:latin typeface="Times New Roman"/>
                          <a:ea typeface="Times New Roman"/>
                          <a:cs typeface="+mj-cs"/>
                        </a:rPr>
                        <a:t> *</a:t>
                      </a:r>
                      <a:endParaRPr lang="en-US" sz="18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a:lnSpc>
                          <a:spcPct val="90000"/>
                        </a:lnSpc>
                        <a:spcAft>
                          <a:spcPts val="0"/>
                        </a:spcAft>
                      </a:pPr>
                      <a:r>
                        <a:rPr lang="ar-IQ" sz="1800" b="1" i="0" dirty="0">
                          <a:effectLst/>
                          <a:latin typeface="Calibri"/>
                          <a:ea typeface="Calibri"/>
                          <a:cs typeface="+mj-cs"/>
                        </a:rPr>
                        <a:t>العدد الكلي للنطف المتحركة </a:t>
                      </a:r>
                      <a:r>
                        <a:rPr lang="ar-IQ" sz="1800" b="1" i="0" dirty="0" smtClean="0">
                          <a:effectLst/>
                          <a:latin typeface="Calibri"/>
                          <a:ea typeface="Calibri"/>
                          <a:cs typeface="+mj-cs"/>
                        </a:rPr>
                        <a:t>(×</a:t>
                      </a:r>
                      <a:r>
                        <a:rPr lang="en-US" sz="1800" b="1" i="0" dirty="0" smtClean="0">
                          <a:effectLst/>
                          <a:latin typeface="Calibri"/>
                          <a:ea typeface="Calibri"/>
                          <a:cs typeface="+mj-cs"/>
                        </a:rPr>
                        <a:t>10</a:t>
                      </a:r>
                      <a:r>
                        <a:rPr lang="en-US" sz="1800" b="1" i="0" baseline="30000" dirty="0" smtClean="0">
                          <a:effectLst/>
                          <a:latin typeface="Calibri"/>
                          <a:ea typeface="Calibri"/>
                          <a:cs typeface="+mj-cs"/>
                        </a:rPr>
                        <a:t>6</a:t>
                      </a:r>
                      <a:r>
                        <a:rPr lang="ar-IQ" sz="1800" b="1" i="0" dirty="0" smtClean="0">
                          <a:effectLst/>
                          <a:latin typeface="Calibri"/>
                          <a:ea typeface="Calibri"/>
                          <a:cs typeface="+mj-cs"/>
                        </a:rPr>
                        <a:t>)</a:t>
                      </a:r>
                      <a:r>
                        <a:rPr lang="en-US" sz="1800" b="1" i="0" dirty="0" smtClean="0">
                          <a:effectLst/>
                          <a:latin typeface="Times New Roman"/>
                          <a:ea typeface="Calibri"/>
                          <a:cs typeface="+mj-cs"/>
                        </a:rPr>
                        <a:t> </a:t>
                      </a:r>
                      <a:endParaRPr lang="en-US" sz="1800" b="1" i="0" dirty="0">
                        <a:effectLst/>
                        <a:latin typeface="Calibri"/>
                        <a:ea typeface="Calibri"/>
                        <a:cs typeface="+mj-cs"/>
                      </a:endParaRPr>
                    </a:p>
                  </a:txBody>
                  <a:tcPr marL="43519" marR="435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0.06</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0.13­</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0.01</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a:lnSpc>
                          <a:spcPct val="90000"/>
                        </a:lnSpc>
                        <a:spcAft>
                          <a:spcPts val="0"/>
                        </a:spcAft>
                      </a:pPr>
                      <a:r>
                        <a:rPr lang="ar-IQ" sz="1800" b="1" i="0" dirty="0">
                          <a:effectLst/>
                          <a:latin typeface="Calibri"/>
                          <a:ea typeface="Calibri"/>
                          <a:cs typeface="+mj-cs"/>
                        </a:rPr>
                        <a:t>العدد الكلي للنطف سليمة الغشاء البلازمي </a:t>
                      </a:r>
                      <a:r>
                        <a:rPr lang="ar-IQ" sz="1800" b="1" i="0" dirty="0" smtClean="0">
                          <a:effectLst/>
                          <a:latin typeface="Calibri"/>
                          <a:ea typeface="Calibri"/>
                          <a:cs typeface="+mj-cs"/>
                        </a:rPr>
                        <a:t>(×</a:t>
                      </a:r>
                      <a:r>
                        <a:rPr lang="en-US" sz="1800" b="1" i="0" dirty="0" smtClean="0">
                          <a:effectLst/>
                          <a:latin typeface="Calibri"/>
                          <a:ea typeface="Calibri"/>
                          <a:cs typeface="+mj-cs"/>
                        </a:rPr>
                        <a:t>10</a:t>
                      </a:r>
                      <a:r>
                        <a:rPr lang="en-US" sz="1800" b="1" i="0" baseline="30000" dirty="0" smtClean="0">
                          <a:effectLst/>
                          <a:latin typeface="Calibri"/>
                          <a:ea typeface="Calibri"/>
                          <a:cs typeface="+mj-cs"/>
                        </a:rPr>
                        <a:t>6</a:t>
                      </a:r>
                      <a:r>
                        <a:rPr lang="ar-IQ" sz="1800" b="1" i="0" dirty="0" smtClean="0">
                          <a:effectLst/>
                          <a:latin typeface="Calibri"/>
                          <a:ea typeface="Calibri"/>
                          <a:cs typeface="+mj-cs"/>
                        </a:rPr>
                        <a:t>)</a:t>
                      </a:r>
                      <a:r>
                        <a:rPr lang="en-US" sz="1800" b="1" i="0" dirty="0" smtClean="0">
                          <a:effectLst/>
                          <a:latin typeface="Times New Roman"/>
                          <a:ea typeface="Calibri"/>
                          <a:cs typeface="+mj-cs"/>
                        </a:rPr>
                        <a:t> </a:t>
                      </a:r>
                      <a:endParaRPr lang="en-US" sz="1800" b="1" i="0" dirty="0">
                        <a:effectLst/>
                        <a:latin typeface="Calibri"/>
                        <a:ea typeface="Calibri"/>
                        <a:cs typeface="+mj-cs"/>
                      </a:endParaRPr>
                    </a:p>
                  </a:txBody>
                  <a:tcPr marL="43519" marR="435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0.06</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0.16</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0.29</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0.09</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a:lnSpc>
                          <a:spcPct val="90000"/>
                        </a:lnSpc>
                        <a:spcAft>
                          <a:spcPts val="0"/>
                        </a:spcAft>
                      </a:pPr>
                      <a:r>
                        <a:rPr lang="ar-IQ" sz="1800" b="1" i="0" dirty="0">
                          <a:effectLst/>
                          <a:latin typeface="Calibri"/>
                          <a:ea typeface="Calibri"/>
                          <a:cs typeface="+mj-cs"/>
                        </a:rPr>
                        <a:t>العدد الكلي للنطف سليمة الاكروسوم </a:t>
                      </a:r>
                      <a:r>
                        <a:rPr lang="ar-IQ" sz="1800" b="1" i="0" dirty="0" smtClean="0">
                          <a:effectLst/>
                          <a:latin typeface="Calibri"/>
                          <a:ea typeface="Calibri"/>
                          <a:cs typeface="+mj-cs"/>
                        </a:rPr>
                        <a:t>(×</a:t>
                      </a:r>
                      <a:r>
                        <a:rPr lang="en-US" sz="1800" b="1" i="0" dirty="0" smtClean="0">
                          <a:effectLst/>
                          <a:latin typeface="Calibri"/>
                          <a:ea typeface="Calibri"/>
                          <a:cs typeface="+mj-cs"/>
                        </a:rPr>
                        <a:t>10</a:t>
                      </a:r>
                      <a:r>
                        <a:rPr lang="en-US" sz="1800" b="1" i="0" baseline="30000" dirty="0" smtClean="0">
                          <a:effectLst/>
                          <a:latin typeface="Calibri"/>
                          <a:ea typeface="Calibri"/>
                          <a:cs typeface="+mj-cs"/>
                        </a:rPr>
                        <a:t>6</a:t>
                      </a:r>
                      <a:r>
                        <a:rPr lang="ar-IQ" sz="1800" b="1" i="0" dirty="0" smtClean="0">
                          <a:effectLst/>
                          <a:latin typeface="Calibri"/>
                          <a:ea typeface="Calibri"/>
                          <a:cs typeface="+mj-cs"/>
                        </a:rPr>
                        <a:t>)</a:t>
                      </a:r>
                      <a:r>
                        <a:rPr lang="en-US" sz="1800" b="1" i="0" dirty="0" smtClean="0">
                          <a:effectLst/>
                          <a:latin typeface="Times New Roman"/>
                          <a:ea typeface="Calibri"/>
                          <a:cs typeface="+mj-cs"/>
                        </a:rPr>
                        <a:t> </a:t>
                      </a:r>
                      <a:endParaRPr lang="en-US" sz="1800" b="1" i="0" dirty="0">
                        <a:effectLst/>
                        <a:latin typeface="Calibri"/>
                        <a:ea typeface="Calibri"/>
                        <a:cs typeface="+mj-cs"/>
                      </a:endParaRPr>
                    </a:p>
                  </a:txBody>
                  <a:tcPr marL="43519" marR="435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0.06</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0.29</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0.08</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a:lnSpc>
                          <a:spcPct val="90000"/>
                        </a:lnSpc>
                        <a:spcAft>
                          <a:spcPts val="0"/>
                        </a:spcAft>
                      </a:pPr>
                      <a:r>
                        <a:rPr lang="ar-IQ" sz="1800" b="1" i="0" dirty="0">
                          <a:effectLst/>
                          <a:latin typeface="Calibri"/>
                          <a:ea typeface="Calibri"/>
                          <a:cs typeface="+mj-cs"/>
                        </a:rPr>
                        <a:t>العدد الكلي لاجزاء النطف الحيوية </a:t>
                      </a:r>
                      <a:r>
                        <a:rPr lang="ar-IQ" sz="1800" b="1" i="0" dirty="0" smtClean="0">
                          <a:effectLst/>
                          <a:latin typeface="Calibri"/>
                          <a:ea typeface="Calibri"/>
                          <a:cs typeface="+mj-cs"/>
                        </a:rPr>
                        <a:t>(×</a:t>
                      </a:r>
                      <a:r>
                        <a:rPr lang="en-US" sz="1800" b="1" i="0" dirty="0" smtClean="0">
                          <a:effectLst/>
                          <a:latin typeface="Calibri"/>
                          <a:ea typeface="Calibri"/>
                          <a:cs typeface="+mj-cs"/>
                        </a:rPr>
                        <a:t>10</a:t>
                      </a:r>
                      <a:r>
                        <a:rPr lang="en-US" sz="1800" b="1" i="0" baseline="30000" dirty="0" smtClean="0">
                          <a:effectLst/>
                          <a:latin typeface="Calibri"/>
                          <a:ea typeface="Calibri"/>
                          <a:cs typeface="+mj-cs"/>
                        </a:rPr>
                        <a:t>6</a:t>
                      </a:r>
                      <a:r>
                        <a:rPr lang="ar-IQ" sz="1800" b="1" i="0" dirty="0" smtClean="0">
                          <a:effectLst/>
                          <a:latin typeface="Calibri"/>
                          <a:ea typeface="Calibri"/>
                          <a:cs typeface="+mj-cs"/>
                        </a:rPr>
                        <a:t>)</a:t>
                      </a:r>
                      <a:r>
                        <a:rPr lang="en-US" sz="1800" b="1" i="0" dirty="0" smtClean="0">
                          <a:effectLst/>
                          <a:latin typeface="Times New Roman"/>
                          <a:ea typeface="Calibri"/>
                          <a:cs typeface="+mj-cs"/>
                        </a:rPr>
                        <a:t> </a:t>
                      </a:r>
                      <a:endParaRPr lang="en-US" sz="1800" b="1" i="0" dirty="0">
                        <a:effectLst/>
                        <a:latin typeface="Calibri"/>
                        <a:ea typeface="Calibri"/>
                        <a:cs typeface="+mj-cs"/>
                      </a:endParaRPr>
                    </a:p>
                  </a:txBody>
                  <a:tcPr marL="43519" marR="435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0.11­</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0.04</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a:lnSpc>
                          <a:spcPct val="90000"/>
                        </a:lnSpc>
                        <a:spcAft>
                          <a:spcPts val="0"/>
                        </a:spcAft>
                      </a:pPr>
                      <a:r>
                        <a:rPr lang="ar-IQ" sz="1800" b="1" i="0" dirty="0">
                          <a:effectLst/>
                          <a:latin typeface="Calibri"/>
                          <a:ea typeface="Calibri"/>
                          <a:cs typeface="+mj-cs"/>
                        </a:rPr>
                        <a:t>العدد الكلي للنطف الطبيعية </a:t>
                      </a:r>
                      <a:r>
                        <a:rPr lang="ar-IQ" sz="1800" b="1" i="0" dirty="0" smtClean="0">
                          <a:effectLst/>
                          <a:latin typeface="Calibri"/>
                          <a:ea typeface="Calibri"/>
                          <a:cs typeface="+mj-cs"/>
                        </a:rPr>
                        <a:t>(×</a:t>
                      </a:r>
                      <a:r>
                        <a:rPr lang="en-US" sz="1800" b="1" i="0" dirty="0" smtClean="0">
                          <a:effectLst/>
                          <a:latin typeface="Calibri"/>
                          <a:ea typeface="Calibri"/>
                          <a:cs typeface="+mj-cs"/>
                        </a:rPr>
                        <a:t>10</a:t>
                      </a:r>
                      <a:r>
                        <a:rPr lang="en-US" sz="1800" b="1" i="0" baseline="30000" dirty="0" smtClean="0">
                          <a:effectLst/>
                          <a:latin typeface="Calibri"/>
                          <a:ea typeface="Calibri"/>
                          <a:cs typeface="+mj-cs"/>
                        </a:rPr>
                        <a:t>6</a:t>
                      </a:r>
                      <a:r>
                        <a:rPr lang="ar-IQ" sz="1800" b="1" i="0" dirty="0" smtClean="0">
                          <a:effectLst/>
                          <a:latin typeface="Calibri"/>
                          <a:ea typeface="Calibri"/>
                          <a:cs typeface="+mj-cs"/>
                        </a:rPr>
                        <a:t>)</a:t>
                      </a:r>
                      <a:endParaRPr lang="en-US" sz="1800" b="1" i="0" dirty="0">
                        <a:effectLst/>
                        <a:latin typeface="Calibri"/>
                        <a:ea typeface="Calibri"/>
                        <a:cs typeface="+mj-cs"/>
                      </a:endParaRPr>
                    </a:p>
                  </a:txBody>
                  <a:tcPr marL="43519" marR="4351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0.16</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0.10</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a:t>
                      </a:r>
                      <a:r>
                        <a:rPr lang="ar-IQ" sz="1800" b="1" i="0">
                          <a:effectLst/>
                          <a:latin typeface="Times New Roman"/>
                          <a:ea typeface="Calibri"/>
                          <a:cs typeface="+mj-cs"/>
                        </a:rPr>
                        <a:t>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0.09</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0.20</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0.30</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0.07</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rtl="1">
                        <a:lnSpc>
                          <a:spcPct val="80000"/>
                        </a:lnSpc>
                        <a:spcAft>
                          <a:spcPts val="0"/>
                        </a:spcAft>
                      </a:pPr>
                      <a:r>
                        <a:rPr lang="ar-IQ" sz="1800" b="1" i="0">
                          <a:effectLst/>
                          <a:latin typeface="Calibri"/>
                          <a:ea typeface="Calibri"/>
                          <a:cs typeface="+mj-cs"/>
                        </a:rPr>
                        <a:t>نشاط مضادات الاكسدة الكلية في البلازما المنوية (ملغم/ديسيلتر)</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0.10­</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0.19­</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0.16</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0.21</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0.14</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0.15</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0.04</a:t>
                      </a:r>
                      <a:r>
                        <a:rPr lang="ar-IQ" sz="1800" b="1" i="0" dirty="0">
                          <a:effectLst/>
                          <a:latin typeface="Times New Roman"/>
                          <a:ea typeface="Calibri"/>
                          <a:cs typeface="+mj-cs"/>
                        </a:rPr>
                        <a:t>­</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89759">
                <a:tc>
                  <a:txBody>
                    <a:bodyPr/>
                    <a:lstStyle/>
                    <a:p>
                      <a:pPr algn="ctr" rtl="1">
                        <a:lnSpc>
                          <a:spcPct val="80000"/>
                        </a:lnSpc>
                        <a:spcAft>
                          <a:spcPts val="0"/>
                        </a:spcAft>
                      </a:pPr>
                      <a:r>
                        <a:rPr lang="ar-IQ" sz="1800" b="1" i="0" dirty="0">
                          <a:effectLst/>
                          <a:latin typeface="Calibri"/>
                          <a:ea typeface="Calibri"/>
                          <a:cs typeface="+mj-cs"/>
                        </a:rPr>
                        <a:t>تركيز المالون ثنائي الألديهايد في البلازما المنوية (</a:t>
                      </a:r>
                      <a:r>
                        <a:rPr lang="ar-IQ" sz="1800" b="1" i="0" dirty="0" smtClean="0">
                          <a:effectLst/>
                          <a:latin typeface="Calibri"/>
                          <a:ea typeface="Calibri"/>
                          <a:cs typeface="+mj-cs"/>
                        </a:rPr>
                        <a:t>مايكرومول/</a:t>
                      </a:r>
                      <a:r>
                        <a:rPr lang="en-US" sz="1800" b="1" i="0" dirty="0" smtClean="0">
                          <a:effectLst/>
                          <a:latin typeface="Calibri"/>
                          <a:ea typeface="Calibri"/>
                          <a:cs typeface="+mj-cs"/>
                        </a:rPr>
                        <a:t>10</a:t>
                      </a:r>
                      <a:r>
                        <a:rPr lang="ar-IQ" sz="1800" b="1" i="0" baseline="30000" dirty="0" smtClean="0">
                          <a:effectLst/>
                          <a:latin typeface="Calibri"/>
                          <a:ea typeface="Calibri"/>
                          <a:cs typeface="+mj-cs"/>
                        </a:rPr>
                        <a:t>6</a:t>
                      </a:r>
                      <a:r>
                        <a:rPr lang="ar-IQ" sz="1800" b="1" i="0" dirty="0" smtClean="0">
                          <a:effectLst/>
                          <a:latin typeface="Calibri"/>
                          <a:ea typeface="Calibri"/>
                          <a:cs typeface="+mj-cs"/>
                        </a:rPr>
                        <a:t>نطفة</a:t>
                      </a:r>
                      <a:r>
                        <a:rPr lang="ar-IQ" sz="1800" b="1" i="0" dirty="0">
                          <a:effectLst/>
                          <a:latin typeface="Calibri"/>
                          <a:ea typeface="Calibri"/>
                          <a:cs typeface="+mj-cs"/>
                        </a:rPr>
                        <a:t>)</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0.18</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0.32</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0.29</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0.32</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0.35</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0.33</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639934">
                <a:tc>
                  <a:txBody>
                    <a:bodyPr/>
                    <a:lstStyle/>
                    <a:p>
                      <a:pPr algn="ctr" rtl="1">
                        <a:lnSpc>
                          <a:spcPct val="80000"/>
                        </a:lnSpc>
                        <a:spcAft>
                          <a:spcPts val="0"/>
                        </a:spcAft>
                      </a:pPr>
                      <a:r>
                        <a:rPr lang="ar-IQ" sz="1800" b="1" i="0">
                          <a:effectLst/>
                          <a:latin typeface="Calibri"/>
                          <a:ea typeface="Calibri"/>
                          <a:cs typeface="+mj-cs"/>
                        </a:rPr>
                        <a:t>النسبة المئوية لضرر المادة الوراثية </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0.01­</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0.09</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0.07­</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0.24­</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0.27</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a:effectLst/>
                          <a:latin typeface="Times New Roman"/>
                          <a:ea typeface="Calibri"/>
                          <a:cs typeface="+mj-cs"/>
                        </a:rPr>
                        <a:t>0.12</a:t>
                      </a:r>
                      <a:r>
                        <a:rPr lang="ar-IQ" sz="1800" b="1" i="0">
                          <a:effectLst/>
                          <a:latin typeface="Times New Roman"/>
                          <a:ea typeface="Calibri"/>
                          <a:cs typeface="+mj-cs"/>
                        </a:rPr>
                        <a:t>­</a:t>
                      </a:r>
                      <a:r>
                        <a:rPr lang="en-US" sz="1800" b="1" i="0">
                          <a:effectLst/>
                          <a:latin typeface="Times New Roman"/>
                          <a:ea typeface="Times New Roman"/>
                          <a:cs typeface="+mj-cs"/>
                        </a:rPr>
                        <a:t> NS</a:t>
                      </a:r>
                      <a:endParaRPr lang="en-US" sz="18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0.28</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0.28</a:t>
                      </a:r>
                      <a:r>
                        <a:rPr lang="ar-IQ" sz="1800" b="1" i="0" dirty="0">
                          <a:effectLst/>
                          <a:latin typeface="Times New Roman"/>
                          <a:ea typeface="Calibri"/>
                          <a:cs typeface="+mj-cs"/>
                        </a:rPr>
                        <a:t>­</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115000"/>
                        </a:lnSpc>
                        <a:spcAft>
                          <a:spcPts val="0"/>
                        </a:spcAft>
                      </a:pPr>
                      <a:r>
                        <a:rPr lang="en-US" sz="1800" b="1" i="0" dirty="0">
                          <a:effectLst/>
                          <a:latin typeface="Times New Roman"/>
                          <a:ea typeface="Calibri"/>
                          <a:cs typeface="+mj-cs"/>
                        </a:rPr>
                        <a:t>0.16</a:t>
                      </a:r>
                      <a:r>
                        <a:rPr lang="ar-IQ" sz="1800" b="1" i="0" dirty="0">
                          <a:effectLst/>
                          <a:latin typeface="Times New Roman"/>
                          <a:ea typeface="Calibri"/>
                          <a:cs typeface="+mj-cs"/>
                        </a:rPr>
                        <a:t>­</a:t>
                      </a:r>
                      <a:r>
                        <a:rPr lang="en-US" sz="1800" b="1" i="0" dirty="0">
                          <a:effectLst/>
                          <a:latin typeface="Times New Roman"/>
                          <a:ea typeface="Times New Roman"/>
                          <a:cs typeface="+mj-cs"/>
                        </a:rPr>
                        <a:t> NS</a:t>
                      </a:r>
                      <a:endParaRPr lang="en-US" sz="18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41547397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38"/>
            <a:ext cx="8352928" cy="941796"/>
          </a:xfrm>
          <a:prstGeom prst="rect">
            <a:avLst/>
          </a:prstGeom>
        </p:spPr>
        <p:txBody>
          <a:bodyPr wrap="square">
            <a:spAutoFit/>
          </a:bodyPr>
          <a:lstStyle/>
          <a:p>
            <a:pPr lvl="0" algn="just">
              <a:lnSpc>
                <a:spcPct val="115000"/>
              </a:lnSpc>
            </a:pPr>
            <a:r>
              <a:rPr lang="ar-IQ" sz="2400" b="1" dirty="0" smtClean="0">
                <a:solidFill>
                  <a:schemeClr val="tx2">
                    <a:lumMod val="50000"/>
                  </a:schemeClr>
                </a:solidFill>
                <a:ea typeface="Calibri"/>
                <a:cs typeface="Times New Roman"/>
              </a:rPr>
              <a:t>جدول </a:t>
            </a:r>
            <a:r>
              <a:rPr lang="en-US" sz="2400" b="1" dirty="0" smtClean="0">
                <a:solidFill>
                  <a:schemeClr val="tx2">
                    <a:lumMod val="50000"/>
                  </a:schemeClr>
                </a:solidFill>
                <a:ea typeface="Calibri"/>
                <a:cs typeface="Times New Roman"/>
              </a:rPr>
              <a:t>22</a:t>
            </a:r>
            <a:r>
              <a:rPr lang="ar-IQ" sz="2400" b="1" dirty="0" smtClean="0">
                <a:solidFill>
                  <a:schemeClr val="tx2">
                    <a:lumMod val="50000"/>
                  </a:schemeClr>
                </a:solidFill>
                <a:ea typeface="Calibri"/>
                <a:cs typeface="Times New Roman"/>
              </a:rPr>
              <a:t>. </a:t>
            </a:r>
            <a:r>
              <a:rPr lang="ar-IQ" sz="2400" b="1" dirty="0">
                <a:ea typeface="Calibri"/>
                <a:cs typeface="Times New Roman"/>
              </a:rPr>
              <a:t>انحدار صفات السائل المنوي لثيران الجاموس العراقي على تركيز الكلوكوز في البلازما المنوية.</a:t>
            </a:r>
            <a:endParaRPr lang="en-US" b="1" dirty="0">
              <a:solidFill>
                <a:prstClr val="black"/>
              </a:solidFill>
              <a:ea typeface="Calibri"/>
              <a:cs typeface="Arial"/>
            </a:endParaRPr>
          </a:p>
        </p:txBody>
      </p:sp>
      <p:graphicFrame>
        <p:nvGraphicFramePr>
          <p:cNvPr id="3" name="جدول 2"/>
          <p:cNvGraphicFramePr>
            <a:graphicFrameLocks noGrp="1"/>
          </p:cNvGraphicFramePr>
          <p:nvPr>
            <p:extLst>
              <p:ext uri="{D42A27DB-BD31-4B8C-83A1-F6EECF244321}">
                <p14:modId xmlns:p14="http://schemas.microsoft.com/office/powerpoint/2010/main" val="386707322"/>
              </p:ext>
            </p:extLst>
          </p:nvPr>
        </p:nvGraphicFramePr>
        <p:xfrm>
          <a:off x="323542" y="954859"/>
          <a:ext cx="8568949" cy="5784492"/>
        </p:xfrm>
        <a:graphic>
          <a:graphicData uri="http://schemas.openxmlformats.org/drawingml/2006/table">
            <a:tbl>
              <a:tblPr rtl="1" firstRow="1" firstCol="1" bandRow="1"/>
              <a:tblGrid>
                <a:gridCol w="3675471"/>
                <a:gridCol w="1000214"/>
                <a:gridCol w="1847797"/>
                <a:gridCol w="880686"/>
                <a:gridCol w="1164781"/>
              </a:tblGrid>
              <a:tr h="430050">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الانحدار</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b</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tabLst>
                          <a:tab pos="323850" algn="l"/>
                          <a:tab pos="1035050" algn="ctr"/>
                        </a:tabLst>
                      </a:pPr>
                      <a:r>
                        <a:rPr lang="ar-IQ" sz="1400" b="1" i="0" dirty="0">
                          <a:effectLst/>
                          <a:latin typeface="Calibri"/>
                          <a:ea typeface="Calibri"/>
                          <a:cs typeface="+mj-cs"/>
                        </a:rPr>
                        <a:t>حجم القذفة (مل)</a:t>
                      </a:r>
                      <a:endParaRPr lang="en-US" sz="140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Ῡ=3.23- 0.001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tabLst>
                          <a:tab pos="600075" algn="l"/>
                          <a:tab pos="1035050" algn="ctr"/>
                        </a:tabLst>
                      </a:pPr>
                      <a:r>
                        <a:rPr lang="ar-IQ" sz="1400" b="1" i="0" dirty="0">
                          <a:effectLst/>
                          <a:latin typeface="Calibri"/>
                          <a:ea typeface="Calibri"/>
                          <a:cs typeface="+mj-cs"/>
                        </a:rPr>
                        <a:t>تركيز النطف (مليون /مل)</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Ῡ=959.49+0.09 X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لحركة النطف الجماعية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marL="228600" algn="ctr" rtl="0">
                        <a:lnSpc>
                          <a:spcPct val="90000"/>
                        </a:lnSpc>
                        <a:spcAft>
                          <a:spcPts val="0"/>
                        </a:spcAft>
                      </a:pPr>
                      <a:r>
                        <a:rPr lang="en-US" sz="1400" b="1" i="0" dirty="0">
                          <a:effectLst/>
                          <a:latin typeface="Times New Roman"/>
                          <a:ea typeface="Calibri"/>
                          <a:cs typeface="Arial"/>
                        </a:rPr>
                        <a:t>- 0.004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Ῡ=28.72- 0.004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solidFill>
                            <a:srgbClr val="FF0000"/>
                          </a:solidFill>
                          <a:effectLst/>
                          <a:latin typeface="Calibri"/>
                          <a:ea typeface="Calibri"/>
                          <a:cs typeface="+mj-cs"/>
                        </a:rPr>
                        <a:t>النسبة المئوية لحركة النطف الفردية</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- 0.006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Ῡ=46.63 - 0.006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solidFill>
                            <a:srgbClr val="FF0000"/>
                          </a:solidFill>
                          <a:effectLst/>
                          <a:latin typeface="Times New Roman"/>
                          <a:ea typeface="Calibri"/>
                          <a:cs typeface="Arial"/>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0.34</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solidFill>
                            <a:srgbClr val="FF0000"/>
                          </a:solidFill>
                          <a:effectLst/>
                          <a:latin typeface="Calibri"/>
                          <a:ea typeface="Calibri"/>
                          <a:cs typeface="+mj-cs"/>
                        </a:rPr>
                        <a:t>النسبة المئوية للنطف </a:t>
                      </a:r>
                      <a:r>
                        <a:rPr lang="ar-IQ" sz="1400" b="1" i="0" dirty="0" smtClean="0">
                          <a:solidFill>
                            <a:srgbClr val="FF0000"/>
                          </a:solidFill>
                          <a:effectLst/>
                          <a:latin typeface="Calibri"/>
                          <a:ea typeface="Calibri"/>
                          <a:cs typeface="+mj-cs"/>
                        </a:rPr>
                        <a:t>الحية </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- 0.005</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 73.19 - 0.005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solidFill>
                            <a:srgbClr val="FF0000"/>
                          </a:solidFill>
                          <a:effectLst/>
                          <a:latin typeface="Calibri"/>
                          <a:ea typeface="Calibri"/>
                          <a:cs typeface="Times New Roman"/>
                        </a:rPr>
                        <a:t>0.26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لتشوهات رأس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Ῡ=2.06 - 0.0004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لتشوهات القطعة الوسطية للذيل</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Ῡ=1+0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4418">
                <a:tc>
                  <a:txBody>
                    <a:bodyPr/>
                    <a:lstStyle/>
                    <a:p>
                      <a:pPr algn="ctr" rtl="0">
                        <a:lnSpc>
                          <a:spcPct val="90000"/>
                        </a:lnSpc>
                        <a:spcAft>
                          <a:spcPts val="0"/>
                        </a:spcAft>
                      </a:pPr>
                      <a:r>
                        <a:rPr lang="ar-IQ" sz="1400" b="1" i="0" dirty="0">
                          <a:effectLst/>
                          <a:latin typeface="Calibri"/>
                          <a:ea typeface="Calibri"/>
                          <a:cs typeface="+mj-cs"/>
                        </a:rPr>
                        <a:t>النسبة المئوية لتشوهات القطعة الرئيسية والنهائية لذيل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Ῡ=4.93 - 0.0004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للتشوهات الكلية للنطف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Ῡ=6.99 - 0.0009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لسلامة الغشاء البلازمي للنطف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Ῡ=76.23 - 0.0006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0">
                        <a:lnSpc>
                          <a:spcPct val="90000"/>
                        </a:lnSpc>
                        <a:spcAft>
                          <a:spcPts val="0"/>
                        </a:spcAft>
                      </a:pPr>
                      <a:r>
                        <a:rPr lang="ar-IQ" sz="1400" b="1" i="0" dirty="0">
                          <a:effectLst/>
                          <a:latin typeface="Calibri"/>
                          <a:ea typeface="Calibri"/>
                          <a:cs typeface="+mj-cs"/>
                        </a:rPr>
                        <a:t>النسبة المئوية لسلامة  </a:t>
                      </a:r>
                      <a:r>
                        <a:rPr lang="ar-IQ" sz="1400" b="1" i="0" dirty="0" err="1">
                          <a:effectLst/>
                          <a:latin typeface="Calibri"/>
                          <a:ea typeface="Calibri"/>
                          <a:cs typeface="+mj-cs"/>
                        </a:rPr>
                        <a:t>أكروسوم</a:t>
                      </a:r>
                      <a:r>
                        <a:rPr lang="ar-IQ" sz="1400" b="1" i="0" dirty="0">
                          <a:effectLst/>
                          <a:latin typeface="Calibri"/>
                          <a:ea typeface="Calibri"/>
                          <a:cs typeface="+mj-cs"/>
                        </a:rPr>
                        <a:t>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Ῡ=78.39 - 0.0008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mj-cs"/>
                        </a:rPr>
                        <a:t>النسبة المئوية للنطف الطبيعية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0.0009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Ῡ=93.01+0.0009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Ῡ=459.28 - 0.03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Ῡ=735.91+0.05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a:t>
                      </a:r>
                      <a:r>
                        <a:rPr lang="ar-IQ" sz="1400" b="1" i="0" dirty="0" err="1">
                          <a:effectLst/>
                          <a:latin typeface="Calibri"/>
                          <a:ea typeface="Calibri"/>
                          <a:cs typeface="Times New Roman"/>
                        </a:rPr>
                        <a:t>الاكروسوم</a:t>
                      </a:r>
                      <a:r>
                        <a:rPr lang="ar-IQ" sz="1400" b="1" i="0" dirty="0">
                          <a:effectLst/>
                          <a:latin typeface="Calibri"/>
                          <a:ea typeface="Calibri"/>
                          <a:cs typeface="Times New Roman"/>
                        </a:rPr>
                        <a:t>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Ῡ=752.42+0.06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Times New Roman"/>
                        </a:rPr>
                        <a:t>العدد الكلي </a:t>
                      </a:r>
                      <a:r>
                        <a:rPr lang="ar-IQ" sz="1400" b="1" i="0" dirty="0" err="1">
                          <a:effectLst/>
                          <a:latin typeface="Calibri"/>
                          <a:ea typeface="Calibri"/>
                          <a:cs typeface="Times New Roman"/>
                        </a:rPr>
                        <a:t>لاجزاء</a:t>
                      </a:r>
                      <a:r>
                        <a:rPr lang="ar-IQ" sz="1400" b="1" i="0" dirty="0">
                          <a:effectLst/>
                          <a:latin typeface="Calibri"/>
                          <a:ea typeface="Calibri"/>
                          <a:cs typeface="Times New Roman"/>
                        </a:rPr>
                        <a:t>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Ῡ=329.83 - 0.02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الطبيعية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Ῡ=892.12+0.10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4418">
                <a:tc>
                  <a:txBody>
                    <a:bodyPr/>
                    <a:lstStyle/>
                    <a:p>
                      <a:pPr algn="ctr" rtl="1">
                        <a:lnSpc>
                          <a:spcPct val="90000"/>
                        </a:lnSpc>
                        <a:spcAft>
                          <a:spcPts val="0"/>
                        </a:spcAft>
                      </a:pPr>
                      <a:r>
                        <a:rPr lang="ar-IQ" sz="1400" b="1" i="0" dirty="0">
                          <a:effectLst/>
                          <a:latin typeface="Calibri"/>
                          <a:ea typeface="Calibri"/>
                          <a:cs typeface="+mj-cs"/>
                        </a:rPr>
                        <a:t>نشاط مضادات الاكسدة الكلية في البلازما المنوية (ملغم/ديسيلتر)</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Ῡ=0.04 - 0.000003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4418">
                <a:tc>
                  <a:txBody>
                    <a:bodyPr/>
                    <a:lstStyle/>
                    <a:p>
                      <a:pPr algn="ctr" rtl="1">
                        <a:lnSpc>
                          <a:spcPct val="90000"/>
                        </a:lnSpc>
                        <a:spcAft>
                          <a:spcPts val="0"/>
                        </a:spcAft>
                      </a:pPr>
                      <a:r>
                        <a:rPr lang="ar-IQ" sz="1400" b="1" i="0" dirty="0">
                          <a:effectLst/>
                          <a:latin typeface="Calibri"/>
                          <a:ea typeface="Calibri"/>
                          <a:cs typeface="+mj-cs"/>
                        </a:rPr>
                        <a:t>تركيز المالون ثنائي </a:t>
                      </a:r>
                      <a:r>
                        <a:rPr lang="ar-IQ" sz="1400" b="1" i="0" dirty="0" err="1">
                          <a:effectLst/>
                          <a:latin typeface="Calibri"/>
                          <a:ea typeface="Calibri"/>
                          <a:cs typeface="+mj-cs"/>
                        </a:rPr>
                        <a:t>الألديهايد</a:t>
                      </a:r>
                      <a:r>
                        <a:rPr lang="ar-IQ" sz="1400" b="1" i="0" dirty="0">
                          <a:effectLst/>
                          <a:latin typeface="Calibri"/>
                          <a:ea typeface="Calibri"/>
                          <a:cs typeface="+mj-cs"/>
                        </a:rPr>
                        <a:t> في البلازما المنوية (</a:t>
                      </a:r>
                      <a:r>
                        <a:rPr lang="ar-IQ" sz="1400" b="1" i="0" dirty="0" err="1" smtClean="0">
                          <a:effectLst/>
                          <a:latin typeface="Calibri"/>
                          <a:ea typeface="Calibri"/>
                          <a:cs typeface="+mj-cs"/>
                        </a:rPr>
                        <a:t>مايكرومول</a:t>
                      </a:r>
                      <a:r>
                        <a:rPr lang="ar-IQ" sz="1400" b="1" i="0" dirty="0" smtClean="0">
                          <a:effectLst/>
                          <a:latin typeface="Calibri"/>
                          <a:ea typeface="Calibri"/>
                          <a:cs typeface="+mj-cs"/>
                        </a:rPr>
                        <a:t>/</a:t>
                      </a:r>
                      <a:r>
                        <a:rPr lang="en-US" sz="1400" b="1" i="0" dirty="0" smtClean="0">
                          <a:effectLst/>
                          <a:latin typeface="Calibri"/>
                          <a:ea typeface="Calibri"/>
                          <a:cs typeface="+mj-cs"/>
                        </a:rPr>
                        <a:t>10 </a:t>
                      </a:r>
                      <a:r>
                        <a:rPr lang="en-US" sz="1400" b="1" i="0" baseline="30000" dirty="0" smtClean="0">
                          <a:effectLst/>
                          <a:latin typeface="Calibri"/>
                          <a:ea typeface="Calibri"/>
                          <a:cs typeface="+mj-cs"/>
                        </a:rPr>
                        <a:t>6</a:t>
                      </a:r>
                      <a:r>
                        <a:rPr lang="ar-IQ" sz="1400" b="1" i="0" dirty="0" smtClean="0">
                          <a:effectLst/>
                          <a:latin typeface="Calibri"/>
                          <a:ea typeface="Calibri"/>
                          <a:cs typeface="+mj-cs"/>
                        </a:rPr>
                        <a:t>نطفة</a:t>
                      </a:r>
                      <a:r>
                        <a:rPr lang="ar-IQ" sz="1400" b="1" i="0" dirty="0">
                          <a:effectLst/>
                          <a:latin typeface="Calibri"/>
                          <a:ea typeface="Calibri"/>
                          <a:cs typeface="+mj-cs"/>
                        </a:rPr>
                        <a:t>)</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Ῡ=31.51+0.007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41247">
                <a:tc>
                  <a:txBody>
                    <a:bodyPr/>
                    <a:lstStyle/>
                    <a:p>
                      <a:pPr algn="ctr" rtl="1">
                        <a:lnSpc>
                          <a:spcPct val="90000"/>
                        </a:lnSpc>
                        <a:spcAft>
                          <a:spcPts val="0"/>
                        </a:spcAft>
                      </a:pPr>
                      <a:r>
                        <a:rPr lang="ar-IQ" sz="1400" b="1" i="0" dirty="0">
                          <a:effectLst/>
                          <a:latin typeface="Calibri"/>
                          <a:ea typeface="Calibri"/>
                          <a:cs typeface="+mj-cs"/>
                        </a:rPr>
                        <a:t>النسبة المئوية لضرر المادة الوراثية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Ῡ=2.65 - 0.00002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0.0001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060643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52"/>
            <a:ext cx="8352928" cy="1012585"/>
          </a:xfrm>
          <a:prstGeom prst="rect">
            <a:avLst/>
          </a:prstGeom>
        </p:spPr>
        <p:txBody>
          <a:bodyPr wrap="square">
            <a:spAutoFit/>
          </a:bodyPr>
          <a:lstStyle/>
          <a:p>
            <a:pPr lvl="0" algn="just">
              <a:lnSpc>
                <a:spcPct val="115000"/>
              </a:lnSpc>
            </a:pPr>
            <a:r>
              <a:rPr lang="ar-IQ" sz="2400" b="1" dirty="0" smtClean="0">
                <a:solidFill>
                  <a:prstClr val="black"/>
                </a:solidFill>
                <a:ea typeface="Calibri"/>
                <a:cs typeface="+mj-cs"/>
              </a:rPr>
              <a:t>جدول </a:t>
            </a:r>
            <a:r>
              <a:rPr lang="en-US" sz="2400" b="1" dirty="0" smtClean="0">
                <a:solidFill>
                  <a:prstClr val="black"/>
                </a:solidFill>
                <a:ea typeface="Calibri"/>
                <a:cs typeface="+mj-cs"/>
              </a:rPr>
              <a:t>23</a:t>
            </a:r>
            <a:r>
              <a:rPr lang="ar-IQ" sz="2400" b="1" dirty="0" smtClean="0">
                <a:solidFill>
                  <a:prstClr val="black"/>
                </a:solidFill>
                <a:ea typeface="Calibri"/>
                <a:cs typeface="+mj-cs"/>
              </a:rPr>
              <a:t>. </a:t>
            </a:r>
            <a:r>
              <a:rPr lang="ar-IQ" sz="2400" b="1" dirty="0">
                <a:ea typeface="Calibri"/>
                <a:cs typeface="+mj-cs"/>
              </a:rPr>
              <a:t>انحدار صفات السائل المنوي لثيران الجاموس العراقي على تركيز الكولستيرول في البلازما المنوية.</a:t>
            </a:r>
            <a:r>
              <a:rPr lang="ar-IQ" sz="2800" b="1" dirty="0">
                <a:ea typeface="Calibri"/>
                <a:cs typeface="+mj-cs"/>
              </a:rPr>
              <a:t> </a:t>
            </a:r>
            <a:endParaRPr lang="en-US" b="1" dirty="0">
              <a:solidFill>
                <a:prstClr val="black"/>
              </a:solidFill>
              <a:ea typeface="Calibri"/>
              <a:cs typeface="+mj-cs"/>
            </a:endParaRPr>
          </a:p>
        </p:txBody>
      </p:sp>
      <p:graphicFrame>
        <p:nvGraphicFramePr>
          <p:cNvPr id="3" name="جدول 2"/>
          <p:cNvGraphicFramePr>
            <a:graphicFrameLocks noGrp="1"/>
          </p:cNvGraphicFramePr>
          <p:nvPr>
            <p:extLst>
              <p:ext uri="{D42A27DB-BD31-4B8C-83A1-F6EECF244321}">
                <p14:modId xmlns:p14="http://schemas.microsoft.com/office/powerpoint/2010/main" val="971919898"/>
              </p:ext>
            </p:extLst>
          </p:nvPr>
        </p:nvGraphicFramePr>
        <p:xfrm>
          <a:off x="323528" y="910940"/>
          <a:ext cx="8568951" cy="5758419"/>
        </p:xfrm>
        <a:graphic>
          <a:graphicData uri="http://schemas.openxmlformats.org/drawingml/2006/table">
            <a:tbl>
              <a:tblPr rtl="1" firstRow="1" firstCol="1" bandRow="1"/>
              <a:tblGrid>
                <a:gridCol w="3675472"/>
                <a:gridCol w="1000214"/>
                <a:gridCol w="1847797"/>
                <a:gridCol w="880686"/>
                <a:gridCol w="1164782"/>
              </a:tblGrid>
              <a:tr h="442657">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معامل الانحدار</a:t>
                      </a:r>
                      <a:endParaRPr lang="en-US" sz="1300" b="1" i="0">
                        <a:effectLst/>
                        <a:latin typeface="Calibri"/>
                        <a:ea typeface="Calibri"/>
                        <a:cs typeface="+mj-cs"/>
                      </a:endParaRPr>
                    </a:p>
                    <a:p>
                      <a:pPr algn="ctr" rtl="1">
                        <a:lnSpc>
                          <a:spcPct val="90000"/>
                        </a:lnSpc>
                        <a:spcAft>
                          <a:spcPts val="0"/>
                        </a:spcAft>
                      </a:pPr>
                      <a:r>
                        <a:rPr lang="ar-SA" sz="1300" b="1" i="0">
                          <a:effectLst/>
                          <a:latin typeface="Calibri"/>
                          <a:ea typeface="Calibri"/>
                          <a:cs typeface="+mj-cs"/>
                        </a:rPr>
                        <a:t>(</a:t>
                      </a:r>
                      <a:r>
                        <a:rPr lang="en-US" sz="1300" b="1" i="0">
                          <a:effectLst/>
                          <a:latin typeface="Times New Roman"/>
                          <a:ea typeface="Calibri"/>
                          <a:cs typeface="+mj-cs"/>
                        </a:rPr>
                        <a:t>b</a:t>
                      </a:r>
                      <a:r>
                        <a:rPr lang="ar-IQ" sz="1300" b="1" i="0">
                          <a:effectLst/>
                          <a:latin typeface="Calibri"/>
                          <a:ea typeface="Calibri"/>
                          <a:cs typeface="+mj-cs"/>
                        </a:rPr>
                        <a:t>)</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tabLst>
                          <a:tab pos="323850" algn="l"/>
                          <a:tab pos="1035050" algn="ctr"/>
                        </a:tabLst>
                      </a:pPr>
                      <a:r>
                        <a:rPr lang="ar-IQ" sz="1400" b="1" i="0" dirty="0">
                          <a:effectLst/>
                          <a:latin typeface="Calibri"/>
                          <a:ea typeface="Calibri"/>
                          <a:cs typeface="+mj-cs"/>
                        </a:rPr>
                        <a:t>حجم القذفة (مل)</a:t>
                      </a:r>
                      <a:endParaRPr lang="en-US" sz="140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- 0.002</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 3.08- 0.002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tabLst>
                          <a:tab pos="600075" algn="l"/>
                          <a:tab pos="1035050" algn="ctr"/>
                        </a:tabLst>
                      </a:pPr>
                      <a:r>
                        <a:rPr lang="ar-IQ" sz="1400" b="1" i="0" dirty="0">
                          <a:effectLst/>
                          <a:latin typeface="Calibri"/>
                          <a:ea typeface="Calibri"/>
                          <a:cs typeface="+mj-cs"/>
                        </a:rPr>
                        <a:t>تركيز النطف (مليون /مل)</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0.63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Ῡ=919.24+0.63 X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0.023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effectLst/>
                          <a:latin typeface="Calibri"/>
                          <a:ea typeface="Calibri"/>
                          <a:cs typeface="+mj-cs"/>
                        </a:rPr>
                        <a:t>النسبة المئوية لحركة النطف الجماعية</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Ῡ=26.45-0.001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solidFill>
                            <a:schemeClr val="tx1"/>
                          </a:solidFill>
                          <a:effectLst/>
                          <a:latin typeface="Calibri"/>
                          <a:ea typeface="Calibri"/>
                          <a:cs typeface="+mj-cs"/>
                        </a:rPr>
                        <a:t>النسبة المئوية لحركة النطف الفردية</a:t>
                      </a:r>
                      <a:endParaRPr lang="en-US" sz="14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Ῡ=45.26 - 0.01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solidFill>
                            <a:schemeClr val="tx1"/>
                          </a:solidFill>
                          <a:effectLst/>
                          <a:latin typeface="Calibri"/>
                          <a:ea typeface="Calibri"/>
                          <a:cs typeface="+mj-cs"/>
                        </a:rPr>
                        <a:t>النسبة المئوية للنطف </a:t>
                      </a:r>
                      <a:r>
                        <a:rPr lang="ar-IQ" sz="1400" b="1" i="0" dirty="0" smtClean="0">
                          <a:solidFill>
                            <a:schemeClr val="tx1"/>
                          </a:solidFill>
                          <a:effectLst/>
                          <a:latin typeface="Calibri"/>
                          <a:ea typeface="Calibri"/>
                          <a:cs typeface="+mj-cs"/>
                        </a:rPr>
                        <a:t>الحية </a:t>
                      </a:r>
                      <a:endParaRPr lang="en-US" sz="14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Ῡ=71.87- 0.008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effectLst/>
                          <a:latin typeface="Calibri"/>
                          <a:ea typeface="Calibri"/>
                          <a:cs typeface="+mj-cs"/>
                        </a:rPr>
                        <a:t>النسبة المئوية لتشوهات رأس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Ῡ=2.08 - 0.001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0.15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effectLst/>
                          <a:latin typeface="Calibri"/>
                          <a:ea typeface="Calibri"/>
                          <a:cs typeface="+mj-cs"/>
                        </a:rPr>
                        <a:t>النسبة المئوية لتشوهات القطعة الوسطية للذيل</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Ῡ=1+0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solidFill>
                            <a:srgbClr val="FF0000"/>
                          </a:solidFill>
                          <a:effectLst/>
                          <a:latin typeface="Calibri"/>
                          <a:ea typeface="Calibri"/>
                          <a:cs typeface="+mj-cs"/>
                        </a:rPr>
                        <a:t>النسبة المئوية لتشوهات القطعة الرئيسية والنهائية لذيل النطف</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- 0.003</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Ῡ=5.14 - 0.003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0.27</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solidFill>
                            <a:srgbClr val="FF0000"/>
                          </a:solidFill>
                          <a:effectLst/>
                          <a:latin typeface="Calibri"/>
                          <a:ea typeface="Calibri"/>
                          <a:cs typeface="+mj-cs"/>
                        </a:rPr>
                        <a:t>النسبة المئوية للتشوهات الكلية للنطف</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- 0.005</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Ῡ=7.23 - 0.005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0.28</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effectLst/>
                          <a:latin typeface="Calibri"/>
                          <a:ea typeface="Calibri"/>
                          <a:cs typeface="+mj-cs"/>
                        </a:rPr>
                        <a:t>النسبة المئوية لسلامة الغشاء البلازمي للنطف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Ῡ=74.84+0.007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0">
                        <a:lnSpc>
                          <a:spcPct val="90000"/>
                        </a:lnSpc>
                        <a:spcAft>
                          <a:spcPts val="0"/>
                        </a:spcAft>
                      </a:pPr>
                      <a:r>
                        <a:rPr lang="ar-IQ" sz="1400" b="1" i="0" dirty="0">
                          <a:effectLst/>
                          <a:latin typeface="Calibri"/>
                          <a:ea typeface="Calibri"/>
                          <a:cs typeface="+mj-cs"/>
                        </a:rPr>
                        <a:t>النسبة المئوية لسلامة  </a:t>
                      </a:r>
                      <a:r>
                        <a:rPr lang="ar-IQ" sz="1400" b="1" i="0" dirty="0" err="1">
                          <a:effectLst/>
                          <a:latin typeface="Calibri"/>
                          <a:ea typeface="Calibri"/>
                          <a:cs typeface="+mj-cs"/>
                        </a:rPr>
                        <a:t>أكروسوم</a:t>
                      </a:r>
                      <a:r>
                        <a:rPr lang="ar-IQ" sz="1400" b="1" i="0" dirty="0">
                          <a:effectLst/>
                          <a:latin typeface="Calibri"/>
                          <a:ea typeface="Calibri"/>
                          <a:cs typeface="+mj-cs"/>
                        </a:rPr>
                        <a:t> النطف</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Ῡ=76.75+0.008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solidFill>
                            <a:srgbClr val="FF0000"/>
                          </a:solidFill>
                          <a:effectLst/>
                          <a:latin typeface="Calibri"/>
                          <a:ea typeface="Calibri"/>
                          <a:cs typeface="+mj-cs"/>
                        </a:rPr>
                        <a:t>النسبة المئوية للنطف الطبيعية</a:t>
                      </a:r>
                      <a:endParaRPr lang="en-US" sz="14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0.005</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Ῡ=92.76+0.005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0.28</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المتحركة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Ῡ=425.37+0.11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الغشاء البلازمي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0.53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Ῡ=690.32+0.53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Times New Roman"/>
                        </a:rPr>
                        <a:t>العدد الكلي للنطف سليمة </a:t>
                      </a:r>
                      <a:r>
                        <a:rPr lang="ar-IQ" sz="1400" b="1" i="0" dirty="0" err="1">
                          <a:effectLst/>
                          <a:latin typeface="Calibri"/>
                          <a:ea typeface="Calibri"/>
                          <a:cs typeface="Times New Roman"/>
                        </a:rPr>
                        <a:t>الاكروسوم</a:t>
                      </a:r>
                      <a:r>
                        <a:rPr lang="ar-IQ" sz="1400" b="1" i="0" dirty="0">
                          <a:effectLst/>
                          <a:latin typeface="Calibri"/>
                          <a:ea typeface="Calibri"/>
                          <a:cs typeface="Times New Roman"/>
                        </a:rPr>
                        <a:t>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0.56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Ῡ=704.68+0.56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Times New Roman"/>
                        </a:rPr>
                        <a:t>العدد الكلي </a:t>
                      </a:r>
                      <a:r>
                        <a:rPr lang="ar-IQ" sz="1400" b="1" i="0" dirty="0" err="1">
                          <a:effectLst/>
                          <a:latin typeface="Calibri"/>
                          <a:ea typeface="Calibri"/>
                          <a:cs typeface="Times New Roman"/>
                        </a:rPr>
                        <a:t>لاجزاء</a:t>
                      </a:r>
                      <a:r>
                        <a:rPr lang="ar-IQ" sz="1400" b="1" i="0" dirty="0">
                          <a:effectLst/>
                          <a:latin typeface="Calibri"/>
                          <a:ea typeface="Calibri"/>
                          <a:cs typeface="Times New Roman"/>
                        </a:rPr>
                        <a:t> النطف الحيوية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 </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Ῡ=298.54+0.12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Times New Roman"/>
                        </a:rPr>
                        <a:t>العدد الكلي للنطف الطبيعية  (×</a:t>
                      </a:r>
                      <a:r>
                        <a:rPr lang="en-US" sz="1400" b="1" i="0" dirty="0">
                          <a:effectLst/>
                          <a:latin typeface="Times New Roman"/>
                          <a:ea typeface="Calibri"/>
                          <a:cs typeface="Arial"/>
                        </a:rPr>
                        <a:t>10</a:t>
                      </a:r>
                      <a:r>
                        <a:rPr lang="en-US" sz="1400" b="1" i="0" baseline="30000" dirty="0">
                          <a:effectLst/>
                          <a:latin typeface="Times New Roman"/>
                          <a:ea typeface="Calibri"/>
                          <a:cs typeface="Arial"/>
                        </a:rPr>
                        <a:t>6</a:t>
                      </a:r>
                      <a:r>
                        <a:rPr lang="ar-IQ" sz="1400" b="1" i="0" dirty="0">
                          <a:effectLst/>
                          <a:latin typeface="Calibri"/>
                          <a:ea typeface="Calibri"/>
                          <a:cs typeface="Times New Roman"/>
                        </a:rPr>
                        <a:t>)</a:t>
                      </a:r>
                      <a:endParaRPr lang="en-US" sz="1400" b="1" i="0" dirty="0">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0.64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Ῡ=852.18+0.64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3760">
                <a:tc>
                  <a:txBody>
                    <a:bodyPr/>
                    <a:lstStyle/>
                    <a:p>
                      <a:pPr algn="ctr" rtl="1">
                        <a:lnSpc>
                          <a:spcPct val="90000"/>
                        </a:lnSpc>
                        <a:spcAft>
                          <a:spcPts val="0"/>
                        </a:spcAft>
                      </a:pPr>
                      <a:r>
                        <a:rPr lang="ar-IQ" sz="1400" b="1" i="0" dirty="0">
                          <a:effectLst/>
                          <a:latin typeface="Calibri"/>
                          <a:ea typeface="Calibri"/>
                          <a:cs typeface="+mj-cs"/>
                        </a:rPr>
                        <a:t>نشاط مضادات الاكسدة الكلية في البلازما المنوية (ملغم/ديسيلتر)</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Ῡ=0.04 - 0.00001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3760">
                <a:tc>
                  <a:txBody>
                    <a:bodyPr/>
                    <a:lstStyle/>
                    <a:p>
                      <a:pPr algn="ctr" rtl="1">
                        <a:lnSpc>
                          <a:spcPct val="90000"/>
                        </a:lnSpc>
                        <a:spcAft>
                          <a:spcPts val="0"/>
                        </a:spcAft>
                      </a:pPr>
                      <a:r>
                        <a:rPr lang="ar-IQ" sz="1400" b="1" i="0" dirty="0">
                          <a:effectLst/>
                          <a:latin typeface="Calibri"/>
                          <a:ea typeface="Calibri"/>
                          <a:cs typeface="+mj-cs"/>
                        </a:rPr>
                        <a:t>تركيز المالون ثنائي </a:t>
                      </a:r>
                      <a:r>
                        <a:rPr lang="ar-IQ" sz="1400" b="1" i="0" dirty="0" err="1">
                          <a:effectLst/>
                          <a:latin typeface="Calibri"/>
                          <a:ea typeface="Calibri"/>
                          <a:cs typeface="+mj-cs"/>
                        </a:rPr>
                        <a:t>الألديهايد</a:t>
                      </a:r>
                      <a:r>
                        <a:rPr lang="ar-IQ" sz="1400" b="1" i="0" dirty="0">
                          <a:effectLst/>
                          <a:latin typeface="Calibri"/>
                          <a:ea typeface="Calibri"/>
                          <a:cs typeface="+mj-cs"/>
                        </a:rPr>
                        <a:t> في البلازما المنوية (</a:t>
                      </a:r>
                      <a:r>
                        <a:rPr lang="ar-IQ" sz="1400" b="1" i="0" dirty="0" err="1" smtClean="0">
                          <a:effectLst/>
                          <a:latin typeface="Calibri"/>
                          <a:ea typeface="Calibri"/>
                          <a:cs typeface="+mj-cs"/>
                        </a:rPr>
                        <a:t>مايكرومول</a:t>
                      </a:r>
                      <a:r>
                        <a:rPr lang="ar-IQ" sz="1400" b="1" i="0" dirty="0" smtClean="0">
                          <a:effectLst/>
                          <a:latin typeface="Calibri"/>
                          <a:ea typeface="Calibri"/>
                          <a:cs typeface="+mj-cs"/>
                        </a:rPr>
                        <a:t>/</a:t>
                      </a:r>
                      <a:r>
                        <a:rPr lang="en-US" sz="1400" b="1" i="0" dirty="0" smtClean="0">
                          <a:effectLst/>
                          <a:latin typeface="Calibri"/>
                          <a:ea typeface="Calibri"/>
                          <a:cs typeface="+mj-cs"/>
                        </a:rPr>
                        <a:t>10 </a:t>
                      </a:r>
                      <a:r>
                        <a:rPr lang="en-US" sz="1400" b="1" i="0" baseline="30000" dirty="0" smtClean="0">
                          <a:effectLst/>
                          <a:latin typeface="Calibri"/>
                          <a:ea typeface="Calibri"/>
                          <a:cs typeface="+mj-cs"/>
                        </a:rPr>
                        <a:t>6</a:t>
                      </a:r>
                      <a:r>
                        <a:rPr lang="ar-IQ" sz="1400" b="1" i="0" dirty="0" smtClean="0">
                          <a:effectLst/>
                          <a:latin typeface="Calibri"/>
                          <a:ea typeface="Calibri"/>
                          <a:cs typeface="+mj-cs"/>
                        </a:rPr>
                        <a:t>نطفة</a:t>
                      </a:r>
                      <a:r>
                        <a:rPr lang="ar-IQ" sz="1400" b="1" i="0" dirty="0">
                          <a:effectLst/>
                          <a:latin typeface="Calibri"/>
                          <a:ea typeface="Calibri"/>
                          <a:cs typeface="+mj-cs"/>
                        </a:rPr>
                        <a:t>)</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Ῡ=31.24+0.03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0.05</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1569">
                <a:tc>
                  <a:txBody>
                    <a:bodyPr/>
                    <a:lstStyle/>
                    <a:p>
                      <a:pPr algn="ctr" rtl="1">
                        <a:lnSpc>
                          <a:spcPct val="90000"/>
                        </a:lnSpc>
                        <a:spcAft>
                          <a:spcPts val="0"/>
                        </a:spcAft>
                      </a:pPr>
                      <a:r>
                        <a:rPr lang="ar-IQ" sz="1400" b="1" i="0" dirty="0">
                          <a:effectLst/>
                          <a:latin typeface="Calibri"/>
                          <a:ea typeface="Calibri"/>
                          <a:cs typeface="+mj-cs"/>
                        </a:rPr>
                        <a:t>النسبة المئوية لضرر المادة الوراثية </a:t>
                      </a:r>
                      <a:endParaRPr lang="en-US" sz="14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0.0006</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Ῡ=2.56+0.0006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0.009</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2041566416"/>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33"/>
            <a:ext cx="8352928" cy="800219"/>
          </a:xfrm>
          <a:prstGeom prst="rect">
            <a:avLst/>
          </a:prstGeom>
        </p:spPr>
        <p:txBody>
          <a:bodyPr wrap="square">
            <a:spAutoFit/>
          </a:bodyPr>
          <a:lstStyle/>
          <a:p>
            <a:pPr lvl="0" algn="just">
              <a:lnSpc>
                <a:spcPct val="115000"/>
              </a:lnSpc>
            </a:pPr>
            <a:r>
              <a:rPr lang="ar-IQ" sz="2000" b="1" dirty="0" smtClean="0">
                <a:solidFill>
                  <a:schemeClr val="tx2">
                    <a:lumMod val="50000"/>
                  </a:schemeClr>
                </a:solidFill>
                <a:ea typeface="Calibri"/>
                <a:cs typeface="+mj-cs"/>
              </a:rPr>
              <a:t>جدول </a:t>
            </a:r>
            <a:r>
              <a:rPr lang="en-US" sz="2000" b="1" dirty="0" smtClean="0">
                <a:solidFill>
                  <a:schemeClr val="tx2">
                    <a:lumMod val="50000"/>
                  </a:schemeClr>
                </a:solidFill>
                <a:ea typeface="Calibri"/>
                <a:cs typeface="+mj-cs"/>
              </a:rPr>
              <a:t>24</a:t>
            </a:r>
            <a:r>
              <a:rPr lang="ar-IQ" sz="2000" b="1" dirty="0" smtClean="0">
                <a:solidFill>
                  <a:schemeClr val="tx2">
                    <a:lumMod val="50000"/>
                  </a:schemeClr>
                </a:solidFill>
                <a:ea typeface="Calibri"/>
                <a:cs typeface="+mj-cs"/>
              </a:rPr>
              <a:t>. </a:t>
            </a:r>
            <a:r>
              <a:rPr lang="ar-IQ" sz="2000" b="1" dirty="0">
                <a:ea typeface="Calibri"/>
                <a:cs typeface="+mj-cs"/>
              </a:rPr>
              <a:t>انحدار صفات السائل المنوي لثيران الجاموس العراقي على تركيز الكلسريدات الثلاثية في البلازما المنوية.</a:t>
            </a:r>
            <a:endParaRPr lang="en-US" sz="1600" b="1" dirty="0">
              <a:solidFill>
                <a:prstClr val="black"/>
              </a:solidFill>
              <a:ea typeface="Calibri"/>
              <a:cs typeface="+mj-cs"/>
            </a:endParaRPr>
          </a:p>
        </p:txBody>
      </p:sp>
      <p:graphicFrame>
        <p:nvGraphicFramePr>
          <p:cNvPr id="3" name="جدول 2"/>
          <p:cNvGraphicFramePr>
            <a:graphicFrameLocks noGrp="1"/>
          </p:cNvGraphicFramePr>
          <p:nvPr>
            <p:extLst>
              <p:ext uri="{D42A27DB-BD31-4B8C-83A1-F6EECF244321}">
                <p14:modId xmlns:p14="http://schemas.microsoft.com/office/powerpoint/2010/main" val="3654057420"/>
              </p:ext>
            </p:extLst>
          </p:nvPr>
        </p:nvGraphicFramePr>
        <p:xfrm>
          <a:off x="143519" y="820974"/>
          <a:ext cx="8712967" cy="5848384"/>
        </p:xfrm>
        <a:graphic>
          <a:graphicData uri="http://schemas.openxmlformats.org/drawingml/2006/table">
            <a:tbl>
              <a:tblPr rtl="1" firstRow="1" firstCol="1" bandRow="1"/>
              <a:tblGrid>
                <a:gridCol w="3737244"/>
                <a:gridCol w="1017024"/>
                <a:gridCol w="1878853"/>
                <a:gridCol w="895488"/>
                <a:gridCol w="1184358"/>
              </a:tblGrid>
              <a:tr h="464956">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الانحدار</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b</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tabLst>
                          <a:tab pos="323850" algn="l"/>
                          <a:tab pos="1035050" algn="ctr"/>
                        </a:tabLst>
                      </a:pPr>
                      <a:r>
                        <a:rPr lang="ar-IQ" sz="1350" b="1" i="0" dirty="0">
                          <a:effectLst/>
                          <a:latin typeface="Calibri"/>
                          <a:ea typeface="Calibri"/>
                          <a:cs typeface="+mj-cs"/>
                        </a:rPr>
                        <a:t>حجم القذفة (مل)</a:t>
                      </a:r>
                      <a:endParaRPr lang="en-US" sz="135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Ῡ=3.39-0.001X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0.17</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tabLst>
                          <a:tab pos="600075" algn="l"/>
                          <a:tab pos="1035050" algn="ctr"/>
                        </a:tabLst>
                      </a:pPr>
                      <a:r>
                        <a:rPr lang="ar-IQ" sz="1350" b="1" i="0" dirty="0">
                          <a:effectLst/>
                          <a:latin typeface="Calibri"/>
                          <a:ea typeface="Calibri"/>
                          <a:cs typeface="+mj-cs"/>
                        </a:rPr>
                        <a:t>تركيز النطف (مليون /مل)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Ῡ=939.41+0.10 X  </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0.008</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effectLst/>
                          <a:latin typeface="Calibri"/>
                          <a:ea typeface="Calibri"/>
                          <a:cs typeface="+mj-cs"/>
                        </a:rPr>
                        <a:t>النسبة المئوية لحركة النطف الجماعية</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Ῡ=27.81-0.002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لحركة النطف الفردية</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mj-cs"/>
                        </a:rPr>
                        <a:t>- 0.004</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mj-cs"/>
                        </a:rPr>
                        <a:t>Ῡ=46.47- 0.004 X</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a:solidFill>
                            <a:srgbClr val="FF0000"/>
                          </a:solidFill>
                          <a:effectLst/>
                          <a:latin typeface="Calibri"/>
                          <a:ea typeface="Calibri"/>
                          <a:cs typeface="+mj-cs"/>
                        </a:rPr>
                        <a:t>*</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mj-cs"/>
                        </a:rPr>
                        <a:t>0.25</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للنطف </a:t>
                      </a:r>
                      <a:r>
                        <a:rPr lang="ar-IQ" sz="1350" b="1" i="0" dirty="0" smtClean="0">
                          <a:solidFill>
                            <a:srgbClr val="FF0000"/>
                          </a:solidFill>
                          <a:effectLst/>
                          <a:latin typeface="Calibri"/>
                          <a:ea typeface="Calibri"/>
                          <a:cs typeface="+mj-cs"/>
                        </a:rPr>
                        <a:t>الحية </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mj-cs"/>
                        </a:rPr>
                        <a:t>- 0.005</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mj-cs"/>
                        </a:rPr>
                        <a:t>Ῡ= 73.03 - 0.005 X</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a:solidFill>
                            <a:srgbClr val="FF0000"/>
                          </a:solidFill>
                          <a:effectLst/>
                          <a:latin typeface="Calibri"/>
                          <a:ea typeface="Calibri"/>
                          <a:cs typeface="+mj-cs"/>
                        </a:rPr>
                        <a:t>*</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solidFill>
                            <a:srgbClr val="FF0000"/>
                          </a:solidFill>
                          <a:effectLst/>
                          <a:latin typeface="Calibri"/>
                          <a:ea typeface="Calibri"/>
                          <a:cs typeface="+mj-cs"/>
                        </a:rPr>
                        <a:t>0.26</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effectLst/>
                          <a:latin typeface="Calibri"/>
                          <a:ea typeface="Calibri"/>
                          <a:cs typeface="+mj-cs"/>
                        </a:rPr>
                        <a:t>النسبة المئوية لتشوهات رأس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- 0.0004</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mj-cs"/>
                        </a:rPr>
                        <a:t>Ῡ=2.09 - 0.0004 X</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mj-cs"/>
                        </a:rPr>
                        <a:t>0.09</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الوسطية للذيل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Ῡ=1+0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mj-cs"/>
                        </a:rPr>
                        <a:t>0</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لتشوهات القطعة الرئيسية والنهائية لذيل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- 0.0005</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Ῡ=4.99 - 0.0005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0.08</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للتشوهات الكلية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Ῡ=7.08 - 0.0009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0.11</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الغشاء البلازمي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- 0.0001  </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Ῡ=76.01- 0.0001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0.0003</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a:t>
                      </a:r>
                      <a:r>
                        <a:rPr lang="ar-IQ" sz="1350" b="1" i="0" dirty="0" err="1">
                          <a:solidFill>
                            <a:schemeClr val="tx1"/>
                          </a:solidFill>
                          <a:effectLst/>
                          <a:latin typeface="Calibri"/>
                          <a:ea typeface="Calibri"/>
                          <a:cs typeface="+mj-cs"/>
                        </a:rPr>
                        <a:t>أكروسوم</a:t>
                      </a:r>
                      <a:r>
                        <a:rPr lang="ar-IQ" sz="1350" b="1" i="0" dirty="0">
                          <a:solidFill>
                            <a:schemeClr val="tx1"/>
                          </a:solidFill>
                          <a:effectLst/>
                          <a:latin typeface="Calibri"/>
                          <a:ea typeface="Calibri"/>
                          <a:cs typeface="+mj-cs"/>
                        </a:rPr>
                        <a:t>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- 0.0004</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Ῡ=78.17- 0.0004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0.0009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للنطف الطبيعية</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0.0009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Ῡ=92.91+0.0009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المتحركة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Ῡ=448.83 - 0.01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0.0004</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سليمة الغشاء البلازمي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0.07</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Ῡ=717.79+0.07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0.007</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سليمة </a:t>
                      </a:r>
                      <a:r>
                        <a:rPr lang="ar-IQ" sz="1350" b="1" i="0" dirty="0" err="1">
                          <a:solidFill>
                            <a:schemeClr val="tx1"/>
                          </a:solidFill>
                          <a:effectLst/>
                          <a:latin typeface="Calibri"/>
                          <a:ea typeface="Calibri"/>
                          <a:cs typeface="+mj-cs"/>
                        </a:rPr>
                        <a:t>الاكروسوم</a:t>
                      </a:r>
                      <a:r>
                        <a:rPr lang="ar-IQ" sz="1350" b="1" i="0" dirty="0">
                          <a:solidFill>
                            <a:schemeClr val="tx1"/>
                          </a:solidFill>
                          <a:effectLst/>
                          <a:latin typeface="Calibri"/>
                          <a:ea typeface="Calibri"/>
                          <a:cs typeface="+mj-cs"/>
                        </a:rPr>
                        <a:t>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0.08</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Ῡ=732.97+ 0.08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0.008</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a:t>
                      </a:r>
                      <a:r>
                        <a:rPr lang="ar-IQ" sz="1350" b="1" i="0" dirty="0" err="1">
                          <a:solidFill>
                            <a:schemeClr val="tx1"/>
                          </a:solidFill>
                          <a:effectLst/>
                          <a:latin typeface="Calibri"/>
                          <a:ea typeface="Calibri"/>
                          <a:cs typeface="+mj-cs"/>
                        </a:rPr>
                        <a:t>لاجزاء</a:t>
                      </a:r>
                      <a:r>
                        <a:rPr lang="ar-IQ" sz="1350" b="1" i="0" dirty="0">
                          <a:solidFill>
                            <a:schemeClr val="tx1"/>
                          </a:solidFill>
                          <a:effectLst/>
                          <a:latin typeface="Calibri"/>
                          <a:ea typeface="Calibri"/>
                          <a:cs typeface="+mj-cs"/>
                        </a:rPr>
                        <a:t> النطف الحيوية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- 0.006</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Ῡ=320.66 - 0.006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0.0002</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الطبيعية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Ῡ=872.06+0.10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نشاط مضادات الاكسدة الكلية في البلازما المنوية (ملغم/ديسيلتر)</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- 0.000006</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Ῡ=0.04- 0.000006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0.04</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1204">
                <a:tc>
                  <a:txBody>
                    <a:bodyPr/>
                    <a:lstStyle/>
                    <a:p>
                      <a:pPr algn="ctr" rtl="1">
                        <a:lnSpc>
                          <a:spcPct val="90000"/>
                        </a:lnSpc>
                        <a:spcAft>
                          <a:spcPts val="0"/>
                        </a:spcAft>
                      </a:pPr>
                      <a:r>
                        <a:rPr lang="ar-IQ" sz="1350" b="1" i="0" dirty="0">
                          <a:solidFill>
                            <a:schemeClr val="tx1"/>
                          </a:solidFill>
                          <a:effectLst/>
                          <a:latin typeface="Calibri"/>
                          <a:ea typeface="Calibri"/>
                          <a:cs typeface="+mj-cs"/>
                        </a:rPr>
                        <a:t>تركيز المالون ثنائي </a:t>
                      </a:r>
                      <a:r>
                        <a:rPr lang="ar-IQ" sz="1350" b="1" i="0" dirty="0" err="1">
                          <a:solidFill>
                            <a:schemeClr val="tx1"/>
                          </a:solidFill>
                          <a:effectLst/>
                          <a:latin typeface="Calibri"/>
                          <a:ea typeface="Calibri"/>
                          <a:cs typeface="+mj-cs"/>
                        </a:rPr>
                        <a:t>الألديهايد</a:t>
                      </a:r>
                      <a:r>
                        <a:rPr lang="ar-IQ" sz="1350" b="1" i="0" dirty="0">
                          <a:solidFill>
                            <a:schemeClr val="tx1"/>
                          </a:solidFill>
                          <a:effectLst/>
                          <a:latin typeface="Calibri"/>
                          <a:ea typeface="Calibri"/>
                          <a:cs typeface="+mj-cs"/>
                        </a:rPr>
                        <a:t> في البلازما المنوية (</a:t>
                      </a:r>
                      <a:r>
                        <a:rPr lang="ar-IQ" sz="1350" b="1" i="0" dirty="0" err="1" smtClean="0">
                          <a:solidFill>
                            <a:schemeClr val="tx1"/>
                          </a:solidFill>
                          <a:effectLst/>
                          <a:latin typeface="Calibri"/>
                          <a:ea typeface="Calibri"/>
                          <a:cs typeface="+mj-cs"/>
                        </a:rPr>
                        <a:t>مايكرومول</a:t>
                      </a:r>
                      <a:r>
                        <a:rPr lang="ar-IQ" sz="1350" b="1" i="0" dirty="0" smtClean="0">
                          <a:solidFill>
                            <a:schemeClr val="tx1"/>
                          </a:solidFill>
                          <a:effectLst/>
                          <a:latin typeface="Calibri"/>
                          <a:ea typeface="Calibri"/>
                          <a:cs typeface="+mj-cs"/>
                        </a:rPr>
                        <a:t>/</a:t>
                      </a:r>
                      <a:r>
                        <a:rPr lang="en-US" sz="1350" b="1" i="0" dirty="0" smtClean="0">
                          <a:solidFill>
                            <a:schemeClr val="tx1"/>
                          </a:solidFill>
                          <a:effectLst/>
                          <a:latin typeface="Calibri"/>
                          <a:ea typeface="Calibri"/>
                          <a:cs typeface="+mj-cs"/>
                        </a:rPr>
                        <a:t>10 </a:t>
                      </a:r>
                      <a:r>
                        <a:rPr lang="en-US" sz="1350" b="1" i="0" baseline="30000" dirty="0" smtClean="0">
                          <a:solidFill>
                            <a:schemeClr val="tx1"/>
                          </a:solidFill>
                          <a:effectLst/>
                          <a:latin typeface="Calibri"/>
                          <a:ea typeface="Calibri"/>
                          <a:cs typeface="+mj-cs"/>
                        </a:rPr>
                        <a:t>6</a:t>
                      </a:r>
                      <a:r>
                        <a:rPr lang="ar-IQ" sz="1350" b="1" i="0" dirty="0" smtClean="0">
                          <a:solidFill>
                            <a:schemeClr val="tx1"/>
                          </a:solidFill>
                          <a:effectLst/>
                          <a:latin typeface="Calibri"/>
                          <a:ea typeface="Calibri"/>
                          <a:cs typeface="+mj-cs"/>
                        </a:rPr>
                        <a:t>نطفة</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Ῡ=27.51+0.01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0.11</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1696">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لضرر المادة الوراثية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- 0.0001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 2.73 - 0.0001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NS</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0.006</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4334274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8" y="39933"/>
            <a:ext cx="8568951" cy="800219"/>
          </a:xfrm>
          <a:prstGeom prst="rect">
            <a:avLst/>
          </a:prstGeom>
        </p:spPr>
        <p:txBody>
          <a:bodyPr wrap="square">
            <a:spAutoFit/>
          </a:bodyPr>
          <a:lstStyle/>
          <a:p>
            <a:pPr lvl="0" algn="just">
              <a:lnSpc>
                <a:spcPct val="115000"/>
              </a:lnSpc>
            </a:pPr>
            <a:r>
              <a:rPr lang="ar-IQ" sz="2000" b="1" dirty="0" smtClean="0">
                <a:solidFill>
                  <a:schemeClr val="tx2">
                    <a:lumMod val="50000"/>
                  </a:schemeClr>
                </a:solidFill>
                <a:ea typeface="Calibri"/>
                <a:cs typeface="+mj-cs"/>
              </a:rPr>
              <a:t>جدول </a:t>
            </a:r>
            <a:r>
              <a:rPr lang="en-US" sz="2000" b="1" dirty="0" smtClean="0">
                <a:solidFill>
                  <a:schemeClr val="tx2">
                    <a:lumMod val="50000"/>
                  </a:schemeClr>
                </a:solidFill>
                <a:ea typeface="Calibri"/>
                <a:cs typeface="+mj-cs"/>
              </a:rPr>
              <a:t>25</a:t>
            </a:r>
            <a:r>
              <a:rPr lang="ar-IQ" sz="2000" b="1" dirty="0" smtClean="0">
                <a:solidFill>
                  <a:schemeClr val="tx2">
                    <a:lumMod val="50000"/>
                  </a:schemeClr>
                </a:solidFill>
                <a:ea typeface="Calibri"/>
                <a:cs typeface="+mj-cs"/>
              </a:rPr>
              <a:t>. </a:t>
            </a:r>
            <a:r>
              <a:rPr lang="ar-IQ" sz="2000" b="1" dirty="0">
                <a:ea typeface="Calibri"/>
                <a:cs typeface="+mj-cs"/>
              </a:rPr>
              <a:t>انحدار صفات السائل المنوي لثيران الجاموس العراقي على تركيز البروتينات الدهنية العالية </a:t>
            </a:r>
            <a:r>
              <a:rPr lang="ar-IQ" sz="2000" b="1" dirty="0" smtClean="0">
                <a:ea typeface="Calibri"/>
                <a:cs typeface="+mj-cs"/>
              </a:rPr>
              <a:t>الكثافة (</a:t>
            </a:r>
            <a:r>
              <a:rPr lang="en-US" sz="2000" b="1" dirty="0" smtClean="0">
                <a:ea typeface="Calibri"/>
                <a:cs typeface="+mj-cs"/>
              </a:rPr>
              <a:t>HDL</a:t>
            </a:r>
            <a:r>
              <a:rPr lang="ar-IQ" sz="2000" b="1" dirty="0" smtClean="0">
                <a:ea typeface="Calibri"/>
                <a:cs typeface="+mj-cs"/>
              </a:rPr>
              <a:t>)</a:t>
            </a:r>
            <a:r>
              <a:rPr lang="ar-IQ" sz="2000" b="1" dirty="0" smtClean="0">
                <a:ea typeface="Calibri"/>
                <a:cs typeface="+mj-cs"/>
              </a:rPr>
              <a:t> </a:t>
            </a:r>
            <a:r>
              <a:rPr lang="ar-IQ" sz="2000" b="1" dirty="0" smtClean="0">
                <a:ea typeface="Calibri"/>
                <a:cs typeface="+mj-cs"/>
              </a:rPr>
              <a:t>في </a:t>
            </a:r>
            <a:r>
              <a:rPr lang="ar-IQ" sz="2000" b="1" dirty="0">
                <a:ea typeface="Calibri"/>
                <a:cs typeface="+mj-cs"/>
              </a:rPr>
              <a:t>البلازما المنوية.</a:t>
            </a:r>
            <a:endParaRPr lang="en-US" sz="1600" b="1" dirty="0">
              <a:solidFill>
                <a:prstClr val="black"/>
              </a:solidFill>
              <a:ea typeface="Calibri"/>
              <a:cs typeface="+mj-cs"/>
            </a:endParaRPr>
          </a:p>
        </p:txBody>
      </p:sp>
      <p:graphicFrame>
        <p:nvGraphicFramePr>
          <p:cNvPr id="3" name="جدول 2"/>
          <p:cNvGraphicFramePr>
            <a:graphicFrameLocks noGrp="1"/>
          </p:cNvGraphicFramePr>
          <p:nvPr>
            <p:extLst>
              <p:ext uri="{D42A27DB-BD31-4B8C-83A1-F6EECF244321}">
                <p14:modId xmlns:p14="http://schemas.microsoft.com/office/powerpoint/2010/main" val="1895747173"/>
              </p:ext>
            </p:extLst>
          </p:nvPr>
        </p:nvGraphicFramePr>
        <p:xfrm>
          <a:off x="179519" y="840146"/>
          <a:ext cx="8712967" cy="5829222"/>
        </p:xfrm>
        <a:graphic>
          <a:graphicData uri="http://schemas.openxmlformats.org/drawingml/2006/table">
            <a:tbl>
              <a:tblPr rtl="1" firstRow="1" firstCol="1" bandRow="1"/>
              <a:tblGrid>
                <a:gridCol w="3737244"/>
                <a:gridCol w="1017024"/>
                <a:gridCol w="1878853"/>
                <a:gridCol w="895488"/>
                <a:gridCol w="1184358"/>
              </a:tblGrid>
              <a:tr h="452815">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الانحدار</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b</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tabLst>
                          <a:tab pos="323850" algn="l"/>
                          <a:tab pos="1035050" algn="ctr"/>
                        </a:tabLst>
                      </a:pPr>
                      <a:r>
                        <a:rPr lang="ar-IQ" sz="1350" b="1" i="0" dirty="0">
                          <a:effectLst/>
                          <a:latin typeface="Calibri"/>
                          <a:ea typeface="Calibri"/>
                          <a:cs typeface="+mj-cs"/>
                        </a:rPr>
                        <a:t>حجم القذفة (مل)</a:t>
                      </a:r>
                      <a:endParaRPr lang="en-US" sz="135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-0.12</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Ῡ=3.14-0.12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tabLst>
                          <a:tab pos="600075" algn="l"/>
                          <a:tab pos="1035050" algn="ctr"/>
                        </a:tabLst>
                      </a:pPr>
                      <a:r>
                        <a:rPr lang="ar-IQ" sz="1350" b="1" i="0" dirty="0">
                          <a:effectLst/>
                          <a:latin typeface="Calibri"/>
                          <a:ea typeface="Calibri"/>
                          <a:cs typeface="+mj-cs"/>
                        </a:rPr>
                        <a:t>تركيز النطف (مليون /مل)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162.17</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Ῡ=622.79+162.17 X  </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effectLst/>
                          <a:latin typeface="Calibri"/>
                          <a:ea typeface="Calibri"/>
                          <a:cs typeface="+mj-cs"/>
                        </a:rPr>
                        <a:t>النسبة المئوية لحركة النطف الجماعية</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1.93</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Ῡ=21.62+1.93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0.05</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لحركة النطف الفردية</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mj-cs"/>
                        </a:rPr>
                        <a:t>-1.54</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mj-cs"/>
                        </a:rPr>
                        <a:t>Ῡ=46.81-1.54 X</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mj-cs"/>
                        </a:rPr>
                        <a:t>NS</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mj-cs"/>
                        </a:rPr>
                        <a:t>0.13</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للنطف </a:t>
                      </a:r>
                      <a:r>
                        <a:rPr lang="ar-IQ" sz="1350" b="1" i="0" dirty="0" smtClean="0">
                          <a:solidFill>
                            <a:srgbClr val="FF0000"/>
                          </a:solidFill>
                          <a:effectLst/>
                          <a:latin typeface="Calibri"/>
                          <a:ea typeface="Calibri"/>
                          <a:cs typeface="+mj-cs"/>
                        </a:rPr>
                        <a:t>الحية </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mj-cs"/>
                        </a:rPr>
                        <a:t>-1.45</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solidFill>
                            <a:srgbClr val="FF0000"/>
                          </a:solidFill>
                          <a:effectLst/>
                          <a:latin typeface="Times New Roman"/>
                          <a:ea typeface="Calibri"/>
                          <a:cs typeface="+mj-cs"/>
                        </a:rPr>
                        <a:t>Ῡ=74.10 -1.45 X</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solidFill>
                            <a:srgbClr val="FF0000"/>
                          </a:solidFill>
                          <a:effectLst/>
                          <a:latin typeface="Times New Roman"/>
                          <a:ea typeface="Calibri"/>
                          <a:cs typeface="+mj-cs"/>
                        </a:rPr>
                        <a:t>NS</a:t>
                      </a:r>
                      <a:endParaRPr lang="en-US" sz="1400" b="1" i="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solidFill>
                            <a:srgbClr val="FF0000"/>
                          </a:solidFill>
                          <a:effectLst/>
                          <a:latin typeface="Calibri"/>
                          <a:ea typeface="Calibri"/>
                          <a:cs typeface="+mj-cs"/>
                        </a:rPr>
                        <a:t>0.08</a:t>
                      </a:r>
                      <a:endParaRPr lang="en-US" sz="1400" b="1" i="0" dirty="0">
                        <a:solidFill>
                          <a:srgbClr val="FF0000"/>
                        </a:solidFill>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effectLst/>
                          <a:latin typeface="Calibri"/>
                          <a:ea typeface="Calibri"/>
                          <a:cs typeface="+mj-cs"/>
                        </a:rPr>
                        <a:t>النسبة المئوية لتشوهات رأس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0.06</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Ῡ=1.66+0.06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mj-cs"/>
                        </a:rPr>
                        <a:t>0.01</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الوسطية للذيل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Ῡ=1+0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mj-cs"/>
                        </a:rPr>
                        <a:t>0</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لتشوهات القطعة الرئيسية والنهائية لذيل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- 0.11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mj-cs"/>
                        </a:rPr>
                        <a:t>Ῡ=4.95 - 0.11 X</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0.03</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للتشوهات الكلية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- 0.05</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Ῡ=6.62- 0.05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الغشاء البلازمي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- 0.28</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Ῡ=76.55 - 0.28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0.003</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a:t>
                      </a:r>
                      <a:r>
                        <a:rPr lang="ar-IQ" sz="1350" b="1" i="0" dirty="0" err="1">
                          <a:solidFill>
                            <a:schemeClr val="tx1"/>
                          </a:solidFill>
                          <a:effectLst/>
                          <a:latin typeface="Calibri"/>
                          <a:ea typeface="Calibri"/>
                          <a:cs typeface="+mj-cs"/>
                        </a:rPr>
                        <a:t>أكروسوم</a:t>
                      </a:r>
                      <a:r>
                        <a:rPr lang="ar-IQ" sz="1350" b="1" i="0" dirty="0">
                          <a:solidFill>
                            <a:schemeClr val="tx1"/>
                          </a:solidFill>
                          <a:effectLst/>
                          <a:latin typeface="Calibri"/>
                          <a:ea typeface="Calibri"/>
                          <a:cs typeface="+mj-cs"/>
                        </a:rPr>
                        <a:t>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- 0.20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Ῡ=78.43 - 0.20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للنطف الطبيعية</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0.05</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Ῡ=93.37+0.05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NS</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المتحركة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57.44</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mj-cs"/>
                        </a:rPr>
                        <a:t>Ῡ=304.47+57.44 X</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0.07</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سليمة الغشاء البلازمي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114.69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Ῡ=493.28+114.69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NS</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سليمة </a:t>
                      </a:r>
                      <a:r>
                        <a:rPr lang="ar-IQ" sz="1350" b="1" i="0" dirty="0" err="1">
                          <a:solidFill>
                            <a:schemeClr val="tx1"/>
                          </a:solidFill>
                          <a:effectLst/>
                          <a:latin typeface="Calibri"/>
                          <a:ea typeface="Calibri"/>
                          <a:cs typeface="+mj-cs"/>
                        </a:rPr>
                        <a:t>الاكروسوم</a:t>
                      </a:r>
                      <a:r>
                        <a:rPr lang="ar-IQ" sz="1350" b="1" i="0" dirty="0">
                          <a:solidFill>
                            <a:schemeClr val="tx1"/>
                          </a:solidFill>
                          <a:effectLst/>
                          <a:latin typeface="Calibri"/>
                          <a:ea typeface="Calibri"/>
                          <a:cs typeface="+mj-cs"/>
                        </a:rPr>
                        <a:t>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117.18</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 506.69+117.18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NS</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0.09</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a:t>
                      </a:r>
                      <a:r>
                        <a:rPr lang="ar-IQ" sz="1350" b="1" i="0" dirty="0" err="1">
                          <a:solidFill>
                            <a:schemeClr val="tx1"/>
                          </a:solidFill>
                          <a:effectLst/>
                          <a:latin typeface="Calibri"/>
                          <a:ea typeface="Calibri"/>
                          <a:cs typeface="+mj-cs"/>
                        </a:rPr>
                        <a:t>لاجزاء</a:t>
                      </a:r>
                      <a:r>
                        <a:rPr lang="ar-IQ" sz="1350" b="1" i="0" dirty="0">
                          <a:solidFill>
                            <a:schemeClr val="tx1"/>
                          </a:solidFill>
                          <a:effectLst/>
                          <a:latin typeface="Calibri"/>
                          <a:ea typeface="Calibri"/>
                          <a:cs typeface="+mj-cs"/>
                        </a:rPr>
                        <a:t> النطف الحيوية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 </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36.73</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Ῡ=228.83+36.73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0.05</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4019">
                <a:tc>
                  <a:txBody>
                    <a:bodyPr/>
                    <a:lstStyle/>
                    <a:p>
                      <a:pPr algn="ctr" rtl="1">
                        <a:lnSpc>
                          <a:spcPct val="90000"/>
                        </a:lnSpc>
                        <a:spcAft>
                          <a:spcPts val="0"/>
                        </a:spcAft>
                      </a:pPr>
                      <a:r>
                        <a:rPr lang="ar-IQ" sz="1350" b="1" i="0" dirty="0">
                          <a:solidFill>
                            <a:schemeClr val="tx1"/>
                          </a:solidFill>
                          <a:effectLst/>
                          <a:latin typeface="Calibri"/>
                          <a:ea typeface="Calibri"/>
                          <a:cs typeface="+mj-cs"/>
                        </a:rPr>
                        <a:t>العدد الكلي للنطف الطبيعية  (×</a:t>
                      </a:r>
                      <a:r>
                        <a:rPr lang="en-US" sz="1350" b="1" i="0" dirty="0">
                          <a:solidFill>
                            <a:schemeClr val="tx1"/>
                          </a:solidFill>
                          <a:effectLst/>
                          <a:latin typeface="Times New Roman"/>
                          <a:ea typeface="Calibri"/>
                          <a:cs typeface="+mj-cs"/>
                        </a:rPr>
                        <a:t>10</a:t>
                      </a:r>
                      <a:r>
                        <a:rPr lang="en-US" sz="1350" b="1" i="0" baseline="30000" dirty="0">
                          <a:solidFill>
                            <a:schemeClr val="tx1"/>
                          </a:solidFill>
                          <a:effectLst/>
                          <a:latin typeface="Times New Roman"/>
                          <a:ea typeface="Calibri"/>
                          <a:cs typeface="+mj-cs"/>
                        </a:rPr>
                        <a:t>6</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150.40</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Ῡ=585.79+150.40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NS</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0.11</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4668">
                <a:tc>
                  <a:txBody>
                    <a:bodyPr/>
                    <a:lstStyle/>
                    <a:p>
                      <a:pPr algn="ctr" rtl="1">
                        <a:lnSpc>
                          <a:spcPct val="90000"/>
                        </a:lnSpc>
                        <a:spcAft>
                          <a:spcPts val="0"/>
                        </a:spcAft>
                      </a:pPr>
                      <a:r>
                        <a:rPr lang="ar-IQ" sz="1350" b="1" i="0" dirty="0">
                          <a:solidFill>
                            <a:schemeClr val="tx1"/>
                          </a:solidFill>
                          <a:effectLst/>
                          <a:latin typeface="Calibri"/>
                          <a:ea typeface="Calibri"/>
                          <a:cs typeface="+mj-cs"/>
                        </a:rPr>
                        <a:t>نشاط مضادات الاكسدة الكلية في البلازما المنوية (ملغم/ديسيلتر)</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- 0.002</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Ῡ=0.04 - 0.002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0.03</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0466">
                <a:tc>
                  <a:txBody>
                    <a:bodyPr/>
                    <a:lstStyle/>
                    <a:p>
                      <a:pPr algn="ctr" rtl="1">
                        <a:lnSpc>
                          <a:spcPct val="90000"/>
                        </a:lnSpc>
                        <a:spcAft>
                          <a:spcPts val="0"/>
                        </a:spcAft>
                      </a:pPr>
                      <a:r>
                        <a:rPr lang="ar-IQ" sz="1350" b="1" i="0" dirty="0">
                          <a:solidFill>
                            <a:schemeClr val="tx1"/>
                          </a:solidFill>
                          <a:effectLst/>
                          <a:latin typeface="Calibri"/>
                          <a:ea typeface="Calibri"/>
                          <a:cs typeface="+mj-cs"/>
                        </a:rPr>
                        <a:t>تركيز المالون ثنائي </a:t>
                      </a:r>
                      <a:r>
                        <a:rPr lang="ar-IQ" sz="1350" b="1" i="0" dirty="0" err="1">
                          <a:solidFill>
                            <a:schemeClr val="tx1"/>
                          </a:solidFill>
                          <a:effectLst/>
                          <a:latin typeface="Calibri"/>
                          <a:ea typeface="Calibri"/>
                          <a:cs typeface="+mj-cs"/>
                        </a:rPr>
                        <a:t>الألديهايد</a:t>
                      </a:r>
                      <a:r>
                        <a:rPr lang="ar-IQ" sz="1350" b="1" i="0" dirty="0">
                          <a:solidFill>
                            <a:schemeClr val="tx1"/>
                          </a:solidFill>
                          <a:effectLst/>
                          <a:latin typeface="Calibri"/>
                          <a:ea typeface="Calibri"/>
                          <a:cs typeface="+mj-cs"/>
                        </a:rPr>
                        <a:t> في البلازما المنوية (</a:t>
                      </a:r>
                      <a:r>
                        <a:rPr lang="ar-IQ" sz="1350" b="1" i="0" dirty="0" err="1" smtClean="0">
                          <a:solidFill>
                            <a:schemeClr val="tx1"/>
                          </a:solidFill>
                          <a:effectLst/>
                          <a:latin typeface="Calibri"/>
                          <a:ea typeface="Calibri"/>
                          <a:cs typeface="+mj-cs"/>
                        </a:rPr>
                        <a:t>مايكرومول</a:t>
                      </a:r>
                      <a:r>
                        <a:rPr lang="ar-IQ" sz="1350" b="1" i="0" dirty="0" smtClean="0">
                          <a:solidFill>
                            <a:schemeClr val="tx1"/>
                          </a:solidFill>
                          <a:effectLst/>
                          <a:latin typeface="Calibri"/>
                          <a:ea typeface="Calibri"/>
                          <a:cs typeface="+mj-cs"/>
                        </a:rPr>
                        <a:t>/</a:t>
                      </a:r>
                      <a:r>
                        <a:rPr lang="en-US" sz="1350" b="1" i="0" dirty="0" smtClean="0">
                          <a:solidFill>
                            <a:schemeClr val="tx1"/>
                          </a:solidFill>
                          <a:effectLst/>
                          <a:latin typeface="Calibri"/>
                          <a:ea typeface="Calibri"/>
                          <a:cs typeface="+mj-cs"/>
                        </a:rPr>
                        <a:t>10 </a:t>
                      </a:r>
                      <a:r>
                        <a:rPr lang="en-US" sz="1350" b="1" i="0" baseline="30000" dirty="0" smtClean="0">
                          <a:solidFill>
                            <a:schemeClr val="tx1"/>
                          </a:solidFill>
                          <a:effectLst/>
                          <a:latin typeface="Calibri"/>
                          <a:ea typeface="Calibri"/>
                          <a:cs typeface="+mj-cs"/>
                        </a:rPr>
                        <a:t>6</a:t>
                      </a:r>
                      <a:r>
                        <a:rPr lang="ar-IQ" sz="1350" b="1" i="0" dirty="0" smtClean="0">
                          <a:solidFill>
                            <a:schemeClr val="tx1"/>
                          </a:solidFill>
                          <a:effectLst/>
                          <a:latin typeface="Calibri"/>
                          <a:ea typeface="Calibri"/>
                          <a:cs typeface="+mj-cs"/>
                        </a:rPr>
                        <a:t>نطفة</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1.13</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Ῡ=32.95+1.13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0.005</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72950">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لضرر المادة الوراثية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- 0.17</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mj-cs"/>
                        </a:rPr>
                        <a:t>Ῡ=3.06 - 0.17 X</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mj-cs"/>
                        </a:rPr>
                        <a:t>NS</a:t>
                      </a:r>
                      <a:endParaRPr lang="en-US" sz="1400" b="1" i="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mj-cs"/>
                        </a:rPr>
                        <a:t>0.06</a:t>
                      </a:r>
                      <a:endParaRPr lang="en-US" sz="1400" b="1" i="0" dirty="0">
                        <a:effectLst/>
                        <a:latin typeface="Calibri"/>
                        <a:ea typeface="Calibri"/>
                        <a:cs typeface="+mj-cs"/>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125257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33"/>
            <a:ext cx="8352928" cy="800219"/>
          </a:xfrm>
          <a:prstGeom prst="rect">
            <a:avLst/>
          </a:prstGeom>
        </p:spPr>
        <p:txBody>
          <a:bodyPr wrap="square">
            <a:spAutoFit/>
          </a:bodyPr>
          <a:lstStyle/>
          <a:p>
            <a:pPr lvl="0" algn="just">
              <a:lnSpc>
                <a:spcPct val="115000"/>
              </a:lnSpc>
            </a:pPr>
            <a:r>
              <a:rPr lang="ar-IQ" sz="2000" b="1" dirty="0" smtClean="0">
                <a:solidFill>
                  <a:prstClr val="black"/>
                </a:solidFill>
                <a:ea typeface="Calibri"/>
                <a:cs typeface="+mj-cs"/>
              </a:rPr>
              <a:t>جدول </a:t>
            </a:r>
            <a:r>
              <a:rPr lang="en-US" sz="2000" b="1" dirty="0" smtClean="0">
                <a:solidFill>
                  <a:prstClr val="black"/>
                </a:solidFill>
                <a:ea typeface="Calibri"/>
                <a:cs typeface="+mj-cs"/>
              </a:rPr>
              <a:t>26</a:t>
            </a:r>
            <a:r>
              <a:rPr lang="ar-IQ" sz="2000" b="1" dirty="0" smtClean="0">
                <a:solidFill>
                  <a:prstClr val="black"/>
                </a:solidFill>
                <a:ea typeface="Calibri"/>
                <a:cs typeface="+mj-cs"/>
              </a:rPr>
              <a:t>. </a:t>
            </a:r>
            <a:r>
              <a:rPr lang="ar-IQ" sz="2000" b="1" dirty="0">
                <a:ea typeface="Calibri"/>
                <a:cs typeface="+mj-cs"/>
              </a:rPr>
              <a:t>انحدار صفات السائل المنوي لثيران الجاموس العراقي على تركيز البروتينات الدهنية الواطئة الكثافة </a:t>
            </a:r>
            <a:r>
              <a:rPr lang="ar-IQ" sz="2000" b="1" dirty="0" smtClean="0">
                <a:ea typeface="Calibri"/>
                <a:cs typeface="+mj-cs"/>
              </a:rPr>
              <a:t>(</a:t>
            </a:r>
            <a:r>
              <a:rPr lang="en-US" sz="2000" b="1" dirty="0" smtClean="0">
                <a:ea typeface="Calibri"/>
                <a:cs typeface="+mj-cs"/>
              </a:rPr>
              <a:t>LDL</a:t>
            </a:r>
            <a:r>
              <a:rPr lang="ar-IQ" sz="2000" b="1" dirty="0" smtClean="0">
                <a:ea typeface="Calibri"/>
                <a:cs typeface="+mj-cs"/>
              </a:rPr>
              <a:t>) في </a:t>
            </a:r>
            <a:r>
              <a:rPr lang="ar-IQ" sz="2000" b="1" dirty="0">
                <a:ea typeface="Calibri"/>
                <a:cs typeface="+mj-cs"/>
              </a:rPr>
              <a:t>البلازما المنوية.</a:t>
            </a:r>
            <a:endParaRPr lang="en-US" sz="1600" b="1" dirty="0">
              <a:solidFill>
                <a:prstClr val="black"/>
              </a:solidFill>
              <a:ea typeface="Calibri"/>
              <a:cs typeface="+mj-cs"/>
            </a:endParaRPr>
          </a:p>
        </p:txBody>
      </p:sp>
      <p:graphicFrame>
        <p:nvGraphicFramePr>
          <p:cNvPr id="3" name="جدول 2"/>
          <p:cNvGraphicFramePr>
            <a:graphicFrameLocks noGrp="1"/>
          </p:cNvGraphicFramePr>
          <p:nvPr>
            <p:extLst>
              <p:ext uri="{D42A27DB-BD31-4B8C-83A1-F6EECF244321}">
                <p14:modId xmlns:p14="http://schemas.microsoft.com/office/powerpoint/2010/main" val="587932469"/>
              </p:ext>
            </p:extLst>
          </p:nvPr>
        </p:nvGraphicFramePr>
        <p:xfrm>
          <a:off x="323528" y="769378"/>
          <a:ext cx="8568951" cy="5899993"/>
        </p:xfrm>
        <a:graphic>
          <a:graphicData uri="http://schemas.openxmlformats.org/drawingml/2006/table">
            <a:tbl>
              <a:tblPr rtl="1" firstRow="1" firstCol="1" bandRow="1"/>
              <a:tblGrid>
                <a:gridCol w="3675472"/>
                <a:gridCol w="1000214"/>
                <a:gridCol w="1847797"/>
                <a:gridCol w="880686"/>
                <a:gridCol w="1164782"/>
              </a:tblGrid>
              <a:tr h="430547">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معامل الانحدار</a:t>
                      </a:r>
                      <a:endParaRPr lang="en-US" sz="1300" b="1" i="0">
                        <a:effectLst/>
                        <a:latin typeface="Calibri"/>
                        <a:ea typeface="Calibri"/>
                        <a:cs typeface="+mj-cs"/>
                      </a:endParaRPr>
                    </a:p>
                    <a:p>
                      <a:pPr algn="ctr" rtl="1">
                        <a:lnSpc>
                          <a:spcPct val="90000"/>
                        </a:lnSpc>
                        <a:spcAft>
                          <a:spcPts val="0"/>
                        </a:spcAft>
                      </a:pPr>
                      <a:r>
                        <a:rPr lang="ar-SA" sz="1300" b="1" i="0">
                          <a:effectLst/>
                          <a:latin typeface="Calibri"/>
                          <a:ea typeface="Calibri"/>
                          <a:cs typeface="+mj-cs"/>
                        </a:rPr>
                        <a:t>(</a:t>
                      </a:r>
                      <a:r>
                        <a:rPr lang="en-US" sz="1300" b="1" i="0">
                          <a:effectLst/>
                          <a:latin typeface="Times New Roman"/>
                          <a:ea typeface="Calibri"/>
                          <a:cs typeface="+mj-cs"/>
                        </a:rPr>
                        <a:t>b</a:t>
                      </a:r>
                      <a:r>
                        <a:rPr lang="ar-IQ" sz="1300" b="1" i="0">
                          <a:effectLst/>
                          <a:latin typeface="Calibri"/>
                          <a:ea typeface="Calibri"/>
                          <a:cs typeface="+mj-cs"/>
                        </a:rPr>
                        <a:t>)</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tabLst>
                          <a:tab pos="323850" algn="l"/>
                          <a:tab pos="1035050" algn="ctr"/>
                        </a:tabLst>
                      </a:pPr>
                      <a:r>
                        <a:rPr lang="ar-IQ" sz="1300" b="1" i="0" dirty="0">
                          <a:effectLst/>
                          <a:latin typeface="Calibri"/>
                          <a:ea typeface="Calibri"/>
                          <a:cs typeface="+mj-cs"/>
                        </a:rPr>
                        <a:t>حجم القذفة (مل)</a:t>
                      </a:r>
                      <a:endParaRPr lang="en-US" sz="130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- 0.0001</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Ῡ=2.84-0.0001X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0.0001</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tabLst>
                          <a:tab pos="600075" algn="l"/>
                          <a:tab pos="1035050" algn="ctr"/>
                        </a:tabLst>
                      </a:pPr>
                      <a:r>
                        <a:rPr lang="ar-IQ" sz="1300" b="1" i="0" dirty="0">
                          <a:effectLst/>
                          <a:latin typeface="Calibri"/>
                          <a:ea typeface="Calibri"/>
                          <a:cs typeface="+mj-cs"/>
                        </a:rPr>
                        <a:t>تركيز النطف (مليون /مل)</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- 0.79</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a:effectLst/>
                          <a:latin typeface="Times New Roman"/>
                          <a:ea typeface="Calibri"/>
                          <a:cs typeface="Arial"/>
                        </a:rPr>
                        <a:t>Ῡ=1039.11- 0.79 X  </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0.003</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effectLst/>
                          <a:latin typeface="Calibri"/>
                          <a:ea typeface="Calibri"/>
                          <a:cs typeface="+mj-cs"/>
                        </a:rPr>
                        <a:t>النسبة المئوية لحركة النطف الجماعية</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- 0.06</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a:effectLst/>
                          <a:latin typeface="Times New Roman"/>
                          <a:ea typeface="Calibri"/>
                          <a:cs typeface="Arial"/>
                        </a:rPr>
                        <a:t>Ῡ=28.39- 0.06 X</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0.06</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solidFill>
                            <a:srgbClr val="FF0000"/>
                          </a:solidFill>
                          <a:effectLst/>
                          <a:latin typeface="Calibri"/>
                          <a:ea typeface="Calibri"/>
                          <a:cs typeface="+mj-cs"/>
                        </a:rPr>
                        <a:t>النسبة المئوية لحركة النطف الفردية</a:t>
                      </a:r>
                      <a:endParaRPr lang="en-US" sz="130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solidFill>
                            <a:srgbClr val="FF0000"/>
                          </a:solidFill>
                          <a:effectLst/>
                          <a:latin typeface="Times New Roman"/>
                          <a:ea typeface="Calibri"/>
                          <a:cs typeface="Arial"/>
                        </a:rPr>
                        <a:t>- 0.05</a:t>
                      </a:r>
                      <a:endParaRPr lang="en-US" sz="13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solidFill>
                            <a:srgbClr val="FF0000"/>
                          </a:solidFill>
                          <a:effectLst/>
                          <a:latin typeface="Times New Roman"/>
                          <a:ea typeface="Calibri"/>
                          <a:cs typeface="Arial"/>
                        </a:rPr>
                        <a:t>Ῡ=45.11- 0.05 X</a:t>
                      </a:r>
                      <a:endParaRPr lang="en-US" sz="13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a:solidFill>
                            <a:srgbClr val="FF0000"/>
                          </a:solidFill>
                          <a:effectLst/>
                          <a:latin typeface="Calibri"/>
                          <a:ea typeface="Calibri"/>
                          <a:cs typeface="Times New Roman"/>
                        </a:rPr>
                        <a:t>*</a:t>
                      </a:r>
                      <a:endParaRPr lang="en-US" sz="13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smtClean="0">
                          <a:solidFill>
                            <a:srgbClr val="FF0000"/>
                          </a:solidFill>
                          <a:effectLst/>
                          <a:latin typeface="Times New Roman"/>
                          <a:ea typeface="Calibri"/>
                          <a:cs typeface="Arial"/>
                        </a:rPr>
                        <a:t>0.27</a:t>
                      </a:r>
                      <a:endParaRPr lang="en-US" sz="13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solidFill>
                            <a:schemeClr val="tx1"/>
                          </a:solidFill>
                          <a:effectLst/>
                          <a:latin typeface="Calibri"/>
                          <a:ea typeface="Calibri"/>
                          <a:cs typeface="+mj-cs"/>
                        </a:rPr>
                        <a:t>النسبة المئوية للنطف </a:t>
                      </a:r>
                      <a:r>
                        <a:rPr lang="ar-IQ" sz="1300" b="1" i="0" dirty="0" smtClean="0">
                          <a:solidFill>
                            <a:schemeClr val="tx1"/>
                          </a:solidFill>
                          <a:effectLst/>
                          <a:latin typeface="Calibri"/>
                          <a:ea typeface="Calibri"/>
                          <a:cs typeface="+mj-cs"/>
                        </a:rPr>
                        <a:t>الحية </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- 0.04</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a:effectLst/>
                          <a:latin typeface="Times New Roman"/>
                          <a:ea typeface="Calibri"/>
                          <a:cs typeface="Arial"/>
                        </a:rPr>
                        <a:t>Ῡ= 72.07 - 0.04 X</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300" b="1" i="0" dirty="0" smtClean="0">
                          <a:effectLst/>
                          <a:latin typeface="Calibri"/>
                          <a:ea typeface="Calibri"/>
                          <a:cs typeface="Times New Roman"/>
                        </a:rPr>
                        <a:t>0.08</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effectLst/>
                          <a:latin typeface="Calibri"/>
                          <a:ea typeface="Calibri"/>
                          <a:cs typeface="+mj-cs"/>
                        </a:rPr>
                        <a:t>النسبة المئوية لتشوهات رأس النطف</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- 0.003</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Ῡ=1.9 - 0.003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300" b="1" i="0" dirty="0" smtClean="0">
                          <a:effectLst/>
                          <a:latin typeface="Calibri"/>
                          <a:ea typeface="Calibri"/>
                          <a:cs typeface="Times New Roman"/>
                        </a:rPr>
                        <a:t>0.03</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6570">
                <a:tc>
                  <a:txBody>
                    <a:bodyPr/>
                    <a:lstStyle/>
                    <a:p>
                      <a:pPr algn="ctr" rtl="0">
                        <a:lnSpc>
                          <a:spcPct val="90000"/>
                        </a:lnSpc>
                        <a:spcAft>
                          <a:spcPts val="0"/>
                        </a:spcAft>
                      </a:pPr>
                      <a:r>
                        <a:rPr lang="ar-IQ" sz="1300" b="1" i="0" dirty="0">
                          <a:effectLst/>
                          <a:latin typeface="Calibri"/>
                          <a:ea typeface="Calibri"/>
                          <a:cs typeface="+mj-cs"/>
                        </a:rPr>
                        <a:t>النسبة المئوية لتشوهات القطعة الوسطية للذيل</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0</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Ῡ=1+0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dirty="0" smtClean="0">
                          <a:effectLst/>
                          <a:latin typeface="Calibri"/>
                          <a:ea typeface="Calibri"/>
                          <a:cs typeface="Times New Roman"/>
                        </a:rPr>
                        <a:t>0</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73372">
                <a:tc>
                  <a:txBody>
                    <a:bodyPr/>
                    <a:lstStyle/>
                    <a:p>
                      <a:pPr algn="ctr" rtl="0">
                        <a:lnSpc>
                          <a:spcPct val="90000"/>
                        </a:lnSpc>
                        <a:spcAft>
                          <a:spcPts val="0"/>
                        </a:spcAft>
                      </a:pPr>
                      <a:r>
                        <a:rPr lang="ar-IQ" sz="1300" b="1" i="0" dirty="0">
                          <a:solidFill>
                            <a:schemeClr val="tx1"/>
                          </a:solidFill>
                          <a:effectLst/>
                          <a:latin typeface="Calibri"/>
                          <a:ea typeface="Calibri"/>
                          <a:cs typeface="+mj-cs"/>
                        </a:rPr>
                        <a:t>النسبة المئوية لتشوهات القطعة الرئيسية والنهائية لذيل النطف</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- 0.002</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Ῡ=4.74 - 0.002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0.006</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solidFill>
                            <a:schemeClr val="tx1"/>
                          </a:solidFill>
                          <a:effectLst/>
                          <a:latin typeface="Calibri"/>
                          <a:ea typeface="Calibri"/>
                          <a:cs typeface="+mj-cs"/>
                        </a:rPr>
                        <a:t>النسبة المئوية للتشوهات الكلية للنطف</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- 0.005</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Ῡ=6.66 - 0.005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solidFill>
                            <a:schemeClr val="tx1"/>
                          </a:solidFill>
                          <a:effectLst/>
                          <a:latin typeface="Calibri"/>
                          <a:ea typeface="Calibri"/>
                          <a:cs typeface="+mj-cs"/>
                        </a:rPr>
                        <a:t>النسبة المئوية لسلامة الغشاء البلازمي للنطف</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0.001</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Ῡ=75.83+0.001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0.0001</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0">
                        <a:lnSpc>
                          <a:spcPct val="90000"/>
                        </a:lnSpc>
                        <a:spcAft>
                          <a:spcPts val="0"/>
                        </a:spcAft>
                      </a:pPr>
                      <a:r>
                        <a:rPr lang="ar-IQ" sz="1300" b="1" i="0" dirty="0">
                          <a:solidFill>
                            <a:schemeClr val="tx1"/>
                          </a:solidFill>
                          <a:effectLst/>
                          <a:latin typeface="Calibri"/>
                          <a:ea typeface="Calibri"/>
                          <a:cs typeface="+mj-cs"/>
                        </a:rPr>
                        <a:t>النسبة المئوية لسلامة  </a:t>
                      </a:r>
                      <a:r>
                        <a:rPr lang="ar-IQ" sz="1300" b="1" i="0" dirty="0" err="1">
                          <a:solidFill>
                            <a:schemeClr val="tx1"/>
                          </a:solidFill>
                          <a:effectLst/>
                          <a:latin typeface="Calibri"/>
                          <a:ea typeface="Calibri"/>
                          <a:cs typeface="+mj-cs"/>
                        </a:rPr>
                        <a:t>أكروسوم</a:t>
                      </a:r>
                      <a:r>
                        <a:rPr lang="ar-IQ" sz="1300" b="1" i="0" dirty="0">
                          <a:solidFill>
                            <a:schemeClr val="tx1"/>
                          </a:solidFill>
                          <a:effectLst/>
                          <a:latin typeface="Calibri"/>
                          <a:ea typeface="Calibri"/>
                          <a:cs typeface="+mj-cs"/>
                        </a:rPr>
                        <a:t> النطف</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- 0.004</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Ῡ=78.07- 0.004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0.0007</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mj-cs"/>
                        </a:rPr>
                        <a:t>النسبة المئوية للنطف الطبيعية</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0.005</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Ῡ=93.33+0.005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Times New Roman"/>
                        </a:rPr>
                        <a:t>العدد الكلي للنطف المتحركة (×</a:t>
                      </a:r>
                      <a:r>
                        <a:rPr lang="en-US" sz="1300" b="1" i="0" dirty="0">
                          <a:solidFill>
                            <a:schemeClr val="tx1"/>
                          </a:solidFill>
                          <a:effectLst/>
                          <a:latin typeface="Times New Roman"/>
                          <a:ea typeface="Calibri"/>
                          <a:cs typeface="Arial"/>
                        </a:rPr>
                        <a:t>10</a:t>
                      </a:r>
                      <a:r>
                        <a:rPr lang="en-US" sz="1300" b="1" i="0" baseline="30000" dirty="0">
                          <a:solidFill>
                            <a:schemeClr val="tx1"/>
                          </a:solidFill>
                          <a:effectLst/>
                          <a:latin typeface="Times New Roman"/>
                          <a:ea typeface="Calibri"/>
                          <a:cs typeface="Arial"/>
                        </a:rPr>
                        <a:t>6</a:t>
                      </a:r>
                      <a:r>
                        <a:rPr lang="ar-IQ" sz="1300" b="1" i="0" dirty="0">
                          <a:solidFill>
                            <a:schemeClr val="tx1"/>
                          </a:solidFill>
                          <a:effectLst/>
                          <a:latin typeface="Calibri"/>
                          <a:ea typeface="Calibri"/>
                          <a:cs typeface="Times New Roman"/>
                        </a:rPr>
                        <a:t>)</a:t>
                      </a:r>
                      <a:endParaRPr lang="en-US" sz="130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- 0.89</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Ῡ=473.66 - 0.89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Times New Roman"/>
                        </a:rPr>
                        <a:t>العدد الكلي للنطف سليمة الغشاء البلازمي (×</a:t>
                      </a:r>
                      <a:r>
                        <a:rPr lang="en-US" sz="1300" b="1" i="0" dirty="0">
                          <a:solidFill>
                            <a:schemeClr val="tx1"/>
                          </a:solidFill>
                          <a:effectLst/>
                          <a:latin typeface="Times New Roman"/>
                          <a:ea typeface="Calibri"/>
                          <a:cs typeface="Arial"/>
                        </a:rPr>
                        <a:t>10</a:t>
                      </a:r>
                      <a:r>
                        <a:rPr lang="en-US" sz="1300" b="1" i="0" baseline="30000" dirty="0">
                          <a:solidFill>
                            <a:schemeClr val="tx1"/>
                          </a:solidFill>
                          <a:effectLst/>
                          <a:latin typeface="Times New Roman"/>
                          <a:ea typeface="Calibri"/>
                          <a:cs typeface="Arial"/>
                        </a:rPr>
                        <a:t>6</a:t>
                      </a:r>
                      <a:r>
                        <a:rPr lang="ar-IQ" sz="1300" b="1" i="0" dirty="0">
                          <a:solidFill>
                            <a:schemeClr val="tx1"/>
                          </a:solidFill>
                          <a:effectLst/>
                          <a:latin typeface="Calibri"/>
                          <a:ea typeface="Calibri"/>
                          <a:cs typeface="Times New Roman"/>
                        </a:rPr>
                        <a:t>) </a:t>
                      </a:r>
                      <a:endParaRPr lang="en-US" sz="130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- 0.46</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Ῡ=784.30 - 0.46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Times New Roman"/>
                        </a:rPr>
                        <a:t>العدد الكلي للنطف سليمة </a:t>
                      </a:r>
                      <a:r>
                        <a:rPr lang="ar-IQ" sz="1300" b="1" i="0" dirty="0" err="1">
                          <a:solidFill>
                            <a:schemeClr val="tx1"/>
                          </a:solidFill>
                          <a:effectLst/>
                          <a:latin typeface="Calibri"/>
                          <a:ea typeface="Calibri"/>
                          <a:cs typeface="Times New Roman"/>
                        </a:rPr>
                        <a:t>الاكروسوم</a:t>
                      </a:r>
                      <a:r>
                        <a:rPr lang="ar-IQ" sz="1300" b="1" i="0" dirty="0">
                          <a:solidFill>
                            <a:schemeClr val="tx1"/>
                          </a:solidFill>
                          <a:effectLst/>
                          <a:latin typeface="Calibri"/>
                          <a:ea typeface="Calibri"/>
                          <a:cs typeface="Times New Roman"/>
                        </a:rPr>
                        <a:t> (×</a:t>
                      </a:r>
                      <a:r>
                        <a:rPr lang="en-US" sz="1300" b="1" i="0" dirty="0">
                          <a:solidFill>
                            <a:schemeClr val="tx1"/>
                          </a:solidFill>
                          <a:effectLst/>
                          <a:latin typeface="Times New Roman"/>
                          <a:ea typeface="Calibri"/>
                          <a:cs typeface="Arial"/>
                        </a:rPr>
                        <a:t>10</a:t>
                      </a:r>
                      <a:r>
                        <a:rPr lang="en-US" sz="1300" b="1" i="0" baseline="30000" dirty="0">
                          <a:solidFill>
                            <a:schemeClr val="tx1"/>
                          </a:solidFill>
                          <a:effectLst/>
                          <a:latin typeface="Times New Roman"/>
                          <a:ea typeface="Calibri"/>
                          <a:cs typeface="Arial"/>
                        </a:rPr>
                        <a:t>6</a:t>
                      </a:r>
                      <a:r>
                        <a:rPr lang="ar-IQ" sz="1300" b="1" i="0" dirty="0">
                          <a:solidFill>
                            <a:schemeClr val="tx1"/>
                          </a:solidFill>
                          <a:effectLst/>
                          <a:latin typeface="Calibri"/>
                          <a:ea typeface="Calibri"/>
                          <a:cs typeface="Times New Roman"/>
                        </a:rPr>
                        <a:t>) </a:t>
                      </a:r>
                      <a:endParaRPr lang="en-US" sz="130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- 0.46  </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Ῡ=803.80 - 0.46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Times New Roman"/>
                        </a:rPr>
                        <a:t>العدد الكلي </a:t>
                      </a:r>
                      <a:r>
                        <a:rPr lang="ar-IQ" sz="1300" b="1" i="0" dirty="0" err="1">
                          <a:solidFill>
                            <a:schemeClr val="tx1"/>
                          </a:solidFill>
                          <a:effectLst/>
                          <a:latin typeface="Calibri"/>
                          <a:ea typeface="Calibri"/>
                          <a:cs typeface="Times New Roman"/>
                        </a:rPr>
                        <a:t>لاجزاء</a:t>
                      </a:r>
                      <a:r>
                        <a:rPr lang="ar-IQ" sz="1300" b="1" i="0" dirty="0">
                          <a:solidFill>
                            <a:schemeClr val="tx1"/>
                          </a:solidFill>
                          <a:effectLst/>
                          <a:latin typeface="Calibri"/>
                          <a:ea typeface="Calibri"/>
                          <a:cs typeface="Times New Roman"/>
                        </a:rPr>
                        <a:t> النطف الحيوية (</a:t>
                      </a:r>
                      <a:r>
                        <a:rPr lang="en-US" sz="1300" b="1" i="0" dirty="0">
                          <a:solidFill>
                            <a:schemeClr val="tx1"/>
                          </a:solidFill>
                          <a:effectLst/>
                          <a:latin typeface="Times New Roman"/>
                          <a:ea typeface="Calibri"/>
                          <a:cs typeface="Arial"/>
                        </a:rPr>
                        <a:t>10</a:t>
                      </a:r>
                      <a:r>
                        <a:rPr lang="en-US" sz="1300" b="1" i="0" baseline="30000" dirty="0">
                          <a:solidFill>
                            <a:schemeClr val="tx1"/>
                          </a:solidFill>
                          <a:effectLst/>
                          <a:latin typeface="Times New Roman"/>
                          <a:ea typeface="Calibri"/>
                          <a:cs typeface="Arial"/>
                        </a:rPr>
                        <a:t>6×</a:t>
                      </a:r>
                      <a:r>
                        <a:rPr lang="ar-IQ" sz="1300" b="1" i="0" dirty="0">
                          <a:solidFill>
                            <a:schemeClr val="tx1"/>
                          </a:solidFill>
                          <a:effectLst/>
                          <a:latin typeface="Calibri"/>
                          <a:ea typeface="Calibri"/>
                          <a:cs typeface="Times New Roman"/>
                        </a:rPr>
                        <a:t>) </a:t>
                      </a:r>
                      <a:endParaRPr lang="en-US" sz="130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- 0.56</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Ῡ=336.63 - 0.56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0.01</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Times New Roman"/>
                        </a:rPr>
                        <a:t>العدد الكلي للنطف الطبيعية  (×</a:t>
                      </a:r>
                      <a:r>
                        <a:rPr lang="en-US" sz="1300" b="1" i="0" dirty="0">
                          <a:solidFill>
                            <a:schemeClr val="tx1"/>
                          </a:solidFill>
                          <a:effectLst/>
                          <a:latin typeface="Times New Roman"/>
                          <a:ea typeface="Calibri"/>
                          <a:cs typeface="Arial"/>
                        </a:rPr>
                        <a:t>10</a:t>
                      </a:r>
                      <a:r>
                        <a:rPr lang="en-US" sz="1300" b="1" i="0" baseline="30000" dirty="0">
                          <a:solidFill>
                            <a:schemeClr val="tx1"/>
                          </a:solidFill>
                          <a:effectLst/>
                          <a:latin typeface="Times New Roman"/>
                          <a:ea typeface="Calibri"/>
                          <a:cs typeface="Arial"/>
                        </a:rPr>
                        <a:t>6</a:t>
                      </a:r>
                      <a:r>
                        <a:rPr lang="ar-IQ" sz="1300" b="1" i="0" dirty="0">
                          <a:solidFill>
                            <a:schemeClr val="tx1"/>
                          </a:solidFill>
                          <a:effectLst/>
                          <a:latin typeface="Calibri"/>
                          <a:ea typeface="Calibri"/>
                          <a:cs typeface="Times New Roman"/>
                        </a:rPr>
                        <a:t>)</a:t>
                      </a:r>
                      <a:endParaRPr lang="en-US" sz="130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- 0.64</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Ῡ=968.58 - 0.64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NS</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73372">
                <a:tc>
                  <a:txBody>
                    <a:bodyPr/>
                    <a:lstStyle/>
                    <a:p>
                      <a:pPr algn="ctr" rtl="1">
                        <a:lnSpc>
                          <a:spcPct val="90000"/>
                        </a:lnSpc>
                        <a:spcAft>
                          <a:spcPts val="0"/>
                        </a:spcAft>
                      </a:pPr>
                      <a:r>
                        <a:rPr lang="ar-IQ" sz="1300" b="1" i="0" dirty="0">
                          <a:solidFill>
                            <a:schemeClr val="tx1"/>
                          </a:solidFill>
                          <a:effectLst/>
                          <a:latin typeface="Calibri"/>
                          <a:ea typeface="Calibri"/>
                          <a:cs typeface="+mj-cs"/>
                        </a:rPr>
                        <a:t>نشاط مضادات الاكسدة الكلية في البلازما المنوية (ملغم/ديسيلتر)</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- 0.00005</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Ῡ=0.04- 0.00005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0.02</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80772">
                <a:tc>
                  <a:txBody>
                    <a:bodyPr/>
                    <a:lstStyle/>
                    <a:p>
                      <a:pPr algn="ctr" rtl="1">
                        <a:lnSpc>
                          <a:spcPct val="90000"/>
                        </a:lnSpc>
                        <a:spcAft>
                          <a:spcPts val="0"/>
                        </a:spcAft>
                      </a:pPr>
                      <a:r>
                        <a:rPr lang="ar-IQ" sz="1300" b="1" i="0" dirty="0">
                          <a:solidFill>
                            <a:schemeClr val="tx1"/>
                          </a:solidFill>
                          <a:effectLst/>
                          <a:latin typeface="Calibri"/>
                          <a:ea typeface="Calibri"/>
                          <a:cs typeface="+mj-cs"/>
                        </a:rPr>
                        <a:t>تركيز المالون ثنائي </a:t>
                      </a:r>
                      <a:r>
                        <a:rPr lang="ar-IQ" sz="1300" b="1" i="0" dirty="0" err="1">
                          <a:solidFill>
                            <a:schemeClr val="tx1"/>
                          </a:solidFill>
                          <a:effectLst/>
                          <a:latin typeface="Calibri"/>
                          <a:ea typeface="Calibri"/>
                          <a:cs typeface="+mj-cs"/>
                        </a:rPr>
                        <a:t>الألديهايد</a:t>
                      </a:r>
                      <a:r>
                        <a:rPr lang="ar-IQ" sz="1300" b="1" i="0" dirty="0">
                          <a:solidFill>
                            <a:schemeClr val="tx1"/>
                          </a:solidFill>
                          <a:effectLst/>
                          <a:latin typeface="Calibri"/>
                          <a:ea typeface="Calibri"/>
                          <a:cs typeface="+mj-cs"/>
                        </a:rPr>
                        <a:t> في البلازما المنوية (</a:t>
                      </a:r>
                      <a:r>
                        <a:rPr lang="ar-IQ" sz="1300" b="1" i="0" dirty="0" err="1" smtClean="0">
                          <a:solidFill>
                            <a:schemeClr val="tx1"/>
                          </a:solidFill>
                          <a:effectLst/>
                          <a:latin typeface="Calibri"/>
                          <a:ea typeface="Calibri"/>
                          <a:cs typeface="+mj-cs"/>
                        </a:rPr>
                        <a:t>مايكرومول</a:t>
                      </a:r>
                      <a:r>
                        <a:rPr lang="ar-IQ" sz="1300" b="1" i="0" dirty="0" smtClean="0">
                          <a:solidFill>
                            <a:schemeClr val="tx1"/>
                          </a:solidFill>
                          <a:effectLst/>
                          <a:latin typeface="Calibri"/>
                          <a:ea typeface="Calibri"/>
                          <a:cs typeface="+mj-cs"/>
                        </a:rPr>
                        <a:t>/</a:t>
                      </a:r>
                      <a:r>
                        <a:rPr lang="en-US" sz="1300" b="1" i="0" dirty="0" smtClean="0">
                          <a:solidFill>
                            <a:schemeClr val="tx1"/>
                          </a:solidFill>
                          <a:effectLst/>
                          <a:latin typeface="Calibri"/>
                          <a:ea typeface="Calibri"/>
                          <a:cs typeface="+mj-cs"/>
                        </a:rPr>
                        <a:t>10 </a:t>
                      </a:r>
                      <a:r>
                        <a:rPr lang="en-US" sz="1300" b="1" i="0" baseline="30000" dirty="0" smtClean="0">
                          <a:solidFill>
                            <a:schemeClr val="tx1"/>
                          </a:solidFill>
                          <a:effectLst/>
                          <a:latin typeface="Calibri"/>
                          <a:ea typeface="Calibri"/>
                          <a:cs typeface="+mj-cs"/>
                        </a:rPr>
                        <a:t>6</a:t>
                      </a:r>
                      <a:r>
                        <a:rPr lang="ar-IQ" sz="1300" b="1" i="0" dirty="0" smtClean="0">
                          <a:solidFill>
                            <a:schemeClr val="tx1"/>
                          </a:solidFill>
                          <a:effectLst/>
                          <a:latin typeface="Calibri"/>
                          <a:ea typeface="Calibri"/>
                          <a:cs typeface="+mj-cs"/>
                        </a:rPr>
                        <a:t>نطفة</a:t>
                      </a:r>
                      <a:r>
                        <a:rPr lang="ar-IQ" sz="1300" b="1" i="0" dirty="0">
                          <a:solidFill>
                            <a:schemeClr val="tx1"/>
                          </a:solidFill>
                          <a:effectLst/>
                          <a:latin typeface="Calibri"/>
                          <a:ea typeface="Calibri"/>
                          <a:cs typeface="+mj-cs"/>
                        </a:rPr>
                        <a:t>)</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0.15</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Ῡ=30.26+0.15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0.11</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5335">
                <a:tc>
                  <a:txBody>
                    <a:bodyPr/>
                    <a:lstStyle/>
                    <a:p>
                      <a:pPr algn="ctr" rtl="1">
                        <a:lnSpc>
                          <a:spcPct val="90000"/>
                        </a:lnSpc>
                        <a:spcAft>
                          <a:spcPts val="0"/>
                        </a:spcAft>
                      </a:pPr>
                      <a:r>
                        <a:rPr lang="ar-IQ" sz="1300" b="1" i="0" dirty="0">
                          <a:solidFill>
                            <a:schemeClr val="tx1"/>
                          </a:solidFill>
                          <a:effectLst/>
                          <a:latin typeface="Calibri"/>
                          <a:ea typeface="Calibri"/>
                          <a:cs typeface="+mj-cs"/>
                        </a:rPr>
                        <a:t>النسبة المئوية لضرر المادة الوراثية </a:t>
                      </a:r>
                      <a:endParaRPr lang="en-US" sz="130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a:effectLst/>
                          <a:latin typeface="Times New Roman"/>
                          <a:ea typeface="Calibri"/>
                          <a:cs typeface="Arial"/>
                        </a:rPr>
                        <a:t>- 0.005</a:t>
                      </a:r>
                      <a:endParaRPr lang="en-US" sz="13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300" b="1" i="0" dirty="0">
                          <a:effectLst/>
                          <a:latin typeface="Times New Roman"/>
                          <a:ea typeface="Calibri"/>
                          <a:cs typeface="Arial"/>
                        </a:rPr>
                        <a:t>Ῡ=2.85 - 0.005 X</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NS</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300" b="1" i="0" dirty="0">
                          <a:effectLst/>
                          <a:latin typeface="Times New Roman"/>
                          <a:ea typeface="Calibri"/>
                          <a:cs typeface="Arial"/>
                        </a:rPr>
                        <a:t>0.08</a:t>
                      </a:r>
                      <a:endParaRPr lang="en-US" sz="13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196268162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30104"/>
            <a:ext cx="9144000" cy="7540526"/>
          </a:xfrm>
          <a:prstGeom prst="rect">
            <a:avLst/>
          </a:prstGeom>
          <a:blipFill>
            <a:blip r:embed="rId2"/>
            <a:tile tx="0" ty="0" sx="100000" sy="100000" flip="none" algn="tl"/>
          </a:blipFill>
        </p:spPr>
        <p:txBody>
          <a:bodyPr wrap="square">
            <a:spAutoFit/>
          </a:bodyPr>
          <a:lstStyle/>
          <a:p>
            <a:pPr marL="571500" indent="-571500" algn="just">
              <a:buClr>
                <a:srgbClr val="FFFF00"/>
              </a:buClr>
              <a:buSzPct val="127000"/>
              <a:buFont typeface="Wingdings" pitchFamily="2" charset="2"/>
              <a:buChar char="v"/>
            </a:pPr>
            <a:r>
              <a:rPr lang="ar-IQ" sz="3200" b="1" dirty="0">
                <a:solidFill>
                  <a:schemeClr val="bg1"/>
                </a:solidFill>
                <a:cs typeface="+mj-cs"/>
              </a:rPr>
              <a:t>إن تكامل فحوص نوعية السائل المنوي باستعمال التقانات الحديثة باستعمال </a:t>
            </a:r>
            <a:r>
              <a:rPr lang="ar-IQ" sz="3200" b="1" dirty="0" smtClean="0">
                <a:solidFill>
                  <a:schemeClr val="bg1"/>
                </a:solidFill>
                <a:cs typeface="+mj-cs"/>
              </a:rPr>
              <a:t>الحاسوب </a:t>
            </a:r>
            <a:r>
              <a:rPr lang="en-US" sz="3200" b="1" dirty="0" smtClean="0">
                <a:solidFill>
                  <a:srgbClr val="FFFF00"/>
                </a:solidFill>
                <a:cs typeface="+mj-cs"/>
              </a:rPr>
              <a:t>(CASA)</a:t>
            </a:r>
            <a:r>
              <a:rPr lang="ar-IQ" sz="3200" b="1" dirty="0" smtClean="0">
                <a:solidFill>
                  <a:schemeClr val="bg1"/>
                </a:solidFill>
                <a:cs typeface="+mj-cs"/>
              </a:rPr>
              <a:t> مع </a:t>
            </a:r>
            <a:r>
              <a:rPr lang="ar-IQ" sz="3200" b="1" dirty="0">
                <a:solidFill>
                  <a:schemeClr val="bg1"/>
                </a:solidFill>
                <a:cs typeface="+mj-cs"/>
              </a:rPr>
              <a:t>الفحوص الجزيئية </a:t>
            </a:r>
            <a:r>
              <a:rPr lang="ar-IQ" sz="3200" b="1" dirty="0" smtClean="0">
                <a:solidFill>
                  <a:schemeClr val="bg1"/>
                </a:solidFill>
                <a:cs typeface="+mj-cs"/>
              </a:rPr>
              <a:t>مثل </a:t>
            </a:r>
            <a:r>
              <a:rPr lang="ar-IQ" sz="3200" b="1" dirty="0">
                <a:solidFill>
                  <a:schemeClr val="bg1"/>
                </a:solidFill>
                <a:cs typeface="+mj-cs"/>
              </a:rPr>
              <a:t>قياس نمط الحامض النووي الرايبوزي الدقيق </a:t>
            </a:r>
            <a:r>
              <a:rPr lang="ar-IQ" sz="3200" b="1" dirty="0" smtClean="0">
                <a:solidFill>
                  <a:schemeClr val="bg1"/>
                </a:solidFill>
                <a:cs typeface="+mj-cs"/>
              </a:rPr>
              <a:t>يعد </a:t>
            </a:r>
            <a:r>
              <a:rPr lang="ar-IQ" sz="3200" b="1" dirty="0">
                <a:solidFill>
                  <a:schemeClr val="bg1"/>
                </a:solidFill>
                <a:cs typeface="+mj-cs"/>
              </a:rPr>
              <a:t>منهجاً جديداً لتحقيق أفضل فهم لوظائف النطف وتقييم نوعية السائل المنوي والتنبؤ بخصوبة </a:t>
            </a:r>
            <a:r>
              <a:rPr lang="ar-IQ" sz="3200" b="1" dirty="0" smtClean="0">
                <a:solidFill>
                  <a:schemeClr val="bg1"/>
                </a:solidFill>
                <a:cs typeface="+mj-cs"/>
              </a:rPr>
              <a:t>الثيران.</a:t>
            </a:r>
          </a:p>
          <a:p>
            <a:pPr marL="571500" indent="-571500" algn="just">
              <a:buClr>
                <a:srgbClr val="FFFF00"/>
              </a:buClr>
              <a:buSzPct val="127000"/>
              <a:buFont typeface="Wingdings" pitchFamily="2" charset="2"/>
              <a:buChar char="v"/>
            </a:pPr>
            <a:endParaRPr lang="ar-IQ" sz="3200" b="1" dirty="0">
              <a:solidFill>
                <a:schemeClr val="bg1"/>
              </a:solidFill>
              <a:cs typeface="+mj-cs"/>
            </a:endParaRPr>
          </a:p>
          <a:p>
            <a:pPr marL="571500" indent="-571500" algn="just">
              <a:buClr>
                <a:srgbClr val="FFFF00"/>
              </a:buClr>
              <a:buSzPct val="127000"/>
              <a:buFont typeface="Wingdings" pitchFamily="2" charset="2"/>
              <a:buChar char="v"/>
            </a:pPr>
            <a:r>
              <a:rPr lang="ar-IQ" sz="3200" b="1" dirty="0">
                <a:solidFill>
                  <a:schemeClr val="bg1"/>
                </a:solidFill>
                <a:cs typeface="+mj-cs"/>
              </a:rPr>
              <a:t> وقد ظهرت الأحماض النووية الرايبوزية الدقيقة </a:t>
            </a:r>
            <a:r>
              <a:rPr lang="ar-IQ" sz="3200" b="1" dirty="0" smtClean="0">
                <a:solidFill>
                  <a:srgbClr val="FFFF00"/>
                </a:solidFill>
                <a:cs typeface="+mj-cs"/>
              </a:rPr>
              <a:t>(</a:t>
            </a:r>
            <a:r>
              <a:rPr lang="en-US" sz="3200" b="1" dirty="0" smtClean="0">
                <a:solidFill>
                  <a:srgbClr val="FFFF00"/>
                </a:solidFill>
                <a:cs typeface="+mj-cs"/>
              </a:rPr>
              <a:t>(miRNAs</a:t>
            </a:r>
            <a:r>
              <a:rPr lang="ar-IQ" sz="3200" b="1" dirty="0" smtClean="0">
                <a:solidFill>
                  <a:srgbClr val="FFFF00"/>
                </a:solidFill>
                <a:cs typeface="+mj-cs"/>
              </a:rPr>
              <a:t> </a:t>
            </a:r>
            <a:r>
              <a:rPr lang="ar-IQ" sz="3200" b="1" dirty="0" smtClean="0">
                <a:solidFill>
                  <a:schemeClr val="bg1"/>
                </a:solidFill>
                <a:cs typeface="+mj-cs"/>
              </a:rPr>
              <a:t>كمنظم </a:t>
            </a:r>
            <a:r>
              <a:rPr lang="ar-IQ" sz="3200" b="1" dirty="0">
                <a:solidFill>
                  <a:schemeClr val="bg1"/>
                </a:solidFill>
                <a:cs typeface="+mj-cs"/>
              </a:rPr>
              <a:t>رئيسي بعد عملية الاستنساخ للتعبير الجيني لصفات </a:t>
            </a:r>
            <a:r>
              <a:rPr lang="ar-IQ" sz="3200" b="1" dirty="0" smtClean="0">
                <a:solidFill>
                  <a:schemeClr val="bg1"/>
                </a:solidFill>
                <a:cs typeface="+mj-cs"/>
              </a:rPr>
              <a:t>النطف.</a:t>
            </a:r>
          </a:p>
          <a:p>
            <a:pPr algn="just">
              <a:buClr>
                <a:srgbClr val="FFFF00"/>
              </a:buClr>
              <a:buSzPct val="127000"/>
            </a:pPr>
            <a:endParaRPr lang="ar-IQ" sz="3200" b="1" dirty="0" smtClean="0">
              <a:solidFill>
                <a:schemeClr val="bg1"/>
              </a:solidFill>
              <a:cs typeface="+mj-cs"/>
            </a:endParaRPr>
          </a:p>
          <a:p>
            <a:pPr marL="571500" indent="-571500" algn="just">
              <a:buClr>
                <a:srgbClr val="FFFF00"/>
              </a:buClr>
              <a:buSzPct val="127000"/>
              <a:buFont typeface="Wingdings" pitchFamily="2" charset="2"/>
              <a:buChar char="v"/>
            </a:pPr>
            <a:r>
              <a:rPr lang="ar-IQ" sz="3200" b="1" dirty="0" smtClean="0">
                <a:solidFill>
                  <a:schemeClr val="bg1"/>
                </a:solidFill>
                <a:cs typeface="+mj-cs"/>
              </a:rPr>
              <a:t>تحتوي </a:t>
            </a:r>
            <a:r>
              <a:rPr lang="ar-IQ" sz="3200" b="1" dirty="0">
                <a:solidFill>
                  <a:schemeClr val="bg1"/>
                </a:solidFill>
                <a:cs typeface="+mj-cs"/>
              </a:rPr>
              <a:t>النطف الناضجة </a:t>
            </a:r>
            <a:r>
              <a:rPr lang="ar-IQ" sz="3200" b="1" dirty="0" smtClean="0">
                <a:solidFill>
                  <a:schemeClr val="bg1"/>
                </a:solidFill>
                <a:cs typeface="+mj-cs"/>
              </a:rPr>
              <a:t>على </a:t>
            </a:r>
            <a:r>
              <a:rPr lang="en-US" sz="3200" b="1" dirty="0" smtClean="0">
                <a:solidFill>
                  <a:srgbClr val="FFFF00"/>
                </a:solidFill>
                <a:cs typeface="+mj-cs"/>
              </a:rPr>
              <a:t>RNA</a:t>
            </a:r>
            <a:r>
              <a:rPr lang="ar-IQ" sz="3200" b="1" dirty="0" smtClean="0">
                <a:solidFill>
                  <a:schemeClr val="bg1"/>
                </a:solidFill>
                <a:cs typeface="+mj-cs"/>
              </a:rPr>
              <a:t> بشكله </a:t>
            </a:r>
            <a:r>
              <a:rPr lang="ar-IQ" sz="3200" b="1" dirty="0">
                <a:solidFill>
                  <a:schemeClr val="bg1"/>
                </a:solidFill>
                <a:cs typeface="+mj-cs"/>
              </a:rPr>
              <a:t>المشفر وغير المشفر ويسهم بعضها في تنظيم عدد من المسارات الفسلجية المتعلقة بوظيفة النطف ونضجها والتطور الجنيني المبكر والقابلية التناسلية </a:t>
            </a:r>
            <a:r>
              <a:rPr lang="ar-IQ" sz="3200" b="1" dirty="0" smtClean="0">
                <a:solidFill>
                  <a:schemeClr val="bg1"/>
                </a:solidFill>
                <a:cs typeface="+mj-cs"/>
              </a:rPr>
              <a:t>للذكور.</a:t>
            </a:r>
            <a:endParaRPr lang="ar-IQ" sz="3200" b="1" dirty="0">
              <a:solidFill>
                <a:schemeClr val="bg1"/>
              </a:solidFill>
              <a:cs typeface="+mj-cs"/>
            </a:endParaRPr>
          </a:p>
          <a:p>
            <a:pPr algn="just">
              <a:buClr>
                <a:srgbClr val="FFFF00"/>
              </a:buClr>
              <a:buSzPct val="127000"/>
            </a:pPr>
            <a:endParaRPr lang="ar-IQ" sz="3600" b="1" dirty="0">
              <a:solidFill>
                <a:schemeClr val="bg1"/>
              </a:solidFill>
              <a:cs typeface="+mj-cs"/>
            </a:endParaRPr>
          </a:p>
        </p:txBody>
      </p:sp>
    </p:spTree>
    <p:extLst>
      <p:ext uri="{BB962C8B-B14F-4D97-AF65-F5344CB8AC3E}">
        <p14:creationId xmlns:p14="http://schemas.microsoft.com/office/powerpoint/2010/main" val="1188235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37" y="39933"/>
            <a:ext cx="8496943" cy="800219"/>
          </a:xfrm>
          <a:prstGeom prst="rect">
            <a:avLst/>
          </a:prstGeom>
        </p:spPr>
        <p:txBody>
          <a:bodyPr wrap="square">
            <a:spAutoFit/>
          </a:bodyPr>
          <a:lstStyle/>
          <a:p>
            <a:pPr lvl="0" algn="just">
              <a:lnSpc>
                <a:spcPct val="115000"/>
              </a:lnSpc>
            </a:pPr>
            <a:r>
              <a:rPr lang="ar-IQ" sz="2000" b="1" dirty="0" smtClean="0">
                <a:solidFill>
                  <a:srgbClr val="002060"/>
                </a:solidFill>
                <a:ea typeface="Calibri"/>
                <a:cs typeface="+mj-cs"/>
              </a:rPr>
              <a:t>جدول </a:t>
            </a:r>
            <a:r>
              <a:rPr lang="en-US" sz="2000" b="1" dirty="0" smtClean="0">
                <a:solidFill>
                  <a:srgbClr val="002060"/>
                </a:solidFill>
                <a:ea typeface="Calibri"/>
                <a:cs typeface="+mj-cs"/>
              </a:rPr>
              <a:t>27</a:t>
            </a:r>
            <a:r>
              <a:rPr lang="ar-IQ" sz="2000" b="1" dirty="0" smtClean="0">
                <a:solidFill>
                  <a:srgbClr val="002060"/>
                </a:solidFill>
                <a:ea typeface="Calibri"/>
                <a:cs typeface="+mj-cs"/>
              </a:rPr>
              <a:t>. </a:t>
            </a:r>
            <a:r>
              <a:rPr lang="ar-IQ" sz="2000" b="1" dirty="0">
                <a:ea typeface="Calibri"/>
                <a:cs typeface="+mj-cs"/>
              </a:rPr>
              <a:t>انحدار صفات السائل المنوي لثيران الجاموس العراقي على فعالية الإنزيم الناقل لمجموعة الأمين من </a:t>
            </a:r>
            <a:r>
              <a:rPr lang="ar-IQ" sz="2000" b="1" dirty="0" smtClean="0">
                <a:ea typeface="Calibri"/>
                <a:cs typeface="+mj-cs"/>
              </a:rPr>
              <a:t>الأسبارتيت (</a:t>
            </a:r>
            <a:r>
              <a:rPr lang="en-US" sz="2000" b="1" dirty="0" smtClean="0">
                <a:ea typeface="Calibri"/>
                <a:cs typeface="+mj-cs"/>
              </a:rPr>
              <a:t>AST</a:t>
            </a:r>
            <a:r>
              <a:rPr lang="ar-IQ" sz="2000" b="1" dirty="0" smtClean="0">
                <a:ea typeface="Calibri"/>
                <a:cs typeface="+mj-cs"/>
              </a:rPr>
              <a:t>) </a:t>
            </a:r>
            <a:r>
              <a:rPr lang="ar-IQ" sz="2000" b="1" dirty="0">
                <a:ea typeface="Calibri"/>
                <a:cs typeface="+mj-cs"/>
              </a:rPr>
              <a:t>في البلازما المنوية.</a:t>
            </a:r>
            <a:endParaRPr lang="en-US" sz="1600" b="1" dirty="0">
              <a:solidFill>
                <a:prstClr val="black"/>
              </a:solidFill>
              <a:ea typeface="Calibri"/>
              <a:cs typeface="+mj-cs"/>
            </a:endParaRPr>
          </a:p>
        </p:txBody>
      </p:sp>
      <p:graphicFrame>
        <p:nvGraphicFramePr>
          <p:cNvPr id="3" name="جدول 2"/>
          <p:cNvGraphicFramePr>
            <a:graphicFrameLocks noGrp="1"/>
          </p:cNvGraphicFramePr>
          <p:nvPr>
            <p:extLst>
              <p:ext uri="{D42A27DB-BD31-4B8C-83A1-F6EECF244321}">
                <p14:modId xmlns:p14="http://schemas.microsoft.com/office/powerpoint/2010/main" val="2035103776"/>
              </p:ext>
            </p:extLst>
          </p:nvPr>
        </p:nvGraphicFramePr>
        <p:xfrm>
          <a:off x="323527" y="769372"/>
          <a:ext cx="8496944" cy="5899986"/>
        </p:xfrm>
        <a:graphic>
          <a:graphicData uri="http://schemas.openxmlformats.org/drawingml/2006/table">
            <a:tbl>
              <a:tblPr rtl="1" firstRow="1" firstCol="1" bandRow="1"/>
              <a:tblGrid>
                <a:gridCol w="3644585"/>
                <a:gridCol w="991809"/>
                <a:gridCol w="1832270"/>
                <a:gridCol w="873286"/>
                <a:gridCol w="1154994"/>
              </a:tblGrid>
              <a:tr h="469059">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معامل الانحدار</a:t>
                      </a:r>
                      <a:endParaRPr lang="en-US" sz="1300" b="1" i="0">
                        <a:effectLst/>
                        <a:latin typeface="Calibri"/>
                        <a:ea typeface="Calibri"/>
                        <a:cs typeface="+mj-cs"/>
                      </a:endParaRPr>
                    </a:p>
                    <a:p>
                      <a:pPr algn="ctr" rtl="1">
                        <a:lnSpc>
                          <a:spcPct val="90000"/>
                        </a:lnSpc>
                        <a:spcAft>
                          <a:spcPts val="0"/>
                        </a:spcAft>
                      </a:pPr>
                      <a:r>
                        <a:rPr lang="ar-SA" sz="1300" b="1" i="0">
                          <a:effectLst/>
                          <a:latin typeface="Calibri"/>
                          <a:ea typeface="Calibri"/>
                          <a:cs typeface="+mj-cs"/>
                        </a:rPr>
                        <a:t>(</a:t>
                      </a:r>
                      <a:r>
                        <a:rPr lang="en-US" sz="1300" b="1" i="0">
                          <a:effectLst/>
                          <a:latin typeface="Times New Roman"/>
                          <a:ea typeface="Calibri"/>
                          <a:cs typeface="+mj-cs"/>
                        </a:rPr>
                        <a:t>b</a:t>
                      </a:r>
                      <a:r>
                        <a:rPr lang="ar-IQ" sz="1300" b="1" i="0">
                          <a:effectLst/>
                          <a:latin typeface="Calibri"/>
                          <a:ea typeface="Calibri"/>
                          <a:cs typeface="+mj-cs"/>
                        </a:rPr>
                        <a:t>)</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tabLst>
                          <a:tab pos="323850" algn="l"/>
                          <a:tab pos="1035050" algn="ctr"/>
                        </a:tabLst>
                      </a:pPr>
                      <a:r>
                        <a:rPr lang="ar-IQ" sz="1350" b="1" i="0" dirty="0">
                          <a:effectLst/>
                          <a:latin typeface="Calibri"/>
                          <a:ea typeface="Calibri"/>
                          <a:cs typeface="+mj-cs"/>
                        </a:rPr>
                        <a:t>حجم القذفة (مل)</a:t>
                      </a:r>
                      <a:endParaRPr lang="en-US" sz="135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Ῡ=2.51+0.005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tabLst>
                          <a:tab pos="600075" algn="l"/>
                          <a:tab pos="1035050" algn="ctr"/>
                        </a:tabLst>
                      </a:pPr>
                      <a:r>
                        <a:rPr lang="ar-IQ" sz="1350" b="1" i="0" dirty="0">
                          <a:effectLst/>
                          <a:latin typeface="Calibri"/>
                          <a:ea typeface="Calibri"/>
                          <a:cs typeface="+mj-cs"/>
                        </a:rPr>
                        <a:t>تركيز النطف (مليون /مل)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2.17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Ῡ=886.46+2.17 X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لحركة النطف الجماعية</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0.08</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solidFill>
                            <a:srgbClr val="FF0000"/>
                          </a:solidFill>
                          <a:effectLst/>
                          <a:latin typeface="Times New Roman"/>
                          <a:ea typeface="Calibri"/>
                          <a:cs typeface="Arial"/>
                        </a:rPr>
                        <a:t>Ῡ=21.20+0.08 X</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a:solidFill>
                            <a:srgbClr val="FF0000"/>
                          </a:solidFill>
                          <a:effectLst/>
                          <a:latin typeface="Calibri"/>
                          <a:ea typeface="Calibri"/>
                          <a:cs typeface="Times New Roman"/>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smtClean="0">
                          <a:solidFill>
                            <a:srgbClr val="FF0000"/>
                          </a:solidFill>
                          <a:effectLst/>
                          <a:latin typeface="Times New Roman"/>
                          <a:ea typeface="Calibri"/>
                          <a:cs typeface="Arial"/>
                        </a:rPr>
                        <a:t>0.28</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لحركة النطف الفردية</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- 0.0</a:t>
                      </a:r>
                      <a:r>
                        <a:rPr lang="ar-IQ" sz="1400" b="1" i="0">
                          <a:solidFill>
                            <a:srgbClr val="FF0000"/>
                          </a:solidFill>
                          <a:effectLst/>
                          <a:latin typeface="Times New Roman"/>
                          <a:ea typeface="Calibri"/>
                          <a:cs typeface="Arial"/>
                        </a:rPr>
                        <a:t>5</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Ῡ=40.93 - 0.0</a:t>
                      </a:r>
                      <a:r>
                        <a:rPr lang="ar-SA" sz="1400" b="1" i="0" dirty="0">
                          <a:solidFill>
                            <a:srgbClr val="FF0000"/>
                          </a:solidFill>
                          <a:effectLst/>
                          <a:latin typeface="Times New Roman"/>
                          <a:ea typeface="Calibri"/>
                          <a:cs typeface="Arial"/>
                        </a:rPr>
                        <a:t>5</a:t>
                      </a:r>
                      <a:r>
                        <a:rPr lang="en-US" sz="1400" b="1" i="0" dirty="0">
                          <a:solidFill>
                            <a:srgbClr val="FF0000"/>
                          </a:solidFill>
                          <a:effectLst/>
                          <a:latin typeface="Times New Roman"/>
                          <a:ea typeface="Calibri"/>
                          <a:cs typeface="Arial"/>
                        </a:rPr>
                        <a:t>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400" b="1" i="0">
                          <a:solidFill>
                            <a:srgbClr val="FF0000"/>
                          </a:solidFill>
                          <a:effectLst/>
                          <a:latin typeface="Calibri"/>
                          <a:ea typeface="Calibri"/>
                          <a:cs typeface="Times New Roman"/>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solidFill>
                            <a:srgbClr val="FF0000"/>
                          </a:solidFill>
                          <a:effectLst/>
                          <a:latin typeface="Times New Roman"/>
                          <a:ea typeface="Calibri"/>
                          <a:cs typeface="Arial"/>
                        </a:rPr>
                        <a:t>0.26</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للنطف </a:t>
                      </a:r>
                      <a:r>
                        <a:rPr lang="ar-IQ" sz="1350" b="1" i="0" dirty="0" smtClean="0">
                          <a:solidFill>
                            <a:schemeClr val="tx1"/>
                          </a:solidFill>
                          <a:effectLst/>
                          <a:latin typeface="Calibri"/>
                          <a:ea typeface="Calibri"/>
                          <a:cs typeface="+mj-cs"/>
                        </a:rPr>
                        <a:t>الحية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Ῡ=68.67+0.03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effectLst/>
                          <a:latin typeface="Calibri"/>
                          <a:ea typeface="Calibri"/>
                          <a:cs typeface="+mj-cs"/>
                        </a:rPr>
                        <a:t>النسبة المئوية لتشوهات رأس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Ῡ=1.83 - 0.0005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0.001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الوسطية للذيل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Ῡ=1+0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لتشوهات القطعة الرئيسية والنهائية لذيل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Ῡ=5.04 - 0.006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للتشوهات الكلية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Ῡ=6.88 - 0.007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الغشاء البلازمي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Ῡ=73.59+0.04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a:t>
                      </a:r>
                      <a:r>
                        <a:rPr lang="ar-IQ" sz="1350" b="1" i="0" dirty="0" err="1">
                          <a:solidFill>
                            <a:schemeClr val="tx1"/>
                          </a:solidFill>
                          <a:effectLst/>
                          <a:latin typeface="Calibri"/>
                          <a:ea typeface="Calibri"/>
                          <a:cs typeface="+mj-cs"/>
                        </a:rPr>
                        <a:t>أكروسوم</a:t>
                      </a:r>
                      <a:r>
                        <a:rPr lang="ar-IQ" sz="1350" b="1" i="0" dirty="0">
                          <a:solidFill>
                            <a:schemeClr val="tx1"/>
                          </a:solidFill>
                          <a:effectLst/>
                          <a:latin typeface="Calibri"/>
                          <a:ea typeface="Calibri"/>
                          <a:cs typeface="+mj-cs"/>
                        </a:rPr>
                        <a:t>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Ῡ=75.22+0.05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للنطف الطبيعية</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Ῡ=93.11+0.007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المتحركة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1.34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Ῡ=365.06+1.34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سليمة الغشاء البلازمي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2.09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 647.69+2.09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سليمة </a:t>
                      </a:r>
                      <a:r>
                        <a:rPr lang="ar-IQ" sz="1350" b="1" i="0" dirty="0" err="1">
                          <a:solidFill>
                            <a:schemeClr val="tx1"/>
                          </a:solidFill>
                          <a:effectLst/>
                          <a:latin typeface="Calibri"/>
                          <a:ea typeface="Calibri"/>
                          <a:cs typeface="Times New Roman"/>
                        </a:rPr>
                        <a:t>الاكروسوم</a:t>
                      </a:r>
                      <a:r>
                        <a:rPr lang="ar-IQ" sz="1350" b="1" i="0" dirty="0">
                          <a:solidFill>
                            <a:schemeClr val="tx1"/>
                          </a:solidFill>
                          <a:effectLst/>
                          <a:latin typeface="Calibri"/>
                          <a:ea typeface="Calibri"/>
                          <a:cs typeface="Times New Roman"/>
                        </a:rPr>
                        <a:t>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2.22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Ῡ=659.70+2.22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a:t>
                      </a:r>
                      <a:r>
                        <a:rPr lang="ar-IQ" sz="1350" b="1" i="0" dirty="0" err="1">
                          <a:solidFill>
                            <a:schemeClr val="tx1"/>
                          </a:solidFill>
                          <a:effectLst/>
                          <a:latin typeface="Calibri"/>
                          <a:ea typeface="Calibri"/>
                          <a:cs typeface="Times New Roman"/>
                        </a:rPr>
                        <a:t>لاجزاء</a:t>
                      </a:r>
                      <a:r>
                        <a:rPr lang="ar-IQ" sz="1350" b="1" i="0" dirty="0">
                          <a:solidFill>
                            <a:schemeClr val="tx1"/>
                          </a:solidFill>
                          <a:effectLst/>
                          <a:latin typeface="Calibri"/>
                          <a:ea typeface="Calibri"/>
                          <a:cs typeface="Times New Roman"/>
                        </a:rPr>
                        <a:t> النطف الحيوية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1.17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Ῡ=249.29+1.17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الطبيعية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2.12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Ῡ=824.33+2.12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mj-cs"/>
                        </a:rPr>
                        <a:t>نشاط مضادات الاكسدة الكلية في البلازما المنوية (ملغم/ديسيلتر)</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Ῡ=0.04- 0.00004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14832">
                <a:tc>
                  <a:txBody>
                    <a:bodyPr/>
                    <a:lstStyle/>
                    <a:p>
                      <a:pPr algn="ctr" rtl="1">
                        <a:lnSpc>
                          <a:spcPct val="90000"/>
                        </a:lnSpc>
                        <a:spcAft>
                          <a:spcPts val="0"/>
                        </a:spcAft>
                      </a:pPr>
                      <a:r>
                        <a:rPr lang="ar-IQ" sz="1350" b="1" i="0" dirty="0">
                          <a:solidFill>
                            <a:schemeClr val="tx1"/>
                          </a:solidFill>
                          <a:effectLst/>
                          <a:latin typeface="Calibri"/>
                          <a:ea typeface="Calibri"/>
                          <a:cs typeface="+mj-cs"/>
                        </a:rPr>
                        <a:t>تركيز المالون ثنائي </a:t>
                      </a:r>
                      <a:r>
                        <a:rPr lang="ar-IQ" sz="1350" b="1" i="0" dirty="0" err="1">
                          <a:solidFill>
                            <a:schemeClr val="tx1"/>
                          </a:solidFill>
                          <a:effectLst/>
                          <a:latin typeface="Calibri"/>
                          <a:ea typeface="Calibri"/>
                          <a:cs typeface="+mj-cs"/>
                        </a:rPr>
                        <a:t>الألديهايد</a:t>
                      </a:r>
                      <a:r>
                        <a:rPr lang="ar-IQ" sz="1350" b="1" i="0" dirty="0">
                          <a:solidFill>
                            <a:schemeClr val="tx1"/>
                          </a:solidFill>
                          <a:effectLst/>
                          <a:latin typeface="Calibri"/>
                          <a:ea typeface="Calibri"/>
                          <a:cs typeface="+mj-cs"/>
                        </a:rPr>
                        <a:t> في البلازما المنوية (</a:t>
                      </a:r>
                      <a:r>
                        <a:rPr lang="ar-IQ" sz="1350" b="1" i="0" dirty="0" err="1" smtClean="0">
                          <a:solidFill>
                            <a:schemeClr val="tx1"/>
                          </a:solidFill>
                          <a:effectLst/>
                          <a:latin typeface="Calibri"/>
                          <a:ea typeface="Calibri"/>
                          <a:cs typeface="+mj-cs"/>
                        </a:rPr>
                        <a:t>مايكرومول</a:t>
                      </a:r>
                      <a:r>
                        <a:rPr lang="ar-IQ" sz="1350" b="1" i="0" dirty="0" smtClean="0">
                          <a:solidFill>
                            <a:schemeClr val="tx1"/>
                          </a:solidFill>
                          <a:effectLst/>
                          <a:latin typeface="Calibri"/>
                          <a:ea typeface="Calibri"/>
                          <a:cs typeface="+mj-cs"/>
                        </a:rPr>
                        <a:t>/</a:t>
                      </a:r>
                      <a:r>
                        <a:rPr lang="en-US" sz="1350" b="1" i="0" dirty="0" smtClean="0">
                          <a:solidFill>
                            <a:schemeClr val="tx1"/>
                          </a:solidFill>
                          <a:effectLst/>
                          <a:latin typeface="Calibri"/>
                          <a:ea typeface="Calibri"/>
                          <a:cs typeface="+mj-cs"/>
                        </a:rPr>
                        <a:t>10 </a:t>
                      </a:r>
                      <a:r>
                        <a:rPr lang="en-US" sz="1350" b="1" i="0" baseline="30000" dirty="0" smtClean="0">
                          <a:solidFill>
                            <a:schemeClr val="tx1"/>
                          </a:solidFill>
                          <a:effectLst/>
                          <a:latin typeface="Calibri"/>
                          <a:ea typeface="Calibri"/>
                          <a:cs typeface="+mj-cs"/>
                        </a:rPr>
                        <a:t>6</a:t>
                      </a:r>
                      <a:r>
                        <a:rPr lang="ar-IQ" sz="1350" b="1" i="0" dirty="0" smtClean="0">
                          <a:solidFill>
                            <a:schemeClr val="tx1"/>
                          </a:solidFill>
                          <a:effectLst/>
                          <a:latin typeface="Calibri"/>
                          <a:ea typeface="Calibri"/>
                          <a:cs typeface="+mj-cs"/>
                        </a:rPr>
                        <a:t>نطفة</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Ῡ=29.14+0.11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4005">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لضرر المادة الوراثية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Ῡ=2.38+0.004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4112578992"/>
      </p:ext>
    </p:extLst>
  </p:cSld>
  <p:clrMapOvr>
    <a:masterClrMapping/>
  </p:clrMapOvr>
  <p:transition spd="slow">
    <p:cover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مستطيل 1"/>
          <p:cNvSpPr/>
          <p:nvPr/>
        </p:nvSpPr>
        <p:spPr>
          <a:xfrm>
            <a:off x="323529" y="39933"/>
            <a:ext cx="8352928" cy="800219"/>
          </a:xfrm>
          <a:prstGeom prst="rect">
            <a:avLst/>
          </a:prstGeom>
        </p:spPr>
        <p:txBody>
          <a:bodyPr wrap="square">
            <a:spAutoFit/>
          </a:bodyPr>
          <a:lstStyle/>
          <a:p>
            <a:pPr lvl="0" algn="just">
              <a:lnSpc>
                <a:spcPct val="115000"/>
              </a:lnSpc>
            </a:pPr>
            <a:r>
              <a:rPr lang="ar-IQ" sz="2000" b="1" dirty="0" smtClean="0">
                <a:solidFill>
                  <a:srgbClr val="002060"/>
                </a:solidFill>
                <a:ea typeface="Calibri"/>
                <a:cs typeface="Times New Roman"/>
              </a:rPr>
              <a:t>جدول </a:t>
            </a:r>
            <a:r>
              <a:rPr lang="ar-IQ" sz="2000" b="1" dirty="0" smtClean="0">
                <a:solidFill>
                  <a:srgbClr val="002060"/>
                </a:solidFill>
                <a:ea typeface="Calibri"/>
                <a:cs typeface="Times New Roman"/>
              </a:rPr>
              <a:t>28. </a:t>
            </a:r>
            <a:r>
              <a:rPr lang="ar-IQ" sz="2000" b="1" dirty="0">
                <a:ea typeface="Calibri"/>
                <a:cs typeface="Times New Roman"/>
              </a:rPr>
              <a:t>انحدار صفات السائل المنوي لثيران الجاموس العراقي على فعالية أنزيم الفوسفاتيز </a:t>
            </a:r>
            <a:r>
              <a:rPr lang="ar-IQ" sz="2000" b="1" dirty="0" smtClean="0">
                <a:ea typeface="Calibri"/>
                <a:cs typeface="Times New Roman"/>
              </a:rPr>
              <a:t>القاعدي (</a:t>
            </a:r>
            <a:r>
              <a:rPr lang="en-US" sz="2000" b="1" dirty="0" smtClean="0">
                <a:ea typeface="Calibri"/>
                <a:cs typeface="Times New Roman"/>
              </a:rPr>
              <a:t>ALP</a:t>
            </a:r>
            <a:r>
              <a:rPr lang="ar-IQ" sz="2000" b="1" dirty="0" smtClean="0">
                <a:ea typeface="Calibri"/>
                <a:cs typeface="Times New Roman"/>
              </a:rPr>
              <a:t>) </a:t>
            </a:r>
            <a:r>
              <a:rPr lang="ar-IQ" sz="2000" b="1" dirty="0">
                <a:ea typeface="Calibri"/>
                <a:cs typeface="Times New Roman"/>
              </a:rPr>
              <a:t>في البلازما المنوية.</a:t>
            </a:r>
            <a:endParaRPr lang="en-US" sz="1600" b="1" dirty="0">
              <a:solidFill>
                <a:prstClr val="black"/>
              </a:solidFill>
              <a:ea typeface="Calibri"/>
              <a:cs typeface="Arial"/>
            </a:endParaRPr>
          </a:p>
        </p:txBody>
      </p:sp>
      <p:graphicFrame>
        <p:nvGraphicFramePr>
          <p:cNvPr id="3" name="جدول 2"/>
          <p:cNvGraphicFramePr>
            <a:graphicFrameLocks noGrp="1"/>
          </p:cNvGraphicFramePr>
          <p:nvPr>
            <p:extLst>
              <p:ext uri="{D42A27DB-BD31-4B8C-83A1-F6EECF244321}">
                <p14:modId xmlns:p14="http://schemas.microsoft.com/office/powerpoint/2010/main" val="2434803202"/>
              </p:ext>
            </p:extLst>
          </p:nvPr>
        </p:nvGraphicFramePr>
        <p:xfrm>
          <a:off x="323542" y="769372"/>
          <a:ext cx="8568949" cy="5899984"/>
        </p:xfrm>
        <a:graphic>
          <a:graphicData uri="http://schemas.openxmlformats.org/drawingml/2006/table">
            <a:tbl>
              <a:tblPr rtl="1" firstRow="1" firstCol="1" bandRow="1"/>
              <a:tblGrid>
                <a:gridCol w="3675471"/>
                <a:gridCol w="1000214"/>
                <a:gridCol w="1847797"/>
                <a:gridCol w="880686"/>
                <a:gridCol w="1164781"/>
              </a:tblGrid>
              <a:tr h="459807">
                <a:tc>
                  <a:txBody>
                    <a:bodyPr/>
                    <a:lstStyle/>
                    <a:p>
                      <a:pPr algn="ctr" rtl="1">
                        <a:lnSpc>
                          <a:spcPct val="90000"/>
                        </a:lnSpc>
                        <a:spcAft>
                          <a:spcPts val="0"/>
                        </a:spcAft>
                      </a:pPr>
                      <a:r>
                        <a:rPr lang="ar-IQ" sz="1300" b="1" i="0" dirty="0">
                          <a:effectLst/>
                          <a:latin typeface="Calibri"/>
                          <a:ea typeface="Calibri"/>
                          <a:cs typeface="+mj-cs"/>
                        </a:rPr>
                        <a:t>صفات السائل المنوي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معامل الانحدار</a:t>
                      </a:r>
                      <a:endParaRPr lang="en-US" sz="1300" b="1" i="0">
                        <a:effectLst/>
                        <a:latin typeface="Calibri"/>
                        <a:ea typeface="Calibri"/>
                        <a:cs typeface="+mj-cs"/>
                      </a:endParaRPr>
                    </a:p>
                    <a:p>
                      <a:pPr algn="ctr" rtl="1">
                        <a:lnSpc>
                          <a:spcPct val="90000"/>
                        </a:lnSpc>
                        <a:spcAft>
                          <a:spcPts val="0"/>
                        </a:spcAft>
                      </a:pPr>
                      <a:r>
                        <a:rPr lang="ar-SA" sz="1300" b="1" i="0">
                          <a:effectLst/>
                          <a:latin typeface="Calibri"/>
                          <a:ea typeface="Calibri"/>
                          <a:cs typeface="+mj-cs"/>
                        </a:rPr>
                        <a:t>(</a:t>
                      </a:r>
                      <a:r>
                        <a:rPr lang="en-US" sz="1300" b="1" i="0">
                          <a:effectLst/>
                          <a:latin typeface="Times New Roman"/>
                          <a:ea typeface="Calibri"/>
                          <a:cs typeface="+mj-cs"/>
                        </a:rPr>
                        <a:t>b</a:t>
                      </a:r>
                      <a:r>
                        <a:rPr lang="ar-IQ" sz="1300" b="1" i="0">
                          <a:effectLst/>
                          <a:latin typeface="Calibri"/>
                          <a:ea typeface="Calibri"/>
                          <a:cs typeface="+mj-cs"/>
                        </a:rPr>
                        <a:t>)</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ar-SA" sz="1300" b="1" i="0" dirty="0">
                          <a:effectLst/>
                          <a:latin typeface="Calibri"/>
                          <a:ea typeface="Calibri"/>
                          <a:cs typeface="+mj-cs"/>
                        </a:rPr>
                        <a:t>معادلة التوقع</a:t>
                      </a:r>
                      <a:endParaRPr lang="en-US" sz="1300" b="1" i="0" dirty="0">
                        <a:effectLst/>
                        <a:latin typeface="Calibri"/>
                        <a:ea typeface="Calibri"/>
                        <a:cs typeface="+mj-cs"/>
                      </a:endParaRPr>
                    </a:p>
                    <a:p>
                      <a:pPr algn="l"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Prediction equation</a:t>
                      </a:r>
                      <a:r>
                        <a:rPr lang="ar-IQ" sz="1300" b="1" i="0" dirty="0">
                          <a:effectLst/>
                          <a:latin typeface="Calibri"/>
                          <a:ea typeface="Calibri"/>
                          <a:cs typeface="+mj-cs"/>
                        </a:rPr>
                        <a:t>)</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a:effectLst/>
                          <a:latin typeface="Calibri"/>
                          <a:ea typeface="Calibri"/>
                          <a:cs typeface="+mj-cs"/>
                        </a:rPr>
                        <a:t>مستوى المعنوية</a:t>
                      </a:r>
                      <a:endParaRPr lang="en-US" sz="1300" b="1" i="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300" b="1" i="0" dirty="0">
                          <a:effectLst/>
                          <a:latin typeface="Calibri"/>
                          <a:ea typeface="Calibri"/>
                          <a:cs typeface="+mj-cs"/>
                        </a:rPr>
                        <a:t>معامل التحديد</a:t>
                      </a:r>
                      <a:endParaRPr lang="en-US" sz="1300" b="1" i="0" dirty="0">
                        <a:effectLst/>
                        <a:latin typeface="Calibri"/>
                        <a:ea typeface="Calibri"/>
                        <a:cs typeface="+mj-cs"/>
                      </a:endParaRPr>
                    </a:p>
                    <a:p>
                      <a:pPr algn="ctr" rtl="1">
                        <a:lnSpc>
                          <a:spcPct val="90000"/>
                        </a:lnSpc>
                        <a:spcAft>
                          <a:spcPts val="0"/>
                        </a:spcAft>
                      </a:pPr>
                      <a:r>
                        <a:rPr lang="ar-SA" sz="1300" b="1" i="0" dirty="0">
                          <a:effectLst/>
                          <a:latin typeface="Calibri"/>
                          <a:ea typeface="Calibri"/>
                          <a:cs typeface="+mj-cs"/>
                        </a:rPr>
                        <a:t>(</a:t>
                      </a:r>
                      <a:r>
                        <a:rPr lang="en-US" sz="1300" b="1" i="0" dirty="0">
                          <a:effectLst/>
                          <a:latin typeface="Times New Roman"/>
                          <a:ea typeface="Calibri"/>
                          <a:cs typeface="+mj-cs"/>
                        </a:rPr>
                        <a:t>R</a:t>
                      </a:r>
                      <a:r>
                        <a:rPr lang="en-US" sz="1300" b="1" i="0" baseline="30000" dirty="0">
                          <a:effectLst/>
                          <a:latin typeface="Times New Roman"/>
                          <a:ea typeface="Calibri"/>
                          <a:cs typeface="+mj-cs"/>
                        </a:rPr>
                        <a:t>2</a:t>
                      </a:r>
                      <a:r>
                        <a:rPr lang="ar-IQ" sz="1300" b="1" i="0" dirty="0">
                          <a:effectLst/>
                          <a:latin typeface="Calibri"/>
                          <a:ea typeface="Calibri"/>
                          <a:cs typeface="+mj-cs"/>
                        </a:rPr>
                        <a:t> )</a:t>
                      </a:r>
                      <a:endParaRPr lang="en-US" sz="130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tabLst>
                          <a:tab pos="323850" algn="l"/>
                          <a:tab pos="1035050" algn="ctr"/>
                        </a:tabLst>
                      </a:pPr>
                      <a:r>
                        <a:rPr lang="ar-IQ" sz="1350" b="1" i="0" dirty="0">
                          <a:effectLst/>
                          <a:latin typeface="Calibri"/>
                          <a:ea typeface="Calibri"/>
                          <a:cs typeface="+mj-cs"/>
                        </a:rPr>
                        <a:t>حجم القذفة (مل)</a:t>
                      </a:r>
                      <a:endParaRPr lang="en-US" sz="1350" b="1" i="0" dirty="0">
                        <a:effectLst/>
                        <a:latin typeface="Calibri"/>
                        <a:ea typeface="Calibri"/>
                        <a:cs typeface="+mj-cs"/>
                      </a:endParaRPr>
                    </a:p>
                  </a:txBody>
                  <a:tcPr marL="41725" marR="41725"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Ῡ=3.23-0.0003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0.14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tabLst>
                          <a:tab pos="600075" algn="l"/>
                          <a:tab pos="1035050" algn="ctr"/>
                        </a:tabLst>
                      </a:pPr>
                      <a:r>
                        <a:rPr lang="ar-IQ" sz="1350" b="1" i="0" dirty="0">
                          <a:effectLst/>
                          <a:latin typeface="Calibri"/>
                          <a:ea typeface="Calibri"/>
                          <a:cs typeface="+mj-cs"/>
                        </a:rPr>
                        <a:t>تركيز النطف (مليون /مل)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0.04</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Ῡ=969.61+0.04 X  </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لحركة النطف الجماعية</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Ῡ=26.27- 0.00002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لحركة النطف الفردية</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- 0.001</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Ῡ=44.49- 0.001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للنطف </a:t>
                      </a:r>
                      <a:r>
                        <a:rPr lang="ar-IQ" sz="1350" b="1" i="0" dirty="0" smtClean="0">
                          <a:solidFill>
                            <a:schemeClr val="tx1"/>
                          </a:solidFill>
                          <a:effectLst/>
                          <a:latin typeface="Calibri"/>
                          <a:ea typeface="Calibri"/>
                          <a:cs typeface="+mj-cs"/>
                        </a:rPr>
                        <a:t>الحية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 71.11 - 0.0005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0.007</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effectLst/>
                          <a:latin typeface="Calibri"/>
                          <a:ea typeface="Calibri"/>
                          <a:cs typeface="+mj-cs"/>
                        </a:rPr>
                        <a:t>النسبة المئوية لتشوهات رأس النطف</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a:effectLst/>
                          <a:latin typeface="Times New Roman"/>
                          <a:ea typeface="Calibri"/>
                          <a:cs typeface="Arial"/>
                        </a:rPr>
                        <a:t>Ῡ=2.11- 0.0003 X</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en-US" sz="1400" b="1" i="0" dirty="0" smtClean="0">
                          <a:effectLst/>
                          <a:latin typeface="Calibri"/>
                          <a:ea typeface="Calibri"/>
                          <a:cs typeface="Times New Roman"/>
                        </a:rPr>
                        <a:t>0.18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effectLst/>
                          <a:latin typeface="Calibri"/>
                          <a:ea typeface="Calibri"/>
                          <a:cs typeface="+mj-cs"/>
                        </a:rPr>
                        <a:t>النسبة المئوية لتشوهات القطعة الوسطية للذيل</a:t>
                      </a:r>
                      <a:endParaRPr lang="en-US" sz="1350" b="1" i="0" dirty="0">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Ῡ=1+0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dirty="0" smtClean="0">
                          <a:effectLst/>
                          <a:latin typeface="Calibri"/>
                          <a:ea typeface="Calibri"/>
                          <a:cs typeface="Times New Roman"/>
                        </a:rPr>
                        <a:t>0</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لتشوهات القطعة الرئيسية والنهائية لذيل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- 0.0003</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Ῡ=4.96 - 0.0003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115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rgbClr val="FF0000"/>
                          </a:solidFill>
                          <a:effectLst/>
                          <a:latin typeface="Calibri"/>
                          <a:ea typeface="Calibri"/>
                          <a:cs typeface="+mj-cs"/>
                        </a:rPr>
                        <a:t>النسبة المئوية للتشوهات الكلية للنطف</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- 0.0006</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Ῡ=7.08 - 0.0006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a:solidFill>
                            <a:srgbClr val="FF0000"/>
                          </a:solidFill>
                          <a:effectLst/>
                          <a:latin typeface="Calibri"/>
                          <a:ea typeface="Calibri"/>
                          <a:cs typeface="Times New Roman"/>
                        </a:rPr>
                        <a:t>*</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smtClean="0">
                          <a:solidFill>
                            <a:srgbClr val="FF0000"/>
                          </a:solidFill>
                          <a:effectLst/>
                          <a:latin typeface="Times New Roman"/>
                          <a:ea typeface="Calibri"/>
                          <a:cs typeface="Arial"/>
                        </a:rPr>
                        <a:t>0.25</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الغشاء البلازمي للنطف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Ῡ=74.19+0.002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0.08</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0">
                        <a:lnSpc>
                          <a:spcPct val="90000"/>
                        </a:lnSpc>
                        <a:spcAft>
                          <a:spcPts val="0"/>
                        </a:spcAft>
                      </a:pPr>
                      <a:r>
                        <a:rPr lang="ar-IQ" sz="1350" b="1" i="0" dirty="0">
                          <a:solidFill>
                            <a:schemeClr val="tx1"/>
                          </a:solidFill>
                          <a:effectLst/>
                          <a:latin typeface="Calibri"/>
                          <a:ea typeface="Calibri"/>
                          <a:cs typeface="+mj-cs"/>
                        </a:rPr>
                        <a:t>النسبة المئوية لسلامة  </a:t>
                      </a:r>
                      <a:r>
                        <a:rPr lang="ar-IQ" sz="1350" b="1" i="0" dirty="0" err="1">
                          <a:solidFill>
                            <a:schemeClr val="tx1"/>
                          </a:solidFill>
                          <a:effectLst/>
                          <a:latin typeface="Calibri"/>
                          <a:ea typeface="Calibri"/>
                          <a:cs typeface="+mj-cs"/>
                        </a:rPr>
                        <a:t>أكروسوم</a:t>
                      </a:r>
                      <a:r>
                        <a:rPr lang="ar-IQ" sz="1350" b="1" i="0" dirty="0">
                          <a:solidFill>
                            <a:schemeClr val="tx1"/>
                          </a:solidFill>
                          <a:effectLst/>
                          <a:latin typeface="Calibri"/>
                          <a:ea typeface="Calibri"/>
                          <a:cs typeface="+mj-cs"/>
                        </a:rPr>
                        <a:t> النطف</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Ῡ=76.47+0.002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rgbClr val="FF0000"/>
                          </a:solidFill>
                          <a:effectLst/>
                          <a:latin typeface="Calibri"/>
                          <a:ea typeface="Calibri"/>
                          <a:cs typeface="+mj-cs"/>
                        </a:rPr>
                        <a:t>النسبة المئوية للنطف الطبيعية</a:t>
                      </a:r>
                      <a:endParaRPr lang="en-US" sz="1350" b="1" i="0" dirty="0">
                        <a:solidFill>
                          <a:srgbClr val="FF0000"/>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solidFill>
                            <a:srgbClr val="FF0000"/>
                          </a:solidFill>
                          <a:effectLst/>
                          <a:latin typeface="Times New Roman"/>
                          <a:ea typeface="Calibri"/>
                          <a:cs typeface="Arial"/>
                        </a:rPr>
                        <a:t>0.0006</a:t>
                      </a:r>
                      <a:endParaRPr lang="en-US" sz="1400" b="1" i="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solidFill>
                            <a:srgbClr val="FF0000"/>
                          </a:solidFill>
                          <a:effectLst/>
                          <a:latin typeface="Times New Roman"/>
                          <a:ea typeface="Calibri"/>
                          <a:cs typeface="Arial"/>
                        </a:rPr>
                        <a:t>Ῡ=92.91+0.0006 X</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1">
                        <a:lnSpc>
                          <a:spcPct val="90000"/>
                        </a:lnSpc>
                        <a:spcAft>
                          <a:spcPts val="0"/>
                        </a:spcAft>
                      </a:pPr>
                      <a:r>
                        <a:rPr lang="ar-SA" sz="1400" b="1" i="0" dirty="0">
                          <a:solidFill>
                            <a:srgbClr val="FF0000"/>
                          </a:solidFill>
                          <a:effectLst/>
                          <a:latin typeface="Calibri"/>
                          <a:ea typeface="Calibri"/>
                          <a:cs typeface="Times New Roman"/>
                        </a:rPr>
                        <a:t>*</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smtClean="0">
                          <a:solidFill>
                            <a:srgbClr val="FF0000"/>
                          </a:solidFill>
                          <a:effectLst/>
                          <a:latin typeface="Times New Roman"/>
                          <a:ea typeface="Calibri"/>
                          <a:cs typeface="Arial"/>
                        </a:rPr>
                        <a:t>0.27</a:t>
                      </a:r>
                      <a:endParaRPr lang="en-US" sz="1400" b="1" i="0" dirty="0">
                        <a:solidFill>
                          <a:srgbClr val="FF0000"/>
                        </a:solidFill>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المتحركة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0.005</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Ῡ=437.01+0.005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سليمة الغشاء البلازمي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Ῡ=725.26+0.04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NS</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سليمة </a:t>
                      </a:r>
                      <a:r>
                        <a:rPr lang="ar-IQ" sz="1350" b="1" i="0" dirty="0" err="1">
                          <a:solidFill>
                            <a:schemeClr val="tx1"/>
                          </a:solidFill>
                          <a:effectLst/>
                          <a:latin typeface="Calibri"/>
                          <a:ea typeface="Calibri"/>
                          <a:cs typeface="Times New Roman"/>
                        </a:rPr>
                        <a:t>الاكروسوم</a:t>
                      </a:r>
                      <a:r>
                        <a:rPr lang="ar-IQ" sz="1350" b="1" i="0" dirty="0">
                          <a:solidFill>
                            <a:schemeClr val="tx1"/>
                          </a:solidFill>
                          <a:effectLst/>
                          <a:latin typeface="Calibri"/>
                          <a:ea typeface="Calibri"/>
                          <a:cs typeface="Times New Roman"/>
                        </a:rPr>
                        <a:t>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Ῡ=744.41+0.04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0.008</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a:t>
                      </a:r>
                      <a:r>
                        <a:rPr lang="ar-IQ" sz="1350" b="1" i="0" dirty="0" err="1">
                          <a:solidFill>
                            <a:schemeClr val="tx1"/>
                          </a:solidFill>
                          <a:effectLst/>
                          <a:latin typeface="Calibri"/>
                          <a:ea typeface="Calibri"/>
                          <a:cs typeface="Times New Roman"/>
                        </a:rPr>
                        <a:t>لاجزاء</a:t>
                      </a:r>
                      <a:r>
                        <a:rPr lang="ar-IQ" sz="1350" b="1" i="0" dirty="0">
                          <a:solidFill>
                            <a:schemeClr val="tx1"/>
                          </a:solidFill>
                          <a:effectLst/>
                          <a:latin typeface="Calibri"/>
                          <a:ea typeface="Calibri"/>
                          <a:cs typeface="Times New Roman"/>
                        </a:rPr>
                        <a:t> النطف الحيوية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 </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Ῡ=308.27+0.009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Times New Roman"/>
                        </a:rPr>
                        <a:t>العدد الكلي للنطف الطبيعية  (×</a:t>
                      </a:r>
                      <a:r>
                        <a:rPr lang="en-US" sz="1350" b="1" i="0" dirty="0">
                          <a:solidFill>
                            <a:schemeClr val="tx1"/>
                          </a:solidFill>
                          <a:effectLst/>
                          <a:latin typeface="Times New Roman"/>
                          <a:ea typeface="Calibri"/>
                          <a:cs typeface="Arial"/>
                        </a:rPr>
                        <a:t>10</a:t>
                      </a:r>
                      <a:r>
                        <a:rPr lang="en-US" sz="1350" b="1" i="0" baseline="30000" dirty="0">
                          <a:solidFill>
                            <a:schemeClr val="tx1"/>
                          </a:solidFill>
                          <a:effectLst/>
                          <a:latin typeface="Times New Roman"/>
                          <a:ea typeface="Calibri"/>
                          <a:cs typeface="Arial"/>
                        </a:rPr>
                        <a:t>6</a:t>
                      </a:r>
                      <a:r>
                        <a:rPr lang="ar-IQ" sz="1350" b="1" i="0" dirty="0">
                          <a:solidFill>
                            <a:schemeClr val="tx1"/>
                          </a:solidFill>
                          <a:effectLst/>
                          <a:latin typeface="Calibri"/>
                          <a:ea typeface="Calibri"/>
                          <a:cs typeface="Times New Roman"/>
                        </a:rPr>
                        <a:t>)</a:t>
                      </a:r>
                      <a:endParaRPr lang="en-US" sz="1350" b="1" i="0" dirty="0">
                        <a:solidFill>
                          <a:schemeClr val="tx1"/>
                        </a:solidFill>
                        <a:effectLst/>
                        <a:latin typeface="Calibri"/>
                        <a:ea typeface="Calibri"/>
                        <a:cs typeface="Arial"/>
                      </a:endParaRPr>
                    </a:p>
                  </a:txBody>
                  <a:tcPr marL="46878" marR="4687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0.04</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Ῡ=902.33+0.04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0.006</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390608">
                <a:tc>
                  <a:txBody>
                    <a:bodyPr/>
                    <a:lstStyle/>
                    <a:p>
                      <a:pPr algn="ctr" rtl="1">
                        <a:lnSpc>
                          <a:spcPct val="90000"/>
                        </a:lnSpc>
                        <a:spcAft>
                          <a:spcPts val="0"/>
                        </a:spcAft>
                      </a:pPr>
                      <a:r>
                        <a:rPr lang="ar-IQ" sz="1350" b="1" i="0" dirty="0">
                          <a:solidFill>
                            <a:schemeClr val="tx1"/>
                          </a:solidFill>
                          <a:effectLst/>
                          <a:latin typeface="Calibri"/>
                          <a:ea typeface="Calibri"/>
                          <a:cs typeface="+mj-cs"/>
                        </a:rPr>
                        <a:t>نشاط مضادات الاكسدة الكلية في البلازما المنوية (ملغم/ديسيلتر)</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- 6.89</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Ῡ=0.03 - 6.89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406649">
                <a:tc>
                  <a:txBody>
                    <a:bodyPr/>
                    <a:lstStyle/>
                    <a:p>
                      <a:pPr algn="ctr" rtl="1">
                        <a:lnSpc>
                          <a:spcPct val="90000"/>
                        </a:lnSpc>
                        <a:spcAft>
                          <a:spcPts val="0"/>
                        </a:spcAft>
                      </a:pPr>
                      <a:r>
                        <a:rPr lang="ar-IQ" sz="1350" b="1" i="0" dirty="0">
                          <a:solidFill>
                            <a:schemeClr val="tx1"/>
                          </a:solidFill>
                          <a:effectLst/>
                          <a:latin typeface="Calibri"/>
                          <a:ea typeface="Calibri"/>
                          <a:cs typeface="+mj-cs"/>
                        </a:rPr>
                        <a:t>تركيز المالون ثنائي </a:t>
                      </a:r>
                      <a:r>
                        <a:rPr lang="ar-IQ" sz="1350" b="1" i="0" dirty="0" err="1">
                          <a:solidFill>
                            <a:schemeClr val="tx1"/>
                          </a:solidFill>
                          <a:effectLst/>
                          <a:latin typeface="Calibri"/>
                          <a:ea typeface="Calibri"/>
                          <a:cs typeface="+mj-cs"/>
                        </a:rPr>
                        <a:t>الألديهايد</a:t>
                      </a:r>
                      <a:r>
                        <a:rPr lang="ar-IQ" sz="1350" b="1" i="0" dirty="0">
                          <a:solidFill>
                            <a:schemeClr val="tx1"/>
                          </a:solidFill>
                          <a:effectLst/>
                          <a:latin typeface="Calibri"/>
                          <a:ea typeface="Calibri"/>
                          <a:cs typeface="+mj-cs"/>
                        </a:rPr>
                        <a:t> في البلازما المنوية (</a:t>
                      </a:r>
                      <a:r>
                        <a:rPr lang="ar-IQ" sz="1350" b="1" i="0" dirty="0" err="1" smtClean="0">
                          <a:solidFill>
                            <a:schemeClr val="tx1"/>
                          </a:solidFill>
                          <a:effectLst/>
                          <a:latin typeface="Calibri"/>
                          <a:ea typeface="Calibri"/>
                          <a:cs typeface="+mj-cs"/>
                        </a:rPr>
                        <a:t>مايكرومول</a:t>
                      </a:r>
                      <a:r>
                        <a:rPr lang="ar-IQ" sz="1350" b="1" i="0" dirty="0" smtClean="0">
                          <a:solidFill>
                            <a:schemeClr val="tx1"/>
                          </a:solidFill>
                          <a:effectLst/>
                          <a:latin typeface="Calibri"/>
                          <a:ea typeface="Calibri"/>
                          <a:cs typeface="+mj-cs"/>
                        </a:rPr>
                        <a:t>/</a:t>
                      </a:r>
                      <a:r>
                        <a:rPr lang="en-US" sz="1350" b="1" i="0" dirty="0" smtClean="0">
                          <a:solidFill>
                            <a:schemeClr val="tx1"/>
                          </a:solidFill>
                          <a:effectLst/>
                          <a:latin typeface="Calibri"/>
                          <a:ea typeface="Calibri"/>
                          <a:cs typeface="+mj-cs"/>
                        </a:rPr>
                        <a:t>10 </a:t>
                      </a:r>
                      <a:r>
                        <a:rPr lang="en-US" sz="1350" b="1" i="0" baseline="30000" dirty="0" smtClean="0">
                          <a:solidFill>
                            <a:schemeClr val="tx1"/>
                          </a:solidFill>
                          <a:effectLst/>
                          <a:latin typeface="Calibri"/>
                          <a:ea typeface="Calibri"/>
                          <a:cs typeface="+mj-cs"/>
                        </a:rPr>
                        <a:t>6</a:t>
                      </a:r>
                      <a:r>
                        <a:rPr lang="ar-IQ" sz="1350" b="1" i="0" dirty="0" smtClean="0">
                          <a:solidFill>
                            <a:schemeClr val="tx1"/>
                          </a:solidFill>
                          <a:effectLst/>
                          <a:latin typeface="Calibri"/>
                          <a:ea typeface="Calibri"/>
                          <a:cs typeface="+mj-cs"/>
                        </a:rPr>
                        <a:t>نطفة</a:t>
                      </a:r>
                      <a:r>
                        <a:rPr lang="ar-IQ" sz="1350" b="1" i="0" dirty="0">
                          <a:solidFill>
                            <a:schemeClr val="tx1"/>
                          </a:solidFill>
                          <a:effectLst/>
                          <a:latin typeface="Calibri"/>
                          <a:ea typeface="Calibri"/>
                          <a:cs typeface="+mj-cs"/>
                        </a:rPr>
                        <a:t>)</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0.007</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Ῡ=29.06+0.007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0.11</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57940">
                <a:tc>
                  <a:txBody>
                    <a:bodyPr/>
                    <a:lstStyle/>
                    <a:p>
                      <a:pPr algn="ctr" rtl="1">
                        <a:lnSpc>
                          <a:spcPct val="90000"/>
                        </a:lnSpc>
                        <a:spcAft>
                          <a:spcPts val="0"/>
                        </a:spcAft>
                      </a:pPr>
                      <a:r>
                        <a:rPr lang="ar-IQ" sz="1350" b="1" i="0" dirty="0">
                          <a:solidFill>
                            <a:schemeClr val="tx1"/>
                          </a:solidFill>
                          <a:effectLst/>
                          <a:latin typeface="Calibri"/>
                          <a:ea typeface="Calibri"/>
                          <a:cs typeface="+mj-cs"/>
                        </a:rPr>
                        <a:t>النسبة المئوية لضرر المادة الوراثية </a:t>
                      </a:r>
                      <a:endParaRPr lang="en-US" sz="1350" b="1" i="0" dirty="0">
                        <a:solidFill>
                          <a:schemeClr val="tx1"/>
                        </a:solidFill>
                        <a:effectLst/>
                        <a:latin typeface="Calibri"/>
                        <a:ea typeface="Calibri"/>
                        <a:cs typeface="+mj-cs"/>
                      </a:endParaRPr>
                    </a:p>
                  </a:txBody>
                  <a:tcPr marL="41725" marR="41725"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- 0.0002</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l" rtl="0">
                        <a:lnSpc>
                          <a:spcPct val="115000"/>
                        </a:lnSpc>
                        <a:spcAft>
                          <a:spcPts val="0"/>
                        </a:spcAft>
                      </a:pPr>
                      <a:r>
                        <a:rPr lang="en-US" sz="1400" b="1" i="0" dirty="0">
                          <a:effectLst/>
                          <a:latin typeface="Times New Roman"/>
                          <a:ea typeface="Calibri"/>
                          <a:cs typeface="Arial"/>
                        </a:rPr>
                        <a:t>Ῡ=2.79 - 0.0002 X</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a:effectLst/>
                          <a:latin typeface="Times New Roman"/>
                          <a:ea typeface="Calibri"/>
                          <a:cs typeface="Arial"/>
                        </a:rPr>
                        <a:t>NS</a:t>
                      </a:r>
                      <a:endParaRPr lang="en-US" sz="1400" b="1" i="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rtl="0">
                        <a:lnSpc>
                          <a:spcPct val="90000"/>
                        </a:lnSpc>
                        <a:spcAft>
                          <a:spcPts val="0"/>
                        </a:spcAft>
                      </a:pPr>
                      <a:r>
                        <a:rPr lang="en-US" sz="1400" b="1" i="0" dirty="0">
                          <a:effectLst/>
                          <a:latin typeface="Times New Roman"/>
                          <a:ea typeface="Calibri"/>
                          <a:cs typeface="Arial"/>
                        </a:rPr>
                        <a:t>0.03</a:t>
                      </a:r>
                      <a:endParaRPr lang="en-US" sz="1400" b="1" i="0" dirty="0">
                        <a:effectLst/>
                        <a:latin typeface="Calibri"/>
                        <a:ea typeface="Calibri"/>
                        <a:cs typeface="Arial"/>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spTree>
    <p:extLst>
      <p:ext uri="{BB962C8B-B14F-4D97-AF65-F5344CB8AC3E}">
        <p14:creationId xmlns:p14="http://schemas.microsoft.com/office/powerpoint/2010/main" val="5832351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221F751-3C5B-4561-AD14-8637C5B66736}"/>
              </a:ext>
            </a:extLst>
          </p:cNvPr>
          <p:cNvSpPr txBox="1"/>
          <p:nvPr/>
        </p:nvSpPr>
        <p:spPr>
          <a:xfrm>
            <a:off x="763806" y="1936947"/>
            <a:ext cx="8478556" cy="2746906"/>
          </a:xfrm>
          <a:prstGeom prst="rect">
            <a:avLst/>
          </a:prstGeom>
          <a:noFill/>
        </p:spPr>
        <p:txBody>
          <a:bodyPr wrap="square" rtlCol="0" anchor="ctr">
            <a:spAutoFit/>
          </a:bodyPr>
          <a:lstStyle/>
          <a:p>
            <a:pPr algn="ctr" defTabSz="914286">
              <a:lnSpc>
                <a:spcPct val="115000"/>
              </a:lnSpc>
            </a:pPr>
            <a:r>
              <a:rPr lang="ar-IQ" sz="15000" b="1" dirty="0">
                <a:solidFill>
                  <a:srgbClr val="C00000"/>
                </a:solidFill>
                <a:latin typeface="Calibri" panose="020F0502020204030204" pitchFamily="34" charset="0"/>
                <a:ea typeface="Calibri" panose="020F0502020204030204" pitchFamily="34" charset="0"/>
              </a:rPr>
              <a:t>الإستنتاجات</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xmlns=""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5" name="Freeform: Shape 14">
            <a:extLst>
              <a:ext uri="{FF2B5EF4-FFF2-40B4-BE49-F238E27FC236}">
                <a16:creationId xmlns:a16="http://schemas.microsoft.com/office/drawing/2014/main" xmlns=""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6" name="Freeform: Shape 15">
            <a:extLst>
              <a:ext uri="{FF2B5EF4-FFF2-40B4-BE49-F238E27FC236}">
                <a16:creationId xmlns:a16="http://schemas.microsoft.com/office/drawing/2014/main" xmlns="" id="{BB3C9BBE-EC25-47B2-B3D9-832D0DF0F417}"/>
              </a:ext>
            </a:extLst>
          </p:cNvPr>
          <p:cNvSpPr/>
          <p:nvPr/>
        </p:nvSpPr>
        <p:spPr>
          <a:xfrm>
            <a:off x="763812"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7" name="Freeform: Shape 16">
            <a:extLst>
              <a:ext uri="{FF2B5EF4-FFF2-40B4-BE49-F238E27FC236}">
                <a16:creationId xmlns:a16="http://schemas.microsoft.com/office/drawing/2014/main" xmlns="" id="{29898A41-40B0-45E9-9B71-D0C5903AE86C}"/>
              </a:ext>
            </a:extLst>
          </p:cNvPr>
          <p:cNvSpPr/>
          <p:nvPr/>
        </p:nvSpPr>
        <p:spPr>
          <a:xfrm>
            <a:off x="789213"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8" name="Freeform: Shape 17">
            <a:extLst>
              <a:ext uri="{FF2B5EF4-FFF2-40B4-BE49-F238E27FC236}">
                <a16:creationId xmlns:a16="http://schemas.microsoft.com/office/drawing/2014/main" xmlns="" id="{614DBE7D-3558-4414-95D8-884751D88C88}"/>
              </a:ext>
            </a:extLst>
          </p:cNvPr>
          <p:cNvSpPr/>
          <p:nvPr/>
        </p:nvSpPr>
        <p:spPr>
          <a:xfrm>
            <a:off x="774196"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9" name="Freeform: Shape 18">
            <a:extLst>
              <a:ext uri="{FF2B5EF4-FFF2-40B4-BE49-F238E27FC236}">
                <a16:creationId xmlns:a16="http://schemas.microsoft.com/office/drawing/2014/main" xmlns="" id="{05995D32-6A82-439F-AEA6-48407C44F08D}"/>
              </a:ext>
            </a:extLst>
          </p:cNvPr>
          <p:cNvSpPr/>
          <p:nvPr/>
        </p:nvSpPr>
        <p:spPr>
          <a:xfrm>
            <a:off x="673750"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Tree>
    <p:extLst>
      <p:ext uri="{BB962C8B-B14F-4D97-AF65-F5344CB8AC3E}">
        <p14:creationId xmlns:p14="http://schemas.microsoft.com/office/powerpoint/2010/main" val="21085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 Box 4" descr="ورق صحف"/>
          <p:cNvSpPr txBox="1">
            <a:spLocks noChangeArrowheads="1"/>
          </p:cNvSpPr>
          <p:nvPr/>
        </p:nvSpPr>
        <p:spPr bwMode="auto">
          <a:xfrm>
            <a:off x="286897" y="404664"/>
            <a:ext cx="8856662" cy="2088232"/>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lvl="0" algn="just" fontAlgn="base">
              <a:spcBef>
                <a:spcPct val="0"/>
              </a:spcBef>
              <a:spcAft>
                <a:spcPct val="0"/>
              </a:spcAft>
            </a:pPr>
            <a:r>
              <a:rPr lang="en-US" sz="2600" b="1" dirty="0" smtClean="0">
                <a:solidFill>
                  <a:srgbClr val="FF0000"/>
                </a:solidFill>
                <a:latin typeface="Times New Roman" pitchFamily="18" charset="0"/>
                <a:ea typeface="Calibri" pitchFamily="34" charset="0"/>
                <a:cs typeface="Times New Roman" pitchFamily="18" charset="0"/>
              </a:rPr>
              <a:t>1</a:t>
            </a:r>
            <a:r>
              <a:rPr lang="ar-IQ" sz="2600" b="1" dirty="0" smtClean="0">
                <a:latin typeface="Times New Roman" pitchFamily="18" charset="0"/>
                <a:ea typeface="Calibri" pitchFamily="34" charset="0"/>
                <a:cs typeface="Times New Roman" pitchFamily="18" charset="0"/>
              </a:rPr>
              <a:t>. الكشف عن وجود نوعين من الأحماض النووية الرايبوزية الدقيقة </a:t>
            </a:r>
            <a:r>
              <a:rPr lang="ar-IQ" sz="2600" b="1" dirty="0" smtClean="0">
                <a:solidFill>
                  <a:srgbClr val="FF0000"/>
                </a:solidFill>
                <a:latin typeface="Times New Roman" pitchFamily="18" charset="0"/>
                <a:ea typeface="Calibri" pitchFamily="34" charset="0"/>
                <a:cs typeface="Times New Roman" pitchFamily="18" charset="0"/>
              </a:rPr>
              <a:t>(</a:t>
            </a:r>
            <a:r>
              <a:rPr lang="en-US" sz="2600" b="1" dirty="0" smtClean="0">
                <a:solidFill>
                  <a:srgbClr val="FF0000"/>
                </a:solidFill>
                <a:latin typeface="Times New Roman" pitchFamily="18" charset="0"/>
                <a:ea typeface="Calibri" pitchFamily="34" charset="0"/>
                <a:cs typeface="Times New Roman" pitchFamily="18" charset="0"/>
              </a:rPr>
              <a:t>(miRNAs </a:t>
            </a:r>
            <a:r>
              <a:rPr lang="ar-IQ" sz="2600" b="1" dirty="0" smtClean="0">
                <a:latin typeface="Times New Roman" pitchFamily="18" charset="0"/>
                <a:ea typeface="Calibri" pitchFamily="34" charset="0"/>
                <a:cs typeface="Times New Roman" pitchFamily="18" charset="0"/>
              </a:rPr>
              <a:t>في </a:t>
            </a:r>
            <a:r>
              <a:rPr lang="ar-IQ" sz="2600" b="1" dirty="0" smtClean="0">
                <a:latin typeface="Times New Roman" pitchFamily="18" charset="0"/>
                <a:ea typeface="Calibri" pitchFamily="34" charset="0"/>
                <a:cs typeface="Times New Roman" pitchFamily="18" charset="0"/>
              </a:rPr>
              <a:t>البلازما المنوية والنـطف لثيران الجاموس العراقي وعـلاقتـها بنوعيـة السائل المنـوي الطـازج والمـحفوظ بالتجمـيد الجيد والـرديء النوعيــة ولأول مــرة علــى مستــوى العـــراق والعــالم وهــي</a:t>
            </a:r>
            <a:r>
              <a:rPr lang="en-US" sz="2600" b="1" dirty="0" smtClean="0">
                <a:solidFill>
                  <a:srgbClr val="FF0000"/>
                </a:solidFill>
                <a:latin typeface="Times New Roman" pitchFamily="18" charset="0"/>
                <a:ea typeface="Calibri" pitchFamily="34" charset="0"/>
                <a:cs typeface="Times New Roman" pitchFamily="18" charset="0"/>
              </a:rPr>
              <a:t>miR-302c-3P</a:t>
            </a:r>
            <a:r>
              <a:rPr lang="en-US" sz="2600" b="1" dirty="0" smtClean="0">
                <a:latin typeface="Times New Roman" pitchFamily="18" charset="0"/>
                <a:ea typeface="Calibri" pitchFamily="34" charset="0"/>
                <a:cs typeface="Times New Roman" pitchFamily="18" charset="0"/>
              </a:rPr>
              <a:t> </a:t>
            </a:r>
            <a:r>
              <a:rPr lang="ar-IQ" sz="2600" b="1" dirty="0" smtClean="0">
                <a:latin typeface="Times New Roman" pitchFamily="18" charset="0"/>
                <a:ea typeface="Calibri" pitchFamily="34" charset="0"/>
                <a:cs typeface="Times New Roman" pitchFamily="18" charset="0"/>
              </a:rPr>
              <a:t> و</a:t>
            </a:r>
            <a:r>
              <a:rPr lang="en-US" sz="2600" b="1" dirty="0" smtClean="0">
                <a:solidFill>
                  <a:srgbClr val="FF0000"/>
                </a:solidFill>
                <a:latin typeface="Times New Roman" pitchFamily="18" charset="0"/>
                <a:ea typeface="Calibri" pitchFamily="34" charset="0"/>
                <a:cs typeface="Times New Roman" pitchFamily="18" charset="0"/>
              </a:rPr>
              <a:t>miR-378a-3p</a:t>
            </a:r>
            <a:r>
              <a:rPr lang="en-US" sz="2600" b="1" dirty="0" smtClean="0">
                <a:latin typeface="Times New Roman" pitchFamily="18" charset="0"/>
                <a:ea typeface="Calibri" pitchFamily="34" charset="0"/>
                <a:cs typeface="Times New Roman" pitchFamily="18" charset="0"/>
              </a:rPr>
              <a:t> </a:t>
            </a:r>
            <a:r>
              <a:rPr lang="ar-IQ" sz="2600" b="1" dirty="0" smtClean="0">
                <a:latin typeface="Times New Roman" pitchFamily="18" charset="0"/>
                <a:ea typeface="Calibri" pitchFamily="34" charset="0"/>
                <a:cs typeface="Times New Roman" pitchFamily="18" charset="0"/>
              </a:rPr>
              <a:t> مع </a:t>
            </a:r>
            <a:r>
              <a:rPr lang="ar-IQ" sz="2600" b="1" dirty="0" smtClean="0">
                <a:latin typeface="Times New Roman" pitchFamily="18" charset="0"/>
                <a:ea typeface="Calibri" pitchFamily="34" charset="0"/>
                <a:cs typeface="Times New Roman" pitchFamily="18" charset="0"/>
              </a:rPr>
              <a:t>زيادتها في البلازما المنوية مقارنة بالنطف.</a:t>
            </a:r>
            <a:endParaRPr lang="ar-IQ" sz="2600" b="1" dirty="0">
              <a:latin typeface="Arial" pitchFamily="34" charset="0"/>
              <a:cs typeface="Arial" pitchFamily="34" charset="0"/>
            </a:endParaRPr>
          </a:p>
        </p:txBody>
      </p:sp>
      <p:sp>
        <p:nvSpPr>
          <p:cNvPr id="6" name="Text Box 5" descr="ورق معاد تصنيعه"/>
          <p:cNvSpPr txBox="1">
            <a:spLocks noChangeArrowheads="1"/>
          </p:cNvSpPr>
          <p:nvPr/>
        </p:nvSpPr>
        <p:spPr bwMode="auto">
          <a:xfrm>
            <a:off x="212927" y="2708920"/>
            <a:ext cx="8750331" cy="1728192"/>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lvl="0" algn="just"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2</a:t>
            </a:r>
            <a:r>
              <a:rPr lang="ar-IQ" sz="2800" b="1" dirty="0" smtClean="0">
                <a:latin typeface="Times New Roman" pitchFamily="18" charset="0"/>
                <a:ea typeface="Calibri" pitchFamily="34" charset="0"/>
                <a:cs typeface="Times New Roman" pitchFamily="18" charset="0"/>
              </a:rPr>
              <a:t>. زيادة </a:t>
            </a:r>
            <a:r>
              <a:rPr lang="ar-IQ" sz="2800" b="1" dirty="0">
                <a:latin typeface="Times New Roman" pitchFamily="18" charset="0"/>
                <a:ea typeface="Calibri" pitchFamily="34" charset="0"/>
                <a:cs typeface="Times New Roman" pitchFamily="18" charset="0"/>
              </a:rPr>
              <a:t>التعبير النسبي للنوع </a:t>
            </a:r>
            <a:r>
              <a:rPr lang="en-US" sz="2800" b="1" dirty="0" smtClean="0">
                <a:latin typeface="Times New Roman" pitchFamily="18" charset="0"/>
                <a:ea typeface="Calibri" pitchFamily="34" charset="0"/>
                <a:cs typeface="Times New Roman" pitchFamily="18" charset="0"/>
              </a:rPr>
              <a:t> </a:t>
            </a:r>
            <a:r>
              <a:rPr lang="en-US" sz="2800" b="1" dirty="0" smtClean="0">
                <a:solidFill>
                  <a:srgbClr val="FF0000"/>
                </a:solidFill>
                <a:latin typeface="Times New Roman" pitchFamily="18" charset="0"/>
                <a:ea typeface="Calibri" pitchFamily="34" charset="0"/>
                <a:cs typeface="Times New Roman" pitchFamily="18" charset="0"/>
              </a:rPr>
              <a:t>miR-302c-3p</a:t>
            </a:r>
            <a:r>
              <a:rPr lang="en-US" sz="2800" b="1" dirty="0" smtClean="0">
                <a:latin typeface="Times New Roman" pitchFamily="18" charset="0"/>
                <a:ea typeface="Calibri" pitchFamily="34" charset="0"/>
                <a:cs typeface="Times New Roman" pitchFamily="18" charset="0"/>
              </a:rPr>
              <a:t> </a:t>
            </a:r>
            <a:r>
              <a:rPr lang="ar-IQ" sz="2800" b="1" dirty="0">
                <a:latin typeface="Times New Roman" pitchFamily="18" charset="0"/>
                <a:ea typeface="Calibri" pitchFamily="34" charset="0"/>
                <a:cs typeface="Times New Roman" pitchFamily="18" charset="0"/>
              </a:rPr>
              <a:t>في النطف </a:t>
            </a:r>
            <a:r>
              <a:rPr lang="ar-IQ" sz="2800" b="1" dirty="0" smtClean="0">
                <a:latin typeface="Times New Roman" pitchFamily="18" charset="0"/>
                <a:ea typeface="Calibri" pitchFamily="34" charset="0"/>
                <a:cs typeface="Times New Roman" pitchFamily="18" charset="0"/>
              </a:rPr>
              <a:t>وللنوع    </a:t>
            </a:r>
            <a:r>
              <a:rPr lang="ar-IQ" sz="2800" b="1" dirty="0">
                <a:latin typeface="Times New Roman" pitchFamily="18" charset="0"/>
                <a:ea typeface="Calibri" pitchFamily="34" charset="0"/>
                <a:cs typeface="Times New Roman" pitchFamily="18" charset="0"/>
              </a:rPr>
              <a:t> </a:t>
            </a:r>
            <a:r>
              <a:rPr lang="ar-IQ" sz="2800" b="1" dirty="0" smtClean="0">
                <a:latin typeface="Times New Roman" pitchFamily="18" charset="0"/>
                <a:ea typeface="Calibri" pitchFamily="34" charset="0"/>
                <a:cs typeface="Times New Roman" pitchFamily="18" charset="0"/>
              </a:rPr>
              <a:t>     </a:t>
            </a:r>
            <a:r>
              <a:rPr lang="en-US" sz="2800" b="1" dirty="0" smtClean="0">
                <a:solidFill>
                  <a:srgbClr val="FF0000"/>
                </a:solidFill>
                <a:latin typeface="Times New Roman" pitchFamily="18" charset="0"/>
                <a:ea typeface="Calibri" pitchFamily="34" charset="0"/>
                <a:cs typeface="Times New Roman" pitchFamily="18" charset="0"/>
              </a:rPr>
              <a:t>miR-378a-3p</a:t>
            </a:r>
            <a:r>
              <a:rPr lang="en-US" sz="2800" b="1" dirty="0" smtClean="0">
                <a:latin typeface="Times New Roman" pitchFamily="18" charset="0"/>
                <a:ea typeface="Calibri" pitchFamily="34" charset="0"/>
                <a:cs typeface="Times New Roman" pitchFamily="18" charset="0"/>
              </a:rPr>
              <a:t> </a:t>
            </a:r>
            <a:r>
              <a:rPr lang="ar-IQ" sz="2800" b="1" dirty="0" smtClean="0">
                <a:latin typeface="Times New Roman" pitchFamily="18" charset="0"/>
                <a:ea typeface="Calibri" pitchFamily="34" charset="0"/>
                <a:cs typeface="Times New Roman" pitchFamily="18" charset="0"/>
              </a:rPr>
              <a:t> في كل </a:t>
            </a:r>
            <a:r>
              <a:rPr lang="ar-IQ" sz="2800" b="1" dirty="0">
                <a:latin typeface="Times New Roman" pitchFamily="18" charset="0"/>
                <a:ea typeface="Calibri" pitchFamily="34" charset="0"/>
                <a:cs typeface="Times New Roman" pitchFamily="18" charset="0"/>
              </a:rPr>
              <a:t>من النطف والبلازما المنوية حسابياً في مجموعة السائل المنوي الجيدة النوعية مقارنة بنظيرتها الرديئة النوعية. </a:t>
            </a:r>
            <a:endParaRPr lang="ar-IQ" sz="2800" b="1" dirty="0">
              <a:latin typeface="Arial" pitchFamily="34" charset="0"/>
              <a:cs typeface="Arial" pitchFamily="34" charset="0"/>
            </a:endParaRPr>
          </a:p>
        </p:txBody>
      </p:sp>
      <p:sp>
        <p:nvSpPr>
          <p:cNvPr id="8" name="Text Box 7" descr="قرطاسية"/>
          <p:cNvSpPr txBox="1">
            <a:spLocks noChangeArrowheads="1"/>
          </p:cNvSpPr>
          <p:nvPr/>
        </p:nvSpPr>
        <p:spPr bwMode="auto">
          <a:xfrm>
            <a:off x="179389" y="4869160"/>
            <a:ext cx="8786874" cy="1584176"/>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lvl="0" algn="just" fontAlgn="base">
              <a:spcBef>
                <a:spcPct val="0"/>
              </a:spcBef>
              <a:spcAft>
                <a:spcPct val="0"/>
              </a:spcAft>
            </a:pPr>
            <a:r>
              <a:rPr lang="en-US" sz="2600" b="1" dirty="0" smtClean="0">
                <a:solidFill>
                  <a:srgbClr val="FF0000"/>
                </a:solidFill>
                <a:latin typeface="Times New Roman" pitchFamily="18" charset="0"/>
                <a:ea typeface="Calibri" pitchFamily="34" charset="0"/>
                <a:cs typeface="Times New Roman" pitchFamily="18" charset="0"/>
              </a:rPr>
              <a:t>3</a:t>
            </a:r>
            <a:r>
              <a:rPr lang="ar-IQ" sz="2600" b="1" dirty="0" smtClean="0">
                <a:latin typeface="Times New Roman" pitchFamily="18" charset="0"/>
                <a:ea typeface="Calibri" pitchFamily="34" charset="0"/>
                <a:cs typeface="Times New Roman" pitchFamily="18" charset="0"/>
              </a:rPr>
              <a:t>. وجود </a:t>
            </a:r>
            <a:r>
              <a:rPr lang="ar-IQ" sz="2600" b="1" dirty="0">
                <a:latin typeface="Times New Roman" pitchFamily="18" charset="0"/>
                <a:ea typeface="Calibri" pitchFamily="34" charset="0"/>
                <a:cs typeface="Times New Roman" pitchFamily="18" charset="0"/>
              </a:rPr>
              <a:t>علاقة ارتباط موجبة ومعنوية بين التعبير النسبي </a:t>
            </a:r>
            <a:r>
              <a:rPr lang="ar-IQ" sz="2600" b="1" dirty="0" smtClean="0">
                <a:latin typeface="Times New Roman" pitchFamily="18" charset="0"/>
                <a:ea typeface="Calibri" pitchFamily="34" charset="0"/>
                <a:cs typeface="Times New Roman" pitchFamily="18" charset="0"/>
              </a:rPr>
              <a:t>للنوع                  </a:t>
            </a:r>
            <a:r>
              <a:rPr lang="en-US" sz="2600" b="1" dirty="0" smtClean="0">
                <a:solidFill>
                  <a:srgbClr val="FF0000"/>
                </a:solidFill>
                <a:latin typeface="Times New Roman" pitchFamily="18" charset="0"/>
                <a:ea typeface="Calibri" pitchFamily="34" charset="0"/>
                <a:cs typeface="Times New Roman" pitchFamily="18" charset="0"/>
              </a:rPr>
              <a:t>miR-378a-3p </a:t>
            </a:r>
            <a:r>
              <a:rPr lang="ar-IQ" sz="2600" b="1" dirty="0" smtClean="0">
                <a:latin typeface="Times New Roman" pitchFamily="18" charset="0"/>
                <a:ea typeface="Calibri" pitchFamily="34" charset="0"/>
                <a:cs typeface="Times New Roman" pitchFamily="18" charset="0"/>
              </a:rPr>
              <a:t> في البلازما </a:t>
            </a:r>
            <a:r>
              <a:rPr lang="ar-IQ" sz="2600" b="1" dirty="0">
                <a:latin typeface="Times New Roman" pitchFamily="18" charset="0"/>
                <a:ea typeface="Calibri" pitchFamily="34" charset="0"/>
                <a:cs typeface="Times New Roman" pitchFamily="18" charset="0"/>
              </a:rPr>
              <a:t>المنوية وكل من حجم القذفة  والعدد الـكلي للنطـف السليمــة الاكروسـوم  وتركيز النطف والعدد الكلي للنطف الطبيعية.</a:t>
            </a:r>
            <a:endParaRPr lang="ar-IQ" sz="2600" b="1" dirty="0">
              <a:latin typeface="Arial" pitchFamily="34" charset="0"/>
              <a:cs typeface="Arial" pitchFamily="34" charset="0"/>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 Box 6" descr="رق"/>
          <p:cNvSpPr txBox="1">
            <a:spLocks noChangeArrowheads="1"/>
          </p:cNvSpPr>
          <p:nvPr/>
        </p:nvSpPr>
        <p:spPr bwMode="auto">
          <a:xfrm>
            <a:off x="251522" y="764704"/>
            <a:ext cx="8750331" cy="2736304"/>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4</a:t>
            </a:r>
            <a:r>
              <a:rPr lang="ar-IQ" sz="2800" b="1" dirty="0" smtClean="0">
                <a:solidFill>
                  <a:prstClr val="black"/>
                </a:solidFill>
                <a:latin typeface="Times New Roman" pitchFamily="18" charset="0"/>
                <a:ea typeface="Calibri" pitchFamily="34" charset="0"/>
                <a:cs typeface="Times New Roman" pitchFamily="18" charset="0"/>
              </a:rPr>
              <a:t>. الكشف </a:t>
            </a:r>
            <a:r>
              <a:rPr lang="ar-IQ" sz="2800" b="1" dirty="0">
                <a:solidFill>
                  <a:prstClr val="black"/>
                </a:solidFill>
                <a:latin typeface="Times New Roman" pitchFamily="18" charset="0"/>
                <a:ea typeface="Calibri" pitchFamily="34" charset="0"/>
                <a:cs typeface="Times New Roman" pitchFamily="18" charset="0"/>
              </a:rPr>
              <a:t>عن وجود تسع حزم من بروتينات البلازما المنوية العائدة لمجموعة السائل المنوي الجيد النوعية والتي يتراوح مداها بين </a:t>
            </a:r>
            <a:r>
              <a:rPr lang="en-US" sz="2800" b="1" dirty="0" smtClean="0">
                <a:solidFill>
                  <a:srgbClr val="FF0000"/>
                </a:solidFill>
                <a:latin typeface="Times New Roman" pitchFamily="18" charset="0"/>
                <a:ea typeface="Calibri" pitchFamily="34" charset="0"/>
                <a:cs typeface="Times New Roman" pitchFamily="18" charset="0"/>
              </a:rPr>
              <a:t>10</a:t>
            </a:r>
            <a:r>
              <a:rPr lang="ar-IQ" sz="2800" b="1" dirty="0" smtClean="0">
                <a:solidFill>
                  <a:srgbClr val="FF0000"/>
                </a:solidFill>
                <a:latin typeface="Times New Roman" pitchFamily="18" charset="0"/>
                <a:ea typeface="Calibri" pitchFamily="34" charset="0"/>
                <a:cs typeface="Times New Roman" pitchFamily="18" charset="0"/>
              </a:rPr>
              <a:t>-</a:t>
            </a:r>
            <a:r>
              <a:rPr lang="en-US" sz="2800" b="1" dirty="0" smtClean="0">
                <a:solidFill>
                  <a:srgbClr val="FF0000"/>
                </a:solidFill>
                <a:latin typeface="Times New Roman" pitchFamily="18" charset="0"/>
                <a:ea typeface="Calibri" pitchFamily="34" charset="0"/>
                <a:cs typeface="Times New Roman" pitchFamily="18" charset="0"/>
              </a:rPr>
              <a:t>68</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a:solidFill>
                  <a:prstClr val="black"/>
                </a:solidFill>
                <a:latin typeface="Times New Roman" pitchFamily="18" charset="0"/>
                <a:ea typeface="Calibri" pitchFamily="34" charset="0"/>
                <a:cs typeface="Times New Roman" pitchFamily="18" charset="0"/>
              </a:rPr>
              <a:t>كيلو دالتون، بوفرة للأنواع </a:t>
            </a:r>
            <a:r>
              <a:rPr lang="en-US" sz="2800" b="1" dirty="0" smtClean="0">
                <a:solidFill>
                  <a:srgbClr val="FF0000"/>
                </a:solidFill>
                <a:latin typeface="Times New Roman" pitchFamily="18" charset="0"/>
                <a:ea typeface="Calibri" pitchFamily="34" charset="0"/>
                <a:cs typeface="Times New Roman" pitchFamily="18" charset="0"/>
              </a:rPr>
              <a:t>10</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14</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20</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26</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34</a:t>
            </a:r>
            <a:r>
              <a:rPr lang="ar-IQ" sz="2800" b="1" dirty="0" smtClean="0">
                <a:solidFill>
                  <a:srgbClr val="FF0000"/>
                </a:solidFill>
                <a:latin typeface="Times New Roman" pitchFamily="18" charset="0"/>
                <a:ea typeface="Calibri" pitchFamily="34" charset="0"/>
                <a:cs typeface="Times New Roman" pitchFamily="18" charset="0"/>
              </a:rPr>
              <a:t> و43 </a:t>
            </a:r>
            <a:r>
              <a:rPr lang="ar-IQ" sz="2800" b="1" dirty="0">
                <a:solidFill>
                  <a:prstClr val="black"/>
                </a:solidFill>
                <a:latin typeface="Times New Roman" pitchFamily="18" charset="0"/>
                <a:ea typeface="Calibri" pitchFamily="34" charset="0"/>
                <a:cs typeface="Times New Roman" pitchFamily="18" charset="0"/>
              </a:rPr>
              <a:t>كيلو دالتون، ووجود </a:t>
            </a:r>
            <a:r>
              <a:rPr lang="en-US" sz="2800" b="1" dirty="0" smtClean="0">
                <a:solidFill>
                  <a:srgbClr val="FF0000"/>
                </a:solidFill>
                <a:latin typeface="Times New Roman" pitchFamily="18" charset="0"/>
                <a:ea typeface="Calibri" pitchFamily="34" charset="0"/>
                <a:cs typeface="Times New Roman" pitchFamily="18" charset="0"/>
              </a:rPr>
              <a:t>14</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a:solidFill>
                  <a:prstClr val="black"/>
                </a:solidFill>
                <a:latin typeface="Times New Roman" pitchFamily="18" charset="0"/>
                <a:ea typeface="Calibri" pitchFamily="34" charset="0"/>
                <a:cs typeface="Times New Roman" pitchFamily="18" charset="0"/>
              </a:rPr>
              <a:t>حزمة من البروتينات العائدة لمجموعة السائل المنوي الرديء النوعية  والتي يتراوح مداها بين </a:t>
            </a:r>
            <a:r>
              <a:rPr lang="en-US" sz="2800" b="1" dirty="0" smtClean="0">
                <a:solidFill>
                  <a:srgbClr val="FF0000"/>
                </a:solidFill>
                <a:latin typeface="Times New Roman" pitchFamily="18" charset="0"/>
                <a:ea typeface="Calibri" pitchFamily="34" charset="0"/>
                <a:cs typeface="Times New Roman" pitchFamily="18" charset="0"/>
              </a:rPr>
              <a:t>10</a:t>
            </a:r>
            <a:r>
              <a:rPr lang="ar-IQ" sz="2800" b="1" dirty="0" smtClean="0">
                <a:solidFill>
                  <a:prstClr val="black"/>
                </a:solidFill>
                <a:latin typeface="Times New Roman" pitchFamily="18" charset="0"/>
                <a:ea typeface="Calibri" pitchFamily="34" charset="0"/>
                <a:cs typeface="Times New Roman" pitchFamily="18" charset="0"/>
              </a:rPr>
              <a:t>-</a:t>
            </a:r>
            <a:r>
              <a:rPr lang="en-US" sz="2800" b="1" dirty="0" smtClean="0">
                <a:solidFill>
                  <a:srgbClr val="FF0000"/>
                </a:solidFill>
                <a:latin typeface="Times New Roman" pitchFamily="18" charset="0"/>
                <a:ea typeface="Calibri" pitchFamily="34" charset="0"/>
                <a:cs typeface="Times New Roman" pitchFamily="18" charset="0"/>
              </a:rPr>
              <a:t>155</a:t>
            </a:r>
            <a:r>
              <a:rPr lang="en-US" sz="2800" b="1" dirty="0" smtClean="0">
                <a:solidFill>
                  <a:prstClr val="black"/>
                </a:solidFill>
                <a:latin typeface="Times New Roman" pitchFamily="18" charset="0"/>
                <a:ea typeface="Calibri" pitchFamily="34" charset="0"/>
                <a:cs typeface="Times New Roman" pitchFamily="18" charset="0"/>
              </a:rPr>
              <a:t> </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a:solidFill>
                  <a:prstClr val="black"/>
                </a:solidFill>
                <a:latin typeface="Times New Roman" pitchFamily="18" charset="0"/>
                <a:ea typeface="Calibri" pitchFamily="34" charset="0"/>
                <a:cs typeface="Times New Roman" pitchFamily="18" charset="0"/>
              </a:rPr>
              <a:t>كيلو دالتون، بوفرة للأنواع </a:t>
            </a:r>
            <a:r>
              <a:rPr lang="en-US" sz="2800" b="1" dirty="0" smtClean="0">
                <a:solidFill>
                  <a:srgbClr val="FF0000"/>
                </a:solidFill>
                <a:latin typeface="Times New Roman" pitchFamily="18" charset="0"/>
                <a:ea typeface="Calibri" pitchFamily="34" charset="0"/>
                <a:cs typeface="Times New Roman" pitchFamily="18" charset="0"/>
              </a:rPr>
              <a:t>10</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14</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20</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26</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34</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130</a:t>
            </a:r>
            <a:r>
              <a:rPr lang="ar-IQ" sz="2800" b="1" dirty="0" smtClean="0">
                <a:solidFill>
                  <a:srgbClr val="FF0000"/>
                </a:solidFill>
                <a:latin typeface="Times New Roman" pitchFamily="18" charset="0"/>
                <a:ea typeface="Calibri" pitchFamily="34" charset="0"/>
                <a:cs typeface="Times New Roman" pitchFamily="18" charset="0"/>
              </a:rPr>
              <a:t> و</a:t>
            </a:r>
            <a:r>
              <a:rPr lang="en-US" sz="2800" b="1" dirty="0" smtClean="0">
                <a:solidFill>
                  <a:srgbClr val="FF0000"/>
                </a:solidFill>
                <a:latin typeface="Times New Roman" pitchFamily="18" charset="0"/>
                <a:ea typeface="Calibri" pitchFamily="34" charset="0"/>
                <a:cs typeface="Times New Roman" pitchFamily="18" charset="0"/>
              </a:rPr>
              <a:t>155</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a:solidFill>
                  <a:prstClr val="black"/>
                </a:solidFill>
                <a:latin typeface="Times New Roman" pitchFamily="18" charset="0"/>
                <a:ea typeface="Calibri" pitchFamily="34" charset="0"/>
                <a:cs typeface="Times New Roman" pitchFamily="18" charset="0"/>
              </a:rPr>
              <a:t>كيلو دالتون. </a:t>
            </a:r>
            <a:endParaRPr lang="ar-IQ" sz="2800" b="1" dirty="0">
              <a:solidFill>
                <a:prstClr val="black"/>
              </a:solidFill>
              <a:latin typeface="Arial" pitchFamily="34" charset="0"/>
            </a:endParaRPr>
          </a:p>
        </p:txBody>
      </p:sp>
      <p:sp>
        <p:nvSpPr>
          <p:cNvPr id="9" name="Text Box 8" descr="رخام أخضر"/>
          <p:cNvSpPr txBox="1">
            <a:spLocks noChangeArrowheads="1"/>
          </p:cNvSpPr>
          <p:nvPr/>
        </p:nvSpPr>
        <p:spPr bwMode="auto">
          <a:xfrm>
            <a:off x="251519" y="3810121"/>
            <a:ext cx="8750331" cy="2224630"/>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800" b="1" dirty="0" smtClean="0">
                <a:solidFill>
                  <a:srgbClr val="FF0000"/>
                </a:solidFill>
              </a:rPr>
              <a:t>5</a:t>
            </a:r>
            <a:r>
              <a:rPr lang="ar-IQ" sz="2800" b="1" dirty="0" smtClean="0">
                <a:solidFill>
                  <a:prstClr val="black"/>
                </a:solidFill>
              </a:rPr>
              <a:t>. وجود </a:t>
            </a:r>
            <a:r>
              <a:rPr lang="ar-IQ" sz="2800" b="1" dirty="0">
                <a:solidFill>
                  <a:prstClr val="black"/>
                </a:solidFill>
              </a:rPr>
              <a:t>البروتينات ذات الأوزان الجزيئية العالية </a:t>
            </a:r>
            <a:r>
              <a:rPr lang="ar-IQ" sz="2800" b="1" dirty="0" smtClean="0">
                <a:solidFill>
                  <a:prstClr val="black"/>
                </a:solidFill>
              </a:rPr>
              <a:t>(</a:t>
            </a:r>
            <a:r>
              <a:rPr lang="en-US" sz="2800" b="1" dirty="0" smtClean="0">
                <a:solidFill>
                  <a:srgbClr val="FF0000"/>
                </a:solidFill>
              </a:rPr>
              <a:t>112</a:t>
            </a:r>
            <a:r>
              <a:rPr lang="ar-IQ" sz="2800" b="1" dirty="0" smtClean="0">
                <a:solidFill>
                  <a:srgbClr val="FF0000"/>
                </a:solidFill>
              </a:rPr>
              <a:t> و</a:t>
            </a:r>
            <a:r>
              <a:rPr lang="en-US" sz="2800" b="1" dirty="0" smtClean="0">
                <a:solidFill>
                  <a:srgbClr val="FF0000"/>
                </a:solidFill>
              </a:rPr>
              <a:t>130</a:t>
            </a:r>
            <a:r>
              <a:rPr lang="ar-IQ" sz="2800" b="1" dirty="0" smtClean="0">
                <a:solidFill>
                  <a:srgbClr val="FF0000"/>
                </a:solidFill>
              </a:rPr>
              <a:t> و</a:t>
            </a:r>
            <a:r>
              <a:rPr lang="en-US" sz="2800" b="1" dirty="0" smtClean="0">
                <a:solidFill>
                  <a:srgbClr val="FF0000"/>
                </a:solidFill>
              </a:rPr>
              <a:t>155</a:t>
            </a:r>
            <a:r>
              <a:rPr lang="ar-IQ" sz="2800" b="1" dirty="0" smtClean="0">
                <a:solidFill>
                  <a:srgbClr val="FF0000"/>
                </a:solidFill>
              </a:rPr>
              <a:t> </a:t>
            </a:r>
            <a:r>
              <a:rPr lang="ar-IQ" sz="2800" b="1" dirty="0">
                <a:solidFill>
                  <a:srgbClr val="FF0000"/>
                </a:solidFill>
              </a:rPr>
              <a:t>كيلو دالتون) </a:t>
            </a:r>
            <a:r>
              <a:rPr lang="ar-IQ" sz="2800" b="1" dirty="0">
                <a:solidFill>
                  <a:prstClr val="black"/>
                </a:solidFill>
              </a:rPr>
              <a:t>في مجموعة ثيران الجاموس ذات السائل المنوي الرديء النوعية فقط دون الجيد النوعية، في الوقت الذي كانت فيه أنواع البروتينات </a:t>
            </a:r>
            <a:r>
              <a:rPr lang="en-US" sz="2800" b="1" dirty="0" smtClean="0">
                <a:solidFill>
                  <a:srgbClr val="FF0000"/>
                </a:solidFill>
              </a:rPr>
              <a:t>10</a:t>
            </a:r>
            <a:r>
              <a:rPr lang="ar-IQ" sz="2800" b="1" dirty="0" smtClean="0">
                <a:solidFill>
                  <a:srgbClr val="FF0000"/>
                </a:solidFill>
              </a:rPr>
              <a:t>و</a:t>
            </a:r>
            <a:r>
              <a:rPr lang="en-US" sz="2800" b="1" dirty="0" smtClean="0">
                <a:solidFill>
                  <a:srgbClr val="FF0000"/>
                </a:solidFill>
              </a:rPr>
              <a:t>14</a:t>
            </a:r>
            <a:r>
              <a:rPr lang="ar-IQ" sz="2800" b="1" dirty="0" smtClean="0">
                <a:solidFill>
                  <a:srgbClr val="FF0000"/>
                </a:solidFill>
              </a:rPr>
              <a:t> و</a:t>
            </a:r>
            <a:r>
              <a:rPr lang="en-US" sz="2800" b="1" dirty="0" smtClean="0">
                <a:solidFill>
                  <a:srgbClr val="FF0000"/>
                </a:solidFill>
              </a:rPr>
              <a:t>20</a:t>
            </a:r>
            <a:r>
              <a:rPr lang="ar-IQ" sz="2800" b="1" dirty="0" smtClean="0">
                <a:solidFill>
                  <a:srgbClr val="FF0000"/>
                </a:solidFill>
              </a:rPr>
              <a:t> و</a:t>
            </a:r>
            <a:r>
              <a:rPr lang="en-US" sz="2800" b="1" dirty="0" smtClean="0">
                <a:solidFill>
                  <a:srgbClr val="FF0000"/>
                </a:solidFill>
              </a:rPr>
              <a:t>26</a:t>
            </a:r>
            <a:r>
              <a:rPr lang="ar-IQ" sz="2800" b="1" dirty="0" smtClean="0">
                <a:solidFill>
                  <a:srgbClr val="FF0000"/>
                </a:solidFill>
              </a:rPr>
              <a:t> و</a:t>
            </a:r>
            <a:r>
              <a:rPr lang="en-US" sz="2800" b="1" dirty="0" smtClean="0">
                <a:solidFill>
                  <a:srgbClr val="FF0000"/>
                </a:solidFill>
              </a:rPr>
              <a:t>34</a:t>
            </a:r>
            <a:r>
              <a:rPr lang="ar-IQ" sz="2800" b="1" dirty="0" smtClean="0">
                <a:solidFill>
                  <a:srgbClr val="FF0000"/>
                </a:solidFill>
              </a:rPr>
              <a:t> و</a:t>
            </a:r>
            <a:r>
              <a:rPr lang="en-US" sz="2800" b="1" dirty="0" smtClean="0">
                <a:solidFill>
                  <a:srgbClr val="FF0000"/>
                </a:solidFill>
              </a:rPr>
              <a:t>43</a:t>
            </a:r>
            <a:r>
              <a:rPr lang="ar-IQ" sz="2800" b="1" dirty="0" smtClean="0">
                <a:solidFill>
                  <a:srgbClr val="FF0000"/>
                </a:solidFill>
              </a:rPr>
              <a:t> </a:t>
            </a:r>
            <a:r>
              <a:rPr lang="ar-IQ" sz="2800" b="1" dirty="0">
                <a:solidFill>
                  <a:srgbClr val="FF0000"/>
                </a:solidFill>
              </a:rPr>
              <a:t>كيلو دالتون </a:t>
            </a:r>
            <a:r>
              <a:rPr lang="ar-IQ" sz="2800" b="1" dirty="0">
                <a:solidFill>
                  <a:prstClr val="black"/>
                </a:solidFill>
              </a:rPr>
              <a:t>أكثر انتشارًا في مجموعة السائل المنوي الجيد النوعية.</a:t>
            </a:r>
            <a:endParaRPr lang="ar-IQ" sz="2800" b="1" dirty="0">
              <a:solidFill>
                <a:prstClr val="black"/>
              </a:solidFill>
              <a:latin typeface="Arial" pitchFamily="34" charset="0"/>
            </a:endParaRPr>
          </a:p>
        </p:txBody>
      </p:sp>
    </p:spTree>
    <p:extLst>
      <p:ext uri="{BB962C8B-B14F-4D97-AF65-F5344CB8AC3E}">
        <p14:creationId xmlns:p14="http://schemas.microsoft.com/office/powerpoint/2010/main" val="145410098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style.rotation</p:attrName>
                                        </p:attrNameLst>
                                      </p:cBhvr>
                                      <p:tavLst>
                                        <p:tav tm="0">
                                          <p:val>
                                            <p:fltVal val="720"/>
                                          </p:val>
                                        </p:tav>
                                        <p:tav tm="100000">
                                          <p:val>
                                            <p:fltVal val="0"/>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Text Box 4" descr="ورق صحف"/>
          <p:cNvSpPr txBox="1">
            <a:spLocks noChangeArrowheads="1"/>
          </p:cNvSpPr>
          <p:nvPr/>
        </p:nvSpPr>
        <p:spPr bwMode="auto">
          <a:xfrm>
            <a:off x="118020" y="671030"/>
            <a:ext cx="8856662" cy="2037890"/>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600" b="1" dirty="0" smtClean="0">
                <a:solidFill>
                  <a:srgbClr val="FF0000"/>
                </a:solidFill>
                <a:latin typeface="Times New Roman" pitchFamily="18" charset="0"/>
                <a:ea typeface="Calibri" pitchFamily="34" charset="0"/>
                <a:cs typeface="Times New Roman" pitchFamily="18" charset="0"/>
              </a:rPr>
              <a:t>6</a:t>
            </a:r>
            <a:r>
              <a:rPr lang="ar-IQ" sz="2600" b="1" dirty="0" smtClean="0">
                <a:solidFill>
                  <a:prstClr val="black"/>
                </a:solidFill>
                <a:latin typeface="Times New Roman" pitchFamily="18" charset="0"/>
                <a:ea typeface="Calibri" pitchFamily="34" charset="0"/>
                <a:cs typeface="Times New Roman" pitchFamily="18" charset="0"/>
              </a:rPr>
              <a:t>. </a:t>
            </a:r>
            <a:r>
              <a:rPr lang="ar-IQ" sz="2600" b="1" dirty="0" smtClean="0">
                <a:solidFill>
                  <a:prstClr val="black"/>
                </a:solidFill>
                <a:latin typeface="Times New Roman" pitchFamily="18" charset="0"/>
                <a:ea typeface="Calibri" pitchFamily="34" charset="0"/>
                <a:cs typeface="Times New Roman" pitchFamily="18" charset="0"/>
              </a:rPr>
              <a:t>وجود </a:t>
            </a:r>
            <a:r>
              <a:rPr lang="ar-IQ" sz="2600" b="1" dirty="0">
                <a:solidFill>
                  <a:prstClr val="black"/>
                </a:solidFill>
                <a:latin typeface="Times New Roman" pitchFamily="18" charset="0"/>
                <a:ea typeface="Calibri" pitchFamily="34" charset="0"/>
                <a:cs typeface="Times New Roman" pitchFamily="18" charset="0"/>
              </a:rPr>
              <a:t>علاقة ارتباط سالبة ومعنوية بين البروتينات ذات متوسط الأوزان الجزيئية الواطئة </a:t>
            </a:r>
            <a:r>
              <a:rPr lang="ar-IQ" sz="2600" b="1" dirty="0" smtClean="0">
                <a:solidFill>
                  <a:srgbClr val="FF0000"/>
                </a:solidFill>
                <a:ea typeface="Calibri"/>
                <a:cs typeface="Times New Roman"/>
              </a:rPr>
              <a:t>(</a:t>
            </a:r>
            <a:r>
              <a:rPr lang="en-US" sz="2600" b="1" dirty="0">
                <a:solidFill>
                  <a:srgbClr val="FF0000"/>
                </a:solidFill>
                <a:latin typeface="Times New Roman"/>
                <a:ea typeface="Calibri"/>
              </a:rPr>
              <a:t>12.00</a:t>
            </a:r>
            <a:r>
              <a:rPr lang="ar-IQ" sz="2600" b="1" dirty="0">
                <a:solidFill>
                  <a:srgbClr val="FF0000"/>
                </a:solidFill>
                <a:latin typeface="Times New Roman"/>
                <a:ea typeface="Calibri"/>
              </a:rPr>
              <a:t>-</a:t>
            </a:r>
            <a:r>
              <a:rPr lang="en-US" sz="2600" b="1" dirty="0">
                <a:solidFill>
                  <a:srgbClr val="FF0000"/>
                </a:solidFill>
                <a:latin typeface="Times New Roman"/>
                <a:ea typeface="Calibri"/>
              </a:rPr>
              <a:t>28.88</a:t>
            </a:r>
            <a:r>
              <a:rPr lang="ar-IQ" sz="2600" b="1" dirty="0">
                <a:solidFill>
                  <a:srgbClr val="FF0000"/>
                </a:solidFill>
                <a:latin typeface="Times New Roman"/>
                <a:ea typeface="Calibri"/>
              </a:rPr>
              <a:t> كيلو دالتون) </a:t>
            </a:r>
            <a:r>
              <a:rPr lang="ar-IQ" sz="2600" b="1" dirty="0" smtClean="0">
                <a:solidFill>
                  <a:srgbClr val="FF0000"/>
                </a:solidFill>
                <a:latin typeface="Times New Roman" pitchFamily="18" charset="0"/>
                <a:ea typeface="Calibri" pitchFamily="34" charset="0"/>
                <a:cs typeface="Times New Roman" pitchFamily="18" charset="0"/>
              </a:rPr>
              <a:t> </a:t>
            </a:r>
            <a:r>
              <a:rPr lang="ar-IQ" sz="2600" b="1" dirty="0">
                <a:solidFill>
                  <a:prstClr val="black"/>
                </a:solidFill>
                <a:latin typeface="Times New Roman" pitchFamily="18" charset="0"/>
                <a:ea typeface="Calibri" pitchFamily="34" charset="0"/>
                <a:cs typeface="Times New Roman" pitchFamily="18" charset="0"/>
              </a:rPr>
              <a:t>والنسبة المئوية لحركة النطف الفردية وسلامة الغشاء البلازمي، في حين كانت علاقة الارتباط موجبة ومعنوية بين البروتينات ذات متوسط الاوزان الجزيئية العالية </a:t>
            </a:r>
            <a:r>
              <a:rPr lang="ar-IQ" sz="2600" b="1" dirty="0" smtClean="0">
                <a:solidFill>
                  <a:srgbClr val="FF0000"/>
                </a:solidFill>
                <a:latin typeface="Times New Roman" pitchFamily="18" charset="0"/>
                <a:ea typeface="Calibri" pitchFamily="34" charset="0"/>
                <a:cs typeface="Times New Roman" pitchFamily="18" charset="0"/>
              </a:rPr>
              <a:t>(</a:t>
            </a:r>
            <a:r>
              <a:rPr lang="en-US" sz="2600" b="1" dirty="0" smtClean="0">
                <a:solidFill>
                  <a:srgbClr val="FF0000"/>
                </a:solidFill>
                <a:latin typeface="Times New Roman" pitchFamily="18" charset="0"/>
                <a:ea typeface="Calibri" pitchFamily="34" charset="0"/>
                <a:cs typeface="Times New Roman" pitchFamily="18" charset="0"/>
              </a:rPr>
              <a:t>111.50</a:t>
            </a:r>
            <a:r>
              <a:rPr lang="ar-IQ" sz="2600" b="1" dirty="0" smtClean="0">
                <a:solidFill>
                  <a:srgbClr val="FF0000"/>
                </a:solidFill>
                <a:latin typeface="Times New Roman" pitchFamily="18" charset="0"/>
                <a:ea typeface="Calibri" pitchFamily="34" charset="0"/>
                <a:cs typeface="Times New Roman" pitchFamily="18" charset="0"/>
              </a:rPr>
              <a:t> </a:t>
            </a:r>
            <a:r>
              <a:rPr lang="ar-IQ" sz="2600" b="1" dirty="0" smtClean="0">
                <a:solidFill>
                  <a:srgbClr val="FF0000"/>
                </a:solidFill>
                <a:latin typeface="Times New Roman" pitchFamily="18" charset="0"/>
                <a:ea typeface="Calibri" pitchFamily="34" charset="0"/>
                <a:cs typeface="Times New Roman" pitchFamily="18" charset="0"/>
              </a:rPr>
              <a:t>كيلو دالتون</a:t>
            </a:r>
            <a:r>
              <a:rPr lang="ar-IQ" sz="2600" b="1" dirty="0">
                <a:solidFill>
                  <a:srgbClr val="FF0000"/>
                </a:solidFill>
                <a:latin typeface="Times New Roman" pitchFamily="18" charset="0"/>
                <a:ea typeface="Calibri" pitchFamily="34" charset="0"/>
                <a:cs typeface="Times New Roman" pitchFamily="18" charset="0"/>
              </a:rPr>
              <a:t>)</a:t>
            </a:r>
            <a:r>
              <a:rPr lang="ar-IQ" sz="2600" b="1" dirty="0">
                <a:solidFill>
                  <a:prstClr val="black"/>
                </a:solidFill>
                <a:latin typeface="Times New Roman" pitchFamily="18" charset="0"/>
                <a:ea typeface="Calibri" pitchFamily="34" charset="0"/>
                <a:cs typeface="Times New Roman" pitchFamily="18" charset="0"/>
              </a:rPr>
              <a:t> والنسبة المئوية لتشوهات النطف الكلية لثيران الجاموس العراقي.</a:t>
            </a:r>
            <a:endParaRPr lang="ar-IQ" sz="2600" b="1" dirty="0">
              <a:solidFill>
                <a:prstClr val="black"/>
              </a:solidFill>
              <a:latin typeface="Arial" pitchFamily="34" charset="0"/>
            </a:endParaRPr>
          </a:p>
        </p:txBody>
      </p:sp>
      <p:sp>
        <p:nvSpPr>
          <p:cNvPr id="6" name="Text Box 5" descr="ورق معاد تصنيعه"/>
          <p:cNvSpPr txBox="1">
            <a:spLocks noChangeArrowheads="1"/>
          </p:cNvSpPr>
          <p:nvPr/>
        </p:nvSpPr>
        <p:spPr bwMode="auto">
          <a:xfrm>
            <a:off x="221344" y="3717032"/>
            <a:ext cx="8750331" cy="2376264"/>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7</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smtClean="0">
                <a:solidFill>
                  <a:prstClr val="black"/>
                </a:solidFill>
                <a:latin typeface="Times New Roman" pitchFamily="18" charset="0"/>
                <a:ea typeface="Calibri" pitchFamily="34" charset="0"/>
                <a:cs typeface="Times New Roman" pitchFamily="18" charset="0"/>
              </a:rPr>
              <a:t>انعدام </a:t>
            </a:r>
            <a:r>
              <a:rPr lang="ar-IQ" sz="2800" b="1" dirty="0">
                <a:solidFill>
                  <a:prstClr val="black"/>
                </a:solidFill>
                <a:latin typeface="Times New Roman" pitchFamily="18" charset="0"/>
                <a:ea typeface="Calibri" pitchFamily="34" charset="0"/>
                <a:cs typeface="Times New Roman" pitchFamily="18" charset="0"/>
              </a:rPr>
              <a:t>الفروق المعنوية بين مجموعتي السائل المنوي الطازج الجيد والرديء النوعية في جميع الصفات الكيمياحيوية في البلازما المنوية لثيران الجاموس العراقي، على الرغم من وجود زيادة حسابية لدى مجموعة السائل المنوي الجيد النوعية مقارنة بنظيرتها الرديئة النوعية في تركيز الصفات الخاصة بمستوى الدهون. </a:t>
            </a:r>
            <a:endParaRPr lang="ar-IQ" sz="2800" b="1" dirty="0">
              <a:solidFill>
                <a:prstClr val="black"/>
              </a:solidFill>
              <a:latin typeface="Arial" pitchFamily="34" charset="0"/>
            </a:endParaRPr>
          </a:p>
        </p:txBody>
      </p:sp>
    </p:spTree>
    <p:extLst>
      <p:ext uri="{BB962C8B-B14F-4D97-AF65-F5344CB8AC3E}">
        <p14:creationId xmlns:p14="http://schemas.microsoft.com/office/powerpoint/2010/main" val="4029335981"/>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ext Box 7" descr="قرطاسية"/>
          <p:cNvSpPr txBox="1">
            <a:spLocks noChangeArrowheads="1"/>
          </p:cNvSpPr>
          <p:nvPr/>
        </p:nvSpPr>
        <p:spPr bwMode="auto">
          <a:xfrm>
            <a:off x="198076" y="764704"/>
            <a:ext cx="8786874" cy="2520280"/>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8</a:t>
            </a:r>
            <a:r>
              <a:rPr lang="ar-IQ" sz="2800" b="1" dirty="0" smtClean="0">
                <a:solidFill>
                  <a:prstClr val="black"/>
                </a:solidFill>
                <a:latin typeface="Times New Roman" pitchFamily="18" charset="0"/>
                <a:ea typeface="Calibri" pitchFamily="34" charset="0"/>
                <a:cs typeface="Times New Roman" pitchFamily="18" charset="0"/>
              </a:rPr>
              <a:t>. </a:t>
            </a:r>
            <a:r>
              <a:rPr lang="ar-IQ" sz="2800" b="1" dirty="0" smtClean="0">
                <a:solidFill>
                  <a:prstClr val="black"/>
                </a:solidFill>
                <a:latin typeface="Times New Roman" pitchFamily="18" charset="0"/>
                <a:ea typeface="Calibri" pitchFamily="34" charset="0"/>
                <a:cs typeface="Times New Roman" pitchFamily="18" charset="0"/>
              </a:rPr>
              <a:t>وجود </a:t>
            </a:r>
            <a:r>
              <a:rPr lang="ar-IQ" sz="2800" b="1" dirty="0">
                <a:solidFill>
                  <a:prstClr val="black"/>
                </a:solidFill>
                <a:latin typeface="Times New Roman" pitchFamily="18" charset="0"/>
                <a:ea typeface="Calibri" pitchFamily="34" charset="0"/>
                <a:cs typeface="Times New Roman" pitchFamily="18" charset="0"/>
              </a:rPr>
              <a:t>علاقة ارتباط سالبة ومعنوية بين تركيز الكولستيرول والنسبة المئوية لتشوهات القطعة الرئيسية والنهائية لذيل النطف والتشوهات الكلية للنطف، في حين كان الارتباط موجب ومعنوي بين تركيز الكولستيرول والنسبة المئوية للنطف الطبيعية. كما كانت علاقة الارتباط سالبة ومعنوية بين تركيز الكلسريدات الثلاثية وكل من النسبة المئوية لحركة النطف الفردية والنسبة المئوية للنطف الحية.</a:t>
            </a:r>
            <a:endParaRPr lang="ar-IQ" sz="2800" b="1" dirty="0">
              <a:solidFill>
                <a:prstClr val="black"/>
              </a:solidFill>
              <a:latin typeface="Arial" pitchFamily="34" charset="0"/>
            </a:endParaRPr>
          </a:p>
        </p:txBody>
      </p:sp>
      <p:sp>
        <p:nvSpPr>
          <p:cNvPr id="9" name="Text Box 8" descr="رخام أخضر"/>
          <p:cNvSpPr txBox="1">
            <a:spLocks noChangeArrowheads="1"/>
          </p:cNvSpPr>
          <p:nvPr/>
        </p:nvSpPr>
        <p:spPr bwMode="auto">
          <a:xfrm>
            <a:off x="198077" y="3717032"/>
            <a:ext cx="8750331" cy="2376264"/>
          </a:xfrm>
          <a:prstGeom prst="rect">
            <a:avLst/>
          </a:prstGeom>
          <a:solidFill>
            <a:srgbClr val="FFFF99"/>
          </a:solidFill>
          <a:ln w="76200">
            <a:noFill/>
            <a:miter lim="800000"/>
            <a:headEnd/>
            <a:tailEnd/>
          </a:ln>
          <a:effectLst>
            <a:glow rad="228600">
              <a:schemeClr val="accent2">
                <a:satMod val="175000"/>
                <a:alpha val="40000"/>
              </a:schemeClr>
            </a:glow>
          </a:effectLst>
          <a:scene3d>
            <a:camera prst="perspectiveRelaxedModerately"/>
            <a:lightRig rig="threePt" dir="t"/>
          </a:scene3d>
          <a:sp3d>
            <a:bevelT/>
          </a:sp3d>
        </p:spPr>
        <p:txBody>
          <a:bodyPr/>
          <a:lstStyle/>
          <a:p>
            <a:pPr algn="just" fontAlgn="base">
              <a:spcBef>
                <a:spcPct val="0"/>
              </a:spcBef>
              <a:spcAft>
                <a:spcPct val="0"/>
              </a:spcAft>
            </a:pPr>
            <a:r>
              <a:rPr lang="en-US" sz="2400" b="1" dirty="0" smtClean="0">
                <a:solidFill>
                  <a:srgbClr val="FF0000"/>
                </a:solidFill>
              </a:rPr>
              <a:t>9</a:t>
            </a:r>
            <a:r>
              <a:rPr lang="ar-IQ" sz="3200" b="1" dirty="0" smtClean="0">
                <a:solidFill>
                  <a:prstClr val="black"/>
                </a:solidFill>
              </a:rPr>
              <a:t>. تفوقت </a:t>
            </a:r>
            <a:r>
              <a:rPr lang="ar-IQ" sz="3200" b="1" dirty="0">
                <a:solidFill>
                  <a:prstClr val="black"/>
                </a:solidFill>
              </a:rPr>
              <a:t>معظم صفات السائل المنوي لثيران الجاموس ذات السائل المنوي الجيد النوعية مقارنة بنظيراتها الرديئة النوعية، مع تفوق هذه الصفات في السائل المنوي الطازج عن تلك الصفات في السائل المنوي المبرد والمحفوظ بالتجميد لمدد مختلفة في التجارب الثلاثة قيد الدراسة.</a:t>
            </a:r>
            <a:endParaRPr lang="ar-IQ" sz="3200" b="1" dirty="0">
              <a:solidFill>
                <a:prstClr val="black"/>
              </a:solidFill>
              <a:latin typeface="Arial" pitchFamily="34" charset="0"/>
            </a:endParaRPr>
          </a:p>
        </p:txBody>
      </p:sp>
    </p:spTree>
    <p:extLst>
      <p:ext uri="{BB962C8B-B14F-4D97-AF65-F5344CB8AC3E}">
        <p14:creationId xmlns:p14="http://schemas.microsoft.com/office/powerpoint/2010/main" val="188928342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anim calcmode="lin" valueType="num">
                                      <p:cBhvr>
                                        <p:cTn id="12" dur="2000" fill="hold"/>
                                        <p:tgtEl>
                                          <p:spTgt spid="9"/>
                                        </p:tgtEl>
                                        <p:attrNameLst>
                                          <p:attrName>style.rotation</p:attrName>
                                        </p:attrNameLst>
                                      </p:cBhvr>
                                      <p:tavLst>
                                        <p:tav tm="0">
                                          <p:val>
                                            <p:fltVal val="720"/>
                                          </p:val>
                                        </p:tav>
                                        <p:tav tm="100000">
                                          <p:val>
                                            <p:fltVal val="0"/>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 calcmode="lin" valueType="num">
                                      <p:cBhvr>
                                        <p:cTn id="14"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221F751-3C5B-4561-AD14-8637C5B66736}"/>
              </a:ext>
            </a:extLst>
          </p:cNvPr>
          <p:cNvSpPr txBox="1"/>
          <p:nvPr/>
        </p:nvSpPr>
        <p:spPr>
          <a:xfrm>
            <a:off x="763806" y="1936948"/>
            <a:ext cx="8478556" cy="2746906"/>
          </a:xfrm>
          <a:prstGeom prst="rect">
            <a:avLst/>
          </a:prstGeom>
          <a:noFill/>
        </p:spPr>
        <p:txBody>
          <a:bodyPr wrap="square" rtlCol="0" anchor="ctr">
            <a:spAutoFit/>
          </a:bodyPr>
          <a:lstStyle/>
          <a:p>
            <a:pPr algn="ctr" defTabSz="914286">
              <a:lnSpc>
                <a:spcPct val="115000"/>
              </a:lnSpc>
            </a:pPr>
            <a:r>
              <a:rPr lang="ar-IQ" sz="15000" b="1" dirty="0" smtClean="0">
                <a:solidFill>
                  <a:srgbClr val="C00000"/>
                </a:solidFill>
                <a:latin typeface="Calibri" panose="020F0502020204030204" pitchFamily="34" charset="0"/>
                <a:ea typeface="Calibri" panose="020F0502020204030204" pitchFamily="34" charset="0"/>
              </a:rPr>
              <a:t>التوصيات</a:t>
            </a:r>
            <a:endParaRPr lang="en-US" sz="15000"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5" name="Freeform: Shape 4">
            <a:extLst>
              <a:ext uri="{FF2B5EF4-FFF2-40B4-BE49-F238E27FC236}">
                <a16:creationId xmlns:a16="http://schemas.microsoft.com/office/drawing/2014/main" xmlns=""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5" name="Freeform: Shape 14">
            <a:extLst>
              <a:ext uri="{FF2B5EF4-FFF2-40B4-BE49-F238E27FC236}">
                <a16:creationId xmlns:a16="http://schemas.microsoft.com/office/drawing/2014/main" xmlns=""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6" name="Freeform: Shape 15">
            <a:extLst>
              <a:ext uri="{FF2B5EF4-FFF2-40B4-BE49-F238E27FC236}">
                <a16:creationId xmlns:a16="http://schemas.microsoft.com/office/drawing/2014/main" xmlns="" id="{BB3C9BBE-EC25-47B2-B3D9-832D0DF0F417}"/>
              </a:ext>
            </a:extLst>
          </p:cNvPr>
          <p:cNvSpPr/>
          <p:nvPr/>
        </p:nvSpPr>
        <p:spPr>
          <a:xfrm>
            <a:off x="763812"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7" name="Freeform: Shape 16">
            <a:extLst>
              <a:ext uri="{FF2B5EF4-FFF2-40B4-BE49-F238E27FC236}">
                <a16:creationId xmlns:a16="http://schemas.microsoft.com/office/drawing/2014/main" xmlns="" id="{29898A41-40B0-45E9-9B71-D0C5903AE86C}"/>
              </a:ext>
            </a:extLst>
          </p:cNvPr>
          <p:cNvSpPr/>
          <p:nvPr/>
        </p:nvSpPr>
        <p:spPr>
          <a:xfrm>
            <a:off x="789213"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8" name="Freeform: Shape 17">
            <a:extLst>
              <a:ext uri="{FF2B5EF4-FFF2-40B4-BE49-F238E27FC236}">
                <a16:creationId xmlns:a16="http://schemas.microsoft.com/office/drawing/2014/main" xmlns="" id="{614DBE7D-3558-4414-95D8-884751D88C88}"/>
              </a:ext>
            </a:extLst>
          </p:cNvPr>
          <p:cNvSpPr/>
          <p:nvPr/>
        </p:nvSpPr>
        <p:spPr>
          <a:xfrm>
            <a:off x="774196"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algn="l" defTabSz="914286" rtl="0"/>
            <a:endParaRPr lang="en-US">
              <a:solidFill>
                <a:prstClr val="black"/>
              </a:solidFill>
            </a:endParaRPr>
          </a:p>
        </p:txBody>
      </p:sp>
      <p:sp>
        <p:nvSpPr>
          <p:cNvPr id="19" name="Freeform: Shape 18">
            <a:extLst>
              <a:ext uri="{FF2B5EF4-FFF2-40B4-BE49-F238E27FC236}">
                <a16:creationId xmlns:a16="http://schemas.microsoft.com/office/drawing/2014/main" xmlns="" id="{05995D32-6A82-439F-AEA6-48407C44F08D}"/>
              </a:ext>
            </a:extLst>
          </p:cNvPr>
          <p:cNvSpPr/>
          <p:nvPr/>
        </p:nvSpPr>
        <p:spPr>
          <a:xfrm>
            <a:off x="673750"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algn="l" defTabSz="914286" rtl="0"/>
            <a:endParaRPr lang="en-US">
              <a:solidFill>
                <a:prstClr val="black"/>
              </a:solidFill>
            </a:endParaRPr>
          </a:p>
        </p:txBody>
      </p:sp>
    </p:spTree>
    <p:extLst>
      <p:ext uri="{BB962C8B-B14F-4D97-AF65-F5344CB8AC3E}">
        <p14:creationId xmlns:p14="http://schemas.microsoft.com/office/powerpoint/2010/main" val="262019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 fill="hold"/>
                                        <p:tgtEl>
                                          <p:spTgt spid="13"/>
                                        </p:tgtEl>
                                        <p:attrNameLst>
                                          <p:attrName>ppt_x</p:attrName>
                                        </p:attrNameLst>
                                      </p:cBhvr>
                                      <p:tavLst>
                                        <p:tav tm="0">
                                          <p:val>
                                            <p:strVal val="#ppt_x"/>
                                          </p:val>
                                        </p:tav>
                                        <p:tav tm="100000">
                                          <p:val>
                                            <p:strVal val="#ppt_x"/>
                                          </p:val>
                                        </p:tav>
                                      </p:tavLst>
                                    </p:anim>
                                    <p:anim calcmode="lin" valueType="num">
                                      <p:cBhvr additive="base">
                                        <p:cTn id="8" dur="1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Box 5" descr="رخام بني"/>
          <p:cNvSpPr txBox="1">
            <a:spLocks noChangeArrowheads="1"/>
          </p:cNvSpPr>
          <p:nvPr/>
        </p:nvSpPr>
        <p:spPr bwMode="auto">
          <a:xfrm>
            <a:off x="254629" y="332656"/>
            <a:ext cx="8785256" cy="2184816"/>
          </a:xfrm>
          <a:prstGeom prst="rect">
            <a:avLst/>
          </a:prstGeom>
          <a:solidFill>
            <a:srgbClr val="CCFF99"/>
          </a:solidFill>
          <a:ln w="76200">
            <a:noFill/>
            <a:miter lim="800000"/>
            <a:headEnd/>
            <a:tailEnd/>
          </a:ln>
          <a:effectLst>
            <a:innerShdw blurRad="63500" dist="50800" dir="13500000">
              <a:prstClr val="black">
                <a:alpha val="50000"/>
              </a:prstClr>
            </a:innerShdw>
          </a:effectLst>
          <a:scene3d>
            <a:camera prst="perspectiveBelow"/>
            <a:lightRig rig="threePt" dir="t"/>
          </a:scene3d>
        </p:spPr>
        <p:txBody>
          <a:bodyPr/>
          <a:lstStyle/>
          <a:p>
            <a:pPr lvl="0" algn="just" fontAlgn="base">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1</a:t>
            </a:r>
            <a:r>
              <a:rPr lang="ar-IQ" sz="2800" b="1" dirty="0" smtClean="0">
                <a:solidFill>
                  <a:srgbClr val="FF0000"/>
                </a:solidFill>
                <a:latin typeface="Times New Roman" pitchFamily="18" charset="0"/>
                <a:ea typeface="Calibri" pitchFamily="34" charset="0"/>
                <a:cs typeface="Times New Roman" pitchFamily="18" charset="0"/>
              </a:rPr>
              <a:t>. </a:t>
            </a:r>
            <a:r>
              <a:rPr lang="ar-IQ" sz="2800" b="1" dirty="0" smtClean="0">
                <a:latin typeface="Times New Roman" pitchFamily="18" charset="0"/>
                <a:ea typeface="Calibri" pitchFamily="34" charset="0"/>
                <a:cs typeface="Times New Roman" pitchFamily="18" charset="0"/>
              </a:rPr>
              <a:t>اعتماد </a:t>
            </a:r>
            <a:r>
              <a:rPr lang="ar-IQ" sz="2800" b="1" dirty="0" smtClean="0">
                <a:latin typeface="Times New Roman" pitchFamily="18" charset="0"/>
                <a:ea typeface="Calibri" pitchFamily="34" charset="0"/>
                <a:cs typeface="Times New Roman" pitchFamily="18" charset="0"/>
              </a:rPr>
              <a:t>التعبير </a:t>
            </a:r>
            <a:r>
              <a:rPr lang="ar-IQ" sz="2800" b="1" dirty="0">
                <a:latin typeface="Times New Roman" pitchFamily="18" charset="0"/>
                <a:ea typeface="Calibri" pitchFamily="34" charset="0"/>
                <a:cs typeface="Times New Roman" pitchFamily="18" charset="0"/>
              </a:rPr>
              <a:t>النسبي لنوعي الحامض النووي الرايبوزي </a:t>
            </a:r>
            <a:r>
              <a:rPr lang="ar-IQ" sz="2800" b="1" dirty="0" smtClean="0">
                <a:latin typeface="Times New Roman" pitchFamily="18" charset="0"/>
                <a:ea typeface="Calibri" pitchFamily="34" charset="0"/>
                <a:cs typeface="Times New Roman" pitchFamily="18" charset="0"/>
              </a:rPr>
              <a:t>الدقيق       </a:t>
            </a:r>
            <a:r>
              <a:rPr lang="ar-IQ" sz="2800" b="1" dirty="0">
                <a:latin typeface="Times New Roman" pitchFamily="18" charset="0"/>
                <a:ea typeface="Calibri" pitchFamily="34" charset="0"/>
                <a:cs typeface="Times New Roman" pitchFamily="18" charset="0"/>
              </a:rPr>
              <a:t> </a:t>
            </a:r>
            <a:r>
              <a:rPr lang="ar-IQ" sz="2800" b="1" dirty="0" smtClean="0">
                <a:latin typeface="Times New Roman" pitchFamily="18" charset="0"/>
                <a:ea typeface="Calibri" pitchFamily="34" charset="0"/>
                <a:cs typeface="Times New Roman" pitchFamily="18" charset="0"/>
              </a:rPr>
              <a:t>  </a:t>
            </a:r>
            <a:r>
              <a:rPr lang="en-US" sz="2800" b="1" dirty="0" smtClean="0">
                <a:solidFill>
                  <a:srgbClr val="FF0000"/>
                </a:solidFill>
                <a:latin typeface="Times New Roman" pitchFamily="18" charset="0"/>
                <a:ea typeface="Calibri" pitchFamily="34" charset="0"/>
                <a:cs typeface="Times New Roman" pitchFamily="18" charset="0"/>
              </a:rPr>
              <a:t>miR-302c-3p</a:t>
            </a:r>
            <a:r>
              <a:rPr lang="en-US" sz="2800" b="1" dirty="0" smtClean="0">
                <a:latin typeface="Times New Roman" pitchFamily="18" charset="0"/>
                <a:ea typeface="Calibri" pitchFamily="34" charset="0"/>
                <a:cs typeface="Times New Roman" pitchFamily="18" charset="0"/>
              </a:rPr>
              <a:t> </a:t>
            </a:r>
            <a:r>
              <a:rPr lang="ar-IQ" sz="2800" b="1" dirty="0" smtClean="0">
                <a:latin typeface="Times New Roman" pitchFamily="18" charset="0"/>
                <a:ea typeface="Calibri" pitchFamily="34" charset="0"/>
                <a:cs typeface="Times New Roman" pitchFamily="18" charset="0"/>
              </a:rPr>
              <a:t>و</a:t>
            </a:r>
            <a:r>
              <a:rPr lang="en-US" sz="2800" b="1" dirty="0" smtClean="0">
                <a:latin typeface="Times New Roman" pitchFamily="18" charset="0"/>
                <a:ea typeface="Calibri" pitchFamily="34" charset="0"/>
                <a:cs typeface="Times New Roman" pitchFamily="18" charset="0"/>
              </a:rPr>
              <a:t> </a:t>
            </a:r>
            <a:r>
              <a:rPr lang="en-US" sz="2800" b="1" dirty="0" smtClean="0">
                <a:solidFill>
                  <a:srgbClr val="FF0000"/>
                </a:solidFill>
                <a:latin typeface="Times New Roman" pitchFamily="18" charset="0"/>
                <a:ea typeface="Calibri" pitchFamily="34" charset="0"/>
                <a:cs typeface="Times New Roman" pitchFamily="18" charset="0"/>
              </a:rPr>
              <a:t>miR-378a-3p</a:t>
            </a:r>
            <a:r>
              <a:rPr lang="en-US" sz="2800" b="1" dirty="0" smtClean="0">
                <a:latin typeface="Times New Roman" pitchFamily="18" charset="0"/>
                <a:ea typeface="Calibri" pitchFamily="34" charset="0"/>
                <a:cs typeface="Times New Roman" pitchFamily="18" charset="0"/>
              </a:rPr>
              <a:t> </a:t>
            </a:r>
            <a:r>
              <a:rPr lang="ar-IQ" sz="2800" b="1" dirty="0">
                <a:latin typeface="Times New Roman" pitchFamily="18" charset="0"/>
                <a:ea typeface="Calibri" pitchFamily="34" charset="0"/>
                <a:cs typeface="Times New Roman" pitchFamily="18" charset="0"/>
              </a:rPr>
              <a:t>في البلازما المنوية والنطف والبروتينات ذات الأوزان الجزيئية الواطئة في البلازما المنوية كمؤشرات حيوية عند انتخاب ثيران الجاموس العراقي ذات السائل المنوي الجيد النوعية. </a:t>
            </a:r>
            <a:endParaRPr lang="ar-IQ" sz="2800" b="1" dirty="0">
              <a:latin typeface="Arial" pitchFamily="34" charset="0"/>
              <a:cs typeface="Arial" pitchFamily="34" charset="0"/>
            </a:endParaRPr>
          </a:p>
        </p:txBody>
      </p:sp>
      <p:sp>
        <p:nvSpPr>
          <p:cNvPr id="4" name="Text Box 6" descr="نسيج أزرق"/>
          <p:cNvSpPr txBox="1">
            <a:spLocks noChangeArrowheads="1"/>
          </p:cNvSpPr>
          <p:nvPr/>
        </p:nvSpPr>
        <p:spPr bwMode="auto">
          <a:xfrm>
            <a:off x="204388" y="2996954"/>
            <a:ext cx="8785256" cy="1362169"/>
          </a:xfrm>
          <a:prstGeom prst="rect">
            <a:avLst/>
          </a:prstGeom>
          <a:solidFill>
            <a:srgbClr val="CCFF99"/>
          </a:solidFill>
          <a:ln w="76200">
            <a:noFill/>
            <a:miter lim="800000"/>
            <a:headEnd/>
            <a:tailEnd/>
          </a:ln>
          <a:effectLst>
            <a:innerShdw blurRad="63500" dist="50800" dir="13500000">
              <a:prstClr val="black">
                <a:alpha val="50000"/>
              </a:prstClr>
            </a:innerShdw>
          </a:effectLst>
          <a:scene3d>
            <a:camera prst="perspectiveBelow"/>
            <a:lightRig rig="threePt" dir="t"/>
          </a:scene3d>
        </p:spPr>
        <p:txBody>
          <a:bodyPr/>
          <a:lstStyle/>
          <a:p>
            <a:pPr algn="just"/>
            <a:r>
              <a:rPr lang="en-US" sz="2800" b="1" dirty="0" smtClean="0">
                <a:solidFill>
                  <a:srgbClr val="FF0000"/>
                </a:solidFill>
                <a:cs typeface="+mj-cs"/>
              </a:rPr>
              <a:t>2</a:t>
            </a:r>
            <a:r>
              <a:rPr lang="ar-IQ" sz="2800" b="1" dirty="0" smtClean="0">
                <a:solidFill>
                  <a:srgbClr val="FF0000"/>
                </a:solidFill>
                <a:cs typeface="+mj-cs"/>
              </a:rPr>
              <a:t>. </a:t>
            </a:r>
            <a:r>
              <a:rPr lang="ar-IQ" sz="2800" b="1" dirty="0" smtClean="0">
                <a:cs typeface="+mj-cs"/>
              </a:rPr>
              <a:t>إجراء </a:t>
            </a:r>
            <a:r>
              <a:rPr lang="ar-IQ" sz="2800" b="1" dirty="0">
                <a:cs typeface="+mj-cs"/>
              </a:rPr>
              <a:t>المزيد من الدراسات في الكشف عن أنواع أخرى من الأحماض النووية الرايبوزية الدقيقة في البلازما المنوية والنطف وعلاقتها بنوعية السائل المنوي وخصوبة ثيران الجاموس العراقي.</a:t>
            </a:r>
            <a:endParaRPr lang="en-US" sz="2800" b="1" dirty="0">
              <a:cs typeface="+mj-cs"/>
            </a:endParaRPr>
          </a:p>
        </p:txBody>
      </p:sp>
      <p:sp>
        <p:nvSpPr>
          <p:cNvPr id="5" name="Text Box 7" descr="نسيج قرنفلي"/>
          <p:cNvSpPr txBox="1">
            <a:spLocks noChangeArrowheads="1"/>
          </p:cNvSpPr>
          <p:nvPr/>
        </p:nvSpPr>
        <p:spPr bwMode="auto">
          <a:xfrm>
            <a:off x="272090" y="4869160"/>
            <a:ext cx="8750331" cy="1800200"/>
          </a:xfrm>
          <a:prstGeom prst="rect">
            <a:avLst/>
          </a:prstGeom>
          <a:solidFill>
            <a:srgbClr val="CCFF99"/>
          </a:solidFill>
          <a:ln w="76200">
            <a:noFill/>
            <a:miter lim="800000"/>
            <a:headEnd/>
            <a:tailEnd/>
          </a:ln>
          <a:effectLst>
            <a:innerShdw blurRad="63500" dist="50800" dir="8100000">
              <a:prstClr val="black">
                <a:alpha val="50000"/>
              </a:prstClr>
            </a:innerShdw>
          </a:effectLst>
          <a:scene3d>
            <a:camera prst="perspectiveBelow"/>
            <a:lightRig rig="threePt" dir="t"/>
          </a:scene3d>
        </p:spPr>
        <p:txBody>
          <a:bodyPr/>
          <a:lstStyle/>
          <a:p>
            <a:pPr lvl="0" algn="justLow" fontAlgn="base">
              <a:spcBef>
                <a:spcPct val="0"/>
              </a:spcBef>
              <a:spcAft>
                <a:spcPct val="0"/>
              </a:spcAft>
            </a:pPr>
            <a:r>
              <a:rPr lang="en-US" sz="2600" b="1" dirty="0" smtClean="0">
                <a:solidFill>
                  <a:srgbClr val="FF0000"/>
                </a:solidFill>
                <a:latin typeface="Times New Roman" pitchFamily="18" charset="0"/>
                <a:ea typeface="Calibri" pitchFamily="34" charset="0"/>
                <a:cs typeface="Times New Roman" pitchFamily="18" charset="0"/>
              </a:rPr>
              <a:t>3</a:t>
            </a:r>
            <a:r>
              <a:rPr lang="ar-IQ" sz="2600" b="1" dirty="0" smtClean="0">
                <a:solidFill>
                  <a:srgbClr val="FF0000"/>
                </a:solidFill>
                <a:latin typeface="Times New Roman" pitchFamily="18" charset="0"/>
                <a:ea typeface="Calibri" pitchFamily="34" charset="0"/>
                <a:cs typeface="Times New Roman" pitchFamily="18" charset="0"/>
              </a:rPr>
              <a:t>. </a:t>
            </a:r>
            <a:r>
              <a:rPr lang="ar-IQ" sz="2600" b="1" dirty="0" smtClean="0">
                <a:latin typeface="Times New Roman" pitchFamily="18" charset="0"/>
                <a:ea typeface="Calibri" pitchFamily="34" charset="0"/>
                <a:cs typeface="Times New Roman" pitchFamily="18" charset="0"/>
              </a:rPr>
              <a:t>دراسة </a:t>
            </a:r>
            <a:r>
              <a:rPr lang="ar-IQ" sz="2600" b="1" dirty="0">
                <a:latin typeface="Times New Roman" pitchFamily="18" charset="0"/>
                <a:ea typeface="Calibri" pitchFamily="34" charset="0"/>
                <a:cs typeface="Times New Roman" pitchFamily="18" charset="0"/>
              </a:rPr>
              <a:t>علاقة الأداء التناسلي لاناث الجاموس العراقي بنوعي الحامض النووي الرايبوزي الدقيق </a:t>
            </a:r>
            <a:r>
              <a:rPr lang="en-US" sz="2600" b="1" dirty="0">
                <a:solidFill>
                  <a:srgbClr val="FF0000"/>
                </a:solidFill>
                <a:latin typeface="Times New Roman" pitchFamily="18" charset="0"/>
                <a:ea typeface="Calibri" pitchFamily="34" charset="0"/>
                <a:cs typeface="Times New Roman" pitchFamily="18" charset="0"/>
              </a:rPr>
              <a:t>miR-302c-3p</a:t>
            </a:r>
            <a:r>
              <a:rPr lang="en-US" sz="2600" b="1" dirty="0">
                <a:latin typeface="Times New Roman" pitchFamily="18" charset="0"/>
                <a:ea typeface="Calibri" pitchFamily="34" charset="0"/>
                <a:cs typeface="Times New Roman" pitchFamily="18" charset="0"/>
              </a:rPr>
              <a:t> </a:t>
            </a:r>
            <a:r>
              <a:rPr lang="ar-IQ" sz="2600" b="1" dirty="0" smtClean="0">
                <a:latin typeface="Times New Roman" pitchFamily="18" charset="0"/>
                <a:ea typeface="Calibri" pitchFamily="34" charset="0"/>
                <a:cs typeface="Times New Roman" pitchFamily="18" charset="0"/>
              </a:rPr>
              <a:t>و</a:t>
            </a:r>
            <a:r>
              <a:rPr lang="en-US" sz="2600" b="1" dirty="0" smtClean="0">
                <a:latin typeface="Times New Roman" pitchFamily="18" charset="0"/>
                <a:ea typeface="Calibri" pitchFamily="34" charset="0"/>
                <a:cs typeface="Times New Roman" pitchFamily="18" charset="0"/>
              </a:rPr>
              <a:t> </a:t>
            </a:r>
            <a:r>
              <a:rPr lang="en-US" sz="2600" b="1" dirty="0" smtClean="0">
                <a:solidFill>
                  <a:srgbClr val="FF0000"/>
                </a:solidFill>
                <a:latin typeface="Times New Roman" pitchFamily="18" charset="0"/>
                <a:ea typeface="Calibri" pitchFamily="34" charset="0"/>
                <a:cs typeface="Times New Roman" pitchFamily="18" charset="0"/>
              </a:rPr>
              <a:t>miR-378a-3p</a:t>
            </a:r>
            <a:r>
              <a:rPr lang="en-US" sz="2600" b="1" dirty="0" smtClean="0">
                <a:latin typeface="Times New Roman" pitchFamily="18" charset="0"/>
                <a:ea typeface="Calibri" pitchFamily="34" charset="0"/>
                <a:cs typeface="Times New Roman" pitchFamily="18" charset="0"/>
              </a:rPr>
              <a:t> </a:t>
            </a:r>
            <a:r>
              <a:rPr lang="ar-IQ" sz="2600" b="1" dirty="0">
                <a:latin typeface="Times New Roman" pitchFamily="18" charset="0"/>
                <a:ea typeface="Calibri" pitchFamily="34" charset="0"/>
                <a:cs typeface="Times New Roman" pitchFamily="18" charset="0"/>
              </a:rPr>
              <a:t>في البلازما المنوية والنطف والبروتينات ذات الأوزان الجزيئية الواطئة في البلازما المنوية عن طريق تلقيحها بالسائل المنوي الجيد النوعية لثيران الجاموس العراقي. </a:t>
            </a:r>
            <a:endParaRPr lang="ar-IQ" sz="2600" b="1"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1000"/>
                            </p:stCondLst>
                            <p:childTnLst>
                              <p:par>
                                <p:cTn id="14" presetID="3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anim calcmode="lin" valueType="num">
                                      <p:cBhvr>
                                        <p:cTn id="17" dur="2000" fill="hold"/>
                                        <p:tgtEl>
                                          <p:spTgt spid="5"/>
                                        </p:tgtEl>
                                        <p:attrNameLst>
                                          <p:attrName>style.rotation</p:attrName>
                                        </p:attrNameLst>
                                      </p:cBhvr>
                                      <p:tavLst>
                                        <p:tav tm="0">
                                          <p:val>
                                            <p:fltVal val="720"/>
                                          </p:val>
                                        </p:tav>
                                        <p:tav tm="100000">
                                          <p:val>
                                            <p:fltVal val="0"/>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AutoShape 2" descr="microRNA - What it is and How it Works ..."/>
          <p:cNvSpPr>
            <a:spLocks noChangeAspect="1" noChangeArrowheads="1"/>
          </p:cNvSpPr>
          <p:nvPr/>
        </p:nvSpPr>
        <p:spPr bwMode="auto">
          <a:xfrm>
            <a:off x="8926513" y="-136525"/>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06"/>
            <a:ext cx="9144000" cy="684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53008"/>
            <a:ext cx="8064896"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988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83704" y="22"/>
            <a:ext cx="8892480" cy="1149377"/>
          </a:xfrm>
          <a:prstGeom prst="rect">
            <a:avLst/>
          </a:prstGeom>
          <a:noFill/>
          <a:ln w="76200">
            <a:noFill/>
            <a:miter lim="800000"/>
            <a:headEnd/>
            <a:tailEnd/>
          </a:ln>
        </p:spPr>
        <p:txBody>
          <a:bodyPr/>
          <a:lstStyle/>
          <a:p>
            <a:pPr marL="342900" indent="-342900" algn="just" eaLnBrk="0" hangingPunct="0">
              <a:buFont typeface="Wingdings" pitchFamily="2" charset="2"/>
              <a:buChar char="Ø"/>
            </a:pPr>
            <a:r>
              <a:rPr lang="ar-IQ" sz="3200" b="1" dirty="0" smtClean="0">
                <a:cs typeface="+mj-cs"/>
              </a:rPr>
              <a:t>يعد </a:t>
            </a:r>
            <a:r>
              <a:rPr lang="en-US" sz="3200" b="1" dirty="0">
                <a:solidFill>
                  <a:srgbClr val="C00000"/>
                </a:solidFill>
                <a:cs typeface="+mj-cs"/>
              </a:rPr>
              <a:t>miRNAs</a:t>
            </a:r>
            <a:r>
              <a:rPr lang="en-US" sz="3200" b="1" dirty="0">
                <a:cs typeface="+mj-cs"/>
              </a:rPr>
              <a:t> </a:t>
            </a:r>
            <a:r>
              <a:rPr lang="ar-IQ" sz="3200" b="1" dirty="0" smtClean="0">
                <a:cs typeface="+mj-cs"/>
              </a:rPr>
              <a:t> من </a:t>
            </a:r>
            <a:r>
              <a:rPr lang="ar-IQ" sz="3200" b="1" dirty="0">
                <a:cs typeface="+mj-cs"/>
              </a:rPr>
              <a:t>الأنواع التي ترتبط بخصوبة النطف والتطور الجنيني </a:t>
            </a:r>
            <a:r>
              <a:rPr lang="ar-IQ" sz="3200" b="1" dirty="0" smtClean="0">
                <a:cs typeface="+mj-cs"/>
              </a:rPr>
              <a:t>وتحتوي </a:t>
            </a:r>
            <a:r>
              <a:rPr lang="ar-IQ" sz="3200" b="1" dirty="0">
                <a:cs typeface="+mj-cs"/>
              </a:rPr>
              <a:t>النطف على كميات كبيرة من </a:t>
            </a:r>
            <a:r>
              <a:rPr lang="en-US" sz="3200" b="1" dirty="0">
                <a:solidFill>
                  <a:srgbClr val="C00000"/>
                </a:solidFill>
                <a:cs typeface="+mj-cs"/>
              </a:rPr>
              <a:t>miRNAs</a:t>
            </a:r>
            <a:r>
              <a:rPr lang="en-US" sz="3200" b="1" dirty="0">
                <a:cs typeface="+mj-cs"/>
              </a:rPr>
              <a:t> </a:t>
            </a:r>
            <a:r>
              <a:rPr lang="ar-IQ" sz="3200" b="1" dirty="0" smtClean="0">
                <a:cs typeface="+mj-cs"/>
              </a:rPr>
              <a:t> الفعال والتي </a:t>
            </a:r>
            <a:r>
              <a:rPr lang="ar-IQ" sz="3200" b="1" dirty="0">
                <a:cs typeface="+mj-cs"/>
              </a:rPr>
              <a:t>لها علاقة وثيقة بخصوبة الثيران. </a:t>
            </a:r>
            <a:endParaRPr lang="en-US" altLang="ar-SA" sz="3200" b="1" dirty="0">
              <a:cs typeface="+mj-cs"/>
            </a:endParaRPr>
          </a:p>
        </p:txBody>
      </p:sp>
      <p:sp>
        <p:nvSpPr>
          <p:cNvPr id="3074" name="Rectangle 2"/>
          <p:cNvSpPr>
            <a:spLocks noChangeArrowheads="1"/>
          </p:cNvSpPr>
          <p:nvPr/>
        </p:nvSpPr>
        <p:spPr bwMode="auto">
          <a:xfrm>
            <a:off x="0" y="0"/>
            <a:ext cx="36740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justLow"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83704" y="2060876"/>
            <a:ext cx="8933382" cy="2554545"/>
          </a:xfrm>
          <a:prstGeom prst="rect">
            <a:avLst/>
          </a:prstGeom>
          <a:noFill/>
        </p:spPr>
        <p:txBody>
          <a:bodyPr wrap="square">
            <a:spAutoFit/>
          </a:bodyPr>
          <a:lstStyle/>
          <a:p>
            <a:pPr marL="342900" indent="-342900" algn="just">
              <a:buFont typeface="Wingdings" pitchFamily="2" charset="2"/>
              <a:buChar char="Ø"/>
            </a:pPr>
            <a:r>
              <a:rPr lang="ar-IQ" sz="3200" b="1" dirty="0" smtClean="0">
                <a:cs typeface="+mj-cs"/>
              </a:rPr>
              <a:t>وجدت </a:t>
            </a:r>
            <a:r>
              <a:rPr lang="ar-IQ" sz="3200" b="1" dirty="0">
                <a:cs typeface="+mj-cs"/>
              </a:rPr>
              <a:t>عدد من الدراسات التي تعنى بدراسة علاقة ارتباط انواع </a:t>
            </a:r>
            <a:r>
              <a:rPr lang="en-US" sz="3200" b="1" dirty="0" smtClean="0">
                <a:cs typeface="+mj-cs"/>
              </a:rPr>
              <a:t> </a:t>
            </a:r>
            <a:r>
              <a:rPr lang="en-US" sz="3200" b="1" dirty="0" smtClean="0">
                <a:solidFill>
                  <a:srgbClr val="C00000"/>
                </a:solidFill>
                <a:cs typeface="+mj-cs"/>
              </a:rPr>
              <a:t>miRNAs</a:t>
            </a:r>
            <a:r>
              <a:rPr lang="en-US" sz="3200" b="1" dirty="0" smtClean="0">
                <a:cs typeface="+mj-cs"/>
              </a:rPr>
              <a:t> </a:t>
            </a:r>
            <a:r>
              <a:rPr lang="ar-IQ" sz="3200" b="1" dirty="0" smtClean="0">
                <a:cs typeface="+mj-cs"/>
              </a:rPr>
              <a:t> بنوعية </a:t>
            </a:r>
            <a:r>
              <a:rPr lang="ar-IQ" sz="3200" b="1" dirty="0">
                <a:cs typeface="+mj-cs"/>
              </a:rPr>
              <a:t>السائل المنوي وخصوبة الثيران </a:t>
            </a:r>
            <a:r>
              <a:rPr lang="ar-IQ" sz="3200" b="1" dirty="0" smtClean="0">
                <a:cs typeface="+mj-cs"/>
              </a:rPr>
              <a:t>والرجال، </a:t>
            </a:r>
            <a:r>
              <a:rPr lang="ar-IQ" sz="3200" b="1" dirty="0">
                <a:cs typeface="+mj-cs"/>
              </a:rPr>
              <a:t>في الوقت انعدمت فيه الدراسات المتعلقة بدور </a:t>
            </a:r>
            <a:r>
              <a:rPr lang="en-US" sz="3200" b="1" dirty="0">
                <a:solidFill>
                  <a:srgbClr val="C00000"/>
                </a:solidFill>
                <a:cs typeface="+mj-cs"/>
              </a:rPr>
              <a:t>miRNAs </a:t>
            </a:r>
            <a:r>
              <a:rPr lang="ar-IQ" sz="3200" b="1" dirty="0" smtClean="0">
                <a:cs typeface="+mj-cs"/>
              </a:rPr>
              <a:t> في </a:t>
            </a:r>
            <a:r>
              <a:rPr lang="ar-IQ" sz="3200" b="1" dirty="0">
                <a:cs typeface="+mj-cs"/>
              </a:rPr>
              <a:t>التنبؤ بخصوبة ثيران الجاموس او دراسة علاقتها بنوعية السائل المنوي سواءً في العراق او العالم.</a:t>
            </a:r>
            <a:endParaRPr lang="en-US" sz="3200" b="1" dirty="0">
              <a:cs typeface="+mj-cs"/>
            </a:endParaRPr>
          </a:p>
        </p:txBody>
      </p:sp>
      <p:pic>
        <p:nvPicPr>
          <p:cNvPr id="14338" name="Picture 2" descr="C:\Users\DISCOVERYE\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7" y="4437112"/>
            <a:ext cx="2811016" cy="20162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1"/>
          <p:cNvSpPr/>
          <p:nvPr/>
        </p:nvSpPr>
        <p:spPr>
          <a:xfrm>
            <a:off x="251520" y="188662"/>
            <a:ext cx="8568952" cy="6032421"/>
          </a:xfrm>
          <a:prstGeom prst="rect">
            <a:avLst/>
          </a:prstGeom>
          <a:noFill/>
        </p:spPr>
        <p:txBody>
          <a:bodyPr wrap="square">
            <a:spAutoFit/>
          </a:bodyPr>
          <a:lstStyle/>
          <a:p>
            <a:pPr marL="342900" indent="-342900" algn="just">
              <a:buClr>
                <a:schemeClr val="bg1"/>
              </a:buClr>
              <a:buFont typeface="Wingdings" pitchFamily="2" charset="2"/>
              <a:buChar char="q"/>
            </a:pPr>
            <a:r>
              <a:rPr lang="ar-IQ" sz="2800" b="1" dirty="0">
                <a:solidFill>
                  <a:srgbClr val="FFFF00"/>
                </a:solidFill>
                <a:cs typeface="+mj-cs"/>
              </a:rPr>
              <a:t>من جانب </a:t>
            </a:r>
            <a:r>
              <a:rPr lang="ar-IQ" sz="2800" b="1" dirty="0" smtClean="0">
                <a:solidFill>
                  <a:srgbClr val="FFFF00"/>
                </a:solidFill>
                <a:cs typeface="+mj-cs"/>
              </a:rPr>
              <a:t>آخر، </a:t>
            </a:r>
            <a:r>
              <a:rPr lang="ar-IQ" sz="2800" b="1" dirty="0">
                <a:solidFill>
                  <a:srgbClr val="FFFF00"/>
                </a:solidFill>
                <a:cs typeface="+mj-cs"/>
              </a:rPr>
              <a:t>تؤدي المؤشرات الحيوية </a:t>
            </a:r>
            <a:r>
              <a:rPr lang="en-US" sz="2800" b="1" dirty="0" smtClean="0">
                <a:solidFill>
                  <a:srgbClr val="FFFF00"/>
                </a:solidFill>
                <a:cs typeface="+mj-cs"/>
              </a:rPr>
              <a:t> </a:t>
            </a:r>
            <a:r>
              <a:rPr lang="en-US" sz="2800" b="1" dirty="0" smtClean="0">
                <a:solidFill>
                  <a:schemeClr val="bg1"/>
                </a:solidFill>
                <a:cs typeface="+mj-cs"/>
              </a:rPr>
              <a:t>(Biomarkers) </a:t>
            </a:r>
            <a:r>
              <a:rPr lang="ar-IQ" sz="2800" b="1" dirty="0">
                <a:solidFill>
                  <a:srgbClr val="FFFF00"/>
                </a:solidFill>
                <a:cs typeface="+mj-cs"/>
              </a:rPr>
              <a:t>الأخرى مثل البروتينات المختلفة والمعايير الكيمياحيوية </a:t>
            </a:r>
            <a:r>
              <a:rPr lang="ar-IQ" sz="2800" b="1" dirty="0" smtClean="0">
                <a:solidFill>
                  <a:srgbClr val="FFFF00"/>
                </a:solidFill>
                <a:cs typeface="+mj-cs"/>
              </a:rPr>
              <a:t>الأخرى </a:t>
            </a:r>
            <a:r>
              <a:rPr lang="ar-IQ" sz="2800" b="1" dirty="0">
                <a:solidFill>
                  <a:srgbClr val="FFFF00"/>
                </a:solidFill>
                <a:cs typeface="+mj-cs"/>
              </a:rPr>
              <a:t>دوراً اساسياً في النظم البيولوجية </a:t>
            </a:r>
            <a:r>
              <a:rPr lang="ar-IQ" sz="2800" b="1" dirty="0" smtClean="0">
                <a:solidFill>
                  <a:srgbClr val="FFFF00"/>
                </a:solidFill>
                <a:cs typeface="+mj-cs"/>
              </a:rPr>
              <a:t>للثيران</a:t>
            </a:r>
            <a:r>
              <a:rPr lang="ar-IQ" sz="2800" b="1" dirty="0">
                <a:solidFill>
                  <a:srgbClr val="FFFF00"/>
                </a:solidFill>
                <a:cs typeface="+mj-cs"/>
              </a:rPr>
              <a:t>، ولكن المعلومات التفصيلية لوجودها في البلازما المنوية واهميتها في التمثيل الغذائي للنطف وعلاقة ذلك بخصوبة الثيران لم تتم دراستها على نطاق </a:t>
            </a:r>
            <a:r>
              <a:rPr lang="ar-IQ" sz="2800" b="1" dirty="0" smtClean="0">
                <a:solidFill>
                  <a:srgbClr val="FFFF00"/>
                </a:solidFill>
                <a:cs typeface="+mj-cs"/>
              </a:rPr>
              <a:t>واسع. </a:t>
            </a:r>
          </a:p>
          <a:p>
            <a:pPr marL="342900" indent="-342900" algn="just">
              <a:buFont typeface="Wingdings" pitchFamily="2" charset="2"/>
              <a:buChar char="q"/>
            </a:pPr>
            <a:endParaRPr lang="ar-IQ" sz="2800" b="1" dirty="0">
              <a:solidFill>
                <a:schemeClr val="bg1"/>
              </a:solidFill>
              <a:cs typeface="+mj-cs"/>
            </a:endParaRPr>
          </a:p>
          <a:p>
            <a:pPr marL="342900" indent="-342900" algn="just">
              <a:buClr>
                <a:srgbClr val="FFFF00"/>
              </a:buClr>
              <a:buFont typeface="Wingdings" pitchFamily="2" charset="2"/>
              <a:buChar char="q"/>
            </a:pPr>
            <a:r>
              <a:rPr lang="ar-IQ" sz="2800" b="1" dirty="0" smtClean="0">
                <a:solidFill>
                  <a:schemeClr val="bg1"/>
                </a:solidFill>
                <a:cs typeface="+mj-cs"/>
              </a:rPr>
              <a:t> تؤدي </a:t>
            </a:r>
            <a:r>
              <a:rPr lang="ar-IQ" sz="2800" b="1" dirty="0">
                <a:solidFill>
                  <a:schemeClr val="bg1"/>
                </a:solidFill>
                <a:cs typeface="+mj-cs"/>
              </a:rPr>
              <a:t>البروتينات في البلازما المنوية ادواراً مهما في حماية النطف </a:t>
            </a:r>
            <a:r>
              <a:rPr lang="ar-IQ" sz="2800" b="1" dirty="0" smtClean="0">
                <a:solidFill>
                  <a:schemeClr val="bg1"/>
                </a:solidFill>
                <a:cs typeface="+mj-cs"/>
              </a:rPr>
              <a:t>وتكيفها </a:t>
            </a:r>
            <a:r>
              <a:rPr lang="ar-IQ" sz="2800" b="1" dirty="0">
                <a:solidFill>
                  <a:schemeClr val="bg1"/>
                </a:solidFill>
                <a:cs typeface="+mj-cs"/>
              </a:rPr>
              <a:t>داخل الجهاز التناسلي الأنثوي </a:t>
            </a:r>
            <a:r>
              <a:rPr lang="ar-IQ" sz="2800" b="1" dirty="0" smtClean="0">
                <a:solidFill>
                  <a:schemeClr val="bg1"/>
                </a:solidFill>
                <a:cs typeface="+mj-cs"/>
              </a:rPr>
              <a:t>والتفاعل </a:t>
            </a:r>
            <a:r>
              <a:rPr lang="ar-IQ" sz="2800" b="1" dirty="0">
                <a:solidFill>
                  <a:schemeClr val="bg1"/>
                </a:solidFill>
                <a:cs typeface="+mj-cs"/>
              </a:rPr>
              <a:t>الاكروسومي </a:t>
            </a:r>
            <a:r>
              <a:rPr lang="ar-IQ" sz="2800" b="1" dirty="0" smtClean="0">
                <a:solidFill>
                  <a:schemeClr val="bg1"/>
                </a:solidFill>
                <a:cs typeface="+mj-cs"/>
              </a:rPr>
              <a:t>واتحاد </a:t>
            </a:r>
            <a:r>
              <a:rPr lang="ar-IQ" sz="2800" b="1" dirty="0">
                <a:solidFill>
                  <a:schemeClr val="bg1"/>
                </a:solidFill>
                <a:cs typeface="+mj-cs"/>
              </a:rPr>
              <a:t>النطفة مع البويضة </a:t>
            </a:r>
            <a:r>
              <a:rPr lang="ar-IQ" sz="2800" b="1" dirty="0" smtClean="0">
                <a:solidFill>
                  <a:schemeClr val="bg1"/>
                </a:solidFill>
                <a:cs typeface="+mj-cs"/>
              </a:rPr>
              <a:t>والأخصاب </a:t>
            </a:r>
            <a:r>
              <a:rPr lang="ar-IQ" sz="2800" b="1" dirty="0">
                <a:solidFill>
                  <a:schemeClr val="bg1"/>
                </a:solidFill>
                <a:cs typeface="+mj-cs"/>
              </a:rPr>
              <a:t>والتطور الجنيني </a:t>
            </a:r>
            <a:r>
              <a:rPr lang="ar-IQ" sz="2800" b="1" dirty="0" smtClean="0">
                <a:solidFill>
                  <a:schemeClr val="bg1"/>
                </a:solidFill>
                <a:cs typeface="+mj-cs"/>
              </a:rPr>
              <a:t>المبكر.  </a:t>
            </a:r>
            <a:r>
              <a:rPr lang="ar-IQ" sz="2800" b="1" dirty="0">
                <a:solidFill>
                  <a:schemeClr val="bg1"/>
                </a:solidFill>
                <a:cs typeface="+mj-cs"/>
              </a:rPr>
              <a:t>لذلك فان الكشف عن هذه المؤشرات في البلازما المنوية للسائل المنوي الجيد والرديء النوعية سيعطينا معلومات اضافية عن امكانية التنبؤ بخصوبة ثيران الجاموس من خلال دورها في ايض النطف في أثناء مراحل تكوينها. </a:t>
            </a:r>
            <a:endParaRPr lang="ar-IQ" sz="2800" b="1" dirty="0" smtClean="0">
              <a:solidFill>
                <a:schemeClr val="bg1"/>
              </a:solidFill>
              <a:cs typeface="+mj-cs"/>
            </a:endParaRPr>
          </a:p>
          <a:p>
            <a:pPr algn="just"/>
            <a:endParaRPr lang="ar-IQ" sz="2200" b="1" dirty="0">
              <a:solidFill>
                <a:schemeClr val="bg1"/>
              </a:solidFill>
              <a:cs typeface="+mj-cs"/>
            </a:endParaRPr>
          </a:p>
        </p:txBody>
      </p:sp>
    </p:spTree>
    <p:extLst>
      <p:ext uri="{BB962C8B-B14F-4D97-AF65-F5344CB8AC3E}">
        <p14:creationId xmlns:p14="http://schemas.microsoft.com/office/powerpoint/2010/main" val="311266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circle(in)">
                                      <p:cBhvr>
                                        <p:cTn id="14"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1"/>
          <p:cNvSpPr/>
          <p:nvPr/>
        </p:nvSpPr>
        <p:spPr>
          <a:xfrm>
            <a:off x="251520" y="188652"/>
            <a:ext cx="8568952" cy="5262979"/>
          </a:xfrm>
          <a:prstGeom prst="rect">
            <a:avLst/>
          </a:prstGeom>
          <a:noFill/>
        </p:spPr>
        <p:txBody>
          <a:bodyPr wrap="square">
            <a:spAutoFit/>
          </a:bodyPr>
          <a:lstStyle/>
          <a:p>
            <a:pPr marL="342900" indent="-342900" algn="just">
              <a:buClr>
                <a:srgbClr val="00FF00"/>
              </a:buClr>
              <a:buSzPct val="135000"/>
              <a:buFont typeface="Wingdings" pitchFamily="2" charset="2"/>
              <a:buChar char="v"/>
            </a:pPr>
            <a:r>
              <a:rPr lang="ar-IQ" sz="2800" b="1" dirty="0" smtClean="0">
                <a:solidFill>
                  <a:prstClr val="white"/>
                </a:solidFill>
                <a:cs typeface="Times New Roman"/>
              </a:rPr>
              <a:t>وقد </a:t>
            </a:r>
            <a:r>
              <a:rPr lang="ar-IQ" sz="2800" b="1" dirty="0">
                <a:solidFill>
                  <a:prstClr val="white"/>
                </a:solidFill>
                <a:cs typeface="Times New Roman"/>
              </a:rPr>
              <a:t>وجد </a:t>
            </a:r>
            <a:r>
              <a:rPr lang="en-US" sz="2800" b="1" dirty="0">
                <a:solidFill>
                  <a:srgbClr val="FFFF00"/>
                </a:solidFill>
              </a:rPr>
              <a:t>Dixit</a:t>
            </a:r>
            <a:r>
              <a:rPr lang="en-US" sz="2800" b="1" dirty="0">
                <a:solidFill>
                  <a:prstClr val="white"/>
                </a:solidFill>
              </a:rPr>
              <a:t> </a:t>
            </a:r>
            <a:r>
              <a:rPr lang="ar-IQ" sz="2800" b="1" dirty="0">
                <a:solidFill>
                  <a:prstClr val="white"/>
                </a:solidFill>
                <a:cs typeface="Times New Roman"/>
              </a:rPr>
              <a:t>وآخرون </a:t>
            </a:r>
            <a:r>
              <a:rPr lang="ar-IQ" sz="2800" b="1" dirty="0" smtClean="0">
                <a:solidFill>
                  <a:srgbClr val="FFFF00"/>
                </a:solidFill>
                <a:cs typeface="Times New Roman"/>
              </a:rPr>
              <a:t>(</a:t>
            </a:r>
            <a:r>
              <a:rPr lang="en-US" sz="2800" b="1" dirty="0" smtClean="0">
                <a:solidFill>
                  <a:srgbClr val="FFFF00"/>
                </a:solidFill>
              </a:rPr>
              <a:t>2016</a:t>
            </a:r>
            <a:r>
              <a:rPr lang="ar-IQ" sz="2800" b="1" dirty="0" smtClean="0">
                <a:solidFill>
                  <a:srgbClr val="FFFF00"/>
                </a:solidFill>
                <a:cs typeface="Times New Roman"/>
              </a:rPr>
              <a:t>) </a:t>
            </a:r>
            <a:r>
              <a:rPr lang="en-US" sz="2800" b="1" dirty="0" smtClean="0">
                <a:solidFill>
                  <a:srgbClr val="00FF00"/>
                </a:solidFill>
              </a:rPr>
              <a:t>24</a:t>
            </a:r>
            <a:r>
              <a:rPr lang="ar-IQ" sz="2800" b="1" dirty="0" smtClean="0">
                <a:solidFill>
                  <a:prstClr val="white"/>
                </a:solidFill>
                <a:cs typeface="Times New Roman"/>
              </a:rPr>
              <a:t> </a:t>
            </a:r>
            <a:r>
              <a:rPr lang="ar-IQ" sz="2800" b="1" dirty="0">
                <a:solidFill>
                  <a:prstClr val="white"/>
                </a:solidFill>
                <a:cs typeface="Times New Roman"/>
              </a:rPr>
              <a:t>نوع من البروتينات في البلازما المنوية لثيران </a:t>
            </a:r>
            <a:r>
              <a:rPr lang="en-US" sz="2800" b="1" dirty="0">
                <a:solidFill>
                  <a:srgbClr val="FFFF00"/>
                </a:solidFill>
              </a:rPr>
              <a:t>Bhadawari </a:t>
            </a:r>
            <a:r>
              <a:rPr lang="ar-IQ" sz="2800" b="1" dirty="0" smtClean="0">
                <a:solidFill>
                  <a:srgbClr val="FFFF00"/>
                </a:solidFill>
                <a:cs typeface="Times New Roman"/>
              </a:rPr>
              <a:t> </a:t>
            </a:r>
            <a:r>
              <a:rPr lang="ar-IQ" sz="2800" b="1" dirty="0" smtClean="0">
                <a:solidFill>
                  <a:prstClr val="white"/>
                </a:solidFill>
                <a:cs typeface="Times New Roman"/>
              </a:rPr>
              <a:t>في </a:t>
            </a:r>
            <a:r>
              <a:rPr lang="ar-IQ" sz="2800" b="1" dirty="0">
                <a:solidFill>
                  <a:prstClr val="white"/>
                </a:solidFill>
                <a:cs typeface="Times New Roman"/>
              </a:rPr>
              <a:t>الهند تراوحت اوزانها بين </a:t>
            </a:r>
            <a:r>
              <a:rPr lang="en-US" sz="2800" b="1" dirty="0" smtClean="0">
                <a:solidFill>
                  <a:prstClr val="white"/>
                </a:solidFill>
              </a:rPr>
              <a:t>6</a:t>
            </a:r>
            <a:r>
              <a:rPr lang="ar-IQ" sz="2800" b="1" dirty="0" smtClean="0">
                <a:solidFill>
                  <a:prstClr val="white"/>
                </a:solidFill>
                <a:cs typeface="Times New Roman"/>
              </a:rPr>
              <a:t> </a:t>
            </a:r>
            <a:r>
              <a:rPr lang="ar-IQ" sz="2800" b="1" dirty="0">
                <a:solidFill>
                  <a:prstClr val="white"/>
                </a:solidFill>
                <a:cs typeface="Times New Roman"/>
              </a:rPr>
              <a:t>– </a:t>
            </a:r>
            <a:r>
              <a:rPr lang="en-US" sz="2800" b="1" dirty="0" smtClean="0">
                <a:solidFill>
                  <a:prstClr val="white"/>
                </a:solidFill>
              </a:rPr>
              <a:t>200</a:t>
            </a:r>
            <a:r>
              <a:rPr lang="ar-IQ" sz="2800" b="1" dirty="0" smtClean="0">
                <a:solidFill>
                  <a:prstClr val="white"/>
                </a:solidFill>
                <a:cs typeface="Times New Roman"/>
              </a:rPr>
              <a:t> </a:t>
            </a:r>
            <a:r>
              <a:rPr lang="ar-IQ" sz="2800" b="1" dirty="0">
                <a:solidFill>
                  <a:prstClr val="white"/>
                </a:solidFill>
                <a:cs typeface="Times New Roman"/>
              </a:rPr>
              <a:t>كيلو دالتون. كما وجد </a:t>
            </a:r>
            <a:r>
              <a:rPr lang="en-US" sz="2800" b="1" dirty="0">
                <a:solidFill>
                  <a:srgbClr val="FFFF00"/>
                </a:solidFill>
              </a:rPr>
              <a:t>Sharma</a:t>
            </a:r>
            <a:r>
              <a:rPr lang="en-US" sz="2800" b="1" dirty="0">
                <a:solidFill>
                  <a:prstClr val="white"/>
                </a:solidFill>
              </a:rPr>
              <a:t> </a:t>
            </a:r>
            <a:r>
              <a:rPr lang="ar-IQ" sz="2800" b="1" dirty="0">
                <a:solidFill>
                  <a:prstClr val="white"/>
                </a:solidFill>
                <a:cs typeface="Times New Roman"/>
              </a:rPr>
              <a:t>وآخرون </a:t>
            </a:r>
            <a:r>
              <a:rPr lang="ar-IQ" sz="2800" b="1" dirty="0" smtClean="0">
                <a:solidFill>
                  <a:srgbClr val="FFFF00"/>
                </a:solidFill>
                <a:cs typeface="Times New Roman"/>
              </a:rPr>
              <a:t>(</a:t>
            </a:r>
            <a:r>
              <a:rPr lang="en-US" sz="2800" b="1" dirty="0" smtClean="0">
                <a:solidFill>
                  <a:srgbClr val="FFFF00"/>
                </a:solidFill>
              </a:rPr>
              <a:t>2015</a:t>
            </a:r>
            <a:r>
              <a:rPr lang="ar-IQ" sz="2800" b="1" dirty="0" smtClean="0">
                <a:solidFill>
                  <a:srgbClr val="FFFF00"/>
                </a:solidFill>
                <a:cs typeface="Times New Roman"/>
              </a:rPr>
              <a:t>) </a:t>
            </a:r>
            <a:r>
              <a:rPr lang="ar-IQ" sz="2800" b="1" dirty="0">
                <a:solidFill>
                  <a:prstClr val="white"/>
                </a:solidFill>
                <a:cs typeface="Times New Roman"/>
              </a:rPr>
              <a:t>وجود علاقة ارتباط بين بروتينات البلازما المنوية ونوعية السائل المنوي الجيد النوعية لثيران جاموس سلالة </a:t>
            </a:r>
            <a:r>
              <a:rPr lang="en-US" sz="2800" b="1" dirty="0">
                <a:solidFill>
                  <a:srgbClr val="FFFF00"/>
                </a:solidFill>
              </a:rPr>
              <a:t>Bhadawari </a:t>
            </a:r>
            <a:r>
              <a:rPr lang="ar-IQ" sz="2800" b="1" dirty="0" smtClean="0">
                <a:solidFill>
                  <a:srgbClr val="FFFF00"/>
                </a:solidFill>
              </a:rPr>
              <a:t> </a:t>
            </a:r>
            <a:r>
              <a:rPr lang="ar-IQ" sz="2800" b="1" dirty="0" smtClean="0">
                <a:solidFill>
                  <a:prstClr val="white"/>
                </a:solidFill>
                <a:cs typeface="Times New Roman"/>
              </a:rPr>
              <a:t>في </a:t>
            </a:r>
            <a:r>
              <a:rPr lang="ar-IQ" sz="2800" b="1" dirty="0">
                <a:solidFill>
                  <a:prstClr val="white"/>
                </a:solidFill>
                <a:cs typeface="Times New Roman"/>
              </a:rPr>
              <a:t>الهند، الا انه لم يتطرق الى علاقة هذه البروتينات بالسائل المنوي الرديء النوعية او المقارنة مع الجيد النوعية</a:t>
            </a:r>
            <a:r>
              <a:rPr lang="ar-IQ" sz="2800" b="1" dirty="0" smtClean="0">
                <a:solidFill>
                  <a:prstClr val="white"/>
                </a:solidFill>
                <a:cs typeface="Times New Roman"/>
              </a:rPr>
              <a:t>.</a:t>
            </a:r>
          </a:p>
          <a:p>
            <a:pPr algn="just"/>
            <a:endParaRPr lang="ar-IQ" sz="2800" b="1" dirty="0">
              <a:solidFill>
                <a:prstClr val="white"/>
              </a:solidFill>
              <a:cs typeface="Times New Roman"/>
            </a:endParaRPr>
          </a:p>
          <a:p>
            <a:pPr algn="just"/>
            <a:endParaRPr lang="ar-IQ" sz="2800" b="1" dirty="0" smtClean="0">
              <a:solidFill>
                <a:prstClr val="white"/>
              </a:solidFill>
              <a:cs typeface="Times New Roman"/>
            </a:endParaRPr>
          </a:p>
          <a:p>
            <a:pPr marL="342900" indent="-342900" algn="just">
              <a:buClr>
                <a:srgbClr val="00FF00"/>
              </a:buClr>
              <a:buSzPct val="135000"/>
              <a:buFont typeface="Wingdings" pitchFamily="2" charset="2"/>
              <a:buChar char="v"/>
            </a:pPr>
            <a:r>
              <a:rPr lang="ar-IQ" sz="2800" b="1" dirty="0" smtClean="0">
                <a:solidFill>
                  <a:prstClr val="white"/>
                </a:solidFill>
                <a:cs typeface="Times New Roman"/>
              </a:rPr>
              <a:t> </a:t>
            </a:r>
            <a:r>
              <a:rPr lang="ar-IQ" sz="2800" b="1" dirty="0">
                <a:solidFill>
                  <a:prstClr val="white"/>
                </a:solidFill>
                <a:cs typeface="Times New Roman"/>
              </a:rPr>
              <a:t>من جانب آخر، وجد </a:t>
            </a:r>
            <a:r>
              <a:rPr lang="en-US" sz="2800" b="1" dirty="0">
                <a:solidFill>
                  <a:srgbClr val="FFFF00"/>
                </a:solidFill>
              </a:rPr>
              <a:t>Pipan </a:t>
            </a:r>
            <a:r>
              <a:rPr lang="ar-IQ" sz="2800" b="1" dirty="0" smtClean="0">
                <a:solidFill>
                  <a:srgbClr val="FFFF00"/>
                </a:solidFill>
                <a:cs typeface="Times New Roman"/>
              </a:rPr>
              <a:t> </a:t>
            </a:r>
            <a:r>
              <a:rPr lang="ar-IQ" sz="2800" b="1" dirty="0" smtClean="0">
                <a:solidFill>
                  <a:prstClr val="white"/>
                </a:solidFill>
                <a:cs typeface="Times New Roman"/>
              </a:rPr>
              <a:t>وآخرون </a:t>
            </a:r>
            <a:r>
              <a:rPr lang="ar-IQ" sz="2800" b="1" dirty="0" smtClean="0">
                <a:solidFill>
                  <a:srgbClr val="FFFF00"/>
                </a:solidFill>
                <a:cs typeface="Times New Roman"/>
              </a:rPr>
              <a:t>(</a:t>
            </a:r>
            <a:r>
              <a:rPr lang="en-US" sz="2800" b="1" dirty="0" smtClean="0">
                <a:solidFill>
                  <a:srgbClr val="FFFF00"/>
                </a:solidFill>
              </a:rPr>
              <a:t>2021</a:t>
            </a:r>
            <a:r>
              <a:rPr lang="ar-IQ" sz="2800" b="1" dirty="0" smtClean="0">
                <a:solidFill>
                  <a:srgbClr val="FFFF00"/>
                </a:solidFill>
                <a:cs typeface="Times New Roman"/>
              </a:rPr>
              <a:t>) </a:t>
            </a:r>
            <a:r>
              <a:rPr lang="ar-IQ" sz="2800" b="1" dirty="0">
                <a:solidFill>
                  <a:prstClr val="white"/>
                </a:solidFill>
                <a:cs typeface="Times New Roman"/>
              </a:rPr>
              <a:t>ان تركيز كل من الزنك والنحاس والحديد في البلازما المنوية يمكن ان يعطي معلومات جيدة عن التنبؤ بنوعية السائل المنوي للثيران</a:t>
            </a:r>
            <a:r>
              <a:rPr lang="ar-IQ" sz="2200" b="1" dirty="0">
                <a:solidFill>
                  <a:prstClr val="white"/>
                </a:solidFill>
                <a:cs typeface="Times New Roman"/>
              </a:rPr>
              <a:t>.</a:t>
            </a:r>
            <a:endParaRPr lang="en-US" sz="2200" b="1" dirty="0">
              <a:solidFill>
                <a:prstClr val="white"/>
              </a:solidFill>
            </a:endParaRPr>
          </a:p>
        </p:txBody>
      </p:sp>
    </p:spTree>
    <p:extLst>
      <p:ext uri="{BB962C8B-B14F-4D97-AF65-F5344CB8AC3E}">
        <p14:creationId xmlns:p14="http://schemas.microsoft.com/office/powerpoint/2010/main" val="3939283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circle(in)">
                                      <p:cBhvr>
                                        <p:cTn id="14"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1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6.xml><?xml version="1.0" encoding="utf-8"?>
<a:theme xmlns:a="http://schemas.openxmlformats.org/drawingml/2006/main" name="1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4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9.xml><?xml version="1.0" encoding="utf-8"?>
<a:theme xmlns:a="http://schemas.openxmlformats.org/drawingml/2006/main" name="3_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4417</TotalTime>
  <Words>10472</Words>
  <Application>Microsoft Office PowerPoint</Application>
  <PresentationFormat>On-screen Show (4:3)</PresentationFormat>
  <Paragraphs>3162</Paragraphs>
  <Slides>69</Slides>
  <Notes>5</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69</vt:i4>
      </vt:variant>
    </vt:vector>
  </HeadingPairs>
  <TitlesOfParts>
    <vt:vector size="81" baseType="lpstr">
      <vt:lpstr>سمة Office</vt:lpstr>
      <vt:lpstr>1_سمة Office</vt:lpstr>
      <vt:lpstr>2_سمة Office</vt:lpstr>
      <vt:lpstr>3_سمة Office</vt:lpstr>
      <vt:lpstr>Hardcover</vt:lpstr>
      <vt:lpstr>1_Hardcover</vt:lpstr>
      <vt:lpstr>4_سمة Office</vt:lpstr>
      <vt:lpstr>2_Hardcover</vt:lpstr>
      <vt:lpstr>3_Hardcover</vt:lpstr>
      <vt:lpstr>5_سمة Office</vt:lpstr>
      <vt:lpstr>4_Hardcover</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abraj2019</dc:creator>
  <cp:lastModifiedBy>Maher</cp:lastModifiedBy>
  <cp:revision>360</cp:revision>
  <dcterms:created xsi:type="dcterms:W3CDTF">2019-07-10T12:51:34Z</dcterms:created>
  <dcterms:modified xsi:type="dcterms:W3CDTF">2024-05-01T22:21:27Z</dcterms:modified>
</cp:coreProperties>
</file>