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60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6600" dirty="0" smtClean="0"/>
              <a:t>العلاقة بين الترجمة والثقافة </a:t>
            </a:r>
            <a:endParaRPr lang="ar-IQ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م.م. تبارك علي قاسم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51497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 </a:t>
            </a:r>
            <a:r>
              <a:rPr lang="ar-IQ" dirty="0" smtClean="0"/>
              <a:t> الترجمة والثقافة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dirty="0" smtClean="0"/>
              <a:t>الترجمة </a:t>
            </a:r>
            <a:r>
              <a:rPr lang="ar-IQ" dirty="0"/>
              <a:t>هي </a:t>
            </a:r>
            <a:r>
              <a:rPr lang="ar-IQ" dirty="0" smtClean="0"/>
              <a:t>عملية نقل </a:t>
            </a:r>
            <a:r>
              <a:rPr lang="ar-IQ" dirty="0"/>
              <a:t>الكلام والمعلومات بين اللغات، وذلك بهدف نشر العلم والأدب، وإتاحة المجال أمام العلماء والباحثين للاطلاع على آخر المستجدات </a:t>
            </a:r>
            <a:r>
              <a:rPr lang="ar-IQ" dirty="0" smtClean="0"/>
              <a:t>العلمية.</a:t>
            </a:r>
          </a:p>
          <a:p>
            <a:pPr marL="0" indent="0" algn="just" rtl="1">
              <a:buNone/>
            </a:pPr>
            <a:r>
              <a:rPr lang="ar-IQ" dirty="0" smtClean="0"/>
              <a:t> </a:t>
            </a:r>
          </a:p>
          <a:p>
            <a:pPr algn="just" rtl="1"/>
            <a:r>
              <a:rPr lang="ar-IQ" dirty="0" smtClean="0"/>
              <a:t>أما </a:t>
            </a:r>
            <a:r>
              <a:rPr lang="ar-IQ" dirty="0"/>
              <a:t>الثقافة فهي عبارة عن العادات والتقاليد والقيم المتوارثة منذ القدم في مجتمع من المجتمعات، وحفظت من خلالها تاريخ الأمة وماضيها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9627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العلاقة بين الترجمة و الثقافة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dirty="0" smtClean="0"/>
              <a:t>هناك علاقة وثيقة بينهما، </a:t>
            </a:r>
            <a:r>
              <a:rPr lang="ar-IQ" dirty="0"/>
              <a:t>فلكي يكون المترجم ناجحا يجب أن يمتلك ثقافة في اللغة التي يترجم منها وإليها، حيث يجب أن يكون على اطلاع على ثقافة لغته الأم، وعلى ثقافة البلدان التي يترجم </a:t>
            </a:r>
            <a:r>
              <a:rPr lang="ar-IQ" dirty="0" smtClean="0"/>
              <a:t>بلغتها.</a:t>
            </a:r>
          </a:p>
          <a:p>
            <a:pPr algn="just" rtl="1"/>
            <a:r>
              <a:rPr lang="ar-IQ" dirty="0"/>
              <a:t>فالمترجم الذي لا يمتلك ثقافة واسعة لن يقدم ترجمة بجودة </a:t>
            </a:r>
            <a:r>
              <a:rPr lang="ar-IQ" dirty="0" smtClean="0"/>
              <a:t>عالية، </a:t>
            </a:r>
            <a:r>
              <a:rPr lang="ar-IQ" dirty="0"/>
              <a:t>ولا تأتي ثقافة المترجم بشكل فوري، بل تحتاج إلى سنوات من تراكم الخبرات التي تسهل الأمر على </a:t>
            </a:r>
            <a:r>
              <a:rPr lang="ar-IQ" dirty="0" smtClean="0"/>
              <a:t>المترجم.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134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أهمية </a:t>
            </a:r>
            <a:r>
              <a:rPr lang="ar-IQ" dirty="0"/>
              <a:t>الترجمة في نقل </a:t>
            </a:r>
            <a:r>
              <a:rPr lang="ar-IQ" dirty="0" smtClean="0"/>
              <a:t>الثقافة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تجاوز </a:t>
            </a:r>
            <a:r>
              <a:rPr lang="ar-IQ" dirty="0"/>
              <a:t>الحواجز اللغوية </a:t>
            </a:r>
            <a:r>
              <a:rPr lang="ar-IQ" dirty="0" smtClean="0"/>
              <a:t>المختلفة</a:t>
            </a:r>
            <a:endParaRPr lang="ar-IQ" dirty="0"/>
          </a:p>
          <a:p>
            <a:pPr algn="r" rtl="1"/>
            <a:r>
              <a:rPr lang="ar-IQ" dirty="0"/>
              <a:t>الحفاظ على الهويات الثقافية </a:t>
            </a:r>
            <a:r>
              <a:rPr lang="ar-IQ" dirty="0" smtClean="0"/>
              <a:t>المختلفة</a:t>
            </a:r>
          </a:p>
          <a:p>
            <a:pPr algn="r" rtl="1"/>
            <a:r>
              <a:rPr lang="ar-IQ" dirty="0"/>
              <a:t>نشر الثقافات والارتشاف من ثقافات </a:t>
            </a:r>
            <a:r>
              <a:rPr lang="ar-IQ" dirty="0" smtClean="0"/>
              <a:t>أخرى</a:t>
            </a:r>
          </a:p>
          <a:p>
            <a:pPr algn="r" rtl="1"/>
            <a:r>
              <a:rPr lang="ar-IQ" dirty="0"/>
              <a:t>بناء علاقات دولية ودية تقوم على السلام المتبادل</a:t>
            </a:r>
          </a:p>
        </p:txBody>
      </p:sp>
    </p:spTree>
    <p:extLst>
      <p:ext uri="{BB962C8B-B14F-4D97-AF65-F5344CB8AC3E}">
        <p14:creationId xmlns:p14="http://schemas.microsoft.com/office/powerpoint/2010/main" val="379473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انواع الترجمة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IQ" b="1" dirty="0"/>
              <a:t>تصنيفات الترجمة حسب كيفية تنفيذها</a:t>
            </a:r>
          </a:p>
          <a:p>
            <a:pPr algn="r" rtl="1"/>
            <a:r>
              <a:rPr lang="ar-IQ" dirty="0"/>
              <a:t>الترجمة </a:t>
            </a:r>
            <a:r>
              <a:rPr lang="ar-IQ" dirty="0" smtClean="0"/>
              <a:t>التحريرية</a:t>
            </a:r>
          </a:p>
          <a:p>
            <a:pPr algn="r" rtl="1"/>
            <a:r>
              <a:rPr lang="ar-IQ" dirty="0"/>
              <a:t>الترجمة الفورية </a:t>
            </a:r>
            <a:r>
              <a:rPr lang="ar-IQ" dirty="0" smtClean="0"/>
              <a:t>الشفهية</a:t>
            </a:r>
          </a:p>
          <a:p>
            <a:pPr algn="r" rtl="1"/>
            <a:endParaRPr lang="ar-IQ" dirty="0"/>
          </a:p>
          <a:p>
            <a:pPr algn="r" rtl="1"/>
            <a:r>
              <a:rPr lang="ar-IQ" b="1" dirty="0"/>
              <a:t>وتنقسم الترجمة الشفهية الفورية إلى أكثر من نوع ومنهم:</a:t>
            </a:r>
          </a:p>
          <a:p>
            <a:pPr algn="r" rtl="1"/>
            <a:r>
              <a:rPr lang="ar-IQ" dirty="0" smtClean="0"/>
              <a:t>الترجمة التزامنية</a:t>
            </a:r>
            <a:endParaRPr lang="ar-IQ" dirty="0"/>
          </a:p>
          <a:p>
            <a:pPr algn="r" rtl="1"/>
            <a:r>
              <a:rPr lang="ar-IQ" dirty="0"/>
              <a:t>الترجمة </a:t>
            </a:r>
            <a:r>
              <a:rPr lang="ar-IQ" dirty="0" smtClean="0"/>
              <a:t>التتبعية</a:t>
            </a:r>
            <a:endParaRPr lang="ar-IQ" dirty="0"/>
          </a:p>
          <a:p>
            <a:pPr algn="r" rtl="1"/>
            <a:r>
              <a:rPr lang="ar-IQ" dirty="0"/>
              <a:t>الترجمة </a:t>
            </a:r>
            <a:r>
              <a:rPr lang="ar-IQ" dirty="0" smtClean="0"/>
              <a:t>البصرية</a:t>
            </a:r>
            <a:endParaRPr lang="ar-IQ" dirty="0"/>
          </a:p>
          <a:p>
            <a:pPr algn="r" rtl="1"/>
            <a:r>
              <a:rPr lang="ar-IQ" dirty="0"/>
              <a:t>الترجمة </a:t>
            </a:r>
            <a:r>
              <a:rPr lang="ar-IQ" dirty="0" smtClean="0"/>
              <a:t>الهمسية</a:t>
            </a:r>
            <a:endParaRPr lang="ar-IQ" dirty="0"/>
          </a:p>
          <a:p>
            <a:pPr algn="r" rtl="1"/>
            <a:r>
              <a:rPr lang="ar-IQ" dirty="0"/>
              <a:t>الترجمة عبر </a:t>
            </a:r>
            <a:r>
              <a:rPr lang="ar-IQ" dirty="0" smtClean="0"/>
              <a:t>الهاتف</a:t>
            </a:r>
            <a:endParaRPr lang="ar-IQ" dirty="0"/>
          </a:p>
          <a:p>
            <a:pPr algn="r" rtl="1"/>
            <a:r>
              <a:rPr lang="ar-IQ" dirty="0"/>
              <a:t>الترجمة عبر </a:t>
            </a:r>
            <a:r>
              <a:rPr lang="ar-IQ" dirty="0" smtClean="0"/>
              <a:t>الفيديو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234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انواع الترجمة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أنواع الترجمة حسب أسلوب </a:t>
            </a:r>
            <a:r>
              <a:rPr lang="ar-IQ" b="1" dirty="0" smtClean="0"/>
              <a:t>تنفيذها</a:t>
            </a:r>
          </a:p>
          <a:p>
            <a:pPr algn="r" rtl="1"/>
            <a:r>
              <a:rPr lang="ar-IQ" dirty="0"/>
              <a:t>الترجمة الحرفية</a:t>
            </a:r>
          </a:p>
          <a:p>
            <a:pPr algn="r" rtl="1"/>
            <a:r>
              <a:rPr lang="ar-IQ" dirty="0"/>
              <a:t>الترجمة الاتصالية</a:t>
            </a:r>
          </a:p>
          <a:p>
            <a:pPr algn="r" rtl="1"/>
            <a:r>
              <a:rPr lang="ar-IQ" dirty="0"/>
              <a:t>الترجمة الدلالية</a:t>
            </a:r>
          </a:p>
          <a:p>
            <a:pPr algn="r" rtl="1"/>
            <a:r>
              <a:rPr lang="ar-IQ" dirty="0"/>
              <a:t>الترجمة الحرة أو المعنوية</a:t>
            </a:r>
          </a:p>
          <a:p>
            <a:pPr algn="r" rtl="1"/>
            <a:r>
              <a:rPr lang="ar-IQ" dirty="0"/>
              <a:t>الترجمة </a:t>
            </a:r>
            <a:r>
              <a:rPr lang="ar-IQ" dirty="0" smtClean="0"/>
              <a:t>الاصطلاحية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685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العناصر </a:t>
            </a:r>
            <a:r>
              <a:rPr lang="ar-IQ" dirty="0"/>
              <a:t>الثقافية التي </a:t>
            </a:r>
            <a:r>
              <a:rPr lang="ar-IQ" dirty="0" smtClean="0"/>
              <a:t>يراعيها المترجم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 smtClean="0"/>
              <a:t>الاطلاع </a:t>
            </a:r>
            <a:r>
              <a:rPr lang="ar-IQ" dirty="0"/>
              <a:t>على العادات </a:t>
            </a:r>
            <a:r>
              <a:rPr lang="ar-IQ" dirty="0" smtClean="0"/>
              <a:t>والتقاليد.</a:t>
            </a:r>
          </a:p>
          <a:p>
            <a:pPr algn="r" rtl="1"/>
            <a:r>
              <a:rPr lang="ar-IQ" dirty="0" smtClean="0"/>
              <a:t>فهم </a:t>
            </a:r>
            <a:r>
              <a:rPr lang="ar-IQ" dirty="0"/>
              <a:t>المواقف الهزلية </a:t>
            </a:r>
            <a:r>
              <a:rPr lang="ar-IQ" dirty="0" smtClean="0"/>
              <a:t>والفكاهية.</a:t>
            </a:r>
          </a:p>
          <a:p>
            <a:pPr algn="r" rtl="1"/>
            <a:r>
              <a:rPr lang="ar-IQ" dirty="0" smtClean="0"/>
              <a:t>المعرفة </a:t>
            </a:r>
            <a:r>
              <a:rPr lang="ar-IQ" dirty="0"/>
              <a:t>بكافة القواعد </a:t>
            </a:r>
            <a:r>
              <a:rPr lang="ar-IQ" dirty="0" smtClean="0"/>
              <a:t>النحوية.</a:t>
            </a:r>
          </a:p>
          <a:p>
            <a:r>
              <a:rPr lang="ar-IQ" dirty="0" smtClean="0"/>
              <a:t>عوامل </a:t>
            </a:r>
            <a:r>
              <a:rPr lang="ar-IQ" dirty="0"/>
              <a:t>ثقافية أخرى: مثل </a:t>
            </a:r>
            <a:r>
              <a:rPr lang="ar-IQ" dirty="0" smtClean="0"/>
              <a:t>الرموز،</a:t>
            </a:r>
            <a:r>
              <a:rPr lang="ar-IQ" dirty="0"/>
              <a:t> الألوان، </a:t>
            </a:r>
            <a:r>
              <a:rPr lang="ar-IQ" dirty="0" smtClean="0"/>
              <a:t>الحيوانات</a:t>
            </a:r>
            <a:r>
              <a:rPr lang="ar-IQ" dirty="0"/>
              <a:t>، </a:t>
            </a:r>
            <a:r>
              <a:rPr lang="ar-IQ" dirty="0" smtClean="0"/>
              <a:t>الأرقام.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114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ar-IQ" dirty="0" smtClean="0"/>
              <a:t> معوقات الترجمة وحلولها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r>
              <a:rPr lang="ar-IQ" dirty="0" smtClean="0"/>
              <a:t>المعوقات:</a:t>
            </a:r>
          </a:p>
          <a:p>
            <a:pPr algn="r" rtl="1"/>
            <a:r>
              <a:rPr lang="ar-IQ" dirty="0" smtClean="0"/>
              <a:t>ضعف التعليم الجامعي.</a:t>
            </a:r>
          </a:p>
          <a:p>
            <a:pPr algn="r" rtl="1"/>
            <a:r>
              <a:rPr lang="ar-IQ" dirty="0" smtClean="0"/>
              <a:t>البعد عن </a:t>
            </a:r>
            <a:r>
              <a:rPr lang="ar-IQ" dirty="0"/>
              <a:t>الاحتياجات الفعليّة لسوق </a:t>
            </a:r>
            <a:r>
              <a:rPr lang="ar-IQ" dirty="0" smtClean="0"/>
              <a:t>التّرجمة. 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r" rtl="1">
              <a:buNone/>
            </a:pPr>
            <a:r>
              <a:rPr lang="ar-IQ" dirty="0" smtClean="0"/>
              <a:t>الحلول:</a:t>
            </a:r>
          </a:p>
          <a:p>
            <a:pPr marL="0" indent="0" algn="r" rtl="1">
              <a:buNone/>
            </a:pPr>
            <a:r>
              <a:rPr lang="ar-IQ" dirty="0" smtClean="0"/>
              <a:t>القراءة </a:t>
            </a:r>
            <a:r>
              <a:rPr lang="ar-IQ" dirty="0"/>
              <a:t>والاطلاع والمداومة على </a:t>
            </a:r>
            <a:r>
              <a:rPr lang="ar-IQ" dirty="0" smtClean="0"/>
              <a:t>ذلك.</a:t>
            </a:r>
          </a:p>
          <a:p>
            <a:pPr marL="0" indent="0" algn="r" rtl="1">
              <a:buNone/>
            </a:pPr>
            <a:r>
              <a:rPr lang="ar-IQ" dirty="0" smtClean="0"/>
              <a:t>الاستمرار </a:t>
            </a:r>
            <a:r>
              <a:rPr lang="ar-IQ" dirty="0"/>
              <a:t>في التّعليم ما بعد </a:t>
            </a:r>
            <a:r>
              <a:rPr lang="ar-IQ" dirty="0" smtClean="0"/>
              <a:t>الجامعي.</a:t>
            </a:r>
          </a:p>
          <a:p>
            <a:pPr marL="0" indent="0" algn="r" rtl="1">
              <a:buNone/>
            </a:pPr>
            <a:r>
              <a:rPr lang="ar-IQ" dirty="0" smtClean="0"/>
              <a:t>الاهتمام </a:t>
            </a:r>
            <a:r>
              <a:rPr lang="ar-IQ" dirty="0"/>
              <a:t>بالتّدريب </a:t>
            </a:r>
            <a:r>
              <a:rPr lang="ar-IQ" dirty="0" smtClean="0"/>
              <a:t>الاحترافيّ. </a:t>
            </a:r>
          </a:p>
          <a:p>
            <a:pPr marL="0" indent="0" algn="r" rtl="1">
              <a:buNone/>
            </a:pPr>
            <a:r>
              <a:rPr lang="ar-IQ" dirty="0" smtClean="0"/>
              <a:t>العمل </a:t>
            </a:r>
            <a:r>
              <a:rPr lang="ar-IQ" dirty="0"/>
              <a:t>تحت إشراف مترجمين </a:t>
            </a:r>
            <a:r>
              <a:rPr lang="ar-IQ" dirty="0" smtClean="0"/>
              <a:t>محترفين.</a:t>
            </a:r>
          </a:p>
          <a:p>
            <a:pPr marL="0" indent="0" algn="r" rtl="1">
              <a:buNone/>
            </a:pPr>
            <a:r>
              <a:rPr lang="ar-IQ" dirty="0" smtClean="0"/>
              <a:t>الحصول </a:t>
            </a:r>
            <a:r>
              <a:rPr lang="ar-IQ" dirty="0"/>
              <a:t>على اعتماد </a:t>
            </a:r>
            <a:r>
              <a:rPr lang="ar-IQ" dirty="0" smtClean="0"/>
              <a:t>دولي او محلي.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585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7200" dirty="0" smtClean="0"/>
              <a:t>شكرا جزيلا</a:t>
            </a:r>
            <a:endParaRPr lang="ar-IQ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083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304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العلاقة بين الترجمة والثقافة </vt:lpstr>
      <vt:lpstr>   الترجمة والثقافة </vt:lpstr>
      <vt:lpstr>العلاقة بين الترجمة و الثقافة</vt:lpstr>
      <vt:lpstr>أهمية الترجمة في نقل الثقافة</vt:lpstr>
      <vt:lpstr>انواع الترجمة </vt:lpstr>
      <vt:lpstr>انواع الترجمة </vt:lpstr>
      <vt:lpstr>العناصر الثقافية التي يراعيها المترجم</vt:lpstr>
      <vt:lpstr>  معوقات الترجمة وحلولها</vt:lpstr>
      <vt:lpstr>شكرا جزيلا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العلاقة بين الترجمة والثقافة </dc:title>
  <dc:creator>Tabarek</dc:creator>
  <cp:lastModifiedBy>MRoOzE</cp:lastModifiedBy>
  <cp:revision>1</cp:revision>
  <dcterms:created xsi:type="dcterms:W3CDTF">2006-08-16T00:00:00Z</dcterms:created>
  <dcterms:modified xsi:type="dcterms:W3CDTF">2024-05-09T08:51:36Z</dcterms:modified>
</cp:coreProperties>
</file>