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1" r:id="rId4"/>
    <p:sldId id="277" r:id="rId5"/>
    <p:sldId id="260" r:id="rId6"/>
    <p:sldId id="275" r:id="rId7"/>
    <p:sldId id="272" r:id="rId8"/>
    <p:sldId id="267"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5/2/2024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Legal_transl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ast4trans.com/%d8%a3%d9%87%d9%85%d9%8a%d8%a9-%d8%a7%d9%84%d8%aa%d8%b1%d8%ac%d9%85%d8%a9-%d8%a7%d9%84%d9%82%d8%a7%d9%86%d9%88%d9%86%d9%8a%d8%a9-%d9%81%d8%a7%d8%b3%d8%aa-%d8%aa%d8%b1%d8%a7%d9%86%d8%b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ast4trans.com/%d8%aa%d8%b1%d8%ac%d9%85%d8%a9-%d8%a7%d9%84%d8%b3%d8%ac%d9%84-%d8%a7%d9%84%d8%aa%d8%ac%d8%a7%d8%b1%d9%8a/" TargetMode="External"/><Relationship Id="rId2" Type="http://schemas.openxmlformats.org/officeDocument/2006/relationships/hyperlink" Target="https://fast4trans.com/%d8%aa%d8%b1%d8%ac%d9%85%d8%a9-%d8%a7%d9%84%d8%b9%d9%82%d9%88%d8%af-%d8%a7%d9%84%d9%82%d8%a7%d9%86%d9%88%d9%86%d9%8a%d8%a9/" TargetMode="External"/><Relationship Id="rId1" Type="http://schemas.openxmlformats.org/officeDocument/2006/relationships/slideLayout" Target="../slideLayouts/slideLayout2.xml"/><Relationship Id="rId4" Type="http://schemas.openxmlformats.org/officeDocument/2006/relationships/hyperlink" Target="https://fast4trans.com/%d8%aa%d8%b1%d8%ac%d9%85%d8%a9-%d9%88%d8%ab%d8%a7%d8%a6%d9%82-%d8%b1%d8%b3%d9%85%d9%8a%d8%a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447800"/>
            <a:ext cx="6172200" cy="1818162"/>
          </a:xfrm>
        </p:spPr>
        <p:txBody>
          <a:bodyPr>
            <a:noAutofit/>
          </a:bodyPr>
          <a:lstStyle/>
          <a:p>
            <a:pPr algn="ctr"/>
            <a:r>
              <a:rPr lang="ar-IQ" sz="4800" dirty="0" smtClean="0"/>
              <a:t>الترجمة القانونية وتحدياتها</a:t>
            </a:r>
            <a:endParaRPr lang="ar-IQ" sz="4800" dirty="0"/>
          </a:p>
        </p:txBody>
      </p:sp>
      <p:sp>
        <p:nvSpPr>
          <p:cNvPr id="3" name="Subtitle 2"/>
          <p:cNvSpPr>
            <a:spLocks noGrp="1"/>
          </p:cNvSpPr>
          <p:nvPr>
            <p:ph type="subTitle" idx="1"/>
          </p:nvPr>
        </p:nvSpPr>
        <p:spPr>
          <a:xfrm>
            <a:off x="1600200" y="3733800"/>
            <a:ext cx="6172200" cy="1295400"/>
          </a:xfrm>
        </p:spPr>
        <p:txBody>
          <a:bodyPr>
            <a:normAutofit/>
          </a:bodyPr>
          <a:lstStyle/>
          <a:p>
            <a:pPr algn="ctr"/>
            <a:r>
              <a:rPr lang="ar-IQ" sz="2800" dirty="0" smtClean="0"/>
              <a:t>م.م. تبارك علي قاسم </a:t>
            </a:r>
            <a:endParaRPr lang="ar-IQ" sz="2800" dirty="0"/>
          </a:p>
        </p:txBody>
      </p:sp>
    </p:spTree>
    <p:extLst>
      <p:ext uri="{BB962C8B-B14F-4D97-AF65-F5344CB8AC3E}">
        <p14:creationId xmlns:p14="http://schemas.microsoft.com/office/powerpoint/2010/main" val="3506989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ar-IQ" dirty="0" smtClean="0"/>
          </a:p>
          <a:p>
            <a:pPr algn="just"/>
            <a:r>
              <a:rPr lang="ar-IQ" dirty="0" smtClean="0"/>
              <a:t>تُعرف</a:t>
            </a:r>
            <a:r>
              <a:rPr lang="ar-IQ" dirty="0"/>
              <a:t> </a:t>
            </a:r>
            <a:r>
              <a:rPr lang="ar-IQ" dirty="0">
                <a:hlinkClick r:id="rId2"/>
              </a:rPr>
              <a:t>الترجمة القانونية</a:t>
            </a:r>
            <a:r>
              <a:rPr lang="ar-IQ" dirty="0"/>
              <a:t> على أنها عملية تحويل الوثائق والمستندات والمواد القانونية أو تلك التي يتم استخدامها في التعامل مع جهات رسمية من لغة إلى أخرى، مع الحفاظ على المضمون والمعنى الذي تحتويه الوثيقة الأصلية.</a:t>
            </a:r>
          </a:p>
          <a:p>
            <a:pPr algn="just"/>
            <a:endParaRPr lang="ar-IQ" dirty="0" smtClean="0"/>
          </a:p>
          <a:p>
            <a:pPr algn="just"/>
            <a:r>
              <a:rPr lang="ar-IQ" dirty="0" smtClean="0"/>
              <a:t>حيث </a:t>
            </a:r>
            <a:r>
              <a:rPr lang="ar-IQ" dirty="0"/>
              <a:t>تحتاج هذه المستندات والأوراق إلى مُترجم قانوني مُعتمد، وذو خبرة بالمجال القانوني والمصطلحات الخاصة به؛ حتى يتم ترجمة هذه الوثائق بصورة دقيقة سليمة.</a:t>
            </a:r>
          </a:p>
          <a:p>
            <a:endParaRPr lang="ar-IQ" dirty="0"/>
          </a:p>
        </p:txBody>
      </p:sp>
      <p:sp>
        <p:nvSpPr>
          <p:cNvPr id="2" name="Title 1"/>
          <p:cNvSpPr>
            <a:spLocks noGrp="1"/>
          </p:cNvSpPr>
          <p:nvPr>
            <p:ph type="title"/>
          </p:nvPr>
        </p:nvSpPr>
        <p:spPr/>
        <p:txBody>
          <a:bodyPr/>
          <a:lstStyle/>
          <a:p>
            <a:r>
              <a:rPr lang="ar-IQ" b="1" dirty="0"/>
              <a:t>الترجمة القانونية</a:t>
            </a:r>
            <a:endParaRPr lang="ar-IQ" dirty="0"/>
          </a:p>
        </p:txBody>
      </p:sp>
    </p:spTree>
    <p:extLst>
      <p:ext uri="{BB962C8B-B14F-4D97-AF65-F5344CB8AC3E}">
        <p14:creationId xmlns:p14="http://schemas.microsoft.com/office/powerpoint/2010/main" val="1738504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endParaRPr lang="ar-IQ" dirty="0" smtClean="0">
              <a:solidFill>
                <a:srgbClr val="54595F"/>
              </a:solidFill>
              <a:latin typeface="Almarai"/>
            </a:endParaRPr>
          </a:p>
          <a:p>
            <a:pPr algn="just"/>
            <a:r>
              <a:rPr lang="ar-IQ" dirty="0" smtClean="0">
                <a:solidFill>
                  <a:srgbClr val="54595F"/>
                </a:solidFill>
                <a:latin typeface="Almarai"/>
              </a:rPr>
              <a:t>تتمثل</a:t>
            </a:r>
            <a:r>
              <a:rPr lang="ar-IQ" b="1" dirty="0">
                <a:solidFill>
                  <a:srgbClr val="064CFF"/>
                </a:solidFill>
                <a:latin typeface="Almarai"/>
                <a:hlinkClick r:id="rId2"/>
              </a:rPr>
              <a:t> أهمية الترجمة القانونية</a:t>
            </a:r>
            <a:r>
              <a:rPr lang="ar-IQ" dirty="0">
                <a:solidFill>
                  <a:srgbClr val="54595F"/>
                </a:solidFill>
                <a:latin typeface="Almarai"/>
              </a:rPr>
              <a:t> في أنه يجب التأكد من أن الشركة أو المترجم الذي يقوم بترجمة المستندات القانونية يفعل ذلك بأعلى قدر ممكن من الدقة والموثوقية</a:t>
            </a:r>
            <a:r>
              <a:rPr lang="ar-IQ" dirty="0" smtClean="0">
                <a:solidFill>
                  <a:srgbClr val="54595F"/>
                </a:solidFill>
                <a:latin typeface="Almarai"/>
              </a:rPr>
              <a:t>.</a:t>
            </a:r>
          </a:p>
          <a:p>
            <a:pPr marL="0" indent="0" algn="just">
              <a:buNone/>
            </a:pPr>
            <a:endParaRPr lang="ar-IQ" dirty="0" smtClean="0">
              <a:solidFill>
                <a:srgbClr val="54595F"/>
              </a:solidFill>
              <a:latin typeface="Almarai"/>
            </a:endParaRPr>
          </a:p>
          <a:p>
            <a:pPr algn="just"/>
            <a:r>
              <a:rPr lang="ar-IQ" dirty="0" smtClean="0">
                <a:solidFill>
                  <a:srgbClr val="54595F"/>
                </a:solidFill>
                <a:latin typeface="Almarai"/>
              </a:rPr>
              <a:t>حيث </a:t>
            </a:r>
            <a:r>
              <a:rPr lang="ar-IQ" dirty="0">
                <a:solidFill>
                  <a:srgbClr val="54595F"/>
                </a:solidFill>
                <a:latin typeface="Almarai"/>
              </a:rPr>
              <a:t>أن الخطأ في هذا المجال لا يتوقف عند كونه مجرد خطأ لغوي، بل أنه من الممكن أن يؤثر على حقوق الأشخاص أو يؤدي إلى ضياع حق أحدهم بشكل كامل</a:t>
            </a:r>
            <a:r>
              <a:rPr lang="ar-IQ" dirty="0" smtClean="0">
                <a:solidFill>
                  <a:srgbClr val="54595F"/>
                </a:solidFill>
                <a:latin typeface="Almarai"/>
              </a:rPr>
              <a:t>. </a:t>
            </a:r>
          </a:p>
          <a:p>
            <a:pPr algn="just"/>
            <a:endParaRPr lang="ar-IQ" dirty="0">
              <a:solidFill>
                <a:srgbClr val="54595F"/>
              </a:solidFill>
              <a:latin typeface="Almarai"/>
            </a:endParaRPr>
          </a:p>
        </p:txBody>
      </p:sp>
      <p:sp>
        <p:nvSpPr>
          <p:cNvPr id="3" name="Title 2"/>
          <p:cNvSpPr>
            <a:spLocks noGrp="1"/>
          </p:cNvSpPr>
          <p:nvPr>
            <p:ph type="title"/>
          </p:nvPr>
        </p:nvSpPr>
        <p:spPr/>
        <p:txBody>
          <a:bodyPr/>
          <a:lstStyle/>
          <a:p>
            <a:r>
              <a:rPr lang="ar-IQ" b="1" dirty="0">
                <a:solidFill>
                  <a:srgbClr val="54595F"/>
                </a:solidFill>
                <a:latin typeface="Almarai"/>
              </a:rPr>
              <a:t>أهمية الترجمة </a:t>
            </a:r>
            <a:r>
              <a:rPr lang="ar-IQ" b="1" dirty="0" smtClean="0">
                <a:solidFill>
                  <a:srgbClr val="54595F"/>
                </a:solidFill>
                <a:latin typeface="Almarai"/>
              </a:rPr>
              <a:t>القانونية</a:t>
            </a:r>
            <a:endParaRPr lang="ar-IQ" dirty="0"/>
          </a:p>
        </p:txBody>
      </p:sp>
    </p:spTree>
    <p:extLst>
      <p:ext uri="{BB962C8B-B14F-4D97-AF65-F5344CB8AC3E}">
        <p14:creationId xmlns:p14="http://schemas.microsoft.com/office/powerpoint/2010/main" val="141648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ar-IQ" sz="2800" dirty="0"/>
              <a:t>طريقة </a:t>
            </a:r>
            <a:r>
              <a:rPr lang="ar-IQ" sz="2800" dirty="0" smtClean="0"/>
              <a:t>الخطاب.</a:t>
            </a:r>
            <a:endParaRPr lang="ar-IQ" sz="2800" dirty="0"/>
          </a:p>
          <a:p>
            <a:pPr fontAlgn="base"/>
            <a:r>
              <a:rPr lang="ar-IQ" sz="2800" dirty="0" smtClean="0"/>
              <a:t>ألالفاظ والتراكيب لغوية.</a:t>
            </a:r>
            <a:endParaRPr lang="ar-IQ" sz="2800" dirty="0"/>
          </a:p>
          <a:p>
            <a:pPr fontAlgn="base"/>
            <a:r>
              <a:rPr lang="ar-IQ" sz="2800" dirty="0" smtClean="0"/>
              <a:t>التكرار.</a:t>
            </a:r>
            <a:endParaRPr lang="ar-IQ" sz="2800" dirty="0"/>
          </a:p>
          <a:p>
            <a:pPr fontAlgn="base"/>
            <a:r>
              <a:rPr lang="ar-IQ" sz="2800" dirty="0" smtClean="0"/>
              <a:t>التعقيد والغموض.</a:t>
            </a:r>
            <a:endParaRPr lang="ar-IQ" sz="2800" dirty="0"/>
          </a:p>
        </p:txBody>
      </p:sp>
      <p:sp>
        <p:nvSpPr>
          <p:cNvPr id="3" name="Title 2"/>
          <p:cNvSpPr>
            <a:spLocks noGrp="1"/>
          </p:cNvSpPr>
          <p:nvPr>
            <p:ph type="title"/>
          </p:nvPr>
        </p:nvSpPr>
        <p:spPr/>
        <p:txBody>
          <a:bodyPr/>
          <a:lstStyle/>
          <a:p>
            <a:r>
              <a:rPr lang="ar-IQ" b="1" dirty="0"/>
              <a:t>مميزات الترجمة </a:t>
            </a:r>
            <a:r>
              <a:rPr lang="ar-IQ" b="1" dirty="0" smtClean="0"/>
              <a:t>القانونية</a:t>
            </a:r>
            <a:endParaRPr lang="ar-IQ" dirty="0"/>
          </a:p>
        </p:txBody>
      </p:sp>
    </p:spTree>
    <p:extLst>
      <p:ext uri="{BB962C8B-B14F-4D97-AF65-F5344CB8AC3E}">
        <p14:creationId xmlns:p14="http://schemas.microsoft.com/office/powerpoint/2010/main" val="81895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fontAlgn="base"/>
            <a:r>
              <a:rPr lang="ar-IQ" b="1" dirty="0" smtClean="0">
                <a:solidFill>
                  <a:schemeClr val="tx1">
                    <a:lumMod val="75000"/>
                    <a:lumOff val="25000"/>
                  </a:schemeClr>
                </a:solidFill>
                <a:hlinkClick r:id="rId2"/>
              </a:rPr>
              <a:t>ترجمة </a:t>
            </a:r>
            <a:r>
              <a:rPr lang="ar-IQ" b="1" dirty="0">
                <a:solidFill>
                  <a:schemeClr val="tx1">
                    <a:lumMod val="75000"/>
                    <a:lumOff val="25000"/>
                  </a:schemeClr>
                </a:solidFill>
                <a:hlinkClick r:id="rId2"/>
              </a:rPr>
              <a:t>العقود القانونية</a:t>
            </a:r>
            <a:r>
              <a:rPr lang="ar-IQ" b="1" dirty="0">
                <a:solidFill>
                  <a:schemeClr val="tx1">
                    <a:lumMod val="75000"/>
                    <a:lumOff val="25000"/>
                  </a:schemeClr>
                </a:solidFill>
              </a:rPr>
              <a:t>.</a:t>
            </a:r>
            <a:endParaRPr lang="ar-IQ" dirty="0">
              <a:solidFill>
                <a:schemeClr val="tx1">
                  <a:lumMod val="75000"/>
                  <a:lumOff val="25000"/>
                </a:schemeClr>
              </a:solidFill>
            </a:endParaRPr>
          </a:p>
          <a:p>
            <a:pPr fontAlgn="base"/>
            <a:r>
              <a:rPr lang="ar-IQ" b="1" dirty="0">
                <a:solidFill>
                  <a:schemeClr val="tx1">
                    <a:lumMod val="75000"/>
                    <a:lumOff val="25000"/>
                  </a:schemeClr>
                </a:solidFill>
              </a:rPr>
              <a:t>ترجمة مستندات المحاكم.</a:t>
            </a:r>
            <a:endParaRPr lang="ar-IQ" dirty="0">
              <a:solidFill>
                <a:schemeClr val="tx1">
                  <a:lumMod val="75000"/>
                  <a:lumOff val="25000"/>
                </a:schemeClr>
              </a:solidFill>
            </a:endParaRPr>
          </a:p>
          <a:p>
            <a:pPr fontAlgn="base"/>
            <a:r>
              <a:rPr lang="ar-IQ" b="1" dirty="0">
                <a:solidFill>
                  <a:schemeClr val="tx1">
                    <a:lumMod val="75000"/>
                    <a:lumOff val="25000"/>
                  </a:schemeClr>
                </a:solidFill>
              </a:rPr>
              <a:t>ترجمة تراخيص العمل.</a:t>
            </a:r>
            <a:endParaRPr lang="ar-IQ" dirty="0">
              <a:solidFill>
                <a:schemeClr val="tx1">
                  <a:lumMod val="75000"/>
                  <a:lumOff val="25000"/>
                </a:schemeClr>
              </a:solidFill>
            </a:endParaRPr>
          </a:p>
          <a:p>
            <a:pPr fontAlgn="base"/>
            <a:r>
              <a:rPr lang="ar-IQ" b="1" dirty="0">
                <a:solidFill>
                  <a:schemeClr val="tx1">
                    <a:lumMod val="75000"/>
                    <a:lumOff val="25000"/>
                  </a:schemeClr>
                </a:solidFill>
              </a:rPr>
              <a:t>ترجمة المعاهدات الدولية.</a:t>
            </a:r>
            <a:endParaRPr lang="ar-IQ" dirty="0">
              <a:solidFill>
                <a:schemeClr val="tx1">
                  <a:lumMod val="75000"/>
                  <a:lumOff val="25000"/>
                </a:schemeClr>
              </a:solidFill>
            </a:endParaRPr>
          </a:p>
          <a:p>
            <a:pPr fontAlgn="base"/>
            <a:r>
              <a:rPr lang="ar-IQ" b="1" dirty="0">
                <a:solidFill>
                  <a:schemeClr val="tx1">
                    <a:lumMod val="75000"/>
                    <a:lumOff val="25000"/>
                  </a:schemeClr>
                </a:solidFill>
                <a:hlinkClick r:id="rId3"/>
              </a:rPr>
              <a:t>ترجمة السجلات التجارية.</a:t>
            </a:r>
            <a:endParaRPr lang="ar-IQ" dirty="0">
              <a:solidFill>
                <a:schemeClr val="tx1">
                  <a:lumMod val="75000"/>
                  <a:lumOff val="25000"/>
                </a:schemeClr>
              </a:solidFill>
            </a:endParaRPr>
          </a:p>
          <a:p>
            <a:pPr fontAlgn="base"/>
            <a:r>
              <a:rPr lang="ar-IQ" b="1" dirty="0">
                <a:solidFill>
                  <a:schemeClr val="tx1">
                    <a:lumMod val="75000"/>
                    <a:lumOff val="25000"/>
                  </a:schemeClr>
                </a:solidFill>
              </a:rPr>
              <a:t>ترجمة المستندات الشخصية.</a:t>
            </a:r>
            <a:endParaRPr lang="ar-IQ" dirty="0">
              <a:solidFill>
                <a:schemeClr val="tx1">
                  <a:lumMod val="75000"/>
                  <a:lumOff val="25000"/>
                </a:schemeClr>
              </a:solidFill>
            </a:endParaRPr>
          </a:p>
          <a:p>
            <a:pPr fontAlgn="base"/>
            <a:r>
              <a:rPr lang="ar-IQ" b="1" dirty="0">
                <a:solidFill>
                  <a:schemeClr val="tx1">
                    <a:lumMod val="75000"/>
                    <a:lumOff val="25000"/>
                  </a:schemeClr>
                </a:solidFill>
              </a:rPr>
              <a:t>ترجمة الشهادات العلمية.</a:t>
            </a:r>
            <a:endParaRPr lang="ar-IQ" dirty="0">
              <a:solidFill>
                <a:schemeClr val="tx1">
                  <a:lumMod val="75000"/>
                  <a:lumOff val="25000"/>
                </a:schemeClr>
              </a:solidFill>
            </a:endParaRPr>
          </a:p>
          <a:p>
            <a:pPr fontAlgn="base"/>
            <a:r>
              <a:rPr lang="ar-IQ" b="1" dirty="0">
                <a:solidFill>
                  <a:schemeClr val="tx1">
                    <a:lumMod val="75000"/>
                    <a:lumOff val="25000"/>
                  </a:schemeClr>
                </a:solidFill>
              </a:rPr>
              <a:t>ترجمة المراسلات الرسمية.</a:t>
            </a:r>
            <a:endParaRPr lang="ar-IQ" dirty="0">
              <a:solidFill>
                <a:schemeClr val="tx1">
                  <a:lumMod val="75000"/>
                  <a:lumOff val="25000"/>
                </a:schemeClr>
              </a:solidFill>
            </a:endParaRPr>
          </a:p>
          <a:p>
            <a:pPr fontAlgn="base"/>
            <a:r>
              <a:rPr lang="ar-IQ" b="1" dirty="0">
                <a:solidFill>
                  <a:schemeClr val="tx1"/>
                </a:solidFill>
                <a:hlinkClick r:id="rId4"/>
              </a:rPr>
              <a:t>ترجمة وثائق ومستندات السفر والهجرة.</a:t>
            </a:r>
            <a:endParaRPr lang="ar-IQ" dirty="0">
              <a:solidFill>
                <a:schemeClr val="tx1"/>
              </a:solidFill>
            </a:endParaRPr>
          </a:p>
          <a:p>
            <a:endParaRPr lang="ar-IQ" dirty="0"/>
          </a:p>
          <a:p>
            <a:endParaRPr lang="ar-IQ" dirty="0"/>
          </a:p>
        </p:txBody>
      </p:sp>
      <p:sp>
        <p:nvSpPr>
          <p:cNvPr id="3" name="Title 2"/>
          <p:cNvSpPr>
            <a:spLocks noGrp="1"/>
          </p:cNvSpPr>
          <p:nvPr>
            <p:ph type="title"/>
          </p:nvPr>
        </p:nvSpPr>
        <p:spPr/>
        <p:txBody>
          <a:bodyPr/>
          <a:lstStyle/>
          <a:p>
            <a:r>
              <a:rPr lang="ar-IQ" b="1" dirty="0"/>
              <a:t>أمثلة على الترجمة </a:t>
            </a:r>
            <a:r>
              <a:rPr lang="ar-IQ" b="1" dirty="0" smtClean="0"/>
              <a:t>القانونية</a:t>
            </a:r>
            <a:endParaRPr lang="ar-IQ" dirty="0"/>
          </a:p>
        </p:txBody>
      </p:sp>
    </p:spTree>
    <p:extLst>
      <p:ext uri="{BB962C8B-B14F-4D97-AF65-F5344CB8AC3E}">
        <p14:creationId xmlns:p14="http://schemas.microsoft.com/office/powerpoint/2010/main" val="3948362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b="1" dirty="0"/>
              <a:t>الإطلاع على قوانين اللغة المترجم عنها والمترجم إليها</a:t>
            </a:r>
            <a:endParaRPr lang="ar-IQ" dirty="0"/>
          </a:p>
          <a:p>
            <a:r>
              <a:rPr lang="ar-IQ" b="1" dirty="0"/>
              <a:t>الالتزام بالدقة اللغوية</a:t>
            </a:r>
            <a:endParaRPr lang="ar-IQ" dirty="0"/>
          </a:p>
          <a:p>
            <a:r>
              <a:rPr lang="ar-IQ" b="1" dirty="0"/>
              <a:t>الإلمام بالمصطلحات المتخصصة</a:t>
            </a:r>
            <a:endParaRPr lang="ar-IQ" dirty="0"/>
          </a:p>
          <a:p>
            <a:r>
              <a:rPr lang="ar-IQ" b="1" dirty="0"/>
              <a:t>الحفاظ على التنسيق</a:t>
            </a:r>
            <a:endParaRPr lang="ar-IQ" dirty="0"/>
          </a:p>
          <a:p>
            <a:r>
              <a:rPr lang="ar-IQ" b="1" dirty="0"/>
              <a:t>المراجعة النهائية من المتخصصين</a:t>
            </a:r>
            <a:endParaRPr lang="ar-IQ" dirty="0"/>
          </a:p>
          <a:p>
            <a:r>
              <a:rPr lang="ar-IQ" b="1" dirty="0"/>
              <a:t>الحفاظ على السرية الكاملة</a:t>
            </a:r>
            <a:endParaRPr lang="ar-IQ" dirty="0"/>
          </a:p>
          <a:p>
            <a:r>
              <a:rPr lang="ar-IQ" b="1" dirty="0" smtClean="0"/>
              <a:t>السرعة </a:t>
            </a:r>
            <a:r>
              <a:rPr lang="ar-IQ" b="1" dirty="0"/>
              <a:t>في الترجمة</a:t>
            </a:r>
            <a:endParaRPr lang="ar-IQ" dirty="0"/>
          </a:p>
          <a:p>
            <a:endParaRPr lang="ar-IQ" dirty="0"/>
          </a:p>
        </p:txBody>
      </p:sp>
      <p:sp>
        <p:nvSpPr>
          <p:cNvPr id="3" name="Title 2"/>
          <p:cNvSpPr>
            <a:spLocks noGrp="1"/>
          </p:cNvSpPr>
          <p:nvPr>
            <p:ph type="title"/>
          </p:nvPr>
        </p:nvSpPr>
        <p:spPr/>
        <p:txBody>
          <a:bodyPr/>
          <a:lstStyle/>
          <a:p>
            <a:r>
              <a:rPr lang="ar-IQ" b="1" dirty="0"/>
              <a:t>شروط الترجمة القانونية </a:t>
            </a:r>
            <a:r>
              <a:rPr lang="ar-IQ" b="1" dirty="0" smtClean="0"/>
              <a:t>المعتمدة</a:t>
            </a:r>
            <a:endParaRPr lang="ar-IQ" dirty="0"/>
          </a:p>
        </p:txBody>
      </p:sp>
    </p:spTree>
    <p:extLst>
      <p:ext uri="{BB962C8B-B14F-4D97-AF65-F5344CB8AC3E}">
        <p14:creationId xmlns:p14="http://schemas.microsoft.com/office/powerpoint/2010/main" val="2439277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ar-IQ" sz="3200" b="1" dirty="0" smtClean="0">
                <a:solidFill>
                  <a:srgbClr val="54595F"/>
                </a:solidFill>
                <a:latin typeface="Almarai"/>
              </a:rPr>
              <a:t>اختلاف </a:t>
            </a:r>
            <a:r>
              <a:rPr lang="ar-IQ" sz="3200" b="1" dirty="0">
                <a:solidFill>
                  <a:srgbClr val="54595F"/>
                </a:solidFill>
                <a:latin typeface="Almarai"/>
              </a:rPr>
              <a:t>الأنظمة القانونية من دولة </a:t>
            </a:r>
            <a:r>
              <a:rPr lang="ar-IQ" sz="3200" b="1" dirty="0" smtClean="0">
                <a:solidFill>
                  <a:srgbClr val="54595F"/>
                </a:solidFill>
                <a:latin typeface="Almarai"/>
              </a:rPr>
              <a:t>لأخرى.</a:t>
            </a:r>
            <a:endParaRPr lang="ar-IQ" sz="3200" dirty="0">
              <a:solidFill>
                <a:srgbClr val="54595F"/>
              </a:solidFill>
              <a:latin typeface="Almarai"/>
            </a:endParaRPr>
          </a:p>
          <a:p>
            <a:r>
              <a:rPr lang="ar-IQ" sz="3200" b="1" dirty="0" smtClean="0">
                <a:solidFill>
                  <a:srgbClr val="54595F"/>
                </a:solidFill>
                <a:latin typeface="Almarai"/>
              </a:rPr>
              <a:t>تطور </a:t>
            </a:r>
            <a:r>
              <a:rPr lang="ar-IQ" sz="3200" b="1" dirty="0">
                <a:solidFill>
                  <a:srgbClr val="54595F"/>
                </a:solidFill>
                <a:latin typeface="Almarai"/>
              </a:rPr>
              <a:t>الأنظمة القانونية وتغيُّرها بصورة مستمرة</a:t>
            </a:r>
            <a:endParaRPr lang="ar-IQ" sz="3200" dirty="0">
              <a:solidFill>
                <a:srgbClr val="54595F"/>
              </a:solidFill>
              <a:latin typeface="Almarai"/>
            </a:endParaRPr>
          </a:p>
          <a:p>
            <a:r>
              <a:rPr lang="ar-IQ" sz="3200" b="1" dirty="0">
                <a:solidFill>
                  <a:srgbClr val="54595F"/>
                </a:solidFill>
                <a:latin typeface="Almarai"/>
              </a:rPr>
              <a:t>وجود مصطلحات مُعقدة فيها</a:t>
            </a:r>
            <a:endParaRPr lang="ar-IQ" sz="3200" dirty="0">
              <a:solidFill>
                <a:srgbClr val="54595F"/>
              </a:solidFill>
              <a:latin typeface="Almarai"/>
            </a:endParaRPr>
          </a:p>
          <a:p>
            <a:r>
              <a:rPr lang="ar-IQ" sz="3200" b="1" dirty="0"/>
              <a:t>صعوبة الاستعانة بأدوات الترجمة التلقائية الحديثة فيها</a:t>
            </a:r>
            <a:endParaRPr lang="ar-IQ" sz="3200" dirty="0"/>
          </a:p>
          <a:p>
            <a:r>
              <a:rPr lang="ar-IQ" sz="3200" b="1" dirty="0"/>
              <a:t>مواعيد تسليم الوثائق القانونية الضيقة</a:t>
            </a:r>
            <a:endParaRPr lang="ar-IQ" sz="3200" dirty="0"/>
          </a:p>
          <a:p>
            <a:pPr marL="0" indent="0">
              <a:buNone/>
            </a:pPr>
            <a:r>
              <a:rPr lang="ar-IQ" dirty="0"/>
              <a:t/>
            </a:r>
            <a:br>
              <a:rPr lang="ar-IQ" dirty="0"/>
            </a:br>
            <a:r>
              <a:rPr lang="ar-IQ" dirty="0"/>
              <a:t/>
            </a:r>
            <a:br>
              <a:rPr lang="ar-IQ" dirty="0"/>
            </a:br>
            <a:r>
              <a:rPr lang="ar-IQ" dirty="0"/>
              <a:t/>
            </a:r>
            <a:br>
              <a:rPr lang="ar-IQ" dirty="0"/>
            </a:br>
            <a:endParaRPr lang="ar-IQ" dirty="0"/>
          </a:p>
        </p:txBody>
      </p:sp>
      <p:sp>
        <p:nvSpPr>
          <p:cNvPr id="3" name="Title 2"/>
          <p:cNvSpPr>
            <a:spLocks noGrp="1"/>
          </p:cNvSpPr>
          <p:nvPr>
            <p:ph type="title"/>
          </p:nvPr>
        </p:nvSpPr>
        <p:spPr/>
        <p:txBody>
          <a:bodyPr/>
          <a:lstStyle/>
          <a:p>
            <a:r>
              <a:rPr lang="ar-IQ" b="1" dirty="0">
                <a:solidFill>
                  <a:srgbClr val="54595F"/>
                </a:solidFill>
                <a:latin typeface="Almarai"/>
              </a:rPr>
              <a:t>صعوبات وتحديات الترجمة </a:t>
            </a:r>
            <a:r>
              <a:rPr lang="ar-IQ" b="1" dirty="0" smtClean="0">
                <a:solidFill>
                  <a:srgbClr val="54595F"/>
                </a:solidFill>
                <a:latin typeface="Almarai"/>
              </a:rPr>
              <a:t>القانونية</a:t>
            </a:r>
            <a:endParaRPr lang="ar-IQ" dirty="0"/>
          </a:p>
        </p:txBody>
      </p:sp>
    </p:spTree>
    <p:extLst>
      <p:ext uri="{BB962C8B-B14F-4D97-AF65-F5344CB8AC3E}">
        <p14:creationId xmlns:p14="http://schemas.microsoft.com/office/powerpoint/2010/main" val="907512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sz="2800" dirty="0" smtClean="0"/>
              <a:t>الاستعانة </a:t>
            </a:r>
            <a:r>
              <a:rPr lang="ar-IQ" sz="2800" dirty="0"/>
              <a:t>بمترجم قانوني محترف</a:t>
            </a:r>
          </a:p>
          <a:p>
            <a:r>
              <a:rPr lang="ar-IQ" sz="2800" dirty="0" smtClean="0"/>
              <a:t>التواصل </a:t>
            </a:r>
            <a:r>
              <a:rPr lang="ar-IQ" sz="2800" dirty="0"/>
              <a:t>مع خبير قانوني</a:t>
            </a:r>
          </a:p>
          <a:p>
            <a:r>
              <a:rPr lang="ar-IQ" sz="2800" dirty="0" smtClean="0"/>
              <a:t>التعاقد </a:t>
            </a:r>
            <a:r>
              <a:rPr lang="ar-IQ" sz="2800" dirty="0"/>
              <a:t>مع شركة لخدمات </a:t>
            </a:r>
            <a:r>
              <a:rPr lang="ar-IQ" sz="2800" dirty="0" smtClean="0"/>
              <a:t>الترجمة</a:t>
            </a:r>
            <a:r>
              <a:rPr lang="ar-IQ" sz="2800" dirty="0"/>
              <a:t> </a:t>
            </a:r>
          </a:p>
          <a:p>
            <a:endParaRPr lang="ar-IQ" dirty="0"/>
          </a:p>
        </p:txBody>
      </p:sp>
      <p:sp>
        <p:nvSpPr>
          <p:cNvPr id="3" name="Title 2"/>
          <p:cNvSpPr>
            <a:spLocks noGrp="1"/>
          </p:cNvSpPr>
          <p:nvPr>
            <p:ph type="title"/>
          </p:nvPr>
        </p:nvSpPr>
        <p:spPr/>
        <p:txBody>
          <a:bodyPr/>
          <a:lstStyle/>
          <a:p>
            <a:r>
              <a:rPr lang="ar-IQ" sz="4800" b="1" dirty="0" smtClean="0"/>
              <a:t>التغلب </a:t>
            </a:r>
            <a:r>
              <a:rPr lang="ar-IQ" sz="4800" b="1" dirty="0"/>
              <a:t>على تحديات الترجمة </a:t>
            </a:r>
            <a:r>
              <a:rPr lang="ar-IQ" sz="4800" b="1" dirty="0" smtClean="0"/>
              <a:t>القانونية</a:t>
            </a:r>
            <a:endParaRPr lang="ar-IQ" dirty="0"/>
          </a:p>
        </p:txBody>
      </p:sp>
    </p:spTree>
    <p:extLst>
      <p:ext uri="{BB962C8B-B14F-4D97-AF65-F5344CB8AC3E}">
        <p14:creationId xmlns:p14="http://schemas.microsoft.com/office/powerpoint/2010/main" val="3344098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z="7200" dirty="0" smtClean="0"/>
              <a:t>شكرا لاصغائكم </a:t>
            </a:r>
            <a:endParaRPr lang="ar-IQ" sz="7200" dirty="0"/>
          </a:p>
        </p:txBody>
      </p:sp>
    </p:spTree>
    <p:extLst>
      <p:ext uri="{BB962C8B-B14F-4D97-AF65-F5344CB8AC3E}">
        <p14:creationId xmlns:p14="http://schemas.microsoft.com/office/powerpoint/2010/main" val="3713561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42</TotalTime>
  <Words>157</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الترجمة القانونية وتحدياتها</vt:lpstr>
      <vt:lpstr>الترجمة القانونية</vt:lpstr>
      <vt:lpstr>أهمية الترجمة القانونية</vt:lpstr>
      <vt:lpstr>مميزات الترجمة القانونية</vt:lpstr>
      <vt:lpstr>أمثلة على الترجمة القانونية</vt:lpstr>
      <vt:lpstr>شروط الترجمة القانونية المعتمدة</vt:lpstr>
      <vt:lpstr>صعوبات وتحديات الترجمة القانونية</vt:lpstr>
      <vt:lpstr>التغلب على تحديات الترجمة القانونية</vt:lpstr>
      <vt:lpstr>شكرا لاصغائكم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وتحديات الترجمة القانونية</dc:title>
  <dc:creator>Tabarek</dc:creator>
  <cp:lastModifiedBy>MRoOzE</cp:lastModifiedBy>
  <cp:revision>2</cp:revision>
  <dcterms:created xsi:type="dcterms:W3CDTF">2006-08-16T00:00:00Z</dcterms:created>
  <dcterms:modified xsi:type="dcterms:W3CDTF">2024-05-02T08:10:28Z</dcterms:modified>
</cp:coreProperties>
</file>