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932" r:id="rId4"/>
    <p:sldMasterId id="2147483984" r:id="rId5"/>
  </p:sldMasterIdLst>
  <p:notesMasterIdLst>
    <p:notesMasterId r:id="rId77"/>
  </p:notesMasterIdLst>
  <p:sldIdLst>
    <p:sldId id="340" r:id="rId6"/>
    <p:sldId id="256" r:id="rId7"/>
    <p:sldId id="341" r:id="rId8"/>
    <p:sldId id="487" r:id="rId9"/>
    <p:sldId id="362" r:id="rId10"/>
    <p:sldId id="344" r:id="rId11"/>
    <p:sldId id="488" r:id="rId12"/>
    <p:sldId id="489" r:id="rId13"/>
    <p:sldId id="490" r:id="rId14"/>
    <p:sldId id="271" r:id="rId15"/>
    <p:sldId id="275" r:id="rId16"/>
    <p:sldId id="547" r:id="rId17"/>
    <p:sldId id="282" r:id="rId18"/>
    <p:sldId id="493" r:id="rId19"/>
    <p:sldId id="364" r:id="rId20"/>
    <p:sldId id="369" r:id="rId21"/>
    <p:sldId id="497" r:id="rId22"/>
    <p:sldId id="498" r:id="rId23"/>
    <p:sldId id="495" r:id="rId24"/>
    <p:sldId id="411" r:id="rId25"/>
    <p:sldId id="501" r:id="rId26"/>
    <p:sldId id="521" r:id="rId27"/>
    <p:sldId id="499" r:id="rId28"/>
    <p:sldId id="494" r:id="rId29"/>
    <p:sldId id="431" r:id="rId30"/>
    <p:sldId id="549" r:id="rId31"/>
    <p:sldId id="555" r:id="rId32"/>
    <p:sldId id="556" r:id="rId33"/>
    <p:sldId id="557" r:id="rId34"/>
    <p:sldId id="551" r:id="rId35"/>
    <p:sldId id="558" r:id="rId36"/>
    <p:sldId id="552" r:id="rId37"/>
    <p:sldId id="559" r:id="rId38"/>
    <p:sldId id="553" r:id="rId39"/>
    <p:sldId id="560" r:id="rId40"/>
    <p:sldId id="554" r:id="rId41"/>
    <p:sldId id="561" r:id="rId42"/>
    <p:sldId id="508" r:id="rId43"/>
    <p:sldId id="548" r:id="rId44"/>
    <p:sldId id="509" r:id="rId45"/>
    <p:sldId id="510" r:id="rId46"/>
    <p:sldId id="512" r:id="rId47"/>
    <p:sldId id="496" r:id="rId48"/>
    <p:sldId id="458" r:id="rId49"/>
    <p:sldId id="516" r:id="rId50"/>
    <p:sldId id="562" r:id="rId51"/>
    <p:sldId id="564" r:id="rId52"/>
    <p:sldId id="565" r:id="rId53"/>
    <p:sldId id="567" r:id="rId54"/>
    <p:sldId id="568" r:id="rId55"/>
    <p:sldId id="519" r:id="rId56"/>
    <p:sldId id="569" r:id="rId57"/>
    <p:sldId id="520" r:id="rId58"/>
    <p:sldId id="571" r:id="rId59"/>
    <p:sldId id="513" r:id="rId60"/>
    <p:sldId id="514" r:id="rId61"/>
    <p:sldId id="515" r:id="rId62"/>
    <p:sldId id="365" r:id="rId63"/>
    <p:sldId id="535" r:id="rId64"/>
    <p:sldId id="536" r:id="rId65"/>
    <p:sldId id="537" r:id="rId66"/>
    <p:sldId id="538" r:id="rId67"/>
    <p:sldId id="539" r:id="rId68"/>
    <p:sldId id="540" r:id="rId69"/>
    <p:sldId id="541" r:id="rId70"/>
    <p:sldId id="542" r:id="rId71"/>
    <p:sldId id="543" r:id="rId72"/>
    <p:sldId id="544" r:id="rId73"/>
    <p:sldId id="545" r:id="rId74"/>
    <p:sldId id="546" r:id="rId75"/>
    <p:sldId id="260" r:id="rId7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بدون عنوان" id="{D3D32E7E-5E6F-4562-822E-4F04B9382FD1}">
          <p14:sldIdLst>
            <p14:sldId id="340"/>
            <p14:sldId id="256"/>
            <p14:sldId id="341"/>
            <p14:sldId id="487"/>
            <p14:sldId id="362"/>
            <p14:sldId id="344"/>
            <p14:sldId id="488"/>
            <p14:sldId id="489"/>
            <p14:sldId id="490"/>
            <p14:sldId id="271"/>
            <p14:sldId id="275"/>
            <p14:sldId id="547"/>
            <p14:sldId id="282"/>
            <p14:sldId id="493"/>
            <p14:sldId id="364"/>
            <p14:sldId id="369"/>
            <p14:sldId id="497"/>
            <p14:sldId id="498"/>
            <p14:sldId id="495"/>
            <p14:sldId id="411"/>
            <p14:sldId id="501"/>
            <p14:sldId id="521"/>
            <p14:sldId id="499"/>
            <p14:sldId id="494"/>
            <p14:sldId id="431"/>
            <p14:sldId id="549"/>
            <p14:sldId id="555"/>
            <p14:sldId id="556"/>
            <p14:sldId id="557"/>
            <p14:sldId id="551"/>
            <p14:sldId id="558"/>
            <p14:sldId id="552"/>
            <p14:sldId id="559"/>
            <p14:sldId id="553"/>
            <p14:sldId id="560"/>
            <p14:sldId id="554"/>
            <p14:sldId id="561"/>
            <p14:sldId id="508"/>
            <p14:sldId id="548"/>
            <p14:sldId id="509"/>
            <p14:sldId id="510"/>
            <p14:sldId id="512"/>
            <p14:sldId id="496"/>
            <p14:sldId id="458"/>
            <p14:sldId id="516"/>
            <p14:sldId id="562"/>
            <p14:sldId id="564"/>
            <p14:sldId id="565"/>
            <p14:sldId id="567"/>
            <p14:sldId id="568"/>
            <p14:sldId id="519"/>
            <p14:sldId id="569"/>
            <p14:sldId id="520"/>
            <p14:sldId id="571"/>
            <p14:sldId id="513"/>
            <p14:sldId id="514"/>
            <p14:sldId id="515"/>
            <p14:sldId id="365"/>
            <p14:sldId id="535"/>
            <p14:sldId id="536"/>
            <p14:sldId id="537"/>
            <p14:sldId id="538"/>
            <p14:sldId id="539"/>
            <p14:sldId id="540"/>
            <p14:sldId id="541"/>
            <p14:sldId id="542"/>
            <p14:sldId id="543"/>
            <p14:sldId id="544"/>
            <p14:sldId id="545"/>
            <p14:sldId id="546"/>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jumaa" initials="aj" lastIdx="1" clrIdx="0">
    <p:extLst>
      <p:ext uri="{19B8F6BF-5375-455C-9EA6-DF929625EA0E}">
        <p15:presenceInfo xmlns:p15="http://schemas.microsoft.com/office/powerpoint/2012/main" userId="e035f96cd98347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33"/>
    <a:srgbClr val="3333CC"/>
    <a:srgbClr val="003399"/>
    <a:srgbClr val="CCC49A"/>
    <a:srgbClr val="0099FF"/>
    <a:srgbClr val="E6E6E6"/>
    <a:srgbClr val="D0CBA3"/>
    <a:srgbClr val="C8BB6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8" d="100"/>
          <a:sy n="68" d="100"/>
        </p:scale>
        <p:origin x="89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1583;&#1603;&#1578;&#1608;&#1585;&#1575;&#1607;\&#1575;&#1604;&#1575;&#1591;&#1585;&#1608;&#1581;&#1577;\&#1603;&#1578;&#1575;&#1576;&#1577;%20&#1575;&#1604;&#1575;&#1591;&#1585;&#1608;&#1581;&#1577;\GW+S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1583;&#1603;&#1578;&#1608;&#1585;&#1575;&#1607;\&#1575;&#1604;&#1575;&#1591;&#1585;&#1608;&#1581;&#1577;\&#1603;&#1578;&#1575;&#1576;&#1577;%20&#1575;&#1604;&#1575;&#1591;&#1585;&#1608;&#1581;&#1577;\GW+S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1583;&#1603;&#1578;&#1608;&#1585;&#1575;&#1607;\&#1575;&#1604;&#1575;&#1591;&#1585;&#1608;&#1581;&#1577;\&#1603;&#1578;&#1575;&#1576;&#1577;%20&#1575;&#1604;&#1575;&#1591;&#1585;&#1608;&#1581;&#1577;\GW+S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5CF0-4631-84DD-219A0E1FA001}"/>
                </c:ext>
              </c:extLst>
            </c:dLbl>
            <c:dLbl>
              <c:idx val="1"/>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5CF0-4631-84DD-219A0E1FA001}"/>
                </c:ext>
              </c:extLst>
            </c:dLbl>
            <c:dLbl>
              <c:idx val="2"/>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5CF0-4631-84DD-219A0E1FA001}"/>
                </c:ext>
              </c:extLst>
            </c:dLbl>
            <c:dLbl>
              <c:idx val="3"/>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5CF0-4631-84DD-219A0E1FA001}"/>
                </c:ext>
              </c:extLst>
            </c:dLbl>
            <c:dLbl>
              <c:idx val="4"/>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5CF0-4631-84DD-219A0E1FA001}"/>
                </c:ext>
              </c:extLst>
            </c:dLbl>
            <c:dLbl>
              <c:idx val="5"/>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CF0-4631-84DD-219A0E1FA001}"/>
                </c:ext>
              </c:extLst>
            </c:dLbl>
            <c:dLbl>
              <c:idx val="6"/>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3300"/>
                        </a:highlight>
                        <a:latin typeface="+mn-lt"/>
                        <a:ea typeface="+mn-ea"/>
                        <a:cs typeface="+mn-cs"/>
                      </a:defRPr>
                    </a:pPr>
                    <a:r>
                      <a:rPr lang="en-US">
                        <a:highlight>
                          <a:srgbClr val="FF3300"/>
                        </a:highlight>
                      </a:rPr>
                      <a:t>B</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3300"/>
                      </a:highligh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5CF0-4631-84DD-219A0E1FA001}"/>
                </c:ext>
              </c:extLst>
            </c:dLbl>
            <c:dLbl>
              <c:idx val="7"/>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5CF0-4631-84DD-219A0E1FA001}"/>
                </c:ext>
              </c:extLst>
            </c:dLbl>
            <c:dLbl>
              <c:idx val="8"/>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5CF0-4631-84DD-219A0E1FA001}"/>
                </c:ext>
              </c:extLst>
            </c:dLbl>
            <c:dLbl>
              <c:idx val="9"/>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3300"/>
                        </a:highlight>
                        <a:latin typeface="+mn-lt"/>
                        <a:ea typeface="+mn-ea"/>
                        <a:cs typeface="+mn-cs"/>
                      </a:defRPr>
                    </a:pPr>
                    <a:r>
                      <a:rPr lang="en-US">
                        <a:highlight>
                          <a:srgbClr val="FF3300"/>
                        </a:highlight>
                      </a:rPr>
                      <a:t>B</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3300"/>
                      </a:highligh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5CF0-4631-84DD-219A0E1FA001}"/>
                </c:ext>
              </c:extLst>
            </c:dLbl>
            <c:dLbl>
              <c:idx val="10"/>
              <c:tx>
                <c:rich>
                  <a:bodyPr/>
                  <a:lstStyle/>
                  <a:p>
                    <a:r>
                      <a:rPr lang="en-US"/>
                      <a:t>AB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5CF0-4631-84DD-219A0E1FA001}"/>
                </c:ext>
              </c:extLst>
            </c:dLbl>
            <c:dLbl>
              <c:idx val="11"/>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CF0-4631-84DD-219A0E1FA00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DNA!$A$1:$A$12</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DNA!$B$1:$B$12</c:f>
              <c:numCache>
                <c:formatCode>0.00</c:formatCode>
                <c:ptCount val="12"/>
                <c:pt idx="0">
                  <c:v>4.0419999999999998</c:v>
                </c:pt>
                <c:pt idx="1">
                  <c:v>4.133</c:v>
                </c:pt>
                <c:pt idx="2">
                  <c:v>4.03</c:v>
                </c:pt>
                <c:pt idx="3">
                  <c:v>3.4169999999999998</c:v>
                </c:pt>
                <c:pt idx="4">
                  <c:v>3.8330000000000002</c:v>
                </c:pt>
                <c:pt idx="5">
                  <c:v>3.5</c:v>
                </c:pt>
                <c:pt idx="6">
                  <c:v>2.8879999999999999</c:v>
                </c:pt>
                <c:pt idx="7">
                  <c:v>3.9980000000000002</c:v>
                </c:pt>
                <c:pt idx="8">
                  <c:v>3.556</c:v>
                </c:pt>
                <c:pt idx="9">
                  <c:v>3.11</c:v>
                </c:pt>
                <c:pt idx="10">
                  <c:v>3.9980000000000002</c:v>
                </c:pt>
                <c:pt idx="11">
                  <c:v>4.556</c:v>
                </c:pt>
              </c:numCache>
            </c:numRef>
          </c:val>
          <c:extLst>
            <c:ext xmlns:c15="http://schemas.microsoft.com/office/drawing/2012/chart" uri="{02D57815-91ED-43cb-92C2-25804820EDAC}">
              <c15:datalabelsRange>
                <c15:f>DNA!$C$1:$C$12</c15:f>
                <c15:dlblRangeCache>
                  <c:ptCount val="12"/>
                  <c:pt idx="0">
                    <c:v>ab</c:v>
                  </c:pt>
                  <c:pt idx="1">
                    <c:v>ab</c:v>
                  </c:pt>
                  <c:pt idx="2">
                    <c:v>ab</c:v>
                  </c:pt>
                  <c:pt idx="3">
                    <c:v>ab</c:v>
                  </c:pt>
                  <c:pt idx="4">
                    <c:v>ab</c:v>
                  </c:pt>
                  <c:pt idx="5">
                    <c:v>ab</c:v>
                  </c:pt>
                  <c:pt idx="6">
                    <c:v>b</c:v>
                  </c:pt>
                  <c:pt idx="7">
                    <c:v>ab</c:v>
                  </c:pt>
                  <c:pt idx="8">
                    <c:v>ab</c:v>
                  </c:pt>
                  <c:pt idx="9">
                    <c:v>b</c:v>
                  </c:pt>
                  <c:pt idx="10">
                    <c:v>ab</c:v>
                  </c:pt>
                  <c:pt idx="11">
                    <c:v>a</c:v>
                  </c:pt>
                </c15:dlblRangeCache>
              </c15:datalabelsRange>
            </c:ext>
            <c:ext xmlns:c16="http://schemas.microsoft.com/office/drawing/2014/chart" uri="{C3380CC4-5D6E-409C-BE32-E72D297353CC}">
              <c16:uniqueId val="{0000000C-5CF0-4631-84DD-219A0E1FA001}"/>
            </c:ext>
          </c:extLst>
        </c:ser>
        <c:dLbls>
          <c:showLegendKey val="0"/>
          <c:showVal val="1"/>
          <c:showCatName val="0"/>
          <c:showSerName val="0"/>
          <c:showPercent val="0"/>
          <c:showBubbleSize val="0"/>
        </c:dLbls>
        <c:gapWidth val="150"/>
        <c:shape val="box"/>
        <c:axId val="569432399"/>
        <c:axId val="569421999"/>
        <c:axId val="0"/>
      </c:bar3DChart>
      <c:catAx>
        <c:axId val="5694323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2000" b="1" dirty="0"/>
                  <a:t>المعاملات</a:t>
                </a:r>
                <a:endParaRPr lang="en-US" sz="2000" b="1" dirty="0"/>
              </a:p>
            </c:rich>
          </c:tx>
          <c:layout>
            <c:manualLayout>
              <c:xMode val="edge"/>
              <c:yMode val="edge"/>
              <c:x val="0.48082271004123278"/>
              <c:y val="0.945621214617804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421999"/>
        <c:crosses val="autoZero"/>
        <c:auto val="1"/>
        <c:lblAlgn val="ctr"/>
        <c:lblOffset val="100"/>
        <c:noMultiLvlLbl val="0"/>
      </c:catAx>
      <c:valAx>
        <c:axId val="569421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1500" b="1" dirty="0"/>
                  <a:t>ضرر المادة الوراثية </a:t>
                </a:r>
              </a:p>
              <a:p>
                <a:pPr>
                  <a:defRPr/>
                </a:pPr>
                <a:r>
                  <a:rPr lang="ar-IQ" sz="1500" b="1"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694323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FBDC-4C9F-BA00-457B8A1E5B3F}"/>
                </c:ext>
              </c:extLst>
            </c:dLbl>
            <c:dLbl>
              <c:idx val="1"/>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FBDC-4C9F-BA00-457B8A1E5B3F}"/>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FBDC-4C9F-BA00-457B8A1E5B3F}"/>
                </c:ext>
              </c:extLst>
            </c:dLbl>
            <c:dLbl>
              <c:idx val="3"/>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r>
                      <a:rPr lang="en-US"/>
                      <a:t>AB</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FBDC-4C9F-BA00-457B8A1E5B3F}"/>
                </c:ext>
              </c:extLst>
            </c:dLbl>
            <c:dLbl>
              <c:idx val="4"/>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FBDC-4C9F-BA00-457B8A1E5B3F}"/>
                </c:ext>
              </c:extLst>
            </c:dLbl>
            <c:dLbl>
              <c:idx val="5"/>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BDC-4C9F-BA00-457B8A1E5B3F}"/>
                </c:ext>
              </c:extLst>
            </c:dLbl>
            <c:dLbl>
              <c:idx val="6"/>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FBDC-4C9F-BA00-457B8A1E5B3F}"/>
                </c:ext>
              </c:extLst>
            </c:dLbl>
            <c:dLbl>
              <c:idx val="7"/>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FBDC-4C9F-BA00-457B8A1E5B3F}"/>
                </c:ext>
              </c:extLst>
            </c:dLbl>
            <c:dLbl>
              <c:idx val="8"/>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FBDC-4C9F-BA00-457B8A1E5B3F}"/>
                </c:ext>
              </c:extLst>
            </c:dLbl>
            <c:dLbl>
              <c:idx val="9"/>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r>
                      <a:rPr lang="en-US"/>
                      <a:t>AB</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FBDC-4C9F-BA00-457B8A1E5B3F}"/>
                </c:ext>
              </c:extLst>
            </c:dLbl>
            <c:dLbl>
              <c:idx val="10"/>
              <c:tx>
                <c:rich>
                  <a:bodyPr/>
                  <a:lstStyle/>
                  <a:p>
                    <a:r>
                      <a:rPr lang="en-US"/>
                      <a:t>B</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FBDC-4C9F-BA00-457B8A1E5B3F}"/>
                </c:ext>
              </c:extLst>
            </c:dLbl>
            <c:dLbl>
              <c:idx val="11"/>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r>
                      <a:rPr lang="en-US"/>
                      <a:t>AB</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BDC-4C9F-BA00-457B8A1E5B3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3300"/>
                    </a:highlight>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TCA!$A$1:$A$12</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TCA!$B$1:$B$12</c:f>
              <c:numCache>
                <c:formatCode>0.00</c:formatCode>
                <c:ptCount val="12"/>
                <c:pt idx="0">
                  <c:v>0.06</c:v>
                </c:pt>
                <c:pt idx="1">
                  <c:v>0.06</c:v>
                </c:pt>
                <c:pt idx="2">
                  <c:v>0.39600000000000002</c:v>
                </c:pt>
                <c:pt idx="3">
                  <c:v>0.29299999999999998</c:v>
                </c:pt>
                <c:pt idx="4">
                  <c:v>7.6999999999999999E-2</c:v>
                </c:pt>
                <c:pt idx="5">
                  <c:v>6.3E-2</c:v>
                </c:pt>
                <c:pt idx="6">
                  <c:v>0.10100000000000001</c:v>
                </c:pt>
                <c:pt idx="7">
                  <c:v>5.5E-2</c:v>
                </c:pt>
                <c:pt idx="8">
                  <c:v>3.5999999999999997E-2</c:v>
                </c:pt>
                <c:pt idx="9">
                  <c:v>0.26600000000000001</c:v>
                </c:pt>
                <c:pt idx="10">
                  <c:v>0.09</c:v>
                </c:pt>
                <c:pt idx="11">
                  <c:v>0.26600000000000001</c:v>
                </c:pt>
              </c:numCache>
            </c:numRef>
          </c:val>
          <c:extLst>
            <c:ext xmlns:c15="http://schemas.microsoft.com/office/drawing/2012/chart" uri="{02D57815-91ED-43cb-92C2-25804820EDAC}">
              <c15:datalabelsRange>
                <c15:f>TCA!$C$1:$C$12</c15:f>
                <c15:dlblRangeCache>
                  <c:ptCount val="12"/>
                  <c:pt idx="0">
                    <c:v>b</c:v>
                  </c:pt>
                  <c:pt idx="1">
                    <c:v>b</c:v>
                  </c:pt>
                  <c:pt idx="2">
                    <c:v>a</c:v>
                  </c:pt>
                  <c:pt idx="3">
                    <c:v>ab</c:v>
                  </c:pt>
                  <c:pt idx="4">
                    <c:v>b</c:v>
                  </c:pt>
                  <c:pt idx="5">
                    <c:v>b</c:v>
                  </c:pt>
                  <c:pt idx="6">
                    <c:v>b</c:v>
                  </c:pt>
                  <c:pt idx="7">
                    <c:v>b</c:v>
                  </c:pt>
                  <c:pt idx="8">
                    <c:v>b</c:v>
                  </c:pt>
                  <c:pt idx="9">
                    <c:v>ab</c:v>
                  </c:pt>
                  <c:pt idx="10">
                    <c:v>b</c:v>
                  </c:pt>
                  <c:pt idx="11">
                    <c:v>ab</c:v>
                  </c:pt>
                </c15:dlblRangeCache>
              </c15:datalabelsRange>
            </c:ext>
            <c:ext xmlns:c16="http://schemas.microsoft.com/office/drawing/2014/chart" uri="{C3380CC4-5D6E-409C-BE32-E72D297353CC}">
              <c16:uniqueId val="{0000000C-FBDC-4C9F-BA00-457B8A1E5B3F}"/>
            </c:ext>
          </c:extLst>
        </c:ser>
        <c:dLbls>
          <c:showLegendKey val="0"/>
          <c:showVal val="1"/>
          <c:showCatName val="0"/>
          <c:showSerName val="0"/>
          <c:showPercent val="0"/>
          <c:showBubbleSize val="0"/>
        </c:dLbls>
        <c:gapWidth val="150"/>
        <c:shape val="box"/>
        <c:axId val="485637919"/>
        <c:axId val="485641663"/>
        <c:axId val="0"/>
      </c:bar3DChart>
      <c:catAx>
        <c:axId val="48563791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2000" b="1" dirty="0"/>
                  <a:t>المعاملات</a:t>
                </a:r>
                <a:endParaRPr lang="en-US" sz="2000" b="1" dirty="0"/>
              </a:p>
            </c:rich>
          </c:tx>
          <c:layout>
            <c:manualLayout>
              <c:xMode val="edge"/>
              <c:yMode val="edge"/>
              <c:x val="0.48070943903456687"/>
              <c:y val="0.949084090376882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641663"/>
        <c:crosses val="autoZero"/>
        <c:auto val="1"/>
        <c:lblAlgn val="ctr"/>
        <c:lblOffset val="100"/>
        <c:noMultiLvlLbl val="0"/>
      </c:catAx>
      <c:valAx>
        <c:axId val="485641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1500" b="1" dirty="0"/>
                  <a:t>تركيز مضادات الاكسدة الكلية</a:t>
                </a:r>
              </a:p>
              <a:p>
                <a:pPr>
                  <a:defRPr/>
                </a:pPr>
                <a:r>
                  <a:rPr lang="ar-IQ" sz="1500" b="1" dirty="0"/>
                  <a:t>ملي مول /</a:t>
                </a:r>
                <a:r>
                  <a:rPr lang="ar-IQ" sz="1500" b="1" baseline="0" dirty="0"/>
                  <a:t> مل</a:t>
                </a:r>
                <a:endParaRPr lang="en-US" sz="15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856379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E041-460E-9359-5525427BE7B2}"/>
                </c:ext>
              </c:extLst>
            </c:dLbl>
            <c:dLbl>
              <c:idx val="1"/>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E041-460E-9359-5525427BE7B2}"/>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E041-460E-9359-5525427BE7B2}"/>
                </c:ext>
              </c:extLst>
            </c:dLbl>
            <c:dLbl>
              <c:idx val="3"/>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E041-460E-9359-5525427BE7B2}"/>
                </c:ext>
              </c:extLst>
            </c:dLbl>
            <c:dLbl>
              <c:idx val="4"/>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041-460E-9359-5525427BE7B2}"/>
                </c:ext>
              </c:extLst>
            </c:dLbl>
            <c:dLbl>
              <c:idx val="5"/>
              <c:tx>
                <c:rich>
                  <a:bodyPr/>
                  <a:lstStyle/>
                  <a:p>
                    <a:r>
                      <a:rPr lang="en-US"/>
                      <a:t>B</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E041-460E-9359-5525427BE7B2}"/>
                </c:ext>
              </c:extLst>
            </c:dLbl>
            <c:dLbl>
              <c:idx val="6"/>
              <c:tx>
                <c:rich>
                  <a:bodyPr/>
                  <a:lstStyle/>
                  <a:p>
                    <a:r>
                      <a:rPr lang="en-US"/>
                      <a:t>B</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E041-460E-9359-5525427BE7B2}"/>
                </c:ext>
              </c:extLst>
            </c:dLbl>
            <c:dLbl>
              <c:idx val="7"/>
              <c:tx>
                <c:rich>
                  <a:bodyPr/>
                  <a:lstStyle/>
                  <a:p>
                    <a:r>
                      <a:rPr lang="en-US"/>
                      <a:t>B</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E041-460E-9359-5525427BE7B2}"/>
                </c:ext>
              </c:extLst>
            </c:dLbl>
            <c:dLbl>
              <c:idx val="8"/>
              <c:tx>
                <c:rich>
                  <a:bodyPr/>
                  <a:lstStyle/>
                  <a:p>
                    <a:r>
                      <a:rPr lang="en-US"/>
                      <a:t>B</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E041-460E-9359-5525427BE7B2}"/>
                </c:ext>
              </c:extLst>
            </c:dLbl>
            <c:dLbl>
              <c:idx val="9"/>
              <c:tx>
                <c:rich>
                  <a:bodyPr/>
                  <a:lstStyle/>
                  <a:p>
                    <a:r>
                      <a:rPr lang="en-US"/>
                      <a:t>B</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E041-460E-9359-5525427BE7B2}"/>
                </c:ext>
              </c:extLst>
            </c:dLbl>
            <c:dLbl>
              <c:idx val="10"/>
              <c:tx>
                <c:rich>
                  <a:bodyPr/>
                  <a:lstStyle/>
                  <a:p>
                    <a:r>
                      <a:rPr lang="en-US"/>
                      <a:t>B</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E041-460E-9359-5525427BE7B2}"/>
                </c:ext>
              </c:extLst>
            </c:dLbl>
            <c:dLbl>
              <c:idx val="11"/>
              <c:tx>
                <c:rich>
                  <a:bodyPr/>
                  <a:lstStyle/>
                  <a:p>
                    <a:r>
                      <a:rPr lang="en-US"/>
                      <a:t>B</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041-460E-9359-5525427BE7B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3300"/>
                    </a:highlight>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MDA!$A$1:$A$12</c:f>
              <c:strCache>
                <c:ptCount val="12"/>
                <c:pt idx="0">
                  <c:v>S1</c:v>
                </c:pt>
                <c:pt idx="1">
                  <c:v>S2</c:v>
                </c:pt>
                <c:pt idx="2">
                  <c:v>S3</c:v>
                </c:pt>
                <c:pt idx="3">
                  <c:v>S4</c:v>
                </c:pt>
                <c:pt idx="4">
                  <c:v>S5</c:v>
                </c:pt>
                <c:pt idx="5">
                  <c:v>S6</c:v>
                </c:pt>
                <c:pt idx="6">
                  <c:v>S7</c:v>
                </c:pt>
                <c:pt idx="7">
                  <c:v>S8</c:v>
                </c:pt>
                <c:pt idx="8">
                  <c:v>S9</c:v>
                </c:pt>
                <c:pt idx="9">
                  <c:v>S10</c:v>
                </c:pt>
                <c:pt idx="10">
                  <c:v>S11</c:v>
                </c:pt>
                <c:pt idx="11">
                  <c:v>S12</c:v>
                </c:pt>
              </c:strCache>
            </c:strRef>
          </c:cat>
          <c:val>
            <c:numRef>
              <c:f>MDA!$B$1:$B$12</c:f>
              <c:numCache>
                <c:formatCode>0.00</c:formatCode>
                <c:ptCount val="12"/>
                <c:pt idx="0">
                  <c:v>52.19</c:v>
                </c:pt>
                <c:pt idx="1">
                  <c:v>55.24</c:v>
                </c:pt>
                <c:pt idx="2">
                  <c:v>52.6</c:v>
                </c:pt>
                <c:pt idx="3">
                  <c:v>60.97</c:v>
                </c:pt>
                <c:pt idx="4">
                  <c:v>50.9</c:v>
                </c:pt>
                <c:pt idx="5">
                  <c:v>19.09</c:v>
                </c:pt>
                <c:pt idx="6">
                  <c:v>6.18</c:v>
                </c:pt>
                <c:pt idx="7">
                  <c:v>10.91</c:v>
                </c:pt>
                <c:pt idx="8">
                  <c:v>4.72</c:v>
                </c:pt>
                <c:pt idx="9">
                  <c:v>8.94</c:v>
                </c:pt>
                <c:pt idx="10">
                  <c:v>6.32</c:v>
                </c:pt>
                <c:pt idx="11">
                  <c:v>3.98</c:v>
                </c:pt>
              </c:numCache>
            </c:numRef>
          </c:val>
          <c:extLst>
            <c:ext xmlns:c15="http://schemas.microsoft.com/office/drawing/2012/chart" uri="{02D57815-91ED-43cb-92C2-25804820EDAC}">
              <c15:datalabelsRange>
                <c15:f>MDA!$C$1:$C$12</c15:f>
                <c15:dlblRangeCache>
                  <c:ptCount val="12"/>
                  <c:pt idx="0">
                    <c:v>a</c:v>
                  </c:pt>
                  <c:pt idx="1">
                    <c:v>a</c:v>
                  </c:pt>
                  <c:pt idx="2">
                    <c:v>a</c:v>
                  </c:pt>
                  <c:pt idx="3">
                    <c:v>a</c:v>
                  </c:pt>
                  <c:pt idx="4">
                    <c:v>a</c:v>
                  </c:pt>
                  <c:pt idx="5">
                    <c:v>b</c:v>
                  </c:pt>
                  <c:pt idx="6">
                    <c:v>b</c:v>
                  </c:pt>
                  <c:pt idx="7">
                    <c:v>b</c:v>
                  </c:pt>
                  <c:pt idx="8">
                    <c:v>b</c:v>
                  </c:pt>
                  <c:pt idx="9">
                    <c:v>b</c:v>
                  </c:pt>
                  <c:pt idx="10">
                    <c:v>b</c:v>
                  </c:pt>
                  <c:pt idx="11">
                    <c:v>b</c:v>
                  </c:pt>
                </c15:dlblRangeCache>
              </c15:datalabelsRange>
            </c:ext>
            <c:ext xmlns:c16="http://schemas.microsoft.com/office/drawing/2014/chart" uri="{C3380CC4-5D6E-409C-BE32-E72D297353CC}">
              <c16:uniqueId val="{0000000C-E041-460E-9359-5525427BE7B2}"/>
            </c:ext>
          </c:extLst>
        </c:ser>
        <c:dLbls>
          <c:dLblPos val="outEnd"/>
          <c:showLegendKey val="0"/>
          <c:showVal val="1"/>
          <c:showCatName val="0"/>
          <c:showSerName val="0"/>
          <c:showPercent val="0"/>
          <c:showBubbleSize val="0"/>
        </c:dLbls>
        <c:gapWidth val="219"/>
        <c:overlap val="-27"/>
        <c:axId val="495434287"/>
        <c:axId val="495440943"/>
      </c:barChart>
      <c:catAx>
        <c:axId val="4954342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2000" b="1" dirty="0"/>
                  <a:t>المعاملات</a:t>
                </a:r>
                <a:endParaRPr lang="en-US" sz="2000" b="1" dirty="0"/>
              </a:p>
            </c:rich>
          </c:tx>
          <c:layout>
            <c:manualLayout>
              <c:xMode val="edge"/>
              <c:yMode val="edge"/>
              <c:x val="0.4809238024934383"/>
              <c:y val="0.94376346871114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440943"/>
        <c:crosses val="autoZero"/>
        <c:auto val="1"/>
        <c:lblAlgn val="ctr"/>
        <c:lblOffset val="100"/>
        <c:noMultiLvlLbl val="0"/>
      </c:catAx>
      <c:valAx>
        <c:axId val="4954409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1500" b="1" dirty="0"/>
                  <a:t>تركيز المالون ثنائي الألديهايد</a:t>
                </a:r>
              </a:p>
              <a:p>
                <a:pPr>
                  <a:defRPr/>
                </a:pPr>
                <a:r>
                  <a:rPr lang="ar-IQ" sz="1500" b="1" dirty="0"/>
                  <a:t>مايكرو</a:t>
                </a:r>
                <a:r>
                  <a:rPr lang="ar-IQ" sz="1500" b="1" baseline="0" dirty="0"/>
                  <a:t> مول / </a:t>
                </a:r>
                <a:r>
                  <a:rPr lang="en-US" sz="1500" b="1" baseline="0" dirty="0"/>
                  <a:t>10</a:t>
                </a:r>
                <a:r>
                  <a:rPr lang="en-US" sz="1500" b="1" baseline="30000" dirty="0"/>
                  <a:t>9</a:t>
                </a:r>
                <a:r>
                  <a:rPr lang="ar-IQ" sz="1500" b="1" baseline="0" dirty="0"/>
                  <a:t> نطفة</a:t>
                </a:r>
                <a:endParaRPr lang="en-US" sz="15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954342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290315260347756"/>
          <c:y val="5.5710807532725032E-2"/>
          <c:w val="0.86854975102011112"/>
          <c:h val="0.73512335958005259"/>
        </c:manualLayout>
      </c:layout>
      <c:bar3DChart>
        <c:barDir val="col"/>
        <c:grouping val="clustered"/>
        <c:varyColors val="0"/>
        <c:ser>
          <c:idx val="0"/>
          <c:order val="0"/>
          <c:spPr>
            <a:solidFill>
              <a:schemeClr val="accent1"/>
            </a:solidFill>
            <a:ln>
              <a:noFill/>
            </a:ln>
            <a:effectLst/>
            <a:sp3d/>
          </c:spPr>
          <c:invertIfNegative val="0"/>
          <c:dLbls>
            <c:dLbl>
              <c:idx val="0"/>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B0-4CE3-A9B9-C04A8A78D974}"/>
                </c:ext>
              </c:extLst>
            </c:dLbl>
            <c:dLbl>
              <c:idx val="1"/>
              <c:tx>
                <c:rich>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66FF33"/>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8B0-4CE3-A9B9-C04A8A78D974}"/>
                </c:ext>
              </c:extLst>
            </c:dLbl>
            <c:dLbl>
              <c:idx val="2"/>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8B0-4CE3-A9B9-C04A8A78D974}"/>
                </c:ext>
              </c:extLst>
            </c:dLbl>
            <c:dLbl>
              <c:idx val="3"/>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8B0-4CE3-A9B9-C04A8A78D974}"/>
                </c:ext>
              </c:extLst>
            </c:dLbl>
            <c:dLbl>
              <c:idx val="4"/>
              <c:tx>
                <c:rich>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66FF33"/>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8B0-4CE3-A9B9-C04A8A78D974}"/>
                </c:ext>
              </c:extLst>
            </c:dLbl>
            <c:dLbl>
              <c:idx val="5"/>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8B0-4CE3-A9B9-C04A8A78D974}"/>
                </c:ext>
              </c:extLst>
            </c:dLbl>
            <c:dLbl>
              <c:idx val="6"/>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8B0-4CE3-A9B9-C04A8A78D974}"/>
                </c:ext>
              </c:extLst>
            </c:dLbl>
            <c:dLbl>
              <c:idx val="7"/>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8B0-4CE3-A9B9-C04A8A78D974}"/>
                </c:ext>
              </c:extLst>
            </c:dLbl>
            <c:dLbl>
              <c:idx val="8"/>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8B0-4CE3-A9B9-C04A8A78D974}"/>
                </c:ext>
              </c:extLst>
            </c:dLbl>
            <c:dLbl>
              <c:idx val="9"/>
              <c:tx>
                <c:rich>
                  <a:bodyPr/>
                  <a:lstStyle/>
                  <a:p>
                    <a:r>
                      <a:rPr lang="en-US"/>
                      <a:t>AB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8B0-4CE3-A9B9-C04A8A78D974}"/>
                </c:ext>
              </c:extLst>
            </c:dLbl>
            <c:dLbl>
              <c:idx val="10"/>
              <c:tx>
                <c:rich>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FF0000"/>
                        </a:highlight>
                        <a:latin typeface="+mn-lt"/>
                        <a:ea typeface="+mn-ea"/>
                        <a:cs typeface="+mn-cs"/>
                      </a:defRPr>
                    </a:pPr>
                    <a:r>
                      <a:rPr lang="en-US">
                        <a:highlight>
                          <a:srgbClr val="FF0000"/>
                        </a:highlight>
                      </a:rPr>
                      <a:t>B</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FF0000"/>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8B0-4CE3-A9B9-C04A8A78D974}"/>
                </c:ext>
              </c:extLst>
            </c:dLbl>
            <c:dLbl>
              <c:idx val="11"/>
              <c:tx>
                <c:rich>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FF0000"/>
                        </a:highlight>
                        <a:latin typeface="+mn-lt"/>
                        <a:ea typeface="+mn-ea"/>
                        <a:cs typeface="+mn-cs"/>
                      </a:defRPr>
                    </a:pPr>
                    <a:r>
                      <a:rPr lang="en-US">
                        <a:highlight>
                          <a:srgbClr val="FF0000"/>
                        </a:highlight>
                      </a:rPr>
                      <a:t>B</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highlight>
                        <a:srgbClr val="FF0000"/>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8B0-4CE3-A9B9-C04A8A78D97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ln>
                      <a:noFill/>
                    </a:ln>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MDA!$A$1:$A$12</c:f>
              <c:strCache>
                <c:ptCount val="12"/>
                <c:pt idx="0">
                  <c:v>M1</c:v>
                </c:pt>
                <c:pt idx="1">
                  <c:v>M2</c:v>
                </c:pt>
                <c:pt idx="2">
                  <c:v>M3</c:v>
                </c:pt>
                <c:pt idx="3">
                  <c:v>M4</c:v>
                </c:pt>
                <c:pt idx="4">
                  <c:v>M5</c:v>
                </c:pt>
                <c:pt idx="5">
                  <c:v>M6</c:v>
                </c:pt>
                <c:pt idx="6">
                  <c:v>M7</c:v>
                </c:pt>
                <c:pt idx="7">
                  <c:v>M8</c:v>
                </c:pt>
                <c:pt idx="8">
                  <c:v>M9</c:v>
                </c:pt>
                <c:pt idx="9">
                  <c:v>M10</c:v>
                </c:pt>
                <c:pt idx="10">
                  <c:v>M11</c:v>
                </c:pt>
                <c:pt idx="11">
                  <c:v>M12</c:v>
                </c:pt>
              </c:strCache>
            </c:strRef>
          </c:cat>
          <c:val>
            <c:numRef>
              <c:f>MDA!$B$1:$B$12</c:f>
              <c:numCache>
                <c:formatCode>General</c:formatCode>
                <c:ptCount val="12"/>
                <c:pt idx="0">
                  <c:v>4.3099999999999996</c:v>
                </c:pt>
                <c:pt idx="1">
                  <c:v>4.58</c:v>
                </c:pt>
                <c:pt idx="2">
                  <c:v>4.16</c:v>
                </c:pt>
                <c:pt idx="3">
                  <c:v>3.44</c:v>
                </c:pt>
                <c:pt idx="4">
                  <c:v>4.67</c:v>
                </c:pt>
                <c:pt idx="5">
                  <c:v>4.38</c:v>
                </c:pt>
                <c:pt idx="6">
                  <c:v>4.3099999999999996</c:v>
                </c:pt>
                <c:pt idx="7">
                  <c:v>3.76</c:v>
                </c:pt>
                <c:pt idx="8">
                  <c:v>3.79</c:v>
                </c:pt>
                <c:pt idx="9">
                  <c:v>3.67</c:v>
                </c:pt>
                <c:pt idx="10">
                  <c:v>3.01</c:v>
                </c:pt>
                <c:pt idx="11">
                  <c:v>3.01</c:v>
                </c:pt>
              </c:numCache>
            </c:numRef>
          </c:val>
          <c:extLst>
            <c:ext xmlns:c16="http://schemas.microsoft.com/office/drawing/2014/chart" uri="{C3380CC4-5D6E-409C-BE32-E72D297353CC}">
              <c16:uniqueId val="{0000000C-E8B0-4CE3-A9B9-C04A8A78D974}"/>
            </c:ext>
          </c:extLst>
        </c:ser>
        <c:dLbls>
          <c:showLegendKey val="0"/>
          <c:showVal val="1"/>
          <c:showCatName val="0"/>
          <c:showSerName val="0"/>
          <c:showPercent val="0"/>
          <c:showBubbleSize val="0"/>
        </c:dLbls>
        <c:gapWidth val="150"/>
        <c:shape val="box"/>
        <c:axId val="129255680"/>
        <c:axId val="129266048"/>
        <c:axId val="0"/>
        <c:extLst>
          <c:ext xmlns:c15="http://schemas.microsoft.com/office/drawing/2012/chart" uri="{02D57815-91ED-43cb-92C2-25804820EDAC}">
            <c15:filteredBarSeries>
              <c15:ser>
                <c:idx val="1"/>
                <c:order val="1"/>
                <c:tx>
                  <c:strRef>
                    <c:extLst>
                      <c:ext uri="{02D57815-91ED-43cb-92C2-25804820EDAC}">
                        <c15:formulaRef>
                          <c15:sqref>MDA!$C$1:$C$12</c15:sqref>
                        </c15:formulaRef>
                      </c:ext>
                    </c:extLst>
                    <c:strCache>
                      <c:ptCount val="12"/>
                      <c:pt idx="0">
                        <c:v>ab</c:v>
                      </c:pt>
                      <c:pt idx="1">
                        <c:v>a</c:v>
                      </c:pt>
                      <c:pt idx="2">
                        <c:v>ab</c:v>
                      </c:pt>
                      <c:pt idx="3">
                        <c:v>ab</c:v>
                      </c:pt>
                      <c:pt idx="4">
                        <c:v>a</c:v>
                      </c:pt>
                      <c:pt idx="5">
                        <c:v>ab</c:v>
                      </c:pt>
                      <c:pt idx="6">
                        <c:v>ab</c:v>
                      </c:pt>
                      <c:pt idx="7">
                        <c:v>ab</c:v>
                      </c:pt>
                      <c:pt idx="8">
                        <c:v>ab</c:v>
                      </c:pt>
                      <c:pt idx="9">
                        <c:v>ab</c:v>
                      </c:pt>
                      <c:pt idx="10">
                        <c:v>b</c:v>
                      </c:pt>
                      <c:pt idx="11">
                        <c:v>b</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Lit>
                    <c:formatCode>General</c:formatCode>
                    <c:ptCount val="1"/>
                    <c:pt idx="0">
                      <c:v>1</c:v>
                    </c:pt>
                  </c:numLit>
                </c:val>
                <c:extLst>
                  <c:ext xmlns:c16="http://schemas.microsoft.com/office/drawing/2014/chart" uri="{C3380CC4-5D6E-409C-BE32-E72D297353CC}">
                    <c16:uniqueId val="{0000000D-E8B0-4CE3-A9B9-C04A8A78D974}"/>
                  </c:ext>
                </c:extLst>
              </c15:ser>
            </c15:filteredBarSeries>
          </c:ext>
        </c:extLst>
      </c:bar3DChart>
      <c:catAx>
        <c:axId val="129255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2000" b="1" dirty="0"/>
                  <a:t>المعاملات</a:t>
                </a:r>
                <a:endParaRPr lang="en-US" sz="2000" b="1" dirty="0"/>
              </a:p>
            </c:rich>
          </c:tx>
          <c:layout>
            <c:manualLayout>
              <c:xMode val="edge"/>
              <c:yMode val="edge"/>
              <c:x val="0.45326142417544157"/>
              <c:y val="0.922192489096757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66048"/>
        <c:crossesAt val="0"/>
        <c:auto val="1"/>
        <c:lblAlgn val="ctr"/>
        <c:lblOffset val="100"/>
        <c:noMultiLvlLbl val="0"/>
      </c:catAx>
      <c:valAx>
        <c:axId val="129266048"/>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1500" b="1" dirty="0"/>
                  <a:t>ضرر المادة الوراثية</a:t>
                </a:r>
              </a:p>
              <a:p>
                <a:pPr>
                  <a:defRPr/>
                </a:pPr>
                <a:r>
                  <a:rPr lang="ar-IQ" sz="1500" b="1" dirty="0"/>
                  <a:t>%</a:t>
                </a:r>
                <a:endParaRPr lang="en-US" sz="1500" b="1" dirty="0"/>
              </a:p>
            </c:rich>
          </c:tx>
          <c:layout>
            <c:manualLayout>
              <c:xMode val="edge"/>
              <c:yMode val="edge"/>
              <c:x val="4.7524310549032715E-2"/>
              <c:y val="0.244801837270341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9255680"/>
        <c:crosses val="autoZero"/>
        <c:crossBetween val="between"/>
        <c:majorUnit val="0.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320586463577297"/>
          <c:y val="5.5710807532725032E-2"/>
          <c:w val="0.85824709923554643"/>
          <c:h val="0.72258844160466706"/>
        </c:manualLayout>
      </c:layout>
      <c:bar3DChart>
        <c:barDir val="col"/>
        <c:grouping val="clustered"/>
        <c:varyColors val="0"/>
        <c:ser>
          <c:idx val="0"/>
          <c:order val="0"/>
          <c:spPr>
            <a:solidFill>
              <a:schemeClr val="accent1"/>
            </a:solidFill>
            <a:ln>
              <a:noFill/>
            </a:ln>
            <a:effectLst/>
            <a:sp3d/>
          </c:spPr>
          <c:invertIfNegative val="0"/>
          <c:dLbls>
            <c:dLbl>
              <c:idx val="0"/>
              <c:tx>
                <c:rich>
                  <a:bodyPr/>
                  <a:lstStyle/>
                  <a:p>
                    <a:r>
                      <a:rPr lang="en-US"/>
                      <a:t>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231-4F90-9E44-3022F7225297}"/>
                </c:ext>
              </c:extLst>
            </c:dLbl>
            <c:dLbl>
              <c:idx val="1"/>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231-4F90-9E44-3022F7225297}"/>
                </c:ext>
              </c:extLst>
            </c:dLbl>
            <c:dLbl>
              <c:idx val="2"/>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231-4F90-9E44-3022F7225297}"/>
                </c:ext>
              </c:extLst>
            </c:dLbl>
            <c:dLbl>
              <c:idx val="3"/>
              <c:tx>
                <c:rich>
                  <a:bodyPr/>
                  <a:lstStyle/>
                  <a:p>
                    <a:r>
                      <a:rPr lang="en-US"/>
                      <a:t>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231-4F90-9E44-3022F7225297}"/>
                </c:ext>
              </c:extLst>
            </c:dLbl>
            <c:dLbl>
              <c:idx val="4"/>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231-4F90-9E44-3022F7225297}"/>
                </c:ext>
              </c:extLst>
            </c:dLbl>
            <c:dLbl>
              <c:idx val="5"/>
              <c:tx>
                <c:rich>
                  <a:bodyPr/>
                  <a:lstStyle/>
                  <a:p>
                    <a:r>
                      <a:rPr lang="en-US"/>
                      <a:t>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231-4F90-9E44-3022F7225297}"/>
                </c:ext>
              </c:extLst>
            </c:dLbl>
            <c:dLbl>
              <c:idx val="6"/>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231-4F90-9E44-3022F7225297}"/>
                </c:ext>
              </c:extLst>
            </c:dLbl>
            <c:dLbl>
              <c:idx val="7"/>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231-4F90-9E44-3022F7225297}"/>
                </c:ext>
              </c:extLst>
            </c:dLbl>
            <c:dLbl>
              <c:idx val="8"/>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231-4F90-9E44-3022F7225297}"/>
                </c:ext>
              </c:extLst>
            </c:dLbl>
            <c:dLbl>
              <c:idx val="9"/>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231-4F90-9E44-3022F7225297}"/>
                </c:ext>
              </c:extLst>
            </c:dLbl>
            <c:dLbl>
              <c:idx val="10"/>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231-4F90-9E44-3022F7225297}"/>
                </c:ext>
              </c:extLst>
            </c:dLbl>
            <c:dLbl>
              <c:idx val="11"/>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231-4F90-9E44-3022F722529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0000"/>
                    </a:highligh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MDA!$A$1:$A$12</c:f>
              <c:strCache>
                <c:ptCount val="12"/>
                <c:pt idx="0">
                  <c:v>M1</c:v>
                </c:pt>
                <c:pt idx="1">
                  <c:v>M2</c:v>
                </c:pt>
                <c:pt idx="2">
                  <c:v>M3</c:v>
                </c:pt>
                <c:pt idx="3">
                  <c:v>M4</c:v>
                </c:pt>
                <c:pt idx="4">
                  <c:v>M5</c:v>
                </c:pt>
                <c:pt idx="5">
                  <c:v>M6</c:v>
                </c:pt>
                <c:pt idx="6">
                  <c:v>M7</c:v>
                </c:pt>
                <c:pt idx="7">
                  <c:v>M8</c:v>
                </c:pt>
                <c:pt idx="8">
                  <c:v>M9</c:v>
                </c:pt>
                <c:pt idx="9">
                  <c:v>M10</c:v>
                </c:pt>
                <c:pt idx="10">
                  <c:v>M11</c:v>
                </c:pt>
                <c:pt idx="11">
                  <c:v>M12</c:v>
                </c:pt>
              </c:strCache>
            </c:strRef>
          </c:cat>
          <c:val>
            <c:numRef>
              <c:f>MDA!$B$1:$B$12</c:f>
              <c:numCache>
                <c:formatCode>General</c:formatCode>
                <c:ptCount val="12"/>
                <c:pt idx="0">
                  <c:v>50.65</c:v>
                </c:pt>
                <c:pt idx="1">
                  <c:v>9.6300000000000008</c:v>
                </c:pt>
                <c:pt idx="2">
                  <c:v>6.41</c:v>
                </c:pt>
                <c:pt idx="3">
                  <c:v>50.34</c:v>
                </c:pt>
                <c:pt idx="4">
                  <c:v>64.63</c:v>
                </c:pt>
                <c:pt idx="5">
                  <c:v>52.93</c:v>
                </c:pt>
                <c:pt idx="6">
                  <c:v>5.32</c:v>
                </c:pt>
                <c:pt idx="7">
                  <c:v>2.6</c:v>
                </c:pt>
                <c:pt idx="8">
                  <c:v>10.36</c:v>
                </c:pt>
                <c:pt idx="9">
                  <c:v>6.46</c:v>
                </c:pt>
                <c:pt idx="10">
                  <c:v>9.58</c:v>
                </c:pt>
                <c:pt idx="11">
                  <c:v>69.319999999999993</c:v>
                </c:pt>
              </c:numCache>
            </c:numRef>
          </c:val>
          <c:extLst>
            <c:ext xmlns:c16="http://schemas.microsoft.com/office/drawing/2014/chart" uri="{C3380CC4-5D6E-409C-BE32-E72D297353CC}">
              <c16:uniqueId val="{0000000C-2231-4F90-9E44-3022F7225297}"/>
            </c:ext>
          </c:extLst>
        </c:ser>
        <c:dLbls>
          <c:showLegendKey val="0"/>
          <c:showVal val="1"/>
          <c:showCatName val="0"/>
          <c:showSerName val="0"/>
          <c:showPercent val="0"/>
          <c:showBubbleSize val="0"/>
        </c:dLbls>
        <c:gapWidth val="150"/>
        <c:shape val="box"/>
        <c:axId val="129255680"/>
        <c:axId val="129266048"/>
        <c:axId val="0"/>
        <c:extLst>
          <c:ext xmlns:c15="http://schemas.microsoft.com/office/drawing/2012/chart" uri="{02D57815-91ED-43cb-92C2-25804820EDAC}">
            <c15:filteredBarSeries>
              <c15:ser>
                <c:idx val="1"/>
                <c:order val="1"/>
                <c:tx>
                  <c:strRef>
                    <c:extLst>
                      <c:ext uri="{02D57815-91ED-43cb-92C2-25804820EDAC}">
                        <c15:formulaRef>
                          <c15:sqref>MDA!$C$1:$C$12</c15:sqref>
                        </c15:formulaRef>
                      </c:ext>
                    </c:extLst>
                    <c:strCache>
                      <c:ptCount val="12"/>
                      <c:pt idx="0">
                        <c:v>b</c:v>
                      </c:pt>
                      <c:pt idx="1">
                        <c:v>c</c:v>
                      </c:pt>
                      <c:pt idx="2">
                        <c:v>c</c:v>
                      </c:pt>
                      <c:pt idx="3">
                        <c:v>b</c:v>
                      </c:pt>
                      <c:pt idx="4">
                        <c:v>a</c:v>
                      </c:pt>
                      <c:pt idx="5">
                        <c:v>b</c:v>
                      </c:pt>
                      <c:pt idx="6">
                        <c:v>c</c:v>
                      </c:pt>
                      <c:pt idx="7">
                        <c:v>c</c:v>
                      </c:pt>
                      <c:pt idx="8">
                        <c:v>c</c:v>
                      </c:pt>
                      <c:pt idx="9">
                        <c:v>c</c:v>
                      </c:pt>
                      <c:pt idx="10">
                        <c:v>c</c:v>
                      </c:pt>
                      <c:pt idx="11">
                        <c:v>a</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Lit>
                    <c:formatCode>General</c:formatCode>
                    <c:ptCount val="1"/>
                    <c:pt idx="0">
                      <c:v>1</c:v>
                    </c:pt>
                  </c:numLit>
                </c:val>
                <c:extLst>
                  <c:ext xmlns:c16="http://schemas.microsoft.com/office/drawing/2014/chart" uri="{C3380CC4-5D6E-409C-BE32-E72D297353CC}">
                    <c16:uniqueId val="{0000000D-2231-4F90-9E44-3022F7225297}"/>
                  </c:ext>
                </c:extLst>
              </c15:ser>
            </c15:filteredBarSeries>
          </c:ext>
        </c:extLst>
      </c:bar3DChart>
      <c:catAx>
        <c:axId val="129255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2000" b="1" dirty="0"/>
                  <a:t>المعاملات</a:t>
                </a:r>
                <a:endParaRPr lang="en-US" sz="2000" b="1" dirty="0"/>
              </a:p>
            </c:rich>
          </c:tx>
          <c:layout>
            <c:manualLayout>
              <c:xMode val="edge"/>
              <c:yMode val="edge"/>
              <c:x val="0.45820122772787003"/>
              <c:y val="0.929150873781350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66048"/>
        <c:crossesAt val="0"/>
        <c:auto val="1"/>
        <c:lblAlgn val="ctr"/>
        <c:lblOffset val="100"/>
        <c:noMultiLvlLbl val="0"/>
      </c:catAx>
      <c:valAx>
        <c:axId val="129266048"/>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1500" b="1" dirty="0"/>
                  <a:t>تركيز مضادات الاكسدة الكلية</a:t>
                </a:r>
              </a:p>
              <a:p>
                <a:pPr>
                  <a:defRPr/>
                </a:pPr>
                <a:r>
                  <a:rPr lang="ar-IQ" sz="1500" b="1" dirty="0"/>
                  <a:t>ملي مول / مل</a:t>
                </a:r>
                <a:endParaRPr lang="en-US" sz="1500" b="1" dirty="0"/>
              </a:p>
            </c:rich>
          </c:tx>
          <c:layout>
            <c:manualLayout>
              <c:xMode val="edge"/>
              <c:yMode val="edge"/>
              <c:x val="6.5038965308314073E-2"/>
              <c:y val="0.3322759826288291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9255680"/>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277652793400824"/>
          <c:y val="5.5710807532725032E-2"/>
          <c:w val="0.86692819647544062"/>
          <c:h val="0.70914697349130185"/>
        </c:manualLayout>
      </c:layout>
      <c:bar3DChart>
        <c:barDir val="col"/>
        <c:grouping val="clustered"/>
        <c:varyColors val="0"/>
        <c:ser>
          <c:idx val="0"/>
          <c:order val="0"/>
          <c:spPr>
            <a:solidFill>
              <a:schemeClr val="accent1"/>
            </a:solidFill>
            <a:ln>
              <a:noFill/>
            </a:ln>
            <a:effectLst/>
            <a:sp3d/>
          </c:spPr>
          <c:invertIfNegative val="0"/>
          <c:dLbls>
            <c:dLbl>
              <c:idx val="0"/>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636-4542-A6D2-AD7344EB5277}"/>
                </c:ext>
              </c:extLst>
            </c:dLbl>
            <c:dLbl>
              <c:idx val="1"/>
              <c:tx>
                <c:rich>
                  <a:bodyPr/>
                  <a:lstStyle/>
                  <a:p>
                    <a:r>
                      <a:rPr lang="en-US"/>
                      <a:t>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36-4542-A6D2-AD7344EB5277}"/>
                </c:ext>
              </c:extLst>
            </c:dLbl>
            <c:dLbl>
              <c:idx val="2"/>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636-4542-A6D2-AD7344EB5277}"/>
                </c:ext>
              </c:extLst>
            </c:dLbl>
            <c:dLbl>
              <c:idx val="3"/>
              <c:tx>
                <c:rich>
                  <a:bodyPr/>
                  <a:lstStyle/>
                  <a:p>
                    <a:r>
                      <a:rPr lang="en-US"/>
                      <a:t>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636-4542-A6D2-AD7344EB5277}"/>
                </c:ext>
              </c:extLst>
            </c:dLbl>
            <c:dLbl>
              <c:idx val="4"/>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36-4542-A6D2-AD7344EB5277}"/>
                </c:ext>
              </c:extLst>
            </c:dLbl>
            <c:dLbl>
              <c:idx val="5"/>
              <c:tx>
                <c:rich>
                  <a:bodyPr/>
                  <a:lstStyle/>
                  <a:p>
                    <a:r>
                      <a:rPr lang="en-US"/>
                      <a:t>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636-4542-A6D2-AD7344EB5277}"/>
                </c:ext>
              </c:extLst>
            </c:dLbl>
            <c:dLbl>
              <c:idx val="6"/>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636-4542-A6D2-AD7344EB5277}"/>
                </c:ext>
              </c:extLst>
            </c:dLbl>
            <c:dLbl>
              <c:idx val="7"/>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636-4542-A6D2-AD7344EB5277}"/>
                </c:ext>
              </c:extLst>
            </c:dLbl>
            <c:dLbl>
              <c:idx val="8"/>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r>
                      <a:rPr lang="en-US">
                        <a:highlight>
                          <a:srgbClr val="66FF33"/>
                        </a:highlight>
                      </a:rPr>
                      <a:t>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66FF33"/>
                      </a:highligh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636-4542-A6D2-AD7344EB5277}"/>
                </c:ext>
              </c:extLst>
            </c:dLbl>
            <c:dLbl>
              <c:idx val="9"/>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636-4542-A6D2-AD7344EB5277}"/>
                </c:ext>
              </c:extLst>
            </c:dLbl>
            <c:dLbl>
              <c:idx val="10"/>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636-4542-A6D2-AD7344EB5277}"/>
                </c:ext>
              </c:extLst>
            </c:dLbl>
            <c:dLbl>
              <c:idx val="11"/>
              <c:tx>
                <c:rich>
                  <a:bodyPr/>
                  <a:lstStyle/>
                  <a:p>
                    <a:r>
                      <a:rPr lang="en-US"/>
                      <a:t>C</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636-4542-A6D2-AD7344EB527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highlight>
                      <a:srgbClr val="FF0000"/>
                    </a:highligh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MDA!$A$1:$A$12</c:f>
              <c:strCache>
                <c:ptCount val="12"/>
                <c:pt idx="0">
                  <c:v>M1</c:v>
                </c:pt>
                <c:pt idx="1">
                  <c:v>M2</c:v>
                </c:pt>
                <c:pt idx="2">
                  <c:v>M3</c:v>
                </c:pt>
                <c:pt idx="3">
                  <c:v>M4</c:v>
                </c:pt>
                <c:pt idx="4">
                  <c:v>M5</c:v>
                </c:pt>
                <c:pt idx="5">
                  <c:v>M6</c:v>
                </c:pt>
                <c:pt idx="6">
                  <c:v>M7</c:v>
                </c:pt>
                <c:pt idx="7">
                  <c:v>M8</c:v>
                </c:pt>
                <c:pt idx="8">
                  <c:v>M9</c:v>
                </c:pt>
                <c:pt idx="9">
                  <c:v>M10</c:v>
                </c:pt>
                <c:pt idx="10">
                  <c:v>M11</c:v>
                </c:pt>
                <c:pt idx="11">
                  <c:v>M12</c:v>
                </c:pt>
              </c:strCache>
            </c:strRef>
          </c:cat>
          <c:val>
            <c:numRef>
              <c:f>MDA!$B$1:$B$12</c:f>
              <c:numCache>
                <c:formatCode>General</c:formatCode>
                <c:ptCount val="12"/>
                <c:pt idx="0">
                  <c:v>0.06</c:v>
                </c:pt>
                <c:pt idx="1">
                  <c:v>0.39</c:v>
                </c:pt>
                <c:pt idx="2">
                  <c:v>0.05</c:v>
                </c:pt>
                <c:pt idx="3">
                  <c:v>0.5</c:v>
                </c:pt>
                <c:pt idx="4">
                  <c:v>0.06</c:v>
                </c:pt>
                <c:pt idx="5">
                  <c:v>0.52</c:v>
                </c:pt>
                <c:pt idx="6">
                  <c:v>0.06</c:v>
                </c:pt>
                <c:pt idx="7">
                  <c:v>7.0000000000000007E-2</c:v>
                </c:pt>
                <c:pt idx="8">
                  <c:v>0.7</c:v>
                </c:pt>
                <c:pt idx="9">
                  <c:v>0.05</c:v>
                </c:pt>
                <c:pt idx="10">
                  <c:v>0.12</c:v>
                </c:pt>
                <c:pt idx="11">
                  <c:v>0.14000000000000001</c:v>
                </c:pt>
              </c:numCache>
            </c:numRef>
          </c:val>
          <c:extLst>
            <c:ext xmlns:c16="http://schemas.microsoft.com/office/drawing/2014/chart" uri="{C3380CC4-5D6E-409C-BE32-E72D297353CC}">
              <c16:uniqueId val="{0000000C-8636-4542-A6D2-AD7344EB5277}"/>
            </c:ext>
          </c:extLst>
        </c:ser>
        <c:dLbls>
          <c:showLegendKey val="0"/>
          <c:showVal val="1"/>
          <c:showCatName val="0"/>
          <c:showSerName val="0"/>
          <c:showPercent val="0"/>
          <c:showBubbleSize val="0"/>
        </c:dLbls>
        <c:gapWidth val="150"/>
        <c:shape val="box"/>
        <c:axId val="129255680"/>
        <c:axId val="129266048"/>
        <c:axId val="0"/>
        <c:extLst>
          <c:ext xmlns:c15="http://schemas.microsoft.com/office/drawing/2012/chart" uri="{02D57815-91ED-43cb-92C2-25804820EDAC}">
            <c15:filteredBarSeries>
              <c15:ser>
                <c:idx val="1"/>
                <c:order val="1"/>
                <c:tx>
                  <c:strRef>
                    <c:extLst>
                      <c:ext uri="{02D57815-91ED-43cb-92C2-25804820EDAC}">
                        <c15:formulaRef>
                          <c15:sqref>MDA!$C$1:$C$12</c15:sqref>
                        </c15:formulaRef>
                      </c:ext>
                    </c:extLst>
                    <c:strCache>
                      <c:ptCount val="12"/>
                      <c:pt idx="0">
                        <c:v>c</c:v>
                      </c:pt>
                      <c:pt idx="1">
                        <c:v>b</c:v>
                      </c:pt>
                      <c:pt idx="2">
                        <c:v>c</c:v>
                      </c:pt>
                      <c:pt idx="3">
                        <c:v>b</c:v>
                      </c:pt>
                      <c:pt idx="4">
                        <c:v>c</c:v>
                      </c:pt>
                      <c:pt idx="5">
                        <c:v>b</c:v>
                      </c:pt>
                      <c:pt idx="6">
                        <c:v>c</c:v>
                      </c:pt>
                      <c:pt idx="7">
                        <c:v>c</c:v>
                      </c:pt>
                      <c:pt idx="8">
                        <c:v>a</c:v>
                      </c:pt>
                      <c:pt idx="9">
                        <c:v>c</c:v>
                      </c:pt>
                      <c:pt idx="10">
                        <c:v>c</c:v>
                      </c:pt>
                      <c:pt idx="11">
                        <c:v>c</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Lit>
                    <c:formatCode>General</c:formatCode>
                    <c:ptCount val="1"/>
                    <c:pt idx="0">
                      <c:v>1</c:v>
                    </c:pt>
                  </c:numLit>
                </c:val>
                <c:extLst>
                  <c:ext xmlns:c16="http://schemas.microsoft.com/office/drawing/2014/chart" uri="{C3380CC4-5D6E-409C-BE32-E72D297353CC}">
                    <c16:uniqueId val="{0000000D-8636-4542-A6D2-AD7344EB5277}"/>
                  </c:ext>
                </c:extLst>
              </c15:ser>
            </c15:filteredBarSeries>
          </c:ext>
        </c:extLst>
      </c:bar3DChart>
      <c:dateAx>
        <c:axId val="129255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2000" b="1" dirty="0"/>
                  <a:t>المعاملات</a:t>
                </a:r>
                <a:endParaRPr lang="en-US" sz="2000" b="1" dirty="0"/>
              </a:p>
            </c:rich>
          </c:tx>
          <c:layout>
            <c:manualLayout>
              <c:xMode val="edge"/>
              <c:yMode val="edge"/>
              <c:x val="0.45966620396136243"/>
              <c:y val="0.909087955933759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66048"/>
        <c:crossesAt val="0"/>
        <c:auto val="0"/>
        <c:lblOffset val="100"/>
        <c:baseTimeUnit val="days"/>
      </c:dateAx>
      <c:valAx>
        <c:axId val="12926604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IQ" sz="1500" b="1" dirty="0"/>
                  <a:t>تركيز المالون ثنائي </a:t>
                </a:r>
                <a:r>
                  <a:rPr lang="ar-IQ" sz="1500" b="1" dirty="0" err="1"/>
                  <a:t>الألدهايد</a:t>
                </a:r>
                <a:endParaRPr lang="ar-IQ" sz="1500" b="1" dirty="0"/>
              </a:p>
              <a:p>
                <a:pPr>
                  <a:defRPr/>
                </a:pPr>
                <a:r>
                  <a:rPr lang="ar-IQ" sz="1500" b="1" dirty="0"/>
                  <a:t>مايكرو غرام ن </a:t>
                </a:r>
                <a:r>
                  <a:rPr lang="en-US" sz="1500" b="1" dirty="0"/>
                  <a:t>10</a:t>
                </a:r>
                <a:r>
                  <a:rPr lang="en-US" sz="1500" b="1" baseline="30000" dirty="0"/>
                  <a:t>9</a:t>
                </a:r>
                <a:r>
                  <a:rPr lang="ar-IQ" sz="1500" b="1" dirty="0"/>
                  <a:t> نطفة</a:t>
                </a:r>
                <a:endParaRPr lang="en-US" sz="1500" b="1" dirty="0"/>
              </a:p>
            </c:rich>
          </c:tx>
          <c:layout>
            <c:manualLayout>
              <c:xMode val="edge"/>
              <c:yMode val="edge"/>
              <c:x val="7.4938244335485904E-2"/>
              <c:y val="0.3241429924382376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9255680"/>
        <c:crossesAt val="1"/>
        <c:crossBetween val="between"/>
        <c:maj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ln>
                  <a:noFill/>
                </a:ln>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16B88-A6D5-4E42-AC22-159071C03AC5}"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66523-43D8-433D-AE07-1C240F716282}" type="slidenum">
              <a:rPr lang="en-US" smtClean="0"/>
              <a:t>‹#›</a:t>
            </a:fld>
            <a:endParaRPr lang="en-US"/>
          </a:p>
        </p:txBody>
      </p:sp>
    </p:spTree>
    <p:extLst>
      <p:ext uri="{BB962C8B-B14F-4D97-AF65-F5344CB8AC3E}">
        <p14:creationId xmlns:p14="http://schemas.microsoft.com/office/powerpoint/2010/main" val="92247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6D246-ABCB-4A2C-A2FD-5B789E218471}"/>
              </a:ext>
            </a:extLst>
          </p:cNvPr>
          <p:cNvSpPr/>
          <p:nvPr userDrawn="1"/>
        </p:nvSpPr>
        <p:spPr>
          <a:xfrm>
            <a:off x="0" y="0"/>
            <a:ext cx="12192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6DE818A-C3DB-49F5-B882-FFC95EF35C9E}"/>
              </a:ext>
            </a:extLst>
          </p:cNvPr>
          <p:cNvSpPr/>
          <p:nvPr/>
        </p:nvSpPr>
        <p:spPr>
          <a:xfrm rot="7585316">
            <a:off x="1062496" y="4682929"/>
            <a:ext cx="668361" cy="2915645"/>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57278C10-63C6-47B3-B402-85698C8991BF}"/>
              </a:ext>
            </a:extLst>
          </p:cNvPr>
          <p:cNvSpPr/>
          <p:nvPr userDrawn="1"/>
        </p:nvSpPr>
        <p:spPr>
          <a:xfrm rot="2700000">
            <a:off x="5357021" y="-2166980"/>
            <a:ext cx="3185171" cy="11865198"/>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BF911EF6-C546-4CF0-9282-B87CD7E0EC34}"/>
              </a:ext>
            </a:extLst>
          </p:cNvPr>
          <p:cNvSpPr/>
          <p:nvPr userDrawn="1"/>
        </p:nvSpPr>
        <p:spPr>
          <a:xfrm rot="2700000">
            <a:off x="10611807" y="3783420"/>
            <a:ext cx="826822" cy="3671652"/>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A5ADFF98-A988-4C56-849B-E56B01758860}"/>
              </a:ext>
            </a:extLst>
          </p:cNvPr>
          <p:cNvSpPr/>
          <p:nvPr userDrawn="1"/>
        </p:nvSpPr>
        <p:spPr>
          <a:xfrm rot="2700000">
            <a:off x="1031037" y="-1094186"/>
            <a:ext cx="1169612" cy="5100012"/>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4511F6DB-9A36-400C-8FF0-D5DE61D5908E}"/>
              </a:ext>
            </a:extLst>
          </p:cNvPr>
          <p:cNvSpPr/>
          <p:nvPr userDrawn="1"/>
        </p:nvSpPr>
        <p:spPr>
          <a:xfrm rot="2613694">
            <a:off x="6204536" y="1338587"/>
            <a:ext cx="1719555"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405EAC-939C-4C4A-A652-22978EC323B2}"/>
              </a:ext>
            </a:extLst>
          </p:cNvPr>
          <p:cNvSpPr/>
          <p:nvPr userDrawn="1"/>
        </p:nvSpPr>
        <p:spPr>
          <a:xfrm rot="5400000">
            <a:off x="10559005" y="1597448"/>
            <a:ext cx="1161448" cy="949463"/>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F3D761A-CEA6-4A9C-BC05-657BD6ED734C}"/>
              </a:ext>
            </a:extLst>
          </p:cNvPr>
          <p:cNvSpPr/>
          <p:nvPr userDrawn="1"/>
        </p:nvSpPr>
        <p:spPr>
          <a:xfrm rot="8257828">
            <a:off x="273193" y="259357"/>
            <a:ext cx="749314"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1260B8-53BA-47D3-87D6-323C933B255E}"/>
              </a:ext>
            </a:extLst>
          </p:cNvPr>
          <p:cNvPicPr>
            <a:picLocks noChangeAspect="1"/>
          </p:cNvPicPr>
          <p:nvPr userDrawn="1"/>
        </p:nvPicPr>
        <p:blipFill>
          <a:blip r:embed="rId2"/>
          <a:stretch>
            <a:fillRect/>
          </a:stretch>
        </p:blipFill>
        <p:spPr>
          <a:xfrm>
            <a:off x="5187617" y="2316383"/>
            <a:ext cx="1816765" cy="2225233"/>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tyl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16A93B-6921-4C70-8BB4-714FCAD39A32}"/>
              </a:ext>
            </a:extLst>
          </p:cNvPr>
          <p:cNvSpPr>
            <a:spLocks noGrp="1"/>
          </p:cNvSpPr>
          <p:nvPr>
            <p:ph type="pic" sz="quarter" idx="42" hasCustomPrompt="1"/>
          </p:nvPr>
        </p:nvSpPr>
        <p:spPr>
          <a:xfrm>
            <a:off x="2827782" y="2898848"/>
            <a:ext cx="1190833" cy="1952967"/>
          </a:xfrm>
          <a:custGeom>
            <a:avLst/>
            <a:gdLst>
              <a:gd name="connsiteX0" fmla="*/ 0 w 1190833"/>
              <a:gd name="connsiteY0" fmla="*/ 0 h 1952967"/>
              <a:gd name="connsiteX1" fmla="*/ 1190833 w 1190833"/>
              <a:gd name="connsiteY1" fmla="*/ 0 h 1952967"/>
              <a:gd name="connsiteX2" fmla="*/ 1190833 w 1190833"/>
              <a:gd name="connsiteY2" fmla="*/ 1952967 h 1952967"/>
              <a:gd name="connsiteX3" fmla="*/ 0 w 1190833"/>
              <a:gd name="connsiteY3" fmla="*/ 1952967 h 1952967"/>
            </a:gdLst>
            <a:ahLst/>
            <a:cxnLst>
              <a:cxn ang="0">
                <a:pos x="connsiteX0" y="connsiteY0"/>
              </a:cxn>
              <a:cxn ang="0">
                <a:pos x="connsiteX1" y="connsiteY1"/>
              </a:cxn>
              <a:cxn ang="0">
                <a:pos x="connsiteX2" y="connsiteY2"/>
              </a:cxn>
              <a:cxn ang="0">
                <a:pos x="connsiteX3" y="connsiteY3"/>
              </a:cxn>
            </a:cxnLst>
            <a:rect l="l" t="t" r="r" b="b"/>
            <a:pathLst>
              <a:path w="1190833" h="1952967">
                <a:moveTo>
                  <a:pt x="0" y="0"/>
                </a:moveTo>
                <a:lnTo>
                  <a:pt x="1190833" y="0"/>
                </a:lnTo>
                <a:lnTo>
                  <a:pt x="1190833" y="1952967"/>
                </a:lnTo>
                <a:lnTo>
                  <a:pt x="0" y="1952967"/>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7354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7" name="Picture Placeholder 2"/>
          <p:cNvSpPr>
            <a:spLocks noGrp="1"/>
          </p:cNvSpPr>
          <p:nvPr>
            <p:ph type="pic" idx="15" hasCustomPrompt="1"/>
          </p:nvPr>
        </p:nvSpPr>
        <p:spPr>
          <a:xfrm>
            <a:off x="0" y="4365104"/>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7968208" y="0"/>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9409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tyl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AE611C2-19EC-4180-B746-B8E5A871E714}"/>
              </a:ext>
            </a:extLst>
          </p:cNvPr>
          <p:cNvSpPr>
            <a:spLocks noGrp="1"/>
          </p:cNvSpPr>
          <p:nvPr>
            <p:ph type="pic" idx="15" hasCustomPrompt="1"/>
          </p:nvPr>
        </p:nvSpPr>
        <p:spPr>
          <a:xfrm>
            <a:off x="0" y="0"/>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B31A7D8-3817-4D41-B0AC-6F6407DDD546}"/>
              </a:ext>
            </a:extLst>
          </p:cNvPr>
          <p:cNvSpPr>
            <a:spLocks noGrp="1"/>
          </p:cNvSpPr>
          <p:nvPr>
            <p:ph type="pic" idx="16" hasCustomPrompt="1"/>
          </p:nvPr>
        </p:nvSpPr>
        <p:spPr>
          <a:xfrm>
            <a:off x="7968208" y="4365104"/>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0107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C0D10032-074E-4CA2-ABA5-9CD5B90CB803}"/>
              </a:ext>
            </a:extLst>
          </p:cNvPr>
          <p:cNvSpPr>
            <a:spLocks noGrp="1"/>
          </p:cNvSpPr>
          <p:nvPr>
            <p:ph type="pic" idx="16" hasCustomPrompt="1"/>
          </p:nvPr>
        </p:nvSpPr>
        <p:spPr>
          <a:xfrm>
            <a:off x="558349" y="520166"/>
            <a:ext cx="4728531"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06860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9733"/>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Fully Editable Shapes</a:t>
            </a:r>
          </a:p>
        </p:txBody>
      </p:sp>
    </p:spTree>
    <p:extLst>
      <p:ext uri="{BB962C8B-B14F-4D97-AF65-F5344CB8AC3E}">
        <p14:creationId xmlns:p14="http://schemas.microsoft.com/office/powerpoint/2010/main" val="140921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6D246-ABCB-4A2C-A2FD-5B789E218471}"/>
              </a:ext>
            </a:extLst>
          </p:cNvPr>
          <p:cNvSpPr/>
          <p:nvPr userDrawn="1"/>
        </p:nvSpPr>
        <p:spPr>
          <a:xfrm>
            <a:off x="0" y="0"/>
            <a:ext cx="12192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6DE818A-C3DB-49F5-B882-FFC95EF35C9E}"/>
              </a:ext>
            </a:extLst>
          </p:cNvPr>
          <p:cNvSpPr/>
          <p:nvPr/>
        </p:nvSpPr>
        <p:spPr>
          <a:xfrm rot="7585316">
            <a:off x="1062496" y="4682929"/>
            <a:ext cx="668361" cy="2915645"/>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57278C10-63C6-47B3-B402-85698C8991BF}"/>
              </a:ext>
            </a:extLst>
          </p:cNvPr>
          <p:cNvSpPr/>
          <p:nvPr userDrawn="1"/>
        </p:nvSpPr>
        <p:spPr>
          <a:xfrm rot="2700000">
            <a:off x="5357021" y="-2166980"/>
            <a:ext cx="3185171" cy="11865198"/>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BF911EF6-C546-4CF0-9282-B87CD7E0EC34}"/>
              </a:ext>
            </a:extLst>
          </p:cNvPr>
          <p:cNvSpPr/>
          <p:nvPr userDrawn="1"/>
        </p:nvSpPr>
        <p:spPr>
          <a:xfrm rot="2700000">
            <a:off x="10611807" y="3783420"/>
            <a:ext cx="826822" cy="3671652"/>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A5ADFF98-A988-4C56-849B-E56B01758860}"/>
              </a:ext>
            </a:extLst>
          </p:cNvPr>
          <p:cNvSpPr/>
          <p:nvPr userDrawn="1"/>
        </p:nvSpPr>
        <p:spPr>
          <a:xfrm rot="2700000">
            <a:off x="1031037" y="-1094186"/>
            <a:ext cx="1169612" cy="5100012"/>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4511F6DB-9A36-400C-8FF0-D5DE61D5908E}"/>
              </a:ext>
            </a:extLst>
          </p:cNvPr>
          <p:cNvSpPr/>
          <p:nvPr userDrawn="1"/>
        </p:nvSpPr>
        <p:spPr>
          <a:xfrm rot="2613694">
            <a:off x="6204536" y="1338587"/>
            <a:ext cx="1719555"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405EAC-939C-4C4A-A652-22978EC323B2}"/>
              </a:ext>
            </a:extLst>
          </p:cNvPr>
          <p:cNvSpPr/>
          <p:nvPr userDrawn="1"/>
        </p:nvSpPr>
        <p:spPr>
          <a:xfrm rot="5400000">
            <a:off x="10559005" y="1597448"/>
            <a:ext cx="1161448" cy="949463"/>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F3D761A-CEA6-4A9C-BC05-657BD6ED734C}"/>
              </a:ext>
            </a:extLst>
          </p:cNvPr>
          <p:cNvSpPr/>
          <p:nvPr userDrawn="1"/>
        </p:nvSpPr>
        <p:spPr>
          <a:xfrm rot="8257828">
            <a:off x="273193" y="259357"/>
            <a:ext cx="749314"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1260B8-53BA-47D3-87D6-323C933B255E}"/>
              </a:ext>
            </a:extLst>
          </p:cNvPr>
          <p:cNvPicPr>
            <a:picLocks noChangeAspect="1"/>
          </p:cNvPicPr>
          <p:nvPr userDrawn="1"/>
        </p:nvPicPr>
        <p:blipFill>
          <a:blip r:embed="rId2"/>
          <a:stretch>
            <a:fillRect/>
          </a:stretch>
        </p:blipFill>
        <p:spPr>
          <a:xfrm>
            <a:off x="5187617" y="2316383"/>
            <a:ext cx="1816765" cy="2225233"/>
          </a:xfrm>
          <a:prstGeom prst="rect">
            <a:avLst/>
          </a:prstGeom>
        </p:spPr>
      </p:pic>
    </p:spTree>
    <p:extLst>
      <p:ext uri="{BB962C8B-B14F-4D97-AF65-F5344CB8AC3E}">
        <p14:creationId xmlns:p14="http://schemas.microsoft.com/office/powerpoint/2010/main" val="123569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F5875FE7-E5ED-4E41-9EB7-B5DE447AD05E}"/>
              </a:ext>
            </a:extLst>
          </p:cNvPr>
          <p:cNvSpPr>
            <a:spLocks/>
          </p:cNvSpPr>
          <p:nvPr userDrawn="1"/>
        </p:nvSpPr>
        <p:spPr bwMode="auto">
          <a:xfrm>
            <a:off x="0" y="2596"/>
            <a:ext cx="11682484" cy="6855404"/>
          </a:xfrm>
          <a:custGeom>
            <a:avLst/>
            <a:gdLst>
              <a:gd name="connsiteX0" fmla="*/ 135716 w 11682484"/>
              <a:gd name="connsiteY0" fmla="*/ 0 h 6855404"/>
              <a:gd name="connsiteX1" fmla="*/ 1583140 w 11682484"/>
              <a:gd name="connsiteY1" fmla="*/ 1348532 h 6855404"/>
              <a:gd name="connsiteX2" fmla="*/ 11682484 w 11682484"/>
              <a:gd name="connsiteY2" fmla="*/ 4114823 h 6855404"/>
              <a:gd name="connsiteX3" fmla="*/ 11682484 w 11682484"/>
              <a:gd name="connsiteY3" fmla="*/ 6855404 h 6855404"/>
              <a:gd name="connsiteX4" fmla="*/ 9707328 w 11682484"/>
              <a:gd name="connsiteY4" fmla="*/ 6855404 h 6855404"/>
              <a:gd name="connsiteX5" fmla="*/ 9569988 w 11682484"/>
              <a:gd name="connsiteY5" fmla="*/ 6685097 h 6855404"/>
              <a:gd name="connsiteX6" fmla="*/ 5598025 w 11682484"/>
              <a:gd name="connsiteY6" fmla="*/ 3691219 h 6855404"/>
              <a:gd name="connsiteX7" fmla="*/ 2821856 w 11682484"/>
              <a:gd name="connsiteY7" fmla="*/ 3599026 h 6855404"/>
              <a:gd name="connsiteX8" fmla="*/ 63756 w 11682484"/>
              <a:gd name="connsiteY8" fmla="*/ 6602507 h 6855404"/>
              <a:gd name="connsiteX9" fmla="*/ 3589 w 11682484"/>
              <a:gd name="connsiteY9" fmla="*/ 6855404 h 6855404"/>
              <a:gd name="connsiteX10" fmla="*/ 0 w 11682484"/>
              <a:gd name="connsiteY10" fmla="*/ 6855404 h 6855404"/>
              <a:gd name="connsiteX11" fmla="*/ 0 w 11682484"/>
              <a:gd name="connsiteY11" fmla="*/ 5728147 h 6855404"/>
              <a:gd name="connsiteX12" fmla="*/ 0 w 11682484"/>
              <a:gd name="connsiteY12" fmla="*/ 1967486 h 6855404"/>
              <a:gd name="connsiteX13" fmla="*/ 0 w 11682484"/>
              <a:gd name="connsiteY13" fmla="*/ 825147 h 6855404"/>
              <a:gd name="connsiteX14" fmla="*/ 1 w 11682484"/>
              <a:gd name="connsiteY14" fmla="*/ 825147 h 6855404"/>
              <a:gd name="connsiteX15" fmla="*/ 1 w 11682484"/>
              <a:gd name="connsiteY15" fmla="*/ 479227 h 6855404"/>
              <a:gd name="connsiteX16" fmla="*/ 1 w 11682484"/>
              <a:gd name="connsiteY16" fmla="*/ 346491 h 6855404"/>
              <a:gd name="connsiteX17" fmla="*/ 2 w 11682484"/>
              <a:gd name="connsiteY17" fmla="*/ 346491 h 6855404"/>
              <a:gd name="connsiteX18" fmla="*/ 2 w 11682484"/>
              <a:gd name="connsiteY18" fmla="*/ 571 h 6855404"/>
              <a:gd name="connsiteX19" fmla="*/ 127322 w 11682484"/>
              <a:gd name="connsiteY19" fmla="*/ 31 h 68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82484" h="6855404">
                <a:moveTo>
                  <a:pt x="135716" y="0"/>
                </a:moveTo>
                <a:lnTo>
                  <a:pt x="1583140" y="1348532"/>
                </a:lnTo>
                <a:lnTo>
                  <a:pt x="11682484" y="4114823"/>
                </a:lnTo>
                <a:lnTo>
                  <a:pt x="11682484" y="6855404"/>
                </a:lnTo>
                <a:lnTo>
                  <a:pt x="9707328" y="6855404"/>
                </a:lnTo>
                <a:lnTo>
                  <a:pt x="9569988" y="6685097"/>
                </a:lnTo>
                <a:cubicBezTo>
                  <a:pt x="8411292" y="5293196"/>
                  <a:pt x="7168522" y="4300079"/>
                  <a:pt x="5598025" y="3691219"/>
                </a:cubicBezTo>
                <a:cubicBezTo>
                  <a:pt x="4810593" y="3386702"/>
                  <a:pt x="3628101" y="3319652"/>
                  <a:pt x="2821856" y="3599026"/>
                </a:cubicBezTo>
                <a:cubicBezTo>
                  <a:pt x="1476436" y="4020704"/>
                  <a:pt x="428633" y="5267408"/>
                  <a:pt x="63756" y="6602507"/>
                </a:cubicBezTo>
                <a:lnTo>
                  <a:pt x="3589" y="6855404"/>
                </a:lnTo>
                <a:lnTo>
                  <a:pt x="0" y="6855404"/>
                </a:lnTo>
                <a:lnTo>
                  <a:pt x="0" y="5728147"/>
                </a:lnTo>
                <a:lnTo>
                  <a:pt x="0" y="1967486"/>
                </a:lnTo>
                <a:lnTo>
                  <a:pt x="0" y="825147"/>
                </a:lnTo>
                <a:lnTo>
                  <a:pt x="1" y="825147"/>
                </a:lnTo>
                <a:lnTo>
                  <a:pt x="1" y="479227"/>
                </a:lnTo>
                <a:lnTo>
                  <a:pt x="1" y="346491"/>
                </a:lnTo>
                <a:lnTo>
                  <a:pt x="2" y="346491"/>
                </a:lnTo>
                <a:lnTo>
                  <a:pt x="2" y="571"/>
                </a:lnTo>
                <a:cubicBezTo>
                  <a:pt x="2" y="571"/>
                  <a:pt x="46193" y="353"/>
                  <a:pt x="127322" y="31"/>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1218F5CF-15FE-4EEB-9CE3-3FBB4D1D799E}"/>
              </a:ext>
            </a:extLst>
          </p:cNvPr>
          <p:cNvSpPr>
            <a:spLocks/>
          </p:cNvSpPr>
          <p:nvPr userDrawn="1"/>
        </p:nvSpPr>
        <p:spPr bwMode="auto">
          <a:xfrm rot="213804">
            <a:off x="-19171" y="109604"/>
            <a:ext cx="12075996" cy="2051564"/>
          </a:xfrm>
          <a:custGeom>
            <a:avLst/>
            <a:gdLst>
              <a:gd name="connsiteX0" fmla="*/ 1 w 12075996"/>
              <a:gd name="connsiteY0" fmla="*/ 264203 h 2051564"/>
              <a:gd name="connsiteX1" fmla="*/ 4242639 w 12075996"/>
              <a:gd name="connsiteY1" fmla="*/ 0 h 2051564"/>
              <a:gd name="connsiteX2" fmla="*/ 4506096 w 12075996"/>
              <a:gd name="connsiteY2" fmla="*/ 105217 h 2051564"/>
              <a:gd name="connsiteX3" fmla="*/ 7760587 w 12075996"/>
              <a:gd name="connsiteY3" fmla="*/ 1449725 h 2051564"/>
              <a:gd name="connsiteX4" fmla="*/ 12023712 w 12075996"/>
              <a:gd name="connsiteY4" fmla="*/ 181916 h 2051564"/>
              <a:gd name="connsiteX5" fmla="*/ 12075996 w 12075996"/>
              <a:gd name="connsiteY5" fmla="*/ 38560 h 2051564"/>
              <a:gd name="connsiteX6" fmla="*/ 12075996 w 12075996"/>
              <a:gd name="connsiteY6" fmla="*/ 49656 h 2051564"/>
              <a:gd name="connsiteX7" fmla="*/ 12034949 w 12075996"/>
              <a:gd name="connsiteY7" fmla="*/ 192180 h 2051564"/>
              <a:gd name="connsiteX8" fmla="*/ 7869859 w 12075996"/>
              <a:gd name="connsiteY8" fmla="*/ 1752181 h 2051564"/>
              <a:gd name="connsiteX9" fmla="*/ 3235820 w 12075996"/>
              <a:gd name="connsiteY9" fmla="*/ 242456 h 2051564"/>
              <a:gd name="connsiteX10" fmla="*/ 1558466 w 12075996"/>
              <a:gd name="connsiteY10" fmla="*/ 338976 h 2051564"/>
              <a:gd name="connsiteX11" fmla="*/ 220 w 12075996"/>
              <a:gd name="connsiteY11" fmla="*/ 450295 h 2051564"/>
              <a:gd name="connsiteX12" fmla="*/ 881 w 12075996"/>
              <a:gd name="connsiteY12" fmla="*/ 459818 h 2051564"/>
              <a:gd name="connsiteX13" fmla="*/ 0 w 12075996"/>
              <a:gd name="connsiteY13" fmla="*/ 459516 h 2051564"/>
              <a:gd name="connsiteX14" fmla="*/ 0 w 12075996"/>
              <a:gd name="connsiteY14" fmla="*/ 429248 h 2051564"/>
              <a:gd name="connsiteX15" fmla="*/ 1 w 12075996"/>
              <a:gd name="connsiteY15" fmla="*/ 429248 h 20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75996" h="2051564">
                <a:moveTo>
                  <a:pt x="1" y="264203"/>
                </a:moveTo>
                <a:lnTo>
                  <a:pt x="4242639" y="0"/>
                </a:lnTo>
                <a:lnTo>
                  <a:pt x="4506096" y="105217"/>
                </a:lnTo>
                <a:cubicBezTo>
                  <a:pt x="5593744" y="542784"/>
                  <a:pt x="6923737" y="1110296"/>
                  <a:pt x="7760587" y="1449725"/>
                </a:cubicBezTo>
                <a:cubicBezTo>
                  <a:pt x="10618004" y="2616266"/>
                  <a:pt x="11666948" y="1084938"/>
                  <a:pt x="12023712" y="181916"/>
                </a:cubicBezTo>
                <a:lnTo>
                  <a:pt x="12075996" y="38560"/>
                </a:lnTo>
                <a:lnTo>
                  <a:pt x="12075996" y="49656"/>
                </a:lnTo>
                <a:lnTo>
                  <a:pt x="12034949" y="192180"/>
                </a:lnTo>
                <a:cubicBezTo>
                  <a:pt x="11741579" y="1117741"/>
                  <a:pt x="10801203" y="2718034"/>
                  <a:pt x="7869859" y="1752181"/>
                </a:cubicBezTo>
                <a:cubicBezTo>
                  <a:pt x="6621354" y="1343948"/>
                  <a:pt x="4298591" y="526574"/>
                  <a:pt x="3235820" y="242456"/>
                </a:cubicBezTo>
                <a:cubicBezTo>
                  <a:pt x="3156415" y="232591"/>
                  <a:pt x="2347516" y="284550"/>
                  <a:pt x="1558466" y="338976"/>
                </a:cubicBezTo>
                <a:cubicBezTo>
                  <a:pt x="769418" y="393403"/>
                  <a:pt x="220" y="450295"/>
                  <a:pt x="220" y="450295"/>
                </a:cubicBezTo>
                <a:lnTo>
                  <a:pt x="881" y="459818"/>
                </a:lnTo>
                <a:lnTo>
                  <a:pt x="0" y="459516"/>
                </a:lnTo>
                <a:lnTo>
                  <a:pt x="0" y="429248"/>
                </a:lnTo>
                <a:lnTo>
                  <a:pt x="1" y="42924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2815AE85-5663-49FF-822D-A9BCC638FE7E}"/>
              </a:ext>
            </a:extLst>
          </p:cNvPr>
          <p:cNvSpPr>
            <a:spLocks/>
          </p:cNvSpPr>
          <p:nvPr userDrawn="1"/>
        </p:nvSpPr>
        <p:spPr bwMode="auto">
          <a:xfrm>
            <a:off x="-2" y="0"/>
            <a:ext cx="12192002" cy="6858000"/>
          </a:xfrm>
          <a:custGeom>
            <a:avLst/>
            <a:gdLst>
              <a:gd name="connsiteX0" fmla="*/ 1562216 w 12192002"/>
              <a:gd name="connsiteY0" fmla="*/ 24 h 6847230"/>
              <a:gd name="connsiteX1" fmla="*/ 3242227 w 12192002"/>
              <a:gd name="connsiteY1" fmla="*/ 19898 h 6847230"/>
              <a:gd name="connsiteX2" fmla="*/ 7760587 w 12192002"/>
              <a:gd name="connsiteY2" fmla="*/ 1846920 h 6847230"/>
              <a:gd name="connsiteX3" fmla="*/ 12192002 w 12192002"/>
              <a:gd name="connsiteY3" fmla="*/ 3162 h 6847230"/>
              <a:gd name="connsiteX4" fmla="*/ 12192002 w 12192002"/>
              <a:gd name="connsiteY4" fmla="*/ 1143708 h 6847230"/>
              <a:gd name="connsiteX5" fmla="*/ 12192002 w 12192002"/>
              <a:gd name="connsiteY5" fmla="*/ 6847230 h 6847230"/>
              <a:gd name="connsiteX6" fmla="*/ 10130702 w 12192002"/>
              <a:gd name="connsiteY6" fmla="*/ 6847230 h 6847230"/>
              <a:gd name="connsiteX7" fmla="*/ 9987372 w 12192002"/>
              <a:gd name="connsiteY7" fmla="*/ 6677190 h 6847230"/>
              <a:gd name="connsiteX8" fmla="*/ 5842176 w 12192002"/>
              <a:gd name="connsiteY8" fmla="*/ 3688014 h 6847230"/>
              <a:gd name="connsiteX9" fmla="*/ 2944928 w 12192002"/>
              <a:gd name="connsiteY9" fmla="*/ 3595966 h 6847230"/>
              <a:gd name="connsiteX10" fmla="*/ 66537 w 12192002"/>
              <a:gd name="connsiteY10" fmla="*/ 6594730 h 6847230"/>
              <a:gd name="connsiteX11" fmla="*/ 3745 w 12192002"/>
              <a:gd name="connsiteY11" fmla="*/ 6847230 h 6847230"/>
              <a:gd name="connsiteX12" fmla="*/ 0 w 12192002"/>
              <a:gd name="connsiteY12" fmla="*/ 6847230 h 6847230"/>
              <a:gd name="connsiteX13" fmla="*/ 0 w 12192002"/>
              <a:gd name="connsiteY13" fmla="*/ 5721743 h 6847230"/>
              <a:gd name="connsiteX14" fmla="*/ 0 w 12192002"/>
              <a:gd name="connsiteY14" fmla="*/ 1966988 h 6847230"/>
              <a:gd name="connsiteX15" fmla="*/ 0 w 12192002"/>
              <a:gd name="connsiteY15" fmla="*/ 826443 h 6847230"/>
              <a:gd name="connsiteX16" fmla="*/ 1 w 12192002"/>
              <a:gd name="connsiteY16" fmla="*/ 826443 h 6847230"/>
              <a:gd name="connsiteX17" fmla="*/ 1 w 12192002"/>
              <a:gd name="connsiteY17" fmla="*/ 481066 h 6847230"/>
              <a:gd name="connsiteX18" fmla="*/ 1 w 12192002"/>
              <a:gd name="connsiteY18" fmla="*/ 348539 h 6847230"/>
              <a:gd name="connsiteX19" fmla="*/ 2 w 12192002"/>
              <a:gd name="connsiteY19" fmla="*/ 348539 h 6847230"/>
              <a:gd name="connsiteX20" fmla="*/ 2 w 12192002"/>
              <a:gd name="connsiteY20" fmla="*/ 3162 h 6847230"/>
              <a:gd name="connsiteX21" fmla="*/ 1562216 w 12192002"/>
              <a:gd name="connsiteY21" fmla="*/ 24 h 68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2" h="6847230">
                <a:moveTo>
                  <a:pt x="1562216" y="24"/>
                </a:moveTo>
                <a:cubicBezTo>
                  <a:pt x="2353140" y="373"/>
                  <a:pt x="3163696" y="4557"/>
                  <a:pt x="3242227" y="19898"/>
                </a:cubicBezTo>
                <a:cubicBezTo>
                  <a:pt x="4282770" y="376934"/>
                  <a:pt x="6543351" y="1353205"/>
                  <a:pt x="7760587" y="1846920"/>
                </a:cubicBezTo>
                <a:cubicBezTo>
                  <a:pt x="11661915" y="3439636"/>
                  <a:pt x="12192002" y="3162"/>
                  <a:pt x="12192002" y="3162"/>
                </a:cubicBezTo>
                <a:lnTo>
                  <a:pt x="12192002" y="1143708"/>
                </a:lnTo>
                <a:lnTo>
                  <a:pt x="12192002" y="6847230"/>
                </a:lnTo>
                <a:lnTo>
                  <a:pt x="10130702" y="6847230"/>
                </a:lnTo>
                <a:lnTo>
                  <a:pt x="9987372" y="6677190"/>
                </a:lnTo>
                <a:cubicBezTo>
                  <a:pt x="8778141" y="5287475"/>
                  <a:pt x="7481169" y="4295918"/>
                  <a:pt x="5842176" y="3688014"/>
                </a:cubicBezTo>
                <a:cubicBezTo>
                  <a:pt x="5020401" y="3383975"/>
                  <a:pt x="3786336" y="3317031"/>
                  <a:pt x="2944928" y="3595966"/>
                </a:cubicBezTo>
                <a:cubicBezTo>
                  <a:pt x="1540829" y="4016982"/>
                  <a:pt x="447327" y="5261728"/>
                  <a:pt x="66537" y="6594730"/>
                </a:cubicBezTo>
                <a:lnTo>
                  <a:pt x="3745" y="6847230"/>
                </a:lnTo>
                <a:lnTo>
                  <a:pt x="0" y="6847230"/>
                </a:lnTo>
                <a:lnTo>
                  <a:pt x="0" y="5721743"/>
                </a:lnTo>
                <a:lnTo>
                  <a:pt x="0" y="1966988"/>
                </a:lnTo>
                <a:lnTo>
                  <a:pt x="0" y="826443"/>
                </a:lnTo>
                <a:lnTo>
                  <a:pt x="1" y="826443"/>
                </a:lnTo>
                <a:lnTo>
                  <a:pt x="1" y="481066"/>
                </a:lnTo>
                <a:lnTo>
                  <a:pt x="1" y="348539"/>
                </a:lnTo>
                <a:lnTo>
                  <a:pt x="2" y="348539"/>
                </a:lnTo>
                <a:lnTo>
                  <a:pt x="2" y="3162"/>
                </a:lnTo>
                <a:cubicBezTo>
                  <a:pt x="2" y="3162"/>
                  <a:pt x="771293" y="-324"/>
                  <a:pt x="1562216" y="2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Shape 29">
            <a:extLst>
              <a:ext uri="{FF2B5EF4-FFF2-40B4-BE49-F238E27FC236}">
                <a16:creationId xmlns:a16="http://schemas.microsoft.com/office/drawing/2014/main" id="{ABA38739-135D-4AF4-8B9D-F28B606324BD}"/>
              </a:ext>
            </a:extLst>
          </p:cNvPr>
          <p:cNvSpPr/>
          <p:nvPr userDrawn="1"/>
        </p:nvSpPr>
        <p:spPr>
          <a:xfrm>
            <a:off x="342402" y="0"/>
            <a:ext cx="1784313" cy="6858000"/>
          </a:xfrm>
          <a:custGeom>
            <a:avLst/>
            <a:gdLst>
              <a:gd name="connsiteX0" fmla="*/ 652884 w 1784313"/>
              <a:gd name="connsiteY0" fmla="*/ 6458598 h 6858000"/>
              <a:gd name="connsiteX1" fmla="*/ 802318 w 1784313"/>
              <a:gd name="connsiteY1" fmla="*/ 6581346 h 6858000"/>
              <a:gd name="connsiteX2" fmla="*/ 857467 w 1784313"/>
              <a:gd name="connsiteY2" fmla="*/ 6627600 h 6858000"/>
              <a:gd name="connsiteX3" fmla="*/ 637290 w 1784313"/>
              <a:gd name="connsiteY3" fmla="*/ 6822898 h 6858000"/>
              <a:gd name="connsiteX4" fmla="*/ 601533 w 1784313"/>
              <a:gd name="connsiteY4" fmla="*/ 6858000 h 6858000"/>
              <a:gd name="connsiteX5" fmla="*/ 238242 w 1784313"/>
              <a:gd name="connsiteY5" fmla="*/ 6858000 h 6858000"/>
              <a:gd name="connsiteX6" fmla="*/ 298552 w 1784313"/>
              <a:gd name="connsiteY6" fmla="*/ 6787944 h 6858000"/>
              <a:gd name="connsiteX7" fmla="*/ 652884 w 1784313"/>
              <a:gd name="connsiteY7" fmla="*/ 6458598 h 6858000"/>
              <a:gd name="connsiteX8" fmla="*/ 291752 w 1784313"/>
              <a:gd name="connsiteY8" fmla="*/ 5513960 h 6858000"/>
              <a:gd name="connsiteX9" fmla="*/ 348680 w 1784313"/>
              <a:gd name="connsiteY9" fmla="*/ 5663394 h 6858000"/>
              <a:gd name="connsiteX10" fmla="*/ 428733 w 1784313"/>
              <a:gd name="connsiteY10" fmla="*/ 5787923 h 6858000"/>
              <a:gd name="connsiteX11" fmla="*/ 455418 w 1784313"/>
              <a:gd name="connsiteY11" fmla="*/ 5819944 h 6858000"/>
              <a:gd name="connsiteX12" fmla="*/ 1327117 w 1784313"/>
              <a:gd name="connsiteY12" fmla="*/ 5819944 h 6858000"/>
              <a:gd name="connsiteX13" fmla="*/ 1350243 w 1784313"/>
              <a:gd name="connsiteY13" fmla="*/ 5787923 h 6858000"/>
              <a:gd name="connsiteX14" fmla="*/ 1424960 w 1784313"/>
              <a:gd name="connsiteY14" fmla="*/ 5663394 h 6858000"/>
              <a:gd name="connsiteX15" fmla="*/ 1474771 w 1784313"/>
              <a:gd name="connsiteY15" fmla="*/ 5513960 h 6858000"/>
              <a:gd name="connsiteX16" fmla="*/ 410943 w 1784313"/>
              <a:gd name="connsiteY16" fmla="*/ 5078112 h 6858000"/>
              <a:gd name="connsiteX17" fmla="*/ 343342 w 1784313"/>
              <a:gd name="connsiteY17" fmla="*/ 5183070 h 6858000"/>
              <a:gd name="connsiteX18" fmla="*/ 282856 w 1784313"/>
              <a:gd name="connsiteY18" fmla="*/ 5360968 h 6858000"/>
              <a:gd name="connsiteX19" fmla="*/ 281078 w 1784313"/>
              <a:gd name="connsiteY19" fmla="*/ 5382316 h 6858000"/>
              <a:gd name="connsiteX20" fmla="*/ 1476551 w 1784313"/>
              <a:gd name="connsiteY20" fmla="*/ 5382316 h 6858000"/>
              <a:gd name="connsiteX21" fmla="*/ 1472993 w 1784313"/>
              <a:gd name="connsiteY21" fmla="*/ 5360968 h 6858000"/>
              <a:gd name="connsiteX22" fmla="*/ 1405392 w 1784313"/>
              <a:gd name="connsiteY22" fmla="*/ 5183070 h 6858000"/>
              <a:gd name="connsiteX23" fmla="*/ 1337791 w 1784313"/>
              <a:gd name="connsiteY23" fmla="*/ 5078112 h 6858000"/>
              <a:gd name="connsiteX24" fmla="*/ 435849 w 1784313"/>
              <a:gd name="connsiteY24" fmla="*/ 3537517 h 6858000"/>
              <a:gd name="connsiteX25" fmla="*/ 480324 w 1784313"/>
              <a:gd name="connsiteY25" fmla="*/ 3676278 h 6858000"/>
              <a:gd name="connsiteX26" fmla="*/ 540809 w 1784313"/>
              <a:gd name="connsiteY26" fmla="*/ 3800806 h 6858000"/>
              <a:gd name="connsiteX27" fmla="*/ 556819 w 1784313"/>
              <a:gd name="connsiteY27" fmla="*/ 3825712 h 6858000"/>
              <a:gd name="connsiteX28" fmla="*/ 556819 w 1784313"/>
              <a:gd name="connsiteY28" fmla="*/ 3827490 h 6858000"/>
              <a:gd name="connsiteX29" fmla="*/ 1353801 w 1784313"/>
              <a:gd name="connsiteY29" fmla="*/ 3827490 h 6858000"/>
              <a:gd name="connsiteX30" fmla="*/ 1369813 w 1784313"/>
              <a:gd name="connsiteY30" fmla="*/ 3802584 h 6858000"/>
              <a:gd name="connsiteX31" fmla="*/ 1396497 w 1784313"/>
              <a:gd name="connsiteY31" fmla="*/ 3756331 h 6858000"/>
              <a:gd name="connsiteX32" fmla="*/ 1394718 w 1784313"/>
              <a:gd name="connsiteY32" fmla="*/ 3756331 h 6858000"/>
              <a:gd name="connsiteX33" fmla="*/ 1432076 w 1784313"/>
              <a:gd name="connsiteY33" fmla="*/ 3676277 h 6858000"/>
              <a:gd name="connsiteX34" fmla="*/ 1471213 w 1784313"/>
              <a:gd name="connsiteY34" fmla="*/ 3537517 h 6858000"/>
              <a:gd name="connsiteX35" fmla="*/ 1017575 w 1784313"/>
              <a:gd name="connsiteY35" fmla="*/ 3537517 h 6858000"/>
              <a:gd name="connsiteX36" fmla="*/ 1015795 w 1784313"/>
              <a:gd name="connsiteY36" fmla="*/ 3537517 h 6858000"/>
              <a:gd name="connsiteX37" fmla="*/ 508787 w 1784313"/>
              <a:gd name="connsiteY37" fmla="*/ 3121236 h 6858000"/>
              <a:gd name="connsiteX38" fmla="*/ 464312 w 1784313"/>
              <a:gd name="connsiteY38" fmla="*/ 3194174 h 6858000"/>
              <a:gd name="connsiteX39" fmla="*/ 418059 w 1784313"/>
              <a:gd name="connsiteY39" fmla="*/ 3372072 h 6858000"/>
              <a:gd name="connsiteX40" fmla="*/ 419839 w 1784313"/>
              <a:gd name="connsiteY40" fmla="*/ 3411209 h 6858000"/>
              <a:gd name="connsiteX41" fmla="*/ 1015795 w 1784313"/>
              <a:gd name="connsiteY41" fmla="*/ 3411209 h 6858000"/>
              <a:gd name="connsiteX42" fmla="*/ 1017575 w 1784313"/>
              <a:gd name="connsiteY42" fmla="*/ 3411209 h 6858000"/>
              <a:gd name="connsiteX43" fmla="*/ 1478329 w 1784313"/>
              <a:gd name="connsiteY43" fmla="*/ 3411209 h 6858000"/>
              <a:gd name="connsiteX44" fmla="*/ 1474772 w 1784313"/>
              <a:gd name="connsiteY44" fmla="*/ 3372071 h 6858000"/>
              <a:gd name="connsiteX45" fmla="*/ 1426740 w 1784313"/>
              <a:gd name="connsiteY45" fmla="*/ 3194174 h 6858000"/>
              <a:gd name="connsiteX46" fmla="*/ 1423182 w 1784313"/>
              <a:gd name="connsiteY46" fmla="*/ 3185280 h 6858000"/>
              <a:gd name="connsiteX47" fmla="*/ 1391161 w 1784313"/>
              <a:gd name="connsiteY47" fmla="*/ 3121237 h 6858000"/>
              <a:gd name="connsiteX48" fmla="*/ 458976 w 1784313"/>
              <a:gd name="connsiteY48" fmla="*/ 1634012 h 6858000"/>
              <a:gd name="connsiteX49" fmla="*/ 498114 w 1784313"/>
              <a:gd name="connsiteY49" fmla="*/ 1794120 h 6858000"/>
              <a:gd name="connsiteX50" fmla="*/ 558599 w 1784313"/>
              <a:gd name="connsiteY50" fmla="*/ 1918648 h 6858000"/>
              <a:gd name="connsiteX51" fmla="*/ 562157 w 1784313"/>
              <a:gd name="connsiteY51" fmla="*/ 1922206 h 6858000"/>
              <a:gd name="connsiteX52" fmla="*/ 1394718 w 1784313"/>
              <a:gd name="connsiteY52" fmla="*/ 1922206 h 6858000"/>
              <a:gd name="connsiteX53" fmla="*/ 1396497 w 1784313"/>
              <a:gd name="connsiteY53" fmla="*/ 1918648 h 6858000"/>
              <a:gd name="connsiteX54" fmla="*/ 1456982 w 1784313"/>
              <a:gd name="connsiteY54" fmla="*/ 1794120 h 6858000"/>
              <a:gd name="connsiteX55" fmla="*/ 1497899 w 1784313"/>
              <a:gd name="connsiteY55" fmla="*/ 1634012 h 6858000"/>
              <a:gd name="connsiteX56" fmla="*/ 560377 w 1784313"/>
              <a:gd name="connsiteY56" fmla="*/ 1217731 h 6858000"/>
              <a:gd name="connsiteX57" fmla="*/ 519461 w 1784313"/>
              <a:gd name="connsiteY57" fmla="*/ 1294226 h 6858000"/>
              <a:gd name="connsiteX58" fmla="*/ 458976 w 1784313"/>
              <a:gd name="connsiteY58" fmla="*/ 1472124 h 6858000"/>
              <a:gd name="connsiteX59" fmla="*/ 453638 w 1784313"/>
              <a:gd name="connsiteY59" fmla="*/ 1507703 h 6858000"/>
              <a:gd name="connsiteX60" fmla="*/ 1503235 w 1784313"/>
              <a:gd name="connsiteY60" fmla="*/ 1507703 h 6858000"/>
              <a:gd name="connsiteX61" fmla="*/ 1499677 w 1784313"/>
              <a:gd name="connsiteY61" fmla="*/ 1472124 h 6858000"/>
              <a:gd name="connsiteX62" fmla="*/ 1444530 w 1784313"/>
              <a:gd name="connsiteY62" fmla="*/ 1294226 h 6858000"/>
              <a:gd name="connsiteX63" fmla="*/ 1405392 w 1784313"/>
              <a:gd name="connsiteY63" fmla="*/ 1217731 h 6858000"/>
              <a:gd name="connsiteX64" fmla="*/ 1196463 w 1784313"/>
              <a:gd name="connsiteY64" fmla="*/ 0 h 6858000"/>
              <a:gd name="connsiteX65" fmla="*/ 1527579 w 1784313"/>
              <a:gd name="connsiteY65" fmla="*/ 0 h 6858000"/>
              <a:gd name="connsiteX66" fmla="*/ 1524583 w 1784313"/>
              <a:gd name="connsiteY66" fmla="*/ 6246 h 6858000"/>
              <a:gd name="connsiteX67" fmla="*/ 1167009 w 1784313"/>
              <a:gd name="connsiteY67" fmla="*/ 467002 h 6858000"/>
              <a:gd name="connsiteX68" fmla="*/ 1149220 w 1784313"/>
              <a:gd name="connsiteY68" fmla="*/ 488350 h 6858000"/>
              <a:gd name="connsiteX69" fmla="*/ 1131430 w 1784313"/>
              <a:gd name="connsiteY69" fmla="*/ 509698 h 6858000"/>
              <a:gd name="connsiteX70" fmla="*/ 1019353 w 1784313"/>
              <a:gd name="connsiteY70" fmla="*/ 637784 h 6858000"/>
              <a:gd name="connsiteX71" fmla="*/ 957090 w 1784313"/>
              <a:gd name="connsiteY71" fmla="*/ 707163 h 6858000"/>
              <a:gd name="connsiteX72" fmla="*/ 939300 w 1784313"/>
              <a:gd name="connsiteY72" fmla="*/ 728511 h 6858000"/>
              <a:gd name="connsiteX73" fmla="*/ 921511 w 1784313"/>
              <a:gd name="connsiteY73" fmla="*/ 749859 h 6858000"/>
              <a:gd name="connsiteX74" fmla="*/ 640432 w 1784313"/>
              <a:gd name="connsiteY74" fmla="*/ 1098538 h 6858000"/>
              <a:gd name="connsiteX75" fmla="*/ 1323559 w 1784313"/>
              <a:gd name="connsiteY75" fmla="*/ 1098538 h 6858000"/>
              <a:gd name="connsiteX76" fmla="*/ 1001563 w 1784313"/>
              <a:gd name="connsiteY76" fmla="*/ 746301 h 6858000"/>
              <a:gd name="connsiteX77" fmla="*/ 1069165 w 1784313"/>
              <a:gd name="connsiteY77" fmla="*/ 669806 h 6858000"/>
              <a:gd name="connsiteX78" fmla="*/ 1175903 w 1784313"/>
              <a:gd name="connsiteY78" fmla="*/ 547056 h 6858000"/>
              <a:gd name="connsiteX79" fmla="*/ 1784313 w 1784313"/>
              <a:gd name="connsiteY79" fmla="*/ 1545063 h 6858000"/>
              <a:gd name="connsiteX80" fmla="*/ 1238168 w 1784313"/>
              <a:gd name="connsiteY80" fmla="*/ 2495036 h 6858000"/>
              <a:gd name="connsiteX81" fmla="*/ 1117198 w 1784313"/>
              <a:gd name="connsiteY81" fmla="*/ 2397192 h 6858000"/>
              <a:gd name="connsiteX82" fmla="*/ 1030027 w 1784313"/>
              <a:gd name="connsiteY82" fmla="*/ 2327813 h 6858000"/>
              <a:gd name="connsiteX83" fmla="*/ 1309327 w 1784313"/>
              <a:gd name="connsiteY83" fmla="*/ 2050292 h 6858000"/>
              <a:gd name="connsiteX84" fmla="*/ 652884 w 1784313"/>
              <a:gd name="connsiteY84" fmla="*/ 2050292 h 6858000"/>
              <a:gd name="connsiteX85" fmla="*/ 942858 w 1784313"/>
              <a:gd name="connsiteY85" fmla="*/ 2327813 h 6858000"/>
              <a:gd name="connsiteX86" fmla="*/ 964206 w 1784313"/>
              <a:gd name="connsiteY86" fmla="*/ 2345603 h 6858000"/>
              <a:gd name="connsiteX87" fmla="*/ 985554 w 1784313"/>
              <a:gd name="connsiteY87" fmla="*/ 2363392 h 6858000"/>
              <a:gd name="connsiteX88" fmla="*/ 1076281 w 1784313"/>
              <a:gd name="connsiteY88" fmla="*/ 2436330 h 6858000"/>
              <a:gd name="connsiteX89" fmla="*/ 1193693 w 1784313"/>
              <a:gd name="connsiteY89" fmla="*/ 2530616 h 6858000"/>
              <a:gd name="connsiteX90" fmla="*/ 1215041 w 1784313"/>
              <a:gd name="connsiteY90" fmla="*/ 2548406 h 6858000"/>
              <a:gd name="connsiteX91" fmla="*/ 1236389 w 1784313"/>
              <a:gd name="connsiteY91" fmla="*/ 2566196 h 6858000"/>
              <a:gd name="connsiteX92" fmla="*/ 1718492 w 1784313"/>
              <a:gd name="connsiteY92" fmla="*/ 3187058 h 6858000"/>
              <a:gd name="connsiteX93" fmla="*/ 1716713 w 1784313"/>
              <a:gd name="connsiteY93" fmla="*/ 3187058 h 6858000"/>
              <a:gd name="connsiteX94" fmla="*/ 1755850 w 1784313"/>
              <a:gd name="connsiteY94" fmla="*/ 3445010 h 6858000"/>
              <a:gd name="connsiteX95" fmla="*/ 1693587 w 1784313"/>
              <a:gd name="connsiteY95" fmla="*/ 3756331 h 6858000"/>
              <a:gd name="connsiteX96" fmla="*/ 1695365 w 1784313"/>
              <a:gd name="connsiteY96" fmla="*/ 3756331 h 6858000"/>
              <a:gd name="connsiteX97" fmla="*/ 1152777 w 1784313"/>
              <a:gd name="connsiteY97" fmla="*/ 4414552 h 6858000"/>
              <a:gd name="connsiteX98" fmla="*/ 1131430 w 1784313"/>
              <a:gd name="connsiteY98" fmla="*/ 4432342 h 6858000"/>
              <a:gd name="connsiteX99" fmla="*/ 1110082 w 1784313"/>
              <a:gd name="connsiteY99" fmla="*/ 4450132 h 6858000"/>
              <a:gd name="connsiteX100" fmla="*/ 935742 w 1784313"/>
              <a:gd name="connsiteY100" fmla="*/ 4590672 h 6858000"/>
              <a:gd name="connsiteX101" fmla="*/ 901941 w 1784313"/>
              <a:gd name="connsiteY101" fmla="*/ 4617356 h 6858000"/>
              <a:gd name="connsiteX102" fmla="*/ 878815 w 1784313"/>
              <a:gd name="connsiteY102" fmla="*/ 4635145 h 6858000"/>
              <a:gd name="connsiteX103" fmla="*/ 857467 w 1784313"/>
              <a:gd name="connsiteY103" fmla="*/ 4652935 h 6858000"/>
              <a:gd name="connsiteX104" fmla="*/ 524797 w 1784313"/>
              <a:gd name="connsiteY104" fmla="*/ 4946467 h 6858000"/>
              <a:gd name="connsiteX105" fmla="*/ 1234610 w 1784313"/>
              <a:gd name="connsiteY105" fmla="*/ 4946467 h 6858000"/>
              <a:gd name="connsiteX106" fmla="*/ 948194 w 1784313"/>
              <a:gd name="connsiteY106" fmla="*/ 4656493 h 6858000"/>
              <a:gd name="connsiteX107" fmla="*/ 980216 w 1784313"/>
              <a:gd name="connsiteY107" fmla="*/ 4631587 h 6858000"/>
              <a:gd name="connsiteX108" fmla="*/ 1154556 w 1784313"/>
              <a:gd name="connsiteY108" fmla="*/ 4489269 h 6858000"/>
              <a:gd name="connsiteX109" fmla="*/ 1761188 w 1784313"/>
              <a:gd name="connsiteY109" fmla="*/ 5435685 h 6858000"/>
              <a:gd name="connsiteX110" fmla="*/ 1149220 w 1784313"/>
              <a:gd name="connsiteY110" fmla="*/ 6382101 h 6858000"/>
              <a:gd name="connsiteX111" fmla="*/ 1074503 w 1784313"/>
              <a:gd name="connsiteY111" fmla="*/ 6319838 h 6858000"/>
              <a:gd name="connsiteX112" fmla="*/ 944636 w 1784313"/>
              <a:gd name="connsiteY112" fmla="*/ 6213099 h 6858000"/>
              <a:gd name="connsiteX113" fmla="*/ 1216821 w 1784313"/>
              <a:gd name="connsiteY113" fmla="*/ 5953368 h 6858000"/>
              <a:gd name="connsiteX114" fmla="*/ 572831 w 1784313"/>
              <a:gd name="connsiteY114" fmla="*/ 5953368 h 6858000"/>
              <a:gd name="connsiteX115" fmla="*/ 857467 w 1784313"/>
              <a:gd name="connsiteY115" fmla="*/ 6213099 h 6858000"/>
              <a:gd name="connsiteX116" fmla="*/ 878815 w 1784313"/>
              <a:gd name="connsiteY116" fmla="*/ 6230889 h 6858000"/>
              <a:gd name="connsiteX117" fmla="*/ 900163 w 1784313"/>
              <a:gd name="connsiteY117" fmla="*/ 6248679 h 6858000"/>
              <a:gd name="connsiteX118" fmla="*/ 1031807 w 1784313"/>
              <a:gd name="connsiteY118" fmla="*/ 6358975 h 6858000"/>
              <a:gd name="connsiteX119" fmla="*/ 1104744 w 1784313"/>
              <a:gd name="connsiteY119" fmla="*/ 6419461 h 6858000"/>
              <a:gd name="connsiteX120" fmla="*/ 1126092 w 1784313"/>
              <a:gd name="connsiteY120" fmla="*/ 6437250 h 6858000"/>
              <a:gd name="connsiteX121" fmla="*/ 1147440 w 1784313"/>
              <a:gd name="connsiteY121" fmla="*/ 6455040 h 6858000"/>
              <a:gd name="connsiteX122" fmla="*/ 1456655 w 1784313"/>
              <a:gd name="connsiteY122" fmla="*/ 6730940 h 6858000"/>
              <a:gd name="connsiteX123" fmla="*/ 1574943 w 1784313"/>
              <a:gd name="connsiteY123" fmla="*/ 6858000 h 6858000"/>
              <a:gd name="connsiteX124" fmla="*/ 1205808 w 1784313"/>
              <a:gd name="connsiteY124" fmla="*/ 6858000 h 6858000"/>
              <a:gd name="connsiteX125" fmla="*/ 1110361 w 1784313"/>
              <a:gd name="connsiteY125" fmla="*/ 6768562 h 6858000"/>
              <a:gd name="connsiteX126" fmla="*/ 941078 w 1784313"/>
              <a:gd name="connsiteY126" fmla="*/ 6624042 h 6858000"/>
              <a:gd name="connsiteX127" fmla="*/ 919730 w 1784313"/>
              <a:gd name="connsiteY127" fmla="*/ 6606252 h 6858000"/>
              <a:gd name="connsiteX128" fmla="*/ 898383 w 1784313"/>
              <a:gd name="connsiteY128" fmla="*/ 6588462 h 6858000"/>
              <a:gd name="connsiteX129" fmla="*/ 839677 w 1784313"/>
              <a:gd name="connsiteY129" fmla="*/ 6540431 h 6858000"/>
              <a:gd name="connsiteX130" fmla="*/ 693801 w 1784313"/>
              <a:gd name="connsiteY130" fmla="*/ 6419461 h 6858000"/>
              <a:gd name="connsiteX131" fmla="*/ 672454 w 1784313"/>
              <a:gd name="connsiteY131" fmla="*/ 6401671 h 6858000"/>
              <a:gd name="connsiteX132" fmla="*/ 651106 w 1784313"/>
              <a:gd name="connsiteY132" fmla="*/ 6383881 h 6858000"/>
              <a:gd name="connsiteX133" fmla="*/ 0 w 1784313"/>
              <a:gd name="connsiteY133" fmla="*/ 5416117 h 6858000"/>
              <a:gd name="connsiteX134" fmla="*/ 672454 w 1784313"/>
              <a:gd name="connsiteY134" fmla="*/ 4462585 h 6858000"/>
              <a:gd name="connsiteX135" fmla="*/ 693801 w 1784313"/>
              <a:gd name="connsiteY135" fmla="*/ 4444796 h 6858000"/>
              <a:gd name="connsiteX136" fmla="*/ 715149 w 1784313"/>
              <a:gd name="connsiteY136" fmla="*/ 4427006 h 6858000"/>
              <a:gd name="connsiteX137" fmla="*/ 752506 w 1784313"/>
              <a:gd name="connsiteY137" fmla="*/ 4396762 h 6858000"/>
              <a:gd name="connsiteX138" fmla="*/ 923288 w 1784313"/>
              <a:gd name="connsiteY138" fmla="*/ 4259782 h 6858000"/>
              <a:gd name="connsiteX139" fmla="*/ 944636 w 1784313"/>
              <a:gd name="connsiteY139" fmla="*/ 4241992 h 6858000"/>
              <a:gd name="connsiteX140" fmla="*/ 965984 w 1784313"/>
              <a:gd name="connsiteY140" fmla="*/ 4224202 h 6858000"/>
              <a:gd name="connsiteX141" fmla="*/ 1257736 w 1784313"/>
              <a:gd name="connsiteY141" fmla="*/ 3944902 h 6858000"/>
              <a:gd name="connsiteX142" fmla="*/ 642210 w 1784313"/>
              <a:gd name="connsiteY142" fmla="*/ 3944902 h 6858000"/>
              <a:gd name="connsiteX143" fmla="*/ 882373 w 1784313"/>
              <a:gd name="connsiteY143" fmla="*/ 4220645 h 6858000"/>
              <a:gd name="connsiteX144" fmla="*/ 711591 w 1784313"/>
              <a:gd name="connsiteY144" fmla="*/ 4357625 h 6858000"/>
              <a:gd name="connsiteX145" fmla="*/ 674232 w 1784313"/>
              <a:gd name="connsiteY145" fmla="*/ 4387868 h 6858000"/>
              <a:gd name="connsiteX146" fmla="*/ 138760 w 1784313"/>
              <a:gd name="connsiteY146" fmla="*/ 3366735 h 6858000"/>
              <a:gd name="connsiteX147" fmla="*/ 727601 w 1784313"/>
              <a:gd name="connsiteY147" fmla="*/ 2555522 h 6858000"/>
              <a:gd name="connsiteX148" fmla="*/ 850351 w 1784313"/>
              <a:gd name="connsiteY148" fmla="*/ 2655145 h 6858000"/>
              <a:gd name="connsiteX149" fmla="*/ 937520 w 1784313"/>
              <a:gd name="connsiteY149" fmla="*/ 2724524 h 6858000"/>
              <a:gd name="connsiteX150" fmla="*/ 619084 w 1784313"/>
              <a:gd name="connsiteY150" fmla="*/ 2991370 h 6858000"/>
              <a:gd name="connsiteX151" fmla="*/ 1307548 w 1784313"/>
              <a:gd name="connsiteY151" fmla="*/ 2991370 h 6858000"/>
              <a:gd name="connsiteX152" fmla="*/ 1030027 w 1784313"/>
              <a:gd name="connsiteY152" fmla="*/ 2726303 h 6858000"/>
              <a:gd name="connsiteX153" fmla="*/ 1008679 w 1784313"/>
              <a:gd name="connsiteY153" fmla="*/ 2708514 h 6858000"/>
              <a:gd name="connsiteX154" fmla="*/ 985553 w 1784313"/>
              <a:gd name="connsiteY154" fmla="*/ 2690724 h 6858000"/>
              <a:gd name="connsiteX155" fmla="*/ 893047 w 1784313"/>
              <a:gd name="connsiteY155" fmla="*/ 2616007 h 6858000"/>
              <a:gd name="connsiteX156" fmla="*/ 775634 w 1784313"/>
              <a:gd name="connsiteY156" fmla="*/ 2521720 h 6858000"/>
              <a:gd name="connsiteX157" fmla="*/ 754286 w 1784313"/>
              <a:gd name="connsiteY157" fmla="*/ 2503931 h 6858000"/>
              <a:gd name="connsiteX158" fmla="*/ 732939 w 1784313"/>
              <a:gd name="connsiteY158" fmla="*/ 2486141 h 6858000"/>
              <a:gd name="connsiteX159" fmla="*/ 177898 w 1784313"/>
              <a:gd name="connsiteY159" fmla="*/ 1537947 h 6858000"/>
              <a:gd name="connsiteX160" fmla="*/ 732939 w 1784313"/>
              <a:gd name="connsiteY160" fmla="*/ 557729 h 6858000"/>
              <a:gd name="connsiteX161" fmla="*/ 750728 w 1784313"/>
              <a:gd name="connsiteY161" fmla="*/ 536382 h 6858000"/>
              <a:gd name="connsiteX162" fmla="*/ 768518 w 1784313"/>
              <a:gd name="connsiteY162" fmla="*/ 515034 h 6858000"/>
              <a:gd name="connsiteX163" fmla="*/ 804098 w 1784313"/>
              <a:gd name="connsiteY163" fmla="*/ 475896 h 6858000"/>
              <a:gd name="connsiteX164" fmla="*/ 942858 w 1784313"/>
              <a:gd name="connsiteY164" fmla="*/ 317568 h 6858000"/>
              <a:gd name="connsiteX165" fmla="*/ 960648 w 1784313"/>
              <a:gd name="connsiteY165" fmla="*/ 296221 h 6858000"/>
              <a:gd name="connsiteX166" fmla="*/ 978438 w 1784313"/>
              <a:gd name="connsiteY166" fmla="*/ 274873 h 6858000"/>
              <a:gd name="connsiteX167" fmla="*/ 1141881 w 1784313"/>
              <a:gd name="connsiteY167" fmla="*/ 75850 h 6858000"/>
              <a:gd name="connsiteX168" fmla="*/ 293257 w 1784313"/>
              <a:gd name="connsiteY168" fmla="*/ 0 h 6858000"/>
              <a:gd name="connsiteX169" fmla="*/ 612950 w 1784313"/>
              <a:gd name="connsiteY169" fmla="*/ 0 h 6858000"/>
              <a:gd name="connsiteX170" fmla="*/ 687130 w 1784313"/>
              <a:gd name="connsiteY170" fmla="*/ 82299 h 6858000"/>
              <a:gd name="connsiteX171" fmla="*/ 898384 w 1784313"/>
              <a:gd name="connsiteY171" fmla="*/ 278431 h 6858000"/>
              <a:gd name="connsiteX172" fmla="*/ 754286 w 1784313"/>
              <a:gd name="connsiteY172" fmla="*/ 443875 h 6858000"/>
              <a:gd name="connsiteX173" fmla="*/ 725823 w 1784313"/>
              <a:gd name="connsiteY173" fmla="*/ 477677 h 6858000"/>
              <a:gd name="connsiteX174" fmla="*/ 295310 w 1784313"/>
              <a:gd name="connsiteY174" fmla="*/ 4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784313" h="6858000">
                <a:moveTo>
                  <a:pt x="652884" y="6458598"/>
                </a:moveTo>
                <a:cubicBezTo>
                  <a:pt x="700917" y="6499513"/>
                  <a:pt x="750728" y="6540431"/>
                  <a:pt x="802318" y="6581346"/>
                </a:cubicBezTo>
                <a:cubicBezTo>
                  <a:pt x="820108" y="6597358"/>
                  <a:pt x="839677" y="6611590"/>
                  <a:pt x="857467" y="6627600"/>
                </a:cubicBezTo>
                <a:cubicBezTo>
                  <a:pt x="780526" y="6693422"/>
                  <a:pt x="705920" y="6758466"/>
                  <a:pt x="637290" y="6822898"/>
                </a:cubicBezTo>
                <a:lnTo>
                  <a:pt x="601533" y="6858000"/>
                </a:lnTo>
                <a:lnTo>
                  <a:pt x="238242" y="6858000"/>
                </a:lnTo>
                <a:lnTo>
                  <a:pt x="298552" y="6787944"/>
                </a:lnTo>
                <a:cubicBezTo>
                  <a:pt x="403466" y="6675160"/>
                  <a:pt x="526799" y="6566004"/>
                  <a:pt x="652884" y="6458598"/>
                </a:cubicBezTo>
                <a:close/>
                <a:moveTo>
                  <a:pt x="291752" y="5513960"/>
                </a:moveTo>
                <a:cubicBezTo>
                  <a:pt x="302426" y="5563772"/>
                  <a:pt x="321994" y="5613583"/>
                  <a:pt x="348680" y="5663394"/>
                </a:cubicBezTo>
                <a:cubicBezTo>
                  <a:pt x="370027" y="5704312"/>
                  <a:pt x="398491" y="5747007"/>
                  <a:pt x="428733" y="5787923"/>
                </a:cubicBezTo>
                <a:cubicBezTo>
                  <a:pt x="435849" y="5798597"/>
                  <a:pt x="444744" y="5809270"/>
                  <a:pt x="455418" y="5819944"/>
                </a:cubicBezTo>
                <a:lnTo>
                  <a:pt x="1327117" y="5819944"/>
                </a:lnTo>
                <a:cubicBezTo>
                  <a:pt x="1334233" y="5809270"/>
                  <a:pt x="1343127" y="5798597"/>
                  <a:pt x="1350243" y="5787923"/>
                </a:cubicBezTo>
                <a:cubicBezTo>
                  <a:pt x="1380487" y="5747007"/>
                  <a:pt x="1405392" y="5706090"/>
                  <a:pt x="1424960" y="5663394"/>
                </a:cubicBezTo>
                <a:cubicBezTo>
                  <a:pt x="1448088" y="5613583"/>
                  <a:pt x="1465878" y="5563772"/>
                  <a:pt x="1474771" y="5513960"/>
                </a:cubicBezTo>
                <a:close/>
                <a:moveTo>
                  <a:pt x="410943" y="5078112"/>
                </a:moveTo>
                <a:cubicBezTo>
                  <a:pt x="386037" y="5111911"/>
                  <a:pt x="362911" y="5147491"/>
                  <a:pt x="343342" y="5183070"/>
                </a:cubicBezTo>
                <a:cubicBezTo>
                  <a:pt x="311320" y="5239998"/>
                  <a:pt x="291752" y="5300483"/>
                  <a:pt x="282856" y="5360968"/>
                </a:cubicBezTo>
                <a:cubicBezTo>
                  <a:pt x="281079" y="5368084"/>
                  <a:pt x="281079" y="5375200"/>
                  <a:pt x="281078" y="5382316"/>
                </a:cubicBezTo>
                <a:lnTo>
                  <a:pt x="1476551" y="5382316"/>
                </a:lnTo>
                <a:cubicBezTo>
                  <a:pt x="1474771" y="5375200"/>
                  <a:pt x="1474771" y="5368084"/>
                  <a:pt x="1472993" y="5360968"/>
                </a:cubicBezTo>
                <a:cubicBezTo>
                  <a:pt x="1460540" y="5302263"/>
                  <a:pt x="1437414" y="5241778"/>
                  <a:pt x="1405392" y="5183070"/>
                </a:cubicBezTo>
                <a:cubicBezTo>
                  <a:pt x="1385823" y="5147491"/>
                  <a:pt x="1362697" y="5113691"/>
                  <a:pt x="1337791" y="5078112"/>
                </a:cubicBezTo>
                <a:close/>
                <a:moveTo>
                  <a:pt x="435849" y="3537517"/>
                </a:moveTo>
                <a:cubicBezTo>
                  <a:pt x="446522" y="3583771"/>
                  <a:pt x="462534" y="3630024"/>
                  <a:pt x="480324" y="3676278"/>
                </a:cubicBezTo>
                <a:cubicBezTo>
                  <a:pt x="496334" y="3718973"/>
                  <a:pt x="517681" y="3759888"/>
                  <a:pt x="540809" y="3800806"/>
                </a:cubicBezTo>
                <a:cubicBezTo>
                  <a:pt x="546145" y="3807922"/>
                  <a:pt x="551483" y="3816816"/>
                  <a:pt x="556819" y="3825712"/>
                </a:cubicBezTo>
                <a:lnTo>
                  <a:pt x="556819" y="3827490"/>
                </a:lnTo>
                <a:lnTo>
                  <a:pt x="1353801" y="3827490"/>
                </a:lnTo>
                <a:cubicBezTo>
                  <a:pt x="1359139" y="3820374"/>
                  <a:pt x="1364475" y="3811480"/>
                  <a:pt x="1369813" y="3802584"/>
                </a:cubicBezTo>
                <a:cubicBezTo>
                  <a:pt x="1378707" y="3786574"/>
                  <a:pt x="1387603" y="3772342"/>
                  <a:pt x="1396497" y="3756331"/>
                </a:cubicBezTo>
                <a:lnTo>
                  <a:pt x="1394718" y="3756331"/>
                </a:lnTo>
                <a:cubicBezTo>
                  <a:pt x="1408950" y="3729647"/>
                  <a:pt x="1421402" y="3702961"/>
                  <a:pt x="1432076" y="3676277"/>
                </a:cubicBezTo>
                <a:cubicBezTo>
                  <a:pt x="1449866" y="3631802"/>
                  <a:pt x="1464098" y="3585549"/>
                  <a:pt x="1471213" y="3537517"/>
                </a:cubicBezTo>
                <a:lnTo>
                  <a:pt x="1017575" y="3537517"/>
                </a:lnTo>
                <a:lnTo>
                  <a:pt x="1015795" y="3537517"/>
                </a:lnTo>
                <a:close/>
                <a:moveTo>
                  <a:pt x="508787" y="3121236"/>
                </a:moveTo>
                <a:cubicBezTo>
                  <a:pt x="492776" y="3146142"/>
                  <a:pt x="476766" y="3169268"/>
                  <a:pt x="464312" y="3194174"/>
                </a:cubicBezTo>
                <a:cubicBezTo>
                  <a:pt x="435849" y="3251101"/>
                  <a:pt x="418059" y="3309808"/>
                  <a:pt x="418059" y="3372072"/>
                </a:cubicBezTo>
                <a:cubicBezTo>
                  <a:pt x="418059" y="3384526"/>
                  <a:pt x="418059" y="3398757"/>
                  <a:pt x="419839" y="3411209"/>
                </a:cubicBezTo>
                <a:lnTo>
                  <a:pt x="1015795" y="3411209"/>
                </a:lnTo>
                <a:lnTo>
                  <a:pt x="1017575" y="3411209"/>
                </a:lnTo>
                <a:lnTo>
                  <a:pt x="1478329" y="3411209"/>
                </a:lnTo>
                <a:cubicBezTo>
                  <a:pt x="1476551" y="3396977"/>
                  <a:pt x="1476551" y="3384525"/>
                  <a:pt x="1474772" y="3372071"/>
                </a:cubicBezTo>
                <a:cubicBezTo>
                  <a:pt x="1467656" y="3309808"/>
                  <a:pt x="1451646" y="3249323"/>
                  <a:pt x="1426740" y="3194174"/>
                </a:cubicBezTo>
                <a:cubicBezTo>
                  <a:pt x="1426740" y="3190616"/>
                  <a:pt x="1424960" y="3188838"/>
                  <a:pt x="1423182" y="3185280"/>
                </a:cubicBezTo>
                <a:cubicBezTo>
                  <a:pt x="1414286" y="3163932"/>
                  <a:pt x="1403612" y="3142584"/>
                  <a:pt x="1391161" y="3121237"/>
                </a:cubicBezTo>
                <a:close/>
                <a:moveTo>
                  <a:pt x="458976" y="1634012"/>
                </a:moveTo>
                <a:cubicBezTo>
                  <a:pt x="466092" y="1689159"/>
                  <a:pt x="478544" y="1742528"/>
                  <a:pt x="498114" y="1794120"/>
                </a:cubicBezTo>
                <a:cubicBezTo>
                  <a:pt x="514124" y="1836815"/>
                  <a:pt x="535471" y="1879510"/>
                  <a:pt x="558599" y="1918648"/>
                </a:cubicBezTo>
                <a:cubicBezTo>
                  <a:pt x="560377" y="1920426"/>
                  <a:pt x="560377" y="1920426"/>
                  <a:pt x="562157" y="1922206"/>
                </a:cubicBezTo>
                <a:lnTo>
                  <a:pt x="1394718" y="1922206"/>
                </a:lnTo>
                <a:cubicBezTo>
                  <a:pt x="1394719" y="1920426"/>
                  <a:pt x="1396497" y="1920426"/>
                  <a:pt x="1396497" y="1918648"/>
                </a:cubicBezTo>
                <a:cubicBezTo>
                  <a:pt x="1419624" y="1879510"/>
                  <a:pt x="1440972" y="1836815"/>
                  <a:pt x="1456982" y="1794120"/>
                </a:cubicBezTo>
                <a:cubicBezTo>
                  <a:pt x="1476551" y="1744308"/>
                  <a:pt x="1490783" y="1689159"/>
                  <a:pt x="1497899" y="1634012"/>
                </a:cubicBezTo>
                <a:close/>
                <a:moveTo>
                  <a:pt x="560377" y="1217731"/>
                </a:moveTo>
                <a:cubicBezTo>
                  <a:pt x="546145" y="1244415"/>
                  <a:pt x="531913" y="1269320"/>
                  <a:pt x="519461" y="1294226"/>
                </a:cubicBezTo>
                <a:cubicBezTo>
                  <a:pt x="489218" y="1354711"/>
                  <a:pt x="467870" y="1415197"/>
                  <a:pt x="458976" y="1472124"/>
                </a:cubicBezTo>
                <a:cubicBezTo>
                  <a:pt x="457196" y="1484577"/>
                  <a:pt x="455418" y="1497029"/>
                  <a:pt x="453638" y="1507703"/>
                </a:cubicBezTo>
                <a:lnTo>
                  <a:pt x="1503235" y="1507703"/>
                </a:lnTo>
                <a:cubicBezTo>
                  <a:pt x="1503235" y="1495251"/>
                  <a:pt x="1501457" y="1484577"/>
                  <a:pt x="1499677" y="1472124"/>
                </a:cubicBezTo>
                <a:cubicBezTo>
                  <a:pt x="1490783" y="1413418"/>
                  <a:pt x="1471214" y="1352933"/>
                  <a:pt x="1444530" y="1294226"/>
                </a:cubicBezTo>
                <a:cubicBezTo>
                  <a:pt x="1433856" y="1267542"/>
                  <a:pt x="1419624" y="1242637"/>
                  <a:pt x="1405392" y="1217731"/>
                </a:cubicBezTo>
                <a:close/>
                <a:moveTo>
                  <a:pt x="1196463" y="0"/>
                </a:moveTo>
                <a:lnTo>
                  <a:pt x="1527579" y="0"/>
                </a:lnTo>
                <a:lnTo>
                  <a:pt x="1524583" y="6246"/>
                </a:lnTo>
                <a:cubicBezTo>
                  <a:pt x="1432076" y="171692"/>
                  <a:pt x="1295096" y="319346"/>
                  <a:pt x="1167009" y="467002"/>
                </a:cubicBezTo>
                <a:cubicBezTo>
                  <a:pt x="1161671" y="474118"/>
                  <a:pt x="1154556" y="481234"/>
                  <a:pt x="1149220" y="488350"/>
                </a:cubicBezTo>
                <a:cubicBezTo>
                  <a:pt x="1143882" y="495466"/>
                  <a:pt x="1136766" y="502582"/>
                  <a:pt x="1131430" y="509698"/>
                </a:cubicBezTo>
                <a:cubicBezTo>
                  <a:pt x="1094070" y="552393"/>
                  <a:pt x="1056712" y="595089"/>
                  <a:pt x="1019353" y="637784"/>
                </a:cubicBezTo>
                <a:cubicBezTo>
                  <a:pt x="998005" y="660910"/>
                  <a:pt x="976658" y="684037"/>
                  <a:pt x="957090" y="707163"/>
                </a:cubicBezTo>
                <a:cubicBezTo>
                  <a:pt x="951752" y="714279"/>
                  <a:pt x="944636" y="721395"/>
                  <a:pt x="939300" y="728511"/>
                </a:cubicBezTo>
                <a:cubicBezTo>
                  <a:pt x="933962" y="735627"/>
                  <a:pt x="926846" y="742743"/>
                  <a:pt x="921511" y="749859"/>
                </a:cubicBezTo>
                <a:cubicBezTo>
                  <a:pt x="816550" y="869051"/>
                  <a:pt x="720485" y="986464"/>
                  <a:pt x="640432" y="1098538"/>
                </a:cubicBezTo>
                <a:lnTo>
                  <a:pt x="1323559" y="1098538"/>
                </a:lnTo>
                <a:cubicBezTo>
                  <a:pt x="1234610" y="981126"/>
                  <a:pt x="1122534" y="865493"/>
                  <a:pt x="1001563" y="746301"/>
                </a:cubicBezTo>
                <a:cubicBezTo>
                  <a:pt x="1024691" y="721395"/>
                  <a:pt x="1046039" y="694712"/>
                  <a:pt x="1069165" y="669806"/>
                </a:cubicBezTo>
                <a:cubicBezTo>
                  <a:pt x="1104744" y="628888"/>
                  <a:pt x="1140324" y="587973"/>
                  <a:pt x="1175903" y="547056"/>
                </a:cubicBezTo>
                <a:cubicBezTo>
                  <a:pt x="1501457" y="861935"/>
                  <a:pt x="1784314" y="1171477"/>
                  <a:pt x="1784313" y="1545063"/>
                </a:cubicBezTo>
                <a:cubicBezTo>
                  <a:pt x="1784314" y="1956006"/>
                  <a:pt x="1529921" y="2247758"/>
                  <a:pt x="1238168" y="2495036"/>
                </a:cubicBezTo>
                <a:cubicBezTo>
                  <a:pt x="1197251" y="2461235"/>
                  <a:pt x="1158114" y="2429214"/>
                  <a:pt x="1117198" y="2397192"/>
                </a:cubicBezTo>
                <a:cubicBezTo>
                  <a:pt x="1088734" y="2374066"/>
                  <a:pt x="1058491" y="2350939"/>
                  <a:pt x="1030027" y="2327813"/>
                </a:cubicBezTo>
                <a:cubicBezTo>
                  <a:pt x="1133208" y="2240642"/>
                  <a:pt x="1231052" y="2148135"/>
                  <a:pt x="1309327" y="2050292"/>
                </a:cubicBezTo>
                <a:lnTo>
                  <a:pt x="652884" y="2050292"/>
                </a:lnTo>
                <a:cubicBezTo>
                  <a:pt x="734717" y="2148135"/>
                  <a:pt x="836119" y="2238864"/>
                  <a:pt x="942858" y="2327813"/>
                </a:cubicBezTo>
                <a:cubicBezTo>
                  <a:pt x="949974" y="2333149"/>
                  <a:pt x="957090" y="2340265"/>
                  <a:pt x="964206" y="2345603"/>
                </a:cubicBezTo>
                <a:cubicBezTo>
                  <a:pt x="971322" y="2350938"/>
                  <a:pt x="978438" y="2358054"/>
                  <a:pt x="985554" y="2363392"/>
                </a:cubicBezTo>
                <a:cubicBezTo>
                  <a:pt x="1015795" y="2386518"/>
                  <a:pt x="1046039" y="2411424"/>
                  <a:pt x="1076281" y="2436330"/>
                </a:cubicBezTo>
                <a:cubicBezTo>
                  <a:pt x="1115418" y="2468351"/>
                  <a:pt x="1154555" y="2498595"/>
                  <a:pt x="1193693" y="2530616"/>
                </a:cubicBezTo>
                <a:cubicBezTo>
                  <a:pt x="1200809" y="2535952"/>
                  <a:pt x="1207925" y="2543068"/>
                  <a:pt x="1215041" y="2548406"/>
                </a:cubicBezTo>
                <a:cubicBezTo>
                  <a:pt x="1222157" y="2553742"/>
                  <a:pt x="1229272" y="2560858"/>
                  <a:pt x="1236389" y="2566196"/>
                </a:cubicBezTo>
                <a:cubicBezTo>
                  <a:pt x="1446308" y="2742313"/>
                  <a:pt x="1638437" y="2934443"/>
                  <a:pt x="1718492" y="3187058"/>
                </a:cubicBezTo>
                <a:lnTo>
                  <a:pt x="1716713" y="3187058"/>
                </a:lnTo>
                <a:cubicBezTo>
                  <a:pt x="1741618" y="3267113"/>
                  <a:pt x="1755850" y="3352504"/>
                  <a:pt x="1755850" y="3445010"/>
                </a:cubicBezTo>
                <a:cubicBezTo>
                  <a:pt x="1755850" y="3555307"/>
                  <a:pt x="1732724" y="3658488"/>
                  <a:pt x="1693587" y="3756331"/>
                </a:cubicBezTo>
                <a:lnTo>
                  <a:pt x="1695365" y="3756331"/>
                </a:lnTo>
                <a:cubicBezTo>
                  <a:pt x="1593964" y="4008945"/>
                  <a:pt x="1380487" y="4222423"/>
                  <a:pt x="1152777" y="4414552"/>
                </a:cubicBezTo>
                <a:cubicBezTo>
                  <a:pt x="1145661" y="4419890"/>
                  <a:pt x="1138546" y="4427006"/>
                  <a:pt x="1131430" y="4432342"/>
                </a:cubicBezTo>
                <a:cubicBezTo>
                  <a:pt x="1124314" y="4437680"/>
                  <a:pt x="1117198" y="4444796"/>
                  <a:pt x="1110082" y="4450132"/>
                </a:cubicBezTo>
                <a:cubicBezTo>
                  <a:pt x="1051375" y="4498165"/>
                  <a:pt x="992669" y="4544418"/>
                  <a:pt x="935742" y="4590672"/>
                </a:cubicBezTo>
                <a:cubicBezTo>
                  <a:pt x="923288" y="4599566"/>
                  <a:pt x="912615" y="4608462"/>
                  <a:pt x="901941" y="4617356"/>
                </a:cubicBezTo>
                <a:cubicBezTo>
                  <a:pt x="893047" y="4622693"/>
                  <a:pt x="885931" y="4629809"/>
                  <a:pt x="878815" y="4635145"/>
                </a:cubicBezTo>
                <a:cubicBezTo>
                  <a:pt x="871699" y="4640483"/>
                  <a:pt x="864583" y="4647599"/>
                  <a:pt x="857467" y="4652935"/>
                </a:cubicBezTo>
                <a:cubicBezTo>
                  <a:pt x="736497" y="4752558"/>
                  <a:pt x="620862" y="4848623"/>
                  <a:pt x="524797" y="4946467"/>
                </a:cubicBezTo>
                <a:lnTo>
                  <a:pt x="1234610" y="4946467"/>
                </a:lnTo>
                <a:cubicBezTo>
                  <a:pt x="1150997" y="4850403"/>
                  <a:pt x="1051375" y="4754338"/>
                  <a:pt x="948194" y="4656493"/>
                </a:cubicBezTo>
                <a:cubicBezTo>
                  <a:pt x="958868" y="4649377"/>
                  <a:pt x="969542" y="4640483"/>
                  <a:pt x="980216" y="4631587"/>
                </a:cubicBezTo>
                <a:cubicBezTo>
                  <a:pt x="1037143" y="4585334"/>
                  <a:pt x="1095850" y="4537303"/>
                  <a:pt x="1154556" y="4489269"/>
                </a:cubicBezTo>
                <a:cubicBezTo>
                  <a:pt x="1471214" y="4791695"/>
                  <a:pt x="1761188" y="5079890"/>
                  <a:pt x="1761188" y="5435685"/>
                </a:cubicBezTo>
                <a:cubicBezTo>
                  <a:pt x="1761188" y="5795039"/>
                  <a:pt x="1474772" y="6097465"/>
                  <a:pt x="1149220" y="6382101"/>
                </a:cubicBezTo>
                <a:cubicBezTo>
                  <a:pt x="1124314" y="6360753"/>
                  <a:pt x="1099408" y="6341186"/>
                  <a:pt x="1074503" y="6319838"/>
                </a:cubicBezTo>
                <a:cubicBezTo>
                  <a:pt x="1031807" y="6284258"/>
                  <a:pt x="987332" y="6248679"/>
                  <a:pt x="944636" y="6213099"/>
                </a:cubicBezTo>
                <a:cubicBezTo>
                  <a:pt x="1042481" y="6127708"/>
                  <a:pt x="1134988" y="6040537"/>
                  <a:pt x="1216821" y="5953368"/>
                </a:cubicBezTo>
                <a:lnTo>
                  <a:pt x="572831" y="5953368"/>
                </a:lnTo>
                <a:cubicBezTo>
                  <a:pt x="658222" y="6040537"/>
                  <a:pt x="756065" y="6127708"/>
                  <a:pt x="857467" y="6213099"/>
                </a:cubicBezTo>
                <a:cubicBezTo>
                  <a:pt x="864583" y="6218435"/>
                  <a:pt x="871699" y="6225551"/>
                  <a:pt x="878815" y="6230889"/>
                </a:cubicBezTo>
                <a:cubicBezTo>
                  <a:pt x="885931" y="6236225"/>
                  <a:pt x="893047" y="6243341"/>
                  <a:pt x="900163" y="6248679"/>
                </a:cubicBezTo>
                <a:cubicBezTo>
                  <a:pt x="942858" y="6286036"/>
                  <a:pt x="987332" y="6323396"/>
                  <a:pt x="1031807" y="6358975"/>
                </a:cubicBezTo>
                <a:cubicBezTo>
                  <a:pt x="1056713" y="6378543"/>
                  <a:pt x="1079839" y="6399891"/>
                  <a:pt x="1104744" y="6419461"/>
                </a:cubicBezTo>
                <a:cubicBezTo>
                  <a:pt x="1111860" y="6424797"/>
                  <a:pt x="1118976" y="6431912"/>
                  <a:pt x="1126092" y="6437250"/>
                </a:cubicBezTo>
                <a:cubicBezTo>
                  <a:pt x="1133208" y="6442586"/>
                  <a:pt x="1140324" y="6449702"/>
                  <a:pt x="1147440" y="6455040"/>
                </a:cubicBezTo>
                <a:cubicBezTo>
                  <a:pt x="1255847" y="6545657"/>
                  <a:pt x="1361995" y="6637316"/>
                  <a:pt x="1456655" y="6730940"/>
                </a:cubicBezTo>
                <a:lnTo>
                  <a:pt x="1574943" y="6858000"/>
                </a:lnTo>
                <a:lnTo>
                  <a:pt x="1205808" y="6858000"/>
                </a:lnTo>
                <a:lnTo>
                  <a:pt x="1110361" y="6768562"/>
                </a:lnTo>
                <a:cubicBezTo>
                  <a:pt x="1055802" y="6720295"/>
                  <a:pt x="998784" y="6672075"/>
                  <a:pt x="941078" y="6624042"/>
                </a:cubicBezTo>
                <a:cubicBezTo>
                  <a:pt x="933962" y="6618706"/>
                  <a:pt x="926846" y="6611590"/>
                  <a:pt x="919730" y="6606252"/>
                </a:cubicBezTo>
                <a:cubicBezTo>
                  <a:pt x="912615" y="6600916"/>
                  <a:pt x="905499" y="6593800"/>
                  <a:pt x="898383" y="6588462"/>
                </a:cubicBezTo>
                <a:cubicBezTo>
                  <a:pt x="878815" y="6572453"/>
                  <a:pt x="859245" y="6556441"/>
                  <a:pt x="839677" y="6540431"/>
                </a:cubicBezTo>
                <a:cubicBezTo>
                  <a:pt x="791644" y="6501294"/>
                  <a:pt x="741833" y="6460376"/>
                  <a:pt x="693801" y="6419461"/>
                </a:cubicBezTo>
                <a:cubicBezTo>
                  <a:pt x="686685" y="6414123"/>
                  <a:pt x="679569" y="6407007"/>
                  <a:pt x="672454" y="6401671"/>
                </a:cubicBezTo>
                <a:cubicBezTo>
                  <a:pt x="665338" y="6396333"/>
                  <a:pt x="658222" y="6389217"/>
                  <a:pt x="651106" y="6383881"/>
                </a:cubicBezTo>
                <a:cubicBezTo>
                  <a:pt x="305984" y="6090349"/>
                  <a:pt x="0" y="5782587"/>
                  <a:pt x="0" y="5416117"/>
                </a:cubicBezTo>
                <a:cubicBezTo>
                  <a:pt x="0" y="5035416"/>
                  <a:pt x="327332" y="4743664"/>
                  <a:pt x="672454" y="4462585"/>
                </a:cubicBezTo>
                <a:cubicBezTo>
                  <a:pt x="679570" y="4457248"/>
                  <a:pt x="686685" y="4450132"/>
                  <a:pt x="693801" y="4444796"/>
                </a:cubicBezTo>
                <a:cubicBezTo>
                  <a:pt x="700917" y="4439458"/>
                  <a:pt x="708033" y="4432342"/>
                  <a:pt x="715149" y="4427006"/>
                </a:cubicBezTo>
                <a:cubicBezTo>
                  <a:pt x="727601" y="4416332"/>
                  <a:pt x="740055" y="4407436"/>
                  <a:pt x="752506" y="4396762"/>
                </a:cubicBezTo>
                <a:cubicBezTo>
                  <a:pt x="809434" y="4352289"/>
                  <a:pt x="868141" y="4306035"/>
                  <a:pt x="923288" y="4259782"/>
                </a:cubicBezTo>
                <a:cubicBezTo>
                  <a:pt x="930404" y="4254444"/>
                  <a:pt x="937520" y="4247328"/>
                  <a:pt x="944636" y="4241992"/>
                </a:cubicBezTo>
                <a:cubicBezTo>
                  <a:pt x="951752" y="4236654"/>
                  <a:pt x="958868" y="4229538"/>
                  <a:pt x="965984" y="4224202"/>
                </a:cubicBezTo>
                <a:cubicBezTo>
                  <a:pt x="1072723" y="4133474"/>
                  <a:pt x="1174125" y="4040967"/>
                  <a:pt x="1257736" y="3944902"/>
                </a:cubicBezTo>
                <a:lnTo>
                  <a:pt x="642210" y="3944902"/>
                </a:lnTo>
                <a:cubicBezTo>
                  <a:pt x="711591" y="4039189"/>
                  <a:pt x="795202" y="4131696"/>
                  <a:pt x="882373" y="4220645"/>
                </a:cubicBezTo>
                <a:cubicBezTo>
                  <a:pt x="825445" y="4266898"/>
                  <a:pt x="768518" y="4311371"/>
                  <a:pt x="711591" y="4357625"/>
                </a:cubicBezTo>
                <a:cubicBezTo>
                  <a:pt x="699137" y="4368299"/>
                  <a:pt x="686685" y="4377195"/>
                  <a:pt x="674232" y="4387868"/>
                </a:cubicBezTo>
                <a:cubicBezTo>
                  <a:pt x="391375" y="4099674"/>
                  <a:pt x="138760" y="3772342"/>
                  <a:pt x="138760" y="3366735"/>
                </a:cubicBezTo>
                <a:cubicBezTo>
                  <a:pt x="138760" y="3032288"/>
                  <a:pt x="416281" y="2797463"/>
                  <a:pt x="727601" y="2555522"/>
                </a:cubicBezTo>
                <a:cubicBezTo>
                  <a:pt x="768518" y="2589321"/>
                  <a:pt x="809434" y="2623123"/>
                  <a:pt x="850351" y="2655145"/>
                </a:cubicBezTo>
                <a:cubicBezTo>
                  <a:pt x="880593" y="2678270"/>
                  <a:pt x="909057" y="2701398"/>
                  <a:pt x="937520" y="2724524"/>
                </a:cubicBezTo>
                <a:cubicBezTo>
                  <a:pt x="818330" y="2817031"/>
                  <a:pt x="708033" y="2904201"/>
                  <a:pt x="619084" y="2991370"/>
                </a:cubicBezTo>
                <a:lnTo>
                  <a:pt x="1307548" y="2991370"/>
                </a:lnTo>
                <a:cubicBezTo>
                  <a:pt x="1231053" y="2900643"/>
                  <a:pt x="1134988" y="2813473"/>
                  <a:pt x="1030027" y="2726303"/>
                </a:cubicBezTo>
                <a:cubicBezTo>
                  <a:pt x="1022911" y="2720966"/>
                  <a:pt x="1015795" y="2713850"/>
                  <a:pt x="1008679" y="2708514"/>
                </a:cubicBezTo>
                <a:cubicBezTo>
                  <a:pt x="999785" y="2703176"/>
                  <a:pt x="992669" y="2696060"/>
                  <a:pt x="985553" y="2690724"/>
                </a:cubicBezTo>
                <a:cubicBezTo>
                  <a:pt x="955310" y="2665818"/>
                  <a:pt x="925069" y="2640913"/>
                  <a:pt x="893047" y="2616007"/>
                </a:cubicBezTo>
                <a:cubicBezTo>
                  <a:pt x="853909" y="2585764"/>
                  <a:pt x="814772" y="2553742"/>
                  <a:pt x="775634" y="2521720"/>
                </a:cubicBezTo>
                <a:cubicBezTo>
                  <a:pt x="768518" y="2516384"/>
                  <a:pt x="761402" y="2509269"/>
                  <a:pt x="754286" y="2503931"/>
                </a:cubicBezTo>
                <a:cubicBezTo>
                  <a:pt x="747170" y="2498595"/>
                  <a:pt x="740055" y="2491479"/>
                  <a:pt x="732939" y="2486141"/>
                </a:cubicBezTo>
                <a:cubicBezTo>
                  <a:pt x="448302" y="2247758"/>
                  <a:pt x="177898" y="1964901"/>
                  <a:pt x="177898" y="1537947"/>
                </a:cubicBezTo>
                <a:cubicBezTo>
                  <a:pt x="177898" y="1215951"/>
                  <a:pt x="439406" y="895735"/>
                  <a:pt x="732939" y="557729"/>
                </a:cubicBezTo>
                <a:cubicBezTo>
                  <a:pt x="738275" y="550614"/>
                  <a:pt x="743613" y="543498"/>
                  <a:pt x="750728" y="536382"/>
                </a:cubicBezTo>
                <a:cubicBezTo>
                  <a:pt x="756064" y="529266"/>
                  <a:pt x="761402" y="522150"/>
                  <a:pt x="768518" y="515034"/>
                </a:cubicBezTo>
                <a:cubicBezTo>
                  <a:pt x="780970" y="502582"/>
                  <a:pt x="791644" y="490128"/>
                  <a:pt x="804098" y="475896"/>
                </a:cubicBezTo>
                <a:cubicBezTo>
                  <a:pt x="850351" y="424307"/>
                  <a:pt x="896605" y="370938"/>
                  <a:pt x="942858" y="317568"/>
                </a:cubicBezTo>
                <a:cubicBezTo>
                  <a:pt x="948194" y="310452"/>
                  <a:pt x="955310" y="303337"/>
                  <a:pt x="960648" y="296221"/>
                </a:cubicBezTo>
                <a:cubicBezTo>
                  <a:pt x="965984" y="289105"/>
                  <a:pt x="973100" y="281989"/>
                  <a:pt x="978438" y="274873"/>
                </a:cubicBezTo>
                <a:cubicBezTo>
                  <a:pt x="1034475" y="209051"/>
                  <a:pt x="1089623" y="142784"/>
                  <a:pt x="1141881" y="75850"/>
                </a:cubicBezTo>
                <a:close/>
                <a:moveTo>
                  <a:pt x="293257" y="0"/>
                </a:moveTo>
                <a:lnTo>
                  <a:pt x="612950" y="0"/>
                </a:lnTo>
                <a:lnTo>
                  <a:pt x="687130" y="82299"/>
                </a:lnTo>
                <a:cubicBezTo>
                  <a:pt x="754287" y="148566"/>
                  <a:pt x="829893" y="211719"/>
                  <a:pt x="898384" y="278431"/>
                </a:cubicBezTo>
                <a:cubicBezTo>
                  <a:pt x="850351" y="333579"/>
                  <a:pt x="802319" y="388728"/>
                  <a:pt x="754286" y="443875"/>
                </a:cubicBezTo>
                <a:cubicBezTo>
                  <a:pt x="745392" y="454549"/>
                  <a:pt x="734718" y="467003"/>
                  <a:pt x="725823" y="477677"/>
                </a:cubicBezTo>
                <a:cubicBezTo>
                  <a:pt x="571053" y="328243"/>
                  <a:pt x="393155" y="185925"/>
                  <a:pt x="295310" y="4469"/>
                </a:cubicBezTo>
                <a:close/>
              </a:path>
            </a:pathLst>
          </a:custGeom>
          <a:solidFill>
            <a:schemeClr val="accent4">
              <a:alpha val="40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052983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4" name="Rectangle 3"/>
          <p:cNvSpPr/>
          <p:nvPr userDrawn="1"/>
        </p:nvSpPr>
        <p:spPr>
          <a:xfrm>
            <a:off x="0" y="2789276"/>
            <a:ext cx="12192000" cy="4068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p:cNvSpPr>
            <a:spLocks noGrp="1"/>
          </p:cNvSpPr>
          <p:nvPr>
            <p:ph type="pic" idx="1" hasCustomPrompt="1"/>
          </p:nvPr>
        </p:nvSpPr>
        <p:spPr>
          <a:xfrm>
            <a:off x="6096000" y="3302815"/>
            <a:ext cx="6096000" cy="304164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3292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8" name="Oval 2">
            <a:extLst>
              <a:ext uri="{FF2B5EF4-FFF2-40B4-BE49-F238E27FC236}">
                <a16:creationId xmlns:a16="http://schemas.microsoft.com/office/drawing/2014/main" id="{F3FFAF36-2C4B-400A-925A-732215955DA6}"/>
              </a:ext>
            </a:extLst>
          </p:cNvPr>
          <p:cNvSpPr/>
          <p:nvPr userDrawn="1"/>
        </p:nvSpPr>
        <p:spPr>
          <a:xfrm rot="19437896">
            <a:off x="1838780" y="2362240"/>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2">
            <a:extLst>
              <a:ext uri="{FF2B5EF4-FFF2-40B4-BE49-F238E27FC236}">
                <a16:creationId xmlns:a16="http://schemas.microsoft.com/office/drawing/2014/main" id="{B378E988-CF50-42D9-BB8A-C7CC41B0FF82}"/>
              </a:ext>
            </a:extLst>
          </p:cNvPr>
          <p:cNvSpPr/>
          <p:nvPr userDrawn="1"/>
        </p:nvSpPr>
        <p:spPr>
          <a:xfrm rot="3709911">
            <a:off x="2854980" y="177488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882B12CC-1A46-4380-988F-674F427BDFAA}"/>
              </a:ext>
            </a:extLst>
          </p:cNvPr>
          <p:cNvSpPr/>
          <p:nvPr userDrawn="1"/>
        </p:nvSpPr>
        <p:spPr>
          <a:xfrm>
            <a:off x="1048873" y="497779"/>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9E0B5CE1-6191-492E-979D-03E880B959B9}"/>
              </a:ext>
            </a:extLst>
          </p:cNvPr>
          <p:cNvSpPr/>
          <p:nvPr userDrawn="1"/>
        </p:nvSpPr>
        <p:spPr>
          <a:xfrm rot="19437896">
            <a:off x="3270239" y="533348"/>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0A67EB8D-45A4-4910-AADE-A48602E910EF}"/>
              </a:ext>
            </a:extLst>
          </p:cNvPr>
          <p:cNvSpPr/>
          <p:nvPr userDrawn="1"/>
        </p:nvSpPr>
        <p:spPr>
          <a:xfrm rot="3709911">
            <a:off x="237016" y="1454775"/>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Oval 2">
            <a:extLst>
              <a:ext uri="{FF2B5EF4-FFF2-40B4-BE49-F238E27FC236}">
                <a16:creationId xmlns:a16="http://schemas.microsoft.com/office/drawing/2014/main" id="{A0CF3B62-DB0F-4638-94E6-97B858867087}"/>
              </a:ext>
            </a:extLst>
          </p:cNvPr>
          <p:cNvSpPr/>
          <p:nvPr userDrawn="1"/>
        </p:nvSpPr>
        <p:spPr>
          <a:xfrm rot="8100000">
            <a:off x="998505" y="1013950"/>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Oval 2">
            <a:extLst>
              <a:ext uri="{FF2B5EF4-FFF2-40B4-BE49-F238E27FC236}">
                <a16:creationId xmlns:a16="http://schemas.microsoft.com/office/drawing/2014/main" id="{D57B7012-81D1-4191-8692-189F53B11026}"/>
              </a:ext>
            </a:extLst>
          </p:cNvPr>
          <p:cNvSpPr/>
          <p:nvPr userDrawn="1"/>
        </p:nvSpPr>
        <p:spPr>
          <a:xfrm rot="5157174">
            <a:off x="3514632" y="1701234"/>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8B8C5338-F012-4C7E-9ACF-B5A004F58BC4}"/>
              </a:ext>
            </a:extLst>
          </p:cNvPr>
          <p:cNvSpPr/>
          <p:nvPr userDrawn="1"/>
        </p:nvSpPr>
        <p:spPr>
          <a:xfrm rot="900000">
            <a:off x="3586510" y="2731196"/>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F14FC152-57DA-44B2-A3EA-C4C08418F158}"/>
              </a:ext>
            </a:extLst>
          </p:cNvPr>
          <p:cNvSpPr/>
          <p:nvPr userDrawn="1"/>
        </p:nvSpPr>
        <p:spPr>
          <a:xfrm rot="900000">
            <a:off x="1168343" y="3259592"/>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547F32D0-9CB1-4705-8640-A43951E0E605}"/>
              </a:ext>
            </a:extLst>
          </p:cNvPr>
          <p:cNvSpPr/>
          <p:nvPr userDrawn="1"/>
        </p:nvSpPr>
        <p:spPr>
          <a:xfrm rot="3709911">
            <a:off x="214059" y="342467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21073768-FD4E-4493-888D-9732C93ED0D8}"/>
              </a:ext>
            </a:extLst>
          </p:cNvPr>
          <p:cNvSpPr/>
          <p:nvPr userDrawn="1"/>
        </p:nvSpPr>
        <p:spPr>
          <a:xfrm rot="8100000">
            <a:off x="4838833" y="581154"/>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Oval 2">
            <a:extLst>
              <a:ext uri="{FF2B5EF4-FFF2-40B4-BE49-F238E27FC236}">
                <a16:creationId xmlns:a16="http://schemas.microsoft.com/office/drawing/2014/main" id="{1D42871E-8273-4BDC-8CA1-94B1735D8EDF}"/>
              </a:ext>
            </a:extLst>
          </p:cNvPr>
          <p:cNvSpPr/>
          <p:nvPr userDrawn="1"/>
        </p:nvSpPr>
        <p:spPr>
          <a:xfrm rot="19437896">
            <a:off x="4863418" y="178089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Oval 2">
            <a:extLst>
              <a:ext uri="{FF2B5EF4-FFF2-40B4-BE49-F238E27FC236}">
                <a16:creationId xmlns:a16="http://schemas.microsoft.com/office/drawing/2014/main" id="{CE15439B-0BDE-4539-A86A-60E9DC33FD77}"/>
              </a:ext>
            </a:extLst>
          </p:cNvPr>
          <p:cNvSpPr/>
          <p:nvPr userDrawn="1"/>
        </p:nvSpPr>
        <p:spPr>
          <a:xfrm rot="900000">
            <a:off x="2051612" y="2186572"/>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6298CC55-4945-46BD-8615-24E6D3295A86}"/>
              </a:ext>
            </a:extLst>
          </p:cNvPr>
          <p:cNvSpPr/>
          <p:nvPr userDrawn="1"/>
        </p:nvSpPr>
        <p:spPr>
          <a:xfrm rot="3709911">
            <a:off x="2616634" y="3622577"/>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A0796784-D231-4ABA-8910-4D81ACFFD485}"/>
              </a:ext>
            </a:extLst>
          </p:cNvPr>
          <p:cNvSpPr/>
          <p:nvPr userDrawn="1"/>
        </p:nvSpPr>
        <p:spPr>
          <a:xfrm rot="3709911">
            <a:off x="2933966" y="330776"/>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90FD235E-0A91-4D21-B439-5C7942717E86}"/>
              </a:ext>
            </a:extLst>
          </p:cNvPr>
          <p:cNvSpPr/>
          <p:nvPr userDrawn="1"/>
        </p:nvSpPr>
        <p:spPr>
          <a:xfrm rot="900000">
            <a:off x="5193686" y="3075597"/>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
            <a:extLst>
              <a:ext uri="{FF2B5EF4-FFF2-40B4-BE49-F238E27FC236}">
                <a16:creationId xmlns:a16="http://schemas.microsoft.com/office/drawing/2014/main" id="{0EFA984F-F0B3-4CAF-8E35-AF3B5ED34BB8}"/>
              </a:ext>
            </a:extLst>
          </p:cNvPr>
          <p:cNvSpPr/>
          <p:nvPr userDrawn="1"/>
        </p:nvSpPr>
        <p:spPr>
          <a:xfrm rot="3709911">
            <a:off x="2070340" y="582744"/>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
            <a:extLst>
              <a:ext uri="{FF2B5EF4-FFF2-40B4-BE49-F238E27FC236}">
                <a16:creationId xmlns:a16="http://schemas.microsoft.com/office/drawing/2014/main" id="{716C2270-FE55-45F4-830A-CEEE330AAB4B}"/>
              </a:ext>
            </a:extLst>
          </p:cNvPr>
          <p:cNvSpPr/>
          <p:nvPr userDrawn="1"/>
        </p:nvSpPr>
        <p:spPr>
          <a:xfrm rot="19437896">
            <a:off x="398767" y="42463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
            <a:extLst>
              <a:ext uri="{FF2B5EF4-FFF2-40B4-BE49-F238E27FC236}">
                <a16:creationId xmlns:a16="http://schemas.microsoft.com/office/drawing/2014/main" id="{E437DF43-9E19-4E00-ADE0-77136E44B427}"/>
              </a:ext>
            </a:extLst>
          </p:cNvPr>
          <p:cNvSpPr/>
          <p:nvPr userDrawn="1"/>
        </p:nvSpPr>
        <p:spPr>
          <a:xfrm rot="19437896">
            <a:off x="539123" y="2595464"/>
            <a:ext cx="826258" cy="7569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2">
            <a:extLst>
              <a:ext uri="{FF2B5EF4-FFF2-40B4-BE49-F238E27FC236}">
                <a16:creationId xmlns:a16="http://schemas.microsoft.com/office/drawing/2014/main" id="{E6275495-B5CE-4EF7-B942-C32B042C1551}"/>
              </a:ext>
            </a:extLst>
          </p:cNvPr>
          <p:cNvSpPr/>
          <p:nvPr userDrawn="1"/>
        </p:nvSpPr>
        <p:spPr>
          <a:xfrm rot="19437896">
            <a:off x="4270899" y="5258009"/>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Oval 2">
            <a:extLst>
              <a:ext uri="{FF2B5EF4-FFF2-40B4-BE49-F238E27FC236}">
                <a16:creationId xmlns:a16="http://schemas.microsoft.com/office/drawing/2014/main" id="{6E4E7F37-8DDA-43E6-815F-6D9BA7B8A2D5}"/>
              </a:ext>
            </a:extLst>
          </p:cNvPr>
          <p:cNvSpPr/>
          <p:nvPr userDrawn="1"/>
        </p:nvSpPr>
        <p:spPr>
          <a:xfrm rot="3709911">
            <a:off x="1553212" y="587007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Oval 2">
            <a:extLst>
              <a:ext uri="{FF2B5EF4-FFF2-40B4-BE49-F238E27FC236}">
                <a16:creationId xmlns:a16="http://schemas.microsoft.com/office/drawing/2014/main" id="{B94DBAFA-3F1D-47A1-839E-3719DE3EBC6E}"/>
              </a:ext>
            </a:extLst>
          </p:cNvPr>
          <p:cNvSpPr/>
          <p:nvPr userDrawn="1"/>
        </p:nvSpPr>
        <p:spPr>
          <a:xfrm>
            <a:off x="660460" y="4701812"/>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Oval 2">
            <a:extLst>
              <a:ext uri="{FF2B5EF4-FFF2-40B4-BE49-F238E27FC236}">
                <a16:creationId xmlns:a16="http://schemas.microsoft.com/office/drawing/2014/main" id="{5F0DE6B8-9DA6-48F5-AF04-7278BEE6A96F}"/>
              </a:ext>
            </a:extLst>
          </p:cNvPr>
          <p:cNvSpPr/>
          <p:nvPr userDrawn="1"/>
        </p:nvSpPr>
        <p:spPr>
          <a:xfrm rot="19437896">
            <a:off x="2314619" y="4700669"/>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Oval 2">
            <a:extLst>
              <a:ext uri="{FF2B5EF4-FFF2-40B4-BE49-F238E27FC236}">
                <a16:creationId xmlns:a16="http://schemas.microsoft.com/office/drawing/2014/main" id="{56472159-3837-4012-8E16-16B2FD021F97}"/>
              </a:ext>
            </a:extLst>
          </p:cNvPr>
          <p:cNvSpPr/>
          <p:nvPr userDrawn="1"/>
        </p:nvSpPr>
        <p:spPr>
          <a:xfrm rot="8100000">
            <a:off x="-424473" y="5170061"/>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Oval 2">
            <a:extLst>
              <a:ext uri="{FF2B5EF4-FFF2-40B4-BE49-F238E27FC236}">
                <a16:creationId xmlns:a16="http://schemas.microsoft.com/office/drawing/2014/main" id="{F2D9B3CB-56C4-44F0-923E-75E14486D199}"/>
              </a:ext>
            </a:extLst>
          </p:cNvPr>
          <p:cNvSpPr/>
          <p:nvPr userDrawn="1"/>
        </p:nvSpPr>
        <p:spPr>
          <a:xfrm rot="5157174">
            <a:off x="2212864" y="5796427"/>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Oval 2">
            <a:extLst>
              <a:ext uri="{FF2B5EF4-FFF2-40B4-BE49-F238E27FC236}">
                <a16:creationId xmlns:a16="http://schemas.microsoft.com/office/drawing/2014/main" id="{C5F6E746-37D8-4A7A-AD33-6B6B1D014BD4}"/>
              </a:ext>
            </a:extLst>
          </p:cNvPr>
          <p:cNvSpPr/>
          <p:nvPr userDrawn="1"/>
        </p:nvSpPr>
        <p:spPr>
          <a:xfrm rot="900000">
            <a:off x="321825" y="4090744"/>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Oval 2">
            <a:extLst>
              <a:ext uri="{FF2B5EF4-FFF2-40B4-BE49-F238E27FC236}">
                <a16:creationId xmlns:a16="http://schemas.microsoft.com/office/drawing/2014/main" id="{379CFB22-212D-4552-83FB-F9C38030B6EA}"/>
              </a:ext>
            </a:extLst>
          </p:cNvPr>
          <p:cNvSpPr/>
          <p:nvPr userDrawn="1"/>
        </p:nvSpPr>
        <p:spPr>
          <a:xfrm rot="900000">
            <a:off x="1600041" y="4650431"/>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Oval 2">
            <a:extLst>
              <a:ext uri="{FF2B5EF4-FFF2-40B4-BE49-F238E27FC236}">
                <a16:creationId xmlns:a16="http://schemas.microsoft.com/office/drawing/2014/main" id="{116A01F3-5E4C-410E-93C1-F085D04D1170}"/>
              </a:ext>
            </a:extLst>
          </p:cNvPr>
          <p:cNvSpPr/>
          <p:nvPr userDrawn="1"/>
        </p:nvSpPr>
        <p:spPr>
          <a:xfrm rot="3709911">
            <a:off x="4429414" y="298303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Oval 2">
            <a:extLst>
              <a:ext uri="{FF2B5EF4-FFF2-40B4-BE49-F238E27FC236}">
                <a16:creationId xmlns:a16="http://schemas.microsoft.com/office/drawing/2014/main" id="{EF0F6281-4283-4BFA-9BD6-03D8CD575F45}"/>
              </a:ext>
            </a:extLst>
          </p:cNvPr>
          <p:cNvSpPr/>
          <p:nvPr userDrawn="1"/>
        </p:nvSpPr>
        <p:spPr>
          <a:xfrm rot="8100000">
            <a:off x="3377267" y="3485261"/>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Oval 2">
            <a:extLst>
              <a:ext uri="{FF2B5EF4-FFF2-40B4-BE49-F238E27FC236}">
                <a16:creationId xmlns:a16="http://schemas.microsoft.com/office/drawing/2014/main" id="{70C0120E-1DA4-4408-BBA5-0C14EA77E097}"/>
              </a:ext>
            </a:extLst>
          </p:cNvPr>
          <p:cNvSpPr/>
          <p:nvPr userDrawn="1"/>
        </p:nvSpPr>
        <p:spPr>
          <a:xfrm rot="19437896">
            <a:off x="3561650" y="5876089"/>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Oval 2">
            <a:extLst>
              <a:ext uri="{FF2B5EF4-FFF2-40B4-BE49-F238E27FC236}">
                <a16:creationId xmlns:a16="http://schemas.microsoft.com/office/drawing/2014/main" id="{3C952919-975B-4539-9278-27219E721DA4}"/>
              </a:ext>
            </a:extLst>
          </p:cNvPr>
          <p:cNvSpPr/>
          <p:nvPr userDrawn="1"/>
        </p:nvSpPr>
        <p:spPr>
          <a:xfrm rot="900000">
            <a:off x="4245490" y="3608737"/>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Oval 2">
            <a:extLst>
              <a:ext uri="{FF2B5EF4-FFF2-40B4-BE49-F238E27FC236}">
                <a16:creationId xmlns:a16="http://schemas.microsoft.com/office/drawing/2014/main" id="{D5306C3F-626B-4D03-80B7-B6706B651F76}"/>
              </a:ext>
            </a:extLst>
          </p:cNvPr>
          <p:cNvSpPr/>
          <p:nvPr userDrawn="1"/>
        </p:nvSpPr>
        <p:spPr>
          <a:xfrm rot="3709911">
            <a:off x="3599311" y="4368286"/>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Oval 2">
            <a:extLst>
              <a:ext uri="{FF2B5EF4-FFF2-40B4-BE49-F238E27FC236}">
                <a16:creationId xmlns:a16="http://schemas.microsoft.com/office/drawing/2014/main" id="{993DAAA7-9B09-4DD2-9187-75E3581900E1}"/>
              </a:ext>
            </a:extLst>
          </p:cNvPr>
          <p:cNvSpPr/>
          <p:nvPr userDrawn="1"/>
        </p:nvSpPr>
        <p:spPr>
          <a:xfrm rot="3709911">
            <a:off x="1848179" y="4037013"/>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Oval 2">
            <a:extLst>
              <a:ext uri="{FF2B5EF4-FFF2-40B4-BE49-F238E27FC236}">
                <a16:creationId xmlns:a16="http://schemas.microsoft.com/office/drawing/2014/main" id="{58EAD41B-5683-47F8-B4DF-FEB698E8D5C9}"/>
              </a:ext>
            </a:extLst>
          </p:cNvPr>
          <p:cNvSpPr/>
          <p:nvPr userDrawn="1"/>
        </p:nvSpPr>
        <p:spPr>
          <a:xfrm rot="900000">
            <a:off x="3336589" y="5100329"/>
            <a:ext cx="815880" cy="74741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Oval 2">
            <a:extLst>
              <a:ext uri="{FF2B5EF4-FFF2-40B4-BE49-F238E27FC236}">
                <a16:creationId xmlns:a16="http://schemas.microsoft.com/office/drawing/2014/main" id="{7F47E53E-A714-49C8-9CF6-E8CEA0D64CE8}"/>
              </a:ext>
            </a:extLst>
          </p:cNvPr>
          <p:cNvSpPr/>
          <p:nvPr userDrawn="1"/>
        </p:nvSpPr>
        <p:spPr>
          <a:xfrm rot="19437896">
            <a:off x="-857233" y="6604006"/>
            <a:ext cx="1015434" cy="93022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Oval 2">
            <a:extLst>
              <a:ext uri="{FF2B5EF4-FFF2-40B4-BE49-F238E27FC236}">
                <a16:creationId xmlns:a16="http://schemas.microsoft.com/office/drawing/2014/main" id="{A538598F-4ECE-4AE8-8B4F-F99AEF364E8B}"/>
              </a:ext>
            </a:extLst>
          </p:cNvPr>
          <p:cNvSpPr/>
          <p:nvPr userDrawn="1"/>
        </p:nvSpPr>
        <p:spPr>
          <a:xfrm rot="19437896">
            <a:off x="4773279" y="438311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Oval 2">
            <a:extLst>
              <a:ext uri="{FF2B5EF4-FFF2-40B4-BE49-F238E27FC236}">
                <a16:creationId xmlns:a16="http://schemas.microsoft.com/office/drawing/2014/main" id="{034275C5-196F-49DE-9AF5-76EB1B2D8275}"/>
              </a:ext>
            </a:extLst>
          </p:cNvPr>
          <p:cNvSpPr/>
          <p:nvPr userDrawn="1"/>
        </p:nvSpPr>
        <p:spPr>
          <a:xfrm rot="8100000">
            <a:off x="2818578" y="1990373"/>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Oval 2">
            <a:extLst>
              <a:ext uri="{FF2B5EF4-FFF2-40B4-BE49-F238E27FC236}">
                <a16:creationId xmlns:a16="http://schemas.microsoft.com/office/drawing/2014/main" id="{C3F37386-5866-4EED-9107-2A36F47353AE}"/>
              </a:ext>
            </a:extLst>
          </p:cNvPr>
          <p:cNvSpPr/>
          <p:nvPr userDrawn="1"/>
        </p:nvSpPr>
        <p:spPr>
          <a:xfrm rot="8100000">
            <a:off x="4228067" y="4747085"/>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682961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1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id="{C2ABD529-FE83-4068-B43D-09D8C61354D1}"/>
              </a:ext>
            </a:extLst>
          </p:cNvPr>
          <p:cNvSpPr>
            <a:spLocks noGrp="1"/>
          </p:cNvSpPr>
          <p:nvPr>
            <p:ph type="pic" idx="11" hasCustomPrompt="1"/>
          </p:nvPr>
        </p:nvSpPr>
        <p:spPr>
          <a:xfrm>
            <a:off x="2267485" y="846034"/>
            <a:ext cx="5529990"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&amp; Send to Back </a:t>
            </a:r>
            <a:endParaRPr lang="ko-KR" altLang="en-US" dirty="0"/>
          </a:p>
        </p:txBody>
      </p:sp>
    </p:spTree>
    <p:extLst>
      <p:ext uri="{BB962C8B-B14F-4D97-AF65-F5344CB8AC3E}">
        <p14:creationId xmlns:p14="http://schemas.microsoft.com/office/powerpoint/2010/main" val="3062351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Styl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AE611C2-19EC-4180-B746-B8E5A871E714}"/>
              </a:ext>
            </a:extLst>
          </p:cNvPr>
          <p:cNvSpPr>
            <a:spLocks noGrp="1"/>
          </p:cNvSpPr>
          <p:nvPr>
            <p:ph type="pic" idx="15" hasCustomPrompt="1"/>
          </p:nvPr>
        </p:nvSpPr>
        <p:spPr>
          <a:xfrm>
            <a:off x="0" y="0"/>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B31A7D8-3817-4D41-B0AC-6F6407DDD546}"/>
              </a:ext>
            </a:extLst>
          </p:cNvPr>
          <p:cNvSpPr>
            <a:spLocks noGrp="1"/>
          </p:cNvSpPr>
          <p:nvPr>
            <p:ph type="pic" idx="16" hasCustomPrompt="1"/>
          </p:nvPr>
        </p:nvSpPr>
        <p:spPr>
          <a:xfrm>
            <a:off x="7968208" y="4365104"/>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60032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C0D10032-074E-4CA2-ABA5-9CD5B90CB803}"/>
              </a:ext>
            </a:extLst>
          </p:cNvPr>
          <p:cNvSpPr>
            <a:spLocks noGrp="1"/>
          </p:cNvSpPr>
          <p:nvPr>
            <p:ph type="pic" idx="16" hasCustomPrompt="1"/>
          </p:nvPr>
        </p:nvSpPr>
        <p:spPr>
          <a:xfrm>
            <a:off x="558349" y="520166"/>
            <a:ext cx="4728531"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3071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402776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662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Images and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087254" y="538742"/>
            <a:ext cx="6478720" cy="3096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508725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731861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954997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335360" y="264012"/>
            <a:ext cx="11521280" cy="6329977"/>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50755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4372416" y="1897460"/>
            <a:ext cx="3240000" cy="324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800617" y="2221460"/>
            <a:ext cx="2592000" cy="2592000"/>
          </a:xfrm>
          <a:prstGeom prst="rect">
            <a:avLst/>
          </a:prstGeom>
          <a:solidFill>
            <a:schemeClr val="bg1">
              <a:lumMod val="95000"/>
            </a:schemeClr>
          </a:solidFill>
          <a:ln w="3810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8816014" y="2221460"/>
            <a:ext cx="2592000" cy="2592000"/>
          </a:xfrm>
          <a:prstGeom prst="rect">
            <a:avLst/>
          </a:prstGeom>
          <a:solidFill>
            <a:schemeClr val="bg1">
              <a:lumMod val="95000"/>
            </a:schemeClr>
          </a:solidFill>
          <a:ln w="3810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제목 1">
            <a:extLst>
              <a:ext uri="{FF2B5EF4-FFF2-40B4-BE49-F238E27FC236}">
                <a16:creationId xmlns:a16="http://schemas.microsoft.com/office/drawing/2014/main" id="{75F8091E-F1D1-4432-A03D-CA0EF01ADACA}"/>
              </a:ext>
            </a:extLst>
          </p:cNvPr>
          <p:cNvSpPr>
            <a:spLocks noGrp="1"/>
          </p:cNvSpPr>
          <p:nvPr>
            <p:ph type="title" hasCustomPrompt="1"/>
          </p:nvPr>
        </p:nvSpPr>
        <p:spPr>
          <a:xfrm>
            <a:off x="0" y="260648"/>
            <a:ext cx="12192000" cy="504056"/>
          </a:xfrm>
          <a:prstGeom prst="rect">
            <a:avLst/>
          </a:prstGeom>
        </p:spPr>
        <p:txBody>
          <a:bodyPr anchor="ctr">
            <a:noAutofit/>
          </a:bodyPr>
          <a:lstStyle>
            <a:lvl1pPr algn="ctr">
              <a:defRPr sz="3600" b="0" baseline="0">
                <a:solidFill>
                  <a:schemeClr val="tx1">
                    <a:lumMod val="75000"/>
                    <a:lumOff val="25000"/>
                  </a:schemeClr>
                </a:solidFill>
              </a:defRPr>
            </a:lvl1pPr>
          </a:lstStyle>
          <a:p>
            <a:r>
              <a:rPr lang="en-US" altLang="ko-KR" dirty="0"/>
              <a:t>BASIC LAYOUT</a:t>
            </a:r>
            <a:endParaRPr lang="ko-KR" altLang="en-US" dirty="0"/>
          </a:p>
        </p:txBody>
      </p:sp>
      <p:sp>
        <p:nvSpPr>
          <p:cNvPr id="9" name="텍스트 개체 틀 2">
            <a:extLst>
              <a:ext uri="{FF2B5EF4-FFF2-40B4-BE49-F238E27FC236}">
                <a16:creationId xmlns:a16="http://schemas.microsoft.com/office/drawing/2014/main" id="{0B231A61-2323-46B3-86EA-6D772A043A46}"/>
              </a:ext>
            </a:extLst>
          </p:cNvPr>
          <p:cNvSpPr>
            <a:spLocks noGrp="1"/>
          </p:cNvSpPr>
          <p:nvPr>
            <p:ph type="body" sz="quarter" idx="41" hasCustomPrompt="1"/>
          </p:nvPr>
        </p:nvSpPr>
        <p:spPr>
          <a:xfrm>
            <a:off x="0" y="790582"/>
            <a:ext cx="12192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8084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559" name="Freeform: Shape 558">
            <a:extLst>
              <a:ext uri="{FF2B5EF4-FFF2-40B4-BE49-F238E27FC236}">
                <a16:creationId xmlns:a16="http://schemas.microsoft.com/office/drawing/2014/main" id="{C9957A36-A56E-47BD-BCD7-E58C8386058C}"/>
              </a:ext>
            </a:extLst>
          </p:cNvPr>
          <p:cNvSpPr/>
          <p:nvPr/>
        </p:nvSpPr>
        <p:spPr>
          <a:xfrm rot="7811536">
            <a:off x="2659062" y="-2148677"/>
            <a:ext cx="3757650" cy="11821019"/>
          </a:xfrm>
          <a:custGeom>
            <a:avLst/>
            <a:gdLst>
              <a:gd name="connsiteX0" fmla="*/ 891494 w 3757650"/>
              <a:gd name="connsiteY0" fmla="*/ 5336549 h 11821019"/>
              <a:gd name="connsiteX1" fmla="*/ 2164916 w 3757650"/>
              <a:gd name="connsiteY1" fmla="*/ 5336549 h 11821019"/>
              <a:gd name="connsiteX2" fmla="*/ 2168720 w 3757650"/>
              <a:gd name="connsiteY2" fmla="*/ 5336550 h 11821019"/>
              <a:gd name="connsiteX3" fmla="*/ 3153246 w 3757650"/>
              <a:gd name="connsiteY3" fmla="*/ 5336550 h 11821019"/>
              <a:gd name="connsiteX4" fmla="*/ 3145644 w 3757650"/>
              <a:gd name="connsiteY4" fmla="*/ 5252920 h 11821019"/>
              <a:gd name="connsiteX5" fmla="*/ 3043012 w 3757650"/>
              <a:gd name="connsiteY5" fmla="*/ 4872795 h 11821019"/>
              <a:gd name="connsiteX6" fmla="*/ 3035409 w 3757650"/>
              <a:gd name="connsiteY6" fmla="*/ 4853791 h 11821019"/>
              <a:gd name="connsiteX7" fmla="*/ 2966986 w 3757650"/>
              <a:gd name="connsiteY7" fmla="*/ 4716943 h 11821019"/>
              <a:gd name="connsiteX8" fmla="*/ 1081557 w 3757650"/>
              <a:gd name="connsiteY8" fmla="*/ 4716945 h 11821019"/>
              <a:gd name="connsiteX9" fmla="*/ 986524 w 3757650"/>
              <a:gd name="connsiteY9" fmla="*/ 4872795 h 11821019"/>
              <a:gd name="connsiteX10" fmla="*/ 887691 w 3757650"/>
              <a:gd name="connsiteY10" fmla="*/ 5252922 h 11821019"/>
              <a:gd name="connsiteX11" fmla="*/ 891494 w 3757650"/>
              <a:gd name="connsiteY11" fmla="*/ 5336549 h 11821019"/>
              <a:gd name="connsiteX12" fmla="*/ 1184189 w 3757650"/>
              <a:gd name="connsiteY12" fmla="*/ 6226046 h 11821019"/>
              <a:gd name="connsiteX13" fmla="*/ 2887157 w 3757650"/>
              <a:gd name="connsiteY13" fmla="*/ 6226046 h 11821019"/>
              <a:gd name="connsiteX14" fmla="*/ 2921371 w 3757650"/>
              <a:gd name="connsiteY14" fmla="*/ 6172828 h 11821019"/>
              <a:gd name="connsiteX15" fmla="*/ 2978388 w 3757650"/>
              <a:gd name="connsiteY15" fmla="*/ 6073994 h 11821019"/>
              <a:gd name="connsiteX16" fmla="*/ 2974589 w 3757650"/>
              <a:gd name="connsiteY16" fmla="*/ 6073996 h 11821019"/>
              <a:gd name="connsiteX17" fmla="*/ 3054414 w 3757650"/>
              <a:gd name="connsiteY17" fmla="*/ 5902941 h 11821019"/>
              <a:gd name="connsiteX18" fmla="*/ 3138040 w 3757650"/>
              <a:gd name="connsiteY18" fmla="*/ 5606442 h 11821019"/>
              <a:gd name="connsiteX19" fmla="*/ 2168720 w 3757650"/>
              <a:gd name="connsiteY19" fmla="*/ 5606441 h 11821019"/>
              <a:gd name="connsiteX20" fmla="*/ 2164916 w 3757650"/>
              <a:gd name="connsiteY20" fmla="*/ 5606440 h 11821019"/>
              <a:gd name="connsiteX21" fmla="*/ 925703 w 3757650"/>
              <a:gd name="connsiteY21" fmla="*/ 5606440 h 11821019"/>
              <a:gd name="connsiteX22" fmla="*/ 1020737 w 3757650"/>
              <a:gd name="connsiteY22" fmla="*/ 5902940 h 11821019"/>
              <a:gd name="connsiteX23" fmla="*/ 1149980 w 3757650"/>
              <a:gd name="connsiteY23" fmla="*/ 6169028 h 11821019"/>
              <a:gd name="connsiteX24" fmla="*/ 1184190 w 3757650"/>
              <a:gd name="connsiteY24" fmla="*/ 6222247 h 11821019"/>
              <a:gd name="connsiteX25" fmla="*/ 594995 w 3757650"/>
              <a:gd name="connsiteY25" fmla="*/ 9548352 h 11821019"/>
              <a:gd name="connsiteX26" fmla="*/ 3149447 w 3757650"/>
              <a:gd name="connsiteY26" fmla="*/ 9548353 h 11821019"/>
              <a:gd name="connsiteX27" fmla="*/ 3141845 w 3757650"/>
              <a:gd name="connsiteY27" fmla="*/ 9502738 h 11821019"/>
              <a:gd name="connsiteX28" fmla="*/ 2997396 w 3757650"/>
              <a:gd name="connsiteY28" fmla="*/ 9122611 h 11821019"/>
              <a:gd name="connsiteX29" fmla="*/ 2852948 w 3757650"/>
              <a:gd name="connsiteY29" fmla="*/ 8898338 h 11821019"/>
              <a:gd name="connsiteX30" fmla="*/ 872486 w 3757650"/>
              <a:gd name="connsiteY30" fmla="*/ 8898337 h 11821019"/>
              <a:gd name="connsiteX31" fmla="*/ 728037 w 3757650"/>
              <a:gd name="connsiteY31" fmla="*/ 9122611 h 11821019"/>
              <a:gd name="connsiteX32" fmla="*/ 598794 w 3757650"/>
              <a:gd name="connsiteY32" fmla="*/ 9502738 h 11821019"/>
              <a:gd name="connsiteX33" fmla="*/ 594995 w 3757650"/>
              <a:gd name="connsiteY33" fmla="*/ 9548352 h 11821019"/>
              <a:gd name="connsiteX34" fmla="*/ 967519 w 3757650"/>
              <a:gd name="connsiteY34" fmla="*/ 10483463 h 11821019"/>
              <a:gd name="connsiteX35" fmla="*/ 2830141 w 3757650"/>
              <a:gd name="connsiteY35" fmla="*/ 10483464 h 11821019"/>
              <a:gd name="connsiteX36" fmla="*/ 2879555 w 3757650"/>
              <a:gd name="connsiteY36" fmla="*/ 10415041 h 11821019"/>
              <a:gd name="connsiteX37" fmla="*/ 3039208 w 3757650"/>
              <a:gd name="connsiteY37" fmla="*/ 10148953 h 11821019"/>
              <a:gd name="connsiteX38" fmla="*/ 3145644 w 3757650"/>
              <a:gd name="connsiteY38" fmla="*/ 9829647 h 11821019"/>
              <a:gd name="connsiteX39" fmla="*/ 617803 w 3757650"/>
              <a:gd name="connsiteY39" fmla="*/ 9829645 h 11821019"/>
              <a:gd name="connsiteX40" fmla="*/ 739443 w 3757650"/>
              <a:gd name="connsiteY40" fmla="*/ 10148952 h 11821019"/>
              <a:gd name="connsiteX41" fmla="*/ 910498 w 3757650"/>
              <a:gd name="connsiteY41" fmla="*/ 10415041 h 11821019"/>
              <a:gd name="connsiteX42" fmla="*/ 967519 w 3757650"/>
              <a:gd name="connsiteY42" fmla="*/ 10483463 h 11821019"/>
              <a:gd name="connsiteX43" fmla="*/ 1947609 w 3757650"/>
              <a:gd name="connsiteY43" fmla="*/ 11821019 h 11821019"/>
              <a:gd name="connsiteX44" fmla="*/ 0 w 3757650"/>
              <a:gd name="connsiteY44" fmla="*/ 9515704 h 11821019"/>
              <a:gd name="connsiteX45" fmla="*/ 2430 w 3757650"/>
              <a:gd name="connsiteY45" fmla="*/ 9470239 h 11821019"/>
              <a:gd name="connsiteX46" fmla="*/ 1431274 w 3757650"/>
              <a:gd name="connsiteY46" fmla="*/ 7583099 h 11821019"/>
              <a:gd name="connsiteX47" fmla="*/ 1476889 w 3757650"/>
              <a:gd name="connsiteY47" fmla="*/ 7545086 h 11821019"/>
              <a:gd name="connsiteX48" fmla="*/ 1522503 w 3757650"/>
              <a:gd name="connsiteY48" fmla="*/ 7507074 h 11821019"/>
              <a:gd name="connsiteX49" fmla="*/ 1602329 w 3757650"/>
              <a:gd name="connsiteY49" fmla="*/ 7442450 h 11821019"/>
              <a:gd name="connsiteX50" fmla="*/ 1967251 w 3757650"/>
              <a:gd name="connsiteY50" fmla="*/ 7149755 h 11821019"/>
              <a:gd name="connsiteX51" fmla="*/ 2012866 w 3757650"/>
              <a:gd name="connsiteY51" fmla="*/ 7111743 h 11821019"/>
              <a:gd name="connsiteX52" fmla="*/ 2058481 w 3757650"/>
              <a:gd name="connsiteY52" fmla="*/ 7073728 h 11821019"/>
              <a:gd name="connsiteX53" fmla="*/ 2681889 w 3757650"/>
              <a:gd name="connsiteY53" fmla="*/ 6476928 h 11821019"/>
              <a:gd name="connsiteX54" fmla="*/ 1366651 w 3757650"/>
              <a:gd name="connsiteY54" fmla="*/ 6476929 h 11821019"/>
              <a:gd name="connsiteX55" fmla="*/ 1879824 w 3757650"/>
              <a:gd name="connsiteY55" fmla="*/ 7066128 h 11821019"/>
              <a:gd name="connsiteX56" fmla="*/ 1514902 w 3757650"/>
              <a:gd name="connsiteY56" fmla="*/ 7358823 h 11821019"/>
              <a:gd name="connsiteX57" fmla="*/ 1435073 w 3757650"/>
              <a:gd name="connsiteY57" fmla="*/ 7423447 h 11821019"/>
              <a:gd name="connsiteX58" fmla="*/ 290894 w 3757650"/>
              <a:gd name="connsiteY58" fmla="*/ 5241519 h 11821019"/>
              <a:gd name="connsiteX59" fmla="*/ 1549110 w 3757650"/>
              <a:gd name="connsiteY59" fmla="*/ 3508142 h 11821019"/>
              <a:gd name="connsiteX60" fmla="*/ 1811402 w 3757650"/>
              <a:gd name="connsiteY60" fmla="*/ 3721013 h 11821019"/>
              <a:gd name="connsiteX61" fmla="*/ 1997661 w 3757650"/>
              <a:gd name="connsiteY61" fmla="*/ 3869261 h 11821019"/>
              <a:gd name="connsiteX62" fmla="*/ 1317236 w 3757650"/>
              <a:gd name="connsiteY62" fmla="*/ 4439450 h 11821019"/>
              <a:gd name="connsiteX63" fmla="*/ 2788325 w 3757650"/>
              <a:gd name="connsiteY63" fmla="*/ 4439450 h 11821019"/>
              <a:gd name="connsiteX64" fmla="*/ 2195327 w 3757650"/>
              <a:gd name="connsiteY64" fmla="*/ 3873062 h 11821019"/>
              <a:gd name="connsiteX65" fmla="*/ 2149712 w 3757650"/>
              <a:gd name="connsiteY65" fmla="*/ 3835051 h 11821019"/>
              <a:gd name="connsiteX66" fmla="*/ 2100297 w 3757650"/>
              <a:gd name="connsiteY66" fmla="*/ 3797039 h 11821019"/>
              <a:gd name="connsiteX67" fmla="*/ 1902631 w 3757650"/>
              <a:gd name="connsiteY67" fmla="*/ 3637385 h 11821019"/>
              <a:gd name="connsiteX68" fmla="*/ 1651747 w 3757650"/>
              <a:gd name="connsiteY68" fmla="*/ 3435915 h 11821019"/>
              <a:gd name="connsiteX69" fmla="*/ 1606132 w 3757650"/>
              <a:gd name="connsiteY69" fmla="*/ 3397902 h 11821019"/>
              <a:gd name="connsiteX70" fmla="*/ 1560517 w 3757650"/>
              <a:gd name="connsiteY70" fmla="*/ 3359891 h 11821019"/>
              <a:gd name="connsiteX71" fmla="*/ 374521 w 3757650"/>
              <a:gd name="connsiteY71" fmla="*/ 1333817 h 11821019"/>
              <a:gd name="connsiteX72" fmla="*/ 909631 w 3757650"/>
              <a:gd name="connsiteY72" fmla="*/ 38007 h 11821019"/>
              <a:gd name="connsiteX73" fmla="*/ 938621 w 3757650"/>
              <a:gd name="connsiteY73" fmla="*/ 0 h 11821019"/>
              <a:gd name="connsiteX74" fmla="*/ 1487416 w 3757650"/>
              <a:gd name="connsiteY74" fmla="*/ 649589 h 11821019"/>
              <a:gd name="connsiteX75" fmla="*/ 1191792 w 3757650"/>
              <a:gd name="connsiteY75" fmla="*/ 649589 h 11821019"/>
              <a:gd name="connsiteX76" fmla="*/ 1104365 w 3757650"/>
              <a:gd name="connsiteY76" fmla="*/ 813042 h 11821019"/>
              <a:gd name="connsiteX77" fmla="*/ 975122 w 3757650"/>
              <a:gd name="connsiteY77" fmla="*/ 1193168 h 11821019"/>
              <a:gd name="connsiteX78" fmla="*/ 963716 w 3757650"/>
              <a:gd name="connsiteY78" fmla="*/ 1269194 h 11821019"/>
              <a:gd name="connsiteX79" fmla="*/ 2010880 w 3757650"/>
              <a:gd name="connsiteY79" fmla="*/ 1269194 h 11821019"/>
              <a:gd name="connsiteX80" fmla="*/ 2238893 w 3757650"/>
              <a:gd name="connsiteY80" fmla="*/ 1539086 h 11821019"/>
              <a:gd name="connsiteX81" fmla="*/ 975122 w 3757650"/>
              <a:gd name="connsiteY81" fmla="*/ 1539086 h 11821019"/>
              <a:gd name="connsiteX82" fmla="*/ 1058750 w 3757650"/>
              <a:gd name="connsiteY82" fmla="*/ 1881200 h 11821019"/>
              <a:gd name="connsiteX83" fmla="*/ 1187993 w 3757650"/>
              <a:gd name="connsiteY83" fmla="*/ 2147288 h 11821019"/>
              <a:gd name="connsiteX84" fmla="*/ 1195595 w 3757650"/>
              <a:gd name="connsiteY84" fmla="*/ 2154891 h 11821019"/>
              <a:gd name="connsiteX85" fmla="*/ 2759147 w 3757650"/>
              <a:gd name="connsiteY85" fmla="*/ 2154891 h 11821019"/>
              <a:gd name="connsiteX86" fmla="*/ 3266382 w 3757650"/>
              <a:gd name="connsiteY86" fmla="*/ 2755289 h 11821019"/>
              <a:gd name="connsiteX87" fmla="*/ 3085419 w 3757650"/>
              <a:gd name="connsiteY87" fmla="*/ 2962302 h 11821019"/>
              <a:gd name="connsiteX88" fmla="*/ 2640077 w 3757650"/>
              <a:gd name="connsiteY88" fmla="*/ 3378899 h 11821019"/>
              <a:gd name="connsiteX89" fmla="*/ 2381591 w 3757650"/>
              <a:gd name="connsiteY89" fmla="*/ 3169826 h 11821019"/>
              <a:gd name="connsiteX90" fmla="*/ 2195327 w 3757650"/>
              <a:gd name="connsiteY90" fmla="*/ 3021580 h 11821019"/>
              <a:gd name="connsiteX91" fmla="*/ 2792128 w 3757650"/>
              <a:gd name="connsiteY91" fmla="*/ 2428581 h 11821019"/>
              <a:gd name="connsiteX92" fmla="*/ 1389458 w 3757650"/>
              <a:gd name="connsiteY92" fmla="*/ 2428582 h 11821019"/>
              <a:gd name="connsiteX93" fmla="*/ 2009067 w 3757650"/>
              <a:gd name="connsiteY93" fmla="*/ 3021580 h 11821019"/>
              <a:gd name="connsiteX94" fmla="*/ 2054681 w 3757650"/>
              <a:gd name="connsiteY94" fmla="*/ 3059592 h 11821019"/>
              <a:gd name="connsiteX95" fmla="*/ 2100297 w 3757650"/>
              <a:gd name="connsiteY95" fmla="*/ 3097605 h 11821019"/>
              <a:gd name="connsiteX96" fmla="*/ 2294159 w 3757650"/>
              <a:gd name="connsiteY96" fmla="*/ 3253455 h 11821019"/>
              <a:gd name="connsiteX97" fmla="*/ 2545042 w 3757650"/>
              <a:gd name="connsiteY97" fmla="*/ 3454923 h 11821019"/>
              <a:gd name="connsiteX98" fmla="*/ 2590658 w 3757650"/>
              <a:gd name="connsiteY98" fmla="*/ 3492937 h 11821019"/>
              <a:gd name="connsiteX99" fmla="*/ 2636274 w 3757650"/>
              <a:gd name="connsiteY99" fmla="*/ 3530950 h 11821019"/>
              <a:gd name="connsiteX100" fmla="*/ 3666419 w 3757650"/>
              <a:gd name="connsiteY100" fmla="*/ 4857590 h 11821019"/>
              <a:gd name="connsiteX101" fmla="*/ 3662616 w 3757650"/>
              <a:gd name="connsiteY101" fmla="*/ 4857590 h 11821019"/>
              <a:gd name="connsiteX102" fmla="*/ 3746244 w 3757650"/>
              <a:gd name="connsiteY102" fmla="*/ 5408775 h 11821019"/>
              <a:gd name="connsiteX103" fmla="*/ 3613201 w 3757650"/>
              <a:gd name="connsiteY103" fmla="*/ 6073994 h 11821019"/>
              <a:gd name="connsiteX104" fmla="*/ 3617001 w 3757650"/>
              <a:gd name="connsiteY104" fmla="*/ 6073994 h 11821019"/>
              <a:gd name="connsiteX105" fmla="*/ 2457616 w 3757650"/>
              <a:gd name="connsiteY105" fmla="*/ 7480464 h 11821019"/>
              <a:gd name="connsiteX106" fmla="*/ 2412001 w 3757650"/>
              <a:gd name="connsiteY106" fmla="*/ 7518476 h 11821019"/>
              <a:gd name="connsiteX107" fmla="*/ 2366386 w 3757650"/>
              <a:gd name="connsiteY107" fmla="*/ 7556489 h 11821019"/>
              <a:gd name="connsiteX108" fmla="*/ 1993862 w 3757650"/>
              <a:gd name="connsiteY108" fmla="*/ 7856791 h 11821019"/>
              <a:gd name="connsiteX109" fmla="*/ 1921636 w 3757650"/>
              <a:gd name="connsiteY109" fmla="*/ 7913808 h 11821019"/>
              <a:gd name="connsiteX110" fmla="*/ 1872220 w 3757650"/>
              <a:gd name="connsiteY110" fmla="*/ 7951820 h 11821019"/>
              <a:gd name="connsiteX111" fmla="*/ 1826606 w 3757650"/>
              <a:gd name="connsiteY111" fmla="*/ 7989834 h 11821019"/>
              <a:gd name="connsiteX112" fmla="*/ 1115766 w 3757650"/>
              <a:gd name="connsiteY112" fmla="*/ 8617044 h 11821019"/>
              <a:gd name="connsiteX113" fmla="*/ 2632475 w 3757650"/>
              <a:gd name="connsiteY113" fmla="*/ 8617045 h 11821019"/>
              <a:gd name="connsiteX114" fmla="*/ 2020469 w 3757650"/>
              <a:gd name="connsiteY114" fmla="*/ 7997435 h 11821019"/>
              <a:gd name="connsiteX115" fmla="*/ 2088891 w 3757650"/>
              <a:gd name="connsiteY115" fmla="*/ 7944217 h 11821019"/>
              <a:gd name="connsiteX116" fmla="*/ 2461416 w 3757650"/>
              <a:gd name="connsiteY116" fmla="*/ 7640117 h 11821019"/>
              <a:gd name="connsiteX117" fmla="*/ 3757650 w 3757650"/>
              <a:gd name="connsiteY117" fmla="*/ 9662391 h 11821019"/>
              <a:gd name="connsiteX118" fmla="*/ 3527324 w 3757650"/>
              <a:gd name="connsiteY118" fmla="*/ 10479322 h 11821019"/>
              <a:gd name="connsiteX119" fmla="*/ 3517429 w 3757650"/>
              <a:gd name="connsiteY119" fmla="*/ 10494781 h 11821019"/>
              <a:gd name="connsiteX120" fmla="*/ 2278257 w 3757650"/>
              <a:gd name="connsiteY120" fmla="*/ 11541675 h 11821019"/>
              <a:gd name="connsiteX121" fmla="*/ 2012866 w 3757650"/>
              <a:gd name="connsiteY121" fmla="*/ 11323547 h 11821019"/>
              <a:gd name="connsiteX122" fmla="*/ 2594462 w 3757650"/>
              <a:gd name="connsiteY122" fmla="*/ 10768562 h 11821019"/>
              <a:gd name="connsiteX123" fmla="*/ 1218403 w 3757650"/>
              <a:gd name="connsiteY123" fmla="*/ 10768562 h 11821019"/>
              <a:gd name="connsiteX124" fmla="*/ 1826606 w 3757650"/>
              <a:gd name="connsiteY124" fmla="*/ 11323547 h 11821019"/>
              <a:gd name="connsiteX125" fmla="*/ 1872221 w 3757650"/>
              <a:gd name="connsiteY125" fmla="*/ 11361560 h 11821019"/>
              <a:gd name="connsiteX126" fmla="*/ 1917836 w 3757650"/>
              <a:gd name="connsiteY126" fmla="*/ 11399572 h 11821019"/>
              <a:gd name="connsiteX127" fmla="*/ 2183247 w 3757650"/>
              <a:gd name="connsiteY127" fmla="*/ 11621943 h 1182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757650" h="11821019">
                <a:moveTo>
                  <a:pt x="891494" y="5336549"/>
                </a:moveTo>
                <a:lnTo>
                  <a:pt x="2164916" y="5336549"/>
                </a:lnTo>
                <a:lnTo>
                  <a:pt x="2168720" y="5336550"/>
                </a:lnTo>
                <a:lnTo>
                  <a:pt x="3153246" y="5336550"/>
                </a:lnTo>
                <a:cubicBezTo>
                  <a:pt x="3149446" y="5306138"/>
                  <a:pt x="3149448" y="5279532"/>
                  <a:pt x="3145644" y="5252920"/>
                </a:cubicBezTo>
                <a:cubicBezTo>
                  <a:pt x="3130438" y="5119877"/>
                  <a:pt x="3096230" y="4990635"/>
                  <a:pt x="3043012" y="4872795"/>
                </a:cubicBezTo>
                <a:cubicBezTo>
                  <a:pt x="3043011" y="4865192"/>
                  <a:pt x="3039209" y="4861392"/>
                  <a:pt x="3035409" y="4853791"/>
                </a:cubicBezTo>
                <a:cubicBezTo>
                  <a:pt x="3016400" y="4808176"/>
                  <a:pt x="2993593" y="4762559"/>
                  <a:pt x="2966986" y="4716943"/>
                </a:cubicBezTo>
                <a:lnTo>
                  <a:pt x="1081557" y="4716945"/>
                </a:lnTo>
                <a:cubicBezTo>
                  <a:pt x="1047344" y="4770161"/>
                  <a:pt x="1013135" y="4819576"/>
                  <a:pt x="986524" y="4872795"/>
                </a:cubicBezTo>
                <a:cubicBezTo>
                  <a:pt x="925704" y="4994435"/>
                  <a:pt x="887691" y="5119879"/>
                  <a:pt x="887691" y="5252922"/>
                </a:cubicBezTo>
                <a:cubicBezTo>
                  <a:pt x="887691" y="5279533"/>
                  <a:pt x="887691" y="5309942"/>
                  <a:pt x="891494" y="5336549"/>
                </a:cubicBezTo>
                <a:close/>
                <a:moveTo>
                  <a:pt x="1184189" y="6226046"/>
                </a:moveTo>
                <a:lnTo>
                  <a:pt x="2887157" y="6226046"/>
                </a:lnTo>
                <a:cubicBezTo>
                  <a:pt x="2898563" y="6210841"/>
                  <a:pt x="2909965" y="6191836"/>
                  <a:pt x="2921371" y="6172828"/>
                </a:cubicBezTo>
                <a:cubicBezTo>
                  <a:pt x="2940375" y="6138616"/>
                  <a:pt x="2959383" y="6108208"/>
                  <a:pt x="2978388" y="6073994"/>
                </a:cubicBezTo>
                <a:lnTo>
                  <a:pt x="2974589" y="6073996"/>
                </a:lnTo>
                <a:cubicBezTo>
                  <a:pt x="3004999" y="6016977"/>
                  <a:pt x="3031605" y="5959957"/>
                  <a:pt x="3054414" y="5902941"/>
                </a:cubicBezTo>
                <a:cubicBezTo>
                  <a:pt x="3092426" y="5807905"/>
                  <a:pt x="3122836" y="5709072"/>
                  <a:pt x="3138040" y="5606442"/>
                </a:cubicBezTo>
                <a:lnTo>
                  <a:pt x="2168720" y="5606441"/>
                </a:lnTo>
                <a:lnTo>
                  <a:pt x="2164916" y="5606440"/>
                </a:lnTo>
                <a:lnTo>
                  <a:pt x="925703" y="5606440"/>
                </a:lnTo>
                <a:cubicBezTo>
                  <a:pt x="948511" y="5705274"/>
                  <a:pt x="982724" y="5804106"/>
                  <a:pt x="1020737" y="5902940"/>
                </a:cubicBezTo>
                <a:cubicBezTo>
                  <a:pt x="1054947" y="5994170"/>
                  <a:pt x="1100562" y="6081598"/>
                  <a:pt x="1149980" y="6169028"/>
                </a:cubicBezTo>
                <a:cubicBezTo>
                  <a:pt x="1161382" y="6184232"/>
                  <a:pt x="1172788" y="6203238"/>
                  <a:pt x="1184190" y="6222247"/>
                </a:cubicBezTo>
                <a:close/>
                <a:moveTo>
                  <a:pt x="594995" y="9548352"/>
                </a:moveTo>
                <a:lnTo>
                  <a:pt x="3149447" y="9548353"/>
                </a:lnTo>
                <a:cubicBezTo>
                  <a:pt x="3145644" y="9533148"/>
                  <a:pt x="3145644" y="9517943"/>
                  <a:pt x="3141845" y="9502738"/>
                </a:cubicBezTo>
                <a:cubicBezTo>
                  <a:pt x="3115234" y="9377299"/>
                  <a:pt x="3065819" y="9248055"/>
                  <a:pt x="2997396" y="9122611"/>
                </a:cubicBezTo>
                <a:cubicBezTo>
                  <a:pt x="2955580" y="9046585"/>
                  <a:pt x="2906166" y="8974364"/>
                  <a:pt x="2852948" y="8898338"/>
                </a:cubicBezTo>
                <a:lnTo>
                  <a:pt x="872486" y="8898337"/>
                </a:lnTo>
                <a:cubicBezTo>
                  <a:pt x="819268" y="8970561"/>
                  <a:pt x="769853" y="9046586"/>
                  <a:pt x="728037" y="9122611"/>
                </a:cubicBezTo>
                <a:cubicBezTo>
                  <a:pt x="659615" y="9244252"/>
                  <a:pt x="617803" y="9373495"/>
                  <a:pt x="598794" y="9502738"/>
                </a:cubicBezTo>
                <a:cubicBezTo>
                  <a:pt x="594995" y="9517943"/>
                  <a:pt x="594995" y="9533148"/>
                  <a:pt x="594995" y="9548352"/>
                </a:cubicBezTo>
                <a:close/>
                <a:moveTo>
                  <a:pt x="967519" y="10483463"/>
                </a:moveTo>
                <a:lnTo>
                  <a:pt x="2830141" y="10483464"/>
                </a:lnTo>
                <a:cubicBezTo>
                  <a:pt x="2845346" y="10460657"/>
                  <a:pt x="2864350" y="10437849"/>
                  <a:pt x="2879555" y="10415041"/>
                </a:cubicBezTo>
                <a:cubicBezTo>
                  <a:pt x="2944179" y="10327615"/>
                  <a:pt x="2997397" y="10240184"/>
                  <a:pt x="3039208" y="10148953"/>
                </a:cubicBezTo>
                <a:cubicBezTo>
                  <a:pt x="3088627" y="10042518"/>
                  <a:pt x="3126639" y="9936082"/>
                  <a:pt x="3145644" y="9829647"/>
                </a:cubicBezTo>
                <a:lnTo>
                  <a:pt x="617803" y="9829645"/>
                </a:lnTo>
                <a:cubicBezTo>
                  <a:pt x="640610" y="9936082"/>
                  <a:pt x="682422" y="10042518"/>
                  <a:pt x="739443" y="10148952"/>
                </a:cubicBezTo>
                <a:cubicBezTo>
                  <a:pt x="785058" y="10236385"/>
                  <a:pt x="845879" y="10327615"/>
                  <a:pt x="910498" y="10415041"/>
                </a:cubicBezTo>
                <a:cubicBezTo>
                  <a:pt x="925703" y="10437850"/>
                  <a:pt x="944712" y="10460657"/>
                  <a:pt x="967519" y="10483463"/>
                </a:cubicBezTo>
                <a:close/>
                <a:moveTo>
                  <a:pt x="1947609" y="11821019"/>
                </a:moveTo>
                <a:lnTo>
                  <a:pt x="0" y="9515704"/>
                </a:lnTo>
                <a:lnTo>
                  <a:pt x="2430" y="9470239"/>
                </a:lnTo>
                <a:cubicBezTo>
                  <a:pt x="81972" y="8729271"/>
                  <a:pt x="739918" y="8146162"/>
                  <a:pt x="1431274" y="7583099"/>
                </a:cubicBezTo>
                <a:cubicBezTo>
                  <a:pt x="1446479" y="7571693"/>
                  <a:pt x="1461683" y="7556489"/>
                  <a:pt x="1476889" y="7545086"/>
                </a:cubicBezTo>
                <a:cubicBezTo>
                  <a:pt x="1492094" y="7533682"/>
                  <a:pt x="1507299" y="7518476"/>
                  <a:pt x="1522503" y="7507074"/>
                </a:cubicBezTo>
                <a:cubicBezTo>
                  <a:pt x="1549111" y="7484267"/>
                  <a:pt x="1575722" y="7465259"/>
                  <a:pt x="1602329" y="7442450"/>
                </a:cubicBezTo>
                <a:cubicBezTo>
                  <a:pt x="1723969" y="7347419"/>
                  <a:pt x="1849413" y="7248587"/>
                  <a:pt x="1967251" y="7149755"/>
                </a:cubicBezTo>
                <a:cubicBezTo>
                  <a:pt x="1982456" y="7138350"/>
                  <a:pt x="1997661" y="7123146"/>
                  <a:pt x="2012866" y="7111743"/>
                </a:cubicBezTo>
                <a:cubicBezTo>
                  <a:pt x="2028071" y="7100337"/>
                  <a:pt x="2043276" y="7085132"/>
                  <a:pt x="2058481" y="7073728"/>
                </a:cubicBezTo>
                <a:cubicBezTo>
                  <a:pt x="2286557" y="6879865"/>
                  <a:pt x="2503231" y="6682198"/>
                  <a:pt x="2681889" y="6476928"/>
                </a:cubicBezTo>
                <a:lnTo>
                  <a:pt x="1366651" y="6476929"/>
                </a:lnTo>
                <a:cubicBezTo>
                  <a:pt x="1514902" y="6678397"/>
                  <a:pt x="1693558" y="6876062"/>
                  <a:pt x="1879824" y="7066128"/>
                </a:cubicBezTo>
                <a:cubicBezTo>
                  <a:pt x="1758183" y="7164961"/>
                  <a:pt x="1636542" y="7259990"/>
                  <a:pt x="1514902" y="7358823"/>
                </a:cubicBezTo>
                <a:cubicBezTo>
                  <a:pt x="1488291" y="7381631"/>
                  <a:pt x="1461684" y="7400639"/>
                  <a:pt x="1435073" y="7423447"/>
                </a:cubicBezTo>
                <a:cubicBezTo>
                  <a:pt x="830674" y="6807640"/>
                  <a:pt x="290894" y="6108208"/>
                  <a:pt x="290894" y="5241519"/>
                </a:cubicBezTo>
                <a:cubicBezTo>
                  <a:pt x="290894" y="4526882"/>
                  <a:pt x="883892" y="4025113"/>
                  <a:pt x="1549110" y="3508142"/>
                </a:cubicBezTo>
                <a:cubicBezTo>
                  <a:pt x="1636542" y="3580364"/>
                  <a:pt x="1723969" y="3652590"/>
                  <a:pt x="1811402" y="3721013"/>
                </a:cubicBezTo>
                <a:cubicBezTo>
                  <a:pt x="1876021" y="3770428"/>
                  <a:pt x="1936841" y="3819846"/>
                  <a:pt x="1997661" y="3869261"/>
                </a:cubicBezTo>
                <a:cubicBezTo>
                  <a:pt x="1742978" y="4066927"/>
                  <a:pt x="1507299" y="4253189"/>
                  <a:pt x="1317236" y="4439450"/>
                </a:cubicBezTo>
                <a:lnTo>
                  <a:pt x="2788325" y="4439450"/>
                </a:lnTo>
                <a:cubicBezTo>
                  <a:pt x="2624872" y="4245588"/>
                  <a:pt x="2419603" y="4059323"/>
                  <a:pt x="2195327" y="3873062"/>
                </a:cubicBezTo>
                <a:cubicBezTo>
                  <a:pt x="2180122" y="3861658"/>
                  <a:pt x="2164917" y="3846453"/>
                  <a:pt x="2149712" y="3835051"/>
                </a:cubicBezTo>
                <a:cubicBezTo>
                  <a:pt x="2130707" y="3823645"/>
                  <a:pt x="2115502" y="3808439"/>
                  <a:pt x="2100297" y="3797039"/>
                </a:cubicBezTo>
                <a:cubicBezTo>
                  <a:pt x="2035673" y="3743820"/>
                  <a:pt x="1971054" y="3690603"/>
                  <a:pt x="1902631" y="3637385"/>
                </a:cubicBezTo>
                <a:cubicBezTo>
                  <a:pt x="1819002" y="3572762"/>
                  <a:pt x="1735376" y="3504338"/>
                  <a:pt x="1651747" y="3435915"/>
                </a:cubicBezTo>
                <a:cubicBezTo>
                  <a:pt x="1636542" y="3424513"/>
                  <a:pt x="1621337" y="3409309"/>
                  <a:pt x="1606132" y="3397902"/>
                </a:cubicBezTo>
                <a:cubicBezTo>
                  <a:pt x="1590928" y="3386501"/>
                  <a:pt x="1575722" y="3371296"/>
                  <a:pt x="1560517" y="3359891"/>
                </a:cubicBezTo>
                <a:cubicBezTo>
                  <a:pt x="952314" y="2850521"/>
                  <a:pt x="374522" y="2246121"/>
                  <a:pt x="374521" y="1333817"/>
                </a:cubicBezTo>
                <a:cubicBezTo>
                  <a:pt x="374522" y="903798"/>
                  <a:pt x="592797" y="475264"/>
                  <a:pt x="909631" y="38007"/>
                </a:cubicBezTo>
                <a:lnTo>
                  <a:pt x="938621" y="0"/>
                </a:lnTo>
                <a:lnTo>
                  <a:pt x="1487416" y="649589"/>
                </a:lnTo>
                <a:lnTo>
                  <a:pt x="1191792" y="649589"/>
                </a:lnTo>
                <a:cubicBezTo>
                  <a:pt x="1161382" y="706606"/>
                  <a:pt x="1130971" y="759824"/>
                  <a:pt x="1104365" y="813042"/>
                </a:cubicBezTo>
                <a:cubicBezTo>
                  <a:pt x="1039741" y="942284"/>
                  <a:pt x="994126" y="1071528"/>
                  <a:pt x="975122" y="1193168"/>
                </a:cubicBezTo>
                <a:cubicBezTo>
                  <a:pt x="971318" y="1219779"/>
                  <a:pt x="967519" y="1246386"/>
                  <a:pt x="963716" y="1269194"/>
                </a:cubicBezTo>
                <a:lnTo>
                  <a:pt x="2010880" y="1269194"/>
                </a:lnTo>
                <a:lnTo>
                  <a:pt x="2238893" y="1539086"/>
                </a:lnTo>
                <a:lnTo>
                  <a:pt x="975122" y="1539086"/>
                </a:lnTo>
                <a:cubicBezTo>
                  <a:pt x="990327" y="1656923"/>
                  <a:pt x="1016934" y="1770961"/>
                  <a:pt x="1058750" y="1881200"/>
                </a:cubicBezTo>
                <a:cubicBezTo>
                  <a:pt x="1092959" y="1972430"/>
                  <a:pt x="1138574" y="2063661"/>
                  <a:pt x="1187993" y="2147288"/>
                </a:cubicBezTo>
                <a:cubicBezTo>
                  <a:pt x="1191792" y="2151088"/>
                  <a:pt x="1191792" y="2151088"/>
                  <a:pt x="1195595" y="2154891"/>
                </a:cubicBezTo>
                <a:lnTo>
                  <a:pt x="2759147" y="2154891"/>
                </a:lnTo>
                <a:lnTo>
                  <a:pt x="3266382" y="2755289"/>
                </a:lnTo>
                <a:lnTo>
                  <a:pt x="3085419" y="2962302"/>
                </a:lnTo>
                <a:cubicBezTo>
                  <a:pt x="2946790" y="3108770"/>
                  <a:pt x="2795929" y="3246803"/>
                  <a:pt x="2640077" y="3378899"/>
                </a:cubicBezTo>
                <a:cubicBezTo>
                  <a:pt x="2552646" y="3306672"/>
                  <a:pt x="2469018" y="3238250"/>
                  <a:pt x="2381591" y="3169826"/>
                </a:cubicBezTo>
                <a:cubicBezTo>
                  <a:pt x="2320769" y="3120413"/>
                  <a:pt x="2256147" y="3070994"/>
                  <a:pt x="2195327" y="3021580"/>
                </a:cubicBezTo>
                <a:cubicBezTo>
                  <a:pt x="2415800" y="2835316"/>
                  <a:pt x="2624872" y="2637650"/>
                  <a:pt x="2792128" y="2428581"/>
                </a:cubicBezTo>
                <a:lnTo>
                  <a:pt x="1389458" y="2428582"/>
                </a:lnTo>
                <a:cubicBezTo>
                  <a:pt x="1564316" y="2637650"/>
                  <a:pt x="1780991" y="2831516"/>
                  <a:pt x="2009067" y="3021580"/>
                </a:cubicBezTo>
                <a:cubicBezTo>
                  <a:pt x="2024272" y="3032982"/>
                  <a:pt x="2039477" y="3048187"/>
                  <a:pt x="2054681" y="3059592"/>
                </a:cubicBezTo>
                <a:cubicBezTo>
                  <a:pt x="2069887" y="3070994"/>
                  <a:pt x="2085092" y="3086199"/>
                  <a:pt x="2100297" y="3097605"/>
                </a:cubicBezTo>
                <a:cubicBezTo>
                  <a:pt x="2164917" y="3147020"/>
                  <a:pt x="2229538" y="3200238"/>
                  <a:pt x="2294159" y="3253455"/>
                </a:cubicBezTo>
                <a:cubicBezTo>
                  <a:pt x="2377787" y="3321878"/>
                  <a:pt x="2461416" y="3386501"/>
                  <a:pt x="2545042" y="3454923"/>
                </a:cubicBezTo>
                <a:cubicBezTo>
                  <a:pt x="2560248" y="3466326"/>
                  <a:pt x="2575453" y="3481530"/>
                  <a:pt x="2590658" y="3492937"/>
                </a:cubicBezTo>
                <a:cubicBezTo>
                  <a:pt x="2605863" y="3504338"/>
                  <a:pt x="2621069" y="3519544"/>
                  <a:pt x="2636274" y="3530950"/>
                </a:cubicBezTo>
                <a:cubicBezTo>
                  <a:pt x="3084823" y="3907273"/>
                  <a:pt x="3495360" y="4317809"/>
                  <a:pt x="3666419" y="4857590"/>
                </a:cubicBezTo>
                <a:lnTo>
                  <a:pt x="3662616" y="4857590"/>
                </a:lnTo>
                <a:cubicBezTo>
                  <a:pt x="3715834" y="5028649"/>
                  <a:pt x="3746244" y="5211108"/>
                  <a:pt x="3746244" y="5408775"/>
                </a:cubicBezTo>
                <a:cubicBezTo>
                  <a:pt x="3746244" y="5644454"/>
                  <a:pt x="3696829" y="5864928"/>
                  <a:pt x="3613201" y="6073994"/>
                </a:cubicBezTo>
                <a:lnTo>
                  <a:pt x="3617001" y="6073994"/>
                </a:lnTo>
                <a:cubicBezTo>
                  <a:pt x="3400329" y="6613775"/>
                  <a:pt x="2944179" y="7069927"/>
                  <a:pt x="2457616" y="7480464"/>
                </a:cubicBezTo>
                <a:cubicBezTo>
                  <a:pt x="2442411" y="7491868"/>
                  <a:pt x="2427206" y="7507074"/>
                  <a:pt x="2412001" y="7518476"/>
                </a:cubicBezTo>
                <a:cubicBezTo>
                  <a:pt x="2396796" y="7529882"/>
                  <a:pt x="2381591" y="7545087"/>
                  <a:pt x="2366386" y="7556489"/>
                </a:cubicBezTo>
                <a:cubicBezTo>
                  <a:pt x="2240942" y="7659125"/>
                  <a:pt x="2115502" y="7757958"/>
                  <a:pt x="1993862" y="7856791"/>
                </a:cubicBezTo>
                <a:cubicBezTo>
                  <a:pt x="1967251" y="7875795"/>
                  <a:pt x="1944443" y="7894803"/>
                  <a:pt x="1921636" y="7913808"/>
                </a:cubicBezTo>
                <a:cubicBezTo>
                  <a:pt x="1902631" y="7925214"/>
                  <a:pt x="1887426" y="7940419"/>
                  <a:pt x="1872220" y="7951820"/>
                </a:cubicBezTo>
                <a:cubicBezTo>
                  <a:pt x="1857016" y="7963227"/>
                  <a:pt x="1841811" y="7978431"/>
                  <a:pt x="1826606" y="7989834"/>
                </a:cubicBezTo>
                <a:cubicBezTo>
                  <a:pt x="1568120" y="8202705"/>
                  <a:pt x="1321035" y="8407973"/>
                  <a:pt x="1115766" y="8617044"/>
                </a:cubicBezTo>
                <a:lnTo>
                  <a:pt x="2632475" y="8617045"/>
                </a:lnTo>
                <a:cubicBezTo>
                  <a:pt x="2453812" y="8411776"/>
                  <a:pt x="2240942" y="8206508"/>
                  <a:pt x="2020469" y="7997435"/>
                </a:cubicBezTo>
                <a:cubicBezTo>
                  <a:pt x="2043276" y="7982230"/>
                  <a:pt x="2066084" y="7963227"/>
                  <a:pt x="2088891" y="7944217"/>
                </a:cubicBezTo>
                <a:cubicBezTo>
                  <a:pt x="2210531" y="7845385"/>
                  <a:pt x="2335976" y="7742752"/>
                  <a:pt x="2461416" y="7640117"/>
                </a:cubicBezTo>
                <a:cubicBezTo>
                  <a:pt x="3138041" y="8286332"/>
                  <a:pt x="3757650" y="8902138"/>
                  <a:pt x="3757650" y="9662391"/>
                </a:cubicBezTo>
                <a:cubicBezTo>
                  <a:pt x="3757650" y="9950337"/>
                  <a:pt x="3671587" y="10221177"/>
                  <a:pt x="3527324" y="10479322"/>
                </a:cubicBezTo>
                <a:lnTo>
                  <a:pt x="3517429" y="10494781"/>
                </a:lnTo>
                <a:lnTo>
                  <a:pt x="2278257" y="11541675"/>
                </a:lnTo>
                <a:lnTo>
                  <a:pt x="2012866" y="11323547"/>
                </a:lnTo>
                <a:cubicBezTo>
                  <a:pt x="2221938" y="11141086"/>
                  <a:pt x="2419604" y="10954822"/>
                  <a:pt x="2594462" y="10768562"/>
                </a:cubicBezTo>
                <a:lnTo>
                  <a:pt x="1218403" y="10768562"/>
                </a:lnTo>
                <a:cubicBezTo>
                  <a:pt x="1400864" y="10954820"/>
                  <a:pt x="1609932" y="11141086"/>
                  <a:pt x="1826606" y="11323547"/>
                </a:cubicBezTo>
                <a:cubicBezTo>
                  <a:pt x="1841811" y="11334949"/>
                  <a:pt x="1857016" y="11350154"/>
                  <a:pt x="1872221" y="11361560"/>
                </a:cubicBezTo>
                <a:cubicBezTo>
                  <a:pt x="1887426" y="11372961"/>
                  <a:pt x="1902631" y="11388167"/>
                  <a:pt x="1917836" y="11399572"/>
                </a:cubicBezTo>
                <a:lnTo>
                  <a:pt x="2183247" y="11621943"/>
                </a:lnTo>
                <a:close/>
              </a:path>
            </a:pathLst>
          </a:custGeom>
          <a:solidFill>
            <a:schemeClr val="accent2">
              <a:alpha val="28000"/>
            </a:schemeClr>
          </a:solidFill>
          <a:ln w="9525" cap="flat">
            <a:noFill/>
            <a:prstDash val="solid"/>
            <a:miter/>
          </a:ln>
        </p:spPr>
        <p:txBody>
          <a:bodyPr wrap="square" rtlCol="0" anchor="ctr">
            <a:noAutofit/>
          </a:bodyPr>
          <a:lstStyle/>
          <a:p>
            <a:endParaRPr lang="en-US"/>
          </a:p>
        </p:txBody>
      </p:sp>
      <p:sp>
        <p:nvSpPr>
          <p:cNvPr id="573" name="Freeform: Shape 572">
            <a:extLst>
              <a:ext uri="{FF2B5EF4-FFF2-40B4-BE49-F238E27FC236}">
                <a16:creationId xmlns:a16="http://schemas.microsoft.com/office/drawing/2014/main" id="{C1980C87-9FE6-4920-A98A-6BE370D8939F}"/>
              </a:ext>
            </a:extLst>
          </p:cNvPr>
          <p:cNvSpPr/>
          <p:nvPr/>
        </p:nvSpPr>
        <p:spPr>
          <a:xfrm rot="14230131">
            <a:off x="869637" y="89021"/>
            <a:ext cx="840223" cy="3564014"/>
          </a:xfrm>
          <a:custGeom>
            <a:avLst/>
            <a:gdLst>
              <a:gd name="connsiteX0" fmla="*/ 415585 w 840223"/>
              <a:gd name="connsiteY0" fmla="*/ 273907 h 3564014"/>
              <a:gd name="connsiteX1" fmla="*/ 348926 w 840223"/>
              <a:gd name="connsiteY1" fmla="*/ 350440 h 3564014"/>
              <a:gd name="connsiteX2" fmla="*/ 335759 w 840223"/>
              <a:gd name="connsiteY2" fmla="*/ 366076 h 3564014"/>
              <a:gd name="connsiteX3" fmla="*/ 136608 w 840223"/>
              <a:gd name="connsiteY3" fmla="*/ 147174 h 3564014"/>
              <a:gd name="connsiteX4" fmla="*/ 87746 w 840223"/>
              <a:gd name="connsiteY4" fmla="*/ 20442 h 3564014"/>
              <a:gd name="connsiteX5" fmla="*/ 84187 w 840223"/>
              <a:gd name="connsiteY5" fmla="*/ 0 h 3564014"/>
              <a:gd name="connsiteX6" fmla="*/ 262577 w 840223"/>
              <a:gd name="connsiteY6" fmla="*/ 115102 h 3564014"/>
              <a:gd name="connsiteX7" fmla="*/ 275093 w 840223"/>
              <a:gd name="connsiteY7" fmla="*/ 135730 h 3564014"/>
              <a:gd name="connsiteX8" fmla="*/ 415585 w 840223"/>
              <a:gd name="connsiteY8" fmla="*/ 273907 h 3564014"/>
              <a:gd name="connsiteX9" fmla="*/ 695383 w 840223"/>
              <a:gd name="connsiteY9" fmla="*/ 842556 h 3564014"/>
              <a:gd name="connsiteX10" fmla="*/ 693737 w 840223"/>
              <a:gd name="connsiteY10" fmla="*/ 826097 h 3564014"/>
              <a:gd name="connsiteX11" fmla="*/ 668227 w 840223"/>
              <a:gd name="connsiteY11" fmla="*/ 743804 h 3564014"/>
              <a:gd name="connsiteX12" fmla="*/ 650122 w 840223"/>
              <a:gd name="connsiteY12" fmla="*/ 708418 h 3564014"/>
              <a:gd name="connsiteX13" fmla="*/ 259226 w 840223"/>
              <a:gd name="connsiteY13" fmla="*/ 708418 h 3564014"/>
              <a:gd name="connsiteX14" fmla="*/ 240298 w 840223"/>
              <a:gd name="connsiteY14" fmla="*/ 743804 h 3564014"/>
              <a:gd name="connsiteX15" fmla="*/ 212319 w 840223"/>
              <a:gd name="connsiteY15" fmla="*/ 826098 h 3564014"/>
              <a:gd name="connsiteX16" fmla="*/ 209849 w 840223"/>
              <a:gd name="connsiteY16" fmla="*/ 842556 h 3564014"/>
              <a:gd name="connsiteX17" fmla="*/ 645184 w 840223"/>
              <a:gd name="connsiteY17" fmla="*/ 1034301 h 3564014"/>
              <a:gd name="connsiteX18" fmla="*/ 646007 w 840223"/>
              <a:gd name="connsiteY18" fmla="*/ 1032655 h 3564014"/>
              <a:gd name="connsiteX19" fmla="*/ 673987 w 840223"/>
              <a:gd name="connsiteY19" fmla="*/ 975050 h 3564014"/>
              <a:gd name="connsiteX20" fmla="*/ 692915 w 840223"/>
              <a:gd name="connsiteY20" fmla="*/ 900985 h 3564014"/>
              <a:gd name="connsiteX21" fmla="*/ 212319 w 840223"/>
              <a:gd name="connsiteY21" fmla="*/ 900985 h 3564014"/>
              <a:gd name="connsiteX22" fmla="*/ 230423 w 840223"/>
              <a:gd name="connsiteY22" fmla="*/ 975050 h 3564014"/>
              <a:gd name="connsiteX23" fmla="*/ 258403 w 840223"/>
              <a:gd name="connsiteY23" fmla="*/ 1032655 h 3564014"/>
              <a:gd name="connsiteX24" fmla="*/ 260049 w 840223"/>
              <a:gd name="connsiteY24" fmla="*/ 1034301 h 3564014"/>
              <a:gd name="connsiteX25" fmla="*/ 683862 w 840223"/>
              <a:gd name="connsiteY25" fmla="*/ 1723100 h 3564014"/>
              <a:gd name="connsiteX26" fmla="*/ 682216 w 840223"/>
              <a:gd name="connsiteY26" fmla="*/ 1704996 h 3564014"/>
              <a:gd name="connsiteX27" fmla="*/ 659997 w 840223"/>
              <a:gd name="connsiteY27" fmla="*/ 1622702 h 3564014"/>
              <a:gd name="connsiteX28" fmla="*/ 658351 w 840223"/>
              <a:gd name="connsiteY28" fmla="*/ 1618588 h 3564014"/>
              <a:gd name="connsiteX29" fmla="*/ 643539 w 840223"/>
              <a:gd name="connsiteY29" fmla="*/ 1588962 h 3564014"/>
              <a:gd name="connsiteX30" fmla="*/ 235361 w 840223"/>
              <a:gd name="connsiteY30" fmla="*/ 1588962 h 3564014"/>
              <a:gd name="connsiteX31" fmla="*/ 214787 w 840223"/>
              <a:gd name="connsiteY31" fmla="*/ 1622702 h 3564014"/>
              <a:gd name="connsiteX32" fmla="*/ 193391 w 840223"/>
              <a:gd name="connsiteY32" fmla="*/ 1704996 h 3564014"/>
              <a:gd name="connsiteX33" fmla="*/ 194214 w 840223"/>
              <a:gd name="connsiteY33" fmla="*/ 1723100 h 3564014"/>
              <a:gd name="connsiteX34" fmla="*/ 469898 w 840223"/>
              <a:gd name="connsiteY34" fmla="*/ 1723100 h 3564014"/>
              <a:gd name="connsiteX35" fmla="*/ 470721 w 840223"/>
              <a:gd name="connsiteY35" fmla="*/ 1723100 h 3564014"/>
              <a:gd name="connsiteX36" fmla="*/ 626256 w 840223"/>
              <a:gd name="connsiteY36" fmla="*/ 1915668 h 3564014"/>
              <a:gd name="connsiteX37" fmla="*/ 633663 w 840223"/>
              <a:gd name="connsiteY37" fmla="*/ 1904147 h 3564014"/>
              <a:gd name="connsiteX38" fmla="*/ 646007 w 840223"/>
              <a:gd name="connsiteY38" fmla="*/ 1882750 h 3564014"/>
              <a:gd name="connsiteX39" fmla="*/ 645184 w 840223"/>
              <a:gd name="connsiteY39" fmla="*/ 1882750 h 3564014"/>
              <a:gd name="connsiteX40" fmla="*/ 662466 w 840223"/>
              <a:gd name="connsiteY40" fmla="*/ 1845719 h 3564014"/>
              <a:gd name="connsiteX41" fmla="*/ 680570 w 840223"/>
              <a:gd name="connsiteY41" fmla="*/ 1781529 h 3564014"/>
              <a:gd name="connsiteX42" fmla="*/ 470721 w 840223"/>
              <a:gd name="connsiteY42" fmla="*/ 1781529 h 3564014"/>
              <a:gd name="connsiteX43" fmla="*/ 469898 w 840223"/>
              <a:gd name="connsiteY43" fmla="*/ 1781529 h 3564014"/>
              <a:gd name="connsiteX44" fmla="*/ 201620 w 840223"/>
              <a:gd name="connsiteY44" fmla="*/ 1781529 h 3564014"/>
              <a:gd name="connsiteX45" fmla="*/ 222194 w 840223"/>
              <a:gd name="connsiteY45" fmla="*/ 1845718 h 3564014"/>
              <a:gd name="connsiteX46" fmla="*/ 250174 w 840223"/>
              <a:gd name="connsiteY46" fmla="*/ 1903324 h 3564014"/>
              <a:gd name="connsiteX47" fmla="*/ 257580 w 840223"/>
              <a:gd name="connsiteY47" fmla="*/ 1914845 h 3564014"/>
              <a:gd name="connsiteX48" fmla="*/ 257580 w 840223"/>
              <a:gd name="connsiteY48" fmla="*/ 1915668 h 3564014"/>
              <a:gd name="connsiteX49" fmla="*/ 683040 w 840223"/>
              <a:gd name="connsiteY49" fmla="*/ 2634916 h 3564014"/>
              <a:gd name="connsiteX50" fmla="*/ 681394 w 840223"/>
              <a:gd name="connsiteY50" fmla="*/ 2625041 h 3564014"/>
              <a:gd name="connsiteX51" fmla="*/ 650122 w 840223"/>
              <a:gd name="connsiteY51" fmla="*/ 2542747 h 3564014"/>
              <a:gd name="connsiteX52" fmla="*/ 618850 w 840223"/>
              <a:gd name="connsiteY52" fmla="*/ 2494194 h 3564014"/>
              <a:gd name="connsiteX53" fmla="*/ 190099 w 840223"/>
              <a:gd name="connsiteY53" fmla="*/ 2494194 h 3564014"/>
              <a:gd name="connsiteX54" fmla="*/ 158827 w 840223"/>
              <a:gd name="connsiteY54" fmla="*/ 2542747 h 3564014"/>
              <a:gd name="connsiteX55" fmla="*/ 130847 w 840223"/>
              <a:gd name="connsiteY55" fmla="*/ 2625041 h 3564014"/>
              <a:gd name="connsiteX56" fmla="*/ 130025 w 840223"/>
              <a:gd name="connsiteY56" fmla="*/ 2634916 h 3564014"/>
              <a:gd name="connsiteX57" fmla="*/ 624610 w 840223"/>
              <a:gd name="connsiteY57" fmla="*/ 2822546 h 3564014"/>
              <a:gd name="connsiteX58" fmla="*/ 659174 w 840223"/>
              <a:gd name="connsiteY58" fmla="*/ 2764940 h 3564014"/>
              <a:gd name="connsiteX59" fmla="*/ 682216 w 840223"/>
              <a:gd name="connsiteY59" fmla="*/ 2695813 h 3564014"/>
              <a:gd name="connsiteX60" fmla="*/ 134962 w 840223"/>
              <a:gd name="connsiteY60" fmla="*/ 2695813 h 3564014"/>
              <a:gd name="connsiteX61" fmla="*/ 161296 w 840223"/>
              <a:gd name="connsiteY61" fmla="*/ 2764940 h 3564014"/>
              <a:gd name="connsiteX62" fmla="*/ 198328 w 840223"/>
              <a:gd name="connsiteY62" fmla="*/ 2822546 h 3564014"/>
              <a:gd name="connsiteX63" fmla="*/ 210673 w 840223"/>
              <a:gd name="connsiteY63" fmla="*/ 2837359 h 3564014"/>
              <a:gd name="connsiteX64" fmla="*/ 613913 w 840223"/>
              <a:gd name="connsiteY64" fmla="*/ 2837359 h 3564014"/>
              <a:gd name="connsiteX65" fmla="*/ 624610 w 840223"/>
              <a:gd name="connsiteY65" fmla="*/ 2822546 h 3564014"/>
              <a:gd name="connsiteX66" fmla="*/ 396657 w 840223"/>
              <a:gd name="connsiteY66" fmla="*/ 3210973 h 3564014"/>
              <a:gd name="connsiteX67" fmla="*/ 129201 w 840223"/>
              <a:gd name="connsiteY67" fmla="*/ 3564014 h 3564014"/>
              <a:gd name="connsiteX68" fmla="*/ 0 w 840223"/>
              <a:gd name="connsiteY68" fmla="*/ 3564014 h 3564014"/>
              <a:gd name="connsiteX69" fmla="*/ 302018 w 840223"/>
              <a:gd name="connsiteY69" fmla="*/ 3132794 h 3564014"/>
              <a:gd name="connsiteX70" fmla="*/ 371145 w 840223"/>
              <a:gd name="connsiteY70" fmla="*/ 3189577 h 3564014"/>
              <a:gd name="connsiteX71" fmla="*/ 396657 w 840223"/>
              <a:gd name="connsiteY71" fmla="*/ 3210973 h 3564014"/>
              <a:gd name="connsiteX72" fmla="*/ 840220 w 840223"/>
              <a:gd name="connsiteY72" fmla="*/ 3562368 h 3564014"/>
              <a:gd name="connsiteX73" fmla="*/ 711020 w 840223"/>
              <a:gd name="connsiteY73" fmla="*/ 3562368 h 3564014"/>
              <a:gd name="connsiteX74" fmla="*/ 435335 w 840223"/>
              <a:gd name="connsiteY74" fmla="*/ 3209327 h 3564014"/>
              <a:gd name="connsiteX75" fmla="*/ 425459 w 840223"/>
              <a:gd name="connsiteY75" fmla="*/ 3201098 h 3564014"/>
              <a:gd name="connsiteX76" fmla="*/ 415584 w 840223"/>
              <a:gd name="connsiteY76" fmla="*/ 3192868 h 3564014"/>
              <a:gd name="connsiteX77" fmla="*/ 388427 w 840223"/>
              <a:gd name="connsiteY77" fmla="*/ 3170649 h 3564014"/>
              <a:gd name="connsiteX78" fmla="*/ 320946 w 840223"/>
              <a:gd name="connsiteY78" fmla="*/ 3114689 h 3564014"/>
              <a:gd name="connsiteX79" fmla="*/ 311071 w 840223"/>
              <a:gd name="connsiteY79" fmla="*/ 3106460 h 3564014"/>
              <a:gd name="connsiteX80" fmla="*/ 301196 w 840223"/>
              <a:gd name="connsiteY80" fmla="*/ 3098231 h 3564014"/>
              <a:gd name="connsiteX81" fmla="*/ 0 w 840223"/>
              <a:gd name="connsiteY81" fmla="*/ 2650552 h 3564014"/>
              <a:gd name="connsiteX82" fmla="*/ 311071 w 840223"/>
              <a:gd name="connsiteY82" fmla="*/ 2209457 h 3564014"/>
              <a:gd name="connsiteX83" fmla="*/ 320947 w 840223"/>
              <a:gd name="connsiteY83" fmla="*/ 2201228 h 3564014"/>
              <a:gd name="connsiteX84" fmla="*/ 330822 w 840223"/>
              <a:gd name="connsiteY84" fmla="*/ 2192998 h 3564014"/>
              <a:gd name="connsiteX85" fmla="*/ 348103 w 840223"/>
              <a:gd name="connsiteY85" fmla="*/ 2179008 h 3564014"/>
              <a:gd name="connsiteX86" fmla="*/ 427105 w 840223"/>
              <a:gd name="connsiteY86" fmla="*/ 2115642 h 3564014"/>
              <a:gd name="connsiteX87" fmla="*/ 436980 w 840223"/>
              <a:gd name="connsiteY87" fmla="*/ 2107413 h 3564014"/>
              <a:gd name="connsiteX88" fmla="*/ 446856 w 840223"/>
              <a:gd name="connsiteY88" fmla="*/ 2099184 h 3564014"/>
              <a:gd name="connsiteX89" fmla="*/ 581818 w 840223"/>
              <a:gd name="connsiteY89" fmla="*/ 1969982 h 3564014"/>
              <a:gd name="connsiteX90" fmla="*/ 297081 w 840223"/>
              <a:gd name="connsiteY90" fmla="*/ 1969982 h 3564014"/>
              <a:gd name="connsiteX91" fmla="*/ 408178 w 840223"/>
              <a:gd name="connsiteY91" fmla="*/ 2097538 h 3564014"/>
              <a:gd name="connsiteX92" fmla="*/ 329176 w 840223"/>
              <a:gd name="connsiteY92" fmla="*/ 2160903 h 3564014"/>
              <a:gd name="connsiteX93" fmla="*/ 311894 w 840223"/>
              <a:gd name="connsiteY93" fmla="*/ 2174894 h 3564014"/>
              <a:gd name="connsiteX94" fmla="*/ 64190 w 840223"/>
              <a:gd name="connsiteY94" fmla="*/ 1702527 h 3564014"/>
              <a:gd name="connsiteX95" fmla="*/ 336582 w 840223"/>
              <a:gd name="connsiteY95" fmla="*/ 1327267 h 3564014"/>
              <a:gd name="connsiteX96" fmla="*/ 393365 w 840223"/>
              <a:gd name="connsiteY96" fmla="*/ 1373352 h 3564014"/>
              <a:gd name="connsiteX97" fmla="*/ 433689 w 840223"/>
              <a:gd name="connsiteY97" fmla="*/ 1405446 h 3564014"/>
              <a:gd name="connsiteX98" fmla="*/ 286383 w 840223"/>
              <a:gd name="connsiteY98" fmla="*/ 1528887 h 3564014"/>
              <a:gd name="connsiteX99" fmla="*/ 604860 w 840223"/>
              <a:gd name="connsiteY99" fmla="*/ 1528887 h 3564014"/>
              <a:gd name="connsiteX100" fmla="*/ 476482 w 840223"/>
              <a:gd name="connsiteY100" fmla="*/ 1406269 h 3564014"/>
              <a:gd name="connsiteX101" fmla="*/ 466606 w 840223"/>
              <a:gd name="connsiteY101" fmla="*/ 1398040 h 3564014"/>
              <a:gd name="connsiteX102" fmla="*/ 455908 w 840223"/>
              <a:gd name="connsiteY102" fmla="*/ 1389811 h 3564014"/>
              <a:gd name="connsiteX103" fmla="*/ 413116 w 840223"/>
              <a:gd name="connsiteY103" fmla="*/ 1355247 h 3564014"/>
              <a:gd name="connsiteX104" fmla="*/ 358802 w 840223"/>
              <a:gd name="connsiteY104" fmla="*/ 1311631 h 3564014"/>
              <a:gd name="connsiteX105" fmla="*/ 348926 w 840223"/>
              <a:gd name="connsiteY105" fmla="*/ 1303402 h 3564014"/>
              <a:gd name="connsiteX106" fmla="*/ 339051 w 840223"/>
              <a:gd name="connsiteY106" fmla="*/ 1295172 h 3564014"/>
              <a:gd name="connsiteX107" fmla="*/ 82294 w 840223"/>
              <a:gd name="connsiteY107" fmla="*/ 856547 h 3564014"/>
              <a:gd name="connsiteX108" fmla="*/ 339051 w 840223"/>
              <a:gd name="connsiteY108" fmla="*/ 403107 h 3564014"/>
              <a:gd name="connsiteX109" fmla="*/ 347281 w 840223"/>
              <a:gd name="connsiteY109" fmla="*/ 393232 h 3564014"/>
              <a:gd name="connsiteX110" fmla="*/ 355510 w 840223"/>
              <a:gd name="connsiteY110" fmla="*/ 383357 h 3564014"/>
              <a:gd name="connsiteX111" fmla="*/ 371969 w 840223"/>
              <a:gd name="connsiteY111" fmla="*/ 365252 h 3564014"/>
              <a:gd name="connsiteX112" fmla="*/ 436158 w 840223"/>
              <a:gd name="connsiteY112" fmla="*/ 292011 h 3564014"/>
              <a:gd name="connsiteX113" fmla="*/ 444387 w 840223"/>
              <a:gd name="connsiteY113" fmla="*/ 282136 h 3564014"/>
              <a:gd name="connsiteX114" fmla="*/ 452617 w 840223"/>
              <a:gd name="connsiteY114" fmla="*/ 272260 h 3564014"/>
              <a:gd name="connsiteX115" fmla="*/ 471157 w 840223"/>
              <a:gd name="connsiteY115" fmla="*/ 249683 h 3564014"/>
              <a:gd name="connsiteX116" fmla="*/ 576947 w 840223"/>
              <a:gd name="connsiteY116" fmla="*/ 317942 h 3564014"/>
              <a:gd name="connsiteX117" fmla="*/ 539848 w 840223"/>
              <a:gd name="connsiteY117" fmla="*/ 361138 h 3564014"/>
              <a:gd name="connsiteX118" fmla="*/ 531619 w 840223"/>
              <a:gd name="connsiteY118" fmla="*/ 371013 h 3564014"/>
              <a:gd name="connsiteX119" fmla="*/ 523390 w 840223"/>
              <a:gd name="connsiteY119" fmla="*/ 380888 h 3564014"/>
              <a:gd name="connsiteX120" fmla="*/ 471544 w 840223"/>
              <a:gd name="connsiteY120" fmla="*/ 440140 h 3564014"/>
              <a:gd name="connsiteX121" fmla="*/ 442741 w 840223"/>
              <a:gd name="connsiteY121" fmla="*/ 472234 h 3564014"/>
              <a:gd name="connsiteX122" fmla="*/ 434512 w 840223"/>
              <a:gd name="connsiteY122" fmla="*/ 482109 h 3564014"/>
              <a:gd name="connsiteX123" fmla="*/ 426283 w 840223"/>
              <a:gd name="connsiteY123" fmla="*/ 491984 h 3564014"/>
              <a:gd name="connsiteX124" fmla="*/ 296258 w 840223"/>
              <a:gd name="connsiteY124" fmla="*/ 653280 h 3564014"/>
              <a:gd name="connsiteX125" fmla="*/ 612267 w 840223"/>
              <a:gd name="connsiteY125" fmla="*/ 653280 h 3564014"/>
              <a:gd name="connsiteX126" fmla="*/ 463314 w 840223"/>
              <a:gd name="connsiteY126" fmla="*/ 490339 h 3564014"/>
              <a:gd name="connsiteX127" fmla="*/ 494586 w 840223"/>
              <a:gd name="connsiteY127" fmla="*/ 454953 h 3564014"/>
              <a:gd name="connsiteX128" fmla="*/ 543962 w 840223"/>
              <a:gd name="connsiteY128" fmla="*/ 398169 h 3564014"/>
              <a:gd name="connsiteX129" fmla="*/ 825408 w 840223"/>
              <a:gd name="connsiteY129" fmla="*/ 859838 h 3564014"/>
              <a:gd name="connsiteX130" fmla="*/ 572766 w 840223"/>
              <a:gd name="connsiteY130" fmla="*/ 1299287 h 3564014"/>
              <a:gd name="connsiteX131" fmla="*/ 516806 w 840223"/>
              <a:gd name="connsiteY131" fmla="*/ 1254025 h 3564014"/>
              <a:gd name="connsiteX132" fmla="*/ 476482 w 840223"/>
              <a:gd name="connsiteY132" fmla="*/ 1221931 h 3564014"/>
              <a:gd name="connsiteX133" fmla="*/ 605683 w 840223"/>
              <a:gd name="connsiteY133" fmla="*/ 1093553 h 3564014"/>
              <a:gd name="connsiteX134" fmla="*/ 302018 w 840223"/>
              <a:gd name="connsiteY134" fmla="*/ 1093553 h 3564014"/>
              <a:gd name="connsiteX135" fmla="*/ 436158 w 840223"/>
              <a:gd name="connsiteY135" fmla="*/ 1221931 h 3564014"/>
              <a:gd name="connsiteX136" fmla="*/ 446033 w 840223"/>
              <a:gd name="connsiteY136" fmla="*/ 1230161 h 3564014"/>
              <a:gd name="connsiteX137" fmla="*/ 455908 w 840223"/>
              <a:gd name="connsiteY137" fmla="*/ 1238390 h 3564014"/>
              <a:gd name="connsiteX138" fmla="*/ 497878 w 840223"/>
              <a:gd name="connsiteY138" fmla="*/ 1272130 h 3564014"/>
              <a:gd name="connsiteX139" fmla="*/ 552192 w 840223"/>
              <a:gd name="connsiteY139" fmla="*/ 1315746 h 3564014"/>
              <a:gd name="connsiteX140" fmla="*/ 562067 w 840223"/>
              <a:gd name="connsiteY140" fmla="*/ 1323976 h 3564014"/>
              <a:gd name="connsiteX141" fmla="*/ 571942 w 840223"/>
              <a:gd name="connsiteY141" fmla="*/ 1332205 h 3564014"/>
              <a:gd name="connsiteX142" fmla="*/ 794959 w 840223"/>
              <a:gd name="connsiteY142" fmla="*/ 1619410 h 3564014"/>
              <a:gd name="connsiteX143" fmla="*/ 794136 w 840223"/>
              <a:gd name="connsiteY143" fmla="*/ 1619410 h 3564014"/>
              <a:gd name="connsiteX144" fmla="*/ 812241 w 840223"/>
              <a:gd name="connsiteY144" fmla="*/ 1738737 h 3564014"/>
              <a:gd name="connsiteX145" fmla="*/ 783438 w 840223"/>
              <a:gd name="connsiteY145" fmla="*/ 1882750 h 3564014"/>
              <a:gd name="connsiteX146" fmla="*/ 784261 w 840223"/>
              <a:gd name="connsiteY146" fmla="*/ 1882750 h 3564014"/>
              <a:gd name="connsiteX147" fmla="*/ 533265 w 840223"/>
              <a:gd name="connsiteY147" fmla="*/ 2187237 h 3564014"/>
              <a:gd name="connsiteX148" fmla="*/ 523389 w 840223"/>
              <a:gd name="connsiteY148" fmla="*/ 2195467 h 3564014"/>
              <a:gd name="connsiteX149" fmla="*/ 513514 w 840223"/>
              <a:gd name="connsiteY149" fmla="*/ 2203696 h 3564014"/>
              <a:gd name="connsiteX150" fmla="*/ 432866 w 840223"/>
              <a:gd name="connsiteY150" fmla="*/ 2268709 h 3564014"/>
              <a:gd name="connsiteX151" fmla="*/ 417230 w 840223"/>
              <a:gd name="connsiteY151" fmla="*/ 2281052 h 3564014"/>
              <a:gd name="connsiteX152" fmla="*/ 406532 w 840223"/>
              <a:gd name="connsiteY152" fmla="*/ 2289282 h 3564014"/>
              <a:gd name="connsiteX153" fmla="*/ 396657 w 840223"/>
              <a:gd name="connsiteY153" fmla="*/ 2297511 h 3564014"/>
              <a:gd name="connsiteX154" fmla="*/ 242767 w 840223"/>
              <a:gd name="connsiteY154" fmla="*/ 2433296 h 3564014"/>
              <a:gd name="connsiteX155" fmla="*/ 571120 w 840223"/>
              <a:gd name="connsiteY155" fmla="*/ 2433296 h 3564014"/>
              <a:gd name="connsiteX156" fmla="*/ 438626 w 840223"/>
              <a:gd name="connsiteY156" fmla="*/ 2299157 h 3564014"/>
              <a:gd name="connsiteX157" fmla="*/ 453439 w 840223"/>
              <a:gd name="connsiteY157" fmla="*/ 2287636 h 3564014"/>
              <a:gd name="connsiteX158" fmla="*/ 534087 w 840223"/>
              <a:gd name="connsiteY158" fmla="*/ 2221801 h 3564014"/>
              <a:gd name="connsiteX159" fmla="*/ 814710 w 840223"/>
              <a:gd name="connsiteY159" fmla="*/ 2659604 h 3564014"/>
              <a:gd name="connsiteX160" fmla="*/ 531619 w 840223"/>
              <a:gd name="connsiteY160" fmla="*/ 3097407 h 3564014"/>
              <a:gd name="connsiteX161" fmla="*/ 497055 w 840223"/>
              <a:gd name="connsiteY161" fmla="*/ 3068605 h 3564014"/>
              <a:gd name="connsiteX162" fmla="*/ 436981 w 840223"/>
              <a:gd name="connsiteY162" fmla="*/ 3019229 h 3564014"/>
              <a:gd name="connsiteX163" fmla="*/ 562891 w 840223"/>
              <a:gd name="connsiteY163" fmla="*/ 2899080 h 3564014"/>
              <a:gd name="connsiteX164" fmla="*/ 264987 w 840223"/>
              <a:gd name="connsiteY164" fmla="*/ 2899080 h 3564014"/>
              <a:gd name="connsiteX165" fmla="*/ 396657 w 840223"/>
              <a:gd name="connsiteY165" fmla="*/ 3019229 h 3564014"/>
              <a:gd name="connsiteX166" fmla="*/ 406532 w 840223"/>
              <a:gd name="connsiteY166" fmla="*/ 3027458 h 3564014"/>
              <a:gd name="connsiteX167" fmla="*/ 416407 w 840223"/>
              <a:gd name="connsiteY167" fmla="*/ 3035687 h 3564014"/>
              <a:gd name="connsiteX168" fmla="*/ 477305 w 840223"/>
              <a:gd name="connsiteY168" fmla="*/ 3086710 h 3564014"/>
              <a:gd name="connsiteX169" fmla="*/ 511045 w 840223"/>
              <a:gd name="connsiteY169" fmla="*/ 3114689 h 3564014"/>
              <a:gd name="connsiteX170" fmla="*/ 520920 w 840223"/>
              <a:gd name="connsiteY170" fmla="*/ 3122919 h 3564014"/>
              <a:gd name="connsiteX171" fmla="*/ 530795 w 840223"/>
              <a:gd name="connsiteY171" fmla="*/ 3131148 h 3564014"/>
              <a:gd name="connsiteX172" fmla="*/ 840220 w 840223"/>
              <a:gd name="connsiteY172" fmla="*/ 3562368 h 35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840223" h="3564014">
                <a:moveTo>
                  <a:pt x="415585" y="273907"/>
                </a:moveTo>
                <a:cubicBezTo>
                  <a:pt x="393365" y="299417"/>
                  <a:pt x="371146" y="324929"/>
                  <a:pt x="348926" y="350440"/>
                </a:cubicBezTo>
                <a:cubicBezTo>
                  <a:pt x="344812" y="355377"/>
                  <a:pt x="339874" y="361138"/>
                  <a:pt x="335759" y="366076"/>
                </a:cubicBezTo>
                <a:cubicBezTo>
                  <a:pt x="264164" y="296949"/>
                  <a:pt x="181870" y="231114"/>
                  <a:pt x="136608" y="147174"/>
                </a:cubicBezTo>
                <a:cubicBezTo>
                  <a:pt x="113565" y="104382"/>
                  <a:pt x="97724" y="62000"/>
                  <a:pt x="87746" y="20442"/>
                </a:cubicBezTo>
                <a:lnTo>
                  <a:pt x="84187" y="0"/>
                </a:lnTo>
                <a:lnTo>
                  <a:pt x="262577" y="115102"/>
                </a:lnTo>
                <a:lnTo>
                  <a:pt x="275093" y="135730"/>
                </a:lnTo>
                <a:cubicBezTo>
                  <a:pt x="313128" y="185030"/>
                  <a:pt x="368060" y="227616"/>
                  <a:pt x="415585" y="273907"/>
                </a:cubicBezTo>
                <a:close/>
                <a:moveTo>
                  <a:pt x="695383" y="842556"/>
                </a:moveTo>
                <a:cubicBezTo>
                  <a:pt x="695383" y="836796"/>
                  <a:pt x="694561" y="831858"/>
                  <a:pt x="693737" y="826097"/>
                </a:cubicBezTo>
                <a:cubicBezTo>
                  <a:pt x="689623" y="798941"/>
                  <a:pt x="680570" y="770961"/>
                  <a:pt x="668227" y="743804"/>
                </a:cubicBezTo>
                <a:cubicBezTo>
                  <a:pt x="663289" y="731460"/>
                  <a:pt x="656705" y="719939"/>
                  <a:pt x="650122" y="708418"/>
                </a:cubicBezTo>
                <a:lnTo>
                  <a:pt x="259226" y="708418"/>
                </a:lnTo>
                <a:cubicBezTo>
                  <a:pt x="252642" y="720761"/>
                  <a:pt x="246059" y="732283"/>
                  <a:pt x="240298" y="743804"/>
                </a:cubicBezTo>
                <a:cubicBezTo>
                  <a:pt x="226308" y="771784"/>
                  <a:pt x="216433" y="799763"/>
                  <a:pt x="212319" y="826098"/>
                </a:cubicBezTo>
                <a:cubicBezTo>
                  <a:pt x="211495" y="831859"/>
                  <a:pt x="210673" y="837619"/>
                  <a:pt x="209849" y="842556"/>
                </a:cubicBezTo>
                <a:close/>
                <a:moveTo>
                  <a:pt x="645184" y="1034301"/>
                </a:moveTo>
                <a:cubicBezTo>
                  <a:pt x="645184" y="1033478"/>
                  <a:pt x="646007" y="1033478"/>
                  <a:pt x="646007" y="1032655"/>
                </a:cubicBezTo>
                <a:cubicBezTo>
                  <a:pt x="656706" y="1014551"/>
                  <a:pt x="666581" y="994800"/>
                  <a:pt x="673987" y="975050"/>
                </a:cubicBezTo>
                <a:cubicBezTo>
                  <a:pt x="683040" y="952007"/>
                  <a:pt x="689623" y="926496"/>
                  <a:pt x="692915" y="900985"/>
                </a:cubicBezTo>
                <a:lnTo>
                  <a:pt x="212319" y="900985"/>
                </a:lnTo>
                <a:cubicBezTo>
                  <a:pt x="215610" y="926496"/>
                  <a:pt x="221370" y="951184"/>
                  <a:pt x="230423" y="975050"/>
                </a:cubicBezTo>
                <a:cubicBezTo>
                  <a:pt x="237829" y="994800"/>
                  <a:pt x="247704" y="1014551"/>
                  <a:pt x="258403" y="1032655"/>
                </a:cubicBezTo>
                <a:cubicBezTo>
                  <a:pt x="259226" y="1033478"/>
                  <a:pt x="259226" y="1033478"/>
                  <a:pt x="260049" y="1034301"/>
                </a:cubicBezTo>
                <a:close/>
                <a:moveTo>
                  <a:pt x="683862" y="1723100"/>
                </a:moveTo>
                <a:cubicBezTo>
                  <a:pt x="683040" y="1716517"/>
                  <a:pt x="683040" y="1710757"/>
                  <a:pt x="682216" y="1704996"/>
                </a:cubicBezTo>
                <a:cubicBezTo>
                  <a:pt x="678924" y="1676193"/>
                  <a:pt x="671518" y="1648213"/>
                  <a:pt x="659997" y="1622702"/>
                </a:cubicBezTo>
                <a:cubicBezTo>
                  <a:pt x="659997" y="1621056"/>
                  <a:pt x="659174" y="1620233"/>
                  <a:pt x="658351" y="1618588"/>
                </a:cubicBezTo>
                <a:cubicBezTo>
                  <a:pt x="654236" y="1608712"/>
                  <a:pt x="649299" y="1598837"/>
                  <a:pt x="643539" y="1588962"/>
                </a:cubicBezTo>
                <a:lnTo>
                  <a:pt x="235361" y="1588962"/>
                </a:lnTo>
                <a:cubicBezTo>
                  <a:pt x="227954" y="1600483"/>
                  <a:pt x="220548" y="1611181"/>
                  <a:pt x="214787" y="1622702"/>
                </a:cubicBezTo>
                <a:cubicBezTo>
                  <a:pt x="201620" y="1649036"/>
                  <a:pt x="193391" y="1676193"/>
                  <a:pt x="193391" y="1704996"/>
                </a:cubicBezTo>
                <a:cubicBezTo>
                  <a:pt x="193391" y="1710757"/>
                  <a:pt x="193391" y="1717340"/>
                  <a:pt x="194214" y="1723100"/>
                </a:cubicBezTo>
                <a:lnTo>
                  <a:pt x="469898" y="1723100"/>
                </a:lnTo>
                <a:lnTo>
                  <a:pt x="470721" y="1723100"/>
                </a:lnTo>
                <a:close/>
                <a:moveTo>
                  <a:pt x="626256" y="1915668"/>
                </a:moveTo>
                <a:cubicBezTo>
                  <a:pt x="628726" y="1912376"/>
                  <a:pt x="631194" y="1908262"/>
                  <a:pt x="633663" y="1904147"/>
                </a:cubicBezTo>
                <a:cubicBezTo>
                  <a:pt x="637778" y="1896741"/>
                  <a:pt x="641893" y="1890157"/>
                  <a:pt x="646007" y="1882750"/>
                </a:cubicBezTo>
                <a:lnTo>
                  <a:pt x="645184" y="1882750"/>
                </a:lnTo>
                <a:cubicBezTo>
                  <a:pt x="651768" y="1870407"/>
                  <a:pt x="657528" y="1858062"/>
                  <a:pt x="662466" y="1845719"/>
                </a:cubicBezTo>
                <a:cubicBezTo>
                  <a:pt x="670695" y="1825145"/>
                  <a:pt x="677279" y="1803748"/>
                  <a:pt x="680570" y="1781529"/>
                </a:cubicBezTo>
                <a:lnTo>
                  <a:pt x="470721" y="1781529"/>
                </a:lnTo>
                <a:lnTo>
                  <a:pt x="469898" y="1781529"/>
                </a:lnTo>
                <a:lnTo>
                  <a:pt x="201620" y="1781529"/>
                </a:lnTo>
                <a:cubicBezTo>
                  <a:pt x="206558" y="1802926"/>
                  <a:pt x="213965" y="1824322"/>
                  <a:pt x="222194" y="1845718"/>
                </a:cubicBezTo>
                <a:cubicBezTo>
                  <a:pt x="229600" y="1865469"/>
                  <a:pt x="239475" y="1884396"/>
                  <a:pt x="250174" y="1903324"/>
                </a:cubicBezTo>
                <a:cubicBezTo>
                  <a:pt x="252642" y="1906616"/>
                  <a:pt x="255111" y="1910730"/>
                  <a:pt x="257580" y="1914845"/>
                </a:cubicBezTo>
                <a:lnTo>
                  <a:pt x="257580" y="1915668"/>
                </a:lnTo>
                <a:close/>
                <a:moveTo>
                  <a:pt x="683040" y="2634916"/>
                </a:moveTo>
                <a:cubicBezTo>
                  <a:pt x="682216" y="2631624"/>
                  <a:pt x="682216" y="2628332"/>
                  <a:pt x="681394" y="2625041"/>
                </a:cubicBezTo>
                <a:cubicBezTo>
                  <a:pt x="675633" y="2597884"/>
                  <a:pt x="664935" y="2569904"/>
                  <a:pt x="650122" y="2542747"/>
                </a:cubicBezTo>
                <a:cubicBezTo>
                  <a:pt x="641069" y="2526288"/>
                  <a:pt x="630371" y="2510653"/>
                  <a:pt x="618850" y="2494194"/>
                </a:cubicBezTo>
                <a:lnTo>
                  <a:pt x="190099" y="2494194"/>
                </a:lnTo>
                <a:cubicBezTo>
                  <a:pt x="178578" y="2509829"/>
                  <a:pt x="167880" y="2526288"/>
                  <a:pt x="158827" y="2542747"/>
                </a:cubicBezTo>
                <a:cubicBezTo>
                  <a:pt x="144014" y="2569081"/>
                  <a:pt x="134962" y="2597061"/>
                  <a:pt x="130847" y="2625041"/>
                </a:cubicBezTo>
                <a:cubicBezTo>
                  <a:pt x="130025" y="2628332"/>
                  <a:pt x="130025" y="2631624"/>
                  <a:pt x="130025" y="2634916"/>
                </a:cubicBezTo>
                <a:close/>
                <a:moveTo>
                  <a:pt x="624610" y="2822546"/>
                </a:moveTo>
                <a:cubicBezTo>
                  <a:pt x="638601" y="2803619"/>
                  <a:pt x="650122" y="2784691"/>
                  <a:pt x="659174" y="2764940"/>
                </a:cubicBezTo>
                <a:cubicBezTo>
                  <a:pt x="669873" y="2741898"/>
                  <a:pt x="678102" y="2718856"/>
                  <a:pt x="682216" y="2695813"/>
                </a:cubicBezTo>
                <a:lnTo>
                  <a:pt x="134962" y="2695813"/>
                </a:lnTo>
                <a:cubicBezTo>
                  <a:pt x="139900" y="2718856"/>
                  <a:pt x="148952" y="2741898"/>
                  <a:pt x="161296" y="2764940"/>
                </a:cubicBezTo>
                <a:cubicBezTo>
                  <a:pt x="171172" y="2783868"/>
                  <a:pt x="184339" y="2803619"/>
                  <a:pt x="198328" y="2822546"/>
                </a:cubicBezTo>
                <a:cubicBezTo>
                  <a:pt x="201620" y="2827484"/>
                  <a:pt x="205735" y="2832421"/>
                  <a:pt x="210673" y="2837359"/>
                </a:cubicBezTo>
                <a:lnTo>
                  <a:pt x="613913" y="2837359"/>
                </a:lnTo>
                <a:cubicBezTo>
                  <a:pt x="617204" y="2832421"/>
                  <a:pt x="621319" y="2827484"/>
                  <a:pt x="624610" y="2822546"/>
                </a:cubicBezTo>
                <a:close/>
                <a:moveTo>
                  <a:pt x="396657" y="3210973"/>
                </a:moveTo>
                <a:cubicBezTo>
                  <a:pt x="254288" y="3332768"/>
                  <a:pt x="129201" y="3448802"/>
                  <a:pt x="129201" y="3564014"/>
                </a:cubicBezTo>
                <a:lnTo>
                  <a:pt x="0" y="3564014"/>
                </a:lnTo>
                <a:cubicBezTo>
                  <a:pt x="0" y="3403540"/>
                  <a:pt x="146483" y="3265287"/>
                  <a:pt x="302018" y="3132794"/>
                </a:cubicBezTo>
                <a:cubicBezTo>
                  <a:pt x="324238" y="3151721"/>
                  <a:pt x="347280" y="3170649"/>
                  <a:pt x="371145" y="3189577"/>
                </a:cubicBezTo>
                <a:cubicBezTo>
                  <a:pt x="379375" y="3196983"/>
                  <a:pt x="388427" y="3203567"/>
                  <a:pt x="396657" y="3210973"/>
                </a:cubicBezTo>
                <a:close/>
                <a:moveTo>
                  <a:pt x="840220" y="3562368"/>
                </a:moveTo>
                <a:lnTo>
                  <a:pt x="711020" y="3562368"/>
                </a:lnTo>
                <a:cubicBezTo>
                  <a:pt x="711019" y="3448802"/>
                  <a:pt x="577703" y="3327830"/>
                  <a:pt x="435335" y="3209327"/>
                </a:cubicBezTo>
                <a:cubicBezTo>
                  <a:pt x="432043" y="3206858"/>
                  <a:pt x="428751" y="3203567"/>
                  <a:pt x="425459" y="3201098"/>
                </a:cubicBezTo>
                <a:cubicBezTo>
                  <a:pt x="422168" y="3198629"/>
                  <a:pt x="418876" y="3195337"/>
                  <a:pt x="415584" y="3192868"/>
                </a:cubicBezTo>
                <a:cubicBezTo>
                  <a:pt x="406532" y="3185462"/>
                  <a:pt x="397479" y="3178055"/>
                  <a:pt x="388427" y="3170649"/>
                </a:cubicBezTo>
                <a:cubicBezTo>
                  <a:pt x="366208" y="3152545"/>
                  <a:pt x="343165" y="3133617"/>
                  <a:pt x="320946" y="3114689"/>
                </a:cubicBezTo>
                <a:cubicBezTo>
                  <a:pt x="317655" y="3112220"/>
                  <a:pt x="314363" y="3108928"/>
                  <a:pt x="311071" y="3106460"/>
                </a:cubicBezTo>
                <a:cubicBezTo>
                  <a:pt x="307779" y="3103991"/>
                  <a:pt x="304488" y="3100699"/>
                  <a:pt x="301196" y="3098231"/>
                </a:cubicBezTo>
                <a:cubicBezTo>
                  <a:pt x="141546" y="2962445"/>
                  <a:pt x="0" y="2820077"/>
                  <a:pt x="0" y="2650552"/>
                </a:cubicBezTo>
                <a:cubicBezTo>
                  <a:pt x="0" y="2474443"/>
                  <a:pt x="151421" y="2339481"/>
                  <a:pt x="311071" y="2209457"/>
                </a:cubicBezTo>
                <a:cubicBezTo>
                  <a:pt x="314363" y="2206988"/>
                  <a:pt x="317655" y="2203696"/>
                  <a:pt x="320947" y="2201228"/>
                </a:cubicBezTo>
                <a:cubicBezTo>
                  <a:pt x="324238" y="2198759"/>
                  <a:pt x="327530" y="2195467"/>
                  <a:pt x="330822" y="2192998"/>
                </a:cubicBezTo>
                <a:cubicBezTo>
                  <a:pt x="336582" y="2188061"/>
                  <a:pt x="342343" y="2183946"/>
                  <a:pt x="348103" y="2179008"/>
                </a:cubicBezTo>
                <a:cubicBezTo>
                  <a:pt x="374437" y="2158435"/>
                  <a:pt x="401595" y="2137039"/>
                  <a:pt x="427105" y="2115642"/>
                </a:cubicBezTo>
                <a:cubicBezTo>
                  <a:pt x="430397" y="2113173"/>
                  <a:pt x="433689" y="2109881"/>
                  <a:pt x="436980" y="2107413"/>
                </a:cubicBezTo>
                <a:cubicBezTo>
                  <a:pt x="440272" y="2104944"/>
                  <a:pt x="443564" y="2101652"/>
                  <a:pt x="446856" y="2099184"/>
                </a:cubicBezTo>
                <a:cubicBezTo>
                  <a:pt x="496232" y="2057213"/>
                  <a:pt x="543140" y="2014420"/>
                  <a:pt x="581818" y="1969982"/>
                </a:cubicBezTo>
                <a:lnTo>
                  <a:pt x="297081" y="1969982"/>
                </a:lnTo>
                <a:cubicBezTo>
                  <a:pt x="329176" y="2013598"/>
                  <a:pt x="367854" y="2056391"/>
                  <a:pt x="408178" y="2097538"/>
                </a:cubicBezTo>
                <a:cubicBezTo>
                  <a:pt x="381844" y="2118934"/>
                  <a:pt x="355510" y="2139507"/>
                  <a:pt x="329176" y="2160903"/>
                </a:cubicBezTo>
                <a:cubicBezTo>
                  <a:pt x="323415" y="2165841"/>
                  <a:pt x="317655" y="2169956"/>
                  <a:pt x="311894" y="2174894"/>
                </a:cubicBezTo>
                <a:cubicBezTo>
                  <a:pt x="181047" y="2041578"/>
                  <a:pt x="64190" y="1890157"/>
                  <a:pt x="64190" y="1702527"/>
                </a:cubicBezTo>
                <a:cubicBezTo>
                  <a:pt x="64190" y="1547815"/>
                  <a:pt x="192568" y="1439187"/>
                  <a:pt x="336582" y="1327267"/>
                </a:cubicBezTo>
                <a:cubicBezTo>
                  <a:pt x="355510" y="1342903"/>
                  <a:pt x="374437" y="1358539"/>
                  <a:pt x="393365" y="1373352"/>
                </a:cubicBezTo>
                <a:cubicBezTo>
                  <a:pt x="407355" y="1384050"/>
                  <a:pt x="420522" y="1394748"/>
                  <a:pt x="433689" y="1405446"/>
                </a:cubicBezTo>
                <a:cubicBezTo>
                  <a:pt x="378552" y="1448239"/>
                  <a:pt x="327530" y="1488563"/>
                  <a:pt x="286383" y="1528887"/>
                </a:cubicBezTo>
                <a:lnTo>
                  <a:pt x="604860" y="1528887"/>
                </a:lnTo>
                <a:cubicBezTo>
                  <a:pt x="569474" y="1486917"/>
                  <a:pt x="525035" y="1446593"/>
                  <a:pt x="476482" y="1406269"/>
                </a:cubicBezTo>
                <a:cubicBezTo>
                  <a:pt x="473190" y="1403800"/>
                  <a:pt x="469898" y="1400508"/>
                  <a:pt x="466606" y="1398040"/>
                </a:cubicBezTo>
                <a:cubicBezTo>
                  <a:pt x="462492" y="1395571"/>
                  <a:pt x="459200" y="1392279"/>
                  <a:pt x="455908" y="1389811"/>
                </a:cubicBezTo>
                <a:cubicBezTo>
                  <a:pt x="441918" y="1378289"/>
                  <a:pt x="427929" y="1366768"/>
                  <a:pt x="413116" y="1355247"/>
                </a:cubicBezTo>
                <a:cubicBezTo>
                  <a:pt x="395011" y="1341257"/>
                  <a:pt x="376906" y="1326444"/>
                  <a:pt x="358802" y="1311631"/>
                </a:cubicBezTo>
                <a:cubicBezTo>
                  <a:pt x="355510" y="1309163"/>
                  <a:pt x="352218" y="1305871"/>
                  <a:pt x="348926" y="1303402"/>
                </a:cubicBezTo>
                <a:cubicBezTo>
                  <a:pt x="345635" y="1300933"/>
                  <a:pt x="342343" y="1297642"/>
                  <a:pt x="339051" y="1295172"/>
                </a:cubicBezTo>
                <a:cubicBezTo>
                  <a:pt x="207381" y="1184899"/>
                  <a:pt x="82294" y="1054052"/>
                  <a:pt x="82294" y="856547"/>
                </a:cubicBezTo>
                <a:cubicBezTo>
                  <a:pt x="82294" y="707594"/>
                  <a:pt x="203266" y="559465"/>
                  <a:pt x="339051" y="403107"/>
                </a:cubicBezTo>
                <a:cubicBezTo>
                  <a:pt x="341519" y="399815"/>
                  <a:pt x="343989" y="396524"/>
                  <a:pt x="347281" y="393232"/>
                </a:cubicBezTo>
                <a:cubicBezTo>
                  <a:pt x="349749" y="389940"/>
                  <a:pt x="352218" y="386648"/>
                  <a:pt x="355510" y="383357"/>
                </a:cubicBezTo>
                <a:cubicBezTo>
                  <a:pt x="361270" y="377596"/>
                  <a:pt x="366208" y="371835"/>
                  <a:pt x="371969" y="365252"/>
                </a:cubicBezTo>
                <a:cubicBezTo>
                  <a:pt x="393365" y="341387"/>
                  <a:pt x="414762" y="316699"/>
                  <a:pt x="436158" y="292011"/>
                </a:cubicBezTo>
                <a:cubicBezTo>
                  <a:pt x="438626" y="288719"/>
                  <a:pt x="441918" y="285427"/>
                  <a:pt x="444387" y="282136"/>
                </a:cubicBezTo>
                <a:cubicBezTo>
                  <a:pt x="446856" y="278844"/>
                  <a:pt x="450148" y="275552"/>
                  <a:pt x="452617" y="272260"/>
                </a:cubicBezTo>
                <a:lnTo>
                  <a:pt x="471157" y="249683"/>
                </a:lnTo>
                <a:lnTo>
                  <a:pt x="576947" y="317942"/>
                </a:lnTo>
                <a:lnTo>
                  <a:pt x="539848" y="361138"/>
                </a:lnTo>
                <a:cubicBezTo>
                  <a:pt x="537379" y="364429"/>
                  <a:pt x="534087" y="367721"/>
                  <a:pt x="531619" y="371013"/>
                </a:cubicBezTo>
                <a:cubicBezTo>
                  <a:pt x="529150" y="374305"/>
                  <a:pt x="525858" y="377596"/>
                  <a:pt x="523390" y="380888"/>
                </a:cubicBezTo>
                <a:cubicBezTo>
                  <a:pt x="506107" y="400639"/>
                  <a:pt x="488826" y="420389"/>
                  <a:pt x="471544" y="440140"/>
                </a:cubicBezTo>
                <a:cubicBezTo>
                  <a:pt x="461669" y="450838"/>
                  <a:pt x="451793" y="461536"/>
                  <a:pt x="442741" y="472234"/>
                </a:cubicBezTo>
                <a:cubicBezTo>
                  <a:pt x="440272" y="475526"/>
                  <a:pt x="436981" y="478818"/>
                  <a:pt x="434512" y="482109"/>
                </a:cubicBezTo>
                <a:cubicBezTo>
                  <a:pt x="432043" y="485401"/>
                  <a:pt x="428751" y="488693"/>
                  <a:pt x="426283" y="491984"/>
                </a:cubicBezTo>
                <a:cubicBezTo>
                  <a:pt x="377729" y="547122"/>
                  <a:pt x="333290" y="601436"/>
                  <a:pt x="296258" y="653280"/>
                </a:cubicBezTo>
                <a:lnTo>
                  <a:pt x="612267" y="653280"/>
                </a:lnTo>
                <a:cubicBezTo>
                  <a:pt x="571120" y="598966"/>
                  <a:pt x="519274" y="545476"/>
                  <a:pt x="463314" y="490339"/>
                </a:cubicBezTo>
                <a:cubicBezTo>
                  <a:pt x="474013" y="478818"/>
                  <a:pt x="483888" y="466474"/>
                  <a:pt x="494586" y="454953"/>
                </a:cubicBezTo>
                <a:cubicBezTo>
                  <a:pt x="511045" y="436025"/>
                  <a:pt x="527504" y="417098"/>
                  <a:pt x="543962" y="398169"/>
                </a:cubicBezTo>
                <a:cubicBezTo>
                  <a:pt x="694561" y="543830"/>
                  <a:pt x="825408" y="687021"/>
                  <a:pt x="825408" y="859838"/>
                </a:cubicBezTo>
                <a:cubicBezTo>
                  <a:pt x="825408" y="1049937"/>
                  <a:pt x="707728" y="1184899"/>
                  <a:pt x="572766" y="1299287"/>
                </a:cubicBezTo>
                <a:cubicBezTo>
                  <a:pt x="553838" y="1283651"/>
                  <a:pt x="535733" y="1268838"/>
                  <a:pt x="516806" y="1254025"/>
                </a:cubicBezTo>
                <a:cubicBezTo>
                  <a:pt x="503639" y="1243328"/>
                  <a:pt x="489649" y="1232629"/>
                  <a:pt x="476482" y="1221931"/>
                </a:cubicBezTo>
                <a:cubicBezTo>
                  <a:pt x="524212" y="1181607"/>
                  <a:pt x="569474" y="1138814"/>
                  <a:pt x="605683" y="1093553"/>
                </a:cubicBezTo>
                <a:lnTo>
                  <a:pt x="302018" y="1093553"/>
                </a:lnTo>
                <a:cubicBezTo>
                  <a:pt x="339874" y="1138814"/>
                  <a:pt x="386782" y="1180784"/>
                  <a:pt x="436158" y="1221931"/>
                </a:cubicBezTo>
                <a:cubicBezTo>
                  <a:pt x="439450" y="1224400"/>
                  <a:pt x="442741" y="1227691"/>
                  <a:pt x="446033" y="1230161"/>
                </a:cubicBezTo>
                <a:cubicBezTo>
                  <a:pt x="449325" y="1232629"/>
                  <a:pt x="452617" y="1235921"/>
                  <a:pt x="455908" y="1238390"/>
                </a:cubicBezTo>
                <a:cubicBezTo>
                  <a:pt x="469898" y="1249088"/>
                  <a:pt x="483888" y="1260609"/>
                  <a:pt x="497878" y="1272130"/>
                </a:cubicBezTo>
                <a:cubicBezTo>
                  <a:pt x="515983" y="1286943"/>
                  <a:pt x="534087" y="1300933"/>
                  <a:pt x="552192" y="1315746"/>
                </a:cubicBezTo>
                <a:cubicBezTo>
                  <a:pt x="555484" y="1318215"/>
                  <a:pt x="558775" y="1321506"/>
                  <a:pt x="562067" y="1323976"/>
                </a:cubicBezTo>
                <a:cubicBezTo>
                  <a:pt x="565359" y="1326444"/>
                  <a:pt x="568651" y="1329736"/>
                  <a:pt x="571942" y="1332205"/>
                </a:cubicBezTo>
                <a:cubicBezTo>
                  <a:pt x="669049" y="1413675"/>
                  <a:pt x="757927" y="1502553"/>
                  <a:pt x="794959" y="1619410"/>
                </a:cubicBezTo>
                <a:lnTo>
                  <a:pt x="794136" y="1619410"/>
                </a:lnTo>
                <a:cubicBezTo>
                  <a:pt x="805657" y="1656443"/>
                  <a:pt x="812241" y="1695944"/>
                  <a:pt x="812241" y="1738737"/>
                </a:cubicBezTo>
                <a:cubicBezTo>
                  <a:pt x="812241" y="1789759"/>
                  <a:pt x="801543" y="1837489"/>
                  <a:pt x="783438" y="1882750"/>
                </a:cubicBezTo>
                <a:lnTo>
                  <a:pt x="784261" y="1882750"/>
                </a:lnTo>
                <a:cubicBezTo>
                  <a:pt x="737354" y="1999608"/>
                  <a:pt x="638601" y="2098360"/>
                  <a:pt x="533265" y="2187237"/>
                </a:cubicBezTo>
                <a:cubicBezTo>
                  <a:pt x="529973" y="2189707"/>
                  <a:pt x="526681" y="2192998"/>
                  <a:pt x="523389" y="2195467"/>
                </a:cubicBezTo>
                <a:cubicBezTo>
                  <a:pt x="520098" y="2197936"/>
                  <a:pt x="516806" y="2201228"/>
                  <a:pt x="513514" y="2203696"/>
                </a:cubicBezTo>
                <a:cubicBezTo>
                  <a:pt x="486357" y="2225916"/>
                  <a:pt x="459200" y="2247312"/>
                  <a:pt x="432866" y="2268709"/>
                </a:cubicBezTo>
                <a:cubicBezTo>
                  <a:pt x="427105" y="2272823"/>
                  <a:pt x="422168" y="2276938"/>
                  <a:pt x="417230" y="2281052"/>
                </a:cubicBezTo>
                <a:cubicBezTo>
                  <a:pt x="413116" y="2283522"/>
                  <a:pt x="409824" y="2286813"/>
                  <a:pt x="406532" y="2289282"/>
                </a:cubicBezTo>
                <a:cubicBezTo>
                  <a:pt x="403240" y="2291751"/>
                  <a:pt x="399949" y="2295043"/>
                  <a:pt x="396657" y="2297511"/>
                </a:cubicBezTo>
                <a:cubicBezTo>
                  <a:pt x="340697" y="2343596"/>
                  <a:pt x="287206" y="2388034"/>
                  <a:pt x="242767" y="2433296"/>
                </a:cubicBezTo>
                <a:lnTo>
                  <a:pt x="571120" y="2433296"/>
                </a:lnTo>
                <a:cubicBezTo>
                  <a:pt x="532441" y="2388858"/>
                  <a:pt x="486357" y="2344419"/>
                  <a:pt x="438626" y="2299157"/>
                </a:cubicBezTo>
                <a:cubicBezTo>
                  <a:pt x="443564" y="2295865"/>
                  <a:pt x="448502" y="2291751"/>
                  <a:pt x="453439" y="2287636"/>
                </a:cubicBezTo>
                <a:cubicBezTo>
                  <a:pt x="479773" y="2266240"/>
                  <a:pt x="506931" y="2244021"/>
                  <a:pt x="534087" y="2221801"/>
                </a:cubicBezTo>
                <a:cubicBezTo>
                  <a:pt x="680570" y="2361700"/>
                  <a:pt x="814710" y="2495016"/>
                  <a:pt x="814710" y="2659604"/>
                </a:cubicBezTo>
                <a:cubicBezTo>
                  <a:pt x="814710" y="2825838"/>
                  <a:pt x="682216" y="2965737"/>
                  <a:pt x="531619" y="3097407"/>
                </a:cubicBezTo>
                <a:cubicBezTo>
                  <a:pt x="520098" y="3087532"/>
                  <a:pt x="508577" y="3078480"/>
                  <a:pt x="497055" y="3068605"/>
                </a:cubicBezTo>
                <a:cubicBezTo>
                  <a:pt x="477305" y="3052146"/>
                  <a:pt x="456731" y="3035687"/>
                  <a:pt x="436981" y="3019229"/>
                </a:cubicBezTo>
                <a:cubicBezTo>
                  <a:pt x="482243" y="2979728"/>
                  <a:pt x="525035" y="2939403"/>
                  <a:pt x="562891" y="2899080"/>
                </a:cubicBezTo>
                <a:lnTo>
                  <a:pt x="264987" y="2899080"/>
                </a:lnTo>
                <a:cubicBezTo>
                  <a:pt x="304488" y="2939403"/>
                  <a:pt x="349749" y="2979728"/>
                  <a:pt x="396657" y="3019229"/>
                </a:cubicBezTo>
                <a:cubicBezTo>
                  <a:pt x="399949" y="3021697"/>
                  <a:pt x="403240" y="3024989"/>
                  <a:pt x="406532" y="3027458"/>
                </a:cubicBezTo>
                <a:cubicBezTo>
                  <a:pt x="409824" y="3029926"/>
                  <a:pt x="413116" y="3033218"/>
                  <a:pt x="416407" y="3035687"/>
                </a:cubicBezTo>
                <a:cubicBezTo>
                  <a:pt x="436158" y="3052969"/>
                  <a:pt x="456731" y="3070251"/>
                  <a:pt x="477305" y="3086710"/>
                </a:cubicBezTo>
                <a:cubicBezTo>
                  <a:pt x="488826" y="3095761"/>
                  <a:pt x="499524" y="3105637"/>
                  <a:pt x="511045" y="3114689"/>
                </a:cubicBezTo>
                <a:cubicBezTo>
                  <a:pt x="514337" y="3117158"/>
                  <a:pt x="517629" y="3120450"/>
                  <a:pt x="520920" y="3122919"/>
                </a:cubicBezTo>
                <a:cubicBezTo>
                  <a:pt x="524212" y="3125387"/>
                  <a:pt x="527504" y="3128679"/>
                  <a:pt x="530795" y="3131148"/>
                </a:cubicBezTo>
                <a:cubicBezTo>
                  <a:pt x="691269" y="3265287"/>
                  <a:pt x="841044" y="3404364"/>
                  <a:pt x="840220" y="3562368"/>
                </a:cubicBezTo>
                <a:close/>
              </a:path>
            </a:pathLst>
          </a:custGeom>
          <a:solidFill>
            <a:schemeClr val="accent2"/>
          </a:solidFill>
          <a:ln w="9525" cap="flat">
            <a:noFill/>
            <a:prstDash val="solid"/>
            <a:miter/>
          </a:ln>
        </p:spPr>
        <p:txBody>
          <a:bodyPr wrap="square" rtlCol="0" anchor="ctr">
            <a:noAutofit/>
          </a:bodyPr>
          <a:lstStyle/>
          <a:p>
            <a:endParaRPr lang="en-US"/>
          </a:p>
        </p:txBody>
      </p:sp>
      <p:sp>
        <p:nvSpPr>
          <p:cNvPr id="571" name="Freeform: Shape 570">
            <a:extLst>
              <a:ext uri="{FF2B5EF4-FFF2-40B4-BE49-F238E27FC236}">
                <a16:creationId xmlns:a16="http://schemas.microsoft.com/office/drawing/2014/main" id="{9B14B12C-7B22-4D86-9860-BEE024252259}"/>
              </a:ext>
            </a:extLst>
          </p:cNvPr>
          <p:cNvSpPr/>
          <p:nvPr userDrawn="1"/>
        </p:nvSpPr>
        <p:spPr>
          <a:xfrm rot="1800000">
            <a:off x="1871585" y="-680720"/>
            <a:ext cx="1784313" cy="7923565"/>
          </a:xfrm>
          <a:custGeom>
            <a:avLst/>
            <a:gdLst>
              <a:gd name="connsiteX0" fmla="*/ 652884 w 1784313"/>
              <a:gd name="connsiteY0" fmla="*/ 6991381 h 7923565"/>
              <a:gd name="connsiteX1" fmla="*/ 802318 w 1784313"/>
              <a:gd name="connsiteY1" fmla="*/ 7114129 h 7923565"/>
              <a:gd name="connsiteX2" fmla="*/ 857467 w 1784313"/>
              <a:gd name="connsiteY2" fmla="*/ 7160383 h 7923565"/>
              <a:gd name="connsiteX3" fmla="*/ 279299 w 1784313"/>
              <a:gd name="connsiteY3" fmla="*/ 7923565 h 7923565"/>
              <a:gd name="connsiteX4" fmla="*/ 0 w 1784313"/>
              <a:gd name="connsiteY4" fmla="*/ 7923565 h 7923565"/>
              <a:gd name="connsiteX5" fmla="*/ 652884 w 1784313"/>
              <a:gd name="connsiteY5" fmla="*/ 6991381 h 7923565"/>
              <a:gd name="connsiteX6" fmla="*/ 291752 w 1784313"/>
              <a:gd name="connsiteY6" fmla="*/ 6046743 h 7923565"/>
              <a:gd name="connsiteX7" fmla="*/ 348680 w 1784313"/>
              <a:gd name="connsiteY7" fmla="*/ 6196177 h 7923565"/>
              <a:gd name="connsiteX8" fmla="*/ 428733 w 1784313"/>
              <a:gd name="connsiteY8" fmla="*/ 6320706 h 7923565"/>
              <a:gd name="connsiteX9" fmla="*/ 455418 w 1784313"/>
              <a:gd name="connsiteY9" fmla="*/ 6352727 h 7923565"/>
              <a:gd name="connsiteX10" fmla="*/ 1327117 w 1784313"/>
              <a:gd name="connsiteY10" fmla="*/ 6352727 h 7923565"/>
              <a:gd name="connsiteX11" fmla="*/ 1350243 w 1784313"/>
              <a:gd name="connsiteY11" fmla="*/ 6320706 h 7923565"/>
              <a:gd name="connsiteX12" fmla="*/ 1424960 w 1784313"/>
              <a:gd name="connsiteY12" fmla="*/ 6196177 h 7923565"/>
              <a:gd name="connsiteX13" fmla="*/ 1474771 w 1784313"/>
              <a:gd name="connsiteY13" fmla="*/ 6046743 h 7923565"/>
              <a:gd name="connsiteX14" fmla="*/ 410943 w 1784313"/>
              <a:gd name="connsiteY14" fmla="*/ 5610895 h 7923565"/>
              <a:gd name="connsiteX15" fmla="*/ 343342 w 1784313"/>
              <a:gd name="connsiteY15" fmla="*/ 5715853 h 7923565"/>
              <a:gd name="connsiteX16" fmla="*/ 282856 w 1784313"/>
              <a:gd name="connsiteY16" fmla="*/ 5893751 h 7923565"/>
              <a:gd name="connsiteX17" fmla="*/ 281078 w 1784313"/>
              <a:gd name="connsiteY17" fmla="*/ 5915099 h 7923565"/>
              <a:gd name="connsiteX18" fmla="*/ 1476551 w 1784313"/>
              <a:gd name="connsiteY18" fmla="*/ 5915099 h 7923565"/>
              <a:gd name="connsiteX19" fmla="*/ 1472993 w 1784313"/>
              <a:gd name="connsiteY19" fmla="*/ 5893751 h 7923565"/>
              <a:gd name="connsiteX20" fmla="*/ 1405392 w 1784313"/>
              <a:gd name="connsiteY20" fmla="*/ 5715853 h 7923565"/>
              <a:gd name="connsiteX21" fmla="*/ 1337791 w 1784313"/>
              <a:gd name="connsiteY21" fmla="*/ 5610895 h 7923565"/>
              <a:gd name="connsiteX22" fmla="*/ 435849 w 1784313"/>
              <a:gd name="connsiteY22" fmla="*/ 4070300 h 7923565"/>
              <a:gd name="connsiteX23" fmla="*/ 480324 w 1784313"/>
              <a:gd name="connsiteY23" fmla="*/ 4209061 h 7923565"/>
              <a:gd name="connsiteX24" fmla="*/ 540809 w 1784313"/>
              <a:gd name="connsiteY24" fmla="*/ 4333589 h 7923565"/>
              <a:gd name="connsiteX25" fmla="*/ 556819 w 1784313"/>
              <a:gd name="connsiteY25" fmla="*/ 4358495 h 7923565"/>
              <a:gd name="connsiteX26" fmla="*/ 556819 w 1784313"/>
              <a:gd name="connsiteY26" fmla="*/ 4360273 h 7923565"/>
              <a:gd name="connsiteX27" fmla="*/ 1353801 w 1784313"/>
              <a:gd name="connsiteY27" fmla="*/ 4360273 h 7923565"/>
              <a:gd name="connsiteX28" fmla="*/ 1369813 w 1784313"/>
              <a:gd name="connsiteY28" fmla="*/ 4335367 h 7923565"/>
              <a:gd name="connsiteX29" fmla="*/ 1396497 w 1784313"/>
              <a:gd name="connsiteY29" fmla="*/ 4289114 h 7923565"/>
              <a:gd name="connsiteX30" fmla="*/ 1394718 w 1784313"/>
              <a:gd name="connsiteY30" fmla="*/ 4289114 h 7923565"/>
              <a:gd name="connsiteX31" fmla="*/ 1432076 w 1784313"/>
              <a:gd name="connsiteY31" fmla="*/ 4209060 h 7923565"/>
              <a:gd name="connsiteX32" fmla="*/ 1471213 w 1784313"/>
              <a:gd name="connsiteY32" fmla="*/ 4070300 h 7923565"/>
              <a:gd name="connsiteX33" fmla="*/ 1017575 w 1784313"/>
              <a:gd name="connsiteY33" fmla="*/ 4070300 h 7923565"/>
              <a:gd name="connsiteX34" fmla="*/ 1015795 w 1784313"/>
              <a:gd name="connsiteY34" fmla="*/ 4070300 h 7923565"/>
              <a:gd name="connsiteX35" fmla="*/ 508787 w 1784313"/>
              <a:gd name="connsiteY35" fmla="*/ 3654019 h 7923565"/>
              <a:gd name="connsiteX36" fmla="*/ 464312 w 1784313"/>
              <a:gd name="connsiteY36" fmla="*/ 3726957 h 7923565"/>
              <a:gd name="connsiteX37" fmla="*/ 418059 w 1784313"/>
              <a:gd name="connsiteY37" fmla="*/ 3904855 h 7923565"/>
              <a:gd name="connsiteX38" fmla="*/ 419839 w 1784313"/>
              <a:gd name="connsiteY38" fmla="*/ 3943992 h 7923565"/>
              <a:gd name="connsiteX39" fmla="*/ 1015795 w 1784313"/>
              <a:gd name="connsiteY39" fmla="*/ 3943992 h 7923565"/>
              <a:gd name="connsiteX40" fmla="*/ 1017575 w 1784313"/>
              <a:gd name="connsiteY40" fmla="*/ 3943992 h 7923565"/>
              <a:gd name="connsiteX41" fmla="*/ 1478329 w 1784313"/>
              <a:gd name="connsiteY41" fmla="*/ 3943992 h 7923565"/>
              <a:gd name="connsiteX42" fmla="*/ 1474772 w 1784313"/>
              <a:gd name="connsiteY42" fmla="*/ 3904854 h 7923565"/>
              <a:gd name="connsiteX43" fmla="*/ 1426740 w 1784313"/>
              <a:gd name="connsiteY43" fmla="*/ 3726957 h 7923565"/>
              <a:gd name="connsiteX44" fmla="*/ 1423182 w 1784313"/>
              <a:gd name="connsiteY44" fmla="*/ 3718063 h 7923565"/>
              <a:gd name="connsiteX45" fmla="*/ 1391161 w 1784313"/>
              <a:gd name="connsiteY45" fmla="*/ 3654020 h 7923565"/>
              <a:gd name="connsiteX46" fmla="*/ 458976 w 1784313"/>
              <a:gd name="connsiteY46" fmla="*/ 2166795 h 7923565"/>
              <a:gd name="connsiteX47" fmla="*/ 498114 w 1784313"/>
              <a:gd name="connsiteY47" fmla="*/ 2326903 h 7923565"/>
              <a:gd name="connsiteX48" fmla="*/ 558599 w 1784313"/>
              <a:gd name="connsiteY48" fmla="*/ 2451431 h 7923565"/>
              <a:gd name="connsiteX49" fmla="*/ 562157 w 1784313"/>
              <a:gd name="connsiteY49" fmla="*/ 2454989 h 7923565"/>
              <a:gd name="connsiteX50" fmla="*/ 1394718 w 1784313"/>
              <a:gd name="connsiteY50" fmla="*/ 2454989 h 7923565"/>
              <a:gd name="connsiteX51" fmla="*/ 1396497 w 1784313"/>
              <a:gd name="connsiteY51" fmla="*/ 2451431 h 7923565"/>
              <a:gd name="connsiteX52" fmla="*/ 1456982 w 1784313"/>
              <a:gd name="connsiteY52" fmla="*/ 2326903 h 7923565"/>
              <a:gd name="connsiteX53" fmla="*/ 1497899 w 1784313"/>
              <a:gd name="connsiteY53" fmla="*/ 2166795 h 7923565"/>
              <a:gd name="connsiteX54" fmla="*/ 560377 w 1784313"/>
              <a:gd name="connsiteY54" fmla="*/ 1750514 h 7923565"/>
              <a:gd name="connsiteX55" fmla="*/ 519461 w 1784313"/>
              <a:gd name="connsiteY55" fmla="*/ 1827009 h 7923565"/>
              <a:gd name="connsiteX56" fmla="*/ 458976 w 1784313"/>
              <a:gd name="connsiteY56" fmla="*/ 2004907 h 7923565"/>
              <a:gd name="connsiteX57" fmla="*/ 453638 w 1784313"/>
              <a:gd name="connsiteY57" fmla="*/ 2040486 h 7923565"/>
              <a:gd name="connsiteX58" fmla="*/ 1503235 w 1784313"/>
              <a:gd name="connsiteY58" fmla="*/ 2040486 h 7923565"/>
              <a:gd name="connsiteX59" fmla="*/ 1499677 w 1784313"/>
              <a:gd name="connsiteY59" fmla="*/ 2004907 h 7923565"/>
              <a:gd name="connsiteX60" fmla="*/ 1444530 w 1784313"/>
              <a:gd name="connsiteY60" fmla="*/ 1827009 h 7923565"/>
              <a:gd name="connsiteX61" fmla="*/ 1405392 w 1784313"/>
              <a:gd name="connsiteY61" fmla="*/ 1750514 h 7923565"/>
              <a:gd name="connsiteX62" fmla="*/ 1423182 w 1784313"/>
              <a:gd name="connsiteY62" fmla="*/ 0 h 7923565"/>
              <a:gd name="connsiteX63" fmla="*/ 1688249 w 1784313"/>
              <a:gd name="connsiteY63" fmla="*/ 0 h 7923565"/>
              <a:gd name="connsiteX64" fmla="*/ 1524583 w 1784313"/>
              <a:gd name="connsiteY64" fmla="*/ 539029 h 7923565"/>
              <a:gd name="connsiteX65" fmla="*/ 1167009 w 1784313"/>
              <a:gd name="connsiteY65" fmla="*/ 999785 h 7923565"/>
              <a:gd name="connsiteX66" fmla="*/ 1149220 w 1784313"/>
              <a:gd name="connsiteY66" fmla="*/ 1021133 h 7923565"/>
              <a:gd name="connsiteX67" fmla="*/ 1131430 w 1784313"/>
              <a:gd name="connsiteY67" fmla="*/ 1042481 h 7923565"/>
              <a:gd name="connsiteX68" fmla="*/ 1019353 w 1784313"/>
              <a:gd name="connsiteY68" fmla="*/ 1170567 h 7923565"/>
              <a:gd name="connsiteX69" fmla="*/ 957090 w 1784313"/>
              <a:gd name="connsiteY69" fmla="*/ 1239946 h 7923565"/>
              <a:gd name="connsiteX70" fmla="*/ 939300 w 1784313"/>
              <a:gd name="connsiteY70" fmla="*/ 1261294 h 7923565"/>
              <a:gd name="connsiteX71" fmla="*/ 921511 w 1784313"/>
              <a:gd name="connsiteY71" fmla="*/ 1282642 h 7923565"/>
              <a:gd name="connsiteX72" fmla="*/ 640432 w 1784313"/>
              <a:gd name="connsiteY72" fmla="*/ 1631321 h 7923565"/>
              <a:gd name="connsiteX73" fmla="*/ 1323559 w 1784313"/>
              <a:gd name="connsiteY73" fmla="*/ 1631321 h 7923565"/>
              <a:gd name="connsiteX74" fmla="*/ 1001563 w 1784313"/>
              <a:gd name="connsiteY74" fmla="*/ 1279084 h 7923565"/>
              <a:gd name="connsiteX75" fmla="*/ 1069165 w 1784313"/>
              <a:gd name="connsiteY75" fmla="*/ 1202589 h 7923565"/>
              <a:gd name="connsiteX76" fmla="*/ 1175903 w 1784313"/>
              <a:gd name="connsiteY76" fmla="*/ 1079839 h 7923565"/>
              <a:gd name="connsiteX77" fmla="*/ 1784313 w 1784313"/>
              <a:gd name="connsiteY77" fmla="*/ 2077846 h 7923565"/>
              <a:gd name="connsiteX78" fmla="*/ 1238168 w 1784313"/>
              <a:gd name="connsiteY78" fmla="*/ 3027819 h 7923565"/>
              <a:gd name="connsiteX79" fmla="*/ 1117198 w 1784313"/>
              <a:gd name="connsiteY79" fmla="*/ 2929975 h 7923565"/>
              <a:gd name="connsiteX80" fmla="*/ 1030027 w 1784313"/>
              <a:gd name="connsiteY80" fmla="*/ 2860596 h 7923565"/>
              <a:gd name="connsiteX81" fmla="*/ 1309327 w 1784313"/>
              <a:gd name="connsiteY81" fmla="*/ 2583075 h 7923565"/>
              <a:gd name="connsiteX82" fmla="*/ 652884 w 1784313"/>
              <a:gd name="connsiteY82" fmla="*/ 2583075 h 7923565"/>
              <a:gd name="connsiteX83" fmla="*/ 942858 w 1784313"/>
              <a:gd name="connsiteY83" fmla="*/ 2860596 h 7923565"/>
              <a:gd name="connsiteX84" fmla="*/ 964206 w 1784313"/>
              <a:gd name="connsiteY84" fmla="*/ 2878386 h 7923565"/>
              <a:gd name="connsiteX85" fmla="*/ 985554 w 1784313"/>
              <a:gd name="connsiteY85" fmla="*/ 2896175 h 7923565"/>
              <a:gd name="connsiteX86" fmla="*/ 1076281 w 1784313"/>
              <a:gd name="connsiteY86" fmla="*/ 2969113 h 7923565"/>
              <a:gd name="connsiteX87" fmla="*/ 1193693 w 1784313"/>
              <a:gd name="connsiteY87" fmla="*/ 3063399 h 7923565"/>
              <a:gd name="connsiteX88" fmla="*/ 1215041 w 1784313"/>
              <a:gd name="connsiteY88" fmla="*/ 3081189 h 7923565"/>
              <a:gd name="connsiteX89" fmla="*/ 1236389 w 1784313"/>
              <a:gd name="connsiteY89" fmla="*/ 3098979 h 7923565"/>
              <a:gd name="connsiteX90" fmla="*/ 1718492 w 1784313"/>
              <a:gd name="connsiteY90" fmla="*/ 3719841 h 7923565"/>
              <a:gd name="connsiteX91" fmla="*/ 1716713 w 1784313"/>
              <a:gd name="connsiteY91" fmla="*/ 3719841 h 7923565"/>
              <a:gd name="connsiteX92" fmla="*/ 1755850 w 1784313"/>
              <a:gd name="connsiteY92" fmla="*/ 3977793 h 7923565"/>
              <a:gd name="connsiteX93" fmla="*/ 1693587 w 1784313"/>
              <a:gd name="connsiteY93" fmla="*/ 4289114 h 7923565"/>
              <a:gd name="connsiteX94" fmla="*/ 1695365 w 1784313"/>
              <a:gd name="connsiteY94" fmla="*/ 4289114 h 7923565"/>
              <a:gd name="connsiteX95" fmla="*/ 1152777 w 1784313"/>
              <a:gd name="connsiteY95" fmla="*/ 4947335 h 7923565"/>
              <a:gd name="connsiteX96" fmla="*/ 1131430 w 1784313"/>
              <a:gd name="connsiteY96" fmla="*/ 4965125 h 7923565"/>
              <a:gd name="connsiteX97" fmla="*/ 1110082 w 1784313"/>
              <a:gd name="connsiteY97" fmla="*/ 4982915 h 7923565"/>
              <a:gd name="connsiteX98" fmla="*/ 935742 w 1784313"/>
              <a:gd name="connsiteY98" fmla="*/ 5123455 h 7923565"/>
              <a:gd name="connsiteX99" fmla="*/ 901941 w 1784313"/>
              <a:gd name="connsiteY99" fmla="*/ 5150139 h 7923565"/>
              <a:gd name="connsiteX100" fmla="*/ 878815 w 1784313"/>
              <a:gd name="connsiteY100" fmla="*/ 5167928 h 7923565"/>
              <a:gd name="connsiteX101" fmla="*/ 857467 w 1784313"/>
              <a:gd name="connsiteY101" fmla="*/ 5185718 h 7923565"/>
              <a:gd name="connsiteX102" fmla="*/ 524797 w 1784313"/>
              <a:gd name="connsiteY102" fmla="*/ 5479250 h 7923565"/>
              <a:gd name="connsiteX103" fmla="*/ 1234610 w 1784313"/>
              <a:gd name="connsiteY103" fmla="*/ 5479250 h 7923565"/>
              <a:gd name="connsiteX104" fmla="*/ 948194 w 1784313"/>
              <a:gd name="connsiteY104" fmla="*/ 5189276 h 7923565"/>
              <a:gd name="connsiteX105" fmla="*/ 980216 w 1784313"/>
              <a:gd name="connsiteY105" fmla="*/ 5164370 h 7923565"/>
              <a:gd name="connsiteX106" fmla="*/ 1154556 w 1784313"/>
              <a:gd name="connsiteY106" fmla="*/ 5022052 h 7923565"/>
              <a:gd name="connsiteX107" fmla="*/ 1761188 w 1784313"/>
              <a:gd name="connsiteY107" fmla="*/ 5968468 h 7923565"/>
              <a:gd name="connsiteX108" fmla="*/ 1149220 w 1784313"/>
              <a:gd name="connsiteY108" fmla="*/ 6914884 h 7923565"/>
              <a:gd name="connsiteX109" fmla="*/ 1074503 w 1784313"/>
              <a:gd name="connsiteY109" fmla="*/ 6852621 h 7923565"/>
              <a:gd name="connsiteX110" fmla="*/ 944636 w 1784313"/>
              <a:gd name="connsiteY110" fmla="*/ 6745882 h 7923565"/>
              <a:gd name="connsiteX111" fmla="*/ 1216821 w 1784313"/>
              <a:gd name="connsiteY111" fmla="*/ 6486151 h 7923565"/>
              <a:gd name="connsiteX112" fmla="*/ 572831 w 1784313"/>
              <a:gd name="connsiteY112" fmla="*/ 6486151 h 7923565"/>
              <a:gd name="connsiteX113" fmla="*/ 857467 w 1784313"/>
              <a:gd name="connsiteY113" fmla="*/ 6745882 h 7923565"/>
              <a:gd name="connsiteX114" fmla="*/ 878815 w 1784313"/>
              <a:gd name="connsiteY114" fmla="*/ 6763672 h 7923565"/>
              <a:gd name="connsiteX115" fmla="*/ 900163 w 1784313"/>
              <a:gd name="connsiteY115" fmla="*/ 6781462 h 7923565"/>
              <a:gd name="connsiteX116" fmla="*/ 1031807 w 1784313"/>
              <a:gd name="connsiteY116" fmla="*/ 6891758 h 7923565"/>
              <a:gd name="connsiteX117" fmla="*/ 1104744 w 1784313"/>
              <a:gd name="connsiteY117" fmla="*/ 6952244 h 7923565"/>
              <a:gd name="connsiteX118" fmla="*/ 1126092 w 1784313"/>
              <a:gd name="connsiteY118" fmla="*/ 6970033 h 7923565"/>
              <a:gd name="connsiteX119" fmla="*/ 1147440 w 1784313"/>
              <a:gd name="connsiteY119" fmla="*/ 6987823 h 7923565"/>
              <a:gd name="connsiteX120" fmla="*/ 1696943 w 1784313"/>
              <a:gd name="connsiteY120" fmla="*/ 7551415 h 7923565"/>
              <a:gd name="connsiteX121" fmla="*/ 1728168 w 1784313"/>
              <a:gd name="connsiteY121" fmla="*/ 7609403 h 7923565"/>
              <a:gd name="connsiteX122" fmla="*/ 1492092 w 1784313"/>
              <a:gd name="connsiteY122" fmla="*/ 7745701 h 7923565"/>
              <a:gd name="connsiteX123" fmla="*/ 1487198 w 1784313"/>
              <a:gd name="connsiteY123" fmla="*/ 7733214 h 7923565"/>
              <a:gd name="connsiteX124" fmla="*/ 941078 w 1784313"/>
              <a:gd name="connsiteY124" fmla="*/ 7156825 h 7923565"/>
              <a:gd name="connsiteX125" fmla="*/ 919730 w 1784313"/>
              <a:gd name="connsiteY125" fmla="*/ 7139035 h 7923565"/>
              <a:gd name="connsiteX126" fmla="*/ 898383 w 1784313"/>
              <a:gd name="connsiteY126" fmla="*/ 7121245 h 7923565"/>
              <a:gd name="connsiteX127" fmla="*/ 839677 w 1784313"/>
              <a:gd name="connsiteY127" fmla="*/ 7073214 h 7923565"/>
              <a:gd name="connsiteX128" fmla="*/ 693801 w 1784313"/>
              <a:gd name="connsiteY128" fmla="*/ 6952244 h 7923565"/>
              <a:gd name="connsiteX129" fmla="*/ 672454 w 1784313"/>
              <a:gd name="connsiteY129" fmla="*/ 6934454 h 7923565"/>
              <a:gd name="connsiteX130" fmla="*/ 651106 w 1784313"/>
              <a:gd name="connsiteY130" fmla="*/ 6916664 h 7923565"/>
              <a:gd name="connsiteX131" fmla="*/ 0 w 1784313"/>
              <a:gd name="connsiteY131" fmla="*/ 5948900 h 7923565"/>
              <a:gd name="connsiteX132" fmla="*/ 672454 w 1784313"/>
              <a:gd name="connsiteY132" fmla="*/ 4995368 h 7923565"/>
              <a:gd name="connsiteX133" fmla="*/ 693801 w 1784313"/>
              <a:gd name="connsiteY133" fmla="*/ 4977579 h 7923565"/>
              <a:gd name="connsiteX134" fmla="*/ 715149 w 1784313"/>
              <a:gd name="connsiteY134" fmla="*/ 4959789 h 7923565"/>
              <a:gd name="connsiteX135" fmla="*/ 752506 w 1784313"/>
              <a:gd name="connsiteY135" fmla="*/ 4929545 h 7923565"/>
              <a:gd name="connsiteX136" fmla="*/ 923288 w 1784313"/>
              <a:gd name="connsiteY136" fmla="*/ 4792565 h 7923565"/>
              <a:gd name="connsiteX137" fmla="*/ 944636 w 1784313"/>
              <a:gd name="connsiteY137" fmla="*/ 4774775 h 7923565"/>
              <a:gd name="connsiteX138" fmla="*/ 965984 w 1784313"/>
              <a:gd name="connsiteY138" fmla="*/ 4756985 h 7923565"/>
              <a:gd name="connsiteX139" fmla="*/ 1257736 w 1784313"/>
              <a:gd name="connsiteY139" fmla="*/ 4477685 h 7923565"/>
              <a:gd name="connsiteX140" fmla="*/ 642210 w 1784313"/>
              <a:gd name="connsiteY140" fmla="*/ 4477685 h 7923565"/>
              <a:gd name="connsiteX141" fmla="*/ 882373 w 1784313"/>
              <a:gd name="connsiteY141" fmla="*/ 4753428 h 7923565"/>
              <a:gd name="connsiteX142" fmla="*/ 711591 w 1784313"/>
              <a:gd name="connsiteY142" fmla="*/ 4890408 h 7923565"/>
              <a:gd name="connsiteX143" fmla="*/ 674232 w 1784313"/>
              <a:gd name="connsiteY143" fmla="*/ 4920651 h 7923565"/>
              <a:gd name="connsiteX144" fmla="*/ 138760 w 1784313"/>
              <a:gd name="connsiteY144" fmla="*/ 3899518 h 7923565"/>
              <a:gd name="connsiteX145" fmla="*/ 727601 w 1784313"/>
              <a:gd name="connsiteY145" fmla="*/ 3088305 h 7923565"/>
              <a:gd name="connsiteX146" fmla="*/ 850351 w 1784313"/>
              <a:gd name="connsiteY146" fmla="*/ 3187928 h 7923565"/>
              <a:gd name="connsiteX147" fmla="*/ 937520 w 1784313"/>
              <a:gd name="connsiteY147" fmla="*/ 3257307 h 7923565"/>
              <a:gd name="connsiteX148" fmla="*/ 619084 w 1784313"/>
              <a:gd name="connsiteY148" fmla="*/ 3524153 h 7923565"/>
              <a:gd name="connsiteX149" fmla="*/ 1307548 w 1784313"/>
              <a:gd name="connsiteY149" fmla="*/ 3524153 h 7923565"/>
              <a:gd name="connsiteX150" fmla="*/ 1030027 w 1784313"/>
              <a:gd name="connsiteY150" fmla="*/ 3259086 h 7923565"/>
              <a:gd name="connsiteX151" fmla="*/ 1008679 w 1784313"/>
              <a:gd name="connsiteY151" fmla="*/ 3241297 h 7923565"/>
              <a:gd name="connsiteX152" fmla="*/ 985553 w 1784313"/>
              <a:gd name="connsiteY152" fmla="*/ 3223507 h 7923565"/>
              <a:gd name="connsiteX153" fmla="*/ 893047 w 1784313"/>
              <a:gd name="connsiteY153" fmla="*/ 3148790 h 7923565"/>
              <a:gd name="connsiteX154" fmla="*/ 775634 w 1784313"/>
              <a:gd name="connsiteY154" fmla="*/ 3054503 h 7923565"/>
              <a:gd name="connsiteX155" fmla="*/ 754286 w 1784313"/>
              <a:gd name="connsiteY155" fmla="*/ 3036714 h 7923565"/>
              <a:gd name="connsiteX156" fmla="*/ 732939 w 1784313"/>
              <a:gd name="connsiteY156" fmla="*/ 3018924 h 7923565"/>
              <a:gd name="connsiteX157" fmla="*/ 177898 w 1784313"/>
              <a:gd name="connsiteY157" fmla="*/ 2070730 h 7923565"/>
              <a:gd name="connsiteX158" fmla="*/ 732939 w 1784313"/>
              <a:gd name="connsiteY158" fmla="*/ 1090512 h 7923565"/>
              <a:gd name="connsiteX159" fmla="*/ 750728 w 1784313"/>
              <a:gd name="connsiteY159" fmla="*/ 1069165 h 7923565"/>
              <a:gd name="connsiteX160" fmla="*/ 768518 w 1784313"/>
              <a:gd name="connsiteY160" fmla="*/ 1047817 h 7923565"/>
              <a:gd name="connsiteX161" fmla="*/ 804098 w 1784313"/>
              <a:gd name="connsiteY161" fmla="*/ 1008679 h 7923565"/>
              <a:gd name="connsiteX162" fmla="*/ 942858 w 1784313"/>
              <a:gd name="connsiteY162" fmla="*/ 850351 h 7923565"/>
              <a:gd name="connsiteX163" fmla="*/ 960648 w 1784313"/>
              <a:gd name="connsiteY163" fmla="*/ 829004 h 7923565"/>
              <a:gd name="connsiteX164" fmla="*/ 978438 w 1784313"/>
              <a:gd name="connsiteY164" fmla="*/ 807656 h 7923565"/>
              <a:gd name="connsiteX165" fmla="*/ 1287980 w 1784313"/>
              <a:gd name="connsiteY165" fmla="*/ 405607 h 7923565"/>
              <a:gd name="connsiteX166" fmla="*/ 1423182 w 1784313"/>
              <a:gd name="connsiteY166" fmla="*/ 0 h 7923565"/>
              <a:gd name="connsiteX167" fmla="*/ 514270 w 1784313"/>
              <a:gd name="connsiteY167" fmla="*/ 365613 h 7923565"/>
              <a:gd name="connsiteX168" fmla="*/ 526577 w 1784313"/>
              <a:gd name="connsiteY168" fmla="*/ 400270 h 7923565"/>
              <a:gd name="connsiteX169" fmla="*/ 898384 w 1784313"/>
              <a:gd name="connsiteY169" fmla="*/ 811214 h 7923565"/>
              <a:gd name="connsiteX170" fmla="*/ 754286 w 1784313"/>
              <a:gd name="connsiteY170" fmla="*/ 976658 h 7923565"/>
              <a:gd name="connsiteX171" fmla="*/ 725823 w 1784313"/>
              <a:gd name="connsiteY171" fmla="*/ 1010460 h 7923565"/>
              <a:gd name="connsiteX172" fmla="*/ 295310 w 1784313"/>
              <a:gd name="connsiteY172" fmla="*/ 537252 h 7923565"/>
              <a:gd name="connsiteX173" fmla="*/ 278887 w 1784313"/>
              <a:gd name="connsiteY173" fmla="*/ 501512 h 79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784313" h="7923565">
                <a:moveTo>
                  <a:pt x="652884" y="6991381"/>
                </a:moveTo>
                <a:cubicBezTo>
                  <a:pt x="700917" y="7032296"/>
                  <a:pt x="750728" y="7073214"/>
                  <a:pt x="802318" y="7114129"/>
                </a:cubicBezTo>
                <a:cubicBezTo>
                  <a:pt x="820108" y="7130141"/>
                  <a:pt x="839677" y="7144373"/>
                  <a:pt x="857467" y="7160383"/>
                </a:cubicBezTo>
                <a:cubicBezTo>
                  <a:pt x="549703" y="7423671"/>
                  <a:pt x="279299" y="7674508"/>
                  <a:pt x="279299" y="7923565"/>
                </a:cubicBezTo>
                <a:lnTo>
                  <a:pt x="0" y="7923565"/>
                </a:lnTo>
                <a:cubicBezTo>
                  <a:pt x="0" y="7576663"/>
                  <a:pt x="316658" y="7277795"/>
                  <a:pt x="652884" y="6991381"/>
                </a:cubicBezTo>
                <a:close/>
                <a:moveTo>
                  <a:pt x="291752" y="6046743"/>
                </a:moveTo>
                <a:cubicBezTo>
                  <a:pt x="302426" y="6096555"/>
                  <a:pt x="321994" y="6146366"/>
                  <a:pt x="348680" y="6196177"/>
                </a:cubicBezTo>
                <a:cubicBezTo>
                  <a:pt x="370027" y="6237095"/>
                  <a:pt x="398491" y="6279790"/>
                  <a:pt x="428733" y="6320706"/>
                </a:cubicBezTo>
                <a:cubicBezTo>
                  <a:pt x="435849" y="6331380"/>
                  <a:pt x="444744" y="6342053"/>
                  <a:pt x="455418" y="6352727"/>
                </a:cubicBezTo>
                <a:lnTo>
                  <a:pt x="1327117" y="6352727"/>
                </a:lnTo>
                <a:cubicBezTo>
                  <a:pt x="1334233" y="6342053"/>
                  <a:pt x="1343127" y="6331380"/>
                  <a:pt x="1350243" y="6320706"/>
                </a:cubicBezTo>
                <a:cubicBezTo>
                  <a:pt x="1380487" y="6279790"/>
                  <a:pt x="1405392" y="6238873"/>
                  <a:pt x="1424960" y="6196177"/>
                </a:cubicBezTo>
                <a:cubicBezTo>
                  <a:pt x="1448088" y="6146366"/>
                  <a:pt x="1465878" y="6096555"/>
                  <a:pt x="1474771" y="6046743"/>
                </a:cubicBezTo>
                <a:close/>
                <a:moveTo>
                  <a:pt x="410943" y="5610895"/>
                </a:moveTo>
                <a:cubicBezTo>
                  <a:pt x="386037" y="5644694"/>
                  <a:pt x="362911" y="5680274"/>
                  <a:pt x="343342" y="5715853"/>
                </a:cubicBezTo>
                <a:cubicBezTo>
                  <a:pt x="311320" y="5772781"/>
                  <a:pt x="291752" y="5833266"/>
                  <a:pt x="282856" y="5893751"/>
                </a:cubicBezTo>
                <a:cubicBezTo>
                  <a:pt x="281079" y="5900867"/>
                  <a:pt x="281079" y="5907983"/>
                  <a:pt x="281078" y="5915099"/>
                </a:cubicBezTo>
                <a:lnTo>
                  <a:pt x="1476551" y="5915099"/>
                </a:lnTo>
                <a:cubicBezTo>
                  <a:pt x="1474771" y="5907983"/>
                  <a:pt x="1474771" y="5900867"/>
                  <a:pt x="1472993" y="5893751"/>
                </a:cubicBezTo>
                <a:cubicBezTo>
                  <a:pt x="1460540" y="5835046"/>
                  <a:pt x="1437414" y="5774561"/>
                  <a:pt x="1405392" y="5715853"/>
                </a:cubicBezTo>
                <a:cubicBezTo>
                  <a:pt x="1385823" y="5680274"/>
                  <a:pt x="1362697" y="5646474"/>
                  <a:pt x="1337791" y="5610895"/>
                </a:cubicBezTo>
                <a:close/>
                <a:moveTo>
                  <a:pt x="435849" y="4070300"/>
                </a:moveTo>
                <a:cubicBezTo>
                  <a:pt x="446522" y="4116554"/>
                  <a:pt x="462534" y="4162807"/>
                  <a:pt x="480324" y="4209061"/>
                </a:cubicBezTo>
                <a:cubicBezTo>
                  <a:pt x="496334" y="4251756"/>
                  <a:pt x="517681" y="4292671"/>
                  <a:pt x="540809" y="4333589"/>
                </a:cubicBezTo>
                <a:cubicBezTo>
                  <a:pt x="546145" y="4340705"/>
                  <a:pt x="551483" y="4349599"/>
                  <a:pt x="556819" y="4358495"/>
                </a:cubicBezTo>
                <a:lnTo>
                  <a:pt x="556819" y="4360273"/>
                </a:lnTo>
                <a:lnTo>
                  <a:pt x="1353801" y="4360273"/>
                </a:lnTo>
                <a:cubicBezTo>
                  <a:pt x="1359139" y="4353157"/>
                  <a:pt x="1364475" y="4344263"/>
                  <a:pt x="1369813" y="4335367"/>
                </a:cubicBezTo>
                <a:cubicBezTo>
                  <a:pt x="1378707" y="4319357"/>
                  <a:pt x="1387603" y="4305125"/>
                  <a:pt x="1396497" y="4289114"/>
                </a:cubicBezTo>
                <a:lnTo>
                  <a:pt x="1394718" y="4289114"/>
                </a:lnTo>
                <a:cubicBezTo>
                  <a:pt x="1408950" y="4262430"/>
                  <a:pt x="1421402" y="4235744"/>
                  <a:pt x="1432076" y="4209060"/>
                </a:cubicBezTo>
                <a:cubicBezTo>
                  <a:pt x="1449866" y="4164585"/>
                  <a:pt x="1464098" y="4118332"/>
                  <a:pt x="1471213" y="4070300"/>
                </a:cubicBezTo>
                <a:lnTo>
                  <a:pt x="1017575" y="4070300"/>
                </a:lnTo>
                <a:lnTo>
                  <a:pt x="1015795" y="4070300"/>
                </a:lnTo>
                <a:close/>
                <a:moveTo>
                  <a:pt x="508787" y="3654019"/>
                </a:moveTo>
                <a:cubicBezTo>
                  <a:pt x="492776" y="3678925"/>
                  <a:pt x="476766" y="3702051"/>
                  <a:pt x="464312" y="3726957"/>
                </a:cubicBezTo>
                <a:cubicBezTo>
                  <a:pt x="435849" y="3783884"/>
                  <a:pt x="418059" y="3842591"/>
                  <a:pt x="418059" y="3904855"/>
                </a:cubicBezTo>
                <a:cubicBezTo>
                  <a:pt x="418059" y="3917309"/>
                  <a:pt x="418059" y="3931540"/>
                  <a:pt x="419839" y="3943992"/>
                </a:cubicBezTo>
                <a:lnTo>
                  <a:pt x="1015795" y="3943992"/>
                </a:lnTo>
                <a:lnTo>
                  <a:pt x="1017575" y="3943992"/>
                </a:lnTo>
                <a:lnTo>
                  <a:pt x="1478329" y="3943992"/>
                </a:lnTo>
                <a:cubicBezTo>
                  <a:pt x="1476551" y="3929760"/>
                  <a:pt x="1476551" y="3917308"/>
                  <a:pt x="1474772" y="3904854"/>
                </a:cubicBezTo>
                <a:cubicBezTo>
                  <a:pt x="1467656" y="3842591"/>
                  <a:pt x="1451646" y="3782106"/>
                  <a:pt x="1426740" y="3726957"/>
                </a:cubicBezTo>
                <a:cubicBezTo>
                  <a:pt x="1426740" y="3723399"/>
                  <a:pt x="1424960" y="3721621"/>
                  <a:pt x="1423182" y="3718063"/>
                </a:cubicBezTo>
                <a:cubicBezTo>
                  <a:pt x="1414286" y="3696715"/>
                  <a:pt x="1403612" y="3675367"/>
                  <a:pt x="1391161" y="3654020"/>
                </a:cubicBezTo>
                <a:close/>
                <a:moveTo>
                  <a:pt x="458976" y="2166795"/>
                </a:moveTo>
                <a:cubicBezTo>
                  <a:pt x="466092" y="2221942"/>
                  <a:pt x="478544" y="2275311"/>
                  <a:pt x="498114" y="2326903"/>
                </a:cubicBezTo>
                <a:cubicBezTo>
                  <a:pt x="514124" y="2369598"/>
                  <a:pt x="535471" y="2412293"/>
                  <a:pt x="558599" y="2451431"/>
                </a:cubicBezTo>
                <a:cubicBezTo>
                  <a:pt x="560377" y="2453209"/>
                  <a:pt x="560377" y="2453209"/>
                  <a:pt x="562157" y="2454989"/>
                </a:cubicBezTo>
                <a:lnTo>
                  <a:pt x="1394718" y="2454989"/>
                </a:lnTo>
                <a:cubicBezTo>
                  <a:pt x="1394719" y="2453209"/>
                  <a:pt x="1396497" y="2453209"/>
                  <a:pt x="1396497" y="2451431"/>
                </a:cubicBezTo>
                <a:cubicBezTo>
                  <a:pt x="1419624" y="2412293"/>
                  <a:pt x="1440972" y="2369598"/>
                  <a:pt x="1456982" y="2326903"/>
                </a:cubicBezTo>
                <a:cubicBezTo>
                  <a:pt x="1476551" y="2277091"/>
                  <a:pt x="1490783" y="2221942"/>
                  <a:pt x="1497899" y="2166795"/>
                </a:cubicBezTo>
                <a:close/>
                <a:moveTo>
                  <a:pt x="560377" y="1750514"/>
                </a:moveTo>
                <a:cubicBezTo>
                  <a:pt x="546145" y="1777198"/>
                  <a:pt x="531913" y="1802103"/>
                  <a:pt x="519461" y="1827009"/>
                </a:cubicBezTo>
                <a:cubicBezTo>
                  <a:pt x="489218" y="1887494"/>
                  <a:pt x="467870" y="1947980"/>
                  <a:pt x="458976" y="2004907"/>
                </a:cubicBezTo>
                <a:cubicBezTo>
                  <a:pt x="457196" y="2017360"/>
                  <a:pt x="455418" y="2029812"/>
                  <a:pt x="453638" y="2040486"/>
                </a:cubicBezTo>
                <a:lnTo>
                  <a:pt x="1503235" y="2040486"/>
                </a:lnTo>
                <a:cubicBezTo>
                  <a:pt x="1503235" y="2028034"/>
                  <a:pt x="1501457" y="2017360"/>
                  <a:pt x="1499677" y="2004907"/>
                </a:cubicBezTo>
                <a:cubicBezTo>
                  <a:pt x="1490783" y="1946201"/>
                  <a:pt x="1471214" y="1885716"/>
                  <a:pt x="1444530" y="1827009"/>
                </a:cubicBezTo>
                <a:cubicBezTo>
                  <a:pt x="1433856" y="1800325"/>
                  <a:pt x="1419624" y="1775420"/>
                  <a:pt x="1405392" y="1750514"/>
                </a:cubicBezTo>
                <a:close/>
                <a:moveTo>
                  <a:pt x="1423182" y="0"/>
                </a:moveTo>
                <a:lnTo>
                  <a:pt x="1688249" y="0"/>
                </a:lnTo>
                <a:cubicBezTo>
                  <a:pt x="1677575" y="167224"/>
                  <a:pt x="1629544" y="345122"/>
                  <a:pt x="1524583" y="539029"/>
                </a:cubicBezTo>
                <a:cubicBezTo>
                  <a:pt x="1432076" y="704475"/>
                  <a:pt x="1295096" y="852129"/>
                  <a:pt x="1167009" y="999785"/>
                </a:cubicBezTo>
                <a:cubicBezTo>
                  <a:pt x="1161671" y="1006901"/>
                  <a:pt x="1154556" y="1014017"/>
                  <a:pt x="1149220" y="1021133"/>
                </a:cubicBezTo>
                <a:cubicBezTo>
                  <a:pt x="1143882" y="1028249"/>
                  <a:pt x="1136766" y="1035365"/>
                  <a:pt x="1131430" y="1042481"/>
                </a:cubicBezTo>
                <a:cubicBezTo>
                  <a:pt x="1094070" y="1085176"/>
                  <a:pt x="1056712" y="1127872"/>
                  <a:pt x="1019353" y="1170567"/>
                </a:cubicBezTo>
                <a:cubicBezTo>
                  <a:pt x="998005" y="1193693"/>
                  <a:pt x="976658" y="1216820"/>
                  <a:pt x="957090" y="1239946"/>
                </a:cubicBezTo>
                <a:cubicBezTo>
                  <a:pt x="951752" y="1247062"/>
                  <a:pt x="944636" y="1254178"/>
                  <a:pt x="939300" y="1261294"/>
                </a:cubicBezTo>
                <a:cubicBezTo>
                  <a:pt x="933962" y="1268410"/>
                  <a:pt x="926846" y="1275526"/>
                  <a:pt x="921511" y="1282642"/>
                </a:cubicBezTo>
                <a:cubicBezTo>
                  <a:pt x="816550" y="1401834"/>
                  <a:pt x="720485" y="1519247"/>
                  <a:pt x="640432" y="1631321"/>
                </a:cubicBezTo>
                <a:lnTo>
                  <a:pt x="1323559" y="1631321"/>
                </a:lnTo>
                <a:cubicBezTo>
                  <a:pt x="1234610" y="1513909"/>
                  <a:pt x="1122534" y="1398276"/>
                  <a:pt x="1001563" y="1279084"/>
                </a:cubicBezTo>
                <a:cubicBezTo>
                  <a:pt x="1024691" y="1254178"/>
                  <a:pt x="1046039" y="1227495"/>
                  <a:pt x="1069165" y="1202589"/>
                </a:cubicBezTo>
                <a:cubicBezTo>
                  <a:pt x="1104744" y="1161671"/>
                  <a:pt x="1140324" y="1120756"/>
                  <a:pt x="1175903" y="1079839"/>
                </a:cubicBezTo>
                <a:cubicBezTo>
                  <a:pt x="1501457" y="1394718"/>
                  <a:pt x="1784314" y="1704260"/>
                  <a:pt x="1784313" y="2077846"/>
                </a:cubicBezTo>
                <a:cubicBezTo>
                  <a:pt x="1784314" y="2488789"/>
                  <a:pt x="1529921" y="2780541"/>
                  <a:pt x="1238168" y="3027819"/>
                </a:cubicBezTo>
                <a:cubicBezTo>
                  <a:pt x="1197251" y="2994018"/>
                  <a:pt x="1158114" y="2961997"/>
                  <a:pt x="1117198" y="2929975"/>
                </a:cubicBezTo>
                <a:cubicBezTo>
                  <a:pt x="1088734" y="2906849"/>
                  <a:pt x="1058491" y="2883722"/>
                  <a:pt x="1030027" y="2860596"/>
                </a:cubicBezTo>
                <a:cubicBezTo>
                  <a:pt x="1133208" y="2773425"/>
                  <a:pt x="1231052" y="2680918"/>
                  <a:pt x="1309327" y="2583075"/>
                </a:cubicBezTo>
                <a:lnTo>
                  <a:pt x="652884" y="2583075"/>
                </a:lnTo>
                <a:cubicBezTo>
                  <a:pt x="734717" y="2680918"/>
                  <a:pt x="836119" y="2771647"/>
                  <a:pt x="942858" y="2860596"/>
                </a:cubicBezTo>
                <a:cubicBezTo>
                  <a:pt x="949974" y="2865932"/>
                  <a:pt x="957090" y="2873048"/>
                  <a:pt x="964206" y="2878386"/>
                </a:cubicBezTo>
                <a:cubicBezTo>
                  <a:pt x="971322" y="2883721"/>
                  <a:pt x="978438" y="2890837"/>
                  <a:pt x="985554" y="2896175"/>
                </a:cubicBezTo>
                <a:cubicBezTo>
                  <a:pt x="1015795" y="2919301"/>
                  <a:pt x="1046039" y="2944207"/>
                  <a:pt x="1076281" y="2969113"/>
                </a:cubicBezTo>
                <a:cubicBezTo>
                  <a:pt x="1115418" y="3001134"/>
                  <a:pt x="1154555" y="3031378"/>
                  <a:pt x="1193693" y="3063399"/>
                </a:cubicBezTo>
                <a:cubicBezTo>
                  <a:pt x="1200809" y="3068735"/>
                  <a:pt x="1207925" y="3075851"/>
                  <a:pt x="1215041" y="3081189"/>
                </a:cubicBezTo>
                <a:cubicBezTo>
                  <a:pt x="1222157" y="3086525"/>
                  <a:pt x="1229272" y="3093641"/>
                  <a:pt x="1236389" y="3098979"/>
                </a:cubicBezTo>
                <a:cubicBezTo>
                  <a:pt x="1446308" y="3275096"/>
                  <a:pt x="1638437" y="3467226"/>
                  <a:pt x="1718492" y="3719841"/>
                </a:cubicBezTo>
                <a:lnTo>
                  <a:pt x="1716713" y="3719841"/>
                </a:lnTo>
                <a:cubicBezTo>
                  <a:pt x="1741618" y="3799896"/>
                  <a:pt x="1755850" y="3885287"/>
                  <a:pt x="1755850" y="3977793"/>
                </a:cubicBezTo>
                <a:cubicBezTo>
                  <a:pt x="1755850" y="4088090"/>
                  <a:pt x="1732724" y="4191271"/>
                  <a:pt x="1693587" y="4289114"/>
                </a:cubicBezTo>
                <a:lnTo>
                  <a:pt x="1695365" y="4289114"/>
                </a:lnTo>
                <a:cubicBezTo>
                  <a:pt x="1593964" y="4541728"/>
                  <a:pt x="1380487" y="4755206"/>
                  <a:pt x="1152777" y="4947335"/>
                </a:cubicBezTo>
                <a:cubicBezTo>
                  <a:pt x="1145661" y="4952673"/>
                  <a:pt x="1138546" y="4959789"/>
                  <a:pt x="1131430" y="4965125"/>
                </a:cubicBezTo>
                <a:cubicBezTo>
                  <a:pt x="1124314" y="4970463"/>
                  <a:pt x="1117198" y="4977579"/>
                  <a:pt x="1110082" y="4982915"/>
                </a:cubicBezTo>
                <a:cubicBezTo>
                  <a:pt x="1051375" y="5030948"/>
                  <a:pt x="992669" y="5077201"/>
                  <a:pt x="935742" y="5123455"/>
                </a:cubicBezTo>
                <a:cubicBezTo>
                  <a:pt x="923288" y="5132349"/>
                  <a:pt x="912615" y="5141245"/>
                  <a:pt x="901941" y="5150139"/>
                </a:cubicBezTo>
                <a:cubicBezTo>
                  <a:pt x="893047" y="5155476"/>
                  <a:pt x="885931" y="5162592"/>
                  <a:pt x="878815" y="5167928"/>
                </a:cubicBezTo>
                <a:cubicBezTo>
                  <a:pt x="871699" y="5173266"/>
                  <a:pt x="864583" y="5180382"/>
                  <a:pt x="857467" y="5185718"/>
                </a:cubicBezTo>
                <a:cubicBezTo>
                  <a:pt x="736497" y="5285341"/>
                  <a:pt x="620862" y="5381406"/>
                  <a:pt x="524797" y="5479250"/>
                </a:cubicBezTo>
                <a:lnTo>
                  <a:pt x="1234610" y="5479250"/>
                </a:lnTo>
                <a:cubicBezTo>
                  <a:pt x="1150997" y="5383186"/>
                  <a:pt x="1051375" y="5287121"/>
                  <a:pt x="948194" y="5189276"/>
                </a:cubicBezTo>
                <a:cubicBezTo>
                  <a:pt x="958868" y="5182160"/>
                  <a:pt x="969542" y="5173266"/>
                  <a:pt x="980216" y="5164370"/>
                </a:cubicBezTo>
                <a:cubicBezTo>
                  <a:pt x="1037143" y="5118117"/>
                  <a:pt x="1095850" y="5070086"/>
                  <a:pt x="1154556" y="5022052"/>
                </a:cubicBezTo>
                <a:cubicBezTo>
                  <a:pt x="1471214" y="5324478"/>
                  <a:pt x="1761188" y="5612673"/>
                  <a:pt x="1761188" y="5968468"/>
                </a:cubicBezTo>
                <a:cubicBezTo>
                  <a:pt x="1761188" y="6327822"/>
                  <a:pt x="1474772" y="6630248"/>
                  <a:pt x="1149220" y="6914884"/>
                </a:cubicBezTo>
                <a:cubicBezTo>
                  <a:pt x="1124314" y="6893536"/>
                  <a:pt x="1099408" y="6873969"/>
                  <a:pt x="1074503" y="6852621"/>
                </a:cubicBezTo>
                <a:cubicBezTo>
                  <a:pt x="1031807" y="6817041"/>
                  <a:pt x="987332" y="6781462"/>
                  <a:pt x="944636" y="6745882"/>
                </a:cubicBezTo>
                <a:cubicBezTo>
                  <a:pt x="1042481" y="6660491"/>
                  <a:pt x="1134988" y="6573320"/>
                  <a:pt x="1216821" y="6486151"/>
                </a:cubicBezTo>
                <a:lnTo>
                  <a:pt x="572831" y="6486151"/>
                </a:lnTo>
                <a:cubicBezTo>
                  <a:pt x="658222" y="6573320"/>
                  <a:pt x="756065" y="6660491"/>
                  <a:pt x="857467" y="6745882"/>
                </a:cubicBezTo>
                <a:cubicBezTo>
                  <a:pt x="864583" y="6751218"/>
                  <a:pt x="871699" y="6758334"/>
                  <a:pt x="878815" y="6763672"/>
                </a:cubicBezTo>
                <a:cubicBezTo>
                  <a:pt x="885931" y="6769008"/>
                  <a:pt x="893047" y="6776124"/>
                  <a:pt x="900163" y="6781462"/>
                </a:cubicBezTo>
                <a:cubicBezTo>
                  <a:pt x="942858" y="6818819"/>
                  <a:pt x="987332" y="6856179"/>
                  <a:pt x="1031807" y="6891758"/>
                </a:cubicBezTo>
                <a:cubicBezTo>
                  <a:pt x="1056713" y="6911326"/>
                  <a:pt x="1079839" y="6932674"/>
                  <a:pt x="1104744" y="6952244"/>
                </a:cubicBezTo>
                <a:cubicBezTo>
                  <a:pt x="1111860" y="6957580"/>
                  <a:pt x="1118976" y="6964695"/>
                  <a:pt x="1126092" y="6970033"/>
                </a:cubicBezTo>
                <a:cubicBezTo>
                  <a:pt x="1133208" y="6975369"/>
                  <a:pt x="1140324" y="6982485"/>
                  <a:pt x="1147440" y="6987823"/>
                </a:cubicBezTo>
                <a:cubicBezTo>
                  <a:pt x="1364253" y="7169056"/>
                  <a:pt x="1572032" y="7354459"/>
                  <a:pt x="1696943" y="7551415"/>
                </a:cubicBezTo>
                <a:lnTo>
                  <a:pt x="1728168" y="7609403"/>
                </a:lnTo>
                <a:lnTo>
                  <a:pt x="1492092" y="7745701"/>
                </a:lnTo>
                <a:lnTo>
                  <a:pt x="1487198" y="7733214"/>
                </a:lnTo>
                <a:cubicBezTo>
                  <a:pt x="1391716" y="7544087"/>
                  <a:pt x="1171901" y="7348955"/>
                  <a:pt x="941078" y="7156825"/>
                </a:cubicBezTo>
                <a:cubicBezTo>
                  <a:pt x="933962" y="7151489"/>
                  <a:pt x="926846" y="7144373"/>
                  <a:pt x="919730" y="7139035"/>
                </a:cubicBezTo>
                <a:cubicBezTo>
                  <a:pt x="912615" y="7133699"/>
                  <a:pt x="905499" y="7126583"/>
                  <a:pt x="898383" y="7121245"/>
                </a:cubicBezTo>
                <a:cubicBezTo>
                  <a:pt x="878815" y="7105236"/>
                  <a:pt x="859245" y="7089224"/>
                  <a:pt x="839677" y="7073214"/>
                </a:cubicBezTo>
                <a:cubicBezTo>
                  <a:pt x="791644" y="7034077"/>
                  <a:pt x="741833" y="6993159"/>
                  <a:pt x="693801" y="6952244"/>
                </a:cubicBezTo>
                <a:cubicBezTo>
                  <a:pt x="686685" y="6946906"/>
                  <a:pt x="679569" y="6939790"/>
                  <a:pt x="672454" y="6934454"/>
                </a:cubicBezTo>
                <a:cubicBezTo>
                  <a:pt x="665338" y="6929116"/>
                  <a:pt x="658222" y="6922000"/>
                  <a:pt x="651106" y="6916664"/>
                </a:cubicBezTo>
                <a:cubicBezTo>
                  <a:pt x="305984" y="6623132"/>
                  <a:pt x="0" y="6315370"/>
                  <a:pt x="0" y="5948900"/>
                </a:cubicBezTo>
                <a:cubicBezTo>
                  <a:pt x="0" y="5568199"/>
                  <a:pt x="327332" y="5276447"/>
                  <a:pt x="672454" y="4995368"/>
                </a:cubicBezTo>
                <a:cubicBezTo>
                  <a:pt x="679570" y="4990031"/>
                  <a:pt x="686685" y="4982915"/>
                  <a:pt x="693801" y="4977579"/>
                </a:cubicBezTo>
                <a:cubicBezTo>
                  <a:pt x="700917" y="4972241"/>
                  <a:pt x="708033" y="4965125"/>
                  <a:pt x="715149" y="4959789"/>
                </a:cubicBezTo>
                <a:cubicBezTo>
                  <a:pt x="727601" y="4949115"/>
                  <a:pt x="740055" y="4940219"/>
                  <a:pt x="752506" y="4929545"/>
                </a:cubicBezTo>
                <a:cubicBezTo>
                  <a:pt x="809434" y="4885072"/>
                  <a:pt x="868141" y="4838818"/>
                  <a:pt x="923288" y="4792565"/>
                </a:cubicBezTo>
                <a:cubicBezTo>
                  <a:pt x="930404" y="4787227"/>
                  <a:pt x="937520" y="4780111"/>
                  <a:pt x="944636" y="4774775"/>
                </a:cubicBezTo>
                <a:cubicBezTo>
                  <a:pt x="951752" y="4769437"/>
                  <a:pt x="958868" y="4762321"/>
                  <a:pt x="965984" y="4756985"/>
                </a:cubicBezTo>
                <a:cubicBezTo>
                  <a:pt x="1072723" y="4666257"/>
                  <a:pt x="1174125" y="4573750"/>
                  <a:pt x="1257736" y="4477685"/>
                </a:cubicBezTo>
                <a:lnTo>
                  <a:pt x="642210" y="4477685"/>
                </a:lnTo>
                <a:cubicBezTo>
                  <a:pt x="711591" y="4571972"/>
                  <a:pt x="795202" y="4664479"/>
                  <a:pt x="882373" y="4753428"/>
                </a:cubicBezTo>
                <a:cubicBezTo>
                  <a:pt x="825445" y="4799681"/>
                  <a:pt x="768518" y="4844154"/>
                  <a:pt x="711591" y="4890408"/>
                </a:cubicBezTo>
                <a:cubicBezTo>
                  <a:pt x="699137" y="4901082"/>
                  <a:pt x="686685" y="4909978"/>
                  <a:pt x="674232" y="4920651"/>
                </a:cubicBezTo>
                <a:cubicBezTo>
                  <a:pt x="391375" y="4632457"/>
                  <a:pt x="138760" y="4305125"/>
                  <a:pt x="138760" y="3899518"/>
                </a:cubicBezTo>
                <a:cubicBezTo>
                  <a:pt x="138760" y="3565071"/>
                  <a:pt x="416281" y="3330246"/>
                  <a:pt x="727601" y="3088305"/>
                </a:cubicBezTo>
                <a:cubicBezTo>
                  <a:pt x="768518" y="3122104"/>
                  <a:pt x="809434" y="3155906"/>
                  <a:pt x="850351" y="3187928"/>
                </a:cubicBezTo>
                <a:cubicBezTo>
                  <a:pt x="880593" y="3211053"/>
                  <a:pt x="909057" y="3234181"/>
                  <a:pt x="937520" y="3257307"/>
                </a:cubicBezTo>
                <a:cubicBezTo>
                  <a:pt x="818330" y="3349814"/>
                  <a:pt x="708033" y="3436984"/>
                  <a:pt x="619084" y="3524153"/>
                </a:cubicBezTo>
                <a:lnTo>
                  <a:pt x="1307548" y="3524153"/>
                </a:lnTo>
                <a:cubicBezTo>
                  <a:pt x="1231053" y="3433426"/>
                  <a:pt x="1134988" y="3346256"/>
                  <a:pt x="1030027" y="3259086"/>
                </a:cubicBezTo>
                <a:cubicBezTo>
                  <a:pt x="1022911" y="3253749"/>
                  <a:pt x="1015795" y="3246633"/>
                  <a:pt x="1008679" y="3241297"/>
                </a:cubicBezTo>
                <a:cubicBezTo>
                  <a:pt x="999785" y="3235959"/>
                  <a:pt x="992669" y="3228843"/>
                  <a:pt x="985553" y="3223507"/>
                </a:cubicBezTo>
                <a:cubicBezTo>
                  <a:pt x="955310" y="3198601"/>
                  <a:pt x="925069" y="3173696"/>
                  <a:pt x="893047" y="3148790"/>
                </a:cubicBezTo>
                <a:cubicBezTo>
                  <a:pt x="853909" y="3118547"/>
                  <a:pt x="814772" y="3086525"/>
                  <a:pt x="775634" y="3054503"/>
                </a:cubicBezTo>
                <a:cubicBezTo>
                  <a:pt x="768518" y="3049167"/>
                  <a:pt x="761402" y="3042052"/>
                  <a:pt x="754286" y="3036714"/>
                </a:cubicBezTo>
                <a:cubicBezTo>
                  <a:pt x="747170" y="3031378"/>
                  <a:pt x="740055" y="3024262"/>
                  <a:pt x="732939" y="3018924"/>
                </a:cubicBezTo>
                <a:cubicBezTo>
                  <a:pt x="448302" y="2780541"/>
                  <a:pt x="177898" y="2497684"/>
                  <a:pt x="177898" y="2070730"/>
                </a:cubicBezTo>
                <a:cubicBezTo>
                  <a:pt x="177898" y="1748734"/>
                  <a:pt x="439406" y="1428518"/>
                  <a:pt x="732939" y="1090512"/>
                </a:cubicBezTo>
                <a:cubicBezTo>
                  <a:pt x="738275" y="1083397"/>
                  <a:pt x="743613" y="1076281"/>
                  <a:pt x="750728" y="1069165"/>
                </a:cubicBezTo>
                <a:cubicBezTo>
                  <a:pt x="756064" y="1062049"/>
                  <a:pt x="761402" y="1054933"/>
                  <a:pt x="768518" y="1047817"/>
                </a:cubicBezTo>
                <a:cubicBezTo>
                  <a:pt x="780970" y="1035365"/>
                  <a:pt x="791644" y="1022911"/>
                  <a:pt x="804098" y="1008679"/>
                </a:cubicBezTo>
                <a:cubicBezTo>
                  <a:pt x="850351" y="957090"/>
                  <a:pt x="896605" y="903721"/>
                  <a:pt x="942858" y="850351"/>
                </a:cubicBezTo>
                <a:cubicBezTo>
                  <a:pt x="948194" y="843235"/>
                  <a:pt x="955310" y="836120"/>
                  <a:pt x="960648" y="829004"/>
                </a:cubicBezTo>
                <a:cubicBezTo>
                  <a:pt x="965984" y="821888"/>
                  <a:pt x="973100" y="814772"/>
                  <a:pt x="978438" y="807656"/>
                </a:cubicBezTo>
                <a:cubicBezTo>
                  <a:pt x="1090512" y="676012"/>
                  <a:pt x="1199031" y="542587"/>
                  <a:pt x="1287980" y="405607"/>
                </a:cubicBezTo>
                <a:cubicBezTo>
                  <a:pt x="1366255" y="284637"/>
                  <a:pt x="1410728" y="142318"/>
                  <a:pt x="1423182" y="0"/>
                </a:cubicBezTo>
                <a:close/>
                <a:moveTo>
                  <a:pt x="514270" y="365613"/>
                </a:moveTo>
                <a:lnTo>
                  <a:pt x="526577" y="400270"/>
                </a:lnTo>
                <a:cubicBezTo>
                  <a:pt x="595958" y="558600"/>
                  <a:pt x="761402" y="677790"/>
                  <a:pt x="898384" y="811214"/>
                </a:cubicBezTo>
                <a:cubicBezTo>
                  <a:pt x="850351" y="866362"/>
                  <a:pt x="802319" y="921511"/>
                  <a:pt x="754286" y="976658"/>
                </a:cubicBezTo>
                <a:cubicBezTo>
                  <a:pt x="745392" y="987332"/>
                  <a:pt x="734718" y="999786"/>
                  <a:pt x="725823" y="1010460"/>
                </a:cubicBezTo>
                <a:cubicBezTo>
                  <a:pt x="571053" y="861026"/>
                  <a:pt x="393155" y="718708"/>
                  <a:pt x="295310" y="537252"/>
                </a:cubicBezTo>
                <a:lnTo>
                  <a:pt x="278887" y="501512"/>
                </a:lnTo>
                <a:close/>
              </a:path>
            </a:pathLst>
          </a:custGeom>
          <a:solidFill>
            <a:schemeClr val="accent4">
              <a:alpha val="28000"/>
            </a:schemeClr>
          </a:solidFill>
          <a:ln w="9525" cap="flat">
            <a:noFill/>
            <a:prstDash val="solid"/>
            <a:miter/>
          </a:ln>
        </p:spPr>
        <p:txBody>
          <a:bodyPr wrap="square" rtlCol="0" anchor="ctr">
            <a:noAutofit/>
          </a:bodyPr>
          <a:lstStyle/>
          <a:p>
            <a:endParaRPr lang="en-US"/>
          </a:p>
        </p:txBody>
      </p:sp>
      <p:grpSp>
        <p:nvGrpSpPr>
          <p:cNvPr id="37" name="Group 36">
            <a:extLst>
              <a:ext uri="{FF2B5EF4-FFF2-40B4-BE49-F238E27FC236}">
                <a16:creationId xmlns:a16="http://schemas.microsoft.com/office/drawing/2014/main" id="{CA82C110-2304-4BD0-A1A8-E8B8141F60CD}"/>
              </a:ext>
            </a:extLst>
          </p:cNvPr>
          <p:cNvGrpSpPr/>
          <p:nvPr userDrawn="1"/>
        </p:nvGrpSpPr>
        <p:grpSpPr>
          <a:xfrm rot="2377217" flipH="1">
            <a:off x="11091857" y="4908009"/>
            <a:ext cx="394771" cy="1874243"/>
            <a:chOff x="3228371" y="1912891"/>
            <a:chExt cx="981075" cy="4248150"/>
          </a:xfrm>
          <a:solidFill>
            <a:schemeClr val="accent2">
              <a:alpha val="74000"/>
            </a:schemeClr>
          </a:solidFill>
        </p:grpSpPr>
        <p:sp>
          <p:nvSpPr>
            <p:cNvPr id="38" name="Freeform: Shape 37">
              <a:extLst>
                <a:ext uri="{FF2B5EF4-FFF2-40B4-BE49-F238E27FC236}">
                  <a16:creationId xmlns:a16="http://schemas.microsoft.com/office/drawing/2014/main" id="{ACD23151-8D4C-4421-B6CD-020C2DF8592A}"/>
                </a:ext>
              </a:extLst>
            </p:cNvPr>
            <p:cNvSpPr/>
            <p:nvPr/>
          </p:nvSpPr>
          <p:spPr>
            <a:xfrm>
              <a:off x="3228371" y="5656216"/>
              <a:ext cx="466725" cy="504825"/>
            </a:xfrm>
            <a:custGeom>
              <a:avLst/>
              <a:gdLst>
                <a:gd name="connsiteX0" fmla="*/ 356711 w 466725"/>
                <a:gd name="connsiteY0" fmla="*/ 7144 h 504825"/>
                <a:gd name="connsiteX1" fmla="*/ 7144 w 466725"/>
                <a:gd name="connsiteY1" fmla="*/ 506254 h 504825"/>
                <a:gd name="connsiteX2" fmla="*/ 156686 w 466725"/>
                <a:gd name="connsiteY2" fmla="*/ 506254 h 504825"/>
                <a:gd name="connsiteX3" fmla="*/ 466249 w 466725"/>
                <a:gd name="connsiteY3" fmla="*/ 97631 h 504825"/>
                <a:gd name="connsiteX4" fmla="*/ 436721 w 466725"/>
                <a:gd name="connsiteY4" fmla="*/ 72866 h 504825"/>
                <a:gd name="connsiteX5" fmla="*/ 356711 w 466725"/>
                <a:gd name="connsiteY5" fmla="*/ 7144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04825">
                  <a:moveTo>
                    <a:pt x="356711" y="7144"/>
                  </a:moveTo>
                  <a:cubicBezTo>
                    <a:pt x="176689" y="160496"/>
                    <a:pt x="7144" y="320516"/>
                    <a:pt x="7144" y="506254"/>
                  </a:cubicBezTo>
                  <a:lnTo>
                    <a:pt x="156686" y="506254"/>
                  </a:lnTo>
                  <a:cubicBezTo>
                    <a:pt x="156686" y="372904"/>
                    <a:pt x="301466" y="238601"/>
                    <a:pt x="466249" y="97631"/>
                  </a:cubicBezTo>
                  <a:cubicBezTo>
                    <a:pt x="456724" y="89059"/>
                    <a:pt x="446246" y="81439"/>
                    <a:pt x="436721" y="72866"/>
                  </a:cubicBezTo>
                  <a:cubicBezTo>
                    <a:pt x="409099" y="50959"/>
                    <a:pt x="382429" y="29051"/>
                    <a:pt x="356711" y="714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2200F9E-63E5-4F6F-9509-13E64C4000FF}"/>
                </a:ext>
              </a:extLst>
            </p:cNvPr>
            <p:cNvSpPr/>
            <p:nvPr/>
          </p:nvSpPr>
          <p:spPr>
            <a:xfrm>
              <a:off x="3314064" y="1912891"/>
              <a:ext cx="409575" cy="552450"/>
            </a:xfrm>
            <a:custGeom>
              <a:avLst/>
              <a:gdLst>
                <a:gd name="connsiteX0" fmla="*/ 310071 w 409575"/>
                <a:gd name="connsiteY0" fmla="*/ 548164 h 552450"/>
                <a:gd name="connsiteX1" fmla="*/ 325311 w 409575"/>
                <a:gd name="connsiteY1" fmla="*/ 530066 h 552450"/>
                <a:gd name="connsiteX2" fmla="*/ 402464 w 409575"/>
                <a:gd name="connsiteY2" fmla="*/ 441484 h 552450"/>
                <a:gd name="connsiteX3" fmla="*/ 203391 w 409575"/>
                <a:gd name="connsiteY3" fmla="*/ 221456 h 552450"/>
                <a:gd name="connsiteX4" fmla="*/ 172911 w 409575"/>
                <a:gd name="connsiteY4" fmla="*/ 7144 h 552450"/>
                <a:gd name="connsiteX5" fmla="*/ 7176 w 409575"/>
                <a:gd name="connsiteY5" fmla="*/ 7144 h 552450"/>
                <a:gd name="connsiteX6" fmla="*/ 79566 w 409575"/>
                <a:gd name="connsiteY6" fmla="*/ 294799 h 552450"/>
                <a:gd name="connsiteX7" fmla="*/ 310071 w 409575"/>
                <a:gd name="connsiteY7" fmla="*/ 548164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552450">
                  <a:moveTo>
                    <a:pt x="310071" y="548164"/>
                  </a:moveTo>
                  <a:cubicBezTo>
                    <a:pt x="314834" y="542449"/>
                    <a:pt x="320549" y="535781"/>
                    <a:pt x="325311" y="530066"/>
                  </a:cubicBezTo>
                  <a:cubicBezTo>
                    <a:pt x="351029" y="500539"/>
                    <a:pt x="376746" y="471011"/>
                    <a:pt x="402464" y="441484"/>
                  </a:cubicBezTo>
                  <a:cubicBezTo>
                    <a:pt x="329121" y="370046"/>
                    <a:pt x="240539" y="306229"/>
                    <a:pt x="203391" y="221456"/>
                  </a:cubicBezTo>
                  <a:cubicBezTo>
                    <a:pt x="172911" y="151924"/>
                    <a:pt x="165291" y="79534"/>
                    <a:pt x="172911" y="7144"/>
                  </a:cubicBezTo>
                  <a:lnTo>
                    <a:pt x="7176" y="7144"/>
                  </a:lnTo>
                  <a:cubicBezTo>
                    <a:pt x="6224" y="98584"/>
                    <a:pt x="26226" y="195739"/>
                    <a:pt x="79566" y="294799"/>
                  </a:cubicBezTo>
                  <a:cubicBezTo>
                    <a:pt x="131954" y="391954"/>
                    <a:pt x="227204" y="468154"/>
                    <a:pt x="310071" y="548164"/>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BE91227-4EAE-4734-A3BB-8AF88198C399}"/>
                </a:ext>
              </a:extLst>
            </p:cNvPr>
            <p:cNvSpPr/>
            <p:nvPr/>
          </p:nvSpPr>
          <p:spPr>
            <a:xfrm>
              <a:off x="3228371" y="1912891"/>
              <a:ext cx="981075" cy="4248150"/>
            </a:xfrm>
            <a:custGeom>
              <a:avLst/>
              <a:gdLst>
                <a:gd name="connsiteX0" fmla="*/ 621506 w 981075"/>
                <a:gd name="connsiteY0" fmla="*/ 3748564 h 4248150"/>
                <a:gd name="connsiteX1" fmla="*/ 610076 w 981075"/>
                <a:gd name="connsiteY1" fmla="*/ 3739039 h 4248150"/>
                <a:gd name="connsiteX2" fmla="*/ 598646 w 981075"/>
                <a:gd name="connsiteY2" fmla="*/ 3729514 h 4248150"/>
                <a:gd name="connsiteX3" fmla="*/ 559594 w 981075"/>
                <a:gd name="connsiteY3" fmla="*/ 3697129 h 4248150"/>
                <a:gd name="connsiteX4" fmla="*/ 489109 w 981075"/>
                <a:gd name="connsiteY4" fmla="*/ 3638074 h 4248150"/>
                <a:gd name="connsiteX5" fmla="*/ 477679 w 981075"/>
                <a:gd name="connsiteY5" fmla="*/ 3628549 h 4248150"/>
                <a:gd name="connsiteX6" fmla="*/ 466249 w 981075"/>
                <a:gd name="connsiteY6" fmla="*/ 3619024 h 4248150"/>
                <a:gd name="connsiteX7" fmla="*/ 313849 w 981075"/>
                <a:gd name="connsiteY7" fmla="*/ 3479959 h 4248150"/>
                <a:gd name="connsiteX8" fmla="*/ 658654 w 981075"/>
                <a:gd name="connsiteY8" fmla="*/ 3479959 h 4248150"/>
                <a:gd name="connsiteX9" fmla="*/ 512921 w 981075"/>
                <a:gd name="connsiteY9" fmla="*/ 3619024 h 4248150"/>
                <a:gd name="connsiteX10" fmla="*/ 582454 w 981075"/>
                <a:gd name="connsiteY10" fmla="*/ 3676174 h 4248150"/>
                <a:gd name="connsiteX11" fmla="*/ 622459 w 981075"/>
                <a:gd name="connsiteY11" fmla="*/ 3709511 h 4248150"/>
                <a:gd name="connsiteX12" fmla="*/ 950119 w 981075"/>
                <a:gd name="connsiteY12" fmla="*/ 3202781 h 4248150"/>
                <a:gd name="connsiteX13" fmla="*/ 625316 w 981075"/>
                <a:gd name="connsiteY13" fmla="*/ 2696051 h 4248150"/>
                <a:gd name="connsiteX14" fmla="*/ 531971 w 981075"/>
                <a:gd name="connsiteY14" fmla="*/ 2772251 h 4248150"/>
                <a:gd name="connsiteX15" fmla="*/ 514826 w 981075"/>
                <a:gd name="connsiteY15" fmla="*/ 2785586 h 4248150"/>
                <a:gd name="connsiteX16" fmla="*/ 668179 w 981075"/>
                <a:gd name="connsiteY16" fmla="*/ 2940844 h 4248150"/>
                <a:gd name="connsiteX17" fmla="*/ 288131 w 981075"/>
                <a:gd name="connsiteY17" fmla="*/ 2940844 h 4248150"/>
                <a:gd name="connsiteX18" fmla="*/ 466249 w 981075"/>
                <a:gd name="connsiteY18" fmla="*/ 2783681 h 4248150"/>
                <a:gd name="connsiteX19" fmla="*/ 477679 w 981075"/>
                <a:gd name="connsiteY19" fmla="*/ 2774156 h 4248150"/>
                <a:gd name="connsiteX20" fmla="*/ 490061 w 981075"/>
                <a:gd name="connsiteY20" fmla="*/ 2764631 h 4248150"/>
                <a:gd name="connsiteX21" fmla="*/ 508159 w 981075"/>
                <a:gd name="connsiteY21" fmla="*/ 2750344 h 4248150"/>
                <a:gd name="connsiteX22" fmla="*/ 601504 w 981075"/>
                <a:gd name="connsiteY22" fmla="*/ 2675096 h 4248150"/>
                <a:gd name="connsiteX23" fmla="*/ 612934 w 981075"/>
                <a:gd name="connsiteY23" fmla="*/ 2665571 h 4248150"/>
                <a:gd name="connsiteX24" fmla="*/ 624364 w 981075"/>
                <a:gd name="connsiteY24" fmla="*/ 2656046 h 4248150"/>
                <a:gd name="connsiteX25" fmla="*/ 914876 w 981075"/>
                <a:gd name="connsiteY25" fmla="*/ 2303621 h 4248150"/>
                <a:gd name="connsiteX26" fmla="*/ 913924 w 981075"/>
                <a:gd name="connsiteY26" fmla="*/ 2303621 h 4248150"/>
                <a:gd name="connsiteX27" fmla="*/ 947261 w 981075"/>
                <a:gd name="connsiteY27" fmla="*/ 2136934 h 4248150"/>
                <a:gd name="connsiteX28" fmla="*/ 926306 w 981075"/>
                <a:gd name="connsiteY28" fmla="*/ 1998821 h 4248150"/>
                <a:gd name="connsiteX29" fmla="*/ 927259 w 981075"/>
                <a:gd name="connsiteY29" fmla="*/ 1998821 h 4248150"/>
                <a:gd name="connsiteX30" fmla="*/ 669131 w 981075"/>
                <a:gd name="connsiteY30" fmla="*/ 1666399 h 4248150"/>
                <a:gd name="connsiteX31" fmla="*/ 657701 w 981075"/>
                <a:gd name="connsiteY31" fmla="*/ 1656874 h 4248150"/>
                <a:gd name="connsiteX32" fmla="*/ 646271 w 981075"/>
                <a:gd name="connsiteY32" fmla="*/ 1647349 h 4248150"/>
                <a:gd name="connsiteX33" fmla="*/ 583406 w 981075"/>
                <a:gd name="connsiteY33" fmla="*/ 1596866 h 4248150"/>
                <a:gd name="connsiteX34" fmla="*/ 534829 w 981075"/>
                <a:gd name="connsiteY34" fmla="*/ 1557814 h 4248150"/>
                <a:gd name="connsiteX35" fmla="*/ 523399 w 981075"/>
                <a:gd name="connsiteY35" fmla="*/ 1548289 h 4248150"/>
                <a:gd name="connsiteX36" fmla="*/ 511969 w 981075"/>
                <a:gd name="connsiteY36" fmla="*/ 1538764 h 4248150"/>
                <a:gd name="connsiteX37" fmla="*/ 356711 w 981075"/>
                <a:gd name="connsiteY37" fmla="*/ 1390174 h 4248150"/>
                <a:gd name="connsiteX38" fmla="*/ 708184 w 981075"/>
                <a:gd name="connsiteY38" fmla="*/ 1390174 h 4248150"/>
                <a:gd name="connsiteX39" fmla="*/ 558641 w 981075"/>
                <a:gd name="connsiteY39" fmla="*/ 1538764 h 4248150"/>
                <a:gd name="connsiteX40" fmla="*/ 605314 w 981075"/>
                <a:gd name="connsiteY40" fmla="*/ 1575911 h 4248150"/>
                <a:gd name="connsiteX41" fmla="*/ 670084 w 981075"/>
                <a:gd name="connsiteY41" fmla="*/ 1628299 h 4248150"/>
                <a:gd name="connsiteX42" fmla="*/ 962501 w 981075"/>
                <a:gd name="connsiteY42" fmla="*/ 1119664 h 4248150"/>
                <a:gd name="connsiteX43" fmla="*/ 636746 w 981075"/>
                <a:gd name="connsiteY43" fmla="*/ 585311 h 4248150"/>
                <a:gd name="connsiteX44" fmla="*/ 579596 w 981075"/>
                <a:gd name="connsiteY44" fmla="*/ 651034 h 4248150"/>
                <a:gd name="connsiteX45" fmla="*/ 543401 w 981075"/>
                <a:gd name="connsiteY45" fmla="*/ 691991 h 4248150"/>
                <a:gd name="connsiteX46" fmla="*/ 715804 w 981075"/>
                <a:gd name="connsiteY46" fmla="*/ 880586 h 4248150"/>
                <a:gd name="connsiteX47" fmla="*/ 350044 w 981075"/>
                <a:gd name="connsiteY47" fmla="*/ 880586 h 4248150"/>
                <a:gd name="connsiteX48" fmla="*/ 500539 w 981075"/>
                <a:gd name="connsiteY48" fmla="*/ 693896 h 4248150"/>
                <a:gd name="connsiteX49" fmla="*/ 510064 w 981075"/>
                <a:gd name="connsiteY49" fmla="*/ 682466 h 4248150"/>
                <a:gd name="connsiteX50" fmla="*/ 519589 w 981075"/>
                <a:gd name="connsiteY50" fmla="*/ 671036 h 4248150"/>
                <a:gd name="connsiteX51" fmla="*/ 552926 w 981075"/>
                <a:gd name="connsiteY51" fmla="*/ 633889 h 4248150"/>
                <a:gd name="connsiteX52" fmla="*/ 612934 w 981075"/>
                <a:gd name="connsiteY52" fmla="*/ 565309 h 4248150"/>
                <a:gd name="connsiteX53" fmla="*/ 622459 w 981075"/>
                <a:gd name="connsiteY53" fmla="*/ 553879 h 4248150"/>
                <a:gd name="connsiteX54" fmla="*/ 631984 w 981075"/>
                <a:gd name="connsiteY54" fmla="*/ 542449 h 4248150"/>
                <a:gd name="connsiteX55" fmla="*/ 823436 w 981075"/>
                <a:gd name="connsiteY55" fmla="*/ 295751 h 4248150"/>
                <a:gd name="connsiteX56" fmla="*/ 911066 w 981075"/>
                <a:gd name="connsiteY56" fmla="*/ 7144 h 4248150"/>
                <a:gd name="connsiteX57" fmla="*/ 769144 w 981075"/>
                <a:gd name="connsiteY57" fmla="*/ 7144 h 4248150"/>
                <a:gd name="connsiteX58" fmla="*/ 696754 w 981075"/>
                <a:gd name="connsiteY58" fmla="*/ 224314 h 4248150"/>
                <a:gd name="connsiteX59" fmla="*/ 531019 w 981075"/>
                <a:gd name="connsiteY59" fmla="*/ 439579 h 4248150"/>
                <a:gd name="connsiteX60" fmla="*/ 521494 w 981075"/>
                <a:gd name="connsiteY60" fmla="*/ 451009 h 4248150"/>
                <a:gd name="connsiteX61" fmla="*/ 511969 w 981075"/>
                <a:gd name="connsiteY61" fmla="*/ 462439 h 4248150"/>
                <a:gd name="connsiteX62" fmla="*/ 437674 w 981075"/>
                <a:gd name="connsiteY62" fmla="*/ 547211 h 4248150"/>
                <a:gd name="connsiteX63" fmla="*/ 418624 w 981075"/>
                <a:gd name="connsiteY63" fmla="*/ 568166 h 4248150"/>
                <a:gd name="connsiteX64" fmla="*/ 409099 w 981075"/>
                <a:gd name="connsiteY64" fmla="*/ 579596 h 4248150"/>
                <a:gd name="connsiteX65" fmla="*/ 399574 w 981075"/>
                <a:gd name="connsiteY65" fmla="*/ 591026 h 4248150"/>
                <a:gd name="connsiteX66" fmla="*/ 102394 w 981075"/>
                <a:gd name="connsiteY66" fmla="*/ 1115854 h 4248150"/>
                <a:gd name="connsiteX67" fmla="*/ 399574 w 981075"/>
                <a:gd name="connsiteY67" fmla="*/ 1623536 h 4248150"/>
                <a:gd name="connsiteX68" fmla="*/ 411004 w 981075"/>
                <a:gd name="connsiteY68" fmla="*/ 1633061 h 4248150"/>
                <a:gd name="connsiteX69" fmla="*/ 422434 w 981075"/>
                <a:gd name="connsiteY69" fmla="*/ 1642586 h 4248150"/>
                <a:gd name="connsiteX70" fmla="*/ 485299 w 981075"/>
                <a:gd name="connsiteY70" fmla="*/ 1693069 h 4248150"/>
                <a:gd name="connsiteX71" fmla="*/ 534829 w 981075"/>
                <a:gd name="connsiteY71" fmla="*/ 1733074 h 4248150"/>
                <a:gd name="connsiteX72" fmla="*/ 547211 w 981075"/>
                <a:gd name="connsiteY72" fmla="*/ 1742599 h 4248150"/>
                <a:gd name="connsiteX73" fmla="*/ 558641 w 981075"/>
                <a:gd name="connsiteY73" fmla="*/ 1752124 h 4248150"/>
                <a:gd name="connsiteX74" fmla="*/ 707231 w 981075"/>
                <a:gd name="connsiteY74" fmla="*/ 1894046 h 4248150"/>
                <a:gd name="connsiteX75" fmla="*/ 338614 w 981075"/>
                <a:gd name="connsiteY75" fmla="*/ 1894046 h 4248150"/>
                <a:gd name="connsiteX76" fmla="*/ 509111 w 981075"/>
                <a:gd name="connsiteY76" fmla="*/ 1751171 h 4248150"/>
                <a:gd name="connsiteX77" fmla="*/ 462439 w 981075"/>
                <a:gd name="connsiteY77" fmla="*/ 1714024 h 4248150"/>
                <a:gd name="connsiteX78" fmla="*/ 396716 w 981075"/>
                <a:gd name="connsiteY78" fmla="*/ 1660684 h 4248150"/>
                <a:gd name="connsiteX79" fmla="*/ 81439 w 981075"/>
                <a:gd name="connsiteY79" fmla="*/ 2095024 h 4248150"/>
                <a:gd name="connsiteX80" fmla="*/ 368141 w 981075"/>
                <a:gd name="connsiteY80" fmla="*/ 2641759 h 4248150"/>
                <a:gd name="connsiteX81" fmla="*/ 388144 w 981075"/>
                <a:gd name="connsiteY81" fmla="*/ 2625566 h 4248150"/>
                <a:gd name="connsiteX82" fmla="*/ 479584 w 981075"/>
                <a:gd name="connsiteY82" fmla="*/ 2552224 h 4248150"/>
                <a:gd name="connsiteX83" fmla="*/ 350996 w 981075"/>
                <a:gd name="connsiteY83" fmla="*/ 2404586 h 4248150"/>
                <a:gd name="connsiteX84" fmla="*/ 680561 w 981075"/>
                <a:gd name="connsiteY84" fmla="*/ 2404586 h 4248150"/>
                <a:gd name="connsiteX85" fmla="*/ 524351 w 981075"/>
                <a:gd name="connsiteY85" fmla="*/ 2554129 h 4248150"/>
                <a:gd name="connsiteX86" fmla="*/ 512921 w 981075"/>
                <a:gd name="connsiteY86" fmla="*/ 2563654 h 4248150"/>
                <a:gd name="connsiteX87" fmla="*/ 501491 w 981075"/>
                <a:gd name="connsiteY87" fmla="*/ 2573179 h 4248150"/>
                <a:gd name="connsiteX88" fmla="*/ 410051 w 981075"/>
                <a:gd name="connsiteY88" fmla="*/ 2646521 h 4248150"/>
                <a:gd name="connsiteX89" fmla="*/ 390049 w 981075"/>
                <a:gd name="connsiteY89" fmla="*/ 2662714 h 4248150"/>
                <a:gd name="connsiteX90" fmla="*/ 378619 w 981075"/>
                <a:gd name="connsiteY90" fmla="*/ 2672239 h 4248150"/>
                <a:gd name="connsiteX91" fmla="*/ 367189 w 981075"/>
                <a:gd name="connsiteY91" fmla="*/ 2681764 h 4248150"/>
                <a:gd name="connsiteX92" fmla="*/ 7144 w 981075"/>
                <a:gd name="connsiteY92" fmla="*/ 3192304 h 4248150"/>
                <a:gd name="connsiteX93" fmla="*/ 355759 w 981075"/>
                <a:gd name="connsiteY93" fmla="*/ 3710464 h 4248150"/>
                <a:gd name="connsiteX94" fmla="*/ 367189 w 981075"/>
                <a:gd name="connsiteY94" fmla="*/ 3719989 h 4248150"/>
                <a:gd name="connsiteX95" fmla="*/ 378619 w 981075"/>
                <a:gd name="connsiteY95" fmla="*/ 3729514 h 4248150"/>
                <a:gd name="connsiteX96" fmla="*/ 456724 w 981075"/>
                <a:gd name="connsiteY96" fmla="*/ 3794284 h 4248150"/>
                <a:gd name="connsiteX97" fmla="*/ 488156 w 981075"/>
                <a:gd name="connsiteY97" fmla="*/ 3820001 h 4248150"/>
                <a:gd name="connsiteX98" fmla="*/ 499586 w 981075"/>
                <a:gd name="connsiteY98" fmla="*/ 3829526 h 4248150"/>
                <a:gd name="connsiteX99" fmla="*/ 511016 w 981075"/>
                <a:gd name="connsiteY99" fmla="*/ 3839051 h 4248150"/>
                <a:gd name="connsiteX100" fmla="*/ 830104 w 981075"/>
                <a:gd name="connsiteY100" fmla="*/ 4247674 h 4248150"/>
                <a:gd name="connsiteX101" fmla="*/ 979646 w 981075"/>
                <a:gd name="connsiteY101" fmla="*/ 4247674 h 4248150"/>
                <a:gd name="connsiteX102" fmla="*/ 621506 w 981075"/>
                <a:gd name="connsiteY102" fmla="*/ 3748564 h 4248150"/>
                <a:gd name="connsiteX103" fmla="*/ 252889 w 981075"/>
                <a:gd name="connsiteY103" fmla="*/ 1080611 h 4248150"/>
                <a:gd name="connsiteX104" fmla="*/ 285274 w 981075"/>
                <a:gd name="connsiteY104" fmla="*/ 985361 h 4248150"/>
                <a:gd name="connsiteX105" fmla="*/ 307181 w 981075"/>
                <a:gd name="connsiteY105" fmla="*/ 944404 h 4248150"/>
                <a:gd name="connsiteX106" fmla="*/ 759619 w 981075"/>
                <a:gd name="connsiteY106" fmla="*/ 944404 h 4248150"/>
                <a:gd name="connsiteX107" fmla="*/ 780574 w 981075"/>
                <a:gd name="connsiteY107" fmla="*/ 985361 h 4248150"/>
                <a:gd name="connsiteX108" fmla="*/ 810101 w 981075"/>
                <a:gd name="connsiteY108" fmla="*/ 1080611 h 4248150"/>
                <a:gd name="connsiteX109" fmla="*/ 812006 w 981075"/>
                <a:gd name="connsiteY109" fmla="*/ 1099661 h 4248150"/>
                <a:gd name="connsiteX110" fmla="*/ 250031 w 981075"/>
                <a:gd name="connsiteY110" fmla="*/ 1099661 h 4248150"/>
                <a:gd name="connsiteX111" fmla="*/ 252889 w 981075"/>
                <a:gd name="connsiteY111" fmla="*/ 1080611 h 4248150"/>
                <a:gd name="connsiteX112" fmla="*/ 306229 w 981075"/>
                <a:gd name="connsiteY112" fmla="*/ 1319689 h 4248150"/>
                <a:gd name="connsiteX113" fmla="*/ 273844 w 981075"/>
                <a:gd name="connsiteY113" fmla="*/ 1253014 h 4248150"/>
                <a:gd name="connsiteX114" fmla="*/ 252889 w 981075"/>
                <a:gd name="connsiteY114" fmla="*/ 1167289 h 4248150"/>
                <a:gd name="connsiteX115" fmla="*/ 809149 w 981075"/>
                <a:gd name="connsiteY115" fmla="*/ 1167289 h 4248150"/>
                <a:gd name="connsiteX116" fmla="*/ 787241 w 981075"/>
                <a:gd name="connsiteY116" fmla="*/ 1253014 h 4248150"/>
                <a:gd name="connsiteX117" fmla="*/ 754856 w 981075"/>
                <a:gd name="connsiteY117" fmla="*/ 1319689 h 4248150"/>
                <a:gd name="connsiteX118" fmla="*/ 753904 w 981075"/>
                <a:gd name="connsiteY118" fmla="*/ 1321594 h 4248150"/>
                <a:gd name="connsiteX119" fmla="*/ 308134 w 981075"/>
                <a:gd name="connsiteY119" fmla="*/ 1321594 h 4248150"/>
                <a:gd name="connsiteX120" fmla="*/ 306229 w 981075"/>
                <a:gd name="connsiteY120" fmla="*/ 1319689 h 4248150"/>
                <a:gd name="connsiteX121" fmla="*/ 230981 w 981075"/>
                <a:gd name="connsiteY121" fmla="*/ 2097881 h 4248150"/>
                <a:gd name="connsiteX122" fmla="*/ 230981 w 981075"/>
                <a:gd name="connsiteY122" fmla="*/ 2097881 h 4248150"/>
                <a:gd name="connsiteX123" fmla="*/ 255746 w 981075"/>
                <a:gd name="connsiteY123" fmla="*/ 2002631 h 4248150"/>
                <a:gd name="connsiteX124" fmla="*/ 279559 w 981075"/>
                <a:gd name="connsiteY124" fmla="*/ 1963579 h 4248150"/>
                <a:gd name="connsiteX125" fmla="*/ 751999 w 981075"/>
                <a:gd name="connsiteY125" fmla="*/ 1963579 h 4248150"/>
                <a:gd name="connsiteX126" fmla="*/ 769144 w 981075"/>
                <a:gd name="connsiteY126" fmla="*/ 1997869 h 4248150"/>
                <a:gd name="connsiteX127" fmla="*/ 769144 w 981075"/>
                <a:gd name="connsiteY127" fmla="*/ 1997869 h 4248150"/>
                <a:gd name="connsiteX128" fmla="*/ 771049 w 981075"/>
                <a:gd name="connsiteY128" fmla="*/ 2002631 h 4248150"/>
                <a:gd name="connsiteX129" fmla="*/ 796766 w 981075"/>
                <a:gd name="connsiteY129" fmla="*/ 2097881 h 4248150"/>
                <a:gd name="connsiteX130" fmla="*/ 798671 w 981075"/>
                <a:gd name="connsiteY130" fmla="*/ 2118836 h 4248150"/>
                <a:gd name="connsiteX131" fmla="*/ 551974 w 981075"/>
                <a:gd name="connsiteY131" fmla="*/ 2118836 h 4248150"/>
                <a:gd name="connsiteX132" fmla="*/ 551021 w 981075"/>
                <a:gd name="connsiteY132" fmla="*/ 2118836 h 4248150"/>
                <a:gd name="connsiteX133" fmla="*/ 231934 w 981075"/>
                <a:gd name="connsiteY133" fmla="*/ 2118836 h 4248150"/>
                <a:gd name="connsiteX134" fmla="*/ 230981 w 981075"/>
                <a:gd name="connsiteY134" fmla="*/ 2097881 h 4248150"/>
                <a:gd name="connsiteX135" fmla="*/ 305276 w 981075"/>
                <a:gd name="connsiteY135" fmla="*/ 2340769 h 4248150"/>
                <a:gd name="connsiteX136" fmla="*/ 296704 w 981075"/>
                <a:gd name="connsiteY136" fmla="*/ 2327434 h 4248150"/>
                <a:gd name="connsiteX137" fmla="*/ 264319 w 981075"/>
                <a:gd name="connsiteY137" fmla="*/ 2260759 h 4248150"/>
                <a:gd name="connsiteX138" fmla="*/ 240506 w 981075"/>
                <a:gd name="connsiteY138" fmla="*/ 2186464 h 4248150"/>
                <a:gd name="connsiteX139" fmla="*/ 551021 w 981075"/>
                <a:gd name="connsiteY139" fmla="*/ 2186464 h 4248150"/>
                <a:gd name="connsiteX140" fmla="*/ 551974 w 981075"/>
                <a:gd name="connsiteY140" fmla="*/ 2186464 h 4248150"/>
                <a:gd name="connsiteX141" fmla="*/ 794861 w 981075"/>
                <a:gd name="connsiteY141" fmla="*/ 2186464 h 4248150"/>
                <a:gd name="connsiteX142" fmla="*/ 773906 w 981075"/>
                <a:gd name="connsiteY142" fmla="*/ 2260759 h 4248150"/>
                <a:gd name="connsiteX143" fmla="*/ 753904 w 981075"/>
                <a:gd name="connsiteY143" fmla="*/ 2303621 h 4248150"/>
                <a:gd name="connsiteX144" fmla="*/ 754856 w 981075"/>
                <a:gd name="connsiteY144" fmla="*/ 2303621 h 4248150"/>
                <a:gd name="connsiteX145" fmla="*/ 740569 w 981075"/>
                <a:gd name="connsiteY145" fmla="*/ 2328386 h 4248150"/>
                <a:gd name="connsiteX146" fmla="*/ 731996 w 981075"/>
                <a:gd name="connsiteY146" fmla="*/ 2341721 h 4248150"/>
                <a:gd name="connsiteX147" fmla="*/ 305276 w 981075"/>
                <a:gd name="connsiteY147" fmla="*/ 2341721 h 4248150"/>
                <a:gd name="connsiteX148" fmla="*/ 158591 w 981075"/>
                <a:gd name="connsiteY148" fmla="*/ 3162776 h 4248150"/>
                <a:gd name="connsiteX149" fmla="*/ 190976 w 981075"/>
                <a:gd name="connsiteY149" fmla="*/ 3067526 h 4248150"/>
                <a:gd name="connsiteX150" fmla="*/ 227171 w 981075"/>
                <a:gd name="connsiteY150" fmla="*/ 3011329 h 4248150"/>
                <a:gd name="connsiteX151" fmla="*/ 723424 w 981075"/>
                <a:gd name="connsiteY151" fmla="*/ 3011329 h 4248150"/>
                <a:gd name="connsiteX152" fmla="*/ 759619 w 981075"/>
                <a:gd name="connsiteY152" fmla="*/ 3067526 h 4248150"/>
                <a:gd name="connsiteX153" fmla="*/ 795814 w 981075"/>
                <a:gd name="connsiteY153" fmla="*/ 3162776 h 4248150"/>
                <a:gd name="connsiteX154" fmla="*/ 797719 w 981075"/>
                <a:gd name="connsiteY154" fmla="*/ 3174206 h 4248150"/>
                <a:gd name="connsiteX155" fmla="*/ 157639 w 981075"/>
                <a:gd name="connsiteY155" fmla="*/ 3174206 h 4248150"/>
                <a:gd name="connsiteX156" fmla="*/ 158591 w 981075"/>
                <a:gd name="connsiteY156" fmla="*/ 3162776 h 4248150"/>
                <a:gd name="connsiteX157" fmla="*/ 236696 w 981075"/>
                <a:gd name="connsiteY157" fmla="*/ 3391376 h 4248150"/>
                <a:gd name="connsiteX158" fmla="*/ 193834 w 981075"/>
                <a:gd name="connsiteY158" fmla="*/ 3324701 h 4248150"/>
                <a:gd name="connsiteX159" fmla="*/ 163354 w 981075"/>
                <a:gd name="connsiteY159" fmla="*/ 3244691 h 4248150"/>
                <a:gd name="connsiteX160" fmla="*/ 796766 w 981075"/>
                <a:gd name="connsiteY160" fmla="*/ 3244691 h 4248150"/>
                <a:gd name="connsiteX161" fmla="*/ 770096 w 981075"/>
                <a:gd name="connsiteY161" fmla="*/ 3324701 h 4248150"/>
                <a:gd name="connsiteX162" fmla="*/ 730091 w 981075"/>
                <a:gd name="connsiteY162" fmla="*/ 3391376 h 4248150"/>
                <a:gd name="connsiteX163" fmla="*/ 717709 w 981075"/>
                <a:gd name="connsiteY163" fmla="*/ 3408521 h 4248150"/>
                <a:gd name="connsiteX164" fmla="*/ 250984 w 981075"/>
                <a:gd name="connsiteY164" fmla="*/ 3408521 h 4248150"/>
                <a:gd name="connsiteX165" fmla="*/ 236696 w 981075"/>
                <a:gd name="connsiteY165" fmla="*/ 3391376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81075" h="4248150">
                  <a:moveTo>
                    <a:pt x="621506" y="3748564"/>
                  </a:moveTo>
                  <a:cubicBezTo>
                    <a:pt x="617696" y="3745706"/>
                    <a:pt x="613886" y="3741896"/>
                    <a:pt x="610076" y="3739039"/>
                  </a:cubicBezTo>
                  <a:cubicBezTo>
                    <a:pt x="606266" y="3736181"/>
                    <a:pt x="602456" y="3732371"/>
                    <a:pt x="598646" y="3729514"/>
                  </a:cubicBezTo>
                  <a:cubicBezTo>
                    <a:pt x="585311" y="3719036"/>
                    <a:pt x="572929" y="3707606"/>
                    <a:pt x="559594" y="3697129"/>
                  </a:cubicBezTo>
                  <a:cubicBezTo>
                    <a:pt x="535781" y="3678079"/>
                    <a:pt x="511969" y="3658076"/>
                    <a:pt x="489109" y="3638074"/>
                  </a:cubicBezTo>
                  <a:cubicBezTo>
                    <a:pt x="485299" y="3635216"/>
                    <a:pt x="481489" y="3631406"/>
                    <a:pt x="477679" y="3628549"/>
                  </a:cubicBezTo>
                  <a:cubicBezTo>
                    <a:pt x="473869" y="3625691"/>
                    <a:pt x="470059" y="3621881"/>
                    <a:pt x="466249" y="3619024"/>
                  </a:cubicBezTo>
                  <a:cubicBezTo>
                    <a:pt x="411956" y="3573304"/>
                    <a:pt x="359569" y="3526631"/>
                    <a:pt x="313849" y="3479959"/>
                  </a:cubicBezTo>
                  <a:lnTo>
                    <a:pt x="658654" y="3479959"/>
                  </a:lnTo>
                  <a:cubicBezTo>
                    <a:pt x="614839" y="3526631"/>
                    <a:pt x="565309" y="3573304"/>
                    <a:pt x="512921" y="3619024"/>
                  </a:cubicBezTo>
                  <a:cubicBezTo>
                    <a:pt x="535781" y="3638074"/>
                    <a:pt x="559594" y="3657124"/>
                    <a:pt x="582454" y="3676174"/>
                  </a:cubicBezTo>
                  <a:cubicBezTo>
                    <a:pt x="595789" y="3687604"/>
                    <a:pt x="609124" y="3698081"/>
                    <a:pt x="622459" y="3709511"/>
                  </a:cubicBezTo>
                  <a:cubicBezTo>
                    <a:pt x="796766" y="3557111"/>
                    <a:pt x="950119" y="3395186"/>
                    <a:pt x="950119" y="3202781"/>
                  </a:cubicBezTo>
                  <a:cubicBezTo>
                    <a:pt x="950119" y="3012281"/>
                    <a:pt x="794861" y="2857976"/>
                    <a:pt x="625316" y="2696051"/>
                  </a:cubicBezTo>
                  <a:cubicBezTo>
                    <a:pt x="593884" y="2721769"/>
                    <a:pt x="562451" y="2747486"/>
                    <a:pt x="531971" y="2772251"/>
                  </a:cubicBezTo>
                  <a:cubicBezTo>
                    <a:pt x="526256" y="2777014"/>
                    <a:pt x="520541" y="2781776"/>
                    <a:pt x="514826" y="2785586"/>
                  </a:cubicBezTo>
                  <a:cubicBezTo>
                    <a:pt x="570071" y="2837974"/>
                    <a:pt x="623411" y="2889409"/>
                    <a:pt x="668179" y="2940844"/>
                  </a:cubicBezTo>
                  <a:lnTo>
                    <a:pt x="288131" y="2940844"/>
                  </a:lnTo>
                  <a:cubicBezTo>
                    <a:pt x="339566" y="2888456"/>
                    <a:pt x="401479" y="2837021"/>
                    <a:pt x="466249" y="2783681"/>
                  </a:cubicBezTo>
                  <a:cubicBezTo>
                    <a:pt x="470059" y="2780824"/>
                    <a:pt x="473869" y="2777014"/>
                    <a:pt x="477679" y="2774156"/>
                  </a:cubicBezTo>
                  <a:cubicBezTo>
                    <a:pt x="481489" y="2771299"/>
                    <a:pt x="485299" y="2767489"/>
                    <a:pt x="490061" y="2764631"/>
                  </a:cubicBezTo>
                  <a:cubicBezTo>
                    <a:pt x="495776" y="2759869"/>
                    <a:pt x="501491" y="2755106"/>
                    <a:pt x="508159" y="2750344"/>
                  </a:cubicBezTo>
                  <a:cubicBezTo>
                    <a:pt x="538639" y="2725579"/>
                    <a:pt x="570071" y="2700814"/>
                    <a:pt x="601504" y="2675096"/>
                  </a:cubicBezTo>
                  <a:cubicBezTo>
                    <a:pt x="605314" y="2672239"/>
                    <a:pt x="609124" y="2668429"/>
                    <a:pt x="612934" y="2665571"/>
                  </a:cubicBezTo>
                  <a:cubicBezTo>
                    <a:pt x="616744" y="2662714"/>
                    <a:pt x="620554" y="2658904"/>
                    <a:pt x="624364" y="2656046"/>
                  </a:cubicBezTo>
                  <a:cubicBezTo>
                    <a:pt x="746284" y="2553176"/>
                    <a:pt x="860584" y="2438876"/>
                    <a:pt x="914876" y="2303621"/>
                  </a:cubicBezTo>
                  <a:lnTo>
                    <a:pt x="913924" y="2303621"/>
                  </a:lnTo>
                  <a:cubicBezTo>
                    <a:pt x="934879" y="2251234"/>
                    <a:pt x="947261" y="2195989"/>
                    <a:pt x="947261" y="2136934"/>
                  </a:cubicBezTo>
                  <a:cubicBezTo>
                    <a:pt x="947261" y="2087404"/>
                    <a:pt x="939641" y="2041684"/>
                    <a:pt x="926306" y="1998821"/>
                  </a:cubicBezTo>
                  <a:lnTo>
                    <a:pt x="927259" y="1998821"/>
                  </a:lnTo>
                  <a:cubicBezTo>
                    <a:pt x="884396" y="1863566"/>
                    <a:pt x="781526" y="1760696"/>
                    <a:pt x="669131" y="1666399"/>
                  </a:cubicBezTo>
                  <a:cubicBezTo>
                    <a:pt x="665321" y="1663541"/>
                    <a:pt x="661511" y="1659731"/>
                    <a:pt x="657701" y="1656874"/>
                  </a:cubicBezTo>
                  <a:cubicBezTo>
                    <a:pt x="653891" y="1654016"/>
                    <a:pt x="650081" y="1650206"/>
                    <a:pt x="646271" y="1647349"/>
                  </a:cubicBezTo>
                  <a:cubicBezTo>
                    <a:pt x="625316" y="1630204"/>
                    <a:pt x="604361" y="1614011"/>
                    <a:pt x="583406" y="1596866"/>
                  </a:cubicBezTo>
                  <a:cubicBezTo>
                    <a:pt x="567214" y="1583531"/>
                    <a:pt x="551021" y="1570196"/>
                    <a:pt x="534829" y="1557814"/>
                  </a:cubicBezTo>
                  <a:cubicBezTo>
                    <a:pt x="531019" y="1554956"/>
                    <a:pt x="527209" y="1551146"/>
                    <a:pt x="523399" y="1548289"/>
                  </a:cubicBezTo>
                  <a:cubicBezTo>
                    <a:pt x="519589" y="1545431"/>
                    <a:pt x="515779" y="1541621"/>
                    <a:pt x="511969" y="1538764"/>
                  </a:cubicBezTo>
                  <a:cubicBezTo>
                    <a:pt x="454819" y="1491139"/>
                    <a:pt x="400526" y="1442561"/>
                    <a:pt x="356711" y="1390174"/>
                  </a:cubicBezTo>
                  <a:lnTo>
                    <a:pt x="708184" y="1390174"/>
                  </a:lnTo>
                  <a:cubicBezTo>
                    <a:pt x="666274" y="1442561"/>
                    <a:pt x="613886" y="1492091"/>
                    <a:pt x="558641" y="1538764"/>
                  </a:cubicBezTo>
                  <a:cubicBezTo>
                    <a:pt x="573881" y="1551146"/>
                    <a:pt x="590074" y="1563529"/>
                    <a:pt x="605314" y="1575911"/>
                  </a:cubicBezTo>
                  <a:cubicBezTo>
                    <a:pt x="627221" y="1593056"/>
                    <a:pt x="648176" y="1610201"/>
                    <a:pt x="670084" y="1628299"/>
                  </a:cubicBezTo>
                  <a:cubicBezTo>
                    <a:pt x="826294" y="1495901"/>
                    <a:pt x="962501" y="1339691"/>
                    <a:pt x="962501" y="1119664"/>
                  </a:cubicBezTo>
                  <a:cubicBezTo>
                    <a:pt x="962501" y="919639"/>
                    <a:pt x="811054" y="753904"/>
                    <a:pt x="636746" y="585311"/>
                  </a:cubicBezTo>
                  <a:cubicBezTo>
                    <a:pt x="617696" y="607219"/>
                    <a:pt x="598646" y="629126"/>
                    <a:pt x="579596" y="651034"/>
                  </a:cubicBezTo>
                  <a:cubicBezTo>
                    <a:pt x="567214" y="664369"/>
                    <a:pt x="555784" y="678656"/>
                    <a:pt x="543401" y="691991"/>
                  </a:cubicBezTo>
                  <a:cubicBezTo>
                    <a:pt x="608171" y="755809"/>
                    <a:pt x="668179" y="817721"/>
                    <a:pt x="715804" y="880586"/>
                  </a:cubicBezTo>
                  <a:lnTo>
                    <a:pt x="350044" y="880586"/>
                  </a:lnTo>
                  <a:cubicBezTo>
                    <a:pt x="392906" y="820579"/>
                    <a:pt x="444341" y="757714"/>
                    <a:pt x="500539" y="693896"/>
                  </a:cubicBezTo>
                  <a:cubicBezTo>
                    <a:pt x="503396" y="690086"/>
                    <a:pt x="507206" y="686276"/>
                    <a:pt x="510064" y="682466"/>
                  </a:cubicBezTo>
                  <a:cubicBezTo>
                    <a:pt x="512921" y="678656"/>
                    <a:pt x="516731" y="674846"/>
                    <a:pt x="519589" y="671036"/>
                  </a:cubicBezTo>
                  <a:cubicBezTo>
                    <a:pt x="530066" y="658654"/>
                    <a:pt x="541496" y="646271"/>
                    <a:pt x="552926" y="633889"/>
                  </a:cubicBezTo>
                  <a:cubicBezTo>
                    <a:pt x="572929" y="611029"/>
                    <a:pt x="592931" y="588169"/>
                    <a:pt x="612934" y="565309"/>
                  </a:cubicBezTo>
                  <a:cubicBezTo>
                    <a:pt x="615791" y="561499"/>
                    <a:pt x="619601" y="557689"/>
                    <a:pt x="622459" y="553879"/>
                  </a:cubicBezTo>
                  <a:cubicBezTo>
                    <a:pt x="625316" y="550069"/>
                    <a:pt x="629126" y="546259"/>
                    <a:pt x="631984" y="542449"/>
                  </a:cubicBezTo>
                  <a:cubicBezTo>
                    <a:pt x="700564" y="463391"/>
                    <a:pt x="773906" y="384334"/>
                    <a:pt x="823436" y="295751"/>
                  </a:cubicBezTo>
                  <a:cubicBezTo>
                    <a:pt x="879634" y="191929"/>
                    <a:pt x="905351" y="96679"/>
                    <a:pt x="911066" y="7144"/>
                  </a:cubicBezTo>
                  <a:lnTo>
                    <a:pt x="769144" y="7144"/>
                  </a:lnTo>
                  <a:cubicBezTo>
                    <a:pt x="762476" y="83344"/>
                    <a:pt x="738664" y="159544"/>
                    <a:pt x="696754" y="224314"/>
                  </a:cubicBezTo>
                  <a:cubicBezTo>
                    <a:pt x="649129" y="297656"/>
                    <a:pt x="591026" y="369094"/>
                    <a:pt x="531019" y="439579"/>
                  </a:cubicBezTo>
                  <a:cubicBezTo>
                    <a:pt x="528161" y="443389"/>
                    <a:pt x="524351" y="447199"/>
                    <a:pt x="521494" y="451009"/>
                  </a:cubicBezTo>
                  <a:cubicBezTo>
                    <a:pt x="518636" y="454819"/>
                    <a:pt x="514826" y="458629"/>
                    <a:pt x="511969" y="462439"/>
                  </a:cubicBezTo>
                  <a:cubicBezTo>
                    <a:pt x="487204" y="491014"/>
                    <a:pt x="462439" y="519589"/>
                    <a:pt x="437674" y="547211"/>
                  </a:cubicBezTo>
                  <a:cubicBezTo>
                    <a:pt x="431006" y="554831"/>
                    <a:pt x="425291" y="561499"/>
                    <a:pt x="418624" y="568166"/>
                  </a:cubicBezTo>
                  <a:cubicBezTo>
                    <a:pt x="414814" y="571976"/>
                    <a:pt x="411956" y="575786"/>
                    <a:pt x="409099" y="579596"/>
                  </a:cubicBezTo>
                  <a:cubicBezTo>
                    <a:pt x="405289" y="583406"/>
                    <a:pt x="402431" y="587216"/>
                    <a:pt x="399574" y="591026"/>
                  </a:cubicBezTo>
                  <a:cubicBezTo>
                    <a:pt x="242411" y="772001"/>
                    <a:pt x="102394" y="943451"/>
                    <a:pt x="102394" y="1115854"/>
                  </a:cubicBezTo>
                  <a:cubicBezTo>
                    <a:pt x="102394" y="1344454"/>
                    <a:pt x="247174" y="1495901"/>
                    <a:pt x="399574" y="1623536"/>
                  </a:cubicBezTo>
                  <a:cubicBezTo>
                    <a:pt x="403384" y="1626394"/>
                    <a:pt x="407194" y="1630204"/>
                    <a:pt x="411004" y="1633061"/>
                  </a:cubicBezTo>
                  <a:cubicBezTo>
                    <a:pt x="414814" y="1635919"/>
                    <a:pt x="418624" y="1639729"/>
                    <a:pt x="422434" y="1642586"/>
                  </a:cubicBezTo>
                  <a:cubicBezTo>
                    <a:pt x="443389" y="1659731"/>
                    <a:pt x="464344" y="1676876"/>
                    <a:pt x="485299" y="1693069"/>
                  </a:cubicBezTo>
                  <a:cubicBezTo>
                    <a:pt x="502444" y="1706404"/>
                    <a:pt x="518636" y="1719739"/>
                    <a:pt x="534829" y="1733074"/>
                  </a:cubicBezTo>
                  <a:cubicBezTo>
                    <a:pt x="538639" y="1735931"/>
                    <a:pt x="542449" y="1739741"/>
                    <a:pt x="547211" y="1742599"/>
                  </a:cubicBezTo>
                  <a:cubicBezTo>
                    <a:pt x="551021" y="1745456"/>
                    <a:pt x="554831" y="1749266"/>
                    <a:pt x="558641" y="1752124"/>
                  </a:cubicBezTo>
                  <a:cubicBezTo>
                    <a:pt x="614839" y="1798796"/>
                    <a:pt x="666274" y="1845469"/>
                    <a:pt x="707231" y="1894046"/>
                  </a:cubicBezTo>
                  <a:lnTo>
                    <a:pt x="338614" y="1894046"/>
                  </a:lnTo>
                  <a:cubicBezTo>
                    <a:pt x="386239" y="1847374"/>
                    <a:pt x="445294" y="1800701"/>
                    <a:pt x="509111" y="1751171"/>
                  </a:cubicBezTo>
                  <a:cubicBezTo>
                    <a:pt x="493871" y="1738789"/>
                    <a:pt x="478631" y="1726406"/>
                    <a:pt x="462439" y="1714024"/>
                  </a:cubicBezTo>
                  <a:cubicBezTo>
                    <a:pt x="440531" y="1696879"/>
                    <a:pt x="418624" y="1678781"/>
                    <a:pt x="396716" y="1660684"/>
                  </a:cubicBezTo>
                  <a:cubicBezTo>
                    <a:pt x="230029" y="1790224"/>
                    <a:pt x="81439" y="1915954"/>
                    <a:pt x="81439" y="2095024"/>
                  </a:cubicBezTo>
                  <a:cubicBezTo>
                    <a:pt x="81439" y="2312194"/>
                    <a:pt x="216694" y="2487454"/>
                    <a:pt x="368141" y="2641759"/>
                  </a:cubicBezTo>
                  <a:cubicBezTo>
                    <a:pt x="374809" y="2636044"/>
                    <a:pt x="381476" y="2631281"/>
                    <a:pt x="388144" y="2625566"/>
                  </a:cubicBezTo>
                  <a:cubicBezTo>
                    <a:pt x="418624" y="2600801"/>
                    <a:pt x="449104" y="2576989"/>
                    <a:pt x="479584" y="2552224"/>
                  </a:cubicBezTo>
                  <a:cubicBezTo>
                    <a:pt x="432911" y="2504599"/>
                    <a:pt x="388144" y="2455069"/>
                    <a:pt x="350996" y="2404586"/>
                  </a:cubicBezTo>
                  <a:lnTo>
                    <a:pt x="680561" y="2404586"/>
                  </a:lnTo>
                  <a:cubicBezTo>
                    <a:pt x="635794" y="2456021"/>
                    <a:pt x="581501" y="2505551"/>
                    <a:pt x="524351" y="2554129"/>
                  </a:cubicBezTo>
                  <a:cubicBezTo>
                    <a:pt x="520541" y="2556986"/>
                    <a:pt x="516731" y="2560796"/>
                    <a:pt x="512921" y="2563654"/>
                  </a:cubicBezTo>
                  <a:cubicBezTo>
                    <a:pt x="509111" y="2566511"/>
                    <a:pt x="505301" y="2570321"/>
                    <a:pt x="501491" y="2573179"/>
                  </a:cubicBezTo>
                  <a:cubicBezTo>
                    <a:pt x="471964" y="2597944"/>
                    <a:pt x="440531" y="2622709"/>
                    <a:pt x="410051" y="2646521"/>
                  </a:cubicBezTo>
                  <a:cubicBezTo>
                    <a:pt x="403384" y="2652236"/>
                    <a:pt x="396716" y="2656999"/>
                    <a:pt x="390049" y="2662714"/>
                  </a:cubicBezTo>
                  <a:cubicBezTo>
                    <a:pt x="386239" y="2665571"/>
                    <a:pt x="382429" y="2669381"/>
                    <a:pt x="378619" y="2672239"/>
                  </a:cubicBezTo>
                  <a:cubicBezTo>
                    <a:pt x="374809" y="2675096"/>
                    <a:pt x="370999" y="2678906"/>
                    <a:pt x="367189" y="2681764"/>
                  </a:cubicBezTo>
                  <a:cubicBezTo>
                    <a:pt x="182404" y="2832259"/>
                    <a:pt x="7144" y="2988469"/>
                    <a:pt x="7144" y="3192304"/>
                  </a:cubicBezTo>
                  <a:cubicBezTo>
                    <a:pt x="7144" y="3388519"/>
                    <a:pt x="170974" y="3553301"/>
                    <a:pt x="355759" y="3710464"/>
                  </a:cubicBezTo>
                  <a:cubicBezTo>
                    <a:pt x="359569" y="3713321"/>
                    <a:pt x="363379" y="3717131"/>
                    <a:pt x="367189" y="3719989"/>
                  </a:cubicBezTo>
                  <a:cubicBezTo>
                    <a:pt x="370999" y="3722846"/>
                    <a:pt x="374809" y="3726656"/>
                    <a:pt x="378619" y="3729514"/>
                  </a:cubicBezTo>
                  <a:cubicBezTo>
                    <a:pt x="404336" y="3751421"/>
                    <a:pt x="431006" y="3773329"/>
                    <a:pt x="456724" y="3794284"/>
                  </a:cubicBezTo>
                  <a:cubicBezTo>
                    <a:pt x="467201" y="3802856"/>
                    <a:pt x="477679" y="3811429"/>
                    <a:pt x="488156" y="3820001"/>
                  </a:cubicBezTo>
                  <a:cubicBezTo>
                    <a:pt x="491966" y="3822859"/>
                    <a:pt x="495776" y="3826669"/>
                    <a:pt x="499586" y="3829526"/>
                  </a:cubicBezTo>
                  <a:cubicBezTo>
                    <a:pt x="503396" y="3832384"/>
                    <a:pt x="507206" y="3836194"/>
                    <a:pt x="511016" y="3839051"/>
                  </a:cubicBezTo>
                  <a:cubicBezTo>
                    <a:pt x="675799" y="3976211"/>
                    <a:pt x="830104" y="4116229"/>
                    <a:pt x="830104" y="4247674"/>
                  </a:cubicBezTo>
                  <a:lnTo>
                    <a:pt x="979646" y="4247674"/>
                  </a:lnTo>
                  <a:cubicBezTo>
                    <a:pt x="980599" y="4064794"/>
                    <a:pt x="807244" y="3903821"/>
                    <a:pt x="621506" y="3748564"/>
                  </a:cubicBezTo>
                  <a:close/>
                  <a:moveTo>
                    <a:pt x="252889" y="1080611"/>
                  </a:moveTo>
                  <a:cubicBezTo>
                    <a:pt x="257651" y="1050131"/>
                    <a:pt x="269081" y="1017746"/>
                    <a:pt x="285274" y="985361"/>
                  </a:cubicBezTo>
                  <a:cubicBezTo>
                    <a:pt x="291941" y="972026"/>
                    <a:pt x="299561" y="958691"/>
                    <a:pt x="307181" y="944404"/>
                  </a:cubicBezTo>
                  <a:lnTo>
                    <a:pt x="759619" y="944404"/>
                  </a:lnTo>
                  <a:cubicBezTo>
                    <a:pt x="767239" y="957739"/>
                    <a:pt x="774859" y="971074"/>
                    <a:pt x="780574" y="985361"/>
                  </a:cubicBezTo>
                  <a:cubicBezTo>
                    <a:pt x="794861" y="1016794"/>
                    <a:pt x="805339" y="1049179"/>
                    <a:pt x="810101" y="1080611"/>
                  </a:cubicBezTo>
                  <a:cubicBezTo>
                    <a:pt x="811054" y="1087279"/>
                    <a:pt x="812006" y="1092994"/>
                    <a:pt x="812006" y="1099661"/>
                  </a:cubicBezTo>
                  <a:lnTo>
                    <a:pt x="250031" y="1099661"/>
                  </a:lnTo>
                  <a:cubicBezTo>
                    <a:pt x="250984" y="1093946"/>
                    <a:pt x="251936" y="1087279"/>
                    <a:pt x="252889" y="1080611"/>
                  </a:cubicBezTo>
                  <a:close/>
                  <a:moveTo>
                    <a:pt x="306229" y="1319689"/>
                  </a:moveTo>
                  <a:cubicBezTo>
                    <a:pt x="293846" y="1298734"/>
                    <a:pt x="282416" y="1275874"/>
                    <a:pt x="273844" y="1253014"/>
                  </a:cubicBezTo>
                  <a:cubicBezTo>
                    <a:pt x="263366" y="1225391"/>
                    <a:pt x="256699" y="1196816"/>
                    <a:pt x="252889" y="1167289"/>
                  </a:cubicBezTo>
                  <a:lnTo>
                    <a:pt x="809149" y="1167289"/>
                  </a:lnTo>
                  <a:cubicBezTo>
                    <a:pt x="805339" y="1196816"/>
                    <a:pt x="797719" y="1226344"/>
                    <a:pt x="787241" y="1253014"/>
                  </a:cubicBezTo>
                  <a:cubicBezTo>
                    <a:pt x="778669" y="1275874"/>
                    <a:pt x="767239" y="1298734"/>
                    <a:pt x="754856" y="1319689"/>
                  </a:cubicBezTo>
                  <a:cubicBezTo>
                    <a:pt x="754856" y="1320641"/>
                    <a:pt x="753904" y="1320641"/>
                    <a:pt x="753904" y="1321594"/>
                  </a:cubicBezTo>
                  <a:lnTo>
                    <a:pt x="308134" y="1321594"/>
                  </a:lnTo>
                  <a:cubicBezTo>
                    <a:pt x="307181" y="1320641"/>
                    <a:pt x="307181" y="1320641"/>
                    <a:pt x="306229" y="1319689"/>
                  </a:cubicBezTo>
                  <a:close/>
                  <a:moveTo>
                    <a:pt x="230981" y="2097881"/>
                  </a:moveTo>
                  <a:cubicBezTo>
                    <a:pt x="230981" y="2097881"/>
                    <a:pt x="230981" y="2097881"/>
                    <a:pt x="230981" y="2097881"/>
                  </a:cubicBezTo>
                  <a:cubicBezTo>
                    <a:pt x="230981" y="2064544"/>
                    <a:pt x="240506" y="2033111"/>
                    <a:pt x="255746" y="2002631"/>
                  </a:cubicBezTo>
                  <a:cubicBezTo>
                    <a:pt x="262414" y="1989296"/>
                    <a:pt x="270986" y="1976914"/>
                    <a:pt x="279559" y="1963579"/>
                  </a:cubicBezTo>
                  <a:lnTo>
                    <a:pt x="751999" y="1963579"/>
                  </a:lnTo>
                  <a:cubicBezTo>
                    <a:pt x="758666" y="1975009"/>
                    <a:pt x="764381" y="1986439"/>
                    <a:pt x="769144" y="1997869"/>
                  </a:cubicBezTo>
                  <a:lnTo>
                    <a:pt x="769144" y="1997869"/>
                  </a:lnTo>
                  <a:cubicBezTo>
                    <a:pt x="770096" y="1999774"/>
                    <a:pt x="771049" y="2000726"/>
                    <a:pt x="771049" y="2002631"/>
                  </a:cubicBezTo>
                  <a:cubicBezTo>
                    <a:pt x="784384" y="2032159"/>
                    <a:pt x="792956" y="2064544"/>
                    <a:pt x="796766" y="2097881"/>
                  </a:cubicBezTo>
                  <a:cubicBezTo>
                    <a:pt x="797719" y="2104549"/>
                    <a:pt x="797719" y="2111216"/>
                    <a:pt x="798671" y="2118836"/>
                  </a:cubicBezTo>
                  <a:lnTo>
                    <a:pt x="551974" y="2118836"/>
                  </a:lnTo>
                  <a:lnTo>
                    <a:pt x="551021" y="2118836"/>
                  </a:lnTo>
                  <a:lnTo>
                    <a:pt x="231934" y="2118836"/>
                  </a:lnTo>
                  <a:cubicBezTo>
                    <a:pt x="230981" y="2112169"/>
                    <a:pt x="230981" y="2104549"/>
                    <a:pt x="230981" y="2097881"/>
                  </a:cubicBezTo>
                  <a:close/>
                  <a:moveTo>
                    <a:pt x="305276" y="2340769"/>
                  </a:moveTo>
                  <a:cubicBezTo>
                    <a:pt x="302419" y="2336006"/>
                    <a:pt x="299561" y="2331244"/>
                    <a:pt x="296704" y="2327434"/>
                  </a:cubicBezTo>
                  <a:cubicBezTo>
                    <a:pt x="284321" y="2305526"/>
                    <a:pt x="272891" y="2283619"/>
                    <a:pt x="264319" y="2260759"/>
                  </a:cubicBezTo>
                  <a:cubicBezTo>
                    <a:pt x="254794" y="2235994"/>
                    <a:pt x="246221" y="2211229"/>
                    <a:pt x="240506" y="2186464"/>
                  </a:cubicBezTo>
                  <a:lnTo>
                    <a:pt x="551021" y="2186464"/>
                  </a:lnTo>
                  <a:lnTo>
                    <a:pt x="551974" y="2186464"/>
                  </a:lnTo>
                  <a:lnTo>
                    <a:pt x="794861" y="2186464"/>
                  </a:lnTo>
                  <a:cubicBezTo>
                    <a:pt x="791051" y="2212181"/>
                    <a:pt x="783431" y="2236946"/>
                    <a:pt x="773906" y="2260759"/>
                  </a:cubicBezTo>
                  <a:cubicBezTo>
                    <a:pt x="768191" y="2275046"/>
                    <a:pt x="761524" y="2289334"/>
                    <a:pt x="753904" y="2303621"/>
                  </a:cubicBezTo>
                  <a:lnTo>
                    <a:pt x="754856" y="2303621"/>
                  </a:lnTo>
                  <a:cubicBezTo>
                    <a:pt x="750094" y="2312194"/>
                    <a:pt x="745331" y="2319814"/>
                    <a:pt x="740569" y="2328386"/>
                  </a:cubicBezTo>
                  <a:cubicBezTo>
                    <a:pt x="737711" y="2333149"/>
                    <a:pt x="734854" y="2337911"/>
                    <a:pt x="731996" y="2341721"/>
                  </a:cubicBezTo>
                  <a:lnTo>
                    <a:pt x="305276" y="2341721"/>
                  </a:lnTo>
                  <a:close/>
                  <a:moveTo>
                    <a:pt x="158591" y="3162776"/>
                  </a:moveTo>
                  <a:cubicBezTo>
                    <a:pt x="163354" y="3130391"/>
                    <a:pt x="173831" y="3098006"/>
                    <a:pt x="190976" y="3067526"/>
                  </a:cubicBezTo>
                  <a:cubicBezTo>
                    <a:pt x="201454" y="3048476"/>
                    <a:pt x="213836" y="3029426"/>
                    <a:pt x="227171" y="3011329"/>
                  </a:cubicBezTo>
                  <a:lnTo>
                    <a:pt x="723424" y="3011329"/>
                  </a:lnTo>
                  <a:cubicBezTo>
                    <a:pt x="736759" y="3030379"/>
                    <a:pt x="749141" y="3048476"/>
                    <a:pt x="759619" y="3067526"/>
                  </a:cubicBezTo>
                  <a:cubicBezTo>
                    <a:pt x="776764" y="3098959"/>
                    <a:pt x="789146" y="3131344"/>
                    <a:pt x="795814" y="3162776"/>
                  </a:cubicBezTo>
                  <a:cubicBezTo>
                    <a:pt x="796766" y="3166586"/>
                    <a:pt x="796766" y="3170396"/>
                    <a:pt x="797719" y="3174206"/>
                  </a:cubicBezTo>
                  <a:lnTo>
                    <a:pt x="157639" y="3174206"/>
                  </a:lnTo>
                  <a:cubicBezTo>
                    <a:pt x="157639" y="3170396"/>
                    <a:pt x="157639" y="3166586"/>
                    <a:pt x="158591" y="3162776"/>
                  </a:cubicBezTo>
                  <a:close/>
                  <a:moveTo>
                    <a:pt x="236696" y="3391376"/>
                  </a:moveTo>
                  <a:cubicBezTo>
                    <a:pt x="220504" y="3369469"/>
                    <a:pt x="205264" y="3346609"/>
                    <a:pt x="193834" y="3324701"/>
                  </a:cubicBezTo>
                  <a:cubicBezTo>
                    <a:pt x="179546" y="3298031"/>
                    <a:pt x="169069" y="3271361"/>
                    <a:pt x="163354" y="3244691"/>
                  </a:cubicBezTo>
                  <a:lnTo>
                    <a:pt x="796766" y="3244691"/>
                  </a:lnTo>
                  <a:cubicBezTo>
                    <a:pt x="792004" y="3271361"/>
                    <a:pt x="782479" y="3298031"/>
                    <a:pt x="770096" y="3324701"/>
                  </a:cubicBezTo>
                  <a:cubicBezTo>
                    <a:pt x="759619" y="3347561"/>
                    <a:pt x="746284" y="3369469"/>
                    <a:pt x="730091" y="3391376"/>
                  </a:cubicBezTo>
                  <a:cubicBezTo>
                    <a:pt x="726281" y="3397091"/>
                    <a:pt x="721519" y="3402806"/>
                    <a:pt x="717709" y="3408521"/>
                  </a:cubicBezTo>
                  <a:lnTo>
                    <a:pt x="250984" y="3408521"/>
                  </a:lnTo>
                  <a:cubicBezTo>
                    <a:pt x="245269" y="3402806"/>
                    <a:pt x="240506" y="3397091"/>
                    <a:pt x="236696" y="3391376"/>
                  </a:cubicBezTo>
                  <a:close/>
                </a:path>
              </a:pathLst>
            </a:custGeom>
            <a:grpFill/>
            <a:ln w="9525" cap="flat">
              <a:noFill/>
              <a:prstDash val="solid"/>
              <a:miter/>
            </a:ln>
          </p:spPr>
          <p:txBody>
            <a:bodyPr rtlCol="0" anchor="ctr"/>
            <a:lstStyle/>
            <a:p>
              <a:endParaRPr lang="en-US" dirty="0"/>
            </a:p>
          </p:txBody>
        </p:sp>
      </p:grpSp>
      <p:grpSp>
        <p:nvGrpSpPr>
          <p:cNvPr id="614" name="Group 613">
            <a:extLst>
              <a:ext uri="{FF2B5EF4-FFF2-40B4-BE49-F238E27FC236}">
                <a16:creationId xmlns:a16="http://schemas.microsoft.com/office/drawing/2014/main" id="{D1C8C66F-565A-4DE8-BE26-BA5BC930DEEB}"/>
              </a:ext>
            </a:extLst>
          </p:cNvPr>
          <p:cNvGrpSpPr/>
          <p:nvPr userDrawn="1"/>
        </p:nvGrpSpPr>
        <p:grpSpPr>
          <a:xfrm>
            <a:off x="11170" y="472600"/>
            <a:ext cx="3398860" cy="6236782"/>
            <a:chOff x="11170" y="472600"/>
            <a:chExt cx="3398860" cy="6236782"/>
          </a:xfrm>
          <a:gradFill>
            <a:gsLst>
              <a:gs pos="93000">
                <a:schemeClr val="accent1">
                  <a:lumMod val="81000"/>
                </a:schemeClr>
              </a:gs>
              <a:gs pos="33000">
                <a:schemeClr val="accent1">
                  <a:lumMod val="90000"/>
                </a:schemeClr>
              </a:gs>
            </a:gsLst>
            <a:lin ang="10800000" scaled="1"/>
          </a:gradFill>
        </p:grpSpPr>
        <p:grpSp>
          <p:nvGrpSpPr>
            <p:cNvPr id="574" name="Group 573">
              <a:extLst>
                <a:ext uri="{FF2B5EF4-FFF2-40B4-BE49-F238E27FC236}">
                  <a16:creationId xmlns:a16="http://schemas.microsoft.com/office/drawing/2014/main" id="{B8882349-D833-4C0B-BD24-63BB8656D5D7}"/>
                </a:ext>
              </a:extLst>
            </p:cNvPr>
            <p:cNvGrpSpPr/>
            <p:nvPr userDrawn="1"/>
          </p:nvGrpSpPr>
          <p:grpSpPr>
            <a:xfrm rot="2885641">
              <a:off x="-30246" y="565979"/>
              <a:ext cx="1888205" cy="1701448"/>
              <a:chOff x="5884197" y="3445640"/>
              <a:chExt cx="1888205" cy="1701448"/>
            </a:xfrm>
            <a:grpFill/>
          </p:grpSpPr>
          <p:cxnSp>
            <p:nvCxnSpPr>
              <p:cNvPr id="575" name="Straight Connector 574">
                <a:extLst>
                  <a:ext uri="{FF2B5EF4-FFF2-40B4-BE49-F238E27FC236}">
                    <a16:creationId xmlns:a16="http://schemas.microsoft.com/office/drawing/2014/main" id="{B750D35F-5468-49EC-89C0-3A18A0B96339}"/>
                  </a:ext>
                </a:extLst>
              </p:cNvPr>
              <p:cNvCxnSpPr>
                <a:cxnSpLocks/>
              </p:cNvCxnSpPr>
              <p:nvPr/>
            </p:nvCxnSpPr>
            <p:spPr>
              <a:xfrm flipH="1" flipV="1">
                <a:off x="6045862" y="3579224"/>
                <a:ext cx="253165" cy="80343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74B75543-7638-48B6-842F-8DF0E43A1010}"/>
                  </a:ext>
                </a:extLst>
              </p:cNvPr>
              <p:cNvCxnSpPr>
                <a:cxnSpLocks/>
              </p:cNvCxnSpPr>
              <p:nvPr/>
            </p:nvCxnSpPr>
            <p:spPr>
              <a:xfrm>
                <a:off x="6307804" y="4382663"/>
                <a:ext cx="754727" cy="113626"/>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F695C379-7F4B-414F-83C3-0C5682AD47F9}"/>
                  </a:ext>
                </a:extLst>
              </p:cNvPr>
              <p:cNvCxnSpPr>
                <a:cxnSpLocks/>
              </p:cNvCxnSpPr>
              <p:nvPr/>
            </p:nvCxnSpPr>
            <p:spPr>
              <a:xfrm flipH="1">
                <a:off x="7053754" y="3560075"/>
                <a:ext cx="590803" cy="9362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5D1C1F-2002-4098-8B66-D7D0836D11A2}"/>
                  </a:ext>
                </a:extLst>
              </p:cNvPr>
              <p:cNvCxnSpPr>
                <a:cxnSpLocks/>
              </p:cNvCxnSpPr>
              <p:nvPr/>
            </p:nvCxnSpPr>
            <p:spPr>
              <a:xfrm flipH="1" flipV="1">
                <a:off x="7062531" y="4496289"/>
                <a:ext cx="286624" cy="65079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07D05259-DE62-457C-B709-858E9E3534B1}"/>
                  </a:ext>
                </a:extLst>
              </p:cNvPr>
              <p:cNvCxnSpPr>
                <a:cxnSpLocks/>
              </p:cNvCxnSpPr>
              <p:nvPr/>
            </p:nvCxnSpPr>
            <p:spPr>
              <a:xfrm flipV="1">
                <a:off x="5884197" y="4382663"/>
                <a:ext cx="414830" cy="31562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BC99ED62-AF3C-4567-9F06-750F7EBBF3B8}"/>
                  </a:ext>
                </a:extLst>
              </p:cNvPr>
              <p:cNvCxnSpPr>
                <a:cxnSpLocks/>
              </p:cNvCxnSpPr>
              <p:nvPr/>
            </p:nvCxnSpPr>
            <p:spPr>
              <a:xfrm flipH="1">
                <a:off x="7062531" y="4210875"/>
                <a:ext cx="709871" cy="2854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81" name="Oval 580">
                <a:extLst>
                  <a:ext uri="{FF2B5EF4-FFF2-40B4-BE49-F238E27FC236}">
                    <a16:creationId xmlns:a16="http://schemas.microsoft.com/office/drawing/2014/main" id="{7633CBC9-77E8-4927-A270-46954C9DF437}"/>
                  </a:ext>
                </a:extLst>
              </p:cNvPr>
              <p:cNvSpPr/>
              <p:nvPr/>
            </p:nvSpPr>
            <p:spPr>
              <a:xfrm>
                <a:off x="6925909" y="4353582"/>
                <a:ext cx="286624" cy="286624"/>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a:extLst>
                  <a:ext uri="{FF2B5EF4-FFF2-40B4-BE49-F238E27FC236}">
                    <a16:creationId xmlns:a16="http://schemas.microsoft.com/office/drawing/2014/main" id="{2D12ED10-6A25-4FDE-BF79-8716090CF7C7}"/>
                  </a:ext>
                </a:extLst>
              </p:cNvPr>
              <p:cNvSpPr/>
              <p:nvPr/>
            </p:nvSpPr>
            <p:spPr>
              <a:xfrm>
                <a:off x="7530122" y="3445640"/>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a:extLst>
                  <a:ext uri="{FF2B5EF4-FFF2-40B4-BE49-F238E27FC236}">
                    <a16:creationId xmlns:a16="http://schemas.microsoft.com/office/drawing/2014/main" id="{939F2FA9-DEC0-47FE-A2D7-9E9553DF9448}"/>
                  </a:ext>
                </a:extLst>
              </p:cNvPr>
              <p:cNvSpPr/>
              <p:nvPr/>
            </p:nvSpPr>
            <p:spPr>
              <a:xfrm>
                <a:off x="6184592" y="4268228"/>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4" name="Group 583">
              <a:extLst>
                <a:ext uri="{FF2B5EF4-FFF2-40B4-BE49-F238E27FC236}">
                  <a16:creationId xmlns:a16="http://schemas.microsoft.com/office/drawing/2014/main" id="{94244470-0351-4D74-B98C-E2AA2D3759B0}"/>
                </a:ext>
              </a:extLst>
            </p:cNvPr>
            <p:cNvGrpSpPr/>
            <p:nvPr userDrawn="1"/>
          </p:nvGrpSpPr>
          <p:grpSpPr>
            <a:xfrm rot="2885641">
              <a:off x="149974" y="4914556"/>
              <a:ext cx="1888205" cy="1701448"/>
              <a:chOff x="5884197" y="3445640"/>
              <a:chExt cx="1888205" cy="1701448"/>
            </a:xfrm>
            <a:grpFill/>
          </p:grpSpPr>
          <p:cxnSp>
            <p:nvCxnSpPr>
              <p:cNvPr id="585" name="Straight Connector 584">
                <a:extLst>
                  <a:ext uri="{FF2B5EF4-FFF2-40B4-BE49-F238E27FC236}">
                    <a16:creationId xmlns:a16="http://schemas.microsoft.com/office/drawing/2014/main" id="{D2AA1FF5-FCB4-481E-98AC-5FF273AEFE12}"/>
                  </a:ext>
                </a:extLst>
              </p:cNvPr>
              <p:cNvCxnSpPr>
                <a:cxnSpLocks/>
              </p:cNvCxnSpPr>
              <p:nvPr/>
            </p:nvCxnSpPr>
            <p:spPr>
              <a:xfrm flipH="1" flipV="1">
                <a:off x="6045862" y="3579224"/>
                <a:ext cx="253165" cy="80343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0CB433A7-E912-4B57-8FBA-D6121A1EA786}"/>
                  </a:ext>
                </a:extLst>
              </p:cNvPr>
              <p:cNvCxnSpPr>
                <a:cxnSpLocks/>
              </p:cNvCxnSpPr>
              <p:nvPr/>
            </p:nvCxnSpPr>
            <p:spPr>
              <a:xfrm>
                <a:off x="6307804" y="4382663"/>
                <a:ext cx="754727" cy="113626"/>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4DC1AD19-9595-4F06-A1F2-F46477971103}"/>
                  </a:ext>
                </a:extLst>
              </p:cNvPr>
              <p:cNvCxnSpPr>
                <a:cxnSpLocks/>
              </p:cNvCxnSpPr>
              <p:nvPr/>
            </p:nvCxnSpPr>
            <p:spPr>
              <a:xfrm flipH="1">
                <a:off x="7053754" y="3560075"/>
                <a:ext cx="590803" cy="9362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8BCC94C4-14F9-4A56-BF56-F4F20D9ED22E}"/>
                  </a:ext>
                </a:extLst>
              </p:cNvPr>
              <p:cNvCxnSpPr>
                <a:cxnSpLocks/>
              </p:cNvCxnSpPr>
              <p:nvPr/>
            </p:nvCxnSpPr>
            <p:spPr>
              <a:xfrm flipH="1" flipV="1">
                <a:off x="7062531" y="4496289"/>
                <a:ext cx="286624" cy="65079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CD0001A4-1BD3-475C-B157-0F549086469A}"/>
                  </a:ext>
                </a:extLst>
              </p:cNvPr>
              <p:cNvCxnSpPr>
                <a:cxnSpLocks/>
              </p:cNvCxnSpPr>
              <p:nvPr/>
            </p:nvCxnSpPr>
            <p:spPr>
              <a:xfrm flipV="1">
                <a:off x="5884197" y="4382663"/>
                <a:ext cx="414830" cy="31562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B505CDD1-E67C-47A4-A5AA-58748285D124}"/>
                  </a:ext>
                </a:extLst>
              </p:cNvPr>
              <p:cNvCxnSpPr>
                <a:cxnSpLocks/>
              </p:cNvCxnSpPr>
              <p:nvPr/>
            </p:nvCxnSpPr>
            <p:spPr>
              <a:xfrm flipH="1">
                <a:off x="7062531" y="4210875"/>
                <a:ext cx="709871" cy="2854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91" name="Oval 590">
                <a:extLst>
                  <a:ext uri="{FF2B5EF4-FFF2-40B4-BE49-F238E27FC236}">
                    <a16:creationId xmlns:a16="http://schemas.microsoft.com/office/drawing/2014/main" id="{ECD0D724-4D6F-4C75-A1C1-856BB1890ACD}"/>
                  </a:ext>
                </a:extLst>
              </p:cNvPr>
              <p:cNvSpPr/>
              <p:nvPr/>
            </p:nvSpPr>
            <p:spPr>
              <a:xfrm>
                <a:off x="6925909" y="4353582"/>
                <a:ext cx="286624" cy="286624"/>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a:extLst>
                  <a:ext uri="{FF2B5EF4-FFF2-40B4-BE49-F238E27FC236}">
                    <a16:creationId xmlns:a16="http://schemas.microsoft.com/office/drawing/2014/main" id="{5C99316B-C82C-42F0-AAC9-8F3B0DCEAE1F}"/>
                  </a:ext>
                </a:extLst>
              </p:cNvPr>
              <p:cNvSpPr/>
              <p:nvPr/>
            </p:nvSpPr>
            <p:spPr>
              <a:xfrm>
                <a:off x="7530122" y="3445640"/>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a:extLst>
                  <a:ext uri="{FF2B5EF4-FFF2-40B4-BE49-F238E27FC236}">
                    <a16:creationId xmlns:a16="http://schemas.microsoft.com/office/drawing/2014/main" id="{8EE43BA7-16D6-4A7C-9390-AADDDF6AD3AA}"/>
                  </a:ext>
                </a:extLst>
              </p:cNvPr>
              <p:cNvSpPr/>
              <p:nvPr/>
            </p:nvSpPr>
            <p:spPr>
              <a:xfrm>
                <a:off x="6184592" y="4268228"/>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4" name="Group 593">
              <a:extLst>
                <a:ext uri="{FF2B5EF4-FFF2-40B4-BE49-F238E27FC236}">
                  <a16:creationId xmlns:a16="http://schemas.microsoft.com/office/drawing/2014/main" id="{3C6C8749-A045-4199-9990-E33448D3F751}"/>
                </a:ext>
              </a:extLst>
            </p:cNvPr>
            <p:cNvGrpSpPr/>
            <p:nvPr userDrawn="1"/>
          </p:nvGrpSpPr>
          <p:grpSpPr>
            <a:xfrm rot="21145992">
              <a:off x="11170" y="2947542"/>
              <a:ext cx="1888205" cy="1701448"/>
              <a:chOff x="5884197" y="3445640"/>
              <a:chExt cx="1888205" cy="1701448"/>
            </a:xfrm>
            <a:grpFill/>
          </p:grpSpPr>
          <p:cxnSp>
            <p:nvCxnSpPr>
              <p:cNvPr id="595" name="Straight Connector 594">
                <a:extLst>
                  <a:ext uri="{FF2B5EF4-FFF2-40B4-BE49-F238E27FC236}">
                    <a16:creationId xmlns:a16="http://schemas.microsoft.com/office/drawing/2014/main" id="{126B43C4-AA5C-466B-A4D7-E4947D23C6C8}"/>
                  </a:ext>
                </a:extLst>
              </p:cNvPr>
              <p:cNvCxnSpPr>
                <a:cxnSpLocks/>
              </p:cNvCxnSpPr>
              <p:nvPr/>
            </p:nvCxnSpPr>
            <p:spPr>
              <a:xfrm flipH="1" flipV="1">
                <a:off x="6045862" y="3579224"/>
                <a:ext cx="253165" cy="80343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EF8481FF-8960-4663-B19F-D9CDB52C403E}"/>
                  </a:ext>
                </a:extLst>
              </p:cNvPr>
              <p:cNvCxnSpPr>
                <a:cxnSpLocks/>
              </p:cNvCxnSpPr>
              <p:nvPr/>
            </p:nvCxnSpPr>
            <p:spPr>
              <a:xfrm>
                <a:off x="6307804" y="4382663"/>
                <a:ext cx="754727" cy="113626"/>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1EA5EAAD-7E92-4F27-A934-CA20462C0835}"/>
                  </a:ext>
                </a:extLst>
              </p:cNvPr>
              <p:cNvCxnSpPr>
                <a:cxnSpLocks/>
              </p:cNvCxnSpPr>
              <p:nvPr/>
            </p:nvCxnSpPr>
            <p:spPr>
              <a:xfrm flipH="1">
                <a:off x="7053754" y="3560075"/>
                <a:ext cx="590803" cy="9362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F1A68994-E636-4369-8632-C61BB42B8858}"/>
                  </a:ext>
                </a:extLst>
              </p:cNvPr>
              <p:cNvCxnSpPr>
                <a:cxnSpLocks/>
              </p:cNvCxnSpPr>
              <p:nvPr/>
            </p:nvCxnSpPr>
            <p:spPr>
              <a:xfrm flipH="1" flipV="1">
                <a:off x="7062531" y="4496289"/>
                <a:ext cx="286624" cy="65079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D4348280-285C-4042-944D-B7F1315FD5CA}"/>
                  </a:ext>
                </a:extLst>
              </p:cNvPr>
              <p:cNvCxnSpPr>
                <a:cxnSpLocks/>
              </p:cNvCxnSpPr>
              <p:nvPr/>
            </p:nvCxnSpPr>
            <p:spPr>
              <a:xfrm flipV="1">
                <a:off x="5884197" y="4382663"/>
                <a:ext cx="414830" cy="31562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2A7143A5-3F3D-42D3-990A-60C4FB011A6C}"/>
                  </a:ext>
                </a:extLst>
              </p:cNvPr>
              <p:cNvCxnSpPr>
                <a:cxnSpLocks/>
              </p:cNvCxnSpPr>
              <p:nvPr/>
            </p:nvCxnSpPr>
            <p:spPr>
              <a:xfrm flipH="1">
                <a:off x="7062531" y="4210875"/>
                <a:ext cx="709871" cy="2854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01" name="Oval 600">
                <a:extLst>
                  <a:ext uri="{FF2B5EF4-FFF2-40B4-BE49-F238E27FC236}">
                    <a16:creationId xmlns:a16="http://schemas.microsoft.com/office/drawing/2014/main" id="{FC667DF0-7462-4C4E-A1EB-6723D8DEA4DC}"/>
                  </a:ext>
                </a:extLst>
              </p:cNvPr>
              <p:cNvSpPr/>
              <p:nvPr/>
            </p:nvSpPr>
            <p:spPr>
              <a:xfrm>
                <a:off x="6925909" y="4353582"/>
                <a:ext cx="286624" cy="286624"/>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a:extLst>
                  <a:ext uri="{FF2B5EF4-FFF2-40B4-BE49-F238E27FC236}">
                    <a16:creationId xmlns:a16="http://schemas.microsoft.com/office/drawing/2014/main" id="{A55BF341-694B-46AC-8138-ED60700A89AC}"/>
                  </a:ext>
                </a:extLst>
              </p:cNvPr>
              <p:cNvSpPr/>
              <p:nvPr/>
            </p:nvSpPr>
            <p:spPr>
              <a:xfrm>
                <a:off x="7530122" y="3445640"/>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a:extLst>
                  <a:ext uri="{FF2B5EF4-FFF2-40B4-BE49-F238E27FC236}">
                    <a16:creationId xmlns:a16="http://schemas.microsoft.com/office/drawing/2014/main" id="{0A062096-1FD1-449B-AC1F-449D34E3BFEF}"/>
                  </a:ext>
                </a:extLst>
              </p:cNvPr>
              <p:cNvSpPr/>
              <p:nvPr/>
            </p:nvSpPr>
            <p:spPr>
              <a:xfrm>
                <a:off x="6184592" y="4268228"/>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603">
              <a:extLst>
                <a:ext uri="{FF2B5EF4-FFF2-40B4-BE49-F238E27FC236}">
                  <a16:creationId xmlns:a16="http://schemas.microsoft.com/office/drawing/2014/main" id="{A1924915-B223-4B30-8B2E-9BC80787DCDB}"/>
                </a:ext>
              </a:extLst>
            </p:cNvPr>
            <p:cNvGrpSpPr/>
            <p:nvPr userDrawn="1"/>
          </p:nvGrpSpPr>
          <p:grpSpPr>
            <a:xfrm>
              <a:off x="1353578" y="2112857"/>
              <a:ext cx="1202555" cy="888358"/>
              <a:chOff x="3442589" y="5410039"/>
              <a:chExt cx="1202555" cy="888358"/>
            </a:xfrm>
            <a:grpFill/>
          </p:grpSpPr>
          <p:sp>
            <p:nvSpPr>
              <p:cNvPr id="605" name="Oval 604">
                <a:extLst>
                  <a:ext uri="{FF2B5EF4-FFF2-40B4-BE49-F238E27FC236}">
                    <a16:creationId xmlns:a16="http://schemas.microsoft.com/office/drawing/2014/main" id="{5A887C32-719E-4702-9A77-90D16F5F2CEA}"/>
                  </a:ext>
                </a:extLst>
              </p:cNvPr>
              <p:cNvSpPr/>
              <p:nvPr/>
            </p:nvSpPr>
            <p:spPr>
              <a:xfrm>
                <a:off x="4194644" y="5845659"/>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6" name="Straight Connector 605">
                <a:extLst>
                  <a:ext uri="{FF2B5EF4-FFF2-40B4-BE49-F238E27FC236}">
                    <a16:creationId xmlns:a16="http://schemas.microsoft.com/office/drawing/2014/main" id="{2ED762E0-AA9D-4F79-B80D-16CBD7606AF6}"/>
                  </a:ext>
                </a:extLst>
              </p:cNvPr>
              <p:cNvCxnSpPr>
                <a:cxnSpLocks/>
              </p:cNvCxnSpPr>
              <p:nvPr/>
            </p:nvCxnSpPr>
            <p:spPr>
              <a:xfrm>
                <a:off x="3442589" y="5639826"/>
                <a:ext cx="867151" cy="32026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C185762C-E4CF-45F2-84AF-C0829960ECBB}"/>
                  </a:ext>
                </a:extLst>
              </p:cNvPr>
              <p:cNvCxnSpPr>
                <a:cxnSpLocks/>
              </p:cNvCxnSpPr>
              <p:nvPr/>
            </p:nvCxnSpPr>
            <p:spPr>
              <a:xfrm>
                <a:off x="4309740" y="5960094"/>
                <a:ext cx="167702" cy="338303"/>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73A98454-8982-498C-9F59-0412661C0DC9}"/>
                  </a:ext>
                </a:extLst>
              </p:cNvPr>
              <p:cNvCxnSpPr>
                <a:cxnSpLocks/>
              </p:cNvCxnSpPr>
              <p:nvPr/>
            </p:nvCxnSpPr>
            <p:spPr>
              <a:xfrm flipV="1">
                <a:off x="4309740" y="5410039"/>
                <a:ext cx="335404" cy="550055"/>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609" name="Group 608">
              <a:extLst>
                <a:ext uri="{FF2B5EF4-FFF2-40B4-BE49-F238E27FC236}">
                  <a16:creationId xmlns:a16="http://schemas.microsoft.com/office/drawing/2014/main" id="{03E1A37F-B18B-4A1C-A237-8DCAAAD6E531}"/>
                </a:ext>
              </a:extLst>
            </p:cNvPr>
            <p:cNvGrpSpPr/>
            <p:nvPr userDrawn="1"/>
          </p:nvGrpSpPr>
          <p:grpSpPr>
            <a:xfrm rot="15049643">
              <a:off x="2364573" y="5496095"/>
              <a:ext cx="1202555" cy="888358"/>
              <a:chOff x="3442589" y="5410039"/>
              <a:chExt cx="1202555" cy="888358"/>
            </a:xfrm>
            <a:grpFill/>
          </p:grpSpPr>
          <p:sp>
            <p:nvSpPr>
              <p:cNvPr id="610" name="Oval 609">
                <a:extLst>
                  <a:ext uri="{FF2B5EF4-FFF2-40B4-BE49-F238E27FC236}">
                    <a16:creationId xmlns:a16="http://schemas.microsoft.com/office/drawing/2014/main" id="{DFDFEFCE-8802-46F8-B845-D8EDBCD53A5C}"/>
                  </a:ext>
                </a:extLst>
              </p:cNvPr>
              <p:cNvSpPr/>
              <p:nvPr/>
            </p:nvSpPr>
            <p:spPr>
              <a:xfrm>
                <a:off x="4194644" y="5845659"/>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1" name="Straight Connector 610">
                <a:extLst>
                  <a:ext uri="{FF2B5EF4-FFF2-40B4-BE49-F238E27FC236}">
                    <a16:creationId xmlns:a16="http://schemas.microsoft.com/office/drawing/2014/main" id="{D185E355-1F2D-44BE-B900-5F9F037EBF3D}"/>
                  </a:ext>
                </a:extLst>
              </p:cNvPr>
              <p:cNvCxnSpPr>
                <a:cxnSpLocks/>
              </p:cNvCxnSpPr>
              <p:nvPr/>
            </p:nvCxnSpPr>
            <p:spPr>
              <a:xfrm>
                <a:off x="3442589" y="5639826"/>
                <a:ext cx="867151" cy="32026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9D98C8B1-41B9-4874-942A-C66E906E8201}"/>
                  </a:ext>
                </a:extLst>
              </p:cNvPr>
              <p:cNvCxnSpPr>
                <a:cxnSpLocks/>
              </p:cNvCxnSpPr>
              <p:nvPr/>
            </p:nvCxnSpPr>
            <p:spPr>
              <a:xfrm>
                <a:off x="4309740" y="5960094"/>
                <a:ext cx="167702" cy="338303"/>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49EABE8B-C98C-49E2-9DD2-FBC3FAAFBB88}"/>
                  </a:ext>
                </a:extLst>
              </p:cNvPr>
              <p:cNvCxnSpPr>
                <a:cxnSpLocks/>
              </p:cNvCxnSpPr>
              <p:nvPr/>
            </p:nvCxnSpPr>
            <p:spPr>
              <a:xfrm flipV="1">
                <a:off x="4309740" y="5410039"/>
                <a:ext cx="335404" cy="550055"/>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5214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EB0C60AC-17D1-47A8-A33F-85C3824468D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
        <p:nvSpPr>
          <p:cNvPr id="3" name="그림 개체 틀 8">
            <a:extLst>
              <a:ext uri="{FF2B5EF4-FFF2-40B4-BE49-F238E27FC236}">
                <a16:creationId xmlns:a16="http://schemas.microsoft.com/office/drawing/2014/main" id="{B402172D-BBC8-4691-988A-FAE2D859BF8E}"/>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Tree>
    <p:extLst>
      <p:ext uri="{BB962C8B-B14F-4D97-AF65-F5344CB8AC3E}">
        <p14:creationId xmlns:p14="http://schemas.microsoft.com/office/powerpoint/2010/main" val="3922249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Styl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16A93B-6921-4C70-8BB4-714FCAD39A32}"/>
              </a:ext>
            </a:extLst>
          </p:cNvPr>
          <p:cNvSpPr>
            <a:spLocks noGrp="1"/>
          </p:cNvSpPr>
          <p:nvPr>
            <p:ph type="pic" sz="quarter" idx="42" hasCustomPrompt="1"/>
          </p:nvPr>
        </p:nvSpPr>
        <p:spPr>
          <a:xfrm>
            <a:off x="2827782" y="2898848"/>
            <a:ext cx="1190833" cy="1952967"/>
          </a:xfrm>
          <a:custGeom>
            <a:avLst/>
            <a:gdLst>
              <a:gd name="connsiteX0" fmla="*/ 0 w 1190833"/>
              <a:gd name="connsiteY0" fmla="*/ 0 h 1952967"/>
              <a:gd name="connsiteX1" fmla="*/ 1190833 w 1190833"/>
              <a:gd name="connsiteY1" fmla="*/ 0 h 1952967"/>
              <a:gd name="connsiteX2" fmla="*/ 1190833 w 1190833"/>
              <a:gd name="connsiteY2" fmla="*/ 1952967 h 1952967"/>
              <a:gd name="connsiteX3" fmla="*/ 0 w 1190833"/>
              <a:gd name="connsiteY3" fmla="*/ 1952967 h 1952967"/>
            </a:gdLst>
            <a:ahLst/>
            <a:cxnLst>
              <a:cxn ang="0">
                <a:pos x="connsiteX0" y="connsiteY0"/>
              </a:cxn>
              <a:cxn ang="0">
                <a:pos x="connsiteX1" y="connsiteY1"/>
              </a:cxn>
              <a:cxn ang="0">
                <a:pos x="connsiteX2" y="connsiteY2"/>
              </a:cxn>
              <a:cxn ang="0">
                <a:pos x="connsiteX3" y="connsiteY3"/>
              </a:cxn>
            </a:cxnLst>
            <a:rect l="l" t="t" r="r" b="b"/>
            <a:pathLst>
              <a:path w="1190833" h="1952967">
                <a:moveTo>
                  <a:pt x="0" y="0"/>
                </a:moveTo>
                <a:lnTo>
                  <a:pt x="1190833" y="0"/>
                </a:lnTo>
                <a:lnTo>
                  <a:pt x="1190833" y="1952967"/>
                </a:lnTo>
                <a:lnTo>
                  <a:pt x="0" y="1952967"/>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94933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F5875FE7-E5ED-4E41-9EB7-B5DE447AD05E}"/>
              </a:ext>
            </a:extLst>
          </p:cNvPr>
          <p:cNvSpPr>
            <a:spLocks/>
          </p:cNvSpPr>
          <p:nvPr userDrawn="1"/>
        </p:nvSpPr>
        <p:spPr bwMode="auto">
          <a:xfrm>
            <a:off x="0" y="2596"/>
            <a:ext cx="11682484" cy="6855404"/>
          </a:xfrm>
          <a:custGeom>
            <a:avLst/>
            <a:gdLst>
              <a:gd name="connsiteX0" fmla="*/ 135716 w 11682484"/>
              <a:gd name="connsiteY0" fmla="*/ 0 h 6855404"/>
              <a:gd name="connsiteX1" fmla="*/ 1583140 w 11682484"/>
              <a:gd name="connsiteY1" fmla="*/ 1348532 h 6855404"/>
              <a:gd name="connsiteX2" fmla="*/ 11682484 w 11682484"/>
              <a:gd name="connsiteY2" fmla="*/ 4114823 h 6855404"/>
              <a:gd name="connsiteX3" fmla="*/ 11682484 w 11682484"/>
              <a:gd name="connsiteY3" fmla="*/ 6855404 h 6855404"/>
              <a:gd name="connsiteX4" fmla="*/ 9707328 w 11682484"/>
              <a:gd name="connsiteY4" fmla="*/ 6855404 h 6855404"/>
              <a:gd name="connsiteX5" fmla="*/ 9569988 w 11682484"/>
              <a:gd name="connsiteY5" fmla="*/ 6685097 h 6855404"/>
              <a:gd name="connsiteX6" fmla="*/ 5598025 w 11682484"/>
              <a:gd name="connsiteY6" fmla="*/ 3691219 h 6855404"/>
              <a:gd name="connsiteX7" fmla="*/ 2821856 w 11682484"/>
              <a:gd name="connsiteY7" fmla="*/ 3599026 h 6855404"/>
              <a:gd name="connsiteX8" fmla="*/ 63756 w 11682484"/>
              <a:gd name="connsiteY8" fmla="*/ 6602507 h 6855404"/>
              <a:gd name="connsiteX9" fmla="*/ 3589 w 11682484"/>
              <a:gd name="connsiteY9" fmla="*/ 6855404 h 6855404"/>
              <a:gd name="connsiteX10" fmla="*/ 0 w 11682484"/>
              <a:gd name="connsiteY10" fmla="*/ 6855404 h 6855404"/>
              <a:gd name="connsiteX11" fmla="*/ 0 w 11682484"/>
              <a:gd name="connsiteY11" fmla="*/ 5728147 h 6855404"/>
              <a:gd name="connsiteX12" fmla="*/ 0 w 11682484"/>
              <a:gd name="connsiteY12" fmla="*/ 1967486 h 6855404"/>
              <a:gd name="connsiteX13" fmla="*/ 0 w 11682484"/>
              <a:gd name="connsiteY13" fmla="*/ 825147 h 6855404"/>
              <a:gd name="connsiteX14" fmla="*/ 1 w 11682484"/>
              <a:gd name="connsiteY14" fmla="*/ 825147 h 6855404"/>
              <a:gd name="connsiteX15" fmla="*/ 1 w 11682484"/>
              <a:gd name="connsiteY15" fmla="*/ 479227 h 6855404"/>
              <a:gd name="connsiteX16" fmla="*/ 1 w 11682484"/>
              <a:gd name="connsiteY16" fmla="*/ 346491 h 6855404"/>
              <a:gd name="connsiteX17" fmla="*/ 2 w 11682484"/>
              <a:gd name="connsiteY17" fmla="*/ 346491 h 6855404"/>
              <a:gd name="connsiteX18" fmla="*/ 2 w 11682484"/>
              <a:gd name="connsiteY18" fmla="*/ 571 h 6855404"/>
              <a:gd name="connsiteX19" fmla="*/ 127322 w 11682484"/>
              <a:gd name="connsiteY19" fmla="*/ 31 h 68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82484" h="6855404">
                <a:moveTo>
                  <a:pt x="135716" y="0"/>
                </a:moveTo>
                <a:lnTo>
                  <a:pt x="1583140" y="1348532"/>
                </a:lnTo>
                <a:lnTo>
                  <a:pt x="11682484" y="4114823"/>
                </a:lnTo>
                <a:lnTo>
                  <a:pt x="11682484" y="6855404"/>
                </a:lnTo>
                <a:lnTo>
                  <a:pt x="9707328" y="6855404"/>
                </a:lnTo>
                <a:lnTo>
                  <a:pt x="9569988" y="6685097"/>
                </a:lnTo>
                <a:cubicBezTo>
                  <a:pt x="8411292" y="5293196"/>
                  <a:pt x="7168522" y="4300079"/>
                  <a:pt x="5598025" y="3691219"/>
                </a:cubicBezTo>
                <a:cubicBezTo>
                  <a:pt x="4810593" y="3386702"/>
                  <a:pt x="3628101" y="3319652"/>
                  <a:pt x="2821856" y="3599026"/>
                </a:cubicBezTo>
                <a:cubicBezTo>
                  <a:pt x="1476436" y="4020704"/>
                  <a:pt x="428633" y="5267408"/>
                  <a:pt x="63756" y="6602507"/>
                </a:cubicBezTo>
                <a:lnTo>
                  <a:pt x="3589" y="6855404"/>
                </a:lnTo>
                <a:lnTo>
                  <a:pt x="0" y="6855404"/>
                </a:lnTo>
                <a:lnTo>
                  <a:pt x="0" y="5728147"/>
                </a:lnTo>
                <a:lnTo>
                  <a:pt x="0" y="1967486"/>
                </a:lnTo>
                <a:lnTo>
                  <a:pt x="0" y="825147"/>
                </a:lnTo>
                <a:lnTo>
                  <a:pt x="1" y="825147"/>
                </a:lnTo>
                <a:lnTo>
                  <a:pt x="1" y="479227"/>
                </a:lnTo>
                <a:lnTo>
                  <a:pt x="1" y="346491"/>
                </a:lnTo>
                <a:lnTo>
                  <a:pt x="2" y="346491"/>
                </a:lnTo>
                <a:lnTo>
                  <a:pt x="2" y="571"/>
                </a:lnTo>
                <a:cubicBezTo>
                  <a:pt x="2" y="571"/>
                  <a:pt x="46193" y="353"/>
                  <a:pt x="127322" y="31"/>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1218F5CF-15FE-4EEB-9CE3-3FBB4D1D799E}"/>
              </a:ext>
            </a:extLst>
          </p:cNvPr>
          <p:cNvSpPr>
            <a:spLocks/>
          </p:cNvSpPr>
          <p:nvPr userDrawn="1"/>
        </p:nvSpPr>
        <p:spPr bwMode="auto">
          <a:xfrm rot="213804">
            <a:off x="-19171" y="109604"/>
            <a:ext cx="12075996" cy="2051564"/>
          </a:xfrm>
          <a:custGeom>
            <a:avLst/>
            <a:gdLst>
              <a:gd name="connsiteX0" fmla="*/ 1 w 12075996"/>
              <a:gd name="connsiteY0" fmla="*/ 264203 h 2051564"/>
              <a:gd name="connsiteX1" fmla="*/ 4242639 w 12075996"/>
              <a:gd name="connsiteY1" fmla="*/ 0 h 2051564"/>
              <a:gd name="connsiteX2" fmla="*/ 4506096 w 12075996"/>
              <a:gd name="connsiteY2" fmla="*/ 105217 h 2051564"/>
              <a:gd name="connsiteX3" fmla="*/ 7760587 w 12075996"/>
              <a:gd name="connsiteY3" fmla="*/ 1449725 h 2051564"/>
              <a:gd name="connsiteX4" fmla="*/ 12023712 w 12075996"/>
              <a:gd name="connsiteY4" fmla="*/ 181916 h 2051564"/>
              <a:gd name="connsiteX5" fmla="*/ 12075996 w 12075996"/>
              <a:gd name="connsiteY5" fmla="*/ 38560 h 2051564"/>
              <a:gd name="connsiteX6" fmla="*/ 12075996 w 12075996"/>
              <a:gd name="connsiteY6" fmla="*/ 49656 h 2051564"/>
              <a:gd name="connsiteX7" fmla="*/ 12034949 w 12075996"/>
              <a:gd name="connsiteY7" fmla="*/ 192180 h 2051564"/>
              <a:gd name="connsiteX8" fmla="*/ 7869859 w 12075996"/>
              <a:gd name="connsiteY8" fmla="*/ 1752181 h 2051564"/>
              <a:gd name="connsiteX9" fmla="*/ 3235820 w 12075996"/>
              <a:gd name="connsiteY9" fmla="*/ 242456 h 2051564"/>
              <a:gd name="connsiteX10" fmla="*/ 1558466 w 12075996"/>
              <a:gd name="connsiteY10" fmla="*/ 338976 h 2051564"/>
              <a:gd name="connsiteX11" fmla="*/ 220 w 12075996"/>
              <a:gd name="connsiteY11" fmla="*/ 450295 h 2051564"/>
              <a:gd name="connsiteX12" fmla="*/ 881 w 12075996"/>
              <a:gd name="connsiteY12" fmla="*/ 459818 h 2051564"/>
              <a:gd name="connsiteX13" fmla="*/ 0 w 12075996"/>
              <a:gd name="connsiteY13" fmla="*/ 459516 h 2051564"/>
              <a:gd name="connsiteX14" fmla="*/ 0 w 12075996"/>
              <a:gd name="connsiteY14" fmla="*/ 429248 h 2051564"/>
              <a:gd name="connsiteX15" fmla="*/ 1 w 12075996"/>
              <a:gd name="connsiteY15" fmla="*/ 429248 h 20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75996" h="2051564">
                <a:moveTo>
                  <a:pt x="1" y="264203"/>
                </a:moveTo>
                <a:lnTo>
                  <a:pt x="4242639" y="0"/>
                </a:lnTo>
                <a:lnTo>
                  <a:pt x="4506096" y="105217"/>
                </a:lnTo>
                <a:cubicBezTo>
                  <a:pt x="5593744" y="542784"/>
                  <a:pt x="6923737" y="1110296"/>
                  <a:pt x="7760587" y="1449725"/>
                </a:cubicBezTo>
                <a:cubicBezTo>
                  <a:pt x="10618004" y="2616266"/>
                  <a:pt x="11666948" y="1084938"/>
                  <a:pt x="12023712" y="181916"/>
                </a:cubicBezTo>
                <a:lnTo>
                  <a:pt x="12075996" y="38560"/>
                </a:lnTo>
                <a:lnTo>
                  <a:pt x="12075996" y="49656"/>
                </a:lnTo>
                <a:lnTo>
                  <a:pt x="12034949" y="192180"/>
                </a:lnTo>
                <a:cubicBezTo>
                  <a:pt x="11741579" y="1117741"/>
                  <a:pt x="10801203" y="2718034"/>
                  <a:pt x="7869859" y="1752181"/>
                </a:cubicBezTo>
                <a:cubicBezTo>
                  <a:pt x="6621354" y="1343948"/>
                  <a:pt x="4298591" y="526574"/>
                  <a:pt x="3235820" y="242456"/>
                </a:cubicBezTo>
                <a:cubicBezTo>
                  <a:pt x="3156415" y="232591"/>
                  <a:pt x="2347516" y="284550"/>
                  <a:pt x="1558466" y="338976"/>
                </a:cubicBezTo>
                <a:cubicBezTo>
                  <a:pt x="769418" y="393403"/>
                  <a:pt x="220" y="450295"/>
                  <a:pt x="220" y="450295"/>
                </a:cubicBezTo>
                <a:lnTo>
                  <a:pt x="881" y="459818"/>
                </a:lnTo>
                <a:lnTo>
                  <a:pt x="0" y="459516"/>
                </a:lnTo>
                <a:lnTo>
                  <a:pt x="0" y="429248"/>
                </a:lnTo>
                <a:lnTo>
                  <a:pt x="1" y="42924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2815AE85-5663-49FF-822D-A9BCC638FE7E}"/>
              </a:ext>
            </a:extLst>
          </p:cNvPr>
          <p:cNvSpPr>
            <a:spLocks/>
          </p:cNvSpPr>
          <p:nvPr userDrawn="1"/>
        </p:nvSpPr>
        <p:spPr bwMode="auto">
          <a:xfrm>
            <a:off x="-2" y="0"/>
            <a:ext cx="12192002" cy="6858000"/>
          </a:xfrm>
          <a:custGeom>
            <a:avLst/>
            <a:gdLst>
              <a:gd name="connsiteX0" fmla="*/ 1562216 w 12192002"/>
              <a:gd name="connsiteY0" fmla="*/ 24 h 6847230"/>
              <a:gd name="connsiteX1" fmla="*/ 3242227 w 12192002"/>
              <a:gd name="connsiteY1" fmla="*/ 19898 h 6847230"/>
              <a:gd name="connsiteX2" fmla="*/ 7760587 w 12192002"/>
              <a:gd name="connsiteY2" fmla="*/ 1846920 h 6847230"/>
              <a:gd name="connsiteX3" fmla="*/ 12192002 w 12192002"/>
              <a:gd name="connsiteY3" fmla="*/ 3162 h 6847230"/>
              <a:gd name="connsiteX4" fmla="*/ 12192002 w 12192002"/>
              <a:gd name="connsiteY4" fmla="*/ 1143708 h 6847230"/>
              <a:gd name="connsiteX5" fmla="*/ 12192002 w 12192002"/>
              <a:gd name="connsiteY5" fmla="*/ 6847230 h 6847230"/>
              <a:gd name="connsiteX6" fmla="*/ 10130702 w 12192002"/>
              <a:gd name="connsiteY6" fmla="*/ 6847230 h 6847230"/>
              <a:gd name="connsiteX7" fmla="*/ 9987372 w 12192002"/>
              <a:gd name="connsiteY7" fmla="*/ 6677190 h 6847230"/>
              <a:gd name="connsiteX8" fmla="*/ 5842176 w 12192002"/>
              <a:gd name="connsiteY8" fmla="*/ 3688014 h 6847230"/>
              <a:gd name="connsiteX9" fmla="*/ 2944928 w 12192002"/>
              <a:gd name="connsiteY9" fmla="*/ 3595966 h 6847230"/>
              <a:gd name="connsiteX10" fmla="*/ 66537 w 12192002"/>
              <a:gd name="connsiteY10" fmla="*/ 6594730 h 6847230"/>
              <a:gd name="connsiteX11" fmla="*/ 3745 w 12192002"/>
              <a:gd name="connsiteY11" fmla="*/ 6847230 h 6847230"/>
              <a:gd name="connsiteX12" fmla="*/ 0 w 12192002"/>
              <a:gd name="connsiteY12" fmla="*/ 6847230 h 6847230"/>
              <a:gd name="connsiteX13" fmla="*/ 0 w 12192002"/>
              <a:gd name="connsiteY13" fmla="*/ 5721743 h 6847230"/>
              <a:gd name="connsiteX14" fmla="*/ 0 w 12192002"/>
              <a:gd name="connsiteY14" fmla="*/ 1966988 h 6847230"/>
              <a:gd name="connsiteX15" fmla="*/ 0 w 12192002"/>
              <a:gd name="connsiteY15" fmla="*/ 826443 h 6847230"/>
              <a:gd name="connsiteX16" fmla="*/ 1 w 12192002"/>
              <a:gd name="connsiteY16" fmla="*/ 826443 h 6847230"/>
              <a:gd name="connsiteX17" fmla="*/ 1 w 12192002"/>
              <a:gd name="connsiteY17" fmla="*/ 481066 h 6847230"/>
              <a:gd name="connsiteX18" fmla="*/ 1 w 12192002"/>
              <a:gd name="connsiteY18" fmla="*/ 348539 h 6847230"/>
              <a:gd name="connsiteX19" fmla="*/ 2 w 12192002"/>
              <a:gd name="connsiteY19" fmla="*/ 348539 h 6847230"/>
              <a:gd name="connsiteX20" fmla="*/ 2 w 12192002"/>
              <a:gd name="connsiteY20" fmla="*/ 3162 h 6847230"/>
              <a:gd name="connsiteX21" fmla="*/ 1562216 w 12192002"/>
              <a:gd name="connsiteY21" fmla="*/ 24 h 68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2" h="6847230">
                <a:moveTo>
                  <a:pt x="1562216" y="24"/>
                </a:moveTo>
                <a:cubicBezTo>
                  <a:pt x="2353140" y="373"/>
                  <a:pt x="3163696" y="4557"/>
                  <a:pt x="3242227" y="19898"/>
                </a:cubicBezTo>
                <a:cubicBezTo>
                  <a:pt x="4282770" y="376934"/>
                  <a:pt x="6543351" y="1353205"/>
                  <a:pt x="7760587" y="1846920"/>
                </a:cubicBezTo>
                <a:cubicBezTo>
                  <a:pt x="11661915" y="3439636"/>
                  <a:pt x="12192002" y="3162"/>
                  <a:pt x="12192002" y="3162"/>
                </a:cubicBezTo>
                <a:lnTo>
                  <a:pt x="12192002" y="1143708"/>
                </a:lnTo>
                <a:lnTo>
                  <a:pt x="12192002" y="6847230"/>
                </a:lnTo>
                <a:lnTo>
                  <a:pt x="10130702" y="6847230"/>
                </a:lnTo>
                <a:lnTo>
                  <a:pt x="9987372" y="6677190"/>
                </a:lnTo>
                <a:cubicBezTo>
                  <a:pt x="8778141" y="5287475"/>
                  <a:pt x="7481169" y="4295918"/>
                  <a:pt x="5842176" y="3688014"/>
                </a:cubicBezTo>
                <a:cubicBezTo>
                  <a:pt x="5020401" y="3383975"/>
                  <a:pt x="3786336" y="3317031"/>
                  <a:pt x="2944928" y="3595966"/>
                </a:cubicBezTo>
                <a:cubicBezTo>
                  <a:pt x="1540829" y="4016982"/>
                  <a:pt x="447327" y="5261728"/>
                  <a:pt x="66537" y="6594730"/>
                </a:cubicBezTo>
                <a:lnTo>
                  <a:pt x="3745" y="6847230"/>
                </a:lnTo>
                <a:lnTo>
                  <a:pt x="0" y="6847230"/>
                </a:lnTo>
                <a:lnTo>
                  <a:pt x="0" y="5721743"/>
                </a:lnTo>
                <a:lnTo>
                  <a:pt x="0" y="1966988"/>
                </a:lnTo>
                <a:lnTo>
                  <a:pt x="0" y="826443"/>
                </a:lnTo>
                <a:lnTo>
                  <a:pt x="1" y="826443"/>
                </a:lnTo>
                <a:lnTo>
                  <a:pt x="1" y="481066"/>
                </a:lnTo>
                <a:lnTo>
                  <a:pt x="1" y="348539"/>
                </a:lnTo>
                <a:lnTo>
                  <a:pt x="2" y="348539"/>
                </a:lnTo>
                <a:lnTo>
                  <a:pt x="2" y="3162"/>
                </a:lnTo>
                <a:cubicBezTo>
                  <a:pt x="2" y="3162"/>
                  <a:pt x="771293" y="-324"/>
                  <a:pt x="1562216" y="2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Shape 29">
            <a:extLst>
              <a:ext uri="{FF2B5EF4-FFF2-40B4-BE49-F238E27FC236}">
                <a16:creationId xmlns:a16="http://schemas.microsoft.com/office/drawing/2014/main" id="{ABA38739-135D-4AF4-8B9D-F28B606324BD}"/>
              </a:ext>
            </a:extLst>
          </p:cNvPr>
          <p:cNvSpPr/>
          <p:nvPr userDrawn="1"/>
        </p:nvSpPr>
        <p:spPr>
          <a:xfrm>
            <a:off x="342402" y="0"/>
            <a:ext cx="1784313" cy="6858000"/>
          </a:xfrm>
          <a:custGeom>
            <a:avLst/>
            <a:gdLst>
              <a:gd name="connsiteX0" fmla="*/ 652884 w 1784313"/>
              <a:gd name="connsiteY0" fmla="*/ 6458598 h 6858000"/>
              <a:gd name="connsiteX1" fmla="*/ 802318 w 1784313"/>
              <a:gd name="connsiteY1" fmla="*/ 6581346 h 6858000"/>
              <a:gd name="connsiteX2" fmla="*/ 857467 w 1784313"/>
              <a:gd name="connsiteY2" fmla="*/ 6627600 h 6858000"/>
              <a:gd name="connsiteX3" fmla="*/ 637290 w 1784313"/>
              <a:gd name="connsiteY3" fmla="*/ 6822898 h 6858000"/>
              <a:gd name="connsiteX4" fmla="*/ 601533 w 1784313"/>
              <a:gd name="connsiteY4" fmla="*/ 6858000 h 6858000"/>
              <a:gd name="connsiteX5" fmla="*/ 238242 w 1784313"/>
              <a:gd name="connsiteY5" fmla="*/ 6858000 h 6858000"/>
              <a:gd name="connsiteX6" fmla="*/ 298552 w 1784313"/>
              <a:gd name="connsiteY6" fmla="*/ 6787944 h 6858000"/>
              <a:gd name="connsiteX7" fmla="*/ 652884 w 1784313"/>
              <a:gd name="connsiteY7" fmla="*/ 6458598 h 6858000"/>
              <a:gd name="connsiteX8" fmla="*/ 291752 w 1784313"/>
              <a:gd name="connsiteY8" fmla="*/ 5513960 h 6858000"/>
              <a:gd name="connsiteX9" fmla="*/ 348680 w 1784313"/>
              <a:gd name="connsiteY9" fmla="*/ 5663394 h 6858000"/>
              <a:gd name="connsiteX10" fmla="*/ 428733 w 1784313"/>
              <a:gd name="connsiteY10" fmla="*/ 5787923 h 6858000"/>
              <a:gd name="connsiteX11" fmla="*/ 455418 w 1784313"/>
              <a:gd name="connsiteY11" fmla="*/ 5819944 h 6858000"/>
              <a:gd name="connsiteX12" fmla="*/ 1327117 w 1784313"/>
              <a:gd name="connsiteY12" fmla="*/ 5819944 h 6858000"/>
              <a:gd name="connsiteX13" fmla="*/ 1350243 w 1784313"/>
              <a:gd name="connsiteY13" fmla="*/ 5787923 h 6858000"/>
              <a:gd name="connsiteX14" fmla="*/ 1424960 w 1784313"/>
              <a:gd name="connsiteY14" fmla="*/ 5663394 h 6858000"/>
              <a:gd name="connsiteX15" fmla="*/ 1474771 w 1784313"/>
              <a:gd name="connsiteY15" fmla="*/ 5513960 h 6858000"/>
              <a:gd name="connsiteX16" fmla="*/ 410943 w 1784313"/>
              <a:gd name="connsiteY16" fmla="*/ 5078112 h 6858000"/>
              <a:gd name="connsiteX17" fmla="*/ 343342 w 1784313"/>
              <a:gd name="connsiteY17" fmla="*/ 5183070 h 6858000"/>
              <a:gd name="connsiteX18" fmla="*/ 282856 w 1784313"/>
              <a:gd name="connsiteY18" fmla="*/ 5360968 h 6858000"/>
              <a:gd name="connsiteX19" fmla="*/ 281078 w 1784313"/>
              <a:gd name="connsiteY19" fmla="*/ 5382316 h 6858000"/>
              <a:gd name="connsiteX20" fmla="*/ 1476551 w 1784313"/>
              <a:gd name="connsiteY20" fmla="*/ 5382316 h 6858000"/>
              <a:gd name="connsiteX21" fmla="*/ 1472993 w 1784313"/>
              <a:gd name="connsiteY21" fmla="*/ 5360968 h 6858000"/>
              <a:gd name="connsiteX22" fmla="*/ 1405392 w 1784313"/>
              <a:gd name="connsiteY22" fmla="*/ 5183070 h 6858000"/>
              <a:gd name="connsiteX23" fmla="*/ 1337791 w 1784313"/>
              <a:gd name="connsiteY23" fmla="*/ 5078112 h 6858000"/>
              <a:gd name="connsiteX24" fmla="*/ 435849 w 1784313"/>
              <a:gd name="connsiteY24" fmla="*/ 3537517 h 6858000"/>
              <a:gd name="connsiteX25" fmla="*/ 480324 w 1784313"/>
              <a:gd name="connsiteY25" fmla="*/ 3676278 h 6858000"/>
              <a:gd name="connsiteX26" fmla="*/ 540809 w 1784313"/>
              <a:gd name="connsiteY26" fmla="*/ 3800806 h 6858000"/>
              <a:gd name="connsiteX27" fmla="*/ 556819 w 1784313"/>
              <a:gd name="connsiteY27" fmla="*/ 3825712 h 6858000"/>
              <a:gd name="connsiteX28" fmla="*/ 556819 w 1784313"/>
              <a:gd name="connsiteY28" fmla="*/ 3827490 h 6858000"/>
              <a:gd name="connsiteX29" fmla="*/ 1353801 w 1784313"/>
              <a:gd name="connsiteY29" fmla="*/ 3827490 h 6858000"/>
              <a:gd name="connsiteX30" fmla="*/ 1369813 w 1784313"/>
              <a:gd name="connsiteY30" fmla="*/ 3802584 h 6858000"/>
              <a:gd name="connsiteX31" fmla="*/ 1396497 w 1784313"/>
              <a:gd name="connsiteY31" fmla="*/ 3756331 h 6858000"/>
              <a:gd name="connsiteX32" fmla="*/ 1394718 w 1784313"/>
              <a:gd name="connsiteY32" fmla="*/ 3756331 h 6858000"/>
              <a:gd name="connsiteX33" fmla="*/ 1432076 w 1784313"/>
              <a:gd name="connsiteY33" fmla="*/ 3676277 h 6858000"/>
              <a:gd name="connsiteX34" fmla="*/ 1471213 w 1784313"/>
              <a:gd name="connsiteY34" fmla="*/ 3537517 h 6858000"/>
              <a:gd name="connsiteX35" fmla="*/ 1017575 w 1784313"/>
              <a:gd name="connsiteY35" fmla="*/ 3537517 h 6858000"/>
              <a:gd name="connsiteX36" fmla="*/ 1015795 w 1784313"/>
              <a:gd name="connsiteY36" fmla="*/ 3537517 h 6858000"/>
              <a:gd name="connsiteX37" fmla="*/ 508787 w 1784313"/>
              <a:gd name="connsiteY37" fmla="*/ 3121236 h 6858000"/>
              <a:gd name="connsiteX38" fmla="*/ 464312 w 1784313"/>
              <a:gd name="connsiteY38" fmla="*/ 3194174 h 6858000"/>
              <a:gd name="connsiteX39" fmla="*/ 418059 w 1784313"/>
              <a:gd name="connsiteY39" fmla="*/ 3372072 h 6858000"/>
              <a:gd name="connsiteX40" fmla="*/ 419839 w 1784313"/>
              <a:gd name="connsiteY40" fmla="*/ 3411209 h 6858000"/>
              <a:gd name="connsiteX41" fmla="*/ 1015795 w 1784313"/>
              <a:gd name="connsiteY41" fmla="*/ 3411209 h 6858000"/>
              <a:gd name="connsiteX42" fmla="*/ 1017575 w 1784313"/>
              <a:gd name="connsiteY42" fmla="*/ 3411209 h 6858000"/>
              <a:gd name="connsiteX43" fmla="*/ 1478329 w 1784313"/>
              <a:gd name="connsiteY43" fmla="*/ 3411209 h 6858000"/>
              <a:gd name="connsiteX44" fmla="*/ 1474772 w 1784313"/>
              <a:gd name="connsiteY44" fmla="*/ 3372071 h 6858000"/>
              <a:gd name="connsiteX45" fmla="*/ 1426740 w 1784313"/>
              <a:gd name="connsiteY45" fmla="*/ 3194174 h 6858000"/>
              <a:gd name="connsiteX46" fmla="*/ 1423182 w 1784313"/>
              <a:gd name="connsiteY46" fmla="*/ 3185280 h 6858000"/>
              <a:gd name="connsiteX47" fmla="*/ 1391161 w 1784313"/>
              <a:gd name="connsiteY47" fmla="*/ 3121237 h 6858000"/>
              <a:gd name="connsiteX48" fmla="*/ 458976 w 1784313"/>
              <a:gd name="connsiteY48" fmla="*/ 1634012 h 6858000"/>
              <a:gd name="connsiteX49" fmla="*/ 498114 w 1784313"/>
              <a:gd name="connsiteY49" fmla="*/ 1794120 h 6858000"/>
              <a:gd name="connsiteX50" fmla="*/ 558599 w 1784313"/>
              <a:gd name="connsiteY50" fmla="*/ 1918648 h 6858000"/>
              <a:gd name="connsiteX51" fmla="*/ 562157 w 1784313"/>
              <a:gd name="connsiteY51" fmla="*/ 1922206 h 6858000"/>
              <a:gd name="connsiteX52" fmla="*/ 1394718 w 1784313"/>
              <a:gd name="connsiteY52" fmla="*/ 1922206 h 6858000"/>
              <a:gd name="connsiteX53" fmla="*/ 1396497 w 1784313"/>
              <a:gd name="connsiteY53" fmla="*/ 1918648 h 6858000"/>
              <a:gd name="connsiteX54" fmla="*/ 1456982 w 1784313"/>
              <a:gd name="connsiteY54" fmla="*/ 1794120 h 6858000"/>
              <a:gd name="connsiteX55" fmla="*/ 1497899 w 1784313"/>
              <a:gd name="connsiteY55" fmla="*/ 1634012 h 6858000"/>
              <a:gd name="connsiteX56" fmla="*/ 560377 w 1784313"/>
              <a:gd name="connsiteY56" fmla="*/ 1217731 h 6858000"/>
              <a:gd name="connsiteX57" fmla="*/ 519461 w 1784313"/>
              <a:gd name="connsiteY57" fmla="*/ 1294226 h 6858000"/>
              <a:gd name="connsiteX58" fmla="*/ 458976 w 1784313"/>
              <a:gd name="connsiteY58" fmla="*/ 1472124 h 6858000"/>
              <a:gd name="connsiteX59" fmla="*/ 453638 w 1784313"/>
              <a:gd name="connsiteY59" fmla="*/ 1507703 h 6858000"/>
              <a:gd name="connsiteX60" fmla="*/ 1503235 w 1784313"/>
              <a:gd name="connsiteY60" fmla="*/ 1507703 h 6858000"/>
              <a:gd name="connsiteX61" fmla="*/ 1499677 w 1784313"/>
              <a:gd name="connsiteY61" fmla="*/ 1472124 h 6858000"/>
              <a:gd name="connsiteX62" fmla="*/ 1444530 w 1784313"/>
              <a:gd name="connsiteY62" fmla="*/ 1294226 h 6858000"/>
              <a:gd name="connsiteX63" fmla="*/ 1405392 w 1784313"/>
              <a:gd name="connsiteY63" fmla="*/ 1217731 h 6858000"/>
              <a:gd name="connsiteX64" fmla="*/ 1196463 w 1784313"/>
              <a:gd name="connsiteY64" fmla="*/ 0 h 6858000"/>
              <a:gd name="connsiteX65" fmla="*/ 1527579 w 1784313"/>
              <a:gd name="connsiteY65" fmla="*/ 0 h 6858000"/>
              <a:gd name="connsiteX66" fmla="*/ 1524583 w 1784313"/>
              <a:gd name="connsiteY66" fmla="*/ 6246 h 6858000"/>
              <a:gd name="connsiteX67" fmla="*/ 1167009 w 1784313"/>
              <a:gd name="connsiteY67" fmla="*/ 467002 h 6858000"/>
              <a:gd name="connsiteX68" fmla="*/ 1149220 w 1784313"/>
              <a:gd name="connsiteY68" fmla="*/ 488350 h 6858000"/>
              <a:gd name="connsiteX69" fmla="*/ 1131430 w 1784313"/>
              <a:gd name="connsiteY69" fmla="*/ 509698 h 6858000"/>
              <a:gd name="connsiteX70" fmla="*/ 1019353 w 1784313"/>
              <a:gd name="connsiteY70" fmla="*/ 637784 h 6858000"/>
              <a:gd name="connsiteX71" fmla="*/ 957090 w 1784313"/>
              <a:gd name="connsiteY71" fmla="*/ 707163 h 6858000"/>
              <a:gd name="connsiteX72" fmla="*/ 939300 w 1784313"/>
              <a:gd name="connsiteY72" fmla="*/ 728511 h 6858000"/>
              <a:gd name="connsiteX73" fmla="*/ 921511 w 1784313"/>
              <a:gd name="connsiteY73" fmla="*/ 749859 h 6858000"/>
              <a:gd name="connsiteX74" fmla="*/ 640432 w 1784313"/>
              <a:gd name="connsiteY74" fmla="*/ 1098538 h 6858000"/>
              <a:gd name="connsiteX75" fmla="*/ 1323559 w 1784313"/>
              <a:gd name="connsiteY75" fmla="*/ 1098538 h 6858000"/>
              <a:gd name="connsiteX76" fmla="*/ 1001563 w 1784313"/>
              <a:gd name="connsiteY76" fmla="*/ 746301 h 6858000"/>
              <a:gd name="connsiteX77" fmla="*/ 1069165 w 1784313"/>
              <a:gd name="connsiteY77" fmla="*/ 669806 h 6858000"/>
              <a:gd name="connsiteX78" fmla="*/ 1175903 w 1784313"/>
              <a:gd name="connsiteY78" fmla="*/ 547056 h 6858000"/>
              <a:gd name="connsiteX79" fmla="*/ 1784313 w 1784313"/>
              <a:gd name="connsiteY79" fmla="*/ 1545063 h 6858000"/>
              <a:gd name="connsiteX80" fmla="*/ 1238168 w 1784313"/>
              <a:gd name="connsiteY80" fmla="*/ 2495036 h 6858000"/>
              <a:gd name="connsiteX81" fmla="*/ 1117198 w 1784313"/>
              <a:gd name="connsiteY81" fmla="*/ 2397192 h 6858000"/>
              <a:gd name="connsiteX82" fmla="*/ 1030027 w 1784313"/>
              <a:gd name="connsiteY82" fmla="*/ 2327813 h 6858000"/>
              <a:gd name="connsiteX83" fmla="*/ 1309327 w 1784313"/>
              <a:gd name="connsiteY83" fmla="*/ 2050292 h 6858000"/>
              <a:gd name="connsiteX84" fmla="*/ 652884 w 1784313"/>
              <a:gd name="connsiteY84" fmla="*/ 2050292 h 6858000"/>
              <a:gd name="connsiteX85" fmla="*/ 942858 w 1784313"/>
              <a:gd name="connsiteY85" fmla="*/ 2327813 h 6858000"/>
              <a:gd name="connsiteX86" fmla="*/ 964206 w 1784313"/>
              <a:gd name="connsiteY86" fmla="*/ 2345603 h 6858000"/>
              <a:gd name="connsiteX87" fmla="*/ 985554 w 1784313"/>
              <a:gd name="connsiteY87" fmla="*/ 2363392 h 6858000"/>
              <a:gd name="connsiteX88" fmla="*/ 1076281 w 1784313"/>
              <a:gd name="connsiteY88" fmla="*/ 2436330 h 6858000"/>
              <a:gd name="connsiteX89" fmla="*/ 1193693 w 1784313"/>
              <a:gd name="connsiteY89" fmla="*/ 2530616 h 6858000"/>
              <a:gd name="connsiteX90" fmla="*/ 1215041 w 1784313"/>
              <a:gd name="connsiteY90" fmla="*/ 2548406 h 6858000"/>
              <a:gd name="connsiteX91" fmla="*/ 1236389 w 1784313"/>
              <a:gd name="connsiteY91" fmla="*/ 2566196 h 6858000"/>
              <a:gd name="connsiteX92" fmla="*/ 1718492 w 1784313"/>
              <a:gd name="connsiteY92" fmla="*/ 3187058 h 6858000"/>
              <a:gd name="connsiteX93" fmla="*/ 1716713 w 1784313"/>
              <a:gd name="connsiteY93" fmla="*/ 3187058 h 6858000"/>
              <a:gd name="connsiteX94" fmla="*/ 1755850 w 1784313"/>
              <a:gd name="connsiteY94" fmla="*/ 3445010 h 6858000"/>
              <a:gd name="connsiteX95" fmla="*/ 1693587 w 1784313"/>
              <a:gd name="connsiteY95" fmla="*/ 3756331 h 6858000"/>
              <a:gd name="connsiteX96" fmla="*/ 1695365 w 1784313"/>
              <a:gd name="connsiteY96" fmla="*/ 3756331 h 6858000"/>
              <a:gd name="connsiteX97" fmla="*/ 1152777 w 1784313"/>
              <a:gd name="connsiteY97" fmla="*/ 4414552 h 6858000"/>
              <a:gd name="connsiteX98" fmla="*/ 1131430 w 1784313"/>
              <a:gd name="connsiteY98" fmla="*/ 4432342 h 6858000"/>
              <a:gd name="connsiteX99" fmla="*/ 1110082 w 1784313"/>
              <a:gd name="connsiteY99" fmla="*/ 4450132 h 6858000"/>
              <a:gd name="connsiteX100" fmla="*/ 935742 w 1784313"/>
              <a:gd name="connsiteY100" fmla="*/ 4590672 h 6858000"/>
              <a:gd name="connsiteX101" fmla="*/ 901941 w 1784313"/>
              <a:gd name="connsiteY101" fmla="*/ 4617356 h 6858000"/>
              <a:gd name="connsiteX102" fmla="*/ 878815 w 1784313"/>
              <a:gd name="connsiteY102" fmla="*/ 4635145 h 6858000"/>
              <a:gd name="connsiteX103" fmla="*/ 857467 w 1784313"/>
              <a:gd name="connsiteY103" fmla="*/ 4652935 h 6858000"/>
              <a:gd name="connsiteX104" fmla="*/ 524797 w 1784313"/>
              <a:gd name="connsiteY104" fmla="*/ 4946467 h 6858000"/>
              <a:gd name="connsiteX105" fmla="*/ 1234610 w 1784313"/>
              <a:gd name="connsiteY105" fmla="*/ 4946467 h 6858000"/>
              <a:gd name="connsiteX106" fmla="*/ 948194 w 1784313"/>
              <a:gd name="connsiteY106" fmla="*/ 4656493 h 6858000"/>
              <a:gd name="connsiteX107" fmla="*/ 980216 w 1784313"/>
              <a:gd name="connsiteY107" fmla="*/ 4631587 h 6858000"/>
              <a:gd name="connsiteX108" fmla="*/ 1154556 w 1784313"/>
              <a:gd name="connsiteY108" fmla="*/ 4489269 h 6858000"/>
              <a:gd name="connsiteX109" fmla="*/ 1761188 w 1784313"/>
              <a:gd name="connsiteY109" fmla="*/ 5435685 h 6858000"/>
              <a:gd name="connsiteX110" fmla="*/ 1149220 w 1784313"/>
              <a:gd name="connsiteY110" fmla="*/ 6382101 h 6858000"/>
              <a:gd name="connsiteX111" fmla="*/ 1074503 w 1784313"/>
              <a:gd name="connsiteY111" fmla="*/ 6319838 h 6858000"/>
              <a:gd name="connsiteX112" fmla="*/ 944636 w 1784313"/>
              <a:gd name="connsiteY112" fmla="*/ 6213099 h 6858000"/>
              <a:gd name="connsiteX113" fmla="*/ 1216821 w 1784313"/>
              <a:gd name="connsiteY113" fmla="*/ 5953368 h 6858000"/>
              <a:gd name="connsiteX114" fmla="*/ 572831 w 1784313"/>
              <a:gd name="connsiteY114" fmla="*/ 5953368 h 6858000"/>
              <a:gd name="connsiteX115" fmla="*/ 857467 w 1784313"/>
              <a:gd name="connsiteY115" fmla="*/ 6213099 h 6858000"/>
              <a:gd name="connsiteX116" fmla="*/ 878815 w 1784313"/>
              <a:gd name="connsiteY116" fmla="*/ 6230889 h 6858000"/>
              <a:gd name="connsiteX117" fmla="*/ 900163 w 1784313"/>
              <a:gd name="connsiteY117" fmla="*/ 6248679 h 6858000"/>
              <a:gd name="connsiteX118" fmla="*/ 1031807 w 1784313"/>
              <a:gd name="connsiteY118" fmla="*/ 6358975 h 6858000"/>
              <a:gd name="connsiteX119" fmla="*/ 1104744 w 1784313"/>
              <a:gd name="connsiteY119" fmla="*/ 6419461 h 6858000"/>
              <a:gd name="connsiteX120" fmla="*/ 1126092 w 1784313"/>
              <a:gd name="connsiteY120" fmla="*/ 6437250 h 6858000"/>
              <a:gd name="connsiteX121" fmla="*/ 1147440 w 1784313"/>
              <a:gd name="connsiteY121" fmla="*/ 6455040 h 6858000"/>
              <a:gd name="connsiteX122" fmla="*/ 1456655 w 1784313"/>
              <a:gd name="connsiteY122" fmla="*/ 6730940 h 6858000"/>
              <a:gd name="connsiteX123" fmla="*/ 1574943 w 1784313"/>
              <a:gd name="connsiteY123" fmla="*/ 6858000 h 6858000"/>
              <a:gd name="connsiteX124" fmla="*/ 1205808 w 1784313"/>
              <a:gd name="connsiteY124" fmla="*/ 6858000 h 6858000"/>
              <a:gd name="connsiteX125" fmla="*/ 1110361 w 1784313"/>
              <a:gd name="connsiteY125" fmla="*/ 6768562 h 6858000"/>
              <a:gd name="connsiteX126" fmla="*/ 941078 w 1784313"/>
              <a:gd name="connsiteY126" fmla="*/ 6624042 h 6858000"/>
              <a:gd name="connsiteX127" fmla="*/ 919730 w 1784313"/>
              <a:gd name="connsiteY127" fmla="*/ 6606252 h 6858000"/>
              <a:gd name="connsiteX128" fmla="*/ 898383 w 1784313"/>
              <a:gd name="connsiteY128" fmla="*/ 6588462 h 6858000"/>
              <a:gd name="connsiteX129" fmla="*/ 839677 w 1784313"/>
              <a:gd name="connsiteY129" fmla="*/ 6540431 h 6858000"/>
              <a:gd name="connsiteX130" fmla="*/ 693801 w 1784313"/>
              <a:gd name="connsiteY130" fmla="*/ 6419461 h 6858000"/>
              <a:gd name="connsiteX131" fmla="*/ 672454 w 1784313"/>
              <a:gd name="connsiteY131" fmla="*/ 6401671 h 6858000"/>
              <a:gd name="connsiteX132" fmla="*/ 651106 w 1784313"/>
              <a:gd name="connsiteY132" fmla="*/ 6383881 h 6858000"/>
              <a:gd name="connsiteX133" fmla="*/ 0 w 1784313"/>
              <a:gd name="connsiteY133" fmla="*/ 5416117 h 6858000"/>
              <a:gd name="connsiteX134" fmla="*/ 672454 w 1784313"/>
              <a:gd name="connsiteY134" fmla="*/ 4462585 h 6858000"/>
              <a:gd name="connsiteX135" fmla="*/ 693801 w 1784313"/>
              <a:gd name="connsiteY135" fmla="*/ 4444796 h 6858000"/>
              <a:gd name="connsiteX136" fmla="*/ 715149 w 1784313"/>
              <a:gd name="connsiteY136" fmla="*/ 4427006 h 6858000"/>
              <a:gd name="connsiteX137" fmla="*/ 752506 w 1784313"/>
              <a:gd name="connsiteY137" fmla="*/ 4396762 h 6858000"/>
              <a:gd name="connsiteX138" fmla="*/ 923288 w 1784313"/>
              <a:gd name="connsiteY138" fmla="*/ 4259782 h 6858000"/>
              <a:gd name="connsiteX139" fmla="*/ 944636 w 1784313"/>
              <a:gd name="connsiteY139" fmla="*/ 4241992 h 6858000"/>
              <a:gd name="connsiteX140" fmla="*/ 965984 w 1784313"/>
              <a:gd name="connsiteY140" fmla="*/ 4224202 h 6858000"/>
              <a:gd name="connsiteX141" fmla="*/ 1257736 w 1784313"/>
              <a:gd name="connsiteY141" fmla="*/ 3944902 h 6858000"/>
              <a:gd name="connsiteX142" fmla="*/ 642210 w 1784313"/>
              <a:gd name="connsiteY142" fmla="*/ 3944902 h 6858000"/>
              <a:gd name="connsiteX143" fmla="*/ 882373 w 1784313"/>
              <a:gd name="connsiteY143" fmla="*/ 4220645 h 6858000"/>
              <a:gd name="connsiteX144" fmla="*/ 711591 w 1784313"/>
              <a:gd name="connsiteY144" fmla="*/ 4357625 h 6858000"/>
              <a:gd name="connsiteX145" fmla="*/ 674232 w 1784313"/>
              <a:gd name="connsiteY145" fmla="*/ 4387868 h 6858000"/>
              <a:gd name="connsiteX146" fmla="*/ 138760 w 1784313"/>
              <a:gd name="connsiteY146" fmla="*/ 3366735 h 6858000"/>
              <a:gd name="connsiteX147" fmla="*/ 727601 w 1784313"/>
              <a:gd name="connsiteY147" fmla="*/ 2555522 h 6858000"/>
              <a:gd name="connsiteX148" fmla="*/ 850351 w 1784313"/>
              <a:gd name="connsiteY148" fmla="*/ 2655145 h 6858000"/>
              <a:gd name="connsiteX149" fmla="*/ 937520 w 1784313"/>
              <a:gd name="connsiteY149" fmla="*/ 2724524 h 6858000"/>
              <a:gd name="connsiteX150" fmla="*/ 619084 w 1784313"/>
              <a:gd name="connsiteY150" fmla="*/ 2991370 h 6858000"/>
              <a:gd name="connsiteX151" fmla="*/ 1307548 w 1784313"/>
              <a:gd name="connsiteY151" fmla="*/ 2991370 h 6858000"/>
              <a:gd name="connsiteX152" fmla="*/ 1030027 w 1784313"/>
              <a:gd name="connsiteY152" fmla="*/ 2726303 h 6858000"/>
              <a:gd name="connsiteX153" fmla="*/ 1008679 w 1784313"/>
              <a:gd name="connsiteY153" fmla="*/ 2708514 h 6858000"/>
              <a:gd name="connsiteX154" fmla="*/ 985553 w 1784313"/>
              <a:gd name="connsiteY154" fmla="*/ 2690724 h 6858000"/>
              <a:gd name="connsiteX155" fmla="*/ 893047 w 1784313"/>
              <a:gd name="connsiteY155" fmla="*/ 2616007 h 6858000"/>
              <a:gd name="connsiteX156" fmla="*/ 775634 w 1784313"/>
              <a:gd name="connsiteY156" fmla="*/ 2521720 h 6858000"/>
              <a:gd name="connsiteX157" fmla="*/ 754286 w 1784313"/>
              <a:gd name="connsiteY157" fmla="*/ 2503931 h 6858000"/>
              <a:gd name="connsiteX158" fmla="*/ 732939 w 1784313"/>
              <a:gd name="connsiteY158" fmla="*/ 2486141 h 6858000"/>
              <a:gd name="connsiteX159" fmla="*/ 177898 w 1784313"/>
              <a:gd name="connsiteY159" fmla="*/ 1537947 h 6858000"/>
              <a:gd name="connsiteX160" fmla="*/ 732939 w 1784313"/>
              <a:gd name="connsiteY160" fmla="*/ 557729 h 6858000"/>
              <a:gd name="connsiteX161" fmla="*/ 750728 w 1784313"/>
              <a:gd name="connsiteY161" fmla="*/ 536382 h 6858000"/>
              <a:gd name="connsiteX162" fmla="*/ 768518 w 1784313"/>
              <a:gd name="connsiteY162" fmla="*/ 515034 h 6858000"/>
              <a:gd name="connsiteX163" fmla="*/ 804098 w 1784313"/>
              <a:gd name="connsiteY163" fmla="*/ 475896 h 6858000"/>
              <a:gd name="connsiteX164" fmla="*/ 942858 w 1784313"/>
              <a:gd name="connsiteY164" fmla="*/ 317568 h 6858000"/>
              <a:gd name="connsiteX165" fmla="*/ 960648 w 1784313"/>
              <a:gd name="connsiteY165" fmla="*/ 296221 h 6858000"/>
              <a:gd name="connsiteX166" fmla="*/ 978438 w 1784313"/>
              <a:gd name="connsiteY166" fmla="*/ 274873 h 6858000"/>
              <a:gd name="connsiteX167" fmla="*/ 1141881 w 1784313"/>
              <a:gd name="connsiteY167" fmla="*/ 75850 h 6858000"/>
              <a:gd name="connsiteX168" fmla="*/ 293257 w 1784313"/>
              <a:gd name="connsiteY168" fmla="*/ 0 h 6858000"/>
              <a:gd name="connsiteX169" fmla="*/ 612950 w 1784313"/>
              <a:gd name="connsiteY169" fmla="*/ 0 h 6858000"/>
              <a:gd name="connsiteX170" fmla="*/ 687130 w 1784313"/>
              <a:gd name="connsiteY170" fmla="*/ 82299 h 6858000"/>
              <a:gd name="connsiteX171" fmla="*/ 898384 w 1784313"/>
              <a:gd name="connsiteY171" fmla="*/ 278431 h 6858000"/>
              <a:gd name="connsiteX172" fmla="*/ 754286 w 1784313"/>
              <a:gd name="connsiteY172" fmla="*/ 443875 h 6858000"/>
              <a:gd name="connsiteX173" fmla="*/ 725823 w 1784313"/>
              <a:gd name="connsiteY173" fmla="*/ 477677 h 6858000"/>
              <a:gd name="connsiteX174" fmla="*/ 295310 w 1784313"/>
              <a:gd name="connsiteY174" fmla="*/ 4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784313" h="6858000">
                <a:moveTo>
                  <a:pt x="652884" y="6458598"/>
                </a:moveTo>
                <a:cubicBezTo>
                  <a:pt x="700917" y="6499513"/>
                  <a:pt x="750728" y="6540431"/>
                  <a:pt x="802318" y="6581346"/>
                </a:cubicBezTo>
                <a:cubicBezTo>
                  <a:pt x="820108" y="6597358"/>
                  <a:pt x="839677" y="6611590"/>
                  <a:pt x="857467" y="6627600"/>
                </a:cubicBezTo>
                <a:cubicBezTo>
                  <a:pt x="780526" y="6693422"/>
                  <a:pt x="705920" y="6758466"/>
                  <a:pt x="637290" y="6822898"/>
                </a:cubicBezTo>
                <a:lnTo>
                  <a:pt x="601533" y="6858000"/>
                </a:lnTo>
                <a:lnTo>
                  <a:pt x="238242" y="6858000"/>
                </a:lnTo>
                <a:lnTo>
                  <a:pt x="298552" y="6787944"/>
                </a:lnTo>
                <a:cubicBezTo>
                  <a:pt x="403466" y="6675160"/>
                  <a:pt x="526799" y="6566004"/>
                  <a:pt x="652884" y="6458598"/>
                </a:cubicBezTo>
                <a:close/>
                <a:moveTo>
                  <a:pt x="291752" y="5513960"/>
                </a:moveTo>
                <a:cubicBezTo>
                  <a:pt x="302426" y="5563772"/>
                  <a:pt x="321994" y="5613583"/>
                  <a:pt x="348680" y="5663394"/>
                </a:cubicBezTo>
                <a:cubicBezTo>
                  <a:pt x="370027" y="5704312"/>
                  <a:pt x="398491" y="5747007"/>
                  <a:pt x="428733" y="5787923"/>
                </a:cubicBezTo>
                <a:cubicBezTo>
                  <a:pt x="435849" y="5798597"/>
                  <a:pt x="444744" y="5809270"/>
                  <a:pt x="455418" y="5819944"/>
                </a:cubicBezTo>
                <a:lnTo>
                  <a:pt x="1327117" y="5819944"/>
                </a:lnTo>
                <a:cubicBezTo>
                  <a:pt x="1334233" y="5809270"/>
                  <a:pt x="1343127" y="5798597"/>
                  <a:pt x="1350243" y="5787923"/>
                </a:cubicBezTo>
                <a:cubicBezTo>
                  <a:pt x="1380487" y="5747007"/>
                  <a:pt x="1405392" y="5706090"/>
                  <a:pt x="1424960" y="5663394"/>
                </a:cubicBezTo>
                <a:cubicBezTo>
                  <a:pt x="1448088" y="5613583"/>
                  <a:pt x="1465878" y="5563772"/>
                  <a:pt x="1474771" y="5513960"/>
                </a:cubicBezTo>
                <a:close/>
                <a:moveTo>
                  <a:pt x="410943" y="5078112"/>
                </a:moveTo>
                <a:cubicBezTo>
                  <a:pt x="386037" y="5111911"/>
                  <a:pt x="362911" y="5147491"/>
                  <a:pt x="343342" y="5183070"/>
                </a:cubicBezTo>
                <a:cubicBezTo>
                  <a:pt x="311320" y="5239998"/>
                  <a:pt x="291752" y="5300483"/>
                  <a:pt x="282856" y="5360968"/>
                </a:cubicBezTo>
                <a:cubicBezTo>
                  <a:pt x="281079" y="5368084"/>
                  <a:pt x="281079" y="5375200"/>
                  <a:pt x="281078" y="5382316"/>
                </a:cubicBezTo>
                <a:lnTo>
                  <a:pt x="1476551" y="5382316"/>
                </a:lnTo>
                <a:cubicBezTo>
                  <a:pt x="1474771" y="5375200"/>
                  <a:pt x="1474771" y="5368084"/>
                  <a:pt x="1472993" y="5360968"/>
                </a:cubicBezTo>
                <a:cubicBezTo>
                  <a:pt x="1460540" y="5302263"/>
                  <a:pt x="1437414" y="5241778"/>
                  <a:pt x="1405392" y="5183070"/>
                </a:cubicBezTo>
                <a:cubicBezTo>
                  <a:pt x="1385823" y="5147491"/>
                  <a:pt x="1362697" y="5113691"/>
                  <a:pt x="1337791" y="5078112"/>
                </a:cubicBezTo>
                <a:close/>
                <a:moveTo>
                  <a:pt x="435849" y="3537517"/>
                </a:moveTo>
                <a:cubicBezTo>
                  <a:pt x="446522" y="3583771"/>
                  <a:pt x="462534" y="3630024"/>
                  <a:pt x="480324" y="3676278"/>
                </a:cubicBezTo>
                <a:cubicBezTo>
                  <a:pt x="496334" y="3718973"/>
                  <a:pt x="517681" y="3759888"/>
                  <a:pt x="540809" y="3800806"/>
                </a:cubicBezTo>
                <a:cubicBezTo>
                  <a:pt x="546145" y="3807922"/>
                  <a:pt x="551483" y="3816816"/>
                  <a:pt x="556819" y="3825712"/>
                </a:cubicBezTo>
                <a:lnTo>
                  <a:pt x="556819" y="3827490"/>
                </a:lnTo>
                <a:lnTo>
                  <a:pt x="1353801" y="3827490"/>
                </a:lnTo>
                <a:cubicBezTo>
                  <a:pt x="1359139" y="3820374"/>
                  <a:pt x="1364475" y="3811480"/>
                  <a:pt x="1369813" y="3802584"/>
                </a:cubicBezTo>
                <a:cubicBezTo>
                  <a:pt x="1378707" y="3786574"/>
                  <a:pt x="1387603" y="3772342"/>
                  <a:pt x="1396497" y="3756331"/>
                </a:cubicBezTo>
                <a:lnTo>
                  <a:pt x="1394718" y="3756331"/>
                </a:lnTo>
                <a:cubicBezTo>
                  <a:pt x="1408950" y="3729647"/>
                  <a:pt x="1421402" y="3702961"/>
                  <a:pt x="1432076" y="3676277"/>
                </a:cubicBezTo>
                <a:cubicBezTo>
                  <a:pt x="1449866" y="3631802"/>
                  <a:pt x="1464098" y="3585549"/>
                  <a:pt x="1471213" y="3537517"/>
                </a:cubicBezTo>
                <a:lnTo>
                  <a:pt x="1017575" y="3537517"/>
                </a:lnTo>
                <a:lnTo>
                  <a:pt x="1015795" y="3537517"/>
                </a:lnTo>
                <a:close/>
                <a:moveTo>
                  <a:pt x="508787" y="3121236"/>
                </a:moveTo>
                <a:cubicBezTo>
                  <a:pt x="492776" y="3146142"/>
                  <a:pt x="476766" y="3169268"/>
                  <a:pt x="464312" y="3194174"/>
                </a:cubicBezTo>
                <a:cubicBezTo>
                  <a:pt x="435849" y="3251101"/>
                  <a:pt x="418059" y="3309808"/>
                  <a:pt x="418059" y="3372072"/>
                </a:cubicBezTo>
                <a:cubicBezTo>
                  <a:pt x="418059" y="3384526"/>
                  <a:pt x="418059" y="3398757"/>
                  <a:pt x="419839" y="3411209"/>
                </a:cubicBezTo>
                <a:lnTo>
                  <a:pt x="1015795" y="3411209"/>
                </a:lnTo>
                <a:lnTo>
                  <a:pt x="1017575" y="3411209"/>
                </a:lnTo>
                <a:lnTo>
                  <a:pt x="1478329" y="3411209"/>
                </a:lnTo>
                <a:cubicBezTo>
                  <a:pt x="1476551" y="3396977"/>
                  <a:pt x="1476551" y="3384525"/>
                  <a:pt x="1474772" y="3372071"/>
                </a:cubicBezTo>
                <a:cubicBezTo>
                  <a:pt x="1467656" y="3309808"/>
                  <a:pt x="1451646" y="3249323"/>
                  <a:pt x="1426740" y="3194174"/>
                </a:cubicBezTo>
                <a:cubicBezTo>
                  <a:pt x="1426740" y="3190616"/>
                  <a:pt x="1424960" y="3188838"/>
                  <a:pt x="1423182" y="3185280"/>
                </a:cubicBezTo>
                <a:cubicBezTo>
                  <a:pt x="1414286" y="3163932"/>
                  <a:pt x="1403612" y="3142584"/>
                  <a:pt x="1391161" y="3121237"/>
                </a:cubicBezTo>
                <a:close/>
                <a:moveTo>
                  <a:pt x="458976" y="1634012"/>
                </a:moveTo>
                <a:cubicBezTo>
                  <a:pt x="466092" y="1689159"/>
                  <a:pt x="478544" y="1742528"/>
                  <a:pt x="498114" y="1794120"/>
                </a:cubicBezTo>
                <a:cubicBezTo>
                  <a:pt x="514124" y="1836815"/>
                  <a:pt x="535471" y="1879510"/>
                  <a:pt x="558599" y="1918648"/>
                </a:cubicBezTo>
                <a:cubicBezTo>
                  <a:pt x="560377" y="1920426"/>
                  <a:pt x="560377" y="1920426"/>
                  <a:pt x="562157" y="1922206"/>
                </a:cubicBezTo>
                <a:lnTo>
                  <a:pt x="1394718" y="1922206"/>
                </a:lnTo>
                <a:cubicBezTo>
                  <a:pt x="1394719" y="1920426"/>
                  <a:pt x="1396497" y="1920426"/>
                  <a:pt x="1396497" y="1918648"/>
                </a:cubicBezTo>
                <a:cubicBezTo>
                  <a:pt x="1419624" y="1879510"/>
                  <a:pt x="1440972" y="1836815"/>
                  <a:pt x="1456982" y="1794120"/>
                </a:cubicBezTo>
                <a:cubicBezTo>
                  <a:pt x="1476551" y="1744308"/>
                  <a:pt x="1490783" y="1689159"/>
                  <a:pt x="1497899" y="1634012"/>
                </a:cubicBezTo>
                <a:close/>
                <a:moveTo>
                  <a:pt x="560377" y="1217731"/>
                </a:moveTo>
                <a:cubicBezTo>
                  <a:pt x="546145" y="1244415"/>
                  <a:pt x="531913" y="1269320"/>
                  <a:pt x="519461" y="1294226"/>
                </a:cubicBezTo>
                <a:cubicBezTo>
                  <a:pt x="489218" y="1354711"/>
                  <a:pt x="467870" y="1415197"/>
                  <a:pt x="458976" y="1472124"/>
                </a:cubicBezTo>
                <a:cubicBezTo>
                  <a:pt x="457196" y="1484577"/>
                  <a:pt x="455418" y="1497029"/>
                  <a:pt x="453638" y="1507703"/>
                </a:cubicBezTo>
                <a:lnTo>
                  <a:pt x="1503235" y="1507703"/>
                </a:lnTo>
                <a:cubicBezTo>
                  <a:pt x="1503235" y="1495251"/>
                  <a:pt x="1501457" y="1484577"/>
                  <a:pt x="1499677" y="1472124"/>
                </a:cubicBezTo>
                <a:cubicBezTo>
                  <a:pt x="1490783" y="1413418"/>
                  <a:pt x="1471214" y="1352933"/>
                  <a:pt x="1444530" y="1294226"/>
                </a:cubicBezTo>
                <a:cubicBezTo>
                  <a:pt x="1433856" y="1267542"/>
                  <a:pt x="1419624" y="1242637"/>
                  <a:pt x="1405392" y="1217731"/>
                </a:cubicBezTo>
                <a:close/>
                <a:moveTo>
                  <a:pt x="1196463" y="0"/>
                </a:moveTo>
                <a:lnTo>
                  <a:pt x="1527579" y="0"/>
                </a:lnTo>
                <a:lnTo>
                  <a:pt x="1524583" y="6246"/>
                </a:lnTo>
                <a:cubicBezTo>
                  <a:pt x="1432076" y="171692"/>
                  <a:pt x="1295096" y="319346"/>
                  <a:pt x="1167009" y="467002"/>
                </a:cubicBezTo>
                <a:cubicBezTo>
                  <a:pt x="1161671" y="474118"/>
                  <a:pt x="1154556" y="481234"/>
                  <a:pt x="1149220" y="488350"/>
                </a:cubicBezTo>
                <a:cubicBezTo>
                  <a:pt x="1143882" y="495466"/>
                  <a:pt x="1136766" y="502582"/>
                  <a:pt x="1131430" y="509698"/>
                </a:cubicBezTo>
                <a:cubicBezTo>
                  <a:pt x="1094070" y="552393"/>
                  <a:pt x="1056712" y="595089"/>
                  <a:pt x="1019353" y="637784"/>
                </a:cubicBezTo>
                <a:cubicBezTo>
                  <a:pt x="998005" y="660910"/>
                  <a:pt x="976658" y="684037"/>
                  <a:pt x="957090" y="707163"/>
                </a:cubicBezTo>
                <a:cubicBezTo>
                  <a:pt x="951752" y="714279"/>
                  <a:pt x="944636" y="721395"/>
                  <a:pt x="939300" y="728511"/>
                </a:cubicBezTo>
                <a:cubicBezTo>
                  <a:pt x="933962" y="735627"/>
                  <a:pt x="926846" y="742743"/>
                  <a:pt x="921511" y="749859"/>
                </a:cubicBezTo>
                <a:cubicBezTo>
                  <a:pt x="816550" y="869051"/>
                  <a:pt x="720485" y="986464"/>
                  <a:pt x="640432" y="1098538"/>
                </a:cubicBezTo>
                <a:lnTo>
                  <a:pt x="1323559" y="1098538"/>
                </a:lnTo>
                <a:cubicBezTo>
                  <a:pt x="1234610" y="981126"/>
                  <a:pt x="1122534" y="865493"/>
                  <a:pt x="1001563" y="746301"/>
                </a:cubicBezTo>
                <a:cubicBezTo>
                  <a:pt x="1024691" y="721395"/>
                  <a:pt x="1046039" y="694712"/>
                  <a:pt x="1069165" y="669806"/>
                </a:cubicBezTo>
                <a:cubicBezTo>
                  <a:pt x="1104744" y="628888"/>
                  <a:pt x="1140324" y="587973"/>
                  <a:pt x="1175903" y="547056"/>
                </a:cubicBezTo>
                <a:cubicBezTo>
                  <a:pt x="1501457" y="861935"/>
                  <a:pt x="1784314" y="1171477"/>
                  <a:pt x="1784313" y="1545063"/>
                </a:cubicBezTo>
                <a:cubicBezTo>
                  <a:pt x="1784314" y="1956006"/>
                  <a:pt x="1529921" y="2247758"/>
                  <a:pt x="1238168" y="2495036"/>
                </a:cubicBezTo>
                <a:cubicBezTo>
                  <a:pt x="1197251" y="2461235"/>
                  <a:pt x="1158114" y="2429214"/>
                  <a:pt x="1117198" y="2397192"/>
                </a:cubicBezTo>
                <a:cubicBezTo>
                  <a:pt x="1088734" y="2374066"/>
                  <a:pt x="1058491" y="2350939"/>
                  <a:pt x="1030027" y="2327813"/>
                </a:cubicBezTo>
                <a:cubicBezTo>
                  <a:pt x="1133208" y="2240642"/>
                  <a:pt x="1231052" y="2148135"/>
                  <a:pt x="1309327" y="2050292"/>
                </a:cubicBezTo>
                <a:lnTo>
                  <a:pt x="652884" y="2050292"/>
                </a:lnTo>
                <a:cubicBezTo>
                  <a:pt x="734717" y="2148135"/>
                  <a:pt x="836119" y="2238864"/>
                  <a:pt x="942858" y="2327813"/>
                </a:cubicBezTo>
                <a:cubicBezTo>
                  <a:pt x="949974" y="2333149"/>
                  <a:pt x="957090" y="2340265"/>
                  <a:pt x="964206" y="2345603"/>
                </a:cubicBezTo>
                <a:cubicBezTo>
                  <a:pt x="971322" y="2350938"/>
                  <a:pt x="978438" y="2358054"/>
                  <a:pt x="985554" y="2363392"/>
                </a:cubicBezTo>
                <a:cubicBezTo>
                  <a:pt x="1015795" y="2386518"/>
                  <a:pt x="1046039" y="2411424"/>
                  <a:pt x="1076281" y="2436330"/>
                </a:cubicBezTo>
                <a:cubicBezTo>
                  <a:pt x="1115418" y="2468351"/>
                  <a:pt x="1154555" y="2498595"/>
                  <a:pt x="1193693" y="2530616"/>
                </a:cubicBezTo>
                <a:cubicBezTo>
                  <a:pt x="1200809" y="2535952"/>
                  <a:pt x="1207925" y="2543068"/>
                  <a:pt x="1215041" y="2548406"/>
                </a:cubicBezTo>
                <a:cubicBezTo>
                  <a:pt x="1222157" y="2553742"/>
                  <a:pt x="1229272" y="2560858"/>
                  <a:pt x="1236389" y="2566196"/>
                </a:cubicBezTo>
                <a:cubicBezTo>
                  <a:pt x="1446308" y="2742313"/>
                  <a:pt x="1638437" y="2934443"/>
                  <a:pt x="1718492" y="3187058"/>
                </a:cubicBezTo>
                <a:lnTo>
                  <a:pt x="1716713" y="3187058"/>
                </a:lnTo>
                <a:cubicBezTo>
                  <a:pt x="1741618" y="3267113"/>
                  <a:pt x="1755850" y="3352504"/>
                  <a:pt x="1755850" y="3445010"/>
                </a:cubicBezTo>
                <a:cubicBezTo>
                  <a:pt x="1755850" y="3555307"/>
                  <a:pt x="1732724" y="3658488"/>
                  <a:pt x="1693587" y="3756331"/>
                </a:cubicBezTo>
                <a:lnTo>
                  <a:pt x="1695365" y="3756331"/>
                </a:lnTo>
                <a:cubicBezTo>
                  <a:pt x="1593964" y="4008945"/>
                  <a:pt x="1380487" y="4222423"/>
                  <a:pt x="1152777" y="4414552"/>
                </a:cubicBezTo>
                <a:cubicBezTo>
                  <a:pt x="1145661" y="4419890"/>
                  <a:pt x="1138546" y="4427006"/>
                  <a:pt x="1131430" y="4432342"/>
                </a:cubicBezTo>
                <a:cubicBezTo>
                  <a:pt x="1124314" y="4437680"/>
                  <a:pt x="1117198" y="4444796"/>
                  <a:pt x="1110082" y="4450132"/>
                </a:cubicBezTo>
                <a:cubicBezTo>
                  <a:pt x="1051375" y="4498165"/>
                  <a:pt x="992669" y="4544418"/>
                  <a:pt x="935742" y="4590672"/>
                </a:cubicBezTo>
                <a:cubicBezTo>
                  <a:pt x="923288" y="4599566"/>
                  <a:pt x="912615" y="4608462"/>
                  <a:pt x="901941" y="4617356"/>
                </a:cubicBezTo>
                <a:cubicBezTo>
                  <a:pt x="893047" y="4622693"/>
                  <a:pt x="885931" y="4629809"/>
                  <a:pt x="878815" y="4635145"/>
                </a:cubicBezTo>
                <a:cubicBezTo>
                  <a:pt x="871699" y="4640483"/>
                  <a:pt x="864583" y="4647599"/>
                  <a:pt x="857467" y="4652935"/>
                </a:cubicBezTo>
                <a:cubicBezTo>
                  <a:pt x="736497" y="4752558"/>
                  <a:pt x="620862" y="4848623"/>
                  <a:pt x="524797" y="4946467"/>
                </a:cubicBezTo>
                <a:lnTo>
                  <a:pt x="1234610" y="4946467"/>
                </a:lnTo>
                <a:cubicBezTo>
                  <a:pt x="1150997" y="4850403"/>
                  <a:pt x="1051375" y="4754338"/>
                  <a:pt x="948194" y="4656493"/>
                </a:cubicBezTo>
                <a:cubicBezTo>
                  <a:pt x="958868" y="4649377"/>
                  <a:pt x="969542" y="4640483"/>
                  <a:pt x="980216" y="4631587"/>
                </a:cubicBezTo>
                <a:cubicBezTo>
                  <a:pt x="1037143" y="4585334"/>
                  <a:pt x="1095850" y="4537303"/>
                  <a:pt x="1154556" y="4489269"/>
                </a:cubicBezTo>
                <a:cubicBezTo>
                  <a:pt x="1471214" y="4791695"/>
                  <a:pt x="1761188" y="5079890"/>
                  <a:pt x="1761188" y="5435685"/>
                </a:cubicBezTo>
                <a:cubicBezTo>
                  <a:pt x="1761188" y="5795039"/>
                  <a:pt x="1474772" y="6097465"/>
                  <a:pt x="1149220" y="6382101"/>
                </a:cubicBezTo>
                <a:cubicBezTo>
                  <a:pt x="1124314" y="6360753"/>
                  <a:pt x="1099408" y="6341186"/>
                  <a:pt x="1074503" y="6319838"/>
                </a:cubicBezTo>
                <a:cubicBezTo>
                  <a:pt x="1031807" y="6284258"/>
                  <a:pt x="987332" y="6248679"/>
                  <a:pt x="944636" y="6213099"/>
                </a:cubicBezTo>
                <a:cubicBezTo>
                  <a:pt x="1042481" y="6127708"/>
                  <a:pt x="1134988" y="6040537"/>
                  <a:pt x="1216821" y="5953368"/>
                </a:cubicBezTo>
                <a:lnTo>
                  <a:pt x="572831" y="5953368"/>
                </a:lnTo>
                <a:cubicBezTo>
                  <a:pt x="658222" y="6040537"/>
                  <a:pt x="756065" y="6127708"/>
                  <a:pt x="857467" y="6213099"/>
                </a:cubicBezTo>
                <a:cubicBezTo>
                  <a:pt x="864583" y="6218435"/>
                  <a:pt x="871699" y="6225551"/>
                  <a:pt x="878815" y="6230889"/>
                </a:cubicBezTo>
                <a:cubicBezTo>
                  <a:pt x="885931" y="6236225"/>
                  <a:pt x="893047" y="6243341"/>
                  <a:pt x="900163" y="6248679"/>
                </a:cubicBezTo>
                <a:cubicBezTo>
                  <a:pt x="942858" y="6286036"/>
                  <a:pt x="987332" y="6323396"/>
                  <a:pt x="1031807" y="6358975"/>
                </a:cubicBezTo>
                <a:cubicBezTo>
                  <a:pt x="1056713" y="6378543"/>
                  <a:pt x="1079839" y="6399891"/>
                  <a:pt x="1104744" y="6419461"/>
                </a:cubicBezTo>
                <a:cubicBezTo>
                  <a:pt x="1111860" y="6424797"/>
                  <a:pt x="1118976" y="6431912"/>
                  <a:pt x="1126092" y="6437250"/>
                </a:cubicBezTo>
                <a:cubicBezTo>
                  <a:pt x="1133208" y="6442586"/>
                  <a:pt x="1140324" y="6449702"/>
                  <a:pt x="1147440" y="6455040"/>
                </a:cubicBezTo>
                <a:cubicBezTo>
                  <a:pt x="1255847" y="6545657"/>
                  <a:pt x="1361995" y="6637316"/>
                  <a:pt x="1456655" y="6730940"/>
                </a:cubicBezTo>
                <a:lnTo>
                  <a:pt x="1574943" y="6858000"/>
                </a:lnTo>
                <a:lnTo>
                  <a:pt x="1205808" y="6858000"/>
                </a:lnTo>
                <a:lnTo>
                  <a:pt x="1110361" y="6768562"/>
                </a:lnTo>
                <a:cubicBezTo>
                  <a:pt x="1055802" y="6720295"/>
                  <a:pt x="998784" y="6672075"/>
                  <a:pt x="941078" y="6624042"/>
                </a:cubicBezTo>
                <a:cubicBezTo>
                  <a:pt x="933962" y="6618706"/>
                  <a:pt x="926846" y="6611590"/>
                  <a:pt x="919730" y="6606252"/>
                </a:cubicBezTo>
                <a:cubicBezTo>
                  <a:pt x="912615" y="6600916"/>
                  <a:pt x="905499" y="6593800"/>
                  <a:pt x="898383" y="6588462"/>
                </a:cubicBezTo>
                <a:cubicBezTo>
                  <a:pt x="878815" y="6572453"/>
                  <a:pt x="859245" y="6556441"/>
                  <a:pt x="839677" y="6540431"/>
                </a:cubicBezTo>
                <a:cubicBezTo>
                  <a:pt x="791644" y="6501294"/>
                  <a:pt x="741833" y="6460376"/>
                  <a:pt x="693801" y="6419461"/>
                </a:cubicBezTo>
                <a:cubicBezTo>
                  <a:pt x="686685" y="6414123"/>
                  <a:pt x="679569" y="6407007"/>
                  <a:pt x="672454" y="6401671"/>
                </a:cubicBezTo>
                <a:cubicBezTo>
                  <a:pt x="665338" y="6396333"/>
                  <a:pt x="658222" y="6389217"/>
                  <a:pt x="651106" y="6383881"/>
                </a:cubicBezTo>
                <a:cubicBezTo>
                  <a:pt x="305984" y="6090349"/>
                  <a:pt x="0" y="5782587"/>
                  <a:pt x="0" y="5416117"/>
                </a:cubicBezTo>
                <a:cubicBezTo>
                  <a:pt x="0" y="5035416"/>
                  <a:pt x="327332" y="4743664"/>
                  <a:pt x="672454" y="4462585"/>
                </a:cubicBezTo>
                <a:cubicBezTo>
                  <a:pt x="679570" y="4457248"/>
                  <a:pt x="686685" y="4450132"/>
                  <a:pt x="693801" y="4444796"/>
                </a:cubicBezTo>
                <a:cubicBezTo>
                  <a:pt x="700917" y="4439458"/>
                  <a:pt x="708033" y="4432342"/>
                  <a:pt x="715149" y="4427006"/>
                </a:cubicBezTo>
                <a:cubicBezTo>
                  <a:pt x="727601" y="4416332"/>
                  <a:pt x="740055" y="4407436"/>
                  <a:pt x="752506" y="4396762"/>
                </a:cubicBezTo>
                <a:cubicBezTo>
                  <a:pt x="809434" y="4352289"/>
                  <a:pt x="868141" y="4306035"/>
                  <a:pt x="923288" y="4259782"/>
                </a:cubicBezTo>
                <a:cubicBezTo>
                  <a:pt x="930404" y="4254444"/>
                  <a:pt x="937520" y="4247328"/>
                  <a:pt x="944636" y="4241992"/>
                </a:cubicBezTo>
                <a:cubicBezTo>
                  <a:pt x="951752" y="4236654"/>
                  <a:pt x="958868" y="4229538"/>
                  <a:pt x="965984" y="4224202"/>
                </a:cubicBezTo>
                <a:cubicBezTo>
                  <a:pt x="1072723" y="4133474"/>
                  <a:pt x="1174125" y="4040967"/>
                  <a:pt x="1257736" y="3944902"/>
                </a:cubicBezTo>
                <a:lnTo>
                  <a:pt x="642210" y="3944902"/>
                </a:lnTo>
                <a:cubicBezTo>
                  <a:pt x="711591" y="4039189"/>
                  <a:pt x="795202" y="4131696"/>
                  <a:pt x="882373" y="4220645"/>
                </a:cubicBezTo>
                <a:cubicBezTo>
                  <a:pt x="825445" y="4266898"/>
                  <a:pt x="768518" y="4311371"/>
                  <a:pt x="711591" y="4357625"/>
                </a:cubicBezTo>
                <a:cubicBezTo>
                  <a:pt x="699137" y="4368299"/>
                  <a:pt x="686685" y="4377195"/>
                  <a:pt x="674232" y="4387868"/>
                </a:cubicBezTo>
                <a:cubicBezTo>
                  <a:pt x="391375" y="4099674"/>
                  <a:pt x="138760" y="3772342"/>
                  <a:pt x="138760" y="3366735"/>
                </a:cubicBezTo>
                <a:cubicBezTo>
                  <a:pt x="138760" y="3032288"/>
                  <a:pt x="416281" y="2797463"/>
                  <a:pt x="727601" y="2555522"/>
                </a:cubicBezTo>
                <a:cubicBezTo>
                  <a:pt x="768518" y="2589321"/>
                  <a:pt x="809434" y="2623123"/>
                  <a:pt x="850351" y="2655145"/>
                </a:cubicBezTo>
                <a:cubicBezTo>
                  <a:pt x="880593" y="2678270"/>
                  <a:pt x="909057" y="2701398"/>
                  <a:pt x="937520" y="2724524"/>
                </a:cubicBezTo>
                <a:cubicBezTo>
                  <a:pt x="818330" y="2817031"/>
                  <a:pt x="708033" y="2904201"/>
                  <a:pt x="619084" y="2991370"/>
                </a:cubicBezTo>
                <a:lnTo>
                  <a:pt x="1307548" y="2991370"/>
                </a:lnTo>
                <a:cubicBezTo>
                  <a:pt x="1231053" y="2900643"/>
                  <a:pt x="1134988" y="2813473"/>
                  <a:pt x="1030027" y="2726303"/>
                </a:cubicBezTo>
                <a:cubicBezTo>
                  <a:pt x="1022911" y="2720966"/>
                  <a:pt x="1015795" y="2713850"/>
                  <a:pt x="1008679" y="2708514"/>
                </a:cubicBezTo>
                <a:cubicBezTo>
                  <a:pt x="999785" y="2703176"/>
                  <a:pt x="992669" y="2696060"/>
                  <a:pt x="985553" y="2690724"/>
                </a:cubicBezTo>
                <a:cubicBezTo>
                  <a:pt x="955310" y="2665818"/>
                  <a:pt x="925069" y="2640913"/>
                  <a:pt x="893047" y="2616007"/>
                </a:cubicBezTo>
                <a:cubicBezTo>
                  <a:pt x="853909" y="2585764"/>
                  <a:pt x="814772" y="2553742"/>
                  <a:pt x="775634" y="2521720"/>
                </a:cubicBezTo>
                <a:cubicBezTo>
                  <a:pt x="768518" y="2516384"/>
                  <a:pt x="761402" y="2509269"/>
                  <a:pt x="754286" y="2503931"/>
                </a:cubicBezTo>
                <a:cubicBezTo>
                  <a:pt x="747170" y="2498595"/>
                  <a:pt x="740055" y="2491479"/>
                  <a:pt x="732939" y="2486141"/>
                </a:cubicBezTo>
                <a:cubicBezTo>
                  <a:pt x="448302" y="2247758"/>
                  <a:pt x="177898" y="1964901"/>
                  <a:pt x="177898" y="1537947"/>
                </a:cubicBezTo>
                <a:cubicBezTo>
                  <a:pt x="177898" y="1215951"/>
                  <a:pt x="439406" y="895735"/>
                  <a:pt x="732939" y="557729"/>
                </a:cubicBezTo>
                <a:cubicBezTo>
                  <a:pt x="738275" y="550614"/>
                  <a:pt x="743613" y="543498"/>
                  <a:pt x="750728" y="536382"/>
                </a:cubicBezTo>
                <a:cubicBezTo>
                  <a:pt x="756064" y="529266"/>
                  <a:pt x="761402" y="522150"/>
                  <a:pt x="768518" y="515034"/>
                </a:cubicBezTo>
                <a:cubicBezTo>
                  <a:pt x="780970" y="502582"/>
                  <a:pt x="791644" y="490128"/>
                  <a:pt x="804098" y="475896"/>
                </a:cubicBezTo>
                <a:cubicBezTo>
                  <a:pt x="850351" y="424307"/>
                  <a:pt x="896605" y="370938"/>
                  <a:pt x="942858" y="317568"/>
                </a:cubicBezTo>
                <a:cubicBezTo>
                  <a:pt x="948194" y="310452"/>
                  <a:pt x="955310" y="303337"/>
                  <a:pt x="960648" y="296221"/>
                </a:cubicBezTo>
                <a:cubicBezTo>
                  <a:pt x="965984" y="289105"/>
                  <a:pt x="973100" y="281989"/>
                  <a:pt x="978438" y="274873"/>
                </a:cubicBezTo>
                <a:cubicBezTo>
                  <a:pt x="1034475" y="209051"/>
                  <a:pt x="1089623" y="142784"/>
                  <a:pt x="1141881" y="75850"/>
                </a:cubicBezTo>
                <a:close/>
                <a:moveTo>
                  <a:pt x="293257" y="0"/>
                </a:moveTo>
                <a:lnTo>
                  <a:pt x="612950" y="0"/>
                </a:lnTo>
                <a:lnTo>
                  <a:pt x="687130" y="82299"/>
                </a:lnTo>
                <a:cubicBezTo>
                  <a:pt x="754287" y="148566"/>
                  <a:pt x="829893" y="211719"/>
                  <a:pt x="898384" y="278431"/>
                </a:cubicBezTo>
                <a:cubicBezTo>
                  <a:pt x="850351" y="333579"/>
                  <a:pt x="802319" y="388728"/>
                  <a:pt x="754286" y="443875"/>
                </a:cubicBezTo>
                <a:cubicBezTo>
                  <a:pt x="745392" y="454549"/>
                  <a:pt x="734718" y="467003"/>
                  <a:pt x="725823" y="477677"/>
                </a:cubicBezTo>
                <a:cubicBezTo>
                  <a:pt x="571053" y="328243"/>
                  <a:pt x="393155" y="185925"/>
                  <a:pt x="295310" y="4469"/>
                </a:cubicBezTo>
                <a:close/>
              </a:path>
            </a:pathLst>
          </a:custGeom>
          <a:solidFill>
            <a:schemeClr val="accent4">
              <a:alpha val="40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08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6D246-ABCB-4A2C-A2FD-5B789E218471}"/>
              </a:ext>
            </a:extLst>
          </p:cNvPr>
          <p:cNvSpPr/>
          <p:nvPr userDrawn="1"/>
        </p:nvSpPr>
        <p:spPr>
          <a:xfrm>
            <a:off x="0" y="0"/>
            <a:ext cx="12192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6DE818A-C3DB-49F5-B882-FFC95EF35C9E}"/>
              </a:ext>
            </a:extLst>
          </p:cNvPr>
          <p:cNvSpPr/>
          <p:nvPr/>
        </p:nvSpPr>
        <p:spPr>
          <a:xfrm rot="7585316">
            <a:off x="1062496" y="4682929"/>
            <a:ext cx="668361" cy="2915645"/>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57278C10-63C6-47B3-B402-85698C8991BF}"/>
              </a:ext>
            </a:extLst>
          </p:cNvPr>
          <p:cNvSpPr/>
          <p:nvPr userDrawn="1"/>
        </p:nvSpPr>
        <p:spPr>
          <a:xfrm rot="2700000">
            <a:off x="5357021" y="-2166980"/>
            <a:ext cx="3185171" cy="11865198"/>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BF911EF6-C546-4CF0-9282-B87CD7E0EC34}"/>
              </a:ext>
            </a:extLst>
          </p:cNvPr>
          <p:cNvSpPr/>
          <p:nvPr userDrawn="1"/>
        </p:nvSpPr>
        <p:spPr>
          <a:xfrm rot="2700000">
            <a:off x="10611807" y="3783420"/>
            <a:ext cx="826822" cy="3671652"/>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A5ADFF98-A988-4C56-849B-E56B01758860}"/>
              </a:ext>
            </a:extLst>
          </p:cNvPr>
          <p:cNvSpPr/>
          <p:nvPr userDrawn="1"/>
        </p:nvSpPr>
        <p:spPr>
          <a:xfrm rot="2700000">
            <a:off x="1031037" y="-1094186"/>
            <a:ext cx="1169612" cy="5100012"/>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4511F6DB-9A36-400C-8FF0-D5DE61D5908E}"/>
              </a:ext>
            </a:extLst>
          </p:cNvPr>
          <p:cNvSpPr/>
          <p:nvPr userDrawn="1"/>
        </p:nvSpPr>
        <p:spPr>
          <a:xfrm rot="2613694">
            <a:off x="6204536" y="1338587"/>
            <a:ext cx="1719555"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405EAC-939C-4C4A-A652-22978EC323B2}"/>
              </a:ext>
            </a:extLst>
          </p:cNvPr>
          <p:cNvSpPr/>
          <p:nvPr userDrawn="1"/>
        </p:nvSpPr>
        <p:spPr>
          <a:xfrm rot="5400000">
            <a:off x="10559005" y="1597448"/>
            <a:ext cx="1161448" cy="949463"/>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F3D761A-CEA6-4A9C-BC05-657BD6ED734C}"/>
              </a:ext>
            </a:extLst>
          </p:cNvPr>
          <p:cNvSpPr/>
          <p:nvPr userDrawn="1"/>
        </p:nvSpPr>
        <p:spPr>
          <a:xfrm rot="8257828">
            <a:off x="273193" y="259357"/>
            <a:ext cx="749314"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1260B8-53BA-47D3-87D6-323C933B255E}"/>
              </a:ext>
            </a:extLst>
          </p:cNvPr>
          <p:cNvPicPr>
            <a:picLocks noChangeAspect="1"/>
          </p:cNvPicPr>
          <p:nvPr userDrawn="1"/>
        </p:nvPicPr>
        <p:blipFill>
          <a:blip r:embed="rId2"/>
          <a:stretch>
            <a:fillRect/>
          </a:stretch>
        </p:blipFill>
        <p:spPr>
          <a:xfrm>
            <a:off x="5187617" y="2316383"/>
            <a:ext cx="1816765" cy="2225233"/>
          </a:xfrm>
          <a:prstGeom prst="rect">
            <a:avLst/>
          </a:prstGeom>
        </p:spPr>
      </p:pic>
    </p:spTree>
    <p:extLst>
      <p:ext uri="{BB962C8B-B14F-4D97-AF65-F5344CB8AC3E}">
        <p14:creationId xmlns:p14="http://schemas.microsoft.com/office/powerpoint/2010/main" val="3720348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07755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5641856" y="733302"/>
            <a:ext cx="5966670" cy="710877"/>
          </a:xfrm>
          <a:prstGeom prst="rect">
            <a:avLst/>
          </a:prstGeom>
        </p:spPr>
        <p:txBody>
          <a:bodyPr anchor="ctr">
            <a:noAutofit/>
          </a:bodyPr>
          <a:lstStyle>
            <a:lvl1pPr algn="l">
              <a:defRPr sz="4000" b="0" baseline="0">
                <a:solidFill>
                  <a:schemeClr val="bg1"/>
                </a:solidFill>
                <a:latin typeface="Arial" pitchFamily="34" charset="0"/>
                <a:cs typeface="Arial" pitchFamily="34" charset="0"/>
              </a:defRPr>
            </a:lvl1pPr>
          </a:lstStyle>
          <a:p>
            <a:r>
              <a:rPr lang="en-US" altLang="ko-KR" dirty="0"/>
              <a:t>Images &amp; Contents</a:t>
            </a:r>
            <a:endParaRPr lang="ko-KR" altLang="en-US" dirty="0"/>
          </a:p>
        </p:txBody>
      </p:sp>
      <p:sp>
        <p:nvSpPr>
          <p:cNvPr id="3" name="그림 개체 틀 2"/>
          <p:cNvSpPr>
            <a:spLocks noGrp="1"/>
          </p:cNvSpPr>
          <p:nvPr>
            <p:ph type="pic" sz="quarter" idx="14" hasCustomPrompt="1"/>
          </p:nvPr>
        </p:nvSpPr>
        <p:spPr>
          <a:xfrm>
            <a:off x="0" y="-1"/>
            <a:ext cx="5039883" cy="685800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Rectangle 4"/>
          <p:cNvSpPr/>
          <p:nvPr userDrawn="1"/>
        </p:nvSpPr>
        <p:spPr>
          <a:xfrm>
            <a:off x="5353824" y="733302"/>
            <a:ext cx="203696"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611195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4" name="Rectangle 3"/>
          <p:cNvSpPr/>
          <p:nvPr userDrawn="1"/>
        </p:nvSpPr>
        <p:spPr>
          <a:xfrm>
            <a:off x="0" y="2789276"/>
            <a:ext cx="12192000" cy="4068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p:cNvSpPr>
            <a:spLocks noGrp="1"/>
          </p:cNvSpPr>
          <p:nvPr>
            <p:ph type="pic" idx="1" hasCustomPrompt="1"/>
          </p:nvPr>
        </p:nvSpPr>
        <p:spPr>
          <a:xfrm>
            <a:off x="6096000" y="3302815"/>
            <a:ext cx="6096000" cy="304164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01658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8" name="Oval 2">
            <a:extLst>
              <a:ext uri="{FF2B5EF4-FFF2-40B4-BE49-F238E27FC236}">
                <a16:creationId xmlns:a16="http://schemas.microsoft.com/office/drawing/2014/main" id="{F3FFAF36-2C4B-400A-925A-732215955DA6}"/>
              </a:ext>
            </a:extLst>
          </p:cNvPr>
          <p:cNvSpPr/>
          <p:nvPr userDrawn="1"/>
        </p:nvSpPr>
        <p:spPr>
          <a:xfrm rot="19437896">
            <a:off x="1838780" y="2362240"/>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2">
            <a:extLst>
              <a:ext uri="{FF2B5EF4-FFF2-40B4-BE49-F238E27FC236}">
                <a16:creationId xmlns:a16="http://schemas.microsoft.com/office/drawing/2014/main" id="{B378E988-CF50-42D9-BB8A-C7CC41B0FF82}"/>
              </a:ext>
            </a:extLst>
          </p:cNvPr>
          <p:cNvSpPr/>
          <p:nvPr userDrawn="1"/>
        </p:nvSpPr>
        <p:spPr>
          <a:xfrm rot="3709911">
            <a:off x="2854980" y="177488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882B12CC-1A46-4380-988F-674F427BDFAA}"/>
              </a:ext>
            </a:extLst>
          </p:cNvPr>
          <p:cNvSpPr/>
          <p:nvPr userDrawn="1"/>
        </p:nvSpPr>
        <p:spPr>
          <a:xfrm>
            <a:off x="1048873" y="497779"/>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9E0B5CE1-6191-492E-979D-03E880B959B9}"/>
              </a:ext>
            </a:extLst>
          </p:cNvPr>
          <p:cNvSpPr/>
          <p:nvPr userDrawn="1"/>
        </p:nvSpPr>
        <p:spPr>
          <a:xfrm rot="19437896">
            <a:off x="3270239" y="533348"/>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0A67EB8D-45A4-4910-AADE-A48602E910EF}"/>
              </a:ext>
            </a:extLst>
          </p:cNvPr>
          <p:cNvSpPr/>
          <p:nvPr userDrawn="1"/>
        </p:nvSpPr>
        <p:spPr>
          <a:xfrm rot="3709911">
            <a:off x="237016" y="1454775"/>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Oval 2">
            <a:extLst>
              <a:ext uri="{FF2B5EF4-FFF2-40B4-BE49-F238E27FC236}">
                <a16:creationId xmlns:a16="http://schemas.microsoft.com/office/drawing/2014/main" id="{A0CF3B62-DB0F-4638-94E6-97B858867087}"/>
              </a:ext>
            </a:extLst>
          </p:cNvPr>
          <p:cNvSpPr/>
          <p:nvPr userDrawn="1"/>
        </p:nvSpPr>
        <p:spPr>
          <a:xfrm rot="8100000">
            <a:off x="998505" y="1013950"/>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Oval 2">
            <a:extLst>
              <a:ext uri="{FF2B5EF4-FFF2-40B4-BE49-F238E27FC236}">
                <a16:creationId xmlns:a16="http://schemas.microsoft.com/office/drawing/2014/main" id="{D57B7012-81D1-4191-8692-189F53B11026}"/>
              </a:ext>
            </a:extLst>
          </p:cNvPr>
          <p:cNvSpPr/>
          <p:nvPr userDrawn="1"/>
        </p:nvSpPr>
        <p:spPr>
          <a:xfrm rot="5157174">
            <a:off x="3514632" y="1701234"/>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8B8C5338-F012-4C7E-9ACF-B5A004F58BC4}"/>
              </a:ext>
            </a:extLst>
          </p:cNvPr>
          <p:cNvSpPr/>
          <p:nvPr userDrawn="1"/>
        </p:nvSpPr>
        <p:spPr>
          <a:xfrm rot="900000">
            <a:off x="3586510" y="2731196"/>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F14FC152-57DA-44B2-A3EA-C4C08418F158}"/>
              </a:ext>
            </a:extLst>
          </p:cNvPr>
          <p:cNvSpPr/>
          <p:nvPr userDrawn="1"/>
        </p:nvSpPr>
        <p:spPr>
          <a:xfrm rot="900000">
            <a:off x="1168343" y="3259592"/>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547F32D0-9CB1-4705-8640-A43951E0E605}"/>
              </a:ext>
            </a:extLst>
          </p:cNvPr>
          <p:cNvSpPr/>
          <p:nvPr userDrawn="1"/>
        </p:nvSpPr>
        <p:spPr>
          <a:xfrm rot="3709911">
            <a:off x="214059" y="342467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21073768-FD4E-4493-888D-9732C93ED0D8}"/>
              </a:ext>
            </a:extLst>
          </p:cNvPr>
          <p:cNvSpPr/>
          <p:nvPr userDrawn="1"/>
        </p:nvSpPr>
        <p:spPr>
          <a:xfrm rot="8100000">
            <a:off x="4838833" y="581154"/>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Oval 2">
            <a:extLst>
              <a:ext uri="{FF2B5EF4-FFF2-40B4-BE49-F238E27FC236}">
                <a16:creationId xmlns:a16="http://schemas.microsoft.com/office/drawing/2014/main" id="{1D42871E-8273-4BDC-8CA1-94B1735D8EDF}"/>
              </a:ext>
            </a:extLst>
          </p:cNvPr>
          <p:cNvSpPr/>
          <p:nvPr userDrawn="1"/>
        </p:nvSpPr>
        <p:spPr>
          <a:xfrm rot="19437896">
            <a:off x="4863418" y="178089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Oval 2">
            <a:extLst>
              <a:ext uri="{FF2B5EF4-FFF2-40B4-BE49-F238E27FC236}">
                <a16:creationId xmlns:a16="http://schemas.microsoft.com/office/drawing/2014/main" id="{CE15439B-0BDE-4539-A86A-60E9DC33FD77}"/>
              </a:ext>
            </a:extLst>
          </p:cNvPr>
          <p:cNvSpPr/>
          <p:nvPr userDrawn="1"/>
        </p:nvSpPr>
        <p:spPr>
          <a:xfrm rot="900000">
            <a:off x="2051612" y="2186572"/>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6298CC55-4945-46BD-8615-24E6D3295A86}"/>
              </a:ext>
            </a:extLst>
          </p:cNvPr>
          <p:cNvSpPr/>
          <p:nvPr userDrawn="1"/>
        </p:nvSpPr>
        <p:spPr>
          <a:xfrm rot="3709911">
            <a:off x="2616634" y="3622577"/>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A0796784-D231-4ABA-8910-4D81ACFFD485}"/>
              </a:ext>
            </a:extLst>
          </p:cNvPr>
          <p:cNvSpPr/>
          <p:nvPr userDrawn="1"/>
        </p:nvSpPr>
        <p:spPr>
          <a:xfrm rot="3709911">
            <a:off x="2933966" y="330776"/>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90FD235E-0A91-4D21-B439-5C7942717E86}"/>
              </a:ext>
            </a:extLst>
          </p:cNvPr>
          <p:cNvSpPr/>
          <p:nvPr userDrawn="1"/>
        </p:nvSpPr>
        <p:spPr>
          <a:xfrm rot="900000">
            <a:off x="5193686" y="3075597"/>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
            <a:extLst>
              <a:ext uri="{FF2B5EF4-FFF2-40B4-BE49-F238E27FC236}">
                <a16:creationId xmlns:a16="http://schemas.microsoft.com/office/drawing/2014/main" id="{0EFA984F-F0B3-4CAF-8E35-AF3B5ED34BB8}"/>
              </a:ext>
            </a:extLst>
          </p:cNvPr>
          <p:cNvSpPr/>
          <p:nvPr userDrawn="1"/>
        </p:nvSpPr>
        <p:spPr>
          <a:xfrm rot="3709911">
            <a:off x="2070340" y="582744"/>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
            <a:extLst>
              <a:ext uri="{FF2B5EF4-FFF2-40B4-BE49-F238E27FC236}">
                <a16:creationId xmlns:a16="http://schemas.microsoft.com/office/drawing/2014/main" id="{716C2270-FE55-45F4-830A-CEEE330AAB4B}"/>
              </a:ext>
            </a:extLst>
          </p:cNvPr>
          <p:cNvSpPr/>
          <p:nvPr userDrawn="1"/>
        </p:nvSpPr>
        <p:spPr>
          <a:xfrm rot="19437896">
            <a:off x="398767" y="42463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
            <a:extLst>
              <a:ext uri="{FF2B5EF4-FFF2-40B4-BE49-F238E27FC236}">
                <a16:creationId xmlns:a16="http://schemas.microsoft.com/office/drawing/2014/main" id="{E437DF43-9E19-4E00-ADE0-77136E44B427}"/>
              </a:ext>
            </a:extLst>
          </p:cNvPr>
          <p:cNvSpPr/>
          <p:nvPr userDrawn="1"/>
        </p:nvSpPr>
        <p:spPr>
          <a:xfrm rot="19437896">
            <a:off x="539123" y="2595464"/>
            <a:ext cx="826258" cy="7569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2">
            <a:extLst>
              <a:ext uri="{FF2B5EF4-FFF2-40B4-BE49-F238E27FC236}">
                <a16:creationId xmlns:a16="http://schemas.microsoft.com/office/drawing/2014/main" id="{E6275495-B5CE-4EF7-B942-C32B042C1551}"/>
              </a:ext>
            </a:extLst>
          </p:cNvPr>
          <p:cNvSpPr/>
          <p:nvPr userDrawn="1"/>
        </p:nvSpPr>
        <p:spPr>
          <a:xfrm rot="19437896">
            <a:off x="4270899" y="5258009"/>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Oval 2">
            <a:extLst>
              <a:ext uri="{FF2B5EF4-FFF2-40B4-BE49-F238E27FC236}">
                <a16:creationId xmlns:a16="http://schemas.microsoft.com/office/drawing/2014/main" id="{6E4E7F37-8DDA-43E6-815F-6D9BA7B8A2D5}"/>
              </a:ext>
            </a:extLst>
          </p:cNvPr>
          <p:cNvSpPr/>
          <p:nvPr userDrawn="1"/>
        </p:nvSpPr>
        <p:spPr>
          <a:xfrm rot="3709911">
            <a:off x="1553212" y="587007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Oval 2">
            <a:extLst>
              <a:ext uri="{FF2B5EF4-FFF2-40B4-BE49-F238E27FC236}">
                <a16:creationId xmlns:a16="http://schemas.microsoft.com/office/drawing/2014/main" id="{B94DBAFA-3F1D-47A1-839E-3719DE3EBC6E}"/>
              </a:ext>
            </a:extLst>
          </p:cNvPr>
          <p:cNvSpPr/>
          <p:nvPr userDrawn="1"/>
        </p:nvSpPr>
        <p:spPr>
          <a:xfrm>
            <a:off x="660460" y="4701812"/>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Oval 2">
            <a:extLst>
              <a:ext uri="{FF2B5EF4-FFF2-40B4-BE49-F238E27FC236}">
                <a16:creationId xmlns:a16="http://schemas.microsoft.com/office/drawing/2014/main" id="{5F0DE6B8-9DA6-48F5-AF04-7278BEE6A96F}"/>
              </a:ext>
            </a:extLst>
          </p:cNvPr>
          <p:cNvSpPr/>
          <p:nvPr userDrawn="1"/>
        </p:nvSpPr>
        <p:spPr>
          <a:xfrm rot="19437896">
            <a:off x="2314619" y="4700669"/>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Oval 2">
            <a:extLst>
              <a:ext uri="{FF2B5EF4-FFF2-40B4-BE49-F238E27FC236}">
                <a16:creationId xmlns:a16="http://schemas.microsoft.com/office/drawing/2014/main" id="{56472159-3837-4012-8E16-16B2FD021F97}"/>
              </a:ext>
            </a:extLst>
          </p:cNvPr>
          <p:cNvSpPr/>
          <p:nvPr userDrawn="1"/>
        </p:nvSpPr>
        <p:spPr>
          <a:xfrm rot="8100000">
            <a:off x="-424473" y="5170061"/>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Oval 2">
            <a:extLst>
              <a:ext uri="{FF2B5EF4-FFF2-40B4-BE49-F238E27FC236}">
                <a16:creationId xmlns:a16="http://schemas.microsoft.com/office/drawing/2014/main" id="{F2D9B3CB-56C4-44F0-923E-75E14486D199}"/>
              </a:ext>
            </a:extLst>
          </p:cNvPr>
          <p:cNvSpPr/>
          <p:nvPr userDrawn="1"/>
        </p:nvSpPr>
        <p:spPr>
          <a:xfrm rot="5157174">
            <a:off x="2212864" y="5796427"/>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Oval 2">
            <a:extLst>
              <a:ext uri="{FF2B5EF4-FFF2-40B4-BE49-F238E27FC236}">
                <a16:creationId xmlns:a16="http://schemas.microsoft.com/office/drawing/2014/main" id="{C5F6E746-37D8-4A7A-AD33-6B6B1D014BD4}"/>
              </a:ext>
            </a:extLst>
          </p:cNvPr>
          <p:cNvSpPr/>
          <p:nvPr userDrawn="1"/>
        </p:nvSpPr>
        <p:spPr>
          <a:xfrm rot="900000">
            <a:off x="321825" y="4090744"/>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Oval 2">
            <a:extLst>
              <a:ext uri="{FF2B5EF4-FFF2-40B4-BE49-F238E27FC236}">
                <a16:creationId xmlns:a16="http://schemas.microsoft.com/office/drawing/2014/main" id="{379CFB22-212D-4552-83FB-F9C38030B6EA}"/>
              </a:ext>
            </a:extLst>
          </p:cNvPr>
          <p:cNvSpPr/>
          <p:nvPr userDrawn="1"/>
        </p:nvSpPr>
        <p:spPr>
          <a:xfrm rot="900000">
            <a:off x="1600041" y="4650431"/>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Oval 2">
            <a:extLst>
              <a:ext uri="{FF2B5EF4-FFF2-40B4-BE49-F238E27FC236}">
                <a16:creationId xmlns:a16="http://schemas.microsoft.com/office/drawing/2014/main" id="{116A01F3-5E4C-410E-93C1-F085D04D1170}"/>
              </a:ext>
            </a:extLst>
          </p:cNvPr>
          <p:cNvSpPr/>
          <p:nvPr userDrawn="1"/>
        </p:nvSpPr>
        <p:spPr>
          <a:xfrm rot="3709911">
            <a:off x="4429414" y="298303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Oval 2">
            <a:extLst>
              <a:ext uri="{FF2B5EF4-FFF2-40B4-BE49-F238E27FC236}">
                <a16:creationId xmlns:a16="http://schemas.microsoft.com/office/drawing/2014/main" id="{EF0F6281-4283-4BFA-9BD6-03D8CD575F45}"/>
              </a:ext>
            </a:extLst>
          </p:cNvPr>
          <p:cNvSpPr/>
          <p:nvPr userDrawn="1"/>
        </p:nvSpPr>
        <p:spPr>
          <a:xfrm rot="8100000">
            <a:off x="3377267" y="3485261"/>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Oval 2">
            <a:extLst>
              <a:ext uri="{FF2B5EF4-FFF2-40B4-BE49-F238E27FC236}">
                <a16:creationId xmlns:a16="http://schemas.microsoft.com/office/drawing/2014/main" id="{70C0120E-1DA4-4408-BBA5-0C14EA77E097}"/>
              </a:ext>
            </a:extLst>
          </p:cNvPr>
          <p:cNvSpPr/>
          <p:nvPr userDrawn="1"/>
        </p:nvSpPr>
        <p:spPr>
          <a:xfrm rot="19437896">
            <a:off x="3561650" y="5876089"/>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Oval 2">
            <a:extLst>
              <a:ext uri="{FF2B5EF4-FFF2-40B4-BE49-F238E27FC236}">
                <a16:creationId xmlns:a16="http://schemas.microsoft.com/office/drawing/2014/main" id="{3C952919-975B-4539-9278-27219E721DA4}"/>
              </a:ext>
            </a:extLst>
          </p:cNvPr>
          <p:cNvSpPr/>
          <p:nvPr userDrawn="1"/>
        </p:nvSpPr>
        <p:spPr>
          <a:xfrm rot="900000">
            <a:off x="4245490" y="3608737"/>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Oval 2">
            <a:extLst>
              <a:ext uri="{FF2B5EF4-FFF2-40B4-BE49-F238E27FC236}">
                <a16:creationId xmlns:a16="http://schemas.microsoft.com/office/drawing/2014/main" id="{D5306C3F-626B-4D03-80B7-B6706B651F76}"/>
              </a:ext>
            </a:extLst>
          </p:cNvPr>
          <p:cNvSpPr/>
          <p:nvPr userDrawn="1"/>
        </p:nvSpPr>
        <p:spPr>
          <a:xfrm rot="3709911">
            <a:off x="3599311" y="4368286"/>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Oval 2">
            <a:extLst>
              <a:ext uri="{FF2B5EF4-FFF2-40B4-BE49-F238E27FC236}">
                <a16:creationId xmlns:a16="http://schemas.microsoft.com/office/drawing/2014/main" id="{993DAAA7-9B09-4DD2-9187-75E3581900E1}"/>
              </a:ext>
            </a:extLst>
          </p:cNvPr>
          <p:cNvSpPr/>
          <p:nvPr userDrawn="1"/>
        </p:nvSpPr>
        <p:spPr>
          <a:xfrm rot="3709911">
            <a:off x="1848179" y="4037013"/>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Oval 2">
            <a:extLst>
              <a:ext uri="{FF2B5EF4-FFF2-40B4-BE49-F238E27FC236}">
                <a16:creationId xmlns:a16="http://schemas.microsoft.com/office/drawing/2014/main" id="{58EAD41B-5683-47F8-B4DF-FEB698E8D5C9}"/>
              </a:ext>
            </a:extLst>
          </p:cNvPr>
          <p:cNvSpPr/>
          <p:nvPr userDrawn="1"/>
        </p:nvSpPr>
        <p:spPr>
          <a:xfrm rot="900000">
            <a:off x="3336589" y="5100329"/>
            <a:ext cx="815880" cy="74741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Oval 2">
            <a:extLst>
              <a:ext uri="{FF2B5EF4-FFF2-40B4-BE49-F238E27FC236}">
                <a16:creationId xmlns:a16="http://schemas.microsoft.com/office/drawing/2014/main" id="{7F47E53E-A714-49C8-9CF6-E8CEA0D64CE8}"/>
              </a:ext>
            </a:extLst>
          </p:cNvPr>
          <p:cNvSpPr/>
          <p:nvPr userDrawn="1"/>
        </p:nvSpPr>
        <p:spPr>
          <a:xfrm rot="19437896">
            <a:off x="-857233" y="6604006"/>
            <a:ext cx="1015434" cy="93022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Oval 2">
            <a:extLst>
              <a:ext uri="{FF2B5EF4-FFF2-40B4-BE49-F238E27FC236}">
                <a16:creationId xmlns:a16="http://schemas.microsoft.com/office/drawing/2014/main" id="{A538598F-4ECE-4AE8-8B4F-F99AEF364E8B}"/>
              </a:ext>
            </a:extLst>
          </p:cNvPr>
          <p:cNvSpPr/>
          <p:nvPr userDrawn="1"/>
        </p:nvSpPr>
        <p:spPr>
          <a:xfrm rot="19437896">
            <a:off x="4773279" y="438311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Oval 2">
            <a:extLst>
              <a:ext uri="{FF2B5EF4-FFF2-40B4-BE49-F238E27FC236}">
                <a16:creationId xmlns:a16="http://schemas.microsoft.com/office/drawing/2014/main" id="{034275C5-196F-49DE-9AF5-76EB1B2D8275}"/>
              </a:ext>
            </a:extLst>
          </p:cNvPr>
          <p:cNvSpPr/>
          <p:nvPr userDrawn="1"/>
        </p:nvSpPr>
        <p:spPr>
          <a:xfrm rot="8100000">
            <a:off x="2818578" y="1990373"/>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Oval 2">
            <a:extLst>
              <a:ext uri="{FF2B5EF4-FFF2-40B4-BE49-F238E27FC236}">
                <a16:creationId xmlns:a16="http://schemas.microsoft.com/office/drawing/2014/main" id="{C3F37386-5866-4EED-9107-2A36F47353AE}"/>
              </a:ext>
            </a:extLst>
          </p:cNvPr>
          <p:cNvSpPr/>
          <p:nvPr userDrawn="1"/>
        </p:nvSpPr>
        <p:spPr>
          <a:xfrm rot="8100000">
            <a:off x="4228067" y="4747085"/>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657240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1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id="{C2ABD529-FE83-4068-B43D-09D8C61354D1}"/>
              </a:ext>
            </a:extLst>
          </p:cNvPr>
          <p:cNvSpPr>
            <a:spLocks noGrp="1"/>
          </p:cNvSpPr>
          <p:nvPr>
            <p:ph type="pic" idx="11" hasCustomPrompt="1"/>
          </p:nvPr>
        </p:nvSpPr>
        <p:spPr>
          <a:xfrm>
            <a:off x="2267485" y="846034"/>
            <a:ext cx="5529990"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&amp; Send to Back </a:t>
            </a:r>
            <a:endParaRPr lang="ko-KR" altLang="en-US" dirty="0"/>
          </a:p>
        </p:txBody>
      </p:sp>
    </p:spTree>
    <p:extLst>
      <p:ext uri="{BB962C8B-B14F-4D97-AF65-F5344CB8AC3E}">
        <p14:creationId xmlns:p14="http://schemas.microsoft.com/office/powerpoint/2010/main" val="2575384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29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Styl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AE611C2-19EC-4180-B746-B8E5A871E714}"/>
              </a:ext>
            </a:extLst>
          </p:cNvPr>
          <p:cNvSpPr>
            <a:spLocks noGrp="1"/>
          </p:cNvSpPr>
          <p:nvPr>
            <p:ph type="pic" idx="15" hasCustomPrompt="1"/>
          </p:nvPr>
        </p:nvSpPr>
        <p:spPr>
          <a:xfrm>
            <a:off x="0" y="0"/>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B31A7D8-3817-4D41-B0AC-6F6407DDD546}"/>
              </a:ext>
            </a:extLst>
          </p:cNvPr>
          <p:cNvSpPr>
            <a:spLocks noGrp="1"/>
          </p:cNvSpPr>
          <p:nvPr>
            <p:ph type="pic" idx="16" hasCustomPrompt="1"/>
          </p:nvPr>
        </p:nvSpPr>
        <p:spPr>
          <a:xfrm>
            <a:off x="7968208" y="4365104"/>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43890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C0D10032-074E-4CA2-ABA5-9CD5B90CB803}"/>
              </a:ext>
            </a:extLst>
          </p:cNvPr>
          <p:cNvSpPr>
            <a:spLocks noGrp="1"/>
          </p:cNvSpPr>
          <p:nvPr>
            <p:ph type="pic" idx="16" hasCustomPrompt="1"/>
          </p:nvPr>
        </p:nvSpPr>
        <p:spPr>
          <a:xfrm>
            <a:off x="558349" y="520166"/>
            <a:ext cx="4728531"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43843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0234044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49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Images and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087254" y="538742"/>
            <a:ext cx="6478720" cy="3096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508725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731861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954997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335360" y="264012"/>
            <a:ext cx="11521280" cy="6329977"/>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1843339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4372416" y="1897460"/>
            <a:ext cx="3240000" cy="324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800617" y="2221460"/>
            <a:ext cx="2592000" cy="2592000"/>
          </a:xfrm>
          <a:prstGeom prst="rect">
            <a:avLst/>
          </a:prstGeom>
          <a:solidFill>
            <a:schemeClr val="bg1">
              <a:lumMod val="95000"/>
            </a:schemeClr>
          </a:solidFill>
          <a:ln w="3810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8816014" y="2221460"/>
            <a:ext cx="2592000" cy="2592000"/>
          </a:xfrm>
          <a:prstGeom prst="rect">
            <a:avLst/>
          </a:prstGeom>
          <a:solidFill>
            <a:schemeClr val="bg1">
              <a:lumMod val="95000"/>
            </a:schemeClr>
          </a:solidFill>
          <a:ln w="3810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제목 1">
            <a:extLst>
              <a:ext uri="{FF2B5EF4-FFF2-40B4-BE49-F238E27FC236}">
                <a16:creationId xmlns:a16="http://schemas.microsoft.com/office/drawing/2014/main" id="{75F8091E-F1D1-4432-A03D-CA0EF01ADACA}"/>
              </a:ext>
            </a:extLst>
          </p:cNvPr>
          <p:cNvSpPr>
            <a:spLocks noGrp="1"/>
          </p:cNvSpPr>
          <p:nvPr>
            <p:ph type="title" hasCustomPrompt="1"/>
          </p:nvPr>
        </p:nvSpPr>
        <p:spPr>
          <a:xfrm>
            <a:off x="0" y="260648"/>
            <a:ext cx="12192000" cy="504056"/>
          </a:xfrm>
          <a:prstGeom prst="rect">
            <a:avLst/>
          </a:prstGeom>
        </p:spPr>
        <p:txBody>
          <a:bodyPr anchor="ctr">
            <a:noAutofit/>
          </a:bodyPr>
          <a:lstStyle>
            <a:lvl1pPr algn="ctr">
              <a:defRPr sz="3600" b="0" baseline="0">
                <a:solidFill>
                  <a:schemeClr val="tx1">
                    <a:lumMod val="75000"/>
                    <a:lumOff val="25000"/>
                  </a:schemeClr>
                </a:solidFill>
              </a:defRPr>
            </a:lvl1pPr>
          </a:lstStyle>
          <a:p>
            <a:r>
              <a:rPr lang="en-US" altLang="ko-KR" dirty="0"/>
              <a:t>BASIC LAYOUT</a:t>
            </a:r>
            <a:endParaRPr lang="ko-KR" altLang="en-US" dirty="0"/>
          </a:p>
        </p:txBody>
      </p:sp>
      <p:sp>
        <p:nvSpPr>
          <p:cNvPr id="9" name="텍스트 개체 틀 2">
            <a:extLst>
              <a:ext uri="{FF2B5EF4-FFF2-40B4-BE49-F238E27FC236}">
                <a16:creationId xmlns:a16="http://schemas.microsoft.com/office/drawing/2014/main" id="{0B231A61-2323-46B3-86EA-6D772A043A46}"/>
              </a:ext>
            </a:extLst>
          </p:cNvPr>
          <p:cNvSpPr>
            <a:spLocks noGrp="1"/>
          </p:cNvSpPr>
          <p:nvPr>
            <p:ph type="body" sz="quarter" idx="41" hasCustomPrompt="1"/>
          </p:nvPr>
        </p:nvSpPr>
        <p:spPr>
          <a:xfrm>
            <a:off x="0" y="790582"/>
            <a:ext cx="12192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805822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EB0C60AC-17D1-47A8-A33F-85C3824468D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
        <p:nvSpPr>
          <p:cNvPr id="3" name="그림 개체 틀 8">
            <a:extLst>
              <a:ext uri="{FF2B5EF4-FFF2-40B4-BE49-F238E27FC236}">
                <a16:creationId xmlns:a16="http://schemas.microsoft.com/office/drawing/2014/main" id="{B402172D-BBC8-4691-988A-FAE2D859BF8E}"/>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Tree>
    <p:extLst>
      <p:ext uri="{BB962C8B-B14F-4D97-AF65-F5344CB8AC3E}">
        <p14:creationId xmlns:p14="http://schemas.microsoft.com/office/powerpoint/2010/main" val="2020906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Styl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16A93B-6921-4C70-8BB4-714FCAD39A32}"/>
              </a:ext>
            </a:extLst>
          </p:cNvPr>
          <p:cNvSpPr>
            <a:spLocks noGrp="1"/>
          </p:cNvSpPr>
          <p:nvPr>
            <p:ph type="pic" sz="quarter" idx="42" hasCustomPrompt="1"/>
          </p:nvPr>
        </p:nvSpPr>
        <p:spPr>
          <a:xfrm>
            <a:off x="2827782" y="2898848"/>
            <a:ext cx="1190833" cy="1952967"/>
          </a:xfrm>
          <a:custGeom>
            <a:avLst/>
            <a:gdLst>
              <a:gd name="connsiteX0" fmla="*/ 0 w 1190833"/>
              <a:gd name="connsiteY0" fmla="*/ 0 h 1952967"/>
              <a:gd name="connsiteX1" fmla="*/ 1190833 w 1190833"/>
              <a:gd name="connsiteY1" fmla="*/ 0 h 1952967"/>
              <a:gd name="connsiteX2" fmla="*/ 1190833 w 1190833"/>
              <a:gd name="connsiteY2" fmla="*/ 1952967 h 1952967"/>
              <a:gd name="connsiteX3" fmla="*/ 0 w 1190833"/>
              <a:gd name="connsiteY3" fmla="*/ 1952967 h 1952967"/>
            </a:gdLst>
            <a:ahLst/>
            <a:cxnLst>
              <a:cxn ang="0">
                <a:pos x="connsiteX0" y="connsiteY0"/>
              </a:cxn>
              <a:cxn ang="0">
                <a:pos x="connsiteX1" y="connsiteY1"/>
              </a:cxn>
              <a:cxn ang="0">
                <a:pos x="connsiteX2" y="connsiteY2"/>
              </a:cxn>
              <a:cxn ang="0">
                <a:pos x="connsiteX3" y="connsiteY3"/>
              </a:cxn>
            </a:cxnLst>
            <a:rect l="l" t="t" r="r" b="b"/>
            <a:pathLst>
              <a:path w="1190833" h="1952967">
                <a:moveTo>
                  <a:pt x="0" y="0"/>
                </a:moveTo>
                <a:lnTo>
                  <a:pt x="1190833" y="0"/>
                </a:lnTo>
                <a:lnTo>
                  <a:pt x="1190833" y="1952967"/>
                </a:lnTo>
                <a:lnTo>
                  <a:pt x="0" y="1952967"/>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061382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694756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203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563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6D246-ABCB-4A2C-A2FD-5B789E218471}"/>
              </a:ext>
            </a:extLst>
          </p:cNvPr>
          <p:cNvSpPr/>
          <p:nvPr userDrawn="1"/>
        </p:nvSpPr>
        <p:spPr>
          <a:xfrm>
            <a:off x="0" y="0"/>
            <a:ext cx="12192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6DE818A-C3DB-49F5-B882-FFC95EF35C9E}"/>
              </a:ext>
            </a:extLst>
          </p:cNvPr>
          <p:cNvSpPr/>
          <p:nvPr/>
        </p:nvSpPr>
        <p:spPr>
          <a:xfrm rot="7585316">
            <a:off x="1062496" y="4682929"/>
            <a:ext cx="668361" cy="2915645"/>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57278C10-63C6-47B3-B402-85698C8991BF}"/>
              </a:ext>
            </a:extLst>
          </p:cNvPr>
          <p:cNvSpPr/>
          <p:nvPr userDrawn="1"/>
        </p:nvSpPr>
        <p:spPr>
          <a:xfrm rot="2700000">
            <a:off x="5357021" y="-2166980"/>
            <a:ext cx="3185171" cy="11865198"/>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BF911EF6-C546-4CF0-9282-B87CD7E0EC34}"/>
              </a:ext>
            </a:extLst>
          </p:cNvPr>
          <p:cNvSpPr/>
          <p:nvPr userDrawn="1"/>
        </p:nvSpPr>
        <p:spPr>
          <a:xfrm rot="2700000">
            <a:off x="10611807" y="3783420"/>
            <a:ext cx="826822" cy="3671652"/>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A5ADFF98-A988-4C56-849B-E56B01758860}"/>
              </a:ext>
            </a:extLst>
          </p:cNvPr>
          <p:cNvSpPr/>
          <p:nvPr userDrawn="1"/>
        </p:nvSpPr>
        <p:spPr>
          <a:xfrm rot="2700000">
            <a:off x="1031037" y="-1094186"/>
            <a:ext cx="1169612" cy="5100012"/>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4511F6DB-9A36-400C-8FF0-D5DE61D5908E}"/>
              </a:ext>
            </a:extLst>
          </p:cNvPr>
          <p:cNvSpPr/>
          <p:nvPr userDrawn="1"/>
        </p:nvSpPr>
        <p:spPr>
          <a:xfrm rot="2613694">
            <a:off x="6204536" y="1338587"/>
            <a:ext cx="1719555"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405EAC-939C-4C4A-A652-22978EC323B2}"/>
              </a:ext>
            </a:extLst>
          </p:cNvPr>
          <p:cNvSpPr/>
          <p:nvPr userDrawn="1"/>
        </p:nvSpPr>
        <p:spPr>
          <a:xfrm rot="5400000">
            <a:off x="10559005" y="1597448"/>
            <a:ext cx="1161448" cy="949463"/>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F3D761A-CEA6-4A9C-BC05-657BD6ED734C}"/>
              </a:ext>
            </a:extLst>
          </p:cNvPr>
          <p:cNvSpPr/>
          <p:nvPr userDrawn="1"/>
        </p:nvSpPr>
        <p:spPr>
          <a:xfrm rot="8257828">
            <a:off x="273193" y="259357"/>
            <a:ext cx="749314"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1260B8-53BA-47D3-87D6-323C933B255E}"/>
              </a:ext>
            </a:extLst>
          </p:cNvPr>
          <p:cNvPicPr>
            <a:picLocks noChangeAspect="1"/>
          </p:cNvPicPr>
          <p:nvPr userDrawn="1"/>
        </p:nvPicPr>
        <p:blipFill>
          <a:blip r:embed="rId2"/>
          <a:stretch>
            <a:fillRect/>
          </a:stretch>
        </p:blipFill>
        <p:spPr>
          <a:xfrm>
            <a:off x="5187617" y="2316383"/>
            <a:ext cx="1816765" cy="2225233"/>
          </a:xfrm>
          <a:prstGeom prst="rect">
            <a:avLst/>
          </a:prstGeom>
        </p:spPr>
      </p:pic>
    </p:spTree>
    <p:extLst>
      <p:ext uri="{BB962C8B-B14F-4D97-AF65-F5344CB8AC3E}">
        <p14:creationId xmlns:p14="http://schemas.microsoft.com/office/powerpoint/2010/main" val="1895946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46704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ection Break Slide layout">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F5875FE7-E5ED-4E41-9EB7-B5DE447AD05E}"/>
              </a:ext>
            </a:extLst>
          </p:cNvPr>
          <p:cNvSpPr>
            <a:spLocks/>
          </p:cNvSpPr>
          <p:nvPr userDrawn="1"/>
        </p:nvSpPr>
        <p:spPr bwMode="auto">
          <a:xfrm>
            <a:off x="0" y="2596"/>
            <a:ext cx="11682484" cy="6855404"/>
          </a:xfrm>
          <a:custGeom>
            <a:avLst/>
            <a:gdLst>
              <a:gd name="connsiteX0" fmla="*/ 135716 w 11682484"/>
              <a:gd name="connsiteY0" fmla="*/ 0 h 6855404"/>
              <a:gd name="connsiteX1" fmla="*/ 1583140 w 11682484"/>
              <a:gd name="connsiteY1" fmla="*/ 1348532 h 6855404"/>
              <a:gd name="connsiteX2" fmla="*/ 11682484 w 11682484"/>
              <a:gd name="connsiteY2" fmla="*/ 4114823 h 6855404"/>
              <a:gd name="connsiteX3" fmla="*/ 11682484 w 11682484"/>
              <a:gd name="connsiteY3" fmla="*/ 6855404 h 6855404"/>
              <a:gd name="connsiteX4" fmla="*/ 9707328 w 11682484"/>
              <a:gd name="connsiteY4" fmla="*/ 6855404 h 6855404"/>
              <a:gd name="connsiteX5" fmla="*/ 9569988 w 11682484"/>
              <a:gd name="connsiteY5" fmla="*/ 6685097 h 6855404"/>
              <a:gd name="connsiteX6" fmla="*/ 5598025 w 11682484"/>
              <a:gd name="connsiteY6" fmla="*/ 3691219 h 6855404"/>
              <a:gd name="connsiteX7" fmla="*/ 2821856 w 11682484"/>
              <a:gd name="connsiteY7" fmla="*/ 3599026 h 6855404"/>
              <a:gd name="connsiteX8" fmla="*/ 63756 w 11682484"/>
              <a:gd name="connsiteY8" fmla="*/ 6602507 h 6855404"/>
              <a:gd name="connsiteX9" fmla="*/ 3589 w 11682484"/>
              <a:gd name="connsiteY9" fmla="*/ 6855404 h 6855404"/>
              <a:gd name="connsiteX10" fmla="*/ 0 w 11682484"/>
              <a:gd name="connsiteY10" fmla="*/ 6855404 h 6855404"/>
              <a:gd name="connsiteX11" fmla="*/ 0 w 11682484"/>
              <a:gd name="connsiteY11" fmla="*/ 5728147 h 6855404"/>
              <a:gd name="connsiteX12" fmla="*/ 0 w 11682484"/>
              <a:gd name="connsiteY12" fmla="*/ 1967486 h 6855404"/>
              <a:gd name="connsiteX13" fmla="*/ 0 w 11682484"/>
              <a:gd name="connsiteY13" fmla="*/ 825147 h 6855404"/>
              <a:gd name="connsiteX14" fmla="*/ 1 w 11682484"/>
              <a:gd name="connsiteY14" fmla="*/ 825147 h 6855404"/>
              <a:gd name="connsiteX15" fmla="*/ 1 w 11682484"/>
              <a:gd name="connsiteY15" fmla="*/ 479227 h 6855404"/>
              <a:gd name="connsiteX16" fmla="*/ 1 w 11682484"/>
              <a:gd name="connsiteY16" fmla="*/ 346491 h 6855404"/>
              <a:gd name="connsiteX17" fmla="*/ 2 w 11682484"/>
              <a:gd name="connsiteY17" fmla="*/ 346491 h 6855404"/>
              <a:gd name="connsiteX18" fmla="*/ 2 w 11682484"/>
              <a:gd name="connsiteY18" fmla="*/ 571 h 6855404"/>
              <a:gd name="connsiteX19" fmla="*/ 127322 w 11682484"/>
              <a:gd name="connsiteY19" fmla="*/ 31 h 685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82484" h="6855404">
                <a:moveTo>
                  <a:pt x="135716" y="0"/>
                </a:moveTo>
                <a:lnTo>
                  <a:pt x="1583140" y="1348532"/>
                </a:lnTo>
                <a:lnTo>
                  <a:pt x="11682484" y="4114823"/>
                </a:lnTo>
                <a:lnTo>
                  <a:pt x="11682484" y="6855404"/>
                </a:lnTo>
                <a:lnTo>
                  <a:pt x="9707328" y="6855404"/>
                </a:lnTo>
                <a:lnTo>
                  <a:pt x="9569988" y="6685097"/>
                </a:lnTo>
                <a:cubicBezTo>
                  <a:pt x="8411292" y="5293196"/>
                  <a:pt x="7168522" y="4300079"/>
                  <a:pt x="5598025" y="3691219"/>
                </a:cubicBezTo>
                <a:cubicBezTo>
                  <a:pt x="4810593" y="3386702"/>
                  <a:pt x="3628101" y="3319652"/>
                  <a:pt x="2821856" y="3599026"/>
                </a:cubicBezTo>
                <a:cubicBezTo>
                  <a:pt x="1476436" y="4020704"/>
                  <a:pt x="428633" y="5267408"/>
                  <a:pt x="63756" y="6602507"/>
                </a:cubicBezTo>
                <a:lnTo>
                  <a:pt x="3589" y="6855404"/>
                </a:lnTo>
                <a:lnTo>
                  <a:pt x="0" y="6855404"/>
                </a:lnTo>
                <a:lnTo>
                  <a:pt x="0" y="5728147"/>
                </a:lnTo>
                <a:lnTo>
                  <a:pt x="0" y="1967486"/>
                </a:lnTo>
                <a:lnTo>
                  <a:pt x="0" y="825147"/>
                </a:lnTo>
                <a:lnTo>
                  <a:pt x="1" y="825147"/>
                </a:lnTo>
                <a:lnTo>
                  <a:pt x="1" y="479227"/>
                </a:lnTo>
                <a:lnTo>
                  <a:pt x="1" y="346491"/>
                </a:lnTo>
                <a:lnTo>
                  <a:pt x="2" y="346491"/>
                </a:lnTo>
                <a:lnTo>
                  <a:pt x="2" y="571"/>
                </a:lnTo>
                <a:cubicBezTo>
                  <a:pt x="2" y="571"/>
                  <a:pt x="46193" y="353"/>
                  <a:pt x="127322" y="31"/>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1218F5CF-15FE-4EEB-9CE3-3FBB4D1D799E}"/>
              </a:ext>
            </a:extLst>
          </p:cNvPr>
          <p:cNvSpPr>
            <a:spLocks/>
          </p:cNvSpPr>
          <p:nvPr userDrawn="1"/>
        </p:nvSpPr>
        <p:spPr bwMode="auto">
          <a:xfrm rot="213804">
            <a:off x="-19171" y="109604"/>
            <a:ext cx="12075996" cy="2051564"/>
          </a:xfrm>
          <a:custGeom>
            <a:avLst/>
            <a:gdLst>
              <a:gd name="connsiteX0" fmla="*/ 1 w 12075996"/>
              <a:gd name="connsiteY0" fmla="*/ 264203 h 2051564"/>
              <a:gd name="connsiteX1" fmla="*/ 4242639 w 12075996"/>
              <a:gd name="connsiteY1" fmla="*/ 0 h 2051564"/>
              <a:gd name="connsiteX2" fmla="*/ 4506096 w 12075996"/>
              <a:gd name="connsiteY2" fmla="*/ 105217 h 2051564"/>
              <a:gd name="connsiteX3" fmla="*/ 7760587 w 12075996"/>
              <a:gd name="connsiteY3" fmla="*/ 1449725 h 2051564"/>
              <a:gd name="connsiteX4" fmla="*/ 12023712 w 12075996"/>
              <a:gd name="connsiteY4" fmla="*/ 181916 h 2051564"/>
              <a:gd name="connsiteX5" fmla="*/ 12075996 w 12075996"/>
              <a:gd name="connsiteY5" fmla="*/ 38560 h 2051564"/>
              <a:gd name="connsiteX6" fmla="*/ 12075996 w 12075996"/>
              <a:gd name="connsiteY6" fmla="*/ 49656 h 2051564"/>
              <a:gd name="connsiteX7" fmla="*/ 12034949 w 12075996"/>
              <a:gd name="connsiteY7" fmla="*/ 192180 h 2051564"/>
              <a:gd name="connsiteX8" fmla="*/ 7869859 w 12075996"/>
              <a:gd name="connsiteY8" fmla="*/ 1752181 h 2051564"/>
              <a:gd name="connsiteX9" fmla="*/ 3235820 w 12075996"/>
              <a:gd name="connsiteY9" fmla="*/ 242456 h 2051564"/>
              <a:gd name="connsiteX10" fmla="*/ 1558466 w 12075996"/>
              <a:gd name="connsiteY10" fmla="*/ 338976 h 2051564"/>
              <a:gd name="connsiteX11" fmla="*/ 220 w 12075996"/>
              <a:gd name="connsiteY11" fmla="*/ 450295 h 2051564"/>
              <a:gd name="connsiteX12" fmla="*/ 881 w 12075996"/>
              <a:gd name="connsiteY12" fmla="*/ 459818 h 2051564"/>
              <a:gd name="connsiteX13" fmla="*/ 0 w 12075996"/>
              <a:gd name="connsiteY13" fmla="*/ 459516 h 2051564"/>
              <a:gd name="connsiteX14" fmla="*/ 0 w 12075996"/>
              <a:gd name="connsiteY14" fmla="*/ 429248 h 2051564"/>
              <a:gd name="connsiteX15" fmla="*/ 1 w 12075996"/>
              <a:gd name="connsiteY15" fmla="*/ 429248 h 20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75996" h="2051564">
                <a:moveTo>
                  <a:pt x="1" y="264203"/>
                </a:moveTo>
                <a:lnTo>
                  <a:pt x="4242639" y="0"/>
                </a:lnTo>
                <a:lnTo>
                  <a:pt x="4506096" y="105217"/>
                </a:lnTo>
                <a:cubicBezTo>
                  <a:pt x="5593744" y="542784"/>
                  <a:pt x="6923737" y="1110296"/>
                  <a:pt x="7760587" y="1449725"/>
                </a:cubicBezTo>
                <a:cubicBezTo>
                  <a:pt x="10618004" y="2616266"/>
                  <a:pt x="11666948" y="1084938"/>
                  <a:pt x="12023712" y="181916"/>
                </a:cubicBezTo>
                <a:lnTo>
                  <a:pt x="12075996" y="38560"/>
                </a:lnTo>
                <a:lnTo>
                  <a:pt x="12075996" y="49656"/>
                </a:lnTo>
                <a:lnTo>
                  <a:pt x="12034949" y="192180"/>
                </a:lnTo>
                <a:cubicBezTo>
                  <a:pt x="11741579" y="1117741"/>
                  <a:pt x="10801203" y="2718034"/>
                  <a:pt x="7869859" y="1752181"/>
                </a:cubicBezTo>
                <a:cubicBezTo>
                  <a:pt x="6621354" y="1343948"/>
                  <a:pt x="4298591" y="526574"/>
                  <a:pt x="3235820" y="242456"/>
                </a:cubicBezTo>
                <a:cubicBezTo>
                  <a:pt x="3156415" y="232591"/>
                  <a:pt x="2347516" y="284550"/>
                  <a:pt x="1558466" y="338976"/>
                </a:cubicBezTo>
                <a:cubicBezTo>
                  <a:pt x="769418" y="393403"/>
                  <a:pt x="220" y="450295"/>
                  <a:pt x="220" y="450295"/>
                </a:cubicBezTo>
                <a:lnTo>
                  <a:pt x="881" y="459818"/>
                </a:lnTo>
                <a:lnTo>
                  <a:pt x="0" y="459516"/>
                </a:lnTo>
                <a:lnTo>
                  <a:pt x="0" y="429248"/>
                </a:lnTo>
                <a:lnTo>
                  <a:pt x="1" y="42924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2815AE85-5663-49FF-822D-A9BCC638FE7E}"/>
              </a:ext>
            </a:extLst>
          </p:cNvPr>
          <p:cNvSpPr>
            <a:spLocks/>
          </p:cNvSpPr>
          <p:nvPr userDrawn="1"/>
        </p:nvSpPr>
        <p:spPr bwMode="auto">
          <a:xfrm>
            <a:off x="-2" y="0"/>
            <a:ext cx="12192002" cy="6858000"/>
          </a:xfrm>
          <a:custGeom>
            <a:avLst/>
            <a:gdLst>
              <a:gd name="connsiteX0" fmla="*/ 1562216 w 12192002"/>
              <a:gd name="connsiteY0" fmla="*/ 24 h 6847230"/>
              <a:gd name="connsiteX1" fmla="*/ 3242227 w 12192002"/>
              <a:gd name="connsiteY1" fmla="*/ 19898 h 6847230"/>
              <a:gd name="connsiteX2" fmla="*/ 7760587 w 12192002"/>
              <a:gd name="connsiteY2" fmla="*/ 1846920 h 6847230"/>
              <a:gd name="connsiteX3" fmla="*/ 12192002 w 12192002"/>
              <a:gd name="connsiteY3" fmla="*/ 3162 h 6847230"/>
              <a:gd name="connsiteX4" fmla="*/ 12192002 w 12192002"/>
              <a:gd name="connsiteY4" fmla="*/ 1143708 h 6847230"/>
              <a:gd name="connsiteX5" fmla="*/ 12192002 w 12192002"/>
              <a:gd name="connsiteY5" fmla="*/ 6847230 h 6847230"/>
              <a:gd name="connsiteX6" fmla="*/ 10130702 w 12192002"/>
              <a:gd name="connsiteY6" fmla="*/ 6847230 h 6847230"/>
              <a:gd name="connsiteX7" fmla="*/ 9987372 w 12192002"/>
              <a:gd name="connsiteY7" fmla="*/ 6677190 h 6847230"/>
              <a:gd name="connsiteX8" fmla="*/ 5842176 w 12192002"/>
              <a:gd name="connsiteY8" fmla="*/ 3688014 h 6847230"/>
              <a:gd name="connsiteX9" fmla="*/ 2944928 w 12192002"/>
              <a:gd name="connsiteY9" fmla="*/ 3595966 h 6847230"/>
              <a:gd name="connsiteX10" fmla="*/ 66537 w 12192002"/>
              <a:gd name="connsiteY10" fmla="*/ 6594730 h 6847230"/>
              <a:gd name="connsiteX11" fmla="*/ 3745 w 12192002"/>
              <a:gd name="connsiteY11" fmla="*/ 6847230 h 6847230"/>
              <a:gd name="connsiteX12" fmla="*/ 0 w 12192002"/>
              <a:gd name="connsiteY12" fmla="*/ 6847230 h 6847230"/>
              <a:gd name="connsiteX13" fmla="*/ 0 w 12192002"/>
              <a:gd name="connsiteY13" fmla="*/ 5721743 h 6847230"/>
              <a:gd name="connsiteX14" fmla="*/ 0 w 12192002"/>
              <a:gd name="connsiteY14" fmla="*/ 1966988 h 6847230"/>
              <a:gd name="connsiteX15" fmla="*/ 0 w 12192002"/>
              <a:gd name="connsiteY15" fmla="*/ 826443 h 6847230"/>
              <a:gd name="connsiteX16" fmla="*/ 1 w 12192002"/>
              <a:gd name="connsiteY16" fmla="*/ 826443 h 6847230"/>
              <a:gd name="connsiteX17" fmla="*/ 1 w 12192002"/>
              <a:gd name="connsiteY17" fmla="*/ 481066 h 6847230"/>
              <a:gd name="connsiteX18" fmla="*/ 1 w 12192002"/>
              <a:gd name="connsiteY18" fmla="*/ 348539 h 6847230"/>
              <a:gd name="connsiteX19" fmla="*/ 2 w 12192002"/>
              <a:gd name="connsiteY19" fmla="*/ 348539 h 6847230"/>
              <a:gd name="connsiteX20" fmla="*/ 2 w 12192002"/>
              <a:gd name="connsiteY20" fmla="*/ 3162 h 6847230"/>
              <a:gd name="connsiteX21" fmla="*/ 1562216 w 12192002"/>
              <a:gd name="connsiteY21" fmla="*/ 24 h 684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2" h="6847230">
                <a:moveTo>
                  <a:pt x="1562216" y="24"/>
                </a:moveTo>
                <a:cubicBezTo>
                  <a:pt x="2353140" y="373"/>
                  <a:pt x="3163696" y="4557"/>
                  <a:pt x="3242227" y="19898"/>
                </a:cubicBezTo>
                <a:cubicBezTo>
                  <a:pt x="4282770" y="376934"/>
                  <a:pt x="6543351" y="1353205"/>
                  <a:pt x="7760587" y="1846920"/>
                </a:cubicBezTo>
                <a:cubicBezTo>
                  <a:pt x="11661915" y="3439636"/>
                  <a:pt x="12192002" y="3162"/>
                  <a:pt x="12192002" y="3162"/>
                </a:cubicBezTo>
                <a:lnTo>
                  <a:pt x="12192002" y="1143708"/>
                </a:lnTo>
                <a:lnTo>
                  <a:pt x="12192002" y="6847230"/>
                </a:lnTo>
                <a:lnTo>
                  <a:pt x="10130702" y="6847230"/>
                </a:lnTo>
                <a:lnTo>
                  <a:pt x="9987372" y="6677190"/>
                </a:lnTo>
                <a:cubicBezTo>
                  <a:pt x="8778141" y="5287475"/>
                  <a:pt x="7481169" y="4295918"/>
                  <a:pt x="5842176" y="3688014"/>
                </a:cubicBezTo>
                <a:cubicBezTo>
                  <a:pt x="5020401" y="3383975"/>
                  <a:pt x="3786336" y="3317031"/>
                  <a:pt x="2944928" y="3595966"/>
                </a:cubicBezTo>
                <a:cubicBezTo>
                  <a:pt x="1540829" y="4016982"/>
                  <a:pt x="447327" y="5261728"/>
                  <a:pt x="66537" y="6594730"/>
                </a:cubicBezTo>
                <a:lnTo>
                  <a:pt x="3745" y="6847230"/>
                </a:lnTo>
                <a:lnTo>
                  <a:pt x="0" y="6847230"/>
                </a:lnTo>
                <a:lnTo>
                  <a:pt x="0" y="5721743"/>
                </a:lnTo>
                <a:lnTo>
                  <a:pt x="0" y="1966988"/>
                </a:lnTo>
                <a:lnTo>
                  <a:pt x="0" y="826443"/>
                </a:lnTo>
                <a:lnTo>
                  <a:pt x="1" y="826443"/>
                </a:lnTo>
                <a:lnTo>
                  <a:pt x="1" y="481066"/>
                </a:lnTo>
                <a:lnTo>
                  <a:pt x="1" y="348539"/>
                </a:lnTo>
                <a:lnTo>
                  <a:pt x="2" y="348539"/>
                </a:lnTo>
                <a:lnTo>
                  <a:pt x="2" y="3162"/>
                </a:lnTo>
                <a:cubicBezTo>
                  <a:pt x="2" y="3162"/>
                  <a:pt x="771293" y="-324"/>
                  <a:pt x="1562216" y="24"/>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Shape 29">
            <a:extLst>
              <a:ext uri="{FF2B5EF4-FFF2-40B4-BE49-F238E27FC236}">
                <a16:creationId xmlns:a16="http://schemas.microsoft.com/office/drawing/2014/main" id="{ABA38739-135D-4AF4-8B9D-F28B606324BD}"/>
              </a:ext>
            </a:extLst>
          </p:cNvPr>
          <p:cNvSpPr/>
          <p:nvPr userDrawn="1"/>
        </p:nvSpPr>
        <p:spPr>
          <a:xfrm>
            <a:off x="342402" y="0"/>
            <a:ext cx="1784313" cy="6858000"/>
          </a:xfrm>
          <a:custGeom>
            <a:avLst/>
            <a:gdLst>
              <a:gd name="connsiteX0" fmla="*/ 652884 w 1784313"/>
              <a:gd name="connsiteY0" fmla="*/ 6458598 h 6858000"/>
              <a:gd name="connsiteX1" fmla="*/ 802318 w 1784313"/>
              <a:gd name="connsiteY1" fmla="*/ 6581346 h 6858000"/>
              <a:gd name="connsiteX2" fmla="*/ 857467 w 1784313"/>
              <a:gd name="connsiteY2" fmla="*/ 6627600 h 6858000"/>
              <a:gd name="connsiteX3" fmla="*/ 637290 w 1784313"/>
              <a:gd name="connsiteY3" fmla="*/ 6822898 h 6858000"/>
              <a:gd name="connsiteX4" fmla="*/ 601533 w 1784313"/>
              <a:gd name="connsiteY4" fmla="*/ 6858000 h 6858000"/>
              <a:gd name="connsiteX5" fmla="*/ 238242 w 1784313"/>
              <a:gd name="connsiteY5" fmla="*/ 6858000 h 6858000"/>
              <a:gd name="connsiteX6" fmla="*/ 298552 w 1784313"/>
              <a:gd name="connsiteY6" fmla="*/ 6787944 h 6858000"/>
              <a:gd name="connsiteX7" fmla="*/ 652884 w 1784313"/>
              <a:gd name="connsiteY7" fmla="*/ 6458598 h 6858000"/>
              <a:gd name="connsiteX8" fmla="*/ 291752 w 1784313"/>
              <a:gd name="connsiteY8" fmla="*/ 5513960 h 6858000"/>
              <a:gd name="connsiteX9" fmla="*/ 348680 w 1784313"/>
              <a:gd name="connsiteY9" fmla="*/ 5663394 h 6858000"/>
              <a:gd name="connsiteX10" fmla="*/ 428733 w 1784313"/>
              <a:gd name="connsiteY10" fmla="*/ 5787923 h 6858000"/>
              <a:gd name="connsiteX11" fmla="*/ 455418 w 1784313"/>
              <a:gd name="connsiteY11" fmla="*/ 5819944 h 6858000"/>
              <a:gd name="connsiteX12" fmla="*/ 1327117 w 1784313"/>
              <a:gd name="connsiteY12" fmla="*/ 5819944 h 6858000"/>
              <a:gd name="connsiteX13" fmla="*/ 1350243 w 1784313"/>
              <a:gd name="connsiteY13" fmla="*/ 5787923 h 6858000"/>
              <a:gd name="connsiteX14" fmla="*/ 1424960 w 1784313"/>
              <a:gd name="connsiteY14" fmla="*/ 5663394 h 6858000"/>
              <a:gd name="connsiteX15" fmla="*/ 1474771 w 1784313"/>
              <a:gd name="connsiteY15" fmla="*/ 5513960 h 6858000"/>
              <a:gd name="connsiteX16" fmla="*/ 410943 w 1784313"/>
              <a:gd name="connsiteY16" fmla="*/ 5078112 h 6858000"/>
              <a:gd name="connsiteX17" fmla="*/ 343342 w 1784313"/>
              <a:gd name="connsiteY17" fmla="*/ 5183070 h 6858000"/>
              <a:gd name="connsiteX18" fmla="*/ 282856 w 1784313"/>
              <a:gd name="connsiteY18" fmla="*/ 5360968 h 6858000"/>
              <a:gd name="connsiteX19" fmla="*/ 281078 w 1784313"/>
              <a:gd name="connsiteY19" fmla="*/ 5382316 h 6858000"/>
              <a:gd name="connsiteX20" fmla="*/ 1476551 w 1784313"/>
              <a:gd name="connsiteY20" fmla="*/ 5382316 h 6858000"/>
              <a:gd name="connsiteX21" fmla="*/ 1472993 w 1784313"/>
              <a:gd name="connsiteY21" fmla="*/ 5360968 h 6858000"/>
              <a:gd name="connsiteX22" fmla="*/ 1405392 w 1784313"/>
              <a:gd name="connsiteY22" fmla="*/ 5183070 h 6858000"/>
              <a:gd name="connsiteX23" fmla="*/ 1337791 w 1784313"/>
              <a:gd name="connsiteY23" fmla="*/ 5078112 h 6858000"/>
              <a:gd name="connsiteX24" fmla="*/ 435849 w 1784313"/>
              <a:gd name="connsiteY24" fmla="*/ 3537517 h 6858000"/>
              <a:gd name="connsiteX25" fmla="*/ 480324 w 1784313"/>
              <a:gd name="connsiteY25" fmla="*/ 3676278 h 6858000"/>
              <a:gd name="connsiteX26" fmla="*/ 540809 w 1784313"/>
              <a:gd name="connsiteY26" fmla="*/ 3800806 h 6858000"/>
              <a:gd name="connsiteX27" fmla="*/ 556819 w 1784313"/>
              <a:gd name="connsiteY27" fmla="*/ 3825712 h 6858000"/>
              <a:gd name="connsiteX28" fmla="*/ 556819 w 1784313"/>
              <a:gd name="connsiteY28" fmla="*/ 3827490 h 6858000"/>
              <a:gd name="connsiteX29" fmla="*/ 1353801 w 1784313"/>
              <a:gd name="connsiteY29" fmla="*/ 3827490 h 6858000"/>
              <a:gd name="connsiteX30" fmla="*/ 1369813 w 1784313"/>
              <a:gd name="connsiteY30" fmla="*/ 3802584 h 6858000"/>
              <a:gd name="connsiteX31" fmla="*/ 1396497 w 1784313"/>
              <a:gd name="connsiteY31" fmla="*/ 3756331 h 6858000"/>
              <a:gd name="connsiteX32" fmla="*/ 1394718 w 1784313"/>
              <a:gd name="connsiteY32" fmla="*/ 3756331 h 6858000"/>
              <a:gd name="connsiteX33" fmla="*/ 1432076 w 1784313"/>
              <a:gd name="connsiteY33" fmla="*/ 3676277 h 6858000"/>
              <a:gd name="connsiteX34" fmla="*/ 1471213 w 1784313"/>
              <a:gd name="connsiteY34" fmla="*/ 3537517 h 6858000"/>
              <a:gd name="connsiteX35" fmla="*/ 1017575 w 1784313"/>
              <a:gd name="connsiteY35" fmla="*/ 3537517 h 6858000"/>
              <a:gd name="connsiteX36" fmla="*/ 1015795 w 1784313"/>
              <a:gd name="connsiteY36" fmla="*/ 3537517 h 6858000"/>
              <a:gd name="connsiteX37" fmla="*/ 508787 w 1784313"/>
              <a:gd name="connsiteY37" fmla="*/ 3121236 h 6858000"/>
              <a:gd name="connsiteX38" fmla="*/ 464312 w 1784313"/>
              <a:gd name="connsiteY38" fmla="*/ 3194174 h 6858000"/>
              <a:gd name="connsiteX39" fmla="*/ 418059 w 1784313"/>
              <a:gd name="connsiteY39" fmla="*/ 3372072 h 6858000"/>
              <a:gd name="connsiteX40" fmla="*/ 419839 w 1784313"/>
              <a:gd name="connsiteY40" fmla="*/ 3411209 h 6858000"/>
              <a:gd name="connsiteX41" fmla="*/ 1015795 w 1784313"/>
              <a:gd name="connsiteY41" fmla="*/ 3411209 h 6858000"/>
              <a:gd name="connsiteX42" fmla="*/ 1017575 w 1784313"/>
              <a:gd name="connsiteY42" fmla="*/ 3411209 h 6858000"/>
              <a:gd name="connsiteX43" fmla="*/ 1478329 w 1784313"/>
              <a:gd name="connsiteY43" fmla="*/ 3411209 h 6858000"/>
              <a:gd name="connsiteX44" fmla="*/ 1474772 w 1784313"/>
              <a:gd name="connsiteY44" fmla="*/ 3372071 h 6858000"/>
              <a:gd name="connsiteX45" fmla="*/ 1426740 w 1784313"/>
              <a:gd name="connsiteY45" fmla="*/ 3194174 h 6858000"/>
              <a:gd name="connsiteX46" fmla="*/ 1423182 w 1784313"/>
              <a:gd name="connsiteY46" fmla="*/ 3185280 h 6858000"/>
              <a:gd name="connsiteX47" fmla="*/ 1391161 w 1784313"/>
              <a:gd name="connsiteY47" fmla="*/ 3121237 h 6858000"/>
              <a:gd name="connsiteX48" fmla="*/ 458976 w 1784313"/>
              <a:gd name="connsiteY48" fmla="*/ 1634012 h 6858000"/>
              <a:gd name="connsiteX49" fmla="*/ 498114 w 1784313"/>
              <a:gd name="connsiteY49" fmla="*/ 1794120 h 6858000"/>
              <a:gd name="connsiteX50" fmla="*/ 558599 w 1784313"/>
              <a:gd name="connsiteY50" fmla="*/ 1918648 h 6858000"/>
              <a:gd name="connsiteX51" fmla="*/ 562157 w 1784313"/>
              <a:gd name="connsiteY51" fmla="*/ 1922206 h 6858000"/>
              <a:gd name="connsiteX52" fmla="*/ 1394718 w 1784313"/>
              <a:gd name="connsiteY52" fmla="*/ 1922206 h 6858000"/>
              <a:gd name="connsiteX53" fmla="*/ 1396497 w 1784313"/>
              <a:gd name="connsiteY53" fmla="*/ 1918648 h 6858000"/>
              <a:gd name="connsiteX54" fmla="*/ 1456982 w 1784313"/>
              <a:gd name="connsiteY54" fmla="*/ 1794120 h 6858000"/>
              <a:gd name="connsiteX55" fmla="*/ 1497899 w 1784313"/>
              <a:gd name="connsiteY55" fmla="*/ 1634012 h 6858000"/>
              <a:gd name="connsiteX56" fmla="*/ 560377 w 1784313"/>
              <a:gd name="connsiteY56" fmla="*/ 1217731 h 6858000"/>
              <a:gd name="connsiteX57" fmla="*/ 519461 w 1784313"/>
              <a:gd name="connsiteY57" fmla="*/ 1294226 h 6858000"/>
              <a:gd name="connsiteX58" fmla="*/ 458976 w 1784313"/>
              <a:gd name="connsiteY58" fmla="*/ 1472124 h 6858000"/>
              <a:gd name="connsiteX59" fmla="*/ 453638 w 1784313"/>
              <a:gd name="connsiteY59" fmla="*/ 1507703 h 6858000"/>
              <a:gd name="connsiteX60" fmla="*/ 1503235 w 1784313"/>
              <a:gd name="connsiteY60" fmla="*/ 1507703 h 6858000"/>
              <a:gd name="connsiteX61" fmla="*/ 1499677 w 1784313"/>
              <a:gd name="connsiteY61" fmla="*/ 1472124 h 6858000"/>
              <a:gd name="connsiteX62" fmla="*/ 1444530 w 1784313"/>
              <a:gd name="connsiteY62" fmla="*/ 1294226 h 6858000"/>
              <a:gd name="connsiteX63" fmla="*/ 1405392 w 1784313"/>
              <a:gd name="connsiteY63" fmla="*/ 1217731 h 6858000"/>
              <a:gd name="connsiteX64" fmla="*/ 1196463 w 1784313"/>
              <a:gd name="connsiteY64" fmla="*/ 0 h 6858000"/>
              <a:gd name="connsiteX65" fmla="*/ 1527579 w 1784313"/>
              <a:gd name="connsiteY65" fmla="*/ 0 h 6858000"/>
              <a:gd name="connsiteX66" fmla="*/ 1524583 w 1784313"/>
              <a:gd name="connsiteY66" fmla="*/ 6246 h 6858000"/>
              <a:gd name="connsiteX67" fmla="*/ 1167009 w 1784313"/>
              <a:gd name="connsiteY67" fmla="*/ 467002 h 6858000"/>
              <a:gd name="connsiteX68" fmla="*/ 1149220 w 1784313"/>
              <a:gd name="connsiteY68" fmla="*/ 488350 h 6858000"/>
              <a:gd name="connsiteX69" fmla="*/ 1131430 w 1784313"/>
              <a:gd name="connsiteY69" fmla="*/ 509698 h 6858000"/>
              <a:gd name="connsiteX70" fmla="*/ 1019353 w 1784313"/>
              <a:gd name="connsiteY70" fmla="*/ 637784 h 6858000"/>
              <a:gd name="connsiteX71" fmla="*/ 957090 w 1784313"/>
              <a:gd name="connsiteY71" fmla="*/ 707163 h 6858000"/>
              <a:gd name="connsiteX72" fmla="*/ 939300 w 1784313"/>
              <a:gd name="connsiteY72" fmla="*/ 728511 h 6858000"/>
              <a:gd name="connsiteX73" fmla="*/ 921511 w 1784313"/>
              <a:gd name="connsiteY73" fmla="*/ 749859 h 6858000"/>
              <a:gd name="connsiteX74" fmla="*/ 640432 w 1784313"/>
              <a:gd name="connsiteY74" fmla="*/ 1098538 h 6858000"/>
              <a:gd name="connsiteX75" fmla="*/ 1323559 w 1784313"/>
              <a:gd name="connsiteY75" fmla="*/ 1098538 h 6858000"/>
              <a:gd name="connsiteX76" fmla="*/ 1001563 w 1784313"/>
              <a:gd name="connsiteY76" fmla="*/ 746301 h 6858000"/>
              <a:gd name="connsiteX77" fmla="*/ 1069165 w 1784313"/>
              <a:gd name="connsiteY77" fmla="*/ 669806 h 6858000"/>
              <a:gd name="connsiteX78" fmla="*/ 1175903 w 1784313"/>
              <a:gd name="connsiteY78" fmla="*/ 547056 h 6858000"/>
              <a:gd name="connsiteX79" fmla="*/ 1784313 w 1784313"/>
              <a:gd name="connsiteY79" fmla="*/ 1545063 h 6858000"/>
              <a:gd name="connsiteX80" fmla="*/ 1238168 w 1784313"/>
              <a:gd name="connsiteY80" fmla="*/ 2495036 h 6858000"/>
              <a:gd name="connsiteX81" fmla="*/ 1117198 w 1784313"/>
              <a:gd name="connsiteY81" fmla="*/ 2397192 h 6858000"/>
              <a:gd name="connsiteX82" fmla="*/ 1030027 w 1784313"/>
              <a:gd name="connsiteY82" fmla="*/ 2327813 h 6858000"/>
              <a:gd name="connsiteX83" fmla="*/ 1309327 w 1784313"/>
              <a:gd name="connsiteY83" fmla="*/ 2050292 h 6858000"/>
              <a:gd name="connsiteX84" fmla="*/ 652884 w 1784313"/>
              <a:gd name="connsiteY84" fmla="*/ 2050292 h 6858000"/>
              <a:gd name="connsiteX85" fmla="*/ 942858 w 1784313"/>
              <a:gd name="connsiteY85" fmla="*/ 2327813 h 6858000"/>
              <a:gd name="connsiteX86" fmla="*/ 964206 w 1784313"/>
              <a:gd name="connsiteY86" fmla="*/ 2345603 h 6858000"/>
              <a:gd name="connsiteX87" fmla="*/ 985554 w 1784313"/>
              <a:gd name="connsiteY87" fmla="*/ 2363392 h 6858000"/>
              <a:gd name="connsiteX88" fmla="*/ 1076281 w 1784313"/>
              <a:gd name="connsiteY88" fmla="*/ 2436330 h 6858000"/>
              <a:gd name="connsiteX89" fmla="*/ 1193693 w 1784313"/>
              <a:gd name="connsiteY89" fmla="*/ 2530616 h 6858000"/>
              <a:gd name="connsiteX90" fmla="*/ 1215041 w 1784313"/>
              <a:gd name="connsiteY90" fmla="*/ 2548406 h 6858000"/>
              <a:gd name="connsiteX91" fmla="*/ 1236389 w 1784313"/>
              <a:gd name="connsiteY91" fmla="*/ 2566196 h 6858000"/>
              <a:gd name="connsiteX92" fmla="*/ 1718492 w 1784313"/>
              <a:gd name="connsiteY92" fmla="*/ 3187058 h 6858000"/>
              <a:gd name="connsiteX93" fmla="*/ 1716713 w 1784313"/>
              <a:gd name="connsiteY93" fmla="*/ 3187058 h 6858000"/>
              <a:gd name="connsiteX94" fmla="*/ 1755850 w 1784313"/>
              <a:gd name="connsiteY94" fmla="*/ 3445010 h 6858000"/>
              <a:gd name="connsiteX95" fmla="*/ 1693587 w 1784313"/>
              <a:gd name="connsiteY95" fmla="*/ 3756331 h 6858000"/>
              <a:gd name="connsiteX96" fmla="*/ 1695365 w 1784313"/>
              <a:gd name="connsiteY96" fmla="*/ 3756331 h 6858000"/>
              <a:gd name="connsiteX97" fmla="*/ 1152777 w 1784313"/>
              <a:gd name="connsiteY97" fmla="*/ 4414552 h 6858000"/>
              <a:gd name="connsiteX98" fmla="*/ 1131430 w 1784313"/>
              <a:gd name="connsiteY98" fmla="*/ 4432342 h 6858000"/>
              <a:gd name="connsiteX99" fmla="*/ 1110082 w 1784313"/>
              <a:gd name="connsiteY99" fmla="*/ 4450132 h 6858000"/>
              <a:gd name="connsiteX100" fmla="*/ 935742 w 1784313"/>
              <a:gd name="connsiteY100" fmla="*/ 4590672 h 6858000"/>
              <a:gd name="connsiteX101" fmla="*/ 901941 w 1784313"/>
              <a:gd name="connsiteY101" fmla="*/ 4617356 h 6858000"/>
              <a:gd name="connsiteX102" fmla="*/ 878815 w 1784313"/>
              <a:gd name="connsiteY102" fmla="*/ 4635145 h 6858000"/>
              <a:gd name="connsiteX103" fmla="*/ 857467 w 1784313"/>
              <a:gd name="connsiteY103" fmla="*/ 4652935 h 6858000"/>
              <a:gd name="connsiteX104" fmla="*/ 524797 w 1784313"/>
              <a:gd name="connsiteY104" fmla="*/ 4946467 h 6858000"/>
              <a:gd name="connsiteX105" fmla="*/ 1234610 w 1784313"/>
              <a:gd name="connsiteY105" fmla="*/ 4946467 h 6858000"/>
              <a:gd name="connsiteX106" fmla="*/ 948194 w 1784313"/>
              <a:gd name="connsiteY106" fmla="*/ 4656493 h 6858000"/>
              <a:gd name="connsiteX107" fmla="*/ 980216 w 1784313"/>
              <a:gd name="connsiteY107" fmla="*/ 4631587 h 6858000"/>
              <a:gd name="connsiteX108" fmla="*/ 1154556 w 1784313"/>
              <a:gd name="connsiteY108" fmla="*/ 4489269 h 6858000"/>
              <a:gd name="connsiteX109" fmla="*/ 1761188 w 1784313"/>
              <a:gd name="connsiteY109" fmla="*/ 5435685 h 6858000"/>
              <a:gd name="connsiteX110" fmla="*/ 1149220 w 1784313"/>
              <a:gd name="connsiteY110" fmla="*/ 6382101 h 6858000"/>
              <a:gd name="connsiteX111" fmla="*/ 1074503 w 1784313"/>
              <a:gd name="connsiteY111" fmla="*/ 6319838 h 6858000"/>
              <a:gd name="connsiteX112" fmla="*/ 944636 w 1784313"/>
              <a:gd name="connsiteY112" fmla="*/ 6213099 h 6858000"/>
              <a:gd name="connsiteX113" fmla="*/ 1216821 w 1784313"/>
              <a:gd name="connsiteY113" fmla="*/ 5953368 h 6858000"/>
              <a:gd name="connsiteX114" fmla="*/ 572831 w 1784313"/>
              <a:gd name="connsiteY114" fmla="*/ 5953368 h 6858000"/>
              <a:gd name="connsiteX115" fmla="*/ 857467 w 1784313"/>
              <a:gd name="connsiteY115" fmla="*/ 6213099 h 6858000"/>
              <a:gd name="connsiteX116" fmla="*/ 878815 w 1784313"/>
              <a:gd name="connsiteY116" fmla="*/ 6230889 h 6858000"/>
              <a:gd name="connsiteX117" fmla="*/ 900163 w 1784313"/>
              <a:gd name="connsiteY117" fmla="*/ 6248679 h 6858000"/>
              <a:gd name="connsiteX118" fmla="*/ 1031807 w 1784313"/>
              <a:gd name="connsiteY118" fmla="*/ 6358975 h 6858000"/>
              <a:gd name="connsiteX119" fmla="*/ 1104744 w 1784313"/>
              <a:gd name="connsiteY119" fmla="*/ 6419461 h 6858000"/>
              <a:gd name="connsiteX120" fmla="*/ 1126092 w 1784313"/>
              <a:gd name="connsiteY120" fmla="*/ 6437250 h 6858000"/>
              <a:gd name="connsiteX121" fmla="*/ 1147440 w 1784313"/>
              <a:gd name="connsiteY121" fmla="*/ 6455040 h 6858000"/>
              <a:gd name="connsiteX122" fmla="*/ 1456655 w 1784313"/>
              <a:gd name="connsiteY122" fmla="*/ 6730940 h 6858000"/>
              <a:gd name="connsiteX123" fmla="*/ 1574943 w 1784313"/>
              <a:gd name="connsiteY123" fmla="*/ 6858000 h 6858000"/>
              <a:gd name="connsiteX124" fmla="*/ 1205808 w 1784313"/>
              <a:gd name="connsiteY124" fmla="*/ 6858000 h 6858000"/>
              <a:gd name="connsiteX125" fmla="*/ 1110361 w 1784313"/>
              <a:gd name="connsiteY125" fmla="*/ 6768562 h 6858000"/>
              <a:gd name="connsiteX126" fmla="*/ 941078 w 1784313"/>
              <a:gd name="connsiteY126" fmla="*/ 6624042 h 6858000"/>
              <a:gd name="connsiteX127" fmla="*/ 919730 w 1784313"/>
              <a:gd name="connsiteY127" fmla="*/ 6606252 h 6858000"/>
              <a:gd name="connsiteX128" fmla="*/ 898383 w 1784313"/>
              <a:gd name="connsiteY128" fmla="*/ 6588462 h 6858000"/>
              <a:gd name="connsiteX129" fmla="*/ 839677 w 1784313"/>
              <a:gd name="connsiteY129" fmla="*/ 6540431 h 6858000"/>
              <a:gd name="connsiteX130" fmla="*/ 693801 w 1784313"/>
              <a:gd name="connsiteY130" fmla="*/ 6419461 h 6858000"/>
              <a:gd name="connsiteX131" fmla="*/ 672454 w 1784313"/>
              <a:gd name="connsiteY131" fmla="*/ 6401671 h 6858000"/>
              <a:gd name="connsiteX132" fmla="*/ 651106 w 1784313"/>
              <a:gd name="connsiteY132" fmla="*/ 6383881 h 6858000"/>
              <a:gd name="connsiteX133" fmla="*/ 0 w 1784313"/>
              <a:gd name="connsiteY133" fmla="*/ 5416117 h 6858000"/>
              <a:gd name="connsiteX134" fmla="*/ 672454 w 1784313"/>
              <a:gd name="connsiteY134" fmla="*/ 4462585 h 6858000"/>
              <a:gd name="connsiteX135" fmla="*/ 693801 w 1784313"/>
              <a:gd name="connsiteY135" fmla="*/ 4444796 h 6858000"/>
              <a:gd name="connsiteX136" fmla="*/ 715149 w 1784313"/>
              <a:gd name="connsiteY136" fmla="*/ 4427006 h 6858000"/>
              <a:gd name="connsiteX137" fmla="*/ 752506 w 1784313"/>
              <a:gd name="connsiteY137" fmla="*/ 4396762 h 6858000"/>
              <a:gd name="connsiteX138" fmla="*/ 923288 w 1784313"/>
              <a:gd name="connsiteY138" fmla="*/ 4259782 h 6858000"/>
              <a:gd name="connsiteX139" fmla="*/ 944636 w 1784313"/>
              <a:gd name="connsiteY139" fmla="*/ 4241992 h 6858000"/>
              <a:gd name="connsiteX140" fmla="*/ 965984 w 1784313"/>
              <a:gd name="connsiteY140" fmla="*/ 4224202 h 6858000"/>
              <a:gd name="connsiteX141" fmla="*/ 1257736 w 1784313"/>
              <a:gd name="connsiteY141" fmla="*/ 3944902 h 6858000"/>
              <a:gd name="connsiteX142" fmla="*/ 642210 w 1784313"/>
              <a:gd name="connsiteY142" fmla="*/ 3944902 h 6858000"/>
              <a:gd name="connsiteX143" fmla="*/ 882373 w 1784313"/>
              <a:gd name="connsiteY143" fmla="*/ 4220645 h 6858000"/>
              <a:gd name="connsiteX144" fmla="*/ 711591 w 1784313"/>
              <a:gd name="connsiteY144" fmla="*/ 4357625 h 6858000"/>
              <a:gd name="connsiteX145" fmla="*/ 674232 w 1784313"/>
              <a:gd name="connsiteY145" fmla="*/ 4387868 h 6858000"/>
              <a:gd name="connsiteX146" fmla="*/ 138760 w 1784313"/>
              <a:gd name="connsiteY146" fmla="*/ 3366735 h 6858000"/>
              <a:gd name="connsiteX147" fmla="*/ 727601 w 1784313"/>
              <a:gd name="connsiteY147" fmla="*/ 2555522 h 6858000"/>
              <a:gd name="connsiteX148" fmla="*/ 850351 w 1784313"/>
              <a:gd name="connsiteY148" fmla="*/ 2655145 h 6858000"/>
              <a:gd name="connsiteX149" fmla="*/ 937520 w 1784313"/>
              <a:gd name="connsiteY149" fmla="*/ 2724524 h 6858000"/>
              <a:gd name="connsiteX150" fmla="*/ 619084 w 1784313"/>
              <a:gd name="connsiteY150" fmla="*/ 2991370 h 6858000"/>
              <a:gd name="connsiteX151" fmla="*/ 1307548 w 1784313"/>
              <a:gd name="connsiteY151" fmla="*/ 2991370 h 6858000"/>
              <a:gd name="connsiteX152" fmla="*/ 1030027 w 1784313"/>
              <a:gd name="connsiteY152" fmla="*/ 2726303 h 6858000"/>
              <a:gd name="connsiteX153" fmla="*/ 1008679 w 1784313"/>
              <a:gd name="connsiteY153" fmla="*/ 2708514 h 6858000"/>
              <a:gd name="connsiteX154" fmla="*/ 985553 w 1784313"/>
              <a:gd name="connsiteY154" fmla="*/ 2690724 h 6858000"/>
              <a:gd name="connsiteX155" fmla="*/ 893047 w 1784313"/>
              <a:gd name="connsiteY155" fmla="*/ 2616007 h 6858000"/>
              <a:gd name="connsiteX156" fmla="*/ 775634 w 1784313"/>
              <a:gd name="connsiteY156" fmla="*/ 2521720 h 6858000"/>
              <a:gd name="connsiteX157" fmla="*/ 754286 w 1784313"/>
              <a:gd name="connsiteY157" fmla="*/ 2503931 h 6858000"/>
              <a:gd name="connsiteX158" fmla="*/ 732939 w 1784313"/>
              <a:gd name="connsiteY158" fmla="*/ 2486141 h 6858000"/>
              <a:gd name="connsiteX159" fmla="*/ 177898 w 1784313"/>
              <a:gd name="connsiteY159" fmla="*/ 1537947 h 6858000"/>
              <a:gd name="connsiteX160" fmla="*/ 732939 w 1784313"/>
              <a:gd name="connsiteY160" fmla="*/ 557729 h 6858000"/>
              <a:gd name="connsiteX161" fmla="*/ 750728 w 1784313"/>
              <a:gd name="connsiteY161" fmla="*/ 536382 h 6858000"/>
              <a:gd name="connsiteX162" fmla="*/ 768518 w 1784313"/>
              <a:gd name="connsiteY162" fmla="*/ 515034 h 6858000"/>
              <a:gd name="connsiteX163" fmla="*/ 804098 w 1784313"/>
              <a:gd name="connsiteY163" fmla="*/ 475896 h 6858000"/>
              <a:gd name="connsiteX164" fmla="*/ 942858 w 1784313"/>
              <a:gd name="connsiteY164" fmla="*/ 317568 h 6858000"/>
              <a:gd name="connsiteX165" fmla="*/ 960648 w 1784313"/>
              <a:gd name="connsiteY165" fmla="*/ 296221 h 6858000"/>
              <a:gd name="connsiteX166" fmla="*/ 978438 w 1784313"/>
              <a:gd name="connsiteY166" fmla="*/ 274873 h 6858000"/>
              <a:gd name="connsiteX167" fmla="*/ 1141881 w 1784313"/>
              <a:gd name="connsiteY167" fmla="*/ 75850 h 6858000"/>
              <a:gd name="connsiteX168" fmla="*/ 293257 w 1784313"/>
              <a:gd name="connsiteY168" fmla="*/ 0 h 6858000"/>
              <a:gd name="connsiteX169" fmla="*/ 612950 w 1784313"/>
              <a:gd name="connsiteY169" fmla="*/ 0 h 6858000"/>
              <a:gd name="connsiteX170" fmla="*/ 687130 w 1784313"/>
              <a:gd name="connsiteY170" fmla="*/ 82299 h 6858000"/>
              <a:gd name="connsiteX171" fmla="*/ 898384 w 1784313"/>
              <a:gd name="connsiteY171" fmla="*/ 278431 h 6858000"/>
              <a:gd name="connsiteX172" fmla="*/ 754286 w 1784313"/>
              <a:gd name="connsiteY172" fmla="*/ 443875 h 6858000"/>
              <a:gd name="connsiteX173" fmla="*/ 725823 w 1784313"/>
              <a:gd name="connsiteY173" fmla="*/ 477677 h 6858000"/>
              <a:gd name="connsiteX174" fmla="*/ 295310 w 1784313"/>
              <a:gd name="connsiteY174" fmla="*/ 4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784313" h="6858000">
                <a:moveTo>
                  <a:pt x="652884" y="6458598"/>
                </a:moveTo>
                <a:cubicBezTo>
                  <a:pt x="700917" y="6499513"/>
                  <a:pt x="750728" y="6540431"/>
                  <a:pt x="802318" y="6581346"/>
                </a:cubicBezTo>
                <a:cubicBezTo>
                  <a:pt x="820108" y="6597358"/>
                  <a:pt x="839677" y="6611590"/>
                  <a:pt x="857467" y="6627600"/>
                </a:cubicBezTo>
                <a:cubicBezTo>
                  <a:pt x="780526" y="6693422"/>
                  <a:pt x="705920" y="6758466"/>
                  <a:pt x="637290" y="6822898"/>
                </a:cubicBezTo>
                <a:lnTo>
                  <a:pt x="601533" y="6858000"/>
                </a:lnTo>
                <a:lnTo>
                  <a:pt x="238242" y="6858000"/>
                </a:lnTo>
                <a:lnTo>
                  <a:pt x="298552" y="6787944"/>
                </a:lnTo>
                <a:cubicBezTo>
                  <a:pt x="403466" y="6675160"/>
                  <a:pt x="526799" y="6566004"/>
                  <a:pt x="652884" y="6458598"/>
                </a:cubicBezTo>
                <a:close/>
                <a:moveTo>
                  <a:pt x="291752" y="5513960"/>
                </a:moveTo>
                <a:cubicBezTo>
                  <a:pt x="302426" y="5563772"/>
                  <a:pt x="321994" y="5613583"/>
                  <a:pt x="348680" y="5663394"/>
                </a:cubicBezTo>
                <a:cubicBezTo>
                  <a:pt x="370027" y="5704312"/>
                  <a:pt x="398491" y="5747007"/>
                  <a:pt x="428733" y="5787923"/>
                </a:cubicBezTo>
                <a:cubicBezTo>
                  <a:pt x="435849" y="5798597"/>
                  <a:pt x="444744" y="5809270"/>
                  <a:pt x="455418" y="5819944"/>
                </a:cubicBezTo>
                <a:lnTo>
                  <a:pt x="1327117" y="5819944"/>
                </a:lnTo>
                <a:cubicBezTo>
                  <a:pt x="1334233" y="5809270"/>
                  <a:pt x="1343127" y="5798597"/>
                  <a:pt x="1350243" y="5787923"/>
                </a:cubicBezTo>
                <a:cubicBezTo>
                  <a:pt x="1380487" y="5747007"/>
                  <a:pt x="1405392" y="5706090"/>
                  <a:pt x="1424960" y="5663394"/>
                </a:cubicBezTo>
                <a:cubicBezTo>
                  <a:pt x="1448088" y="5613583"/>
                  <a:pt x="1465878" y="5563772"/>
                  <a:pt x="1474771" y="5513960"/>
                </a:cubicBezTo>
                <a:close/>
                <a:moveTo>
                  <a:pt x="410943" y="5078112"/>
                </a:moveTo>
                <a:cubicBezTo>
                  <a:pt x="386037" y="5111911"/>
                  <a:pt x="362911" y="5147491"/>
                  <a:pt x="343342" y="5183070"/>
                </a:cubicBezTo>
                <a:cubicBezTo>
                  <a:pt x="311320" y="5239998"/>
                  <a:pt x="291752" y="5300483"/>
                  <a:pt x="282856" y="5360968"/>
                </a:cubicBezTo>
                <a:cubicBezTo>
                  <a:pt x="281079" y="5368084"/>
                  <a:pt x="281079" y="5375200"/>
                  <a:pt x="281078" y="5382316"/>
                </a:cubicBezTo>
                <a:lnTo>
                  <a:pt x="1476551" y="5382316"/>
                </a:lnTo>
                <a:cubicBezTo>
                  <a:pt x="1474771" y="5375200"/>
                  <a:pt x="1474771" y="5368084"/>
                  <a:pt x="1472993" y="5360968"/>
                </a:cubicBezTo>
                <a:cubicBezTo>
                  <a:pt x="1460540" y="5302263"/>
                  <a:pt x="1437414" y="5241778"/>
                  <a:pt x="1405392" y="5183070"/>
                </a:cubicBezTo>
                <a:cubicBezTo>
                  <a:pt x="1385823" y="5147491"/>
                  <a:pt x="1362697" y="5113691"/>
                  <a:pt x="1337791" y="5078112"/>
                </a:cubicBezTo>
                <a:close/>
                <a:moveTo>
                  <a:pt x="435849" y="3537517"/>
                </a:moveTo>
                <a:cubicBezTo>
                  <a:pt x="446522" y="3583771"/>
                  <a:pt x="462534" y="3630024"/>
                  <a:pt x="480324" y="3676278"/>
                </a:cubicBezTo>
                <a:cubicBezTo>
                  <a:pt x="496334" y="3718973"/>
                  <a:pt x="517681" y="3759888"/>
                  <a:pt x="540809" y="3800806"/>
                </a:cubicBezTo>
                <a:cubicBezTo>
                  <a:pt x="546145" y="3807922"/>
                  <a:pt x="551483" y="3816816"/>
                  <a:pt x="556819" y="3825712"/>
                </a:cubicBezTo>
                <a:lnTo>
                  <a:pt x="556819" y="3827490"/>
                </a:lnTo>
                <a:lnTo>
                  <a:pt x="1353801" y="3827490"/>
                </a:lnTo>
                <a:cubicBezTo>
                  <a:pt x="1359139" y="3820374"/>
                  <a:pt x="1364475" y="3811480"/>
                  <a:pt x="1369813" y="3802584"/>
                </a:cubicBezTo>
                <a:cubicBezTo>
                  <a:pt x="1378707" y="3786574"/>
                  <a:pt x="1387603" y="3772342"/>
                  <a:pt x="1396497" y="3756331"/>
                </a:cubicBezTo>
                <a:lnTo>
                  <a:pt x="1394718" y="3756331"/>
                </a:lnTo>
                <a:cubicBezTo>
                  <a:pt x="1408950" y="3729647"/>
                  <a:pt x="1421402" y="3702961"/>
                  <a:pt x="1432076" y="3676277"/>
                </a:cubicBezTo>
                <a:cubicBezTo>
                  <a:pt x="1449866" y="3631802"/>
                  <a:pt x="1464098" y="3585549"/>
                  <a:pt x="1471213" y="3537517"/>
                </a:cubicBezTo>
                <a:lnTo>
                  <a:pt x="1017575" y="3537517"/>
                </a:lnTo>
                <a:lnTo>
                  <a:pt x="1015795" y="3537517"/>
                </a:lnTo>
                <a:close/>
                <a:moveTo>
                  <a:pt x="508787" y="3121236"/>
                </a:moveTo>
                <a:cubicBezTo>
                  <a:pt x="492776" y="3146142"/>
                  <a:pt x="476766" y="3169268"/>
                  <a:pt x="464312" y="3194174"/>
                </a:cubicBezTo>
                <a:cubicBezTo>
                  <a:pt x="435849" y="3251101"/>
                  <a:pt x="418059" y="3309808"/>
                  <a:pt x="418059" y="3372072"/>
                </a:cubicBezTo>
                <a:cubicBezTo>
                  <a:pt x="418059" y="3384526"/>
                  <a:pt x="418059" y="3398757"/>
                  <a:pt x="419839" y="3411209"/>
                </a:cubicBezTo>
                <a:lnTo>
                  <a:pt x="1015795" y="3411209"/>
                </a:lnTo>
                <a:lnTo>
                  <a:pt x="1017575" y="3411209"/>
                </a:lnTo>
                <a:lnTo>
                  <a:pt x="1478329" y="3411209"/>
                </a:lnTo>
                <a:cubicBezTo>
                  <a:pt x="1476551" y="3396977"/>
                  <a:pt x="1476551" y="3384525"/>
                  <a:pt x="1474772" y="3372071"/>
                </a:cubicBezTo>
                <a:cubicBezTo>
                  <a:pt x="1467656" y="3309808"/>
                  <a:pt x="1451646" y="3249323"/>
                  <a:pt x="1426740" y="3194174"/>
                </a:cubicBezTo>
                <a:cubicBezTo>
                  <a:pt x="1426740" y="3190616"/>
                  <a:pt x="1424960" y="3188838"/>
                  <a:pt x="1423182" y="3185280"/>
                </a:cubicBezTo>
                <a:cubicBezTo>
                  <a:pt x="1414286" y="3163932"/>
                  <a:pt x="1403612" y="3142584"/>
                  <a:pt x="1391161" y="3121237"/>
                </a:cubicBezTo>
                <a:close/>
                <a:moveTo>
                  <a:pt x="458976" y="1634012"/>
                </a:moveTo>
                <a:cubicBezTo>
                  <a:pt x="466092" y="1689159"/>
                  <a:pt x="478544" y="1742528"/>
                  <a:pt x="498114" y="1794120"/>
                </a:cubicBezTo>
                <a:cubicBezTo>
                  <a:pt x="514124" y="1836815"/>
                  <a:pt x="535471" y="1879510"/>
                  <a:pt x="558599" y="1918648"/>
                </a:cubicBezTo>
                <a:cubicBezTo>
                  <a:pt x="560377" y="1920426"/>
                  <a:pt x="560377" y="1920426"/>
                  <a:pt x="562157" y="1922206"/>
                </a:cubicBezTo>
                <a:lnTo>
                  <a:pt x="1394718" y="1922206"/>
                </a:lnTo>
                <a:cubicBezTo>
                  <a:pt x="1394719" y="1920426"/>
                  <a:pt x="1396497" y="1920426"/>
                  <a:pt x="1396497" y="1918648"/>
                </a:cubicBezTo>
                <a:cubicBezTo>
                  <a:pt x="1419624" y="1879510"/>
                  <a:pt x="1440972" y="1836815"/>
                  <a:pt x="1456982" y="1794120"/>
                </a:cubicBezTo>
                <a:cubicBezTo>
                  <a:pt x="1476551" y="1744308"/>
                  <a:pt x="1490783" y="1689159"/>
                  <a:pt x="1497899" y="1634012"/>
                </a:cubicBezTo>
                <a:close/>
                <a:moveTo>
                  <a:pt x="560377" y="1217731"/>
                </a:moveTo>
                <a:cubicBezTo>
                  <a:pt x="546145" y="1244415"/>
                  <a:pt x="531913" y="1269320"/>
                  <a:pt x="519461" y="1294226"/>
                </a:cubicBezTo>
                <a:cubicBezTo>
                  <a:pt x="489218" y="1354711"/>
                  <a:pt x="467870" y="1415197"/>
                  <a:pt x="458976" y="1472124"/>
                </a:cubicBezTo>
                <a:cubicBezTo>
                  <a:pt x="457196" y="1484577"/>
                  <a:pt x="455418" y="1497029"/>
                  <a:pt x="453638" y="1507703"/>
                </a:cubicBezTo>
                <a:lnTo>
                  <a:pt x="1503235" y="1507703"/>
                </a:lnTo>
                <a:cubicBezTo>
                  <a:pt x="1503235" y="1495251"/>
                  <a:pt x="1501457" y="1484577"/>
                  <a:pt x="1499677" y="1472124"/>
                </a:cubicBezTo>
                <a:cubicBezTo>
                  <a:pt x="1490783" y="1413418"/>
                  <a:pt x="1471214" y="1352933"/>
                  <a:pt x="1444530" y="1294226"/>
                </a:cubicBezTo>
                <a:cubicBezTo>
                  <a:pt x="1433856" y="1267542"/>
                  <a:pt x="1419624" y="1242637"/>
                  <a:pt x="1405392" y="1217731"/>
                </a:cubicBezTo>
                <a:close/>
                <a:moveTo>
                  <a:pt x="1196463" y="0"/>
                </a:moveTo>
                <a:lnTo>
                  <a:pt x="1527579" y="0"/>
                </a:lnTo>
                <a:lnTo>
                  <a:pt x="1524583" y="6246"/>
                </a:lnTo>
                <a:cubicBezTo>
                  <a:pt x="1432076" y="171692"/>
                  <a:pt x="1295096" y="319346"/>
                  <a:pt x="1167009" y="467002"/>
                </a:cubicBezTo>
                <a:cubicBezTo>
                  <a:pt x="1161671" y="474118"/>
                  <a:pt x="1154556" y="481234"/>
                  <a:pt x="1149220" y="488350"/>
                </a:cubicBezTo>
                <a:cubicBezTo>
                  <a:pt x="1143882" y="495466"/>
                  <a:pt x="1136766" y="502582"/>
                  <a:pt x="1131430" y="509698"/>
                </a:cubicBezTo>
                <a:cubicBezTo>
                  <a:pt x="1094070" y="552393"/>
                  <a:pt x="1056712" y="595089"/>
                  <a:pt x="1019353" y="637784"/>
                </a:cubicBezTo>
                <a:cubicBezTo>
                  <a:pt x="998005" y="660910"/>
                  <a:pt x="976658" y="684037"/>
                  <a:pt x="957090" y="707163"/>
                </a:cubicBezTo>
                <a:cubicBezTo>
                  <a:pt x="951752" y="714279"/>
                  <a:pt x="944636" y="721395"/>
                  <a:pt x="939300" y="728511"/>
                </a:cubicBezTo>
                <a:cubicBezTo>
                  <a:pt x="933962" y="735627"/>
                  <a:pt x="926846" y="742743"/>
                  <a:pt x="921511" y="749859"/>
                </a:cubicBezTo>
                <a:cubicBezTo>
                  <a:pt x="816550" y="869051"/>
                  <a:pt x="720485" y="986464"/>
                  <a:pt x="640432" y="1098538"/>
                </a:cubicBezTo>
                <a:lnTo>
                  <a:pt x="1323559" y="1098538"/>
                </a:lnTo>
                <a:cubicBezTo>
                  <a:pt x="1234610" y="981126"/>
                  <a:pt x="1122534" y="865493"/>
                  <a:pt x="1001563" y="746301"/>
                </a:cubicBezTo>
                <a:cubicBezTo>
                  <a:pt x="1024691" y="721395"/>
                  <a:pt x="1046039" y="694712"/>
                  <a:pt x="1069165" y="669806"/>
                </a:cubicBezTo>
                <a:cubicBezTo>
                  <a:pt x="1104744" y="628888"/>
                  <a:pt x="1140324" y="587973"/>
                  <a:pt x="1175903" y="547056"/>
                </a:cubicBezTo>
                <a:cubicBezTo>
                  <a:pt x="1501457" y="861935"/>
                  <a:pt x="1784314" y="1171477"/>
                  <a:pt x="1784313" y="1545063"/>
                </a:cubicBezTo>
                <a:cubicBezTo>
                  <a:pt x="1784314" y="1956006"/>
                  <a:pt x="1529921" y="2247758"/>
                  <a:pt x="1238168" y="2495036"/>
                </a:cubicBezTo>
                <a:cubicBezTo>
                  <a:pt x="1197251" y="2461235"/>
                  <a:pt x="1158114" y="2429214"/>
                  <a:pt x="1117198" y="2397192"/>
                </a:cubicBezTo>
                <a:cubicBezTo>
                  <a:pt x="1088734" y="2374066"/>
                  <a:pt x="1058491" y="2350939"/>
                  <a:pt x="1030027" y="2327813"/>
                </a:cubicBezTo>
                <a:cubicBezTo>
                  <a:pt x="1133208" y="2240642"/>
                  <a:pt x="1231052" y="2148135"/>
                  <a:pt x="1309327" y="2050292"/>
                </a:cubicBezTo>
                <a:lnTo>
                  <a:pt x="652884" y="2050292"/>
                </a:lnTo>
                <a:cubicBezTo>
                  <a:pt x="734717" y="2148135"/>
                  <a:pt x="836119" y="2238864"/>
                  <a:pt x="942858" y="2327813"/>
                </a:cubicBezTo>
                <a:cubicBezTo>
                  <a:pt x="949974" y="2333149"/>
                  <a:pt x="957090" y="2340265"/>
                  <a:pt x="964206" y="2345603"/>
                </a:cubicBezTo>
                <a:cubicBezTo>
                  <a:pt x="971322" y="2350938"/>
                  <a:pt x="978438" y="2358054"/>
                  <a:pt x="985554" y="2363392"/>
                </a:cubicBezTo>
                <a:cubicBezTo>
                  <a:pt x="1015795" y="2386518"/>
                  <a:pt x="1046039" y="2411424"/>
                  <a:pt x="1076281" y="2436330"/>
                </a:cubicBezTo>
                <a:cubicBezTo>
                  <a:pt x="1115418" y="2468351"/>
                  <a:pt x="1154555" y="2498595"/>
                  <a:pt x="1193693" y="2530616"/>
                </a:cubicBezTo>
                <a:cubicBezTo>
                  <a:pt x="1200809" y="2535952"/>
                  <a:pt x="1207925" y="2543068"/>
                  <a:pt x="1215041" y="2548406"/>
                </a:cubicBezTo>
                <a:cubicBezTo>
                  <a:pt x="1222157" y="2553742"/>
                  <a:pt x="1229272" y="2560858"/>
                  <a:pt x="1236389" y="2566196"/>
                </a:cubicBezTo>
                <a:cubicBezTo>
                  <a:pt x="1446308" y="2742313"/>
                  <a:pt x="1638437" y="2934443"/>
                  <a:pt x="1718492" y="3187058"/>
                </a:cubicBezTo>
                <a:lnTo>
                  <a:pt x="1716713" y="3187058"/>
                </a:lnTo>
                <a:cubicBezTo>
                  <a:pt x="1741618" y="3267113"/>
                  <a:pt x="1755850" y="3352504"/>
                  <a:pt x="1755850" y="3445010"/>
                </a:cubicBezTo>
                <a:cubicBezTo>
                  <a:pt x="1755850" y="3555307"/>
                  <a:pt x="1732724" y="3658488"/>
                  <a:pt x="1693587" y="3756331"/>
                </a:cubicBezTo>
                <a:lnTo>
                  <a:pt x="1695365" y="3756331"/>
                </a:lnTo>
                <a:cubicBezTo>
                  <a:pt x="1593964" y="4008945"/>
                  <a:pt x="1380487" y="4222423"/>
                  <a:pt x="1152777" y="4414552"/>
                </a:cubicBezTo>
                <a:cubicBezTo>
                  <a:pt x="1145661" y="4419890"/>
                  <a:pt x="1138546" y="4427006"/>
                  <a:pt x="1131430" y="4432342"/>
                </a:cubicBezTo>
                <a:cubicBezTo>
                  <a:pt x="1124314" y="4437680"/>
                  <a:pt x="1117198" y="4444796"/>
                  <a:pt x="1110082" y="4450132"/>
                </a:cubicBezTo>
                <a:cubicBezTo>
                  <a:pt x="1051375" y="4498165"/>
                  <a:pt x="992669" y="4544418"/>
                  <a:pt x="935742" y="4590672"/>
                </a:cubicBezTo>
                <a:cubicBezTo>
                  <a:pt x="923288" y="4599566"/>
                  <a:pt x="912615" y="4608462"/>
                  <a:pt x="901941" y="4617356"/>
                </a:cubicBezTo>
                <a:cubicBezTo>
                  <a:pt x="893047" y="4622693"/>
                  <a:pt x="885931" y="4629809"/>
                  <a:pt x="878815" y="4635145"/>
                </a:cubicBezTo>
                <a:cubicBezTo>
                  <a:pt x="871699" y="4640483"/>
                  <a:pt x="864583" y="4647599"/>
                  <a:pt x="857467" y="4652935"/>
                </a:cubicBezTo>
                <a:cubicBezTo>
                  <a:pt x="736497" y="4752558"/>
                  <a:pt x="620862" y="4848623"/>
                  <a:pt x="524797" y="4946467"/>
                </a:cubicBezTo>
                <a:lnTo>
                  <a:pt x="1234610" y="4946467"/>
                </a:lnTo>
                <a:cubicBezTo>
                  <a:pt x="1150997" y="4850403"/>
                  <a:pt x="1051375" y="4754338"/>
                  <a:pt x="948194" y="4656493"/>
                </a:cubicBezTo>
                <a:cubicBezTo>
                  <a:pt x="958868" y="4649377"/>
                  <a:pt x="969542" y="4640483"/>
                  <a:pt x="980216" y="4631587"/>
                </a:cubicBezTo>
                <a:cubicBezTo>
                  <a:pt x="1037143" y="4585334"/>
                  <a:pt x="1095850" y="4537303"/>
                  <a:pt x="1154556" y="4489269"/>
                </a:cubicBezTo>
                <a:cubicBezTo>
                  <a:pt x="1471214" y="4791695"/>
                  <a:pt x="1761188" y="5079890"/>
                  <a:pt x="1761188" y="5435685"/>
                </a:cubicBezTo>
                <a:cubicBezTo>
                  <a:pt x="1761188" y="5795039"/>
                  <a:pt x="1474772" y="6097465"/>
                  <a:pt x="1149220" y="6382101"/>
                </a:cubicBezTo>
                <a:cubicBezTo>
                  <a:pt x="1124314" y="6360753"/>
                  <a:pt x="1099408" y="6341186"/>
                  <a:pt x="1074503" y="6319838"/>
                </a:cubicBezTo>
                <a:cubicBezTo>
                  <a:pt x="1031807" y="6284258"/>
                  <a:pt x="987332" y="6248679"/>
                  <a:pt x="944636" y="6213099"/>
                </a:cubicBezTo>
                <a:cubicBezTo>
                  <a:pt x="1042481" y="6127708"/>
                  <a:pt x="1134988" y="6040537"/>
                  <a:pt x="1216821" y="5953368"/>
                </a:cubicBezTo>
                <a:lnTo>
                  <a:pt x="572831" y="5953368"/>
                </a:lnTo>
                <a:cubicBezTo>
                  <a:pt x="658222" y="6040537"/>
                  <a:pt x="756065" y="6127708"/>
                  <a:pt x="857467" y="6213099"/>
                </a:cubicBezTo>
                <a:cubicBezTo>
                  <a:pt x="864583" y="6218435"/>
                  <a:pt x="871699" y="6225551"/>
                  <a:pt x="878815" y="6230889"/>
                </a:cubicBezTo>
                <a:cubicBezTo>
                  <a:pt x="885931" y="6236225"/>
                  <a:pt x="893047" y="6243341"/>
                  <a:pt x="900163" y="6248679"/>
                </a:cubicBezTo>
                <a:cubicBezTo>
                  <a:pt x="942858" y="6286036"/>
                  <a:pt x="987332" y="6323396"/>
                  <a:pt x="1031807" y="6358975"/>
                </a:cubicBezTo>
                <a:cubicBezTo>
                  <a:pt x="1056713" y="6378543"/>
                  <a:pt x="1079839" y="6399891"/>
                  <a:pt x="1104744" y="6419461"/>
                </a:cubicBezTo>
                <a:cubicBezTo>
                  <a:pt x="1111860" y="6424797"/>
                  <a:pt x="1118976" y="6431912"/>
                  <a:pt x="1126092" y="6437250"/>
                </a:cubicBezTo>
                <a:cubicBezTo>
                  <a:pt x="1133208" y="6442586"/>
                  <a:pt x="1140324" y="6449702"/>
                  <a:pt x="1147440" y="6455040"/>
                </a:cubicBezTo>
                <a:cubicBezTo>
                  <a:pt x="1255847" y="6545657"/>
                  <a:pt x="1361995" y="6637316"/>
                  <a:pt x="1456655" y="6730940"/>
                </a:cubicBezTo>
                <a:lnTo>
                  <a:pt x="1574943" y="6858000"/>
                </a:lnTo>
                <a:lnTo>
                  <a:pt x="1205808" y="6858000"/>
                </a:lnTo>
                <a:lnTo>
                  <a:pt x="1110361" y="6768562"/>
                </a:lnTo>
                <a:cubicBezTo>
                  <a:pt x="1055802" y="6720295"/>
                  <a:pt x="998784" y="6672075"/>
                  <a:pt x="941078" y="6624042"/>
                </a:cubicBezTo>
                <a:cubicBezTo>
                  <a:pt x="933962" y="6618706"/>
                  <a:pt x="926846" y="6611590"/>
                  <a:pt x="919730" y="6606252"/>
                </a:cubicBezTo>
                <a:cubicBezTo>
                  <a:pt x="912615" y="6600916"/>
                  <a:pt x="905499" y="6593800"/>
                  <a:pt x="898383" y="6588462"/>
                </a:cubicBezTo>
                <a:cubicBezTo>
                  <a:pt x="878815" y="6572453"/>
                  <a:pt x="859245" y="6556441"/>
                  <a:pt x="839677" y="6540431"/>
                </a:cubicBezTo>
                <a:cubicBezTo>
                  <a:pt x="791644" y="6501294"/>
                  <a:pt x="741833" y="6460376"/>
                  <a:pt x="693801" y="6419461"/>
                </a:cubicBezTo>
                <a:cubicBezTo>
                  <a:pt x="686685" y="6414123"/>
                  <a:pt x="679569" y="6407007"/>
                  <a:pt x="672454" y="6401671"/>
                </a:cubicBezTo>
                <a:cubicBezTo>
                  <a:pt x="665338" y="6396333"/>
                  <a:pt x="658222" y="6389217"/>
                  <a:pt x="651106" y="6383881"/>
                </a:cubicBezTo>
                <a:cubicBezTo>
                  <a:pt x="305984" y="6090349"/>
                  <a:pt x="0" y="5782587"/>
                  <a:pt x="0" y="5416117"/>
                </a:cubicBezTo>
                <a:cubicBezTo>
                  <a:pt x="0" y="5035416"/>
                  <a:pt x="327332" y="4743664"/>
                  <a:pt x="672454" y="4462585"/>
                </a:cubicBezTo>
                <a:cubicBezTo>
                  <a:pt x="679570" y="4457248"/>
                  <a:pt x="686685" y="4450132"/>
                  <a:pt x="693801" y="4444796"/>
                </a:cubicBezTo>
                <a:cubicBezTo>
                  <a:pt x="700917" y="4439458"/>
                  <a:pt x="708033" y="4432342"/>
                  <a:pt x="715149" y="4427006"/>
                </a:cubicBezTo>
                <a:cubicBezTo>
                  <a:pt x="727601" y="4416332"/>
                  <a:pt x="740055" y="4407436"/>
                  <a:pt x="752506" y="4396762"/>
                </a:cubicBezTo>
                <a:cubicBezTo>
                  <a:pt x="809434" y="4352289"/>
                  <a:pt x="868141" y="4306035"/>
                  <a:pt x="923288" y="4259782"/>
                </a:cubicBezTo>
                <a:cubicBezTo>
                  <a:pt x="930404" y="4254444"/>
                  <a:pt x="937520" y="4247328"/>
                  <a:pt x="944636" y="4241992"/>
                </a:cubicBezTo>
                <a:cubicBezTo>
                  <a:pt x="951752" y="4236654"/>
                  <a:pt x="958868" y="4229538"/>
                  <a:pt x="965984" y="4224202"/>
                </a:cubicBezTo>
                <a:cubicBezTo>
                  <a:pt x="1072723" y="4133474"/>
                  <a:pt x="1174125" y="4040967"/>
                  <a:pt x="1257736" y="3944902"/>
                </a:cubicBezTo>
                <a:lnTo>
                  <a:pt x="642210" y="3944902"/>
                </a:lnTo>
                <a:cubicBezTo>
                  <a:pt x="711591" y="4039189"/>
                  <a:pt x="795202" y="4131696"/>
                  <a:pt x="882373" y="4220645"/>
                </a:cubicBezTo>
                <a:cubicBezTo>
                  <a:pt x="825445" y="4266898"/>
                  <a:pt x="768518" y="4311371"/>
                  <a:pt x="711591" y="4357625"/>
                </a:cubicBezTo>
                <a:cubicBezTo>
                  <a:pt x="699137" y="4368299"/>
                  <a:pt x="686685" y="4377195"/>
                  <a:pt x="674232" y="4387868"/>
                </a:cubicBezTo>
                <a:cubicBezTo>
                  <a:pt x="391375" y="4099674"/>
                  <a:pt x="138760" y="3772342"/>
                  <a:pt x="138760" y="3366735"/>
                </a:cubicBezTo>
                <a:cubicBezTo>
                  <a:pt x="138760" y="3032288"/>
                  <a:pt x="416281" y="2797463"/>
                  <a:pt x="727601" y="2555522"/>
                </a:cubicBezTo>
                <a:cubicBezTo>
                  <a:pt x="768518" y="2589321"/>
                  <a:pt x="809434" y="2623123"/>
                  <a:pt x="850351" y="2655145"/>
                </a:cubicBezTo>
                <a:cubicBezTo>
                  <a:pt x="880593" y="2678270"/>
                  <a:pt x="909057" y="2701398"/>
                  <a:pt x="937520" y="2724524"/>
                </a:cubicBezTo>
                <a:cubicBezTo>
                  <a:pt x="818330" y="2817031"/>
                  <a:pt x="708033" y="2904201"/>
                  <a:pt x="619084" y="2991370"/>
                </a:cubicBezTo>
                <a:lnTo>
                  <a:pt x="1307548" y="2991370"/>
                </a:lnTo>
                <a:cubicBezTo>
                  <a:pt x="1231053" y="2900643"/>
                  <a:pt x="1134988" y="2813473"/>
                  <a:pt x="1030027" y="2726303"/>
                </a:cubicBezTo>
                <a:cubicBezTo>
                  <a:pt x="1022911" y="2720966"/>
                  <a:pt x="1015795" y="2713850"/>
                  <a:pt x="1008679" y="2708514"/>
                </a:cubicBezTo>
                <a:cubicBezTo>
                  <a:pt x="999785" y="2703176"/>
                  <a:pt x="992669" y="2696060"/>
                  <a:pt x="985553" y="2690724"/>
                </a:cubicBezTo>
                <a:cubicBezTo>
                  <a:pt x="955310" y="2665818"/>
                  <a:pt x="925069" y="2640913"/>
                  <a:pt x="893047" y="2616007"/>
                </a:cubicBezTo>
                <a:cubicBezTo>
                  <a:pt x="853909" y="2585764"/>
                  <a:pt x="814772" y="2553742"/>
                  <a:pt x="775634" y="2521720"/>
                </a:cubicBezTo>
                <a:cubicBezTo>
                  <a:pt x="768518" y="2516384"/>
                  <a:pt x="761402" y="2509269"/>
                  <a:pt x="754286" y="2503931"/>
                </a:cubicBezTo>
                <a:cubicBezTo>
                  <a:pt x="747170" y="2498595"/>
                  <a:pt x="740055" y="2491479"/>
                  <a:pt x="732939" y="2486141"/>
                </a:cubicBezTo>
                <a:cubicBezTo>
                  <a:pt x="448302" y="2247758"/>
                  <a:pt x="177898" y="1964901"/>
                  <a:pt x="177898" y="1537947"/>
                </a:cubicBezTo>
                <a:cubicBezTo>
                  <a:pt x="177898" y="1215951"/>
                  <a:pt x="439406" y="895735"/>
                  <a:pt x="732939" y="557729"/>
                </a:cubicBezTo>
                <a:cubicBezTo>
                  <a:pt x="738275" y="550614"/>
                  <a:pt x="743613" y="543498"/>
                  <a:pt x="750728" y="536382"/>
                </a:cubicBezTo>
                <a:cubicBezTo>
                  <a:pt x="756064" y="529266"/>
                  <a:pt x="761402" y="522150"/>
                  <a:pt x="768518" y="515034"/>
                </a:cubicBezTo>
                <a:cubicBezTo>
                  <a:pt x="780970" y="502582"/>
                  <a:pt x="791644" y="490128"/>
                  <a:pt x="804098" y="475896"/>
                </a:cubicBezTo>
                <a:cubicBezTo>
                  <a:pt x="850351" y="424307"/>
                  <a:pt x="896605" y="370938"/>
                  <a:pt x="942858" y="317568"/>
                </a:cubicBezTo>
                <a:cubicBezTo>
                  <a:pt x="948194" y="310452"/>
                  <a:pt x="955310" y="303337"/>
                  <a:pt x="960648" y="296221"/>
                </a:cubicBezTo>
                <a:cubicBezTo>
                  <a:pt x="965984" y="289105"/>
                  <a:pt x="973100" y="281989"/>
                  <a:pt x="978438" y="274873"/>
                </a:cubicBezTo>
                <a:cubicBezTo>
                  <a:pt x="1034475" y="209051"/>
                  <a:pt x="1089623" y="142784"/>
                  <a:pt x="1141881" y="75850"/>
                </a:cubicBezTo>
                <a:close/>
                <a:moveTo>
                  <a:pt x="293257" y="0"/>
                </a:moveTo>
                <a:lnTo>
                  <a:pt x="612950" y="0"/>
                </a:lnTo>
                <a:lnTo>
                  <a:pt x="687130" y="82299"/>
                </a:lnTo>
                <a:cubicBezTo>
                  <a:pt x="754287" y="148566"/>
                  <a:pt x="829893" y="211719"/>
                  <a:pt x="898384" y="278431"/>
                </a:cubicBezTo>
                <a:cubicBezTo>
                  <a:pt x="850351" y="333579"/>
                  <a:pt x="802319" y="388728"/>
                  <a:pt x="754286" y="443875"/>
                </a:cubicBezTo>
                <a:cubicBezTo>
                  <a:pt x="745392" y="454549"/>
                  <a:pt x="734718" y="467003"/>
                  <a:pt x="725823" y="477677"/>
                </a:cubicBezTo>
                <a:cubicBezTo>
                  <a:pt x="571053" y="328243"/>
                  <a:pt x="393155" y="185925"/>
                  <a:pt x="295310" y="4469"/>
                </a:cubicBezTo>
                <a:close/>
              </a:path>
            </a:pathLst>
          </a:custGeom>
          <a:solidFill>
            <a:schemeClr val="accent4">
              <a:alpha val="40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423759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Images &amp; Contents Layout">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5641856" y="733302"/>
            <a:ext cx="5966670" cy="710877"/>
          </a:xfrm>
          <a:prstGeom prst="rect">
            <a:avLst/>
          </a:prstGeom>
        </p:spPr>
        <p:txBody>
          <a:bodyPr anchor="ctr">
            <a:noAutofit/>
          </a:bodyPr>
          <a:lstStyle>
            <a:lvl1pPr algn="l">
              <a:defRPr sz="4000" b="0" baseline="0">
                <a:solidFill>
                  <a:schemeClr val="bg1"/>
                </a:solidFill>
                <a:latin typeface="Arial" pitchFamily="34" charset="0"/>
                <a:cs typeface="Arial" pitchFamily="34" charset="0"/>
              </a:defRPr>
            </a:lvl1pPr>
          </a:lstStyle>
          <a:p>
            <a:r>
              <a:rPr lang="en-US" altLang="ko-KR" dirty="0"/>
              <a:t>Images &amp; Contents</a:t>
            </a:r>
            <a:endParaRPr lang="ko-KR" altLang="en-US" dirty="0"/>
          </a:p>
        </p:txBody>
      </p:sp>
      <p:sp>
        <p:nvSpPr>
          <p:cNvPr id="3" name="그림 개체 틀 2"/>
          <p:cNvSpPr>
            <a:spLocks noGrp="1"/>
          </p:cNvSpPr>
          <p:nvPr>
            <p:ph type="pic" sz="quarter" idx="14" hasCustomPrompt="1"/>
          </p:nvPr>
        </p:nvSpPr>
        <p:spPr>
          <a:xfrm>
            <a:off x="0" y="-1"/>
            <a:ext cx="5039883" cy="685800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Rectangle 4"/>
          <p:cNvSpPr/>
          <p:nvPr userDrawn="1"/>
        </p:nvSpPr>
        <p:spPr>
          <a:xfrm>
            <a:off x="5353824" y="733302"/>
            <a:ext cx="203696"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3206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0" y="2789276"/>
            <a:ext cx="12192000" cy="4068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p:cNvSpPr>
            <a:spLocks noGrp="1"/>
          </p:cNvSpPr>
          <p:nvPr>
            <p:ph type="pic" idx="1" hasCustomPrompt="1"/>
          </p:nvPr>
        </p:nvSpPr>
        <p:spPr>
          <a:xfrm>
            <a:off x="6096000" y="3302815"/>
            <a:ext cx="6096000" cy="304164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3509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8" name="Oval 2">
            <a:extLst>
              <a:ext uri="{FF2B5EF4-FFF2-40B4-BE49-F238E27FC236}">
                <a16:creationId xmlns:a16="http://schemas.microsoft.com/office/drawing/2014/main" id="{F3FFAF36-2C4B-400A-925A-732215955DA6}"/>
              </a:ext>
            </a:extLst>
          </p:cNvPr>
          <p:cNvSpPr/>
          <p:nvPr userDrawn="1"/>
        </p:nvSpPr>
        <p:spPr>
          <a:xfrm rot="19437896">
            <a:off x="1838780" y="2362240"/>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2">
            <a:extLst>
              <a:ext uri="{FF2B5EF4-FFF2-40B4-BE49-F238E27FC236}">
                <a16:creationId xmlns:a16="http://schemas.microsoft.com/office/drawing/2014/main" id="{B378E988-CF50-42D9-BB8A-C7CC41B0FF82}"/>
              </a:ext>
            </a:extLst>
          </p:cNvPr>
          <p:cNvSpPr/>
          <p:nvPr userDrawn="1"/>
        </p:nvSpPr>
        <p:spPr>
          <a:xfrm rot="3709911">
            <a:off x="2854980" y="177488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882B12CC-1A46-4380-988F-674F427BDFAA}"/>
              </a:ext>
            </a:extLst>
          </p:cNvPr>
          <p:cNvSpPr/>
          <p:nvPr userDrawn="1"/>
        </p:nvSpPr>
        <p:spPr>
          <a:xfrm>
            <a:off x="1048873" y="497779"/>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9E0B5CE1-6191-492E-979D-03E880B959B9}"/>
              </a:ext>
            </a:extLst>
          </p:cNvPr>
          <p:cNvSpPr/>
          <p:nvPr userDrawn="1"/>
        </p:nvSpPr>
        <p:spPr>
          <a:xfrm rot="19437896">
            <a:off x="3270239" y="533348"/>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0A67EB8D-45A4-4910-AADE-A48602E910EF}"/>
              </a:ext>
            </a:extLst>
          </p:cNvPr>
          <p:cNvSpPr/>
          <p:nvPr userDrawn="1"/>
        </p:nvSpPr>
        <p:spPr>
          <a:xfrm rot="3709911">
            <a:off x="237016" y="1454775"/>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Oval 2">
            <a:extLst>
              <a:ext uri="{FF2B5EF4-FFF2-40B4-BE49-F238E27FC236}">
                <a16:creationId xmlns:a16="http://schemas.microsoft.com/office/drawing/2014/main" id="{A0CF3B62-DB0F-4638-94E6-97B858867087}"/>
              </a:ext>
            </a:extLst>
          </p:cNvPr>
          <p:cNvSpPr/>
          <p:nvPr userDrawn="1"/>
        </p:nvSpPr>
        <p:spPr>
          <a:xfrm rot="8100000">
            <a:off x="998505" y="1013950"/>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Oval 2">
            <a:extLst>
              <a:ext uri="{FF2B5EF4-FFF2-40B4-BE49-F238E27FC236}">
                <a16:creationId xmlns:a16="http://schemas.microsoft.com/office/drawing/2014/main" id="{D57B7012-81D1-4191-8692-189F53B11026}"/>
              </a:ext>
            </a:extLst>
          </p:cNvPr>
          <p:cNvSpPr/>
          <p:nvPr userDrawn="1"/>
        </p:nvSpPr>
        <p:spPr>
          <a:xfrm rot="5157174">
            <a:off x="3514632" y="1701234"/>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8B8C5338-F012-4C7E-9ACF-B5A004F58BC4}"/>
              </a:ext>
            </a:extLst>
          </p:cNvPr>
          <p:cNvSpPr/>
          <p:nvPr userDrawn="1"/>
        </p:nvSpPr>
        <p:spPr>
          <a:xfrm rot="900000">
            <a:off x="3586510" y="2731196"/>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F14FC152-57DA-44B2-A3EA-C4C08418F158}"/>
              </a:ext>
            </a:extLst>
          </p:cNvPr>
          <p:cNvSpPr/>
          <p:nvPr userDrawn="1"/>
        </p:nvSpPr>
        <p:spPr>
          <a:xfrm rot="900000">
            <a:off x="1168343" y="3259592"/>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547F32D0-9CB1-4705-8640-A43951E0E605}"/>
              </a:ext>
            </a:extLst>
          </p:cNvPr>
          <p:cNvSpPr/>
          <p:nvPr userDrawn="1"/>
        </p:nvSpPr>
        <p:spPr>
          <a:xfrm rot="3709911">
            <a:off x="214059" y="342467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21073768-FD4E-4493-888D-9732C93ED0D8}"/>
              </a:ext>
            </a:extLst>
          </p:cNvPr>
          <p:cNvSpPr/>
          <p:nvPr userDrawn="1"/>
        </p:nvSpPr>
        <p:spPr>
          <a:xfrm rot="8100000">
            <a:off x="4838833" y="581154"/>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Oval 2">
            <a:extLst>
              <a:ext uri="{FF2B5EF4-FFF2-40B4-BE49-F238E27FC236}">
                <a16:creationId xmlns:a16="http://schemas.microsoft.com/office/drawing/2014/main" id="{1D42871E-8273-4BDC-8CA1-94B1735D8EDF}"/>
              </a:ext>
            </a:extLst>
          </p:cNvPr>
          <p:cNvSpPr/>
          <p:nvPr userDrawn="1"/>
        </p:nvSpPr>
        <p:spPr>
          <a:xfrm rot="19437896">
            <a:off x="4863418" y="178089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Oval 2">
            <a:extLst>
              <a:ext uri="{FF2B5EF4-FFF2-40B4-BE49-F238E27FC236}">
                <a16:creationId xmlns:a16="http://schemas.microsoft.com/office/drawing/2014/main" id="{CE15439B-0BDE-4539-A86A-60E9DC33FD77}"/>
              </a:ext>
            </a:extLst>
          </p:cNvPr>
          <p:cNvSpPr/>
          <p:nvPr userDrawn="1"/>
        </p:nvSpPr>
        <p:spPr>
          <a:xfrm rot="900000">
            <a:off x="2051612" y="2186572"/>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6298CC55-4945-46BD-8615-24E6D3295A86}"/>
              </a:ext>
            </a:extLst>
          </p:cNvPr>
          <p:cNvSpPr/>
          <p:nvPr userDrawn="1"/>
        </p:nvSpPr>
        <p:spPr>
          <a:xfrm rot="3709911">
            <a:off x="2616634" y="3622577"/>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A0796784-D231-4ABA-8910-4D81ACFFD485}"/>
              </a:ext>
            </a:extLst>
          </p:cNvPr>
          <p:cNvSpPr/>
          <p:nvPr userDrawn="1"/>
        </p:nvSpPr>
        <p:spPr>
          <a:xfrm rot="3709911">
            <a:off x="2933966" y="330776"/>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90FD235E-0A91-4D21-B439-5C7942717E86}"/>
              </a:ext>
            </a:extLst>
          </p:cNvPr>
          <p:cNvSpPr/>
          <p:nvPr userDrawn="1"/>
        </p:nvSpPr>
        <p:spPr>
          <a:xfrm rot="900000">
            <a:off x="5193686" y="3075597"/>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
            <a:extLst>
              <a:ext uri="{FF2B5EF4-FFF2-40B4-BE49-F238E27FC236}">
                <a16:creationId xmlns:a16="http://schemas.microsoft.com/office/drawing/2014/main" id="{0EFA984F-F0B3-4CAF-8E35-AF3B5ED34BB8}"/>
              </a:ext>
            </a:extLst>
          </p:cNvPr>
          <p:cNvSpPr/>
          <p:nvPr userDrawn="1"/>
        </p:nvSpPr>
        <p:spPr>
          <a:xfrm rot="3709911">
            <a:off x="2070340" y="582744"/>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
            <a:extLst>
              <a:ext uri="{FF2B5EF4-FFF2-40B4-BE49-F238E27FC236}">
                <a16:creationId xmlns:a16="http://schemas.microsoft.com/office/drawing/2014/main" id="{716C2270-FE55-45F4-830A-CEEE330AAB4B}"/>
              </a:ext>
            </a:extLst>
          </p:cNvPr>
          <p:cNvSpPr/>
          <p:nvPr userDrawn="1"/>
        </p:nvSpPr>
        <p:spPr>
          <a:xfrm rot="19437896">
            <a:off x="398767" y="42463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
            <a:extLst>
              <a:ext uri="{FF2B5EF4-FFF2-40B4-BE49-F238E27FC236}">
                <a16:creationId xmlns:a16="http://schemas.microsoft.com/office/drawing/2014/main" id="{E437DF43-9E19-4E00-ADE0-77136E44B427}"/>
              </a:ext>
            </a:extLst>
          </p:cNvPr>
          <p:cNvSpPr/>
          <p:nvPr userDrawn="1"/>
        </p:nvSpPr>
        <p:spPr>
          <a:xfrm rot="19437896">
            <a:off x="539123" y="2595464"/>
            <a:ext cx="826258" cy="7569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2">
            <a:extLst>
              <a:ext uri="{FF2B5EF4-FFF2-40B4-BE49-F238E27FC236}">
                <a16:creationId xmlns:a16="http://schemas.microsoft.com/office/drawing/2014/main" id="{E6275495-B5CE-4EF7-B942-C32B042C1551}"/>
              </a:ext>
            </a:extLst>
          </p:cNvPr>
          <p:cNvSpPr/>
          <p:nvPr userDrawn="1"/>
        </p:nvSpPr>
        <p:spPr>
          <a:xfrm rot="19437896">
            <a:off x="4270899" y="5258009"/>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Oval 2">
            <a:extLst>
              <a:ext uri="{FF2B5EF4-FFF2-40B4-BE49-F238E27FC236}">
                <a16:creationId xmlns:a16="http://schemas.microsoft.com/office/drawing/2014/main" id="{6E4E7F37-8DDA-43E6-815F-6D9BA7B8A2D5}"/>
              </a:ext>
            </a:extLst>
          </p:cNvPr>
          <p:cNvSpPr/>
          <p:nvPr userDrawn="1"/>
        </p:nvSpPr>
        <p:spPr>
          <a:xfrm rot="3709911">
            <a:off x="1553212" y="587007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Oval 2">
            <a:extLst>
              <a:ext uri="{FF2B5EF4-FFF2-40B4-BE49-F238E27FC236}">
                <a16:creationId xmlns:a16="http://schemas.microsoft.com/office/drawing/2014/main" id="{B94DBAFA-3F1D-47A1-839E-3719DE3EBC6E}"/>
              </a:ext>
            </a:extLst>
          </p:cNvPr>
          <p:cNvSpPr/>
          <p:nvPr userDrawn="1"/>
        </p:nvSpPr>
        <p:spPr>
          <a:xfrm>
            <a:off x="660460" y="4701812"/>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Oval 2">
            <a:extLst>
              <a:ext uri="{FF2B5EF4-FFF2-40B4-BE49-F238E27FC236}">
                <a16:creationId xmlns:a16="http://schemas.microsoft.com/office/drawing/2014/main" id="{5F0DE6B8-9DA6-48F5-AF04-7278BEE6A96F}"/>
              </a:ext>
            </a:extLst>
          </p:cNvPr>
          <p:cNvSpPr/>
          <p:nvPr userDrawn="1"/>
        </p:nvSpPr>
        <p:spPr>
          <a:xfrm rot="19437896">
            <a:off x="2314619" y="4700669"/>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Oval 2">
            <a:extLst>
              <a:ext uri="{FF2B5EF4-FFF2-40B4-BE49-F238E27FC236}">
                <a16:creationId xmlns:a16="http://schemas.microsoft.com/office/drawing/2014/main" id="{56472159-3837-4012-8E16-16B2FD021F97}"/>
              </a:ext>
            </a:extLst>
          </p:cNvPr>
          <p:cNvSpPr/>
          <p:nvPr userDrawn="1"/>
        </p:nvSpPr>
        <p:spPr>
          <a:xfrm rot="8100000">
            <a:off x="-424473" y="5170061"/>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Oval 2">
            <a:extLst>
              <a:ext uri="{FF2B5EF4-FFF2-40B4-BE49-F238E27FC236}">
                <a16:creationId xmlns:a16="http://schemas.microsoft.com/office/drawing/2014/main" id="{F2D9B3CB-56C4-44F0-923E-75E14486D199}"/>
              </a:ext>
            </a:extLst>
          </p:cNvPr>
          <p:cNvSpPr/>
          <p:nvPr userDrawn="1"/>
        </p:nvSpPr>
        <p:spPr>
          <a:xfrm rot="5157174">
            <a:off x="2212864" y="5796427"/>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Oval 2">
            <a:extLst>
              <a:ext uri="{FF2B5EF4-FFF2-40B4-BE49-F238E27FC236}">
                <a16:creationId xmlns:a16="http://schemas.microsoft.com/office/drawing/2014/main" id="{C5F6E746-37D8-4A7A-AD33-6B6B1D014BD4}"/>
              </a:ext>
            </a:extLst>
          </p:cNvPr>
          <p:cNvSpPr/>
          <p:nvPr userDrawn="1"/>
        </p:nvSpPr>
        <p:spPr>
          <a:xfrm rot="900000">
            <a:off x="321825" y="4090744"/>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Oval 2">
            <a:extLst>
              <a:ext uri="{FF2B5EF4-FFF2-40B4-BE49-F238E27FC236}">
                <a16:creationId xmlns:a16="http://schemas.microsoft.com/office/drawing/2014/main" id="{379CFB22-212D-4552-83FB-F9C38030B6EA}"/>
              </a:ext>
            </a:extLst>
          </p:cNvPr>
          <p:cNvSpPr/>
          <p:nvPr userDrawn="1"/>
        </p:nvSpPr>
        <p:spPr>
          <a:xfrm rot="900000">
            <a:off x="1600041" y="4650431"/>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Oval 2">
            <a:extLst>
              <a:ext uri="{FF2B5EF4-FFF2-40B4-BE49-F238E27FC236}">
                <a16:creationId xmlns:a16="http://schemas.microsoft.com/office/drawing/2014/main" id="{116A01F3-5E4C-410E-93C1-F085D04D1170}"/>
              </a:ext>
            </a:extLst>
          </p:cNvPr>
          <p:cNvSpPr/>
          <p:nvPr userDrawn="1"/>
        </p:nvSpPr>
        <p:spPr>
          <a:xfrm rot="3709911">
            <a:off x="4429414" y="298303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Oval 2">
            <a:extLst>
              <a:ext uri="{FF2B5EF4-FFF2-40B4-BE49-F238E27FC236}">
                <a16:creationId xmlns:a16="http://schemas.microsoft.com/office/drawing/2014/main" id="{EF0F6281-4283-4BFA-9BD6-03D8CD575F45}"/>
              </a:ext>
            </a:extLst>
          </p:cNvPr>
          <p:cNvSpPr/>
          <p:nvPr userDrawn="1"/>
        </p:nvSpPr>
        <p:spPr>
          <a:xfrm rot="8100000">
            <a:off x="3377267" y="3485261"/>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Oval 2">
            <a:extLst>
              <a:ext uri="{FF2B5EF4-FFF2-40B4-BE49-F238E27FC236}">
                <a16:creationId xmlns:a16="http://schemas.microsoft.com/office/drawing/2014/main" id="{70C0120E-1DA4-4408-BBA5-0C14EA77E097}"/>
              </a:ext>
            </a:extLst>
          </p:cNvPr>
          <p:cNvSpPr/>
          <p:nvPr userDrawn="1"/>
        </p:nvSpPr>
        <p:spPr>
          <a:xfrm rot="19437896">
            <a:off x="3561650" y="5876089"/>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Oval 2">
            <a:extLst>
              <a:ext uri="{FF2B5EF4-FFF2-40B4-BE49-F238E27FC236}">
                <a16:creationId xmlns:a16="http://schemas.microsoft.com/office/drawing/2014/main" id="{3C952919-975B-4539-9278-27219E721DA4}"/>
              </a:ext>
            </a:extLst>
          </p:cNvPr>
          <p:cNvSpPr/>
          <p:nvPr userDrawn="1"/>
        </p:nvSpPr>
        <p:spPr>
          <a:xfrm rot="900000">
            <a:off x="4245490" y="3608737"/>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Oval 2">
            <a:extLst>
              <a:ext uri="{FF2B5EF4-FFF2-40B4-BE49-F238E27FC236}">
                <a16:creationId xmlns:a16="http://schemas.microsoft.com/office/drawing/2014/main" id="{D5306C3F-626B-4D03-80B7-B6706B651F76}"/>
              </a:ext>
            </a:extLst>
          </p:cNvPr>
          <p:cNvSpPr/>
          <p:nvPr userDrawn="1"/>
        </p:nvSpPr>
        <p:spPr>
          <a:xfrm rot="3709911">
            <a:off x="3599311" y="4368286"/>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Oval 2">
            <a:extLst>
              <a:ext uri="{FF2B5EF4-FFF2-40B4-BE49-F238E27FC236}">
                <a16:creationId xmlns:a16="http://schemas.microsoft.com/office/drawing/2014/main" id="{993DAAA7-9B09-4DD2-9187-75E3581900E1}"/>
              </a:ext>
            </a:extLst>
          </p:cNvPr>
          <p:cNvSpPr/>
          <p:nvPr userDrawn="1"/>
        </p:nvSpPr>
        <p:spPr>
          <a:xfrm rot="3709911">
            <a:off x="1848179" y="4037013"/>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Oval 2">
            <a:extLst>
              <a:ext uri="{FF2B5EF4-FFF2-40B4-BE49-F238E27FC236}">
                <a16:creationId xmlns:a16="http://schemas.microsoft.com/office/drawing/2014/main" id="{58EAD41B-5683-47F8-B4DF-FEB698E8D5C9}"/>
              </a:ext>
            </a:extLst>
          </p:cNvPr>
          <p:cNvSpPr/>
          <p:nvPr userDrawn="1"/>
        </p:nvSpPr>
        <p:spPr>
          <a:xfrm rot="900000">
            <a:off x="3336589" y="5100329"/>
            <a:ext cx="815880" cy="74741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Oval 2">
            <a:extLst>
              <a:ext uri="{FF2B5EF4-FFF2-40B4-BE49-F238E27FC236}">
                <a16:creationId xmlns:a16="http://schemas.microsoft.com/office/drawing/2014/main" id="{7F47E53E-A714-49C8-9CF6-E8CEA0D64CE8}"/>
              </a:ext>
            </a:extLst>
          </p:cNvPr>
          <p:cNvSpPr/>
          <p:nvPr userDrawn="1"/>
        </p:nvSpPr>
        <p:spPr>
          <a:xfrm rot="19437896">
            <a:off x="-857233" y="6604006"/>
            <a:ext cx="1015434" cy="93022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Oval 2">
            <a:extLst>
              <a:ext uri="{FF2B5EF4-FFF2-40B4-BE49-F238E27FC236}">
                <a16:creationId xmlns:a16="http://schemas.microsoft.com/office/drawing/2014/main" id="{A538598F-4ECE-4AE8-8B4F-F99AEF364E8B}"/>
              </a:ext>
            </a:extLst>
          </p:cNvPr>
          <p:cNvSpPr/>
          <p:nvPr userDrawn="1"/>
        </p:nvSpPr>
        <p:spPr>
          <a:xfrm rot="19437896">
            <a:off x="4773279" y="438311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Oval 2">
            <a:extLst>
              <a:ext uri="{FF2B5EF4-FFF2-40B4-BE49-F238E27FC236}">
                <a16:creationId xmlns:a16="http://schemas.microsoft.com/office/drawing/2014/main" id="{034275C5-196F-49DE-9AF5-76EB1B2D8275}"/>
              </a:ext>
            </a:extLst>
          </p:cNvPr>
          <p:cNvSpPr/>
          <p:nvPr userDrawn="1"/>
        </p:nvSpPr>
        <p:spPr>
          <a:xfrm rot="8100000">
            <a:off x="2818578" y="1990373"/>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Oval 2">
            <a:extLst>
              <a:ext uri="{FF2B5EF4-FFF2-40B4-BE49-F238E27FC236}">
                <a16:creationId xmlns:a16="http://schemas.microsoft.com/office/drawing/2014/main" id="{C3F37386-5866-4EED-9107-2A36F47353AE}"/>
              </a:ext>
            </a:extLst>
          </p:cNvPr>
          <p:cNvSpPr/>
          <p:nvPr userDrawn="1"/>
        </p:nvSpPr>
        <p:spPr>
          <a:xfrm rot="8100000">
            <a:off x="4228067" y="4747085"/>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4256213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id="{C2ABD529-FE83-4068-B43D-09D8C61354D1}"/>
              </a:ext>
            </a:extLst>
          </p:cNvPr>
          <p:cNvSpPr>
            <a:spLocks noGrp="1"/>
          </p:cNvSpPr>
          <p:nvPr>
            <p:ph type="pic" idx="11" hasCustomPrompt="1"/>
          </p:nvPr>
        </p:nvSpPr>
        <p:spPr>
          <a:xfrm>
            <a:off x="2267485" y="846034"/>
            <a:ext cx="5529990"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&amp; Send to Back </a:t>
            </a:r>
            <a:endParaRPr lang="ko-KR" altLang="en-US" dirty="0"/>
          </a:p>
        </p:txBody>
      </p:sp>
    </p:spTree>
    <p:extLst>
      <p:ext uri="{BB962C8B-B14F-4D97-AF65-F5344CB8AC3E}">
        <p14:creationId xmlns:p14="http://schemas.microsoft.com/office/powerpoint/2010/main" val="2889622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Styl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AE611C2-19EC-4180-B746-B8E5A871E714}"/>
              </a:ext>
            </a:extLst>
          </p:cNvPr>
          <p:cNvSpPr>
            <a:spLocks noGrp="1"/>
          </p:cNvSpPr>
          <p:nvPr>
            <p:ph type="pic" idx="15" hasCustomPrompt="1"/>
          </p:nvPr>
        </p:nvSpPr>
        <p:spPr>
          <a:xfrm>
            <a:off x="0" y="0"/>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B31A7D8-3817-4D41-B0AC-6F6407DDD546}"/>
              </a:ext>
            </a:extLst>
          </p:cNvPr>
          <p:cNvSpPr>
            <a:spLocks noGrp="1"/>
          </p:cNvSpPr>
          <p:nvPr>
            <p:ph type="pic" idx="16" hasCustomPrompt="1"/>
          </p:nvPr>
        </p:nvSpPr>
        <p:spPr>
          <a:xfrm>
            <a:off x="7968208" y="4365104"/>
            <a:ext cx="4223792"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48503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2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C0D10032-074E-4CA2-ABA5-9CD5B90CB803}"/>
              </a:ext>
            </a:extLst>
          </p:cNvPr>
          <p:cNvSpPr>
            <a:spLocks noGrp="1"/>
          </p:cNvSpPr>
          <p:nvPr>
            <p:ph type="pic" idx="16" hasCustomPrompt="1"/>
          </p:nvPr>
        </p:nvSpPr>
        <p:spPr>
          <a:xfrm>
            <a:off x="558349" y="520166"/>
            <a:ext cx="4728531"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5231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014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6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140938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173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087254" y="538742"/>
            <a:ext cx="6478720" cy="3096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508725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731861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954997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335360" y="264012"/>
            <a:ext cx="11521280" cy="6329977"/>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extLst>
      <p:ext uri="{BB962C8B-B14F-4D97-AF65-F5344CB8AC3E}">
        <p14:creationId xmlns:p14="http://schemas.microsoft.com/office/powerpoint/2010/main" val="270949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4372416" y="1897460"/>
            <a:ext cx="3240000" cy="324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5" hasCustomPrompt="1"/>
          </p:nvPr>
        </p:nvSpPr>
        <p:spPr>
          <a:xfrm>
            <a:off x="800617" y="2221460"/>
            <a:ext cx="2592000" cy="2592000"/>
          </a:xfrm>
          <a:prstGeom prst="rect">
            <a:avLst/>
          </a:prstGeom>
          <a:solidFill>
            <a:schemeClr val="bg1">
              <a:lumMod val="95000"/>
            </a:schemeClr>
          </a:solidFill>
          <a:ln w="3810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6" hasCustomPrompt="1"/>
          </p:nvPr>
        </p:nvSpPr>
        <p:spPr>
          <a:xfrm>
            <a:off x="8816014" y="2221460"/>
            <a:ext cx="2592000" cy="2592000"/>
          </a:xfrm>
          <a:prstGeom prst="rect">
            <a:avLst/>
          </a:prstGeom>
          <a:solidFill>
            <a:schemeClr val="bg1">
              <a:lumMod val="95000"/>
            </a:schemeClr>
          </a:solidFill>
          <a:ln w="3810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제목 1">
            <a:extLst>
              <a:ext uri="{FF2B5EF4-FFF2-40B4-BE49-F238E27FC236}">
                <a16:creationId xmlns:a16="http://schemas.microsoft.com/office/drawing/2014/main" id="{75F8091E-F1D1-4432-A03D-CA0EF01ADACA}"/>
              </a:ext>
            </a:extLst>
          </p:cNvPr>
          <p:cNvSpPr>
            <a:spLocks noGrp="1"/>
          </p:cNvSpPr>
          <p:nvPr>
            <p:ph type="title" hasCustomPrompt="1"/>
          </p:nvPr>
        </p:nvSpPr>
        <p:spPr>
          <a:xfrm>
            <a:off x="0" y="260648"/>
            <a:ext cx="12192000" cy="504056"/>
          </a:xfrm>
          <a:prstGeom prst="rect">
            <a:avLst/>
          </a:prstGeom>
        </p:spPr>
        <p:txBody>
          <a:bodyPr anchor="ctr">
            <a:noAutofit/>
          </a:bodyPr>
          <a:lstStyle>
            <a:lvl1pPr algn="ctr">
              <a:defRPr sz="3600" b="0" baseline="0">
                <a:solidFill>
                  <a:schemeClr val="tx1">
                    <a:lumMod val="75000"/>
                    <a:lumOff val="25000"/>
                  </a:schemeClr>
                </a:solidFill>
              </a:defRPr>
            </a:lvl1pPr>
          </a:lstStyle>
          <a:p>
            <a:r>
              <a:rPr lang="en-US" altLang="ko-KR" dirty="0"/>
              <a:t>BASIC LAYOUT</a:t>
            </a:r>
            <a:endParaRPr lang="ko-KR" altLang="en-US" dirty="0"/>
          </a:p>
        </p:txBody>
      </p:sp>
      <p:sp>
        <p:nvSpPr>
          <p:cNvPr id="9" name="텍스트 개체 틀 2">
            <a:extLst>
              <a:ext uri="{FF2B5EF4-FFF2-40B4-BE49-F238E27FC236}">
                <a16:creationId xmlns:a16="http://schemas.microsoft.com/office/drawing/2014/main" id="{0B231A61-2323-46B3-86EA-6D772A043A46}"/>
              </a:ext>
            </a:extLst>
          </p:cNvPr>
          <p:cNvSpPr>
            <a:spLocks noGrp="1"/>
          </p:cNvSpPr>
          <p:nvPr>
            <p:ph type="body" sz="quarter" idx="41" hasCustomPrompt="1"/>
          </p:nvPr>
        </p:nvSpPr>
        <p:spPr>
          <a:xfrm>
            <a:off x="0" y="790582"/>
            <a:ext cx="12192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735838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4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EB0C60AC-17D1-47A8-A33F-85C3824468D4}"/>
              </a:ext>
            </a:extLst>
          </p:cNvPr>
          <p:cNvSpPr>
            <a:spLocks noGrp="1"/>
          </p:cNvSpPr>
          <p:nvPr>
            <p:ph type="pic" sz="quarter" idx="10" hasCustomPrompt="1"/>
          </p:nvPr>
        </p:nvSpPr>
        <p:spPr>
          <a:xfrm>
            <a:off x="1" y="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
        <p:nvSpPr>
          <p:cNvPr id="3" name="그림 개체 틀 8">
            <a:extLst>
              <a:ext uri="{FF2B5EF4-FFF2-40B4-BE49-F238E27FC236}">
                <a16:creationId xmlns:a16="http://schemas.microsoft.com/office/drawing/2014/main" id="{B402172D-BBC8-4691-988A-FAE2D859BF8E}"/>
              </a:ext>
            </a:extLst>
          </p:cNvPr>
          <p:cNvSpPr>
            <a:spLocks noGrp="1"/>
          </p:cNvSpPr>
          <p:nvPr>
            <p:ph type="pic" sz="quarter" idx="11" hasCustomPrompt="1"/>
          </p:nvPr>
        </p:nvSpPr>
        <p:spPr>
          <a:xfrm>
            <a:off x="4068001" y="3429000"/>
            <a:ext cx="4068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Tree>
    <p:extLst>
      <p:ext uri="{BB962C8B-B14F-4D97-AF65-F5344CB8AC3E}">
        <p14:creationId xmlns:p14="http://schemas.microsoft.com/office/powerpoint/2010/main" val="854052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16A93B-6921-4C70-8BB4-714FCAD39A32}"/>
              </a:ext>
            </a:extLst>
          </p:cNvPr>
          <p:cNvSpPr>
            <a:spLocks noGrp="1"/>
          </p:cNvSpPr>
          <p:nvPr>
            <p:ph type="pic" sz="quarter" idx="42" hasCustomPrompt="1"/>
          </p:nvPr>
        </p:nvSpPr>
        <p:spPr>
          <a:xfrm>
            <a:off x="2827782" y="2898848"/>
            <a:ext cx="1190833" cy="1952967"/>
          </a:xfrm>
          <a:custGeom>
            <a:avLst/>
            <a:gdLst>
              <a:gd name="connsiteX0" fmla="*/ 0 w 1190833"/>
              <a:gd name="connsiteY0" fmla="*/ 0 h 1952967"/>
              <a:gd name="connsiteX1" fmla="*/ 1190833 w 1190833"/>
              <a:gd name="connsiteY1" fmla="*/ 0 h 1952967"/>
              <a:gd name="connsiteX2" fmla="*/ 1190833 w 1190833"/>
              <a:gd name="connsiteY2" fmla="*/ 1952967 h 1952967"/>
              <a:gd name="connsiteX3" fmla="*/ 0 w 1190833"/>
              <a:gd name="connsiteY3" fmla="*/ 1952967 h 1952967"/>
            </a:gdLst>
            <a:ahLst/>
            <a:cxnLst>
              <a:cxn ang="0">
                <a:pos x="connsiteX0" y="connsiteY0"/>
              </a:cxn>
              <a:cxn ang="0">
                <a:pos x="connsiteX1" y="connsiteY1"/>
              </a:cxn>
              <a:cxn ang="0">
                <a:pos x="connsiteX2" y="connsiteY2"/>
              </a:cxn>
              <a:cxn ang="0">
                <a:pos x="connsiteX3" y="connsiteY3"/>
              </a:cxn>
            </a:cxnLst>
            <a:rect l="l" t="t" r="r" b="b"/>
            <a:pathLst>
              <a:path w="1190833" h="1952967">
                <a:moveTo>
                  <a:pt x="0" y="0"/>
                </a:moveTo>
                <a:lnTo>
                  <a:pt x="1190833" y="0"/>
                </a:lnTo>
                <a:lnTo>
                  <a:pt x="1190833" y="1952967"/>
                </a:lnTo>
                <a:lnTo>
                  <a:pt x="0" y="1952967"/>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94202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102242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721657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pPr eaLnBrk="1" latinLnBrk="0" hangingPunct="1"/>
            <a:fld id="{74CBEAF9-9E58-4CC8-A6FF-6DD8A58DEEA4}" type="datetimeFigureOut">
              <a:rPr lang="en-US" smtClean="0"/>
              <a:pPr eaLnBrk="1" latinLnBrk="0" hangingPunct="1"/>
              <a:t>4/29/2024</a:t>
            </a:fld>
            <a:endParaRPr lang="en-US"/>
          </a:p>
        </p:txBody>
      </p:sp>
      <p:sp>
        <p:nvSpPr>
          <p:cNvPr id="5" name="Footer Placeholder 4"/>
          <p:cNvSpPr>
            <a:spLocks noGrp="1"/>
          </p:cNvSpPr>
          <p:nvPr>
            <p:ph type="ftr" sz="quarter" idx="11"/>
          </p:nvPr>
        </p:nvSpPr>
        <p:spPr>
          <a:xfrm>
            <a:off x="1565393" y="5357593"/>
            <a:ext cx="6713127" cy="365125"/>
          </a:xfrm>
        </p:spPr>
        <p:txBody>
          <a:bodyPr/>
          <a:lstStyle/>
          <a:p>
            <a:endParaRPr kumimoji="0" lang="en-US"/>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7502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dirty="0"/>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2"/>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55598" y="5885673"/>
            <a:ext cx="1618428" cy="365125"/>
          </a:xfrm>
        </p:spPr>
        <p:txBody>
          <a:bodyPr/>
          <a:lstStyle/>
          <a:p>
            <a:pPr eaLnBrk="1" latinLnBrk="0" hangingPunct="1"/>
            <a:fld id="{74CBEAF9-9E58-4CC8-A6FF-6DD8A58DEEA4}" type="datetimeFigureOut">
              <a:rPr lang="en-US" smtClean="0"/>
              <a:pPr eaLnBrk="1" latinLnBrk="0" hangingPunct="1"/>
              <a:t>4/29/2024</a:t>
            </a:fld>
            <a:endParaRPr lang="en-US"/>
          </a:p>
        </p:txBody>
      </p:sp>
      <p:sp>
        <p:nvSpPr>
          <p:cNvPr id="6" name="Footer Placeholder 5"/>
          <p:cNvSpPr>
            <a:spLocks noGrp="1"/>
          </p:cNvSpPr>
          <p:nvPr>
            <p:ph type="ftr" sz="quarter" idx="11"/>
          </p:nvPr>
        </p:nvSpPr>
        <p:spPr>
          <a:xfrm rot="-60000">
            <a:off x="1219406" y="5829262"/>
            <a:ext cx="4696809" cy="365125"/>
          </a:xfrm>
        </p:spPr>
        <p:txBody>
          <a:bodyPr/>
          <a:lstStyle/>
          <a:p>
            <a:endParaRPr kumimoji="0" lang="en-US" dirty="0"/>
          </a:p>
        </p:txBody>
      </p:sp>
      <p:sp>
        <p:nvSpPr>
          <p:cNvPr id="7" name="Slide Number Placeholder 6"/>
          <p:cNvSpPr>
            <a:spLocks noGrp="1"/>
          </p:cNvSpPr>
          <p:nvPr>
            <p:ph type="sldNum" sz="quarter" idx="12"/>
          </p:nvPr>
        </p:nvSpPr>
        <p:spPr>
          <a:xfrm rot="60000">
            <a:off x="10076418" y="5896962"/>
            <a:ext cx="738697" cy="365125"/>
          </a:xfrm>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61249" y="5888738"/>
            <a:ext cx="1618428" cy="365125"/>
          </a:xfrm>
        </p:spPr>
        <p:txBody>
          <a:bodyPr/>
          <a:lstStyle/>
          <a:p>
            <a:pPr eaLnBrk="1" latinLnBrk="0" hangingPunct="1"/>
            <a:fld id="{74CBEAF9-9E58-4CC8-A6FF-6DD8A58DEEA4}" type="datetimeFigureOut">
              <a:rPr lang="en-US" smtClean="0"/>
              <a:pPr eaLnBrk="1" latinLnBrk="0" hangingPunct="1"/>
              <a:t>4/29/2024</a:t>
            </a:fld>
            <a:endParaRPr lang="en-US"/>
          </a:p>
        </p:txBody>
      </p:sp>
      <p:sp>
        <p:nvSpPr>
          <p:cNvPr id="6" name="Footer Placeholder 5"/>
          <p:cNvSpPr>
            <a:spLocks noGrp="1"/>
          </p:cNvSpPr>
          <p:nvPr>
            <p:ph type="ftr" sz="quarter" idx="11"/>
          </p:nvPr>
        </p:nvSpPr>
        <p:spPr>
          <a:xfrm rot="-60000">
            <a:off x="1219426" y="5831038"/>
            <a:ext cx="4425391" cy="365125"/>
          </a:xfrm>
        </p:spPr>
        <p:txBody>
          <a:bodyPr/>
          <a:lstStyle/>
          <a:p>
            <a:endParaRPr kumimoji="0" lang="en-US"/>
          </a:p>
        </p:txBody>
      </p:sp>
      <p:sp>
        <p:nvSpPr>
          <p:cNvPr id="7" name="Slide Number Placeholder 6"/>
          <p:cNvSpPr>
            <a:spLocks noGrp="1"/>
          </p:cNvSpPr>
          <p:nvPr>
            <p:ph type="sldNum" sz="quarter" idx="12"/>
          </p:nvPr>
        </p:nvSpPr>
        <p:spPr>
          <a:xfrm rot="60000">
            <a:off x="10082786" y="5900027"/>
            <a:ext cx="738697" cy="365125"/>
          </a:xfrm>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4/29/2024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6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140938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8" name="Oval 2">
            <a:extLst>
              <a:ext uri="{FF2B5EF4-FFF2-40B4-BE49-F238E27FC236}">
                <a16:creationId xmlns:a16="http://schemas.microsoft.com/office/drawing/2014/main" id="{F3FFAF36-2C4B-400A-925A-732215955DA6}"/>
              </a:ext>
            </a:extLst>
          </p:cNvPr>
          <p:cNvSpPr/>
          <p:nvPr userDrawn="1"/>
        </p:nvSpPr>
        <p:spPr>
          <a:xfrm rot="19437896">
            <a:off x="1838780" y="2362240"/>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2">
            <a:extLst>
              <a:ext uri="{FF2B5EF4-FFF2-40B4-BE49-F238E27FC236}">
                <a16:creationId xmlns:a16="http://schemas.microsoft.com/office/drawing/2014/main" id="{B378E988-CF50-42D9-BB8A-C7CC41B0FF82}"/>
              </a:ext>
            </a:extLst>
          </p:cNvPr>
          <p:cNvSpPr/>
          <p:nvPr userDrawn="1"/>
        </p:nvSpPr>
        <p:spPr>
          <a:xfrm rot="3709911">
            <a:off x="2854980" y="177488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882B12CC-1A46-4380-988F-674F427BDFAA}"/>
              </a:ext>
            </a:extLst>
          </p:cNvPr>
          <p:cNvSpPr/>
          <p:nvPr userDrawn="1"/>
        </p:nvSpPr>
        <p:spPr>
          <a:xfrm>
            <a:off x="1048873" y="497779"/>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9E0B5CE1-6191-492E-979D-03E880B959B9}"/>
              </a:ext>
            </a:extLst>
          </p:cNvPr>
          <p:cNvSpPr/>
          <p:nvPr userDrawn="1"/>
        </p:nvSpPr>
        <p:spPr>
          <a:xfrm rot="19437896">
            <a:off x="3270239" y="533348"/>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0A67EB8D-45A4-4910-AADE-A48602E910EF}"/>
              </a:ext>
            </a:extLst>
          </p:cNvPr>
          <p:cNvSpPr/>
          <p:nvPr userDrawn="1"/>
        </p:nvSpPr>
        <p:spPr>
          <a:xfrm rot="3709911">
            <a:off x="237016" y="1454775"/>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Oval 2">
            <a:extLst>
              <a:ext uri="{FF2B5EF4-FFF2-40B4-BE49-F238E27FC236}">
                <a16:creationId xmlns:a16="http://schemas.microsoft.com/office/drawing/2014/main" id="{A0CF3B62-DB0F-4638-94E6-97B858867087}"/>
              </a:ext>
            </a:extLst>
          </p:cNvPr>
          <p:cNvSpPr/>
          <p:nvPr userDrawn="1"/>
        </p:nvSpPr>
        <p:spPr>
          <a:xfrm rot="8100000">
            <a:off x="998505" y="1013950"/>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Oval 2">
            <a:extLst>
              <a:ext uri="{FF2B5EF4-FFF2-40B4-BE49-F238E27FC236}">
                <a16:creationId xmlns:a16="http://schemas.microsoft.com/office/drawing/2014/main" id="{D57B7012-81D1-4191-8692-189F53B11026}"/>
              </a:ext>
            </a:extLst>
          </p:cNvPr>
          <p:cNvSpPr/>
          <p:nvPr userDrawn="1"/>
        </p:nvSpPr>
        <p:spPr>
          <a:xfrm rot="5157174">
            <a:off x="3514632" y="1701234"/>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8B8C5338-F012-4C7E-9ACF-B5A004F58BC4}"/>
              </a:ext>
            </a:extLst>
          </p:cNvPr>
          <p:cNvSpPr/>
          <p:nvPr userDrawn="1"/>
        </p:nvSpPr>
        <p:spPr>
          <a:xfrm rot="900000">
            <a:off x="3586510" y="2731196"/>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F14FC152-57DA-44B2-A3EA-C4C08418F158}"/>
              </a:ext>
            </a:extLst>
          </p:cNvPr>
          <p:cNvSpPr/>
          <p:nvPr userDrawn="1"/>
        </p:nvSpPr>
        <p:spPr>
          <a:xfrm rot="900000">
            <a:off x="1168343" y="3259592"/>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547F32D0-9CB1-4705-8640-A43951E0E605}"/>
              </a:ext>
            </a:extLst>
          </p:cNvPr>
          <p:cNvSpPr/>
          <p:nvPr userDrawn="1"/>
        </p:nvSpPr>
        <p:spPr>
          <a:xfrm rot="3709911">
            <a:off x="214059" y="3424670"/>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21073768-FD4E-4493-888D-9732C93ED0D8}"/>
              </a:ext>
            </a:extLst>
          </p:cNvPr>
          <p:cNvSpPr/>
          <p:nvPr userDrawn="1"/>
        </p:nvSpPr>
        <p:spPr>
          <a:xfrm rot="8100000">
            <a:off x="4838833" y="581154"/>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Oval 2">
            <a:extLst>
              <a:ext uri="{FF2B5EF4-FFF2-40B4-BE49-F238E27FC236}">
                <a16:creationId xmlns:a16="http://schemas.microsoft.com/office/drawing/2014/main" id="{1D42871E-8273-4BDC-8CA1-94B1735D8EDF}"/>
              </a:ext>
            </a:extLst>
          </p:cNvPr>
          <p:cNvSpPr/>
          <p:nvPr userDrawn="1"/>
        </p:nvSpPr>
        <p:spPr>
          <a:xfrm rot="19437896">
            <a:off x="4863418" y="178089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Oval 2">
            <a:extLst>
              <a:ext uri="{FF2B5EF4-FFF2-40B4-BE49-F238E27FC236}">
                <a16:creationId xmlns:a16="http://schemas.microsoft.com/office/drawing/2014/main" id="{CE15439B-0BDE-4539-A86A-60E9DC33FD77}"/>
              </a:ext>
            </a:extLst>
          </p:cNvPr>
          <p:cNvSpPr/>
          <p:nvPr userDrawn="1"/>
        </p:nvSpPr>
        <p:spPr>
          <a:xfrm rot="900000">
            <a:off x="2051612" y="2186572"/>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6298CC55-4945-46BD-8615-24E6D3295A86}"/>
              </a:ext>
            </a:extLst>
          </p:cNvPr>
          <p:cNvSpPr/>
          <p:nvPr userDrawn="1"/>
        </p:nvSpPr>
        <p:spPr>
          <a:xfrm rot="3709911">
            <a:off x="2616634" y="3622577"/>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A0796784-D231-4ABA-8910-4D81ACFFD485}"/>
              </a:ext>
            </a:extLst>
          </p:cNvPr>
          <p:cNvSpPr/>
          <p:nvPr userDrawn="1"/>
        </p:nvSpPr>
        <p:spPr>
          <a:xfrm rot="3709911">
            <a:off x="2933966" y="330776"/>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90FD235E-0A91-4D21-B439-5C7942717E86}"/>
              </a:ext>
            </a:extLst>
          </p:cNvPr>
          <p:cNvSpPr/>
          <p:nvPr userDrawn="1"/>
        </p:nvSpPr>
        <p:spPr>
          <a:xfrm rot="900000">
            <a:off x="5193686" y="3075597"/>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
            <a:extLst>
              <a:ext uri="{FF2B5EF4-FFF2-40B4-BE49-F238E27FC236}">
                <a16:creationId xmlns:a16="http://schemas.microsoft.com/office/drawing/2014/main" id="{0EFA984F-F0B3-4CAF-8E35-AF3B5ED34BB8}"/>
              </a:ext>
            </a:extLst>
          </p:cNvPr>
          <p:cNvSpPr/>
          <p:nvPr userDrawn="1"/>
        </p:nvSpPr>
        <p:spPr>
          <a:xfrm rot="3709911">
            <a:off x="2070340" y="582744"/>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
            <a:extLst>
              <a:ext uri="{FF2B5EF4-FFF2-40B4-BE49-F238E27FC236}">
                <a16:creationId xmlns:a16="http://schemas.microsoft.com/office/drawing/2014/main" id="{716C2270-FE55-45F4-830A-CEEE330AAB4B}"/>
              </a:ext>
            </a:extLst>
          </p:cNvPr>
          <p:cNvSpPr/>
          <p:nvPr userDrawn="1"/>
        </p:nvSpPr>
        <p:spPr>
          <a:xfrm rot="19437896">
            <a:off x="398767" y="42463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
            <a:extLst>
              <a:ext uri="{FF2B5EF4-FFF2-40B4-BE49-F238E27FC236}">
                <a16:creationId xmlns:a16="http://schemas.microsoft.com/office/drawing/2014/main" id="{E437DF43-9E19-4E00-ADE0-77136E44B427}"/>
              </a:ext>
            </a:extLst>
          </p:cNvPr>
          <p:cNvSpPr/>
          <p:nvPr userDrawn="1"/>
        </p:nvSpPr>
        <p:spPr>
          <a:xfrm rot="19437896">
            <a:off x="539123" y="2595464"/>
            <a:ext cx="826258" cy="7569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2">
            <a:extLst>
              <a:ext uri="{FF2B5EF4-FFF2-40B4-BE49-F238E27FC236}">
                <a16:creationId xmlns:a16="http://schemas.microsoft.com/office/drawing/2014/main" id="{E6275495-B5CE-4EF7-B942-C32B042C1551}"/>
              </a:ext>
            </a:extLst>
          </p:cNvPr>
          <p:cNvSpPr/>
          <p:nvPr userDrawn="1"/>
        </p:nvSpPr>
        <p:spPr>
          <a:xfrm rot="19437896">
            <a:off x="4270899" y="5258009"/>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Oval 2">
            <a:extLst>
              <a:ext uri="{FF2B5EF4-FFF2-40B4-BE49-F238E27FC236}">
                <a16:creationId xmlns:a16="http://schemas.microsoft.com/office/drawing/2014/main" id="{6E4E7F37-8DDA-43E6-815F-6D9BA7B8A2D5}"/>
              </a:ext>
            </a:extLst>
          </p:cNvPr>
          <p:cNvSpPr/>
          <p:nvPr userDrawn="1"/>
        </p:nvSpPr>
        <p:spPr>
          <a:xfrm rot="3709911">
            <a:off x="1553212" y="587007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5" name="Oval 2">
            <a:extLst>
              <a:ext uri="{FF2B5EF4-FFF2-40B4-BE49-F238E27FC236}">
                <a16:creationId xmlns:a16="http://schemas.microsoft.com/office/drawing/2014/main" id="{B94DBAFA-3F1D-47A1-839E-3719DE3EBC6E}"/>
              </a:ext>
            </a:extLst>
          </p:cNvPr>
          <p:cNvSpPr/>
          <p:nvPr userDrawn="1"/>
        </p:nvSpPr>
        <p:spPr>
          <a:xfrm>
            <a:off x="660460" y="4701812"/>
            <a:ext cx="898072"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6" name="Oval 2">
            <a:extLst>
              <a:ext uri="{FF2B5EF4-FFF2-40B4-BE49-F238E27FC236}">
                <a16:creationId xmlns:a16="http://schemas.microsoft.com/office/drawing/2014/main" id="{5F0DE6B8-9DA6-48F5-AF04-7278BEE6A96F}"/>
              </a:ext>
            </a:extLst>
          </p:cNvPr>
          <p:cNvSpPr/>
          <p:nvPr userDrawn="1"/>
        </p:nvSpPr>
        <p:spPr>
          <a:xfrm rot="19437896">
            <a:off x="2314619" y="4700669"/>
            <a:ext cx="1511918"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Oval 2">
            <a:extLst>
              <a:ext uri="{FF2B5EF4-FFF2-40B4-BE49-F238E27FC236}">
                <a16:creationId xmlns:a16="http://schemas.microsoft.com/office/drawing/2014/main" id="{56472159-3837-4012-8E16-16B2FD021F97}"/>
              </a:ext>
            </a:extLst>
          </p:cNvPr>
          <p:cNvSpPr/>
          <p:nvPr userDrawn="1"/>
        </p:nvSpPr>
        <p:spPr>
          <a:xfrm rot="8100000">
            <a:off x="-424473" y="5170061"/>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Oval 2">
            <a:extLst>
              <a:ext uri="{FF2B5EF4-FFF2-40B4-BE49-F238E27FC236}">
                <a16:creationId xmlns:a16="http://schemas.microsoft.com/office/drawing/2014/main" id="{F2D9B3CB-56C4-44F0-923E-75E14486D199}"/>
              </a:ext>
            </a:extLst>
          </p:cNvPr>
          <p:cNvSpPr/>
          <p:nvPr userDrawn="1"/>
        </p:nvSpPr>
        <p:spPr>
          <a:xfrm rot="5157174">
            <a:off x="2212864" y="5796427"/>
            <a:ext cx="1231676" cy="11283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Oval 2">
            <a:extLst>
              <a:ext uri="{FF2B5EF4-FFF2-40B4-BE49-F238E27FC236}">
                <a16:creationId xmlns:a16="http://schemas.microsoft.com/office/drawing/2014/main" id="{C5F6E746-37D8-4A7A-AD33-6B6B1D014BD4}"/>
              </a:ext>
            </a:extLst>
          </p:cNvPr>
          <p:cNvSpPr/>
          <p:nvPr userDrawn="1"/>
        </p:nvSpPr>
        <p:spPr>
          <a:xfrm rot="900000">
            <a:off x="321825" y="4090744"/>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Oval 2">
            <a:extLst>
              <a:ext uri="{FF2B5EF4-FFF2-40B4-BE49-F238E27FC236}">
                <a16:creationId xmlns:a16="http://schemas.microsoft.com/office/drawing/2014/main" id="{379CFB22-212D-4552-83FB-F9C38030B6EA}"/>
              </a:ext>
            </a:extLst>
          </p:cNvPr>
          <p:cNvSpPr/>
          <p:nvPr userDrawn="1"/>
        </p:nvSpPr>
        <p:spPr>
          <a:xfrm rot="900000">
            <a:off x="1600041" y="4650431"/>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Oval 2">
            <a:extLst>
              <a:ext uri="{FF2B5EF4-FFF2-40B4-BE49-F238E27FC236}">
                <a16:creationId xmlns:a16="http://schemas.microsoft.com/office/drawing/2014/main" id="{116A01F3-5E4C-410E-93C1-F085D04D1170}"/>
              </a:ext>
            </a:extLst>
          </p:cNvPr>
          <p:cNvSpPr/>
          <p:nvPr userDrawn="1"/>
        </p:nvSpPr>
        <p:spPr>
          <a:xfrm rot="3709911">
            <a:off x="4429414" y="2983033"/>
            <a:ext cx="747626" cy="6848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Oval 2">
            <a:extLst>
              <a:ext uri="{FF2B5EF4-FFF2-40B4-BE49-F238E27FC236}">
                <a16:creationId xmlns:a16="http://schemas.microsoft.com/office/drawing/2014/main" id="{EF0F6281-4283-4BFA-9BD6-03D8CD575F45}"/>
              </a:ext>
            </a:extLst>
          </p:cNvPr>
          <p:cNvSpPr/>
          <p:nvPr userDrawn="1"/>
        </p:nvSpPr>
        <p:spPr>
          <a:xfrm rot="8100000">
            <a:off x="3377267" y="3485261"/>
            <a:ext cx="778758"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Oval 2">
            <a:extLst>
              <a:ext uri="{FF2B5EF4-FFF2-40B4-BE49-F238E27FC236}">
                <a16:creationId xmlns:a16="http://schemas.microsoft.com/office/drawing/2014/main" id="{70C0120E-1DA4-4408-BBA5-0C14EA77E097}"/>
              </a:ext>
            </a:extLst>
          </p:cNvPr>
          <p:cNvSpPr/>
          <p:nvPr userDrawn="1"/>
        </p:nvSpPr>
        <p:spPr>
          <a:xfrm rot="19437896">
            <a:off x="3561650" y="5876089"/>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Oval 2">
            <a:extLst>
              <a:ext uri="{FF2B5EF4-FFF2-40B4-BE49-F238E27FC236}">
                <a16:creationId xmlns:a16="http://schemas.microsoft.com/office/drawing/2014/main" id="{3C952919-975B-4539-9278-27219E721DA4}"/>
              </a:ext>
            </a:extLst>
          </p:cNvPr>
          <p:cNvSpPr/>
          <p:nvPr userDrawn="1"/>
        </p:nvSpPr>
        <p:spPr>
          <a:xfrm rot="900000">
            <a:off x="4245490" y="3608737"/>
            <a:ext cx="821418"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Oval 2">
            <a:extLst>
              <a:ext uri="{FF2B5EF4-FFF2-40B4-BE49-F238E27FC236}">
                <a16:creationId xmlns:a16="http://schemas.microsoft.com/office/drawing/2014/main" id="{D5306C3F-626B-4D03-80B7-B6706B651F76}"/>
              </a:ext>
            </a:extLst>
          </p:cNvPr>
          <p:cNvSpPr/>
          <p:nvPr userDrawn="1"/>
        </p:nvSpPr>
        <p:spPr>
          <a:xfrm rot="3709911">
            <a:off x="3599311" y="4368286"/>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Oval 2">
            <a:extLst>
              <a:ext uri="{FF2B5EF4-FFF2-40B4-BE49-F238E27FC236}">
                <a16:creationId xmlns:a16="http://schemas.microsoft.com/office/drawing/2014/main" id="{993DAAA7-9B09-4DD2-9187-75E3581900E1}"/>
              </a:ext>
            </a:extLst>
          </p:cNvPr>
          <p:cNvSpPr/>
          <p:nvPr userDrawn="1"/>
        </p:nvSpPr>
        <p:spPr>
          <a:xfrm rot="3709911">
            <a:off x="1848179" y="4037013"/>
            <a:ext cx="844966" cy="77406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Oval 2">
            <a:extLst>
              <a:ext uri="{FF2B5EF4-FFF2-40B4-BE49-F238E27FC236}">
                <a16:creationId xmlns:a16="http://schemas.microsoft.com/office/drawing/2014/main" id="{58EAD41B-5683-47F8-B4DF-FEB698E8D5C9}"/>
              </a:ext>
            </a:extLst>
          </p:cNvPr>
          <p:cNvSpPr/>
          <p:nvPr userDrawn="1"/>
        </p:nvSpPr>
        <p:spPr>
          <a:xfrm rot="900000">
            <a:off x="3336589" y="5100329"/>
            <a:ext cx="815880" cy="74741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Oval 2">
            <a:extLst>
              <a:ext uri="{FF2B5EF4-FFF2-40B4-BE49-F238E27FC236}">
                <a16:creationId xmlns:a16="http://schemas.microsoft.com/office/drawing/2014/main" id="{7F47E53E-A714-49C8-9CF6-E8CEA0D64CE8}"/>
              </a:ext>
            </a:extLst>
          </p:cNvPr>
          <p:cNvSpPr/>
          <p:nvPr userDrawn="1"/>
        </p:nvSpPr>
        <p:spPr>
          <a:xfrm rot="19437896">
            <a:off x="-857233" y="6604006"/>
            <a:ext cx="1015434" cy="93022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Oval 2">
            <a:extLst>
              <a:ext uri="{FF2B5EF4-FFF2-40B4-BE49-F238E27FC236}">
                <a16:creationId xmlns:a16="http://schemas.microsoft.com/office/drawing/2014/main" id="{A538598F-4ECE-4AE8-8B4F-F99AEF364E8B}"/>
              </a:ext>
            </a:extLst>
          </p:cNvPr>
          <p:cNvSpPr/>
          <p:nvPr userDrawn="1"/>
        </p:nvSpPr>
        <p:spPr>
          <a:xfrm rot="19437896">
            <a:off x="4773279" y="4383116"/>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Oval 2">
            <a:extLst>
              <a:ext uri="{FF2B5EF4-FFF2-40B4-BE49-F238E27FC236}">
                <a16:creationId xmlns:a16="http://schemas.microsoft.com/office/drawing/2014/main" id="{034275C5-196F-49DE-9AF5-76EB1B2D8275}"/>
              </a:ext>
            </a:extLst>
          </p:cNvPr>
          <p:cNvSpPr/>
          <p:nvPr userDrawn="1"/>
        </p:nvSpPr>
        <p:spPr>
          <a:xfrm rot="8100000">
            <a:off x="2818578" y="1990373"/>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Oval 2">
            <a:extLst>
              <a:ext uri="{FF2B5EF4-FFF2-40B4-BE49-F238E27FC236}">
                <a16:creationId xmlns:a16="http://schemas.microsoft.com/office/drawing/2014/main" id="{C3F37386-5866-4EED-9107-2A36F47353AE}"/>
              </a:ext>
            </a:extLst>
          </p:cNvPr>
          <p:cNvSpPr/>
          <p:nvPr userDrawn="1"/>
        </p:nvSpPr>
        <p:spPr>
          <a:xfrm rot="8100000">
            <a:off x="4228067" y="4747085"/>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3370167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08935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4/29/2024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tyle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11C7802-0270-441B-9D57-6EB560169063}"/>
              </a:ext>
            </a:extLst>
          </p:cNvPr>
          <p:cNvSpPr>
            <a:spLocks noGrp="1"/>
          </p:cNvSpPr>
          <p:nvPr>
            <p:ph type="pic" sz="quarter" idx="42" hasCustomPrompt="1"/>
          </p:nvPr>
        </p:nvSpPr>
        <p:spPr>
          <a:xfrm>
            <a:off x="4895311" y="2263302"/>
            <a:ext cx="1690628" cy="1690816"/>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866C92F7-2E27-469F-AEAC-8DBEC5FE7725}"/>
              </a:ext>
            </a:extLst>
          </p:cNvPr>
          <p:cNvSpPr>
            <a:spLocks noGrp="1"/>
          </p:cNvSpPr>
          <p:nvPr>
            <p:ph type="pic" sz="quarter" idx="43" hasCustomPrompt="1"/>
          </p:nvPr>
        </p:nvSpPr>
        <p:spPr>
          <a:xfrm>
            <a:off x="7295743" y="2263302"/>
            <a:ext cx="1690628" cy="1690816"/>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97FCFEA9-28B7-4A1C-8BC7-F3F635A8BB6F}"/>
              </a:ext>
            </a:extLst>
          </p:cNvPr>
          <p:cNvSpPr>
            <a:spLocks noGrp="1"/>
          </p:cNvSpPr>
          <p:nvPr>
            <p:ph type="pic" sz="quarter" idx="44" hasCustomPrompt="1"/>
          </p:nvPr>
        </p:nvSpPr>
        <p:spPr>
          <a:xfrm>
            <a:off x="9696174" y="2263302"/>
            <a:ext cx="1690628" cy="1690816"/>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9269137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290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6D246-ABCB-4A2C-A2FD-5B789E218471}"/>
              </a:ext>
            </a:extLst>
          </p:cNvPr>
          <p:cNvSpPr/>
          <p:nvPr userDrawn="1"/>
        </p:nvSpPr>
        <p:spPr>
          <a:xfrm>
            <a:off x="0" y="0"/>
            <a:ext cx="12192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6DE818A-C3DB-49F5-B882-FFC95EF35C9E}"/>
              </a:ext>
            </a:extLst>
          </p:cNvPr>
          <p:cNvSpPr/>
          <p:nvPr/>
        </p:nvSpPr>
        <p:spPr>
          <a:xfrm rot="7585316">
            <a:off x="1062496" y="4682929"/>
            <a:ext cx="668361" cy="2915645"/>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57278C10-63C6-47B3-B402-85698C8991BF}"/>
              </a:ext>
            </a:extLst>
          </p:cNvPr>
          <p:cNvSpPr/>
          <p:nvPr userDrawn="1"/>
        </p:nvSpPr>
        <p:spPr>
          <a:xfrm rot="2700000">
            <a:off x="5357021" y="-2166980"/>
            <a:ext cx="3185171" cy="11865198"/>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BF911EF6-C546-4CF0-9282-B87CD7E0EC34}"/>
              </a:ext>
            </a:extLst>
          </p:cNvPr>
          <p:cNvSpPr/>
          <p:nvPr userDrawn="1"/>
        </p:nvSpPr>
        <p:spPr>
          <a:xfrm rot="2700000">
            <a:off x="10611807" y="3783420"/>
            <a:ext cx="826822" cy="3671652"/>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A5ADFF98-A988-4C56-849B-E56B01758860}"/>
              </a:ext>
            </a:extLst>
          </p:cNvPr>
          <p:cNvSpPr/>
          <p:nvPr userDrawn="1"/>
        </p:nvSpPr>
        <p:spPr>
          <a:xfrm rot="2700000">
            <a:off x="1031037" y="-1094186"/>
            <a:ext cx="1169612" cy="5100012"/>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4511F6DB-9A36-400C-8FF0-D5DE61D5908E}"/>
              </a:ext>
            </a:extLst>
          </p:cNvPr>
          <p:cNvSpPr/>
          <p:nvPr userDrawn="1"/>
        </p:nvSpPr>
        <p:spPr>
          <a:xfrm rot="2613694">
            <a:off x="6204536" y="1338587"/>
            <a:ext cx="1719555"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405EAC-939C-4C4A-A652-22978EC323B2}"/>
              </a:ext>
            </a:extLst>
          </p:cNvPr>
          <p:cNvSpPr/>
          <p:nvPr userDrawn="1"/>
        </p:nvSpPr>
        <p:spPr>
          <a:xfrm rot="5400000">
            <a:off x="10559005" y="1597448"/>
            <a:ext cx="1161448" cy="949463"/>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F3D761A-CEA6-4A9C-BC05-657BD6ED734C}"/>
              </a:ext>
            </a:extLst>
          </p:cNvPr>
          <p:cNvSpPr/>
          <p:nvPr userDrawn="1"/>
        </p:nvSpPr>
        <p:spPr>
          <a:xfrm rot="8257828">
            <a:off x="273193" y="259357"/>
            <a:ext cx="749314"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1260B8-53BA-47D3-87D6-323C933B255E}"/>
              </a:ext>
            </a:extLst>
          </p:cNvPr>
          <p:cNvPicPr>
            <a:picLocks noChangeAspect="1"/>
          </p:cNvPicPr>
          <p:nvPr userDrawn="1"/>
        </p:nvPicPr>
        <p:blipFill>
          <a:blip r:embed="rId2"/>
          <a:stretch>
            <a:fillRect/>
          </a:stretch>
        </p:blipFill>
        <p:spPr>
          <a:xfrm>
            <a:off x="5187617" y="2316383"/>
            <a:ext cx="1816765" cy="2225233"/>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C0D10032-074E-4CA2-ABA5-9CD5B90CB803}"/>
              </a:ext>
            </a:extLst>
          </p:cNvPr>
          <p:cNvSpPr>
            <a:spLocks noGrp="1"/>
          </p:cNvSpPr>
          <p:nvPr>
            <p:ph type="pic" idx="16" hasCustomPrompt="1"/>
          </p:nvPr>
        </p:nvSpPr>
        <p:spPr>
          <a:xfrm>
            <a:off x="558349" y="520166"/>
            <a:ext cx="4728531"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068605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0431037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6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717474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image" Target="../media/image1.jpe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theme" Target="../theme/theme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6.png"/><Relationship Id="rId2" Type="http://schemas.openxmlformats.org/officeDocument/2006/relationships/slideLayout" Target="../slideLayouts/slideLayout69.xml"/><Relationship Id="rId16" Type="http://schemas.openxmlformats.org/officeDocument/2006/relationships/image" Target="../media/image5.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image" Target="../media/image1.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theme" Target="../theme/theme5.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731" r:id="rId3"/>
    <p:sldLayoutId id="2147483740" r:id="rId4"/>
    <p:sldLayoutId id="2147483736" r:id="rId5"/>
    <p:sldLayoutId id="2147483738" r:id="rId6"/>
    <p:sldLayoutId id="2147483737" r:id="rId7"/>
    <p:sldLayoutId id="2147483753" r:id="rId8"/>
    <p:sldLayoutId id="2147483739" r:id="rId9"/>
    <p:sldLayoutId id="2147483741" r:id="rId10"/>
    <p:sldLayoutId id="2147483745" r:id="rId11"/>
    <p:sldLayoutId id="2147483754" r:id="rId12"/>
    <p:sldLayoutId id="2147483749" r:id="rId13"/>
    <p:sldLayoutId id="2147483732" r:id="rId1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56" r:id="rId3"/>
    <p:sldLayoutId id="2147483687" r:id="rId4"/>
    <p:sldLayoutId id="2147483843" r:id="rId5"/>
    <p:sldLayoutId id="2147483844"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8"/>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6"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7"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7"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4/29/2024</a:t>
            </a:fld>
            <a:endParaRPr lang="en-US" dirty="0"/>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400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4/29/2024</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3918" r:id="rId17"/>
    <p:sldLayoutId id="2147484001" r:id="rId18"/>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7.svg"/><Relationship Id="rId2" Type="http://schemas.openxmlformats.org/officeDocument/2006/relationships/image" Target="../media/image1.jpeg"/><Relationship Id="rId1" Type="http://schemas.openxmlformats.org/officeDocument/2006/relationships/slideLayout" Target="../slideLayouts/slideLayout79.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7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xml"/><Relationship Id="rId1" Type="http://schemas.openxmlformats.org/officeDocument/2006/relationships/slideLayout" Target="../slideLayouts/slideLayout7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9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4.xml"/><Relationship Id="rId1" Type="http://schemas.openxmlformats.org/officeDocument/2006/relationships/slideLayout" Target="../slideLayouts/slideLayout7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5.xml"/><Relationship Id="rId1" Type="http://schemas.openxmlformats.org/officeDocument/2006/relationships/slideLayout" Target="../slideLayouts/slideLayout7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6.xml"/><Relationship Id="rId1" Type="http://schemas.openxmlformats.org/officeDocument/2006/relationships/slideLayout" Target="../slideLayouts/slideLayout7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5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9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5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95.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46.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95.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48.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9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6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95.xml"/><Relationship Id="rId6" Type="http://schemas.openxmlformats.org/officeDocument/2006/relationships/image" Target="../media/image49.png"/><Relationship Id="rId11" Type="http://schemas.openxmlformats.org/officeDocument/2006/relationships/image" Target="../media/image42.svg"/><Relationship Id="rId5" Type="http://schemas.openxmlformats.org/officeDocument/2006/relationships/image" Target="../media/image48.svg"/><Relationship Id="rId10" Type="http://schemas.openxmlformats.org/officeDocument/2006/relationships/image" Target="../media/image41.png"/><Relationship Id="rId4" Type="http://schemas.openxmlformats.org/officeDocument/2006/relationships/image" Target="../media/image47.png"/><Relationship Id="rId9" Type="http://schemas.openxmlformats.org/officeDocument/2006/relationships/image" Target="../media/image40.svg"/></Relationships>
</file>

<file path=ppt/slides/_rels/slide6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52.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95.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6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4.svg"/><Relationship Id="rId3" Type="http://schemas.openxmlformats.org/officeDocument/2006/relationships/image" Target="../media/image52.svg"/><Relationship Id="rId7" Type="http://schemas.openxmlformats.org/officeDocument/2006/relationships/image" Target="../media/image48.svg"/><Relationship Id="rId12"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95.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46.svg"/><Relationship Id="rId10"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50.svg"/></Relationships>
</file>

<file path=ppt/slides/_rels/slide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9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95.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6.svg"/><Relationship Id="rId7" Type="http://schemas.openxmlformats.org/officeDocument/2006/relationships/image" Target="../media/image38.svg"/><Relationship Id="rId2" Type="http://schemas.openxmlformats.org/officeDocument/2006/relationships/image" Target="../media/image45.png"/><Relationship Id="rId1" Type="http://schemas.openxmlformats.org/officeDocument/2006/relationships/slideLayout" Target="../slideLayouts/slideLayout95.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6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8.svg"/><Relationship Id="rId7" Type="http://schemas.openxmlformats.org/officeDocument/2006/relationships/image" Target="../media/image40.svg"/><Relationship Id="rId2" Type="http://schemas.openxmlformats.org/officeDocument/2006/relationships/image" Target="../media/image47.png"/><Relationship Id="rId1" Type="http://schemas.openxmlformats.org/officeDocument/2006/relationships/slideLayout" Target="../slideLayouts/slideLayout95.xml"/><Relationship Id="rId6" Type="http://schemas.openxmlformats.org/officeDocument/2006/relationships/image" Target="../media/image39.png"/><Relationship Id="rId11" Type="http://schemas.openxmlformats.org/officeDocument/2006/relationships/image" Target="../media/image46.svg"/><Relationship Id="rId5" Type="http://schemas.openxmlformats.org/officeDocument/2006/relationships/image" Target="../media/image38.svg"/><Relationship Id="rId10"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42.svg"/></Relationships>
</file>

<file path=ppt/slides/_rels/slide6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95.xml"/><Relationship Id="rId6" Type="http://schemas.openxmlformats.org/officeDocument/2006/relationships/image" Target="../media/image49.png"/><Relationship Id="rId11" Type="http://schemas.openxmlformats.org/officeDocument/2006/relationships/image" Target="../media/image42.svg"/><Relationship Id="rId5" Type="http://schemas.openxmlformats.org/officeDocument/2006/relationships/image" Target="../media/image48.svg"/><Relationship Id="rId10" Type="http://schemas.openxmlformats.org/officeDocument/2006/relationships/image" Target="../media/image41.png"/><Relationship Id="rId4" Type="http://schemas.openxmlformats.org/officeDocument/2006/relationships/image" Target="../media/image47.png"/><Relationship Id="rId9" Type="http://schemas.openxmlformats.org/officeDocument/2006/relationships/image" Target="../media/image4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2.svg"/><Relationship Id="rId7" Type="http://schemas.openxmlformats.org/officeDocument/2006/relationships/image" Target="../media/image46.svg"/><Relationship Id="rId2" Type="http://schemas.openxmlformats.org/officeDocument/2006/relationships/image" Target="../media/image51.png"/><Relationship Id="rId1" Type="http://schemas.openxmlformats.org/officeDocument/2006/relationships/slideLayout" Target="../slideLayouts/slideLayout95.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2.svg"/><Relationship Id="rId10"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image" Target="../media/image48.svg"/></Relationships>
</file>

<file path=ppt/slides/_rels/slide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0DDD441-CD8E-4BAC-AC81-A4ED907608A8}"/>
              </a:ext>
            </a:extLst>
          </p:cNvPr>
          <p:cNvSpPr txBox="1"/>
          <p:nvPr/>
        </p:nvSpPr>
        <p:spPr>
          <a:xfrm>
            <a:off x="982639" y="1450509"/>
            <a:ext cx="10536072" cy="5976508"/>
          </a:xfrm>
          <a:prstGeom prst="rect">
            <a:avLst/>
          </a:prstGeom>
          <a:noFill/>
        </p:spPr>
        <p:txBody>
          <a:bodyPr wrap="square">
            <a:spAutoFit/>
          </a:bodyPr>
          <a:lstStyle/>
          <a:p>
            <a:pPr marL="0" marR="0" algn="ctr">
              <a:lnSpc>
                <a:spcPct val="115000"/>
              </a:lnSpc>
              <a:spcBef>
                <a:spcPts val="0"/>
              </a:spcBef>
              <a:spcAft>
                <a:spcPts val="1000"/>
              </a:spcAft>
            </a:pPr>
            <a:r>
              <a:rPr lang="ar-SA" sz="6000" dirty="0">
                <a:solidFill>
                  <a:srgbClr val="3333CC"/>
                </a:solidFill>
                <a:effectLst/>
                <a:latin typeface="Calibri" panose="020F0502020204030204" pitchFamily="34" charset="0"/>
                <a:ea typeface="SimSun" panose="02010600030101010101" pitchFamily="2" charset="-122"/>
                <a:cs typeface="Andalus" panose="02020603050405020304" pitchFamily="18" charset="-78"/>
              </a:rPr>
              <a:t>بِسْمِ اللَّـهِ الرَّحْمَـٰنِ الرَّحِيمِ</a:t>
            </a:r>
            <a:endParaRPr lang="ar-IQ" sz="6000" dirty="0">
              <a:solidFill>
                <a:srgbClr val="3333CC"/>
              </a:solidFill>
              <a:effectLst/>
              <a:latin typeface="Calibri" panose="020F0502020204030204" pitchFamily="34" charset="0"/>
              <a:ea typeface="SimSun" panose="02010600030101010101" pitchFamily="2" charset="-122"/>
              <a:cs typeface="Andalus" panose="02020603050405020304" pitchFamily="18" charset="-78"/>
            </a:endParaRPr>
          </a:p>
          <a:p>
            <a:pPr marL="0" marR="0" algn="ctr">
              <a:lnSpc>
                <a:spcPct val="115000"/>
              </a:lnSpc>
              <a:spcBef>
                <a:spcPts val="0"/>
              </a:spcBef>
              <a:spcAft>
                <a:spcPts val="1000"/>
              </a:spcAft>
            </a:pPr>
            <a:endParaRPr lang="en-US" dirty="0">
              <a:solidFill>
                <a:srgbClr val="3333CC"/>
              </a:solidFill>
              <a:effectLst/>
              <a:latin typeface="Calibri" panose="020F0502020204030204" pitchFamily="34" charset="0"/>
              <a:ea typeface="Calibri" panose="020F0502020204030204" pitchFamily="34" charset="0"/>
              <a:cs typeface="Arial" panose="020B0604020202020204" pitchFamily="34" charset="0"/>
            </a:endParaRPr>
          </a:p>
          <a:p>
            <a:pPr algn="ctr"/>
            <a:r>
              <a:rPr lang="ar-SA" sz="7200" b="1" dirty="0">
                <a:effectLst/>
                <a:ea typeface="Calibri" panose="020F0502020204030204" pitchFamily="34" charset="0"/>
                <a:cs typeface="Arial" panose="020B0604020202020204" pitchFamily="34" charset="0"/>
              </a:rPr>
              <a:t>﴿</a:t>
            </a:r>
            <a:r>
              <a:rPr lang="ar-SA" sz="7200" b="1" dirty="0">
                <a:effectLst/>
                <a:ea typeface="SimSun" panose="02010600030101010101" pitchFamily="2" charset="-122"/>
                <a:cs typeface="Andalus" panose="02020603050405020304" pitchFamily="18" charset="-78"/>
              </a:rPr>
              <a:t>وَمَا أُوتِيتُمْ مِنَ الْعِلْمِ إِلَّا قَلِيلًا</a:t>
            </a:r>
            <a:r>
              <a:rPr lang="ar-SA" sz="7200" b="1" dirty="0">
                <a:effectLst/>
                <a:ea typeface="Calibri" panose="020F0502020204030204" pitchFamily="34" charset="0"/>
                <a:cs typeface="Arial" panose="020B0604020202020204" pitchFamily="34" charset="0"/>
              </a:rPr>
              <a:t>﴾</a:t>
            </a:r>
            <a:endParaRPr lang="ar-IQ" sz="7200" b="1" dirty="0">
              <a:effectLst/>
              <a:ea typeface="Calibri" panose="020F0502020204030204" pitchFamily="34" charset="0"/>
              <a:cs typeface="Arial" panose="020B0604020202020204" pitchFamily="34" charset="0"/>
            </a:endParaRPr>
          </a:p>
          <a:p>
            <a:pPr algn="ctr"/>
            <a:r>
              <a:rPr lang="ar-SA" sz="7200" dirty="0">
                <a:effectLst/>
                <a:ea typeface="SimSun" panose="02010600030101010101" pitchFamily="2" charset="-122"/>
                <a:cs typeface="Andalus" panose="02020603050405020304" pitchFamily="18" charset="-78"/>
              </a:rPr>
              <a:t> </a:t>
            </a:r>
            <a:endParaRPr lang="ar-IQ" sz="7200" dirty="0">
              <a:effectLst/>
              <a:ea typeface="SimSun" panose="02010600030101010101" pitchFamily="2" charset="-122"/>
              <a:cs typeface="Andalus" panose="02020603050405020304" pitchFamily="18" charset="-78"/>
            </a:endParaRPr>
          </a:p>
          <a:p>
            <a:pPr algn="ctr"/>
            <a:r>
              <a:rPr lang="ar-SA" sz="4400" b="1" dirty="0">
                <a:solidFill>
                  <a:srgbClr val="3333CC"/>
                </a:solidFill>
                <a:effectLst/>
                <a:ea typeface="SimSun" panose="02010600030101010101" pitchFamily="2" charset="-122"/>
                <a:cs typeface="Andalus" panose="02020603050405020304" pitchFamily="18" charset="-78"/>
              </a:rPr>
              <a:t>صَدَقَ اللهُ العَظيم</a:t>
            </a:r>
            <a:endParaRPr lang="ar-IQ" sz="4400" b="1" dirty="0">
              <a:solidFill>
                <a:srgbClr val="3333CC"/>
              </a:solidFill>
              <a:effectLst/>
              <a:ea typeface="SimSun" panose="02010600030101010101" pitchFamily="2" charset="-122"/>
              <a:cs typeface="Andalus" panose="02020603050405020304" pitchFamily="18" charset="-78"/>
            </a:endParaRPr>
          </a:p>
          <a:p>
            <a:pPr algn="ctr"/>
            <a:r>
              <a:rPr lang="ar-SA" sz="4400" b="1" dirty="0">
                <a:effectLst/>
                <a:ea typeface="SimSun" panose="02010600030101010101" pitchFamily="2" charset="-122"/>
                <a:cs typeface="Andalus" panose="02020603050405020304" pitchFamily="18" charset="-78"/>
              </a:rPr>
              <a:t> (سورة الإسراء</a:t>
            </a:r>
            <a:r>
              <a:rPr lang="ar-IQ" sz="4400" b="1" dirty="0">
                <a:effectLst/>
                <a:ea typeface="SimSun" panose="02010600030101010101" pitchFamily="2" charset="-122"/>
                <a:cs typeface="Andalus" panose="02020603050405020304" pitchFamily="18" charset="-78"/>
              </a:rPr>
              <a:t> الآية</a:t>
            </a:r>
            <a:r>
              <a:rPr lang="ar-SA" sz="4400" b="1" dirty="0">
                <a:effectLst/>
                <a:ea typeface="SimSun" panose="02010600030101010101" pitchFamily="2" charset="-122"/>
                <a:cs typeface="Andalus" panose="02020603050405020304" pitchFamily="18" charset="-78"/>
              </a:rPr>
              <a:t> </a:t>
            </a:r>
            <a:r>
              <a:rPr lang="ar-IQ" sz="4400" b="1" dirty="0">
                <a:effectLst/>
                <a:ea typeface="SimSun" panose="02010600030101010101" pitchFamily="2" charset="-122"/>
                <a:cs typeface="Andalus" panose="02020603050405020304" pitchFamily="18" charset="-78"/>
              </a:rPr>
              <a:t>85</a:t>
            </a:r>
            <a:r>
              <a:rPr lang="ar-SA" sz="4400" b="1" dirty="0">
                <a:effectLst/>
                <a:ea typeface="SimSun" panose="02010600030101010101" pitchFamily="2" charset="-122"/>
                <a:cs typeface="Andalus" panose="02020603050405020304" pitchFamily="18" charset="-78"/>
              </a:rPr>
              <a:t>)</a:t>
            </a:r>
            <a:endParaRPr lang="ar-IQ" sz="4400" b="1" dirty="0">
              <a:effectLst/>
              <a:ea typeface="SimSun" panose="02010600030101010101" pitchFamily="2" charset="-122"/>
              <a:cs typeface="Andalus" panose="02020603050405020304" pitchFamily="18" charset="-78"/>
            </a:endParaRPr>
          </a:p>
          <a:p>
            <a:endParaRPr lang="en-US" sz="4400" b="1" dirty="0"/>
          </a:p>
        </p:txBody>
      </p:sp>
    </p:spTree>
    <p:extLst>
      <p:ext uri="{BB962C8B-B14F-4D97-AF65-F5344CB8AC3E}">
        <p14:creationId xmlns:p14="http://schemas.microsoft.com/office/powerpoint/2010/main" val="126808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881996-6422-4D15-A2C1-BFAEC06DADEB}"/>
              </a:ext>
            </a:extLst>
          </p:cNvPr>
          <p:cNvSpPr txBox="1"/>
          <p:nvPr/>
        </p:nvSpPr>
        <p:spPr>
          <a:xfrm>
            <a:off x="2489937" y="377900"/>
            <a:ext cx="6191673" cy="923330"/>
          </a:xfrm>
          <a:prstGeom prst="rect">
            <a:avLst/>
          </a:prstGeom>
          <a:blipFill>
            <a:blip r:embed="rId2"/>
            <a:tile tx="0" ty="0" sx="100000" sy="100000" flip="none" algn="tl"/>
          </a:blipFill>
        </p:spPr>
        <p:txBody>
          <a:bodyPr wrap="square" rtlCol="0" anchor="ctr">
            <a:spAutoFit/>
          </a:bodyPr>
          <a:lstStyle/>
          <a:p>
            <a:pPr algn="ctr"/>
            <a:r>
              <a:rPr lang="ar-IQ" altLang="ko-KR" sz="5400" b="1" dirty="0">
                <a:solidFill>
                  <a:srgbClr val="FFFF00"/>
                </a:solidFill>
                <a:cs typeface="Arial" pitchFamily="34" charset="0"/>
              </a:rPr>
              <a:t>أصالة الدراسة</a:t>
            </a:r>
            <a:endParaRPr lang="ko-KR" altLang="en-US" sz="5400" b="1" dirty="0">
              <a:solidFill>
                <a:srgbClr val="FFFF00"/>
              </a:solidFill>
              <a:cs typeface="Arial" pitchFamily="34" charset="0"/>
            </a:endParaRPr>
          </a:p>
        </p:txBody>
      </p:sp>
      <p:sp>
        <p:nvSpPr>
          <p:cNvPr id="4" name="TextBox 3">
            <a:extLst>
              <a:ext uri="{FF2B5EF4-FFF2-40B4-BE49-F238E27FC236}">
                <a16:creationId xmlns:a16="http://schemas.microsoft.com/office/drawing/2014/main" id="{33970DAD-6F8A-4507-B262-C4F7DDA4D33B}"/>
              </a:ext>
            </a:extLst>
          </p:cNvPr>
          <p:cNvSpPr txBox="1"/>
          <p:nvPr/>
        </p:nvSpPr>
        <p:spPr>
          <a:xfrm>
            <a:off x="8681610" y="1798467"/>
            <a:ext cx="2810495" cy="507831"/>
          </a:xfrm>
          <a:prstGeom prst="rect">
            <a:avLst/>
          </a:prstGeom>
          <a:noFill/>
        </p:spPr>
        <p:txBody>
          <a:bodyPr wrap="square" lIns="108000" rIns="108000" rtlCol="0">
            <a:spAutoFit/>
          </a:bodyPr>
          <a:lstStyle/>
          <a:p>
            <a:endParaRPr lang="ko-KR" altLang="en-US" sz="2700" b="1" dirty="0">
              <a:solidFill>
                <a:srgbClr val="FFFF00"/>
              </a:solidFill>
              <a:cs typeface="Arial" pitchFamily="34" charset="0"/>
            </a:endParaRPr>
          </a:p>
        </p:txBody>
      </p:sp>
      <p:sp>
        <p:nvSpPr>
          <p:cNvPr id="89" name="مربع نص 88">
            <a:extLst>
              <a:ext uri="{FF2B5EF4-FFF2-40B4-BE49-F238E27FC236}">
                <a16:creationId xmlns:a16="http://schemas.microsoft.com/office/drawing/2014/main" id="{7B3BDB4D-1A8E-4FF1-B8B4-C760CDC084E9}"/>
              </a:ext>
            </a:extLst>
          </p:cNvPr>
          <p:cNvSpPr txBox="1"/>
          <p:nvPr/>
        </p:nvSpPr>
        <p:spPr>
          <a:xfrm>
            <a:off x="63537" y="1798467"/>
            <a:ext cx="11428568" cy="2554545"/>
          </a:xfrm>
          <a:prstGeom prst="rect">
            <a:avLst/>
          </a:prstGeom>
          <a:noFill/>
        </p:spPr>
        <p:txBody>
          <a:bodyPr wrap="square">
            <a:spAutoFit/>
          </a:bodyPr>
          <a:lstStyle/>
          <a:p>
            <a:pPr algn="just" rtl="1"/>
            <a:r>
              <a:rPr lang="ar-SA" sz="4000" b="1" dirty="0">
                <a:solidFill>
                  <a:srgbClr val="003399"/>
                </a:solidFill>
                <a:cs typeface="+mj-cs"/>
              </a:rPr>
              <a:t>ان </a:t>
            </a:r>
            <a:r>
              <a:rPr lang="ar-SA" sz="4000" b="1">
                <a:solidFill>
                  <a:srgbClr val="003399"/>
                </a:solidFill>
                <a:cs typeface="+mj-cs"/>
              </a:rPr>
              <a:t>استخدام </a:t>
            </a:r>
            <a:r>
              <a:rPr lang="ar-IQ" sz="4000" b="1">
                <a:solidFill>
                  <a:srgbClr val="003399"/>
                </a:solidFill>
                <a:cs typeface="+mj-cs"/>
              </a:rPr>
              <a:t>تقانات</a:t>
            </a:r>
            <a:r>
              <a:rPr lang="ar-SA" sz="4000" b="1">
                <a:solidFill>
                  <a:srgbClr val="003399"/>
                </a:solidFill>
                <a:cs typeface="+mj-cs"/>
              </a:rPr>
              <a:t> </a:t>
            </a:r>
            <a:r>
              <a:rPr lang="ar-SA" sz="4000" b="1" dirty="0">
                <a:solidFill>
                  <a:srgbClr val="003399"/>
                </a:solidFill>
                <a:cs typeface="+mj-cs"/>
              </a:rPr>
              <a:t>فصل النطف للسائل المنوي الرديء النوعية مع اضافة خليط من فيتاميني</a:t>
            </a:r>
            <a:r>
              <a:rPr lang="en-US" sz="4000" b="1" dirty="0">
                <a:solidFill>
                  <a:srgbClr val="003399"/>
                </a:solidFill>
                <a:cs typeface="+mj-cs"/>
              </a:rPr>
              <a:t> E </a:t>
            </a:r>
            <a:r>
              <a:rPr lang="ar-SA" sz="4000" b="1" dirty="0">
                <a:solidFill>
                  <a:srgbClr val="003399"/>
                </a:solidFill>
                <a:cs typeface="+mj-cs"/>
              </a:rPr>
              <a:t>و</a:t>
            </a:r>
            <a:r>
              <a:rPr lang="en-US" sz="4000" b="1">
                <a:solidFill>
                  <a:srgbClr val="003399"/>
                </a:solidFill>
                <a:cs typeface="+mj-cs"/>
              </a:rPr>
              <a:t>C</a:t>
            </a:r>
            <a:r>
              <a:rPr lang="ar-IQ" sz="4000" b="1">
                <a:solidFill>
                  <a:srgbClr val="003399"/>
                </a:solidFill>
                <a:cs typeface="+mj-cs"/>
              </a:rPr>
              <a:t> </a:t>
            </a:r>
            <a:r>
              <a:rPr lang="ar-SA" sz="4000" b="1">
                <a:solidFill>
                  <a:srgbClr val="003399"/>
                </a:solidFill>
                <a:cs typeface="+mj-cs"/>
              </a:rPr>
              <a:t>او</a:t>
            </a:r>
            <a:r>
              <a:rPr lang="ar-IQ" sz="4000" b="1">
                <a:solidFill>
                  <a:srgbClr val="003399"/>
                </a:solidFill>
                <a:cs typeface="+mj-cs"/>
              </a:rPr>
              <a:t> حامضي</a:t>
            </a:r>
            <a:r>
              <a:rPr lang="ar-SA" sz="4000" b="1">
                <a:solidFill>
                  <a:srgbClr val="003399"/>
                </a:solidFill>
                <a:cs typeface="+mj-cs"/>
              </a:rPr>
              <a:t> </a:t>
            </a:r>
            <a:r>
              <a:rPr lang="ar-SA" sz="4000" b="1" dirty="0">
                <a:solidFill>
                  <a:srgbClr val="003399"/>
                </a:solidFill>
                <a:cs typeface="+mj-cs"/>
              </a:rPr>
              <a:t>الكلوتامين والارجنين كمضادات أكسدة الى مخفف</a:t>
            </a:r>
            <a:r>
              <a:rPr lang="en-US" sz="4000" b="1" dirty="0">
                <a:solidFill>
                  <a:srgbClr val="003399"/>
                </a:solidFill>
                <a:cs typeface="+mj-cs"/>
              </a:rPr>
              <a:t> Tris </a:t>
            </a:r>
            <a:r>
              <a:rPr lang="ar-SA" sz="4000" b="1" dirty="0">
                <a:solidFill>
                  <a:srgbClr val="003399"/>
                </a:solidFill>
                <a:cs typeface="+mj-cs"/>
              </a:rPr>
              <a:t>لثيران الجاموس لم يتم التطرق اليها سابقاً على مستوى العراق او العالم او ندرتها</a:t>
            </a:r>
            <a:r>
              <a:rPr lang="ar-IQ" sz="4000" b="1" dirty="0">
                <a:solidFill>
                  <a:srgbClr val="003399"/>
                </a:solidFill>
                <a:cs typeface="+mj-cs"/>
              </a:rPr>
              <a:t>.</a:t>
            </a:r>
            <a:endParaRPr lang="en-US" sz="4000" b="1" dirty="0">
              <a:solidFill>
                <a:srgbClr val="003399"/>
              </a:solidFill>
              <a:latin typeface="Times New Roman" panose="02020603050405020304" pitchFamily="18" charset="0"/>
              <a:ea typeface="Calibri" panose="020F0502020204030204" pitchFamily="34" charset="0"/>
              <a:cs typeface="+mj-cs"/>
            </a:endParaRPr>
          </a:p>
        </p:txBody>
      </p:sp>
    </p:spTree>
    <p:extLst>
      <p:ext uri="{BB962C8B-B14F-4D97-AF65-F5344CB8AC3E}">
        <p14:creationId xmlns:p14="http://schemas.microsoft.com/office/powerpoint/2010/main" val="369984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10" fill="hold"/>
                                        <p:tgtEl>
                                          <p:spTgt spid="89"/>
                                        </p:tgtEl>
                                        <p:attrNameLst>
                                          <p:attrName>ppt_x</p:attrName>
                                        </p:attrNameLst>
                                      </p:cBhvr>
                                      <p:tavLst>
                                        <p:tav tm="0">
                                          <p:val>
                                            <p:strVal val="#ppt_x"/>
                                          </p:val>
                                        </p:tav>
                                        <p:tav tm="100000">
                                          <p:val>
                                            <p:strVal val="#ppt_x"/>
                                          </p:val>
                                        </p:tav>
                                      </p:tavLst>
                                    </p:anim>
                                    <p:anim calcmode="lin" valueType="num">
                                      <p:cBhvr additive="base">
                                        <p:cTn id="12" dur="1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59D6F4-996C-4143-8832-56B071227105}"/>
              </a:ext>
            </a:extLst>
          </p:cNvPr>
          <p:cNvSpPr txBox="1"/>
          <p:nvPr/>
        </p:nvSpPr>
        <p:spPr>
          <a:xfrm>
            <a:off x="3209391" y="351654"/>
            <a:ext cx="6191673" cy="923330"/>
          </a:xfrm>
          <a:prstGeom prst="rect">
            <a:avLst/>
          </a:prstGeom>
          <a:blipFill>
            <a:blip r:embed="rId2"/>
            <a:tile tx="0" ty="0" sx="100000" sy="100000" flip="none" algn="tl"/>
          </a:blipFill>
        </p:spPr>
        <p:txBody>
          <a:bodyPr wrap="square" rtlCol="0" anchor="ctr">
            <a:spAutoFit/>
          </a:bodyPr>
          <a:lstStyle/>
          <a:p>
            <a:pPr algn="ctr" rtl="1"/>
            <a:r>
              <a:rPr lang="ar-IQ" altLang="ko-KR" sz="5400" b="1" dirty="0">
                <a:solidFill>
                  <a:srgbClr val="FFFF00"/>
                </a:solidFill>
                <a:cs typeface="Arial" pitchFamily="34" charset="0"/>
              </a:rPr>
              <a:t>أهداف الدراسة</a:t>
            </a:r>
            <a:endParaRPr lang="ko-KR" altLang="en-US" sz="5400" b="1" dirty="0">
              <a:solidFill>
                <a:srgbClr val="FFFF00"/>
              </a:solidFill>
              <a:cs typeface="Arial" pitchFamily="34" charset="0"/>
            </a:endParaRPr>
          </a:p>
        </p:txBody>
      </p:sp>
      <p:sp>
        <p:nvSpPr>
          <p:cNvPr id="33" name="مربع نص 32">
            <a:extLst>
              <a:ext uri="{FF2B5EF4-FFF2-40B4-BE49-F238E27FC236}">
                <a16:creationId xmlns:a16="http://schemas.microsoft.com/office/drawing/2014/main" id="{8D97203D-2D2A-4FE5-AD0D-4F4C10857153}"/>
              </a:ext>
            </a:extLst>
          </p:cNvPr>
          <p:cNvSpPr txBox="1"/>
          <p:nvPr/>
        </p:nvSpPr>
        <p:spPr>
          <a:xfrm>
            <a:off x="309891" y="1224663"/>
            <a:ext cx="11578786" cy="2246769"/>
          </a:xfrm>
          <a:prstGeom prst="rect">
            <a:avLst/>
          </a:prstGeom>
          <a:noFill/>
        </p:spPr>
        <p:txBody>
          <a:bodyPr wrap="square">
            <a:spAutoFit/>
          </a:bodyPr>
          <a:lstStyle/>
          <a:p>
            <a:pPr marL="342900" indent="-342900" algn="just" rtl="1">
              <a:spcAft>
                <a:spcPts val="500"/>
              </a:spcAft>
              <a:buClr>
                <a:srgbClr val="3333CC"/>
              </a:buClr>
              <a:buSzPct val="128000"/>
              <a:buFont typeface="Times New Roman" panose="02020603050405020304" pitchFamily="18" charset="0"/>
              <a:buChar char="1"/>
            </a:pPr>
            <a:r>
              <a:rPr lang="ar-IQ" sz="3500" b="1" dirty="0">
                <a:effectLst/>
                <a:latin typeface="Times New Roman" panose="02020603050405020304" pitchFamily="18" charset="0"/>
                <a:ea typeface="Times New Roman" panose="02020603050405020304" pitchFamily="18" charset="0"/>
                <a:cs typeface="+mj-cs"/>
              </a:rPr>
              <a:t>. </a:t>
            </a:r>
            <a:r>
              <a:rPr lang="ar-SA" sz="3500" b="1" dirty="0">
                <a:cs typeface="+mj-cs"/>
              </a:rPr>
              <a:t>دراسة تأثير استخدام تقانتي </a:t>
            </a:r>
            <a:r>
              <a:rPr lang="en-US" sz="3500" b="1" dirty="0">
                <a:solidFill>
                  <a:srgbClr val="FF0000"/>
                </a:solidFill>
                <a:cs typeface="+mj-cs"/>
              </a:rPr>
              <a:t>Glass wool</a:t>
            </a:r>
            <a:r>
              <a:rPr lang="ar-SA" sz="3500" b="1" dirty="0">
                <a:solidFill>
                  <a:srgbClr val="FF0000"/>
                </a:solidFill>
                <a:cs typeface="+mj-cs"/>
              </a:rPr>
              <a:t> </a:t>
            </a:r>
            <a:r>
              <a:rPr lang="ar-SA" sz="3500" b="1" dirty="0">
                <a:cs typeface="+mj-cs"/>
              </a:rPr>
              <a:t>و</a:t>
            </a:r>
            <a:r>
              <a:rPr lang="en-US" sz="3500" b="1" dirty="0">
                <a:solidFill>
                  <a:srgbClr val="FF0000"/>
                </a:solidFill>
                <a:cs typeface="+mj-cs"/>
              </a:rPr>
              <a:t>Sephadex</a:t>
            </a:r>
            <a:r>
              <a:rPr lang="ar-SA" sz="3500" b="1" dirty="0">
                <a:cs typeface="+mj-cs"/>
              </a:rPr>
              <a:t> (</a:t>
            </a:r>
            <a:r>
              <a:rPr lang="ar-SA" sz="3500" b="1" dirty="0">
                <a:solidFill>
                  <a:srgbClr val="003399"/>
                </a:solidFill>
                <a:cs typeface="+mj-cs"/>
              </a:rPr>
              <a:t>التجربة</a:t>
            </a:r>
            <a:r>
              <a:rPr lang="ar-SA" sz="3500" b="1" dirty="0">
                <a:cs typeface="+mj-cs"/>
              </a:rPr>
              <a:t> </a:t>
            </a:r>
            <a:r>
              <a:rPr lang="ar-SA" sz="3500" b="1" dirty="0">
                <a:solidFill>
                  <a:srgbClr val="003399"/>
                </a:solidFill>
                <a:cs typeface="+mj-cs"/>
              </a:rPr>
              <a:t>الاولى</a:t>
            </a:r>
            <a:r>
              <a:rPr lang="ar-SA" sz="3500" b="1" dirty="0">
                <a:cs typeface="+mj-cs"/>
              </a:rPr>
              <a:t>) وتقانتي مادة متدرجة الكثافة</a:t>
            </a:r>
            <a:r>
              <a:rPr lang="en-US" sz="3500" b="1" dirty="0">
                <a:solidFill>
                  <a:srgbClr val="FF0000"/>
                </a:solidFill>
                <a:cs typeface="+mj-cs"/>
              </a:rPr>
              <a:t>Sil-select plus </a:t>
            </a:r>
            <a:r>
              <a:rPr lang="ar-IQ" sz="3500" b="1" dirty="0">
                <a:solidFill>
                  <a:srgbClr val="FF0000"/>
                </a:solidFill>
                <a:cs typeface="+mj-cs"/>
              </a:rPr>
              <a:t> </a:t>
            </a:r>
            <a:r>
              <a:rPr lang="ar-SA" sz="3500" b="1" dirty="0">
                <a:cs typeface="+mj-cs"/>
              </a:rPr>
              <a:t>و</a:t>
            </a:r>
            <a:r>
              <a:rPr lang="en-US" sz="3500" b="1" dirty="0">
                <a:solidFill>
                  <a:srgbClr val="FF0000"/>
                </a:solidFill>
                <a:cs typeface="+mj-cs"/>
              </a:rPr>
              <a:t>Swim down </a:t>
            </a:r>
            <a:r>
              <a:rPr lang="ar-SA" sz="3500" b="1" dirty="0">
                <a:cs typeface="+mj-cs"/>
              </a:rPr>
              <a:t>(</a:t>
            </a:r>
            <a:r>
              <a:rPr lang="ar-SA" sz="3500" b="1" dirty="0">
                <a:solidFill>
                  <a:srgbClr val="003399"/>
                </a:solidFill>
                <a:cs typeface="+mj-cs"/>
              </a:rPr>
              <a:t>التجربة الثانية</a:t>
            </a:r>
            <a:r>
              <a:rPr lang="ar-SA" sz="3500" b="1" dirty="0">
                <a:cs typeface="+mj-cs"/>
              </a:rPr>
              <a:t>) لفصل نطف السائل المنوي الرديء النوعية لدى ثيران الجاموس العراقي في نوعية السائل المنوي بعد الفصل.</a:t>
            </a:r>
            <a:endParaRPr lang="en-US" sz="3500" b="1" dirty="0">
              <a:cs typeface="+mj-cs"/>
            </a:endParaRPr>
          </a:p>
        </p:txBody>
      </p:sp>
      <p:sp>
        <p:nvSpPr>
          <p:cNvPr id="34" name="مربع نص 33">
            <a:extLst>
              <a:ext uri="{FF2B5EF4-FFF2-40B4-BE49-F238E27FC236}">
                <a16:creationId xmlns:a16="http://schemas.microsoft.com/office/drawing/2014/main" id="{C267FA07-BF14-4870-A3DE-28B990028C74}"/>
              </a:ext>
            </a:extLst>
          </p:cNvPr>
          <p:cNvSpPr txBox="1"/>
          <p:nvPr/>
        </p:nvSpPr>
        <p:spPr>
          <a:xfrm>
            <a:off x="339569" y="3912002"/>
            <a:ext cx="11549108" cy="2785378"/>
          </a:xfrm>
          <a:prstGeom prst="rect">
            <a:avLst/>
          </a:prstGeom>
          <a:noFill/>
        </p:spPr>
        <p:txBody>
          <a:bodyPr wrap="square">
            <a:spAutoFit/>
          </a:bodyPr>
          <a:lstStyle/>
          <a:p>
            <a:pPr marL="342900" indent="-342900" algn="just" rtl="1">
              <a:spcAft>
                <a:spcPts val="500"/>
              </a:spcAft>
              <a:buClr>
                <a:srgbClr val="003399"/>
              </a:buClr>
              <a:buSzPct val="127000"/>
              <a:buFont typeface="Times New Roman" panose="02020603050405020304" pitchFamily="18" charset="0"/>
              <a:buChar char="2"/>
            </a:pPr>
            <a:r>
              <a:rPr lang="ar-IQ" sz="3500" b="1" dirty="0">
                <a:effectLst/>
                <a:latin typeface="Times New Roman" panose="02020603050405020304" pitchFamily="18" charset="0"/>
                <a:ea typeface="Times New Roman" panose="02020603050405020304" pitchFamily="18" charset="0"/>
                <a:cs typeface="+mj-cs"/>
              </a:rPr>
              <a:t>. </a:t>
            </a:r>
            <a:r>
              <a:rPr lang="ar-SA" sz="3500" b="1" dirty="0">
                <a:cs typeface="+mj-cs"/>
              </a:rPr>
              <a:t>دراسة التأثير التأزري لإضافة فيتاميني</a:t>
            </a:r>
            <a:r>
              <a:rPr lang="en-US" sz="3500" b="1" dirty="0">
                <a:cs typeface="+mj-cs"/>
              </a:rPr>
              <a:t> </a:t>
            </a:r>
            <a:r>
              <a:rPr lang="en-US" sz="3500" b="1" dirty="0">
                <a:solidFill>
                  <a:srgbClr val="FF0000"/>
                </a:solidFill>
                <a:cs typeface="+mj-cs"/>
              </a:rPr>
              <a:t>E </a:t>
            </a:r>
            <a:r>
              <a:rPr lang="ar-SA" sz="3500" b="1" dirty="0">
                <a:solidFill>
                  <a:srgbClr val="FF0000"/>
                </a:solidFill>
                <a:cs typeface="+mj-cs"/>
              </a:rPr>
              <a:t>و</a:t>
            </a:r>
            <a:r>
              <a:rPr lang="en-US" sz="3500" b="1" dirty="0">
                <a:solidFill>
                  <a:srgbClr val="FF0000"/>
                </a:solidFill>
                <a:cs typeface="+mj-cs"/>
              </a:rPr>
              <a:t>C </a:t>
            </a:r>
            <a:r>
              <a:rPr lang="ar-IQ" sz="3500" b="1" dirty="0">
                <a:solidFill>
                  <a:srgbClr val="FF0000"/>
                </a:solidFill>
                <a:cs typeface="+mj-cs"/>
              </a:rPr>
              <a:t> </a:t>
            </a:r>
            <a:r>
              <a:rPr lang="ar-SA" sz="3500" b="1" dirty="0">
                <a:cs typeface="+mj-cs"/>
              </a:rPr>
              <a:t>او </a:t>
            </a:r>
            <a:r>
              <a:rPr lang="ar-SA" sz="3500" b="1" dirty="0">
                <a:solidFill>
                  <a:srgbClr val="FF0000"/>
                </a:solidFill>
                <a:cs typeface="+mj-cs"/>
              </a:rPr>
              <a:t>حامضي الكلوتامين والارجنين</a:t>
            </a:r>
            <a:r>
              <a:rPr lang="ar-SA" sz="3500" b="1" dirty="0">
                <a:cs typeface="+mj-cs"/>
              </a:rPr>
              <a:t> الى مخفف ترس لعينات السائل المنوي المرشحة بتقانتي</a:t>
            </a:r>
            <a:r>
              <a:rPr lang="en-US" sz="3500" b="1" dirty="0">
                <a:cs typeface="+mj-cs"/>
              </a:rPr>
              <a:t> </a:t>
            </a:r>
            <a:r>
              <a:rPr lang="en-US" sz="3500" b="1" dirty="0">
                <a:solidFill>
                  <a:srgbClr val="FF0000"/>
                </a:solidFill>
                <a:cs typeface="+mj-cs"/>
              </a:rPr>
              <a:t>Glass</a:t>
            </a:r>
            <a:r>
              <a:rPr lang="en-US" sz="3500" b="1" dirty="0">
                <a:cs typeface="+mj-cs"/>
              </a:rPr>
              <a:t> </a:t>
            </a:r>
            <a:r>
              <a:rPr lang="en-US" sz="3500" b="1" dirty="0">
                <a:solidFill>
                  <a:srgbClr val="FF0000"/>
                </a:solidFill>
                <a:cs typeface="+mj-cs"/>
              </a:rPr>
              <a:t>wool</a:t>
            </a:r>
            <a:r>
              <a:rPr lang="en-US" sz="3500" b="1" dirty="0">
                <a:cs typeface="+mj-cs"/>
              </a:rPr>
              <a:t> </a:t>
            </a:r>
            <a:r>
              <a:rPr lang="ar-IQ" sz="3500" b="1" dirty="0">
                <a:cs typeface="+mj-cs"/>
              </a:rPr>
              <a:t> </a:t>
            </a:r>
            <a:r>
              <a:rPr lang="ar-SA" sz="3500" b="1" dirty="0">
                <a:cs typeface="+mj-cs"/>
              </a:rPr>
              <a:t>و</a:t>
            </a:r>
            <a:r>
              <a:rPr lang="en-US" sz="3500" b="1" dirty="0">
                <a:solidFill>
                  <a:srgbClr val="FF0000"/>
                </a:solidFill>
                <a:cs typeface="+mj-cs"/>
              </a:rPr>
              <a:t>Sephadex</a:t>
            </a:r>
            <a:r>
              <a:rPr lang="ar-SA" sz="3500" b="1" dirty="0">
                <a:cs typeface="+mj-cs"/>
              </a:rPr>
              <a:t> (</a:t>
            </a:r>
            <a:r>
              <a:rPr lang="ar-SA" sz="3500" b="1" dirty="0">
                <a:solidFill>
                  <a:srgbClr val="003399"/>
                </a:solidFill>
                <a:cs typeface="+mj-cs"/>
              </a:rPr>
              <a:t>التجربة الثالثة</a:t>
            </a:r>
            <a:r>
              <a:rPr lang="ar-SA" sz="3500" b="1" dirty="0">
                <a:cs typeface="+mj-cs"/>
              </a:rPr>
              <a:t>) او تقانتي </a:t>
            </a:r>
            <a:r>
              <a:rPr lang="en-US" sz="3500" b="1" dirty="0">
                <a:solidFill>
                  <a:srgbClr val="FF0000"/>
                </a:solidFill>
                <a:cs typeface="+mj-cs"/>
              </a:rPr>
              <a:t>Sil-select plus</a:t>
            </a:r>
            <a:r>
              <a:rPr lang="ar-SA" sz="3500" b="1" dirty="0">
                <a:solidFill>
                  <a:srgbClr val="FF0000"/>
                </a:solidFill>
                <a:cs typeface="+mj-cs"/>
              </a:rPr>
              <a:t> </a:t>
            </a:r>
            <a:r>
              <a:rPr lang="ar-SA" sz="3500" b="1" dirty="0">
                <a:cs typeface="+mj-cs"/>
              </a:rPr>
              <a:t>و</a:t>
            </a:r>
            <a:r>
              <a:rPr lang="en-US" sz="3500" b="1" dirty="0">
                <a:solidFill>
                  <a:srgbClr val="FF0000"/>
                </a:solidFill>
                <a:cs typeface="+mj-cs"/>
              </a:rPr>
              <a:t>Swim down </a:t>
            </a:r>
            <a:r>
              <a:rPr lang="ar-IQ" sz="3500" b="1" dirty="0">
                <a:solidFill>
                  <a:srgbClr val="FF0000"/>
                </a:solidFill>
                <a:cs typeface="+mj-cs"/>
              </a:rPr>
              <a:t> </a:t>
            </a:r>
            <a:r>
              <a:rPr lang="ar-SA" sz="3500" b="1" dirty="0">
                <a:cs typeface="+mj-cs"/>
              </a:rPr>
              <a:t>(</a:t>
            </a:r>
            <a:r>
              <a:rPr lang="ar-SA" sz="3500" b="1" dirty="0">
                <a:solidFill>
                  <a:srgbClr val="003399"/>
                </a:solidFill>
                <a:cs typeface="+mj-cs"/>
              </a:rPr>
              <a:t>التجربة الرابعة</a:t>
            </a:r>
            <a:r>
              <a:rPr lang="ar-SA" sz="3500" b="1" dirty="0">
                <a:cs typeface="+mj-cs"/>
              </a:rPr>
              <a:t>) لدى ثيران الجاموس العراقي في نوعية السائل المنوي بعد الحفظ بالتبريد والتجميد</a:t>
            </a:r>
            <a:r>
              <a:rPr lang="en-US" sz="3500" b="1" dirty="0">
                <a:cs typeface="+mj-cs"/>
              </a:rPr>
              <a:t>.</a:t>
            </a:r>
          </a:p>
        </p:txBody>
      </p:sp>
    </p:spTree>
    <p:extLst>
      <p:ext uri="{BB962C8B-B14F-4D97-AF65-F5344CB8AC3E}">
        <p14:creationId xmlns:p14="http://schemas.microsoft.com/office/powerpoint/2010/main" val="32620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 fill="hold"/>
                                        <p:tgtEl>
                                          <p:spTgt spid="33"/>
                                        </p:tgtEl>
                                        <p:attrNameLst>
                                          <p:attrName>ppt_x</p:attrName>
                                        </p:attrNameLst>
                                      </p:cBhvr>
                                      <p:tavLst>
                                        <p:tav tm="0">
                                          <p:val>
                                            <p:strVal val="#ppt_x"/>
                                          </p:val>
                                        </p:tav>
                                        <p:tav tm="100000">
                                          <p:val>
                                            <p:strVal val="#ppt_x"/>
                                          </p:val>
                                        </p:tav>
                                      </p:tavLst>
                                    </p:anim>
                                    <p:anim calcmode="lin" valueType="num">
                                      <p:cBhvr additive="base">
                                        <p:cTn id="12" dur="1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 fill="hold"/>
                                        <p:tgtEl>
                                          <p:spTgt spid="34"/>
                                        </p:tgtEl>
                                        <p:attrNameLst>
                                          <p:attrName>ppt_x</p:attrName>
                                        </p:attrNameLst>
                                      </p:cBhvr>
                                      <p:tavLst>
                                        <p:tav tm="0">
                                          <p:val>
                                            <p:strVal val="#ppt_x"/>
                                          </p:val>
                                        </p:tav>
                                        <p:tav tm="100000">
                                          <p:val>
                                            <p:strVal val="#ppt_x"/>
                                          </p:val>
                                        </p:tav>
                                      </p:tavLst>
                                    </p:anim>
                                    <p:anim calcmode="lin" valueType="num">
                                      <p:cBhvr additive="base">
                                        <p:cTn id="16" dur="1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33600" y="2177144"/>
            <a:ext cx="6914606" cy="2012268"/>
          </a:xfr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oAutofit/>
          </a:bodyPr>
          <a:lstStyle/>
          <a:p>
            <a:r>
              <a:rPr lang="ar-IQ" sz="11000" b="1" dirty="0">
                <a:solidFill>
                  <a:srgbClr val="3333CC"/>
                </a:solidFill>
                <a:latin typeface="Times New Roman" panose="02020603050405020304" pitchFamily="18" charset="0"/>
                <a:cs typeface="Times New Roman" panose="02020603050405020304" pitchFamily="18" charset="0"/>
              </a:rPr>
              <a:t>منهجية البحث</a:t>
            </a:r>
            <a:endParaRPr lang="en-US" sz="11000" b="1" dirty="0">
              <a:solidFill>
                <a:srgbClr val="3333CC"/>
              </a:solidFill>
              <a:latin typeface="Times New Roman" panose="02020603050405020304" pitchFamily="18" charset="0"/>
              <a:cs typeface="Times New Roman" panose="02020603050405020304" pitchFamily="18" charset="0"/>
            </a:endParaRPr>
          </a:p>
        </p:txBody>
      </p:sp>
      <p:sp>
        <p:nvSpPr>
          <p:cNvPr id="9" name="Right Arrow 106">
            <a:extLst>
              <a:ext uri="{FF2B5EF4-FFF2-40B4-BE49-F238E27FC236}">
                <a16:creationId xmlns:a16="http://schemas.microsoft.com/office/drawing/2014/main" id="{0F21514F-7590-20F4-8984-503442CEBEBB}"/>
              </a:ext>
            </a:extLst>
          </p:cNvPr>
          <p:cNvSpPr/>
          <p:nvPr/>
        </p:nvSpPr>
        <p:spPr>
          <a:xfrm>
            <a:off x="-11867538" y="1168321"/>
            <a:ext cx="11867538" cy="2678064"/>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SA" sz="3500" b="1" dirty="0">
                <a:ln w="0"/>
                <a:solidFill>
                  <a:schemeClr val="tx1"/>
                </a:solidFill>
                <a:effectLst>
                  <a:outerShdw blurRad="38100" dist="19050" dir="2700000" algn="tl" rotWithShape="0">
                    <a:schemeClr val="dk1">
                      <a:alpha val="40000"/>
                    </a:schemeClr>
                  </a:outerShdw>
                </a:effectLst>
              </a:rPr>
              <a:t>نفذت هذه الدراسة في قسم التلقيح ال</a:t>
            </a:r>
            <a:r>
              <a:rPr lang="ar-IQ" sz="3500" b="1" dirty="0">
                <a:ln w="0"/>
                <a:solidFill>
                  <a:schemeClr val="tx1"/>
                </a:solidFill>
                <a:effectLst>
                  <a:outerShdw blurRad="38100" dist="19050" dir="2700000" algn="tl" rotWithShape="0">
                    <a:schemeClr val="dk1">
                      <a:alpha val="40000"/>
                    </a:schemeClr>
                  </a:outerShdw>
                </a:effectLst>
              </a:rPr>
              <a:t>ا</a:t>
            </a:r>
            <a:r>
              <a:rPr lang="ar-SA" sz="3500" b="1" dirty="0">
                <a:ln w="0"/>
                <a:solidFill>
                  <a:schemeClr val="tx1"/>
                </a:solidFill>
                <a:effectLst>
                  <a:outerShdw blurRad="38100" dist="19050" dir="2700000" algn="tl" rotWithShape="0">
                    <a:schemeClr val="dk1">
                      <a:alpha val="40000"/>
                    </a:schemeClr>
                  </a:outerShdw>
                </a:effectLst>
              </a:rPr>
              <a:t>ص</a:t>
            </a:r>
            <a:r>
              <a:rPr lang="ar-IQ" sz="3500" b="1" dirty="0">
                <a:ln w="0"/>
                <a:solidFill>
                  <a:schemeClr val="tx1"/>
                </a:solidFill>
                <a:effectLst>
                  <a:outerShdw blurRad="38100" dist="19050" dir="2700000" algn="tl" rotWithShape="0">
                    <a:schemeClr val="dk1">
                      <a:alpha val="40000"/>
                    </a:schemeClr>
                  </a:outerShdw>
                </a:effectLst>
              </a:rPr>
              <a:t>ط</a:t>
            </a:r>
            <a:r>
              <a:rPr lang="ar-SA" sz="3500" b="1" dirty="0">
                <a:ln w="0"/>
                <a:solidFill>
                  <a:schemeClr val="tx1"/>
                </a:solidFill>
                <a:effectLst>
                  <a:outerShdw blurRad="38100" dist="19050" dir="2700000" algn="tl" rotWithShape="0">
                    <a:schemeClr val="dk1">
                      <a:alpha val="40000"/>
                    </a:schemeClr>
                  </a:outerShdw>
                </a:effectLst>
              </a:rPr>
              <a:t>ناعي التابع</a:t>
            </a:r>
            <a:r>
              <a:rPr lang="ar-IQ" sz="3500" b="1" dirty="0">
                <a:ln w="0"/>
                <a:solidFill>
                  <a:schemeClr val="tx1"/>
                </a:solidFill>
                <a:effectLst>
                  <a:outerShdw blurRad="38100" dist="19050" dir="2700000" algn="tl" rotWithShape="0">
                    <a:schemeClr val="dk1">
                      <a:alpha val="40000"/>
                    </a:schemeClr>
                  </a:outerShdw>
                </a:effectLst>
              </a:rPr>
              <a:t> الى</a:t>
            </a:r>
            <a:r>
              <a:rPr lang="ar-SA" sz="3500" b="1" dirty="0">
                <a:ln w="0"/>
                <a:solidFill>
                  <a:schemeClr val="tx1"/>
                </a:solidFill>
                <a:effectLst>
                  <a:outerShdw blurRad="38100" dist="19050" dir="2700000" algn="tl" rotWithShape="0">
                    <a:schemeClr val="dk1">
                      <a:alpha val="40000"/>
                    </a:schemeClr>
                  </a:outerShdw>
                </a:effectLst>
              </a:rPr>
              <a:t> دائرة الثروة الحيوانية في منطقة أبي غريب / وزارة الزراعة (</a:t>
            </a:r>
            <a:r>
              <a:rPr lang="en-US" sz="3500" b="1" dirty="0">
                <a:ln w="0"/>
                <a:solidFill>
                  <a:schemeClr val="tx1"/>
                </a:solidFill>
                <a:effectLst>
                  <a:outerShdw blurRad="38100" dist="19050" dir="2700000" algn="tl" rotWithShape="0">
                    <a:schemeClr val="dk1">
                      <a:alpha val="40000"/>
                    </a:schemeClr>
                  </a:outerShdw>
                </a:effectLst>
              </a:rPr>
              <a:t>25</a:t>
            </a:r>
            <a:r>
              <a:rPr lang="ar-SA" sz="3500" b="1" dirty="0">
                <a:ln w="0"/>
                <a:solidFill>
                  <a:schemeClr val="tx1"/>
                </a:solidFill>
                <a:effectLst>
                  <a:outerShdw blurRad="38100" dist="19050" dir="2700000" algn="tl" rotWithShape="0">
                    <a:schemeClr val="dk1">
                      <a:alpha val="40000"/>
                    </a:schemeClr>
                  </a:outerShdw>
                </a:effectLst>
              </a:rPr>
              <a:t> كم غرب بغداد)</a:t>
            </a:r>
            <a:endParaRPr lang="ko-KR" altLang="en-US" sz="3500" b="1" dirty="0">
              <a:ln w="0"/>
              <a:solidFill>
                <a:schemeClr val="tx1"/>
              </a:solidFill>
              <a:effectLst>
                <a:outerShdw blurRad="38100" dist="19050" dir="2700000" algn="tl" rotWithShape="0">
                  <a:schemeClr val="dk1">
                    <a:alpha val="40000"/>
                  </a:schemeClr>
                </a:outerShdw>
              </a:effectLst>
            </a:endParaRPr>
          </a:p>
        </p:txBody>
      </p:sp>
      <p:sp>
        <p:nvSpPr>
          <p:cNvPr id="10" name="Right Arrow 106">
            <a:extLst>
              <a:ext uri="{FF2B5EF4-FFF2-40B4-BE49-F238E27FC236}">
                <a16:creationId xmlns:a16="http://schemas.microsoft.com/office/drawing/2014/main" id="{5C9AFEF3-3A63-C451-F3A3-C0E9C1E96944}"/>
              </a:ext>
            </a:extLst>
          </p:cNvPr>
          <p:cNvSpPr/>
          <p:nvPr/>
        </p:nvSpPr>
        <p:spPr>
          <a:xfrm>
            <a:off x="-11867538" y="3935509"/>
            <a:ext cx="11867538" cy="2621573"/>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SA" sz="2900" b="1" dirty="0">
                <a:ln w="0"/>
                <a:solidFill>
                  <a:schemeClr val="tx1"/>
                </a:solidFill>
                <a:effectLst>
                  <a:outerShdw blurRad="38100" dist="19050" dir="2700000" algn="tl" rotWithShape="0">
                    <a:schemeClr val="dk1">
                      <a:alpha val="40000"/>
                    </a:schemeClr>
                  </a:outerShdw>
                </a:effectLst>
              </a:rPr>
              <a:t> </a:t>
            </a:r>
            <a:r>
              <a:rPr lang="ar-IQ" sz="2900" b="1" dirty="0">
                <a:ln w="0"/>
                <a:solidFill>
                  <a:schemeClr val="tx1"/>
                </a:solidFill>
                <a:effectLst>
                  <a:outerShdw blurRad="38100" dist="19050" dir="2700000" algn="tl" rotWithShape="0">
                    <a:schemeClr val="dk1">
                      <a:alpha val="40000"/>
                    </a:schemeClr>
                  </a:outerShdw>
                </a:effectLst>
              </a:rPr>
              <a:t>استعمل في هذه التجربة </a:t>
            </a:r>
            <a:r>
              <a:rPr lang="en-US" sz="2900" b="1" dirty="0">
                <a:ln w="0"/>
                <a:solidFill>
                  <a:schemeClr val="tx1"/>
                </a:solidFill>
                <a:effectLst>
                  <a:outerShdw blurRad="38100" dist="19050" dir="2700000" algn="tl" rotWithShape="0">
                    <a:schemeClr val="dk1">
                      <a:alpha val="40000"/>
                    </a:schemeClr>
                  </a:outerShdw>
                </a:effectLst>
              </a:rPr>
              <a:t>9</a:t>
            </a:r>
            <a:r>
              <a:rPr lang="ar-IQ" sz="2900" b="1" dirty="0">
                <a:ln w="0"/>
                <a:solidFill>
                  <a:schemeClr val="tx1"/>
                </a:solidFill>
                <a:effectLst>
                  <a:outerShdw blurRad="38100" dist="19050" dir="2700000" algn="tl" rotWithShape="0">
                    <a:schemeClr val="dk1">
                      <a:alpha val="40000"/>
                    </a:schemeClr>
                  </a:outerShdw>
                </a:effectLst>
              </a:rPr>
              <a:t> ثيران جاموس عراقي (</a:t>
            </a:r>
            <a:r>
              <a:rPr lang="en-US" sz="2900" b="1" i="1" dirty="0">
                <a:ln w="0"/>
                <a:solidFill>
                  <a:schemeClr val="tx1"/>
                </a:solidFill>
                <a:effectLst>
                  <a:outerShdw blurRad="38100" dist="19050" dir="2700000" algn="tl" rotWithShape="0">
                    <a:schemeClr val="dk1">
                      <a:alpha val="40000"/>
                    </a:schemeClr>
                  </a:outerShdw>
                </a:effectLst>
              </a:rPr>
              <a:t>Bubalus bubalis</a:t>
            </a:r>
            <a:r>
              <a:rPr lang="ar-IQ" sz="2900" b="1" dirty="0">
                <a:ln w="0"/>
                <a:solidFill>
                  <a:schemeClr val="tx1"/>
                </a:solidFill>
                <a:effectLst>
                  <a:outerShdw blurRad="38100" dist="19050" dir="2700000" algn="tl" rotWithShape="0">
                    <a:schemeClr val="dk1">
                      <a:alpha val="40000"/>
                    </a:schemeClr>
                  </a:outerShdw>
                </a:effectLst>
              </a:rPr>
              <a:t>) مدربة على جمع السائل المنوي بطريقة المهبل الصناعي بأعمار تتراوح بين </a:t>
            </a:r>
            <a:r>
              <a:rPr lang="en-US" sz="2900" b="1" dirty="0">
                <a:ln w="0"/>
                <a:solidFill>
                  <a:schemeClr val="tx1"/>
                </a:solidFill>
                <a:effectLst>
                  <a:outerShdw blurRad="38100" dist="19050" dir="2700000" algn="tl" rotWithShape="0">
                    <a:schemeClr val="dk1">
                      <a:alpha val="40000"/>
                    </a:schemeClr>
                  </a:outerShdw>
                </a:effectLst>
              </a:rPr>
              <a:t>3</a:t>
            </a:r>
            <a:r>
              <a:rPr lang="ar-IQ" sz="2900" b="1" dirty="0">
                <a:ln w="0"/>
                <a:solidFill>
                  <a:schemeClr val="tx1"/>
                </a:solidFill>
                <a:effectLst>
                  <a:outerShdw blurRad="38100" dist="19050" dir="2700000" algn="tl" rotWithShape="0">
                    <a:schemeClr val="dk1">
                      <a:alpha val="40000"/>
                    </a:schemeClr>
                  </a:outerShdw>
                </a:effectLst>
              </a:rPr>
              <a:t> – </a:t>
            </a:r>
            <a:r>
              <a:rPr lang="en-US" sz="2900" b="1" dirty="0">
                <a:ln w="0"/>
                <a:solidFill>
                  <a:schemeClr val="tx1"/>
                </a:solidFill>
                <a:effectLst>
                  <a:outerShdw blurRad="38100" dist="19050" dir="2700000" algn="tl" rotWithShape="0">
                    <a:schemeClr val="dk1">
                      <a:alpha val="40000"/>
                    </a:schemeClr>
                  </a:outerShdw>
                </a:effectLst>
              </a:rPr>
              <a:t>5</a:t>
            </a:r>
            <a:r>
              <a:rPr lang="ar-IQ" sz="2900" b="1" dirty="0">
                <a:ln w="0"/>
                <a:solidFill>
                  <a:schemeClr val="tx1"/>
                </a:solidFill>
                <a:effectLst>
                  <a:outerShdw blurRad="38100" dist="19050" dir="2700000" algn="tl" rotWithShape="0">
                    <a:schemeClr val="dk1">
                      <a:alpha val="40000"/>
                    </a:schemeClr>
                  </a:outerShdw>
                </a:effectLst>
              </a:rPr>
              <a:t> سنوات، وبوزن جسم يتراوح بين </a:t>
            </a:r>
            <a:r>
              <a:rPr lang="en-US" sz="2900" b="1" dirty="0">
                <a:ln w="0"/>
                <a:solidFill>
                  <a:schemeClr val="tx1"/>
                </a:solidFill>
                <a:effectLst>
                  <a:outerShdw blurRad="38100" dist="19050" dir="2700000" algn="tl" rotWithShape="0">
                    <a:schemeClr val="dk1">
                      <a:alpha val="40000"/>
                    </a:schemeClr>
                  </a:outerShdw>
                </a:effectLst>
              </a:rPr>
              <a:t>500</a:t>
            </a:r>
            <a:r>
              <a:rPr lang="ar-IQ" sz="2900" b="1" dirty="0">
                <a:ln w="0"/>
                <a:solidFill>
                  <a:schemeClr val="tx1"/>
                </a:solidFill>
                <a:effectLst>
                  <a:outerShdw blurRad="38100" dist="19050" dir="2700000" algn="tl" rotWithShape="0">
                    <a:schemeClr val="dk1">
                      <a:alpha val="40000"/>
                    </a:schemeClr>
                  </a:outerShdw>
                </a:effectLst>
              </a:rPr>
              <a:t> – </a:t>
            </a:r>
            <a:r>
              <a:rPr lang="en-US" sz="2900" b="1" dirty="0">
                <a:ln w="0"/>
                <a:solidFill>
                  <a:schemeClr val="tx1"/>
                </a:solidFill>
                <a:effectLst>
                  <a:outerShdw blurRad="38100" dist="19050" dir="2700000" algn="tl" rotWithShape="0">
                    <a:schemeClr val="dk1">
                      <a:alpha val="40000"/>
                    </a:schemeClr>
                  </a:outerShdw>
                </a:effectLst>
              </a:rPr>
              <a:t>750</a:t>
            </a:r>
            <a:r>
              <a:rPr lang="ar-IQ" sz="2900" b="1" dirty="0">
                <a:ln w="0"/>
                <a:solidFill>
                  <a:schemeClr val="tx1"/>
                </a:solidFill>
                <a:effectLst>
                  <a:outerShdw blurRad="38100" dist="19050" dir="2700000" algn="tl" rotWithShape="0">
                    <a:schemeClr val="dk1">
                      <a:alpha val="40000"/>
                    </a:schemeClr>
                  </a:outerShdw>
                </a:effectLst>
              </a:rPr>
              <a:t> كغم / ثور</a:t>
            </a:r>
            <a:endParaRPr lang="ko-KR" altLang="en-US" sz="29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3170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71381" y="220312"/>
            <a:ext cx="5904412" cy="760411"/>
          </a:xfr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ormAutofit fontScale="92500" lnSpcReduction="20000"/>
          </a:bodyPr>
          <a:lstStyle/>
          <a:p>
            <a:r>
              <a:rPr lang="ar-IQ" b="1" dirty="0">
                <a:solidFill>
                  <a:srgbClr val="3333CC"/>
                </a:solidFill>
                <a:latin typeface="Times New Roman" panose="02020603050405020304" pitchFamily="18" charset="0"/>
                <a:cs typeface="Times New Roman" panose="02020603050405020304" pitchFamily="18" charset="0"/>
              </a:rPr>
              <a:t>منهجية البحث</a:t>
            </a:r>
            <a:endParaRPr lang="en-US" b="1" dirty="0">
              <a:solidFill>
                <a:srgbClr val="3333CC"/>
              </a:solidFill>
              <a:latin typeface="Times New Roman" panose="02020603050405020304" pitchFamily="18" charset="0"/>
              <a:cs typeface="Times New Roman" panose="02020603050405020304" pitchFamily="18" charset="0"/>
            </a:endParaRPr>
          </a:p>
        </p:txBody>
      </p:sp>
      <p:sp>
        <p:nvSpPr>
          <p:cNvPr id="11" name="Right Arrow 106">
            <a:extLst>
              <a:ext uri="{FF2B5EF4-FFF2-40B4-BE49-F238E27FC236}">
                <a16:creationId xmlns:a16="http://schemas.microsoft.com/office/drawing/2014/main" id="{DCA72B65-2902-42F6-80B3-D67451D2FD39}"/>
              </a:ext>
            </a:extLst>
          </p:cNvPr>
          <p:cNvSpPr/>
          <p:nvPr/>
        </p:nvSpPr>
        <p:spPr>
          <a:xfrm>
            <a:off x="243353" y="1069847"/>
            <a:ext cx="11867538" cy="2678064"/>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SA" sz="3500" b="1" dirty="0">
                <a:ln w="0"/>
                <a:solidFill>
                  <a:schemeClr val="tx1"/>
                </a:solidFill>
                <a:effectLst>
                  <a:outerShdw blurRad="38100" dist="19050" dir="2700000" algn="tl" rotWithShape="0">
                    <a:schemeClr val="dk1">
                      <a:alpha val="40000"/>
                    </a:schemeClr>
                  </a:outerShdw>
                </a:effectLst>
              </a:rPr>
              <a:t>نفذت هذه الدراسة في قسم التلقيح ال</a:t>
            </a:r>
            <a:r>
              <a:rPr lang="ar-IQ" sz="3500" b="1" dirty="0">
                <a:ln w="0"/>
                <a:solidFill>
                  <a:schemeClr val="tx1"/>
                </a:solidFill>
                <a:effectLst>
                  <a:outerShdw blurRad="38100" dist="19050" dir="2700000" algn="tl" rotWithShape="0">
                    <a:schemeClr val="dk1">
                      <a:alpha val="40000"/>
                    </a:schemeClr>
                  </a:outerShdw>
                </a:effectLst>
              </a:rPr>
              <a:t>ا</a:t>
            </a:r>
            <a:r>
              <a:rPr lang="ar-SA" sz="3500" b="1" dirty="0">
                <a:ln w="0"/>
                <a:solidFill>
                  <a:schemeClr val="tx1"/>
                </a:solidFill>
                <a:effectLst>
                  <a:outerShdw blurRad="38100" dist="19050" dir="2700000" algn="tl" rotWithShape="0">
                    <a:schemeClr val="dk1">
                      <a:alpha val="40000"/>
                    </a:schemeClr>
                  </a:outerShdw>
                </a:effectLst>
              </a:rPr>
              <a:t>ص</a:t>
            </a:r>
            <a:r>
              <a:rPr lang="ar-IQ" sz="3500" b="1" dirty="0">
                <a:ln w="0"/>
                <a:solidFill>
                  <a:schemeClr val="tx1"/>
                </a:solidFill>
                <a:effectLst>
                  <a:outerShdw blurRad="38100" dist="19050" dir="2700000" algn="tl" rotWithShape="0">
                    <a:schemeClr val="dk1">
                      <a:alpha val="40000"/>
                    </a:schemeClr>
                  </a:outerShdw>
                </a:effectLst>
              </a:rPr>
              <a:t>ط</a:t>
            </a:r>
            <a:r>
              <a:rPr lang="ar-SA" sz="3500" b="1" dirty="0">
                <a:ln w="0"/>
                <a:solidFill>
                  <a:schemeClr val="tx1"/>
                </a:solidFill>
                <a:effectLst>
                  <a:outerShdw blurRad="38100" dist="19050" dir="2700000" algn="tl" rotWithShape="0">
                    <a:schemeClr val="dk1">
                      <a:alpha val="40000"/>
                    </a:schemeClr>
                  </a:outerShdw>
                </a:effectLst>
              </a:rPr>
              <a:t>ناعي التابع</a:t>
            </a:r>
            <a:r>
              <a:rPr lang="ar-IQ" sz="3500" b="1" dirty="0">
                <a:ln w="0"/>
                <a:solidFill>
                  <a:schemeClr val="tx1"/>
                </a:solidFill>
                <a:effectLst>
                  <a:outerShdw blurRad="38100" dist="19050" dir="2700000" algn="tl" rotWithShape="0">
                    <a:schemeClr val="dk1">
                      <a:alpha val="40000"/>
                    </a:schemeClr>
                  </a:outerShdw>
                </a:effectLst>
              </a:rPr>
              <a:t> الى</a:t>
            </a:r>
            <a:r>
              <a:rPr lang="ar-SA" sz="3500" b="1" dirty="0">
                <a:ln w="0"/>
                <a:solidFill>
                  <a:schemeClr val="tx1"/>
                </a:solidFill>
                <a:effectLst>
                  <a:outerShdw blurRad="38100" dist="19050" dir="2700000" algn="tl" rotWithShape="0">
                    <a:schemeClr val="dk1">
                      <a:alpha val="40000"/>
                    </a:schemeClr>
                  </a:outerShdw>
                </a:effectLst>
              </a:rPr>
              <a:t> دائرة الثروة الحيوانية في منطقة أبي غريب / وزارة الزراعة (</a:t>
            </a:r>
            <a:r>
              <a:rPr lang="en-US" sz="3500" b="1" dirty="0">
                <a:ln w="0"/>
                <a:solidFill>
                  <a:schemeClr val="tx1"/>
                </a:solidFill>
                <a:effectLst>
                  <a:outerShdw blurRad="38100" dist="19050" dir="2700000" algn="tl" rotWithShape="0">
                    <a:schemeClr val="dk1">
                      <a:alpha val="40000"/>
                    </a:schemeClr>
                  </a:outerShdw>
                </a:effectLst>
              </a:rPr>
              <a:t>25</a:t>
            </a:r>
            <a:r>
              <a:rPr lang="ar-SA" sz="3500" b="1" dirty="0">
                <a:ln w="0"/>
                <a:solidFill>
                  <a:schemeClr val="tx1"/>
                </a:solidFill>
                <a:effectLst>
                  <a:outerShdw blurRad="38100" dist="19050" dir="2700000" algn="tl" rotWithShape="0">
                    <a:schemeClr val="dk1">
                      <a:alpha val="40000"/>
                    </a:schemeClr>
                  </a:outerShdw>
                </a:effectLst>
              </a:rPr>
              <a:t> كم غرب بغداد)</a:t>
            </a:r>
            <a:endParaRPr lang="ko-KR" altLang="en-US" sz="3500" b="1" dirty="0">
              <a:ln w="0"/>
              <a:solidFill>
                <a:schemeClr val="tx1"/>
              </a:solidFill>
              <a:effectLst>
                <a:outerShdw blurRad="38100" dist="19050" dir="2700000" algn="tl" rotWithShape="0">
                  <a:schemeClr val="dk1">
                    <a:alpha val="40000"/>
                  </a:schemeClr>
                </a:outerShdw>
              </a:effectLst>
            </a:endParaRPr>
          </a:p>
        </p:txBody>
      </p:sp>
      <p:sp>
        <p:nvSpPr>
          <p:cNvPr id="36" name="Right Arrow 106">
            <a:extLst>
              <a:ext uri="{FF2B5EF4-FFF2-40B4-BE49-F238E27FC236}">
                <a16:creationId xmlns:a16="http://schemas.microsoft.com/office/drawing/2014/main" id="{DCA72B65-2902-42F6-80B3-D67451D2FD39}"/>
              </a:ext>
            </a:extLst>
          </p:cNvPr>
          <p:cNvSpPr/>
          <p:nvPr/>
        </p:nvSpPr>
        <p:spPr>
          <a:xfrm>
            <a:off x="243353" y="3837035"/>
            <a:ext cx="11867538" cy="2621573"/>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r>
              <a:rPr lang="ar-SA" sz="2900" b="1" dirty="0">
                <a:ln w="0"/>
                <a:solidFill>
                  <a:schemeClr val="tx1"/>
                </a:solidFill>
                <a:effectLst>
                  <a:outerShdw blurRad="38100" dist="19050" dir="2700000" algn="tl" rotWithShape="0">
                    <a:schemeClr val="dk1">
                      <a:alpha val="40000"/>
                    </a:schemeClr>
                  </a:outerShdw>
                </a:effectLst>
              </a:rPr>
              <a:t> </a:t>
            </a:r>
            <a:r>
              <a:rPr lang="ar-IQ" sz="2900" b="1" dirty="0">
                <a:ln w="0"/>
                <a:solidFill>
                  <a:schemeClr val="tx1"/>
                </a:solidFill>
                <a:effectLst>
                  <a:outerShdw blurRad="38100" dist="19050" dir="2700000" algn="tl" rotWithShape="0">
                    <a:schemeClr val="dk1">
                      <a:alpha val="40000"/>
                    </a:schemeClr>
                  </a:outerShdw>
                </a:effectLst>
              </a:rPr>
              <a:t>استعمل في هذه التجربة </a:t>
            </a:r>
            <a:r>
              <a:rPr lang="en-US" sz="2900" b="1" dirty="0">
                <a:ln w="0"/>
                <a:solidFill>
                  <a:schemeClr val="tx1"/>
                </a:solidFill>
                <a:effectLst>
                  <a:outerShdw blurRad="38100" dist="19050" dir="2700000" algn="tl" rotWithShape="0">
                    <a:schemeClr val="dk1">
                      <a:alpha val="40000"/>
                    </a:schemeClr>
                  </a:outerShdw>
                </a:effectLst>
              </a:rPr>
              <a:t>9</a:t>
            </a:r>
            <a:r>
              <a:rPr lang="ar-IQ" sz="2900" b="1" dirty="0">
                <a:ln w="0"/>
                <a:solidFill>
                  <a:schemeClr val="tx1"/>
                </a:solidFill>
                <a:effectLst>
                  <a:outerShdw blurRad="38100" dist="19050" dir="2700000" algn="tl" rotWithShape="0">
                    <a:schemeClr val="dk1">
                      <a:alpha val="40000"/>
                    </a:schemeClr>
                  </a:outerShdw>
                </a:effectLst>
              </a:rPr>
              <a:t> ثيران جاموس عراقي (</a:t>
            </a:r>
            <a:r>
              <a:rPr lang="en-US" sz="2900" b="1" i="1" dirty="0">
                <a:ln w="0"/>
                <a:solidFill>
                  <a:schemeClr val="tx1"/>
                </a:solidFill>
                <a:effectLst>
                  <a:outerShdw blurRad="38100" dist="19050" dir="2700000" algn="tl" rotWithShape="0">
                    <a:schemeClr val="dk1">
                      <a:alpha val="40000"/>
                    </a:schemeClr>
                  </a:outerShdw>
                </a:effectLst>
              </a:rPr>
              <a:t>Bubalus bubalis</a:t>
            </a:r>
            <a:r>
              <a:rPr lang="ar-IQ" sz="2900" b="1" dirty="0">
                <a:ln w="0"/>
                <a:solidFill>
                  <a:schemeClr val="tx1"/>
                </a:solidFill>
                <a:effectLst>
                  <a:outerShdw blurRad="38100" dist="19050" dir="2700000" algn="tl" rotWithShape="0">
                    <a:schemeClr val="dk1">
                      <a:alpha val="40000"/>
                    </a:schemeClr>
                  </a:outerShdw>
                </a:effectLst>
              </a:rPr>
              <a:t>) مدربة على جمع السائل المنوي بطريقة المهبل الصناعي بأعمار تتراوح بين </a:t>
            </a:r>
            <a:r>
              <a:rPr lang="en-US" sz="2900" b="1" dirty="0">
                <a:ln w="0"/>
                <a:solidFill>
                  <a:schemeClr val="tx1"/>
                </a:solidFill>
                <a:effectLst>
                  <a:outerShdw blurRad="38100" dist="19050" dir="2700000" algn="tl" rotWithShape="0">
                    <a:schemeClr val="dk1">
                      <a:alpha val="40000"/>
                    </a:schemeClr>
                  </a:outerShdw>
                </a:effectLst>
              </a:rPr>
              <a:t>3</a:t>
            </a:r>
            <a:r>
              <a:rPr lang="ar-IQ" sz="2900" b="1" dirty="0">
                <a:ln w="0"/>
                <a:solidFill>
                  <a:schemeClr val="tx1"/>
                </a:solidFill>
                <a:effectLst>
                  <a:outerShdw blurRad="38100" dist="19050" dir="2700000" algn="tl" rotWithShape="0">
                    <a:schemeClr val="dk1">
                      <a:alpha val="40000"/>
                    </a:schemeClr>
                  </a:outerShdw>
                </a:effectLst>
              </a:rPr>
              <a:t> – </a:t>
            </a:r>
            <a:r>
              <a:rPr lang="en-US" sz="2900" b="1" dirty="0">
                <a:ln w="0"/>
                <a:solidFill>
                  <a:schemeClr val="tx1"/>
                </a:solidFill>
                <a:effectLst>
                  <a:outerShdw blurRad="38100" dist="19050" dir="2700000" algn="tl" rotWithShape="0">
                    <a:schemeClr val="dk1">
                      <a:alpha val="40000"/>
                    </a:schemeClr>
                  </a:outerShdw>
                </a:effectLst>
              </a:rPr>
              <a:t>5</a:t>
            </a:r>
            <a:r>
              <a:rPr lang="ar-IQ" sz="2900" b="1" dirty="0">
                <a:ln w="0"/>
                <a:solidFill>
                  <a:schemeClr val="tx1"/>
                </a:solidFill>
                <a:effectLst>
                  <a:outerShdw blurRad="38100" dist="19050" dir="2700000" algn="tl" rotWithShape="0">
                    <a:schemeClr val="dk1">
                      <a:alpha val="40000"/>
                    </a:schemeClr>
                  </a:outerShdw>
                </a:effectLst>
              </a:rPr>
              <a:t> سنوات، وبوزن جسم يتراوح بين </a:t>
            </a:r>
            <a:r>
              <a:rPr lang="en-US" sz="2900" b="1" dirty="0">
                <a:ln w="0"/>
                <a:solidFill>
                  <a:schemeClr val="tx1"/>
                </a:solidFill>
                <a:effectLst>
                  <a:outerShdw blurRad="38100" dist="19050" dir="2700000" algn="tl" rotWithShape="0">
                    <a:schemeClr val="dk1">
                      <a:alpha val="40000"/>
                    </a:schemeClr>
                  </a:outerShdw>
                </a:effectLst>
              </a:rPr>
              <a:t>500</a:t>
            </a:r>
            <a:r>
              <a:rPr lang="ar-IQ" sz="2900" b="1" dirty="0">
                <a:ln w="0"/>
                <a:solidFill>
                  <a:schemeClr val="tx1"/>
                </a:solidFill>
                <a:effectLst>
                  <a:outerShdw blurRad="38100" dist="19050" dir="2700000" algn="tl" rotWithShape="0">
                    <a:schemeClr val="dk1">
                      <a:alpha val="40000"/>
                    </a:schemeClr>
                  </a:outerShdw>
                </a:effectLst>
              </a:rPr>
              <a:t> – </a:t>
            </a:r>
            <a:r>
              <a:rPr lang="en-US" sz="2900" b="1" dirty="0">
                <a:ln w="0"/>
                <a:solidFill>
                  <a:schemeClr val="tx1"/>
                </a:solidFill>
                <a:effectLst>
                  <a:outerShdw blurRad="38100" dist="19050" dir="2700000" algn="tl" rotWithShape="0">
                    <a:schemeClr val="dk1">
                      <a:alpha val="40000"/>
                    </a:schemeClr>
                  </a:outerShdw>
                </a:effectLst>
              </a:rPr>
              <a:t>750</a:t>
            </a:r>
            <a:r>
              <a:rPr lang="ar-IQ" sz="2900" b="1" dirty="0">
                <a:ln w="0"/>
                <a:solidFill>
                  <a:schemeClr val="tx1"/>
                </a:solidFill>
                <a:effectLst>
                  <a:outerShdw blurRad="38100" dist="19050" dir="2700000" algn="tl" rotWithShape="0">
                    <a:schemeClr val="dk1">
                      <a:alpha val="40000"/>
                    </a:schemeClr>
                  </a:outerShdw>
                </a:effectLst>
              </a:rPr>
              <a:t> كغم / ثور</a:t>
            </a:r>
            <a:endParaRPr lang="ko-KR" altLang="en-US" sz="29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1880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AutoShape 22">
            <a:extLst>
              <a:ext uri="{FF2B5EF4-FFF2-40B4-BE49-F238E27FC236}">
                <a16:creationId xmlns:a16="http://schemas.microsoft.com/office/drawing/2014/main" id="{792FECC8-D26C-17DB-FB7A-DC50FB2E5E02}"/>
              </a:ext>
            </a:extLst>
          </p:cNvPr>
          <p:cNvCxnSpPr>
            <a:cxnSpLocks noChangeShapeType="1"/>
          </p:cNvCxnSpPr>
          <p:nvPr/>
        </p:nvCxnSpPr>
        <p:spPr bwMode="auto">
          <a:xfrm>
            <a:off x="2682546"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AutoShape 15">
            <a:extLst>
              <a:ext uri="{FF2B5EF4-FFF2-40B4-BE49-F238E27FC236}">
                <a16:creationId xmlns:a16="http://schemas.microsoft.com/office/drawing/2014/main" id="{D8A3EE2B-1BE3-C60A-31B1-48E1CD6FF488}"/>
              </a:ext>
            </a:extLst>
          </p:cNvPr>
          <p:cNvCxnSpPr>
            <a:cxnSpLocks noChangeShapeType="1"/>
          </p:cNvCxnSpPr>
          <p:nvPr/>
        </p:nvCxnSpPr>
        <p:spPr bwMode="auto">
          <a:xfrm flipV="1">
            <a:off x="1446008" y="3823349"/>
            <a:ext cx="10423398"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cxnSp>
        <p:nvCxnSpPr>
          <p:cNvPr id="35" name="AutoShape 22">
            <a:extLst>
              <a:ext uri="{FF2B5EF4-FFF2-40B4-BE49-F238E27FC236}">
                <a16:creationId xmlns:a16="http://schemas.microsoft.com/office/drawing/2014/main" id="{6002022A-FC23-C725-4C8A-511FD9723E09}"/>
              </a:ext>
            </a:extLst>
          </p:cNvPr>
          <p:cNvCxnSpPr>
            <a:cxnSpLocks noChangeShapeType="1"/>
          </p:cNvCxnSpPr>
          <p:nvPr/>
        </p:nvCxnSpPr>
        <p:spPr bwMode="auto">
          <a:xfrm>
            <a:off x="66577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AutoShape 22">
            <a:extLst>
              <a:ext uri="{FF2B5EF4-FFF2-40B4-BE49-F238E27FC236}">
                <a16:creationId xmlns:a16="http://schemas.microsoft.com/office/drawing/2014/main" id="{D5AF591A-7EDA-6885-073F-40C990E98865}"/>
              </a:ext>
            </a:extLst>
          </p:cNvPr>
          <p:cNvCxnSpPr>
            <a:cxnSpLocks noChangeShapeType="1"/>
          </p:cNvCxnSpPr>
          <p:nvPr/>
        </p:nvCxnSpPr>
        <p:spPr bwMode="auto">
          <a:xfrm>
            <a:off x="8861871"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AutoShape 22">
            <a:extLst>
              <a:ext uri="{FF2B5EF4-FFF2-40B4-BE49-F238E27FC236}">
                <a16:creationId xmlns:a16="http://schemas.microsoft.com/office/drawing/2014/main" id="{FB5A8C43-8133-7101-6A26-C38DCF3D9505}"/>
              </a:ext>
            </a:extLst>
          </p:cNvPr>
          <p:cNvCxnSpPr>
            <a:cxnSpLocks noChangeShapeType="1"/>
          </p:cNvCxnSpPr>
          <p:nvPr/>
        </p:nvCxnSpPr>
        <p:spPr bwMode="auto">
          <a:xfrm>
            <a:off x="110876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22">
            <a:extLst>
              <a:ext uri="{FF2B5EF4-FFF2-40B4-BE49-F238E27FC236}">
                <a16:creationId xmlns:a16="http://schemas.microsoft.com/office/drawing/2014/main" id="{EEEB460E-5E3E-DC2F-2C9B-7D340C8DDC99}"/>
              </a:ext>
            </a:extLst>
          </p:cNvPr>
          <p:cNvCxnSpPr>
            <a:cxnSpLocks noChangeShapeType="1"/>
          </p:cNvCxnSpPr>
          <p:nvPr/>
        </p:nvCxnSpPr>
        <p:spPr bwMode="auto">
          <a:xfrm>
            <a:off x="2663274" y="251702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AutoShape 22">
            <a:extLst>
              <a:ext uri="{FF2B5EF4-FFF2-40B4-BE49-F238E27FC236}">
                <a16:creationId xmlns:a16="http://schemas.microsoft.com/office/drawing/2014/main" id="{3EE9ECB5-1AFC-7C50-3C4D-980232E9327D}"/>
              </a:ext>
            </a:extLst>
          </p:cNvPr>
          <p:cNvCxnSpPr>
            <a:cxnSpLocks noChangeShapeType="1"/>
          </p:cNvCxnSpPr>
          <p:nvPr/>
        </p:nvCxnSpPr>
        <p:spPr bwMode="auto">
          <a:xfrm flipH="1">
            <a:off x="6096000" y="1121788"/>
            <a:ext cx="0" cy="2908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21">
            <a:extLst>
              <a:ext uri="{FF2B5EF4-FFF2-40B4-BE49-F238E27FC236}">
                <a16:creationId xmlns:a16="http://schemas.microsoft.com/office/drawing/2014/main" id="{82E46B3A-7D43-2DA3-939E-2DC396CD71F0}"/>
              </a:ext>
            </a:extLst>
          </p:cNvPr>
          <p:cNvCxnSpPr>
            <a:cxnSpLocks noChangeShapeType="1"/>
          </p:cNvCxnSpPr>
          <p:nvPr/>
        </p:nvCxnSpPr>
        <p:spPr bwMode="auto">
          <a:xfrm>
            <a:off x="7610257" y="1805671"/>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22">
            <a:extLst>
              <a:ext uri="{FF2B5EF4-FFF2-40B4-BE49-F238E27FC236}">
                <a16:creationId xmlns:a16="http://schemas.microsoft.com/office/drawing/2014/main" id="{A67133D6-ED28-06BC-8FC8-C03B2AAA71B4}"/>
              </a:ext>
            </a:extLst>
          </p:cNvPr>
          <p:cNvCxnSpPr>
            <a:cxnSpLocks noChangeShapeType="1"/>
          </p:cNvCxnSpPr>
          <p:nvPr/>
        </p:nvCxnSpPr>
        <p:spPr bwMode="auto">
          <a:xfrm>
            <a:off x="4169429" y="1806941"/>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1">
            <a:extLst>
              <a:ext uri="{FF2B5EF4-FFF2-40B4-BE49-F238E27FC236}">
                <a16:creationId xmlns:a16="http://schemas.microsoft.com/office/drawing/2014/main" id="{1AF81198-BCBB-A3FB-AE72-CC2B1E1EA037}"/>
              </a:ext>
            </a:extLst>
          </p:cNvPr>
          <p:cNvCxnSpPr>
            <a:cxnSpLocks noChangeShapeType="1"/>
          </p:cNvCxnSpPr>
          <p:nvPr/>
        </p:nvCxnSpPr>
        <p:spPr bwMode="auto">
          <a:xfrm>
            <a:off x="11052968" y="2509239"/>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2">
            <a:extLst>
              <a:ext uri="{FF2B5EF4-FFF2-40B4-BE49-F238E27FC236}">
                <a16:creationId xmlns:a16="http://schemas.microsoft.com/office/drawing/2014/main" id="{CF65F439-0653-B7FD-67EE-C720866A0FDF}"/>
              </a:ext>
            </a:extLst>
          </p:cNvPr>
          <p:cNvCxnSpPr>
            <a:cxnSpLocks noChangeShapeType="1"/>
          </p:cNvCxnSpPr>
          <p:nvPr/>
        </p:nvCxnSpPr>
        <p:spPr bwMode="auto">
          <a:xfrm>
            <a:off x="6657707" y="254451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21">
            <a:extLst>
              <a:ext uri="{FF2B5EF4-FFF2-40B4-BE49-F238E27FC236}">
                <a16:creationId xmlns:a16="http://schemas.microsoft.com/office/drawing/2014/main" id="{0F5F26F7-326A-78A7-3517-F454CEC23132}"/>
              </a:ext>
            </a:extLst>
          </p:cNvPr>
          <p:cNvCxnSpPr>
            <a:cxnSpLocks noChangeShapeType="1"/>
          </p:cNvCxnSpPr>
          <p:nvPr/>
        </p:nvCxnSpPr>
        <p:spPr bwMode="auto">
          <a:xfrm>
            <a:off x="8787028" y="2554742"/>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Text Placeholder 1"/>
          <p:cNvSpPr>
            <a:spLocks noGrp="1"/>
          </p:cNvSpPr>
          <p:nvPr>
            <p:ph type="body" sz="quarter" idx="10"/>
          </p:nvPr>
        </p:nvSpPr>
        <p:spPr>
          <a:xfrm>
            <a:off x="8978077" y="12128"/>
            <a:ext cx="3213923" cy="552198"/>
          </a:xfr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ormAutofit lnSpcReduction="10000"/>
          </a:body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منهجية البحث</a:t>
            </a:r>
          </a:p>
        </p:txBody>
      </p:sp>
      <p:sp>
        <p:nvSpPr>
          <p:cNvPr id="48" name="Text Placeholder 1"/>
          <p:cNvSpPr txBox="1">
            <a:spLocks/>
          </p:cNvSpPr>
          <p:nvPr/>
        </p:nvSpPr>
        <p:spPr>
          <a:xfrm>
            <a:off x="4489038" y="28298"/>
            <a:ext cx="3213923" cy="552198"/>
          </a:xfrm>
          <a:prstGeom prst="rect">
            <a:avLst/>
          </a:prstGeo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chor="ctr">
            <a:no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تصميم التجربة الاولى</a:t>
            </a:r>
          </a:p>
        </p:txBody>
      </p:sp>
      <p:sp>
        <p:nvSpPr>
          <p:cNvPr id="4" name="Rounded Rectangle 44">
            <a:extLst>
              <a:ext uri="{FF2B5EF4-FFF2-40B4-BE49-F238E27FC236}">
                <a16:creationId xmlns:a16="http://schemas.microsoft.com/office/drawing/2014/main" id="{C582098E-0846-D645-E691-5F5ACC0AA858}"/>
              </a:ext>
            </a:extLst>
          </p:cNvPr>
          <p:cNvSpPr>
            <a:spLocks noChangeArrowheads="1"/>
          </p:cNvSpPr>
          <p:nvPr/>
        </p:nvSpPr>
        <p:spPr bwMode="auto">
          <a:xfrm>
            <a:off x="3751621" y="715004"/>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ثيران الجاموس العراقي </a:t>
            </a:r>
            <a:r>
              <a:rPr lang="en-US" sz="2000" b="1" dirty="0">
                <a:latin typeface="Calibri" panose="020F0502020204030204" pitchFamily="34" charset="0"/>
                <a:ea typeface="Calibri" panose="020F0502020204030204" pitchFamily="34" charset="0"/>
                <a:cs typeface="Arial" panose="020B0604020202020204" pitchFamily="34" charset="0"/>
              </a:rPr>
              <a:t>9</a:t>
            </a:r>
            <a:r>
              <a:rPr lang="ar-IQ" sz="2000" b="1" dirty="0">
                <a:latin typeface="Calibri" panose="020F0502020204030204" pitchFamily="34" charset="0"/>
                <a:ea typeface="Calibri" panose="020F0502020204030204" pitchFamily="34" charset="0"/>
                <a:cs typeface="Arial" panose="020B0604020202020204" pitchFamily="34" charset="0"/>
              </a:rPr>
              <a:t> </a:t>
            </a:r>
            <a:r>
              <a:rPr lang="ar-IQ" sz="2000" b="1" dirty="0">
                <a:effectLst/>
                <a:latin typeface="Calibri" panose="020F0502020204030204" pitchFamily="34" charset="0"/>
                <a:ea typeface="Calibri" panose="020F0502020204030204" pitchFamily="34" charset="0"/>
                <a:cs typeface="Arial" panose="020B0604020202020204" pitchFamily="34" charset="0"/>
              </a:rPr>
              <a:t>ثيران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unded Rectangle 44">
            <a:extLst>
              <a:ext uri="{FF2B5EF4-FFF2-40B4-BE49-F238E27FC236}">
                <a16:creationId xmlns:a16="http://schemas.microsoft.com/office/drawing/2014/main" id="{9031D348-A554-0681-B964-F843833E86D4}"/>
              </a:ext>
            </a:extLst>
          </p:cNvPr>
          <p:cNvSpPr>
            <a:spLocks noChangeArrowheads="1"/>
          </p:cNvSpPr>
          <p:nvPr/>
        </p:nvSpPr>
        <p:spPr bwMode="auto">
          <a:xfrm>
            <a:off x="3751621" y="1418572"/>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جمع السائل المنوي أسبوعيا لمدة </a:t>
            </a:r>
            <a:r>
              <a:rPr lang="en-US" sz="2000" b="1" dirty="0">
                <a:latin typeface="Calibri" panose="020F0502020204030204" pitchFamily="34" charset="0"/>
                <a:ea typeface="Calibri" panose="020F0502020204030204" pitchFamily="34" charset="0"/>
                <a:cs typeface="Arial" panose="020B0604020202020204" pitchFamily="34" charset="0"/>
              </a:rPr>
              <a:t>8</a:t>
            </a:r>
            <a:r>
              <a:rPr lang="ar-IQ" sz="2000" b="1" dirty="0">
                <a:effectLst/>
                <a:latin typeface="Calibri" panose="020F0502020204030204" pitchFamily="34" charset="0"/>
                <a:ea typeface="Calibri" panose="020F0502020204030204" pitchFamily="34" charset="0"/>
                <a:cs typeface="Arial" panose="020B0604020202020204" pitchFamily="34" charset="0"/>
              </a:rPr>
              <a:t> اسابيع</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AutoShape 15">
            <a:extLst>
              <a:ext uri="{FF2B5EF4-FFF2-40B4-BE49-F238E27FC236}">
                <a16:creationId xmlns:a16="http://schemas.microsoft.com/office/drawing/2014/main" id="{150385F1-17CC-D9F1-1BFA-84970C02B4A5}"/>
              </a:ext>
            </a:extLst>
          </p:cNvPr>
          <p:cNvCxnSpPr>
            <a:cxnSpLocks noChangeShapeType="1"/>
          </p:cNvCxnSpPr>
          <p:nvPr/>
        </p:nvCxnSpPr>
        <p:spPr bwMode="auto">
          <a:xfrm flipV="1">
            <a:off x="4111407" y="1970771"/>
            <a:ext cx="3498850"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sp>
        <p:nvSpPr>
          <p:cNvPr id="11" name="Rectangle 4">
            <a:extLst>
              <a:ext uri="{FF2B5EF4-FFF2-40B4-BE49-F238E27FC236}">
                <a16:creationId xmlns:a16="http://schemas.microsoft.com/office/drawing/2014/main" id="{F9020FA5-5790-1E35-B2A1-37FF66147E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693E2CC1-75B2-BB0D-93EF-CBCE5F87361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ounded Rectangle 44">
            <a:extLst>
              <a:ext uri="{FF2B5EF4-FFF2-40B4-BE49-F238E27FC236}">
                <a16:creationId xmlns:a16="http://schemas.microsoft.com/office/drawing/2014/main" id="{7FD42BB4-572C-6062-27C5-988869E2A0C8}"/>
              </a:ext>
            </a:extLst>
          </p:cNvPr>
          <p:cNvSpPr>
            <a:spLocks noChangeArrowheads="1"/>
          </p:cNvSpPr>
          <p:nvPr/>
        </p:nvSpPr>
        <p:spPr bwMode="auto">
          <a:xfrm>
            <a:off x="318896" y="2122140"/>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الجيد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ounded Rectangle 44">
            <a:extLst>
              <a:ext uri="{FF2B5EF4-FFF2-40B4-BE49-F238E27FC236}">
                <a16:creationId xmlns:a16="http://schemas.microsoft.com/office/drawing/2014/main" id="{F30F4C42-D23E-167B-D41F-625282DD79CC}"/>
              </a:ext>
            </a:extLst>
          </p:cNvPr>
          <p:cNvSpPr>
            <a:spLocks noChangeArrowheads="1"/>
          </p:cNvSpPr>
          <p:nvPr/>
        </p:nvSpPr>
        <p:spPr bwMode="auto">
          <a:xfrm>
            <a:off x="6346212" y="2138827"/>
            <a:ext cx="5331529"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رديء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AutoShape 15">
            <a:extLst>
              <a:ext uri="{FF2B5EF4-FFF2-40B4-BE49-F238E27FC236}">
                <a16:creationId xmlns:a16="http://schemas.microsoft.com/office/drawing/2014/main" id="{95CA858B-2573-EAFF-B3EC-F53E733762FC}"/>
              </a:ext>
            </a:extLst>
          </p:cNvPr>
          <p:cNvCxnSpPr>
            <a:cxnSpLocks noChangeShapeType="1"/>
          </p:cNvCxnSpPr>
          <p:nvPr/>
        </p:nvCxnSpPr>
        <p:spPr bwMode="auto">
          <a:xfrm>
            <a:off x="6312312" y="2691026"/>
            <a:ext cx="5331529"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sp>
        <p:nvSpPr>
          <p:cNvPr id="27" name="Rounded Rectangle 44">
            <a:extLst>
              <a:ext uri="{FF2B5EF4-FFF2-40B4-BE49-F238E27FC236}">
                <a16:creationId xmlns:a16="http://schemas.microsoft.com/office/drawing/2014/main" id="{A22A0176-EC3A-E817-B8E7-B1E312A0050A}"/>
              </a:ext>
            </a:extLst>
          </p:cNvPr>
          <p:cNvSpPr>
            <a:spLocks noChangeArrowheads="1"/>
          </p:cNvSpPr>
          <p:nvPr/>
        </p:nvSpPr>
        <p:spPr bwMode="auto">
          <a:xfrm>
            <a:off x="9963607" y="2815943"/>
            <a:ext cx="1998825" cy="833804"/>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Sephadex (G75)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C4</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8" name="Rounded Rectangle 44">
            <a:extLst>
              <a:ext uri="{FF2B5EF4-FFF2-40B4-BE49-F238E27FC236}">
                <a16:creationId xmlns:a16="http://schemas.microsoft.com/office/drawing/2014/main" id="{AC37AC5C-16E2-6E3C-7F24-CB916F588F5E}"/>
              </a:ext>
            </a:extLst>
          </p:cNvPr>
          <p:cNvSpPr>
            <a:spLocks noChangeArrowheads="1"/>
          </p:cNvSpPr>
          <p:nvPr/>
        </p:nvSpPr>
        <p:spPr bwMode="auto">
          <a:xfrm>
            <a:off x="7702962" y="2859081"/>
            <a:ext cx="1998823" cy="746115"/>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Glass Wool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9" name="Rounded Rectangle 44">
            <a:extLst>
              <a:ext uri="{FF2B5EF4-FFF2-40B4-BE49-F238E27FC236}">
                <a16:creationId xmlns:a16="http://schemas.microsoft.com/office/drawing/2014/main" id="{A7B05B9F-99D7-B7EE-5AFB-5DABFECBC400}"/>
              </a:ext>
            </a:extLst>
          </p:cNvPr>
          <p:cNvSpPr>
            <a:spLocks noChangeArrowheads="1"/>
          </p:cNvSpPr>
          <p:nvPr/>
        </p:nvSpPr>
        <p:spPr bwMode="auto">
          <a:xfrm>
            <a:off x="4318573" y="2899844"/>
            <a:ext cx="3084518" cy="746112"/>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السالبة سائل منوي رديء النوعية (</a:t>
            </a:r>
            <a:r>
              <a:rPr lang="en-US" sz="2000" b="1" dirty="0">
                <a:solidFill>
                  <a:srgbClr val="FF0000"/>
                </a:solidFill>
                <a:effectLst/>
                <a:latin typeface="Calibri" panose="020F0502020204030204" pitchFamily="34" charset="0"/>
                <a:ea typeface="Calibri" panose="020F0502020204030204" pitchFamily="34" charset="0"/>
                <a:cs typeface="+mj-cs"/>
              </a:rPr>
              <a:t>C2</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sp>
        <p:nvSpPr>
          <p:cNvPr id="31" name="Rounded Rectangle 44">
            <a:extLst>
              <a:ext uri="{FF2B5EF4-FFF2-40B4-BE49-F238E27FC236}">
                <a16:creationId xmlns:a16="http://schemas.microsoft.com/office/drawing/2014/main" id="{19DEF0B1-B847-BBEE-9B50-AF16528B8A84}"/>
              </a:ext>
            </a:extLst>
          </p:cNvPr>
          <p:cNvSpPr>
            <a:spLocks noChangeArrowheads="1"/>
          </p:cNvSpPr>
          <p:nvPr/>
        </p:nvSpPr>
        <p:spPr bwMode="auto">
          <a:xfrm>
            <a:off x="188744" y="2842572"/>
            <a:ext cx="2978525" cy="803384"/>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الموجبة سائل منوي جيد النوعية (</a:t>
            </a:r>
            <a:r>
              <a:rPr lang="en-US" sz="2000" b="1" dirty="0">
                <a:solidFill>
                  <a:srgbClr val="FF0000"/>
                </a:solidFill>
                <a:effectLst/>
                <a:latin typeface="Calibri" panose="020F0502020204030204" pitchFamily="34" charset="0"/>
                <a:ea typeface="Calibri" panose="020F0502020204030204" pitchFamily="34" charset="0"/>
                <a:cs typeface="+mj-cs"/>
              </a:rPr>
              <a:t>C1</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cxnSp>
        <p:nvCxnSpPr>
          <p:cNvPr id="38" name="AutoShape 22">
            <a:extLst>
              <a:ext uri="{FF2B5EF4-FFF2-40B4-BE49-F238E27FC236}">
                <a16:creationId xmlns:a16="http://schemas.microsoft.com/office/drawing/2014/main" id="{66AA43F0-7531-E99E-17A3-4FAA68B6218F}"/>
              </a:ext>
            </a:extLst>
          </p:cNvPr>
          <p:cNvCxnSpPr>
            <a:cxnSpLocks noChangeShapeType="1"/>
          </p:cNvCxnSpPr>
          <p:nvPr/>
        </p:nvCxnSpPr>
        <p:spPr bwMode="auto">
          <a:xfrm>
            <a:off x="6053135" y="382334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Rectangle 12">
            <a:extLst>
              <a:ext uri="{FF2B5EF4-FFF2-40B4-BE49-F238E27FC236}">
                <a16:creationId xmlns:a16="http://schemas.microsoft.com/office/drawing/2014/main" id="{7336E77F-E6A0-8F83-8630-32EEC8B2BA03}"/>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0" name="Rectangle 13">
            <a:extLst>
              <a:ext uri="{FF2B5EF4-FFF2-40B4-BE49-F238E27FC236}">
                <a16:creationId xmlns:a16="http://schemas.microsoft.com/office/drawing/2014/main" id="{AE4D423C-4D6A-E83C-5F45-D110F0052E9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7" name="Rounded Rectangle 44">
            <a:extLst>
              <a:ext uri="{FF2B5EF4-FFF2-40B4-BE49-F238E27FC236}">
                <a16:creationId xmlns:a16="http://schemas.microsoft.com/office/drawing/2014/main" id="{324D7CA5-201B-424F-8A02-441ADFC287EC}"/>
              </a:ext>
            </a:extLst>
          </p:cNvPr>
          <p:cNvSpPr>
            <a:spLocks noChangeArrowheads="1"/>
          </p:cNvSpPr>
          <p:nvPr/>
        </p:nvSpPr>
        <p:spPr bwMode="auto">
          <a:xfrm>
            <a:off x="6095999" y="3903675"/>
            <a:ext cx="4997668" cy="2801921"/>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spcAft>
                <a:spcPts val="1000"/>
              </a:spcAft>
            </a:pPr>
            <a:r>
              <a:rPr lang="ar-IQ"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تقييم صفات السائل المنوي </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تركيز النطف (قبل وبعد الفصل).</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الحركة الجماعية (قبل الفصل).</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الحركة الفردية.</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النطف الحية.</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النطف الطبيعية.</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التشوهات الكلية للنطف واجزائها.</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0" marR="0" algn="ctr" rtl="1">
              <a:spcBef>
                <a:spcPts val="0"/>
              </a:spcBef>
              <a:spcAft>
                <a:spcPts val="0"/>
              </a:spcAft>
            </a:pPr>
            <a:endParaRPr lang="en-US" b="1" dirty="0">
              <a:effectLst/>
              <a:latin typeface="Calibri"/>
              <a:ea typeface="Calibri"/>
              <a:cs typeface="Arial"/>
            </a:endParaRPr>
          </a:p>
        </p:txBody>
      </p:sp>
      <p:sp>
        <p:nvSpPr>
          <p:cNvPr id="49" name="Rounded Rectangle 44">
            <a:extLst>
              <a:ext uri="{FF2B5EF4-FFF2-40B4-BE49-F238E27FC236}">
                <a16:creationId xmlns:a16="http://schemas.microsoft.com/office/drawing/2014/main" id="{38E9BE63-81BF-4176-4A4E-6D4A86A33A4A}"/>
              </a:ext>
            </a:extLst>
          </p:cNvPr>
          <p:cNvSpPr>
            <a:spLocks noChangeArrowheads="1"/>
          </p:cNvSpPr>
          <p:nvPr/>
        </p:nvSpPr>
        <p:spPr bwMode="auto">
          <a:xfrm>
            <a:off x="1053472" y="3906329"/>
            <a:ext cx="4997668" cy="2799266"/>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سلامة الأكروسوم.</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المتحركة.</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الطبيعية</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سليمة الغشاء البلازمي.</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سليمة الأكروسوم.</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أجزاء النطف الحيوية.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0"/>
              </a:spcAft>
            </a:pPr>
            <a:endParaRPr lang="en-US" dirty="0">
              <a:effectLst/>
              <a:latin typeface="Calibri"/>
              <a:ea typeface="Calibri"/>
              <a:cs typeface="Arial"/>
            </a:endParaRPr>
          </a:p>
        </p:txBody>
      </p:sp>
    </p:spTree>
    <p:extLst>
      <p:ext uri="{BB962C8B-B14F-4D97-AF65-F5344CB8AC3E}">
        <p14:creationId xmlns:p14="http://schemas.microsoft.com/office/powerpoint/2010/main" val="1445556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2218745" y="206684"/>
            <a:ext cx="9812686" cy="2578847"/>
          </a:xfrm>
          <a:prstGeom prst="rect">
            <a:avLst/>
          </a:prstGeom>
          <a:noFill/>
        </p:spPr>
        <p:txBody>
          <a:bodyPr wrap="square" rtlCol="0" anchor="ctr">
            <a:spAutoFit/>
          </a:bodyPr>
          <a:lstStyle/>
          <a:p>
            <a:pPr marL="0" marR="0" algn="ctr" rtl="1">
              <a:lnSpc>
                <a:spcPct val="115000"/>
              </a:lnSpc>
              <a:spcBef>
                <a:spcPts val="0"/>
              </a:spcBef>
              <a:spcAft>
                <a:spcPts val="0"/>
              </a:spcAft>
            </a:pPr>
            <a:r>
              <a:rPr lang="ar-IQ" sz="15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نتائج</a:t>
            </a:r>
            <a:endParaRPr lang="en-US" sz="15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2D27DFF5-FA32-41A8-A04D-E0125D1B6938}"/>
              </a:ext>
            </a:extLst>
          </p:cNvPr>
          <p:cNvSpPr/>
          <p:nvPr/>
        </p:nvSpPr>
        <p:spPr>
          <a:xfrm>
            <a:off x="906029" y="5213732"/>
            <a:ext cx="1046784"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E92FD7D-E97F-4C09-B986-EB9ED6429FC5}"/>
              </a:ext>
            </a:extLst>
          </p:cNvPr>
          <p:cNvSpPr/>
          <p:nvPr/>
        </p:nvSpPr>
        <p:spPr>
          <a:xfrm>
            <a:off x="1049192" y="1496108"/>
            <a:ext cx="939027"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B3C9BBE-EC25-47B2-B3D9-832D0DF0F417}"/>
              </a:ext>
            </a:extLst>
          </p:cNvPr>
          <p:cNvSpPr/>
          <p:nvPr/>
        </p:nvSpPr>
        <p:spPr>
          <a:xfrm>
            <a:off x="1018404" y="3143254"/>
            <a:ext cx="892846"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9898A41-40B0-45E9-9B71-D0C5903AE86C}"/>
              </a:ext>
            </a:extLst>
          </p:cNvPr>
          <p:cNvSpPr/>
          <p:nvPr/>
        </p:nvSpPr>
        <p:spPr>
          <a:xfrm>
            <a:off x="1052271" y="1856325"/>
            <a:ext cx="923633"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4DBE7D-3558-4414-95D8-884751D88C88}"/>
              </a:ext>
            </a:extLst>
          </p:cNvPr>
          <p:cNvSpPr/>
          <p:nvPr/>
        </p:nvSpPr>
        <p:spPr>
          <a:xfrm>
            <a:off x="1032259" y="3501932"/>
            <a:ext cx="862058"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5995D32-6A82-439F-AEA6-48407C44F08D}"/>
              </a:ext>
            </a:extLst>
          </p:cNvPr>
          <p:cNvSpPr/>
          <p:nvPr/>
        </p:nvSpPr>
        <p:spPr>
          <a:xfrm>
            <a:off x="898332" y="4835042"/>
            <a:ext cx="1062178"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endParaRPr lang="en-US"/>
          </a:p>
        </p:txBody>
      </p:sp>
      <p:grpSp>
        <p:nvGrpSpPr>
          <p:cNvPr id="82" name="Group 81">
            <a:extLst>
              <a:ext uri="{FF2B5EF4-FFF2-40B4-BE49-F238E27FC236}">
                <a16:creationId xmlns:a16="http://schemas.microsoft.com/office/drawing/2014/main" id="{AE1B9886-6C03-40E7-8367-C7DC97587564}"/>
              </a:ext>
            </a:extLst>
          </p:cNvPr>
          <p:cNvGrpSpPr/>
          <p:nvPr/>
        </p:nvGrpSpPr>
        <p:grpSpPr>
          <a:xfrm>
            <a:off x="2397178" y="2777891"/>
            <a:ext cx="1860984" cy="3599844"/>
            <a:chOff x="2397178" y="2777891"/>
            <a:chExt cx="1860984" cy="3599844"/>
          </a:xfrm>
        </p:grpSpPr>
        <p:sp>
          <p:nvSpPr>
            <p:cNvPr id="78" name="Freeform: Shape 77">
              <a:extLst>
                <a:ext uri="{FF2B5EF4-FFF2-40B4-BE49-F238E27FC236}">
                  <a16:creationId xmlns:a16="http://schemas.microsoft.com/office/drawing/2014/main" id="{E3475C2C-34C8-4615-B5C8-1A503336ADE1}"/>
                </a:ext>
              </a:extLst>
            </p:cNvPr>
            <p:cNvSpPr/>
            <p:nvPr/>
          </p:nvSpPr>
          <p:spPr>
            <a:xfrm rot="2775332">
              <a:off x="221617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endParaRPr lang="en-US"/>
            </a:p>
          </p:txBody>
        </p:sp>
        <p:sp>
          <p:nvSpPr>
            <p:cNvPr id="79" name="Graphic 24">
              <a:extLst>
                <a:ext uri="{FF2B5EF4-FFF2-40B4-BE49-F238E27FC236}">
                  <a16:creationId xmlns:a16="http://schemas.microsoft.com/office/drawing/2014/main" id="{4BB66157-5E61-4087-9269-EEC1E0BFA7DE}"/>
                </a:ext>
              </a:extLst>
            </p:cNvPr>
            <p:cNvSpPr/>
            <p:nvPr/>
          </p:nvSpPr>
          <p:spPr>
            <a:xfrm rot="2706887">
              <a:off x="2272918" y="4379484"/>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endParaRPr lang="en-US" dirty="0"/>
            </a:p>
          </p:txBody>
        </p:sp>
      </p:grpSp>
      <p:sp>
        <p:nvSpPr>
          <p:cNvPr id="14" name="TextBox 13">
            <a:extLst>
              <a:ext uri="{FF2B5EF4-FFF2-40B4-BE49-F238E27FC236}">
                <a16:creationId xmlns:a16="http://schemas.microsoft.com/office/drawing/2014/main" id="{C221F751-3C5B-4561-AD14-8637C5B66736}"/>
              </a:ext>
            </a:extLst>
          </p:cNvPr>
          <p:cNvSpPr txBox="1"/>
          <p:nvPr/>
        </p:nvSpPr>
        <p:spPr>
          <a:xfrm>
            <a:off x="2218745" y="2402437"/>
            <a:ext cx="9812686" cy="2578847"/>
          </a:xfrm>
          <a:prstGeom prst="rect">
            <a:avLst/>
          </a:prstGeom>
          <a:noFill/>
        </p:spPr>
        <p:txBody>
          <a:bodyPr wrap="square" rtlCol="0" anchor="ctr">
            <a:spAutoFit/>
          </a:bodyPr>
          <a:lstStyle/>
          <a:p>
            <a:pPr marL="0" marR="0" algn="ctr" rtl="1">
              <a:lnSpc>
                <a:spcPct val="115000"/>
              </a:lnSpc>
              <a:spcBef>
                <a:spcPts val="0"/>
              </a:spcBef>
              <a:spcAft>
                <a:spcPts val="0"/>
              </a:spcAft>
            </a:pPr>
            <a:r>
              <a:rPr lang="ar-IQ" sz="15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التجربة الاولى</a:t>
            </a:r>
            <a:endParaRPr lang="en-US" sz="15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مستطيل: زوايا مستديرة 1">
            <a:extLst>
              <a:ext uri="{FF2B5EF4-FFF2-40B4-BE49-F238E27FC236}">
                <a16:creationId xmlns:a16="http://schemas.microsoft.com/office/drawing/2014/main" id="{1E61F4AA-63CA-4E86-9450-CD596B7A3B5C}"/>
              </a:ext>
            </a:extLst>
          </p:cNvPr>
          <p:cNvSpPr>
            <a:spLocks noChangeArrowheads="1"/>
          </p:cNvSpPr>
          <p:nvPr/>
        </p:nvSpPr>
        <p:spPr bwMode="auto">
          <a:xfrm>
            <a:off x="0" y="5231230"/>
            <a:ext cx="12192000" cy="810192"/>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800" b="1" dirty="0">
                <a:solidFill>
                  <a:schemeClr val="accent4">
                    <a:lumMod val="50000"/>
                  </a:schemeClr>
                </a:solidFill>
              </a:rPr>
              <a:t>تأثير استخدام تقانتي الصوف الزجاجي (</a:t>
            </a:r>
            <a:r>
              <a:rPr lang="en-US" sz="2800" b="1" dirty="0">
                <a:solidFill>
                  <a:srgbClr val="FF0000"/>
                </a:solidFill>
              </a:rPr>
              <a:t>Glass Wool</a:t>
            </a:r>
            <a:r>
              <a:rPr lang="ar-IQ" sz="2800" b="1" dirty="0">
                <a:solidFill>
                  <a:schemeClr val="accent4">
                    <a:lumMod val="50000"/>
                  </a:schemeClr>
                </a:solidFill>
              </a:rPr>
              <a:t>) والسيفادكس (</a:t>
            </a:r>
            <a:r>
              <a:rPr lang="en-US" sz="2800" b="1" dirty="0">
                <a:solidFill>
                  <a:srgbClr val="FF0000"/>
                </a:solidFill>
              </a:rPr>
              <a:t>Sephadex</a:t>
            </a:r>
            <a:r>
              <a:rPr lang="ar-IQ" sz="2800" b="1" dirty="0">
                <a:solidFill>
                  <a:schemeClr val="accent4">
                    <a:lumMod val="50000"/>
                  </a:schemeClr>
                </a:solidFill>
              </a:rPr>
              <a:t>) في تحسين صفات السائل المنوي الرديء النوعية لثيران الجاموس العراقي. </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8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 fill="hold"/>
                                        <p:tgtEl>
                                          <p:spTgt spid="82"/>
                                        </p:tgtEl>
                                        <p:attrNameLst>
                                          <p:attrName>ppt_x</p:attrName>
                                        </p:attrNameLst>
                                      </p:cBhvr>
                                      <p:tavLst>
                                        <p:tav tm="0">
                                          <p:val>
                                            <p:strVal val="#ppt_x"/>
                                          </p:val>
                                        </p:tav>
                                        <p:tav tm="100000">
                                          <p:val>
                                            <p:strVal val="#ppt_x"/>
                                          </p:val>
                                        </p:tav>
                                      </p:tavLst>
                                    </p:anim>
                                    <p:anim calcmode="lin" valueType="num">
                                      <p:cBhvr additive="base">
                                        <p:cTn id="12" dur="1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 fill="hold"/>
                                        <p:tgtEl>
                                          <p:spTgt spid="14"/>
                                        </p:tgtEl>
                                        <p:attrNameLst>
                                          <p:attrName>ppt_x</p:attrName>
                                        </p:attrNameLst>
                                      </p:cBhvr>
                                      <p:tavLst>
                                        <p:tav tm="0">
                                          <p:val>
                                            <p:strVal val="#ppt_x"/>
                                          </p:val>
                                        </p:tav>
                                        <p:tav tm="100000">
                                          <p:val>
                                            <p:strVal val="#ppt_x"/>
                                          </p:val>
                                        </p:tav>
                                      </p:tavLst>
                                    </p:anim>
                                    <p:anim calcmode="lin" valueType="num">
                                      <p:cBhvr additive="base">
                                        <p:cTn id="16" dur="1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 fill="hold"/>
                                        <p:tgtEl>
                                          <p:spTgt spid="20"/>
                                        </p:tgtEl>
                                        <p:attrNameLst>
                                          <p:attrName>ppt_x</p:attrName>
                                        </p:attrNameLst>
                                      </p:cBhvr>
                                      <p:tavLst>
                                        <p:tav tm="0">
                                          <p:val>
                                            <p:strVal val="#ppt_x"/>
                                          </p:val>
                                        </p:tav>
                                        <p:tav tm="100000">
                                          <p:val>
                                            <p:strVal val="#ppt_x"/>
                                          </p:val>
                                        </p:tav>
                                      </p:tavLst>
                                    </p:anim>
                                    <p:anim calcmode="lin" valueType="num">
                                      <p:cBhvr additive="base">
                                        <p:cTn id="20" dur="1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0B2B904-4EE4-71FF-C698-FD2836C0C5C9}"/>
              </a:ext>
            </a:extLst>
          </p:cNvPr>
          <p:cNvGraphicFramePr>
            <a:graphicFrameLocks noGrp="1"/>
          </p:cNvGraphicFramePr>
          <p:nvPr>
            <p:extLst>
              <p:ext uri="{D42A27DB-BD31-4B8C-83A1-F6EECF244321}">
                <p14:modId xmlns:p14="http://schemas.microsoft.com/office/powerpoint/2010/main" val="3189712461"/>
              </p:ext>
            </p:extLst>
          </p:nvPr>
        </p:nvGraphicFramePr>
        <p:xfrm>
          <a:off x="6528" y="559548"/>
          <a:ext cx="12178947" cy="6312577"/>
        </p:xfrm>
        <a:graphic>
          <a:graphicData uri="http://schemas.openxmlformats.org/drawingml/2006/table">
            <a:tbl>
              <a:tblPr rtl="1" firstRow="1" firstCol="1" bandRow="1">
                <a:tableStyleId>{5C22544A-7EE6-4342-B048-85BDC9FD1C3A}</a:tableStyleId>
              </a:tblPr>
              <a:tblGrid>
                <a:gridCol w="3441875">
                  <a:extLst>
                    <a:ext uri="{9D8B030D-6E8A-4147-A177-3AD203B41FA5}">
                      <a16:colId xmlns:a16="http://schemas.microsoft.com/office/drawing/2014/main" val="891959736"/>
                    </a:ext>
                  </a:extLst>
                </a:gridCol>
                <a:gridCol w="1629439">
                  <a:extLst>
                    <a:ext uri="{9D8B030D-6E8A-4147-A177-3AD203B41FA5}">
                      <a16:colId xmlns:a16="http://schemas.microsoft.com/office/drawing/2014/main" val="909820666"/>
                    </a:ext>
                  </a:extLst>
                </a:gridCol>
                <a:gridCol w="2438225">
                  <a:extLst>
                    <a:ext uri="{9D8B030D-6E8A-4147-A177-3AD203B41FA5}">
                      <a16:colId xmlns:a16="http://schemas.microsoft.com/office/drawing/2014/main" val="3206927813"/>
                    </a:ext>
                  </a:extLst>
                </a:gridCol>
                <a:gridCol w="2438225">
                  <a:extLst>
                    <a:ext uri="{9D8B030D-6E8A-4147-A177-3AD203B41FA5}">
                      <a16:colId xmlns:a16="http://schemas.microsoft.com/office/drawing/2014/main" val="3718061567"/>
                    </a:ext>
                  </a:extLst>
                </a:gridCol>
                <a:gridCol w="2231183">
                  <a:extLst>
                    <a:ext uri="{9D8B030D-6E8A-4147-A177-3AD203B41FA5}">
                      <a16:colId xmlns:a16="http://schemas.microsoft.com/office/drawing/2014/main" val="1426856586"/>
                    </a:ext>
                  </a:extLst>
                </a:gridCol>
              </a:tblGrid>
              <a:tr h="875200">
                <a:tc>
                  <a:txBody>
                    <a:bodyPr/>
                    <a:lstStyle/>
                    <a:p>
                      <a:pPr algn="ctr" rtl="1">
                        <a:lnSpc>
                          <a:spcPct val="115000"/>
                        </a:lnSpc>
                        <a:spcAft>
                          <a:spcPts val="1000"/>
                        </a:spcAft>
                      </a:pPr>
                      <a:r>
                        <a:rPr lang="ar-IQ" sz="2000" b="1" dirty="0">
                          <a:solidFill>
                            <a:schemeClr val="tx1"/>
                          </a:solidFill>
                          <a:effectLst/>
                        </a:rPr>
                        <a:t>          الصفات</a:t>
                      </a:r>
                      <a:endParaRPr lang="en-US" sz="2000" b="1" dirty="0">
                        <a:solidFill>
                          <a:schemeClr val="tx1"/>
                        </a:solidFill>
                        <a:effectLst/>
                      </a:endParaRPr>
                    </a:p>
                    <a:p>
                      <a:pPr algn="r" rtl="1">
                        <a:lnSpc>
                          <a:spcPct val="115000"/>
                        </a:lnSpc>
                        <a:spcAft>
                          <a:spcPts val="1000"/>
                        </a:spcAft>
                      </a:pPr>
                      <a:r>
                        <a:rPr lang="ar-IQ" sz="2000" b="1" dirty="0">
                          <a:solidFill>
                            <a:schemeClr val="tx1"/>
                          </a:solidFill>
                          <a:effectLst/>
                        </a:rPr>
                        <a:t>المعاملات</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ar-SA" sz="2000" b="1" dirty="0">
                          <a:solidFill>
                            <a:schemeClr val="tx1"/>
                          </a:solidFill>
                          <a:effectLst/>
                        </a:rPr>
                        <a:t>التركيز</a:t>
                      </a:r>
                      <a:endParaRPr lang="en-US" sz="2000" b="1" dirty="0">
                        <a:solidFill>
                          <a:schemeClr val="tx1"/>
                        </a:solidFill>
                        <a:effectLst/>
                      </a:endParaRPr>
                    </a:p>
                    <a:p>
                      <a:pPr algn="ctr" rtl="1">
                        <a:lnSpc>
                          <a:spcPct val="115000"/>
                        </a:lnSpc>
                        <a:spcAft>
                          <a:spcPts val="1000"/>
                        </a:spcAft>
                      </a:pPr>
                      <a:r>
                        <a:rPr lang="en-US" sz="2000" b="1" dirty="0">
                          <a:solidFill>
                            <a:schemeClr val="tx1"/>
                          </a:solidFill>
                          <a:effectLst/>
                        </a:rPr>
                        <a:t>10</a:t>
                      </a:r>
                      <a:r>
                        <a:rPr lang="en-US" sz="2000" b="1" baseline="30000" dirty="0">
                          <a:solidFill>
                            <a:schemeClr val="tx1"/>
                          </a:solidFill>
                          <a:effectLst/>
                        </a:rPr>
                        <a:t>6</a:t>
                      </a:r>
                      <a:r>
                        <a:rPr lang="ar-SA" sz="2000" b="1" dirty="0">
                          <a:solidFill>
                            <a:schemeClr val="tx1"/>
                          </a:solidFill>
                          <a:effectLst/>
                        </a:rPr>
                        <a:t>/ مل</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ar-SA" sz="2000" b="1" dirty="0">
                          <a:solidFill>
                            <a:schemeClr val="tx1"/>
                          </a:solidFill>
                          <a:effectLst/>
                        </a:rPr>
                        <a:t>الحركة الفردية</a:t>
                      </a:r>
                      <a:endParaRPr lang="en-US" sz="2000" b="1" dirty="0">
                        <a:solidFill>
                          <a:schemeClr val="tx1"/>
                        </a:solidFill>
                        <a:effectLst/>
                      </a:endParaRPr>
                    </a:p>
                    <a:p>
                      <a:pPr algn="ctr" rtl="1">
                        <a:lnSpc>
                          <a:spcPct val="115000"/>
                        </a:lnSpc>
                        <a:spcAft>
                          <a:spcPts val="1000"/>
                        </a:spcAft>
                      </a:pPr>
                      <a:r>
                        <a:rPr lang="ar-SA" sz="2000" b="1" dirty="0">
                          <a:solidFill>
                            <a:schemeClr val="tx1"/>
                          </a:solidFill>
                          <a:effectLst/>
                        </a:rPr>
                        <a:t>%</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ar-SA" sz="2000" b="1" dirty="0">
                          <a:solidFill>
                            <a:schemeClr val="tx1"/>
                          </a:solidFill>
                          <a:effectLst/>
                        </a:rPr>
                        <a:t>النطف الحية</a:t>
                      </a:r>
                      <a:endParaRPr lang="en-US" sz="2000" b="1" dirty="0">
                        <a:solidFill>
                          <a:schemeClr val="tx1"/>
                        </a:solidFill>
                        <a:effectLst/>
                      </a:endParaRPr>
                    </a:p>
                    <a:p>
                      <a:pPr algn="ctr" rtl="1">
                        <a:lnSpc>
                          <a:spcPct val="150000"/>
                        </a:lnSpc>
                        <a:spcAft>
                          <a:spcPts val="1000"/>
                        </a:spcAft>
                      </a:pPr>
                      <a:r>
                        <a:rPr lang="ar-SA" sz="2000" b="1" dirty="0">
                          <a:solidFill>
                            <a:schemeClr val="tx1"/>
                          </a:solidFill>
                          <a:effectLst/>
                        </a:rPr>
                        <a:t>%</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ar-SA" sz="2000" b="1" dirty="0">
                          <a:solidFill>
                            <a:schemeClr val="tx1"/>
                          </a:solidFill>
                          <a:effectLst/>
                        </a:rPr>
                        <a:t>النطف الطبيعية</a:t>
                      </a:r>
                      <a:endParaRPr lang="en-US" sz="2000" b="1" dirty="0">
                        <a:solidFill>
                          <a:schemeClr val="tx1"/>
                        </a:solidFill>
                        <a:effectLst/>
                      </a:endParaRPr>
                    </a:p>
                    <a:p>
                      <a:pPr algn="ctr" rtl="1">
                        <a:lnSpc>
                          <a:spcPct val="115000"/>
                        </a:lnSpc>
                        <a:spcAft>
                          <a:spcPts val="1000"/>
                        </a:spcAft>
                      </a:pPr>
                      <a:r>
                        <a:rPr lang="ar-SA" sz="2000" b="1" dirty="0">
                          <a:solidFill>
                            <a:schemeClr val="tx1"/>
                          </a:solidFill>
                          <a:effectLst/>
                        </a:rPr>
                        <a:t>%</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extLst>
                  <a:ext uri="{0D108BD9-81ED-4DB2-BD59-A6C34878D82A}">
                    <a16:rowId xmlns:a16="http://schemas.microsoft.com/office/drawing/2014/main" val="110425607"/>
                  </a:ext>
                </a:extLst>
              </a:tr>
              <a:tr h="1274741">
                <a:tc>
                  <a:txBody>
                    <a:bodyPr/>
                    <a:lstStyle/>
                    <a:p>
                      <a:pPr algn="ctr" rtl="1">
                        <a:lnSpc>
                          <a:spcPct val="115000"/>
                        </a:lnSpc>
                        <a:spcAft>
                          <a:spcPts val="1000"/>
                        </a:spcAft>
                      </a:pPr>
                      <a:r>
                        <a:rPr lang="en-US" sz="4000" b="1" dirty="0">
                          <a:solidFill>
                            <a:schemeClr val="tx1"/>
                          </a:solidFill>
                          <a:effectLst/>
                        </a:rPr>
                        <a:t>C1</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66FF33"/>
                          </a:highlight>
                        </a:rPr>
                        <a:t>± 462.66 33.62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rPr>
                        <a:t>± 52.78</a:t>
                      </a:r>
                    </a:p>
                    <a:p>
                      <a:pPr algn="ctr" rtl="1">
                        <a:lnSpc>
                          <a:spcPct val="115000"/>
                        </a:lnSpc>
                        <a:spcAft>
                          <a:spcPts val="1000"/>
                        </a:spcAft>
                      </a:pPr>
                      <a:r>
                        <a:rPr lang="en-US" sz="2500" b="1" dirty="0">
                          <a:effectLst/>
                        </a:rPr>
                        <a:t>1.01 a</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rPr>
                        <a:t>± 88.56</a:t>
                      </a:r>
                    </a:p>
                    <a:p>
                      <a:pPr algn="ctr" rtl="1">
                        <a:lnSpc>
                          <a:spcPct val="115000"/>
                        </a:lnSpc>
                        <a:spcAft>
                          <a:spcPts val="1000"/>
                        </a:spcAft>
                      </a:pPr>
                      <a:r>
                        <a:rPr lang="en-US" sz="2500" b="1" dirty="0">
                          <a:effectLst/>
                        </a:rPr>
                        <a:t>0.61  a</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rPr>
                        <a:t>± 95.39</a:t>
                      </a:r>
                    </a:p>
                    <a:p>
                      <a:pPr algn="ctr" rtl="1">
                        <a:lnSpc>
                          <a:spcPct val="115000"/>
                        </a:lnSpc>
                        <a:spcAft>
                          <a:spcPts val="1000"/>
                        </a:spcAft>
                      </a:pPr>
                      <a:r>
                        <a:rPr lang="en-US" sz="2500" b="1" dirty="0">
                          <a:effectLst/>
                        </a:rPr>
                        <a:t>0.27 b</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extLst>
                  <a:ext uri="{0D108BD9-81ED-4DB2-BD59-A6C34878D82A}">
                    <a16:rowId xmlns:a16="http://schemas.microsoft.com/office/drawing/2014/main" val="1763514315"/>
                  </a:ext>
                </a:extLst>
              </a:tr>
              <a:tr h="1274741">
                <a:tc>
                  <a:txBody>
                    <a:bodyPr/>
                    <a:lstStyle/>
                    <a:p>
                      <a:pPr algn="ctr" rtl="1">
                        <a:lnSpc>
                          <a:spcPct val="115000"/>
                        </a:lnSpc>
                        <a:spcAft>
                          <a:spcPts val="1000"/>
                        </a:spcAft>
                      </a:pPr>
                      <a:r>
                        <a:rPr lang="en-US" sz="4000" b="1" dirty="0">
                          <a:solidFill>
                            <a:schemeClr val="tx1"/>
                          </a:solidFill>
                          <a:effectLst/>
                        </a:rPr>
                        <a:t>C2</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66FF33"/>
                          </a:highlight>
                        </a:rPr>
                        <a:t>± 671.46</a:t>
                      </a:r>
                    </a:p>
                    <a:p>
                      <a:pPr algn="ctr" rtl="1">
                        <a:lnSpc>
                          <a:spcPct val="115000"/>
                        </a:lnSpc>
                        <a:spcAft>
                          <a:spcPts val="1000"/>
                        </a:spcAft>
                      </a:pPr>
                      <a:r>
                        <a:rPr lang="en-US" sz="2500" b="1" dirty="0">
                          <a:effectLst/>
                          <a:highlight>
                            <a:srgbClr val="66FF33"/>
                          </a:highlight>
                        </a:rPr>
                        <a:t>52.07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FF3300"/>
                          </a:highlight>
                        </a:rPr>
                        <a:t>± 28.89</a:t>
                      </a:r>
                    </a:p>
                    <a:p>
                      <a:pPr algn="ctr" rtl="1">
                        <a:lnSpc>
                          <a:spcPct val="115000"/>
                        </a:lnSpc>
                        <a:spcAft>
                          <a:spcPts val="1000"/>
                        </a:spcAft>
                      </a:pPr>
                      <a:r>
                        <a:rPr lang="en-US" sz="2500" b="1" dirty="0">
                          <a:effectLst/>
                          <a:highlight>
                            <a:srgbClr val="FF3300"/>
                          </a:highlight>
                        </a:rPr>
                        <a:t>1.96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FF3300"/>
                          </a:highlight>
                        </a:rPr>
                        <a:t>± 61.17</a:t>
                      </a:r>
                    </a:p>
                    <a:p>
                      <a:pPr algn="ctr" rtl="1">
                        <a:lnSpc>
                          <a:spcPct val="115000"/>
                        </a:lnSpc>
                        <a:spcAft>
                          <a:spcPts val="1000"/>
                        </a:spcAft>
                      </a:pPr>
                      <a:r>
                        <a:rPr lang="en-US" sz="2500" b="1" dirty="0">
                          <a:effectLst/>
                          <a:highlight>
                            <a:srgbClr val="FF3300"/>
                          </a:highlight>
                        </a:rPr>
                        <a:t>2.86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FF3300"/>
                          </a:highlight>
                        </a:rPr>
                        <a:t>± 91.81</a:t>
                      </a:r>
                    </a:p>
                    <a:p>
                      <a:pPr algn="ctr" rtl="1">
                        <a:lnSpc>
                          <a:spcPct val="115000"/>
                        </a:lnSpc>
                        <a:spcAft>
                          <a:spcPts val="1000"/>
                        </a:spcAft>
                      </a:pPr>
                      <a:r>
                        <a:rPr lang="en-US" sz="2500" b="1" dirty="0">
                          <a:effectLst/>
                          <a:highlight>
                            <a:srgbClr val="FF3300"/>
                          </a:highlight>
                        </a:rPr>
                        <a:t>0.34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extLst>
                  <a:ext uri="{0D108BD9-81ED-4DB2-BD59-A6C34878D82A}">
                    <a16:rowId xmlns:a16="http://schemas.microsoft.com/office/drawing/2014/main" val="308966182"/>
                  </a:ext>
                </a:extLst>
              </a:tr>
              <a:tr h="1274741">
                <a:tc>
                  <a:txBody>
                    <a:bodyPr/>
                    <a:lstStyle/>
                    <a:p>
                      <a:pPr algn="ctr" rtl="1">
                        <a:lnSpc>
                          <a:spcPct val="115000"/>
                        </a:lnSpc>
                        <a:spcAft>
                          <a:spcPts val="1000"/>
                        </a:spcAft>
                      </a:pPr>
                      <a:r>
                        <a:rPr lang="en-US" sz="4000" b="1" dirty="0">
                          <a:solidFill>
                            <a:schemeClr val="tx1"/>
                          </a:solidFill>
                          <a:effectLst/>
                        </a:rPr>
                        <a:t>C3</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FF3300"/>
                          </a:highlight>
                        </a:rPr>
                        <a:t>± 242.90</a:t>
                      </a:r>
                    </a:p>
                    <a:p>
                      <a:pPr algn="ctr" rtl="1">
                        <a:lnSpc>
                          <a:spcPct val="115000"/>
                        </a:lnSpc>
                        <a:spcAft>
                          <a:spcPts val="1000"/>
                        </a:spcAft>
                      </a:pPr>
                      <a:r>
                        <a:rPr lang="en-US" sz="2500" b="1" dirty="0">
                          <a:effectLst/>
                          <a:highlight>
                            <a:srgbClr val="FF3300"/>
                          </a:highlight>
                        </a:rPr>
                        <a:t>20.99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FF3300"/>
                          </a:highlight>
                        </a:rPr>
                        <a:t>± 28.75</a:t>
                      </a:r>
                    </a:p>
                    <a:p>
                      <a:pPr algn="ctr" rtl="1">
                        <a:lnSpc>
                          <a:spcPct val="115000"/>
                        </a:lnSpc>
                        <a:spcAft>
                          <a:spcPts val="1000"/>
                        </a:spcAft>
                      </a:pPr>
                      <a:r>
                        <a:rPr lang="en-US" sz="2500" b="1" dirty="0">
                          <a:effectLst/>
                          <a:highlight>
                            <a:srgbClr val="FF3300"/>
                          </a:highlight>
                        </a:rPr>
                        <a:t>2.80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66FF33"/>
                          </a:highlight>
                        </a:rPr>
                        <a:t>± 77.19</a:t>
                      </a:r>
                    </a:p>
                    <a:p>
                      <a:pPr algn="ctr" rtl="1">
                        <a:lnSpc>
                          <a:spcPct val="115000"/>
                        </a:lnSpc>
                        <a:spcAft>
                          <a:spcPts val="1000"/>
                        </a:spcAft>
                      </a:pPr>
                      <a:r>
                        <a:rPr lang="en-US" sz="2500" b="1" dirty="0">
                          <a:effectLst/>
                          <a:highlight>
                            <a:srgbClr val="66FF33"/>
                          </a:highlight>
                        </a:rPr>
                        <a:t>5.76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66FF33"/>
                          </a:highlight>
                        </a:rPr>
                        <a:t>± 95.56</a:t>
                      </a:r>
                    </a:p>
                    <a:p>
                      <a:pPr algn="ctr" rtl="1">
                        <a:lnSpc>
                          <a:spcPct val="115000"/>
                        </a:lnSpc>
                        <a:spcAft>
                          <a:spcPts val="1000"/>
                        </a:spcAft>
                      </a:pPr>
                      <a:r>
                        <a:rPr lang="en-US" sz="2500" b="1" dirty="0">
                          <a:effectLst/>
                          <a:highlight>
                            <a:srgbClr val="66FF33"/>
                          </a:highlight>
                        </a:rPr>
                        <a:t>0.20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extLst>
                  <a:ext uri="{0D108BD9-81ED-4DB2-BD59-A6C34878D82A}">
                    <a16:rowId xmlns:a16="http://schemas.microsoft.com/office/drawing/2014/main" val="1836134725"/>
                  </a:ext>
                </a:extLst>
              </a:tr>
              <a:tr h="1274741">
                <a:tc>
                  <a:txBody>
                    <a:bodyPr/>
                    <a:lstStyle/>
                    <a:p>
                      <a:pPr algn="ctr" rtl="1">
                        <a:lnSpc>
                          <a:spcPct val="115000"/>
                        </a:lnSpc>
                        <a:spcAft>
                          <a:spcPts val="1000"/>
                        </a:spcAft>
                      </a:pPr>
                      <a:r>
                        <a:rPr lang="en-US" sz="4000" b="1" dirty="0">
                          <a:solidFill>
                            <a:schemeClr val="tx1"/>
                          </a:solidFill>
                          <a:effectLst/>
                        </a:rPr>
                        <a:t>C4</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FF3300"/>
                          </a:highlight>
                        </a:rPr>
                        <a:t>± 161.12</a:t>
                      </a:r>
                    </a:p>
                    <a:p>
                      <a:pPr algn="ctr" rtl="1">
                        <a:lnSpc>
                          <a:spcPct val="115000"/>
                        </a:lnSpc>
                        <a:spcAft>
                          <a:spcPts val="1000"/>
                        </a:spcAft>
                      </a:pPr>
                      <a:r>
                        <a:rPr lang="en-US" sz="2500" b="1" dirty="0">
                          <a:effectLst/>
                          <a:highlight>
                            <a:srgbClr val="FF3300"/>
                          </a:highlight>
                        </a:rPr>
                        <a:t>4.39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66FF33"/>
                          </a:highlight>
                        </a:rPr>
                        <a:t>± 41</a:t>
                      </a:r>
                    </a:p>
                    <a:p>
                      <a:pPr algn="ctr" rtl="1">
                        <a:lnSpc>
                          <a:spcPct val="115000"/>
                        </a:lnSpc>
                        <a:spcAft>
                          <a:spcPts val="1000"/>
                        </a:spcAft>
                      </a:pPr>
                      <a:r>
                        <a:rPr lang="en-US" sz="2500" b="1" dirty="0">
                          <a:effectLst/>
                          <a:highlight>
                            <a:srgbClr val="66FF33"/>
                          </a:highlight>
                        </a:rPr>
                        <a:t>3.23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66FF33"/>
                          </a:highlight>
                        </a:rPr>
                        <a:t>± 80.75</a:t>
                      </a:r>
                    </a:p>
                    <a:p>
                      <a:pPr algn="ctr" rtl="1">
                        <a:lnSpc>
                          <a:spcPct val="115000"/>
                        </a:lnSpc>
                        <a:spcAft>
                          <a:spcPts val="1000"/>
                        </a:spcAft>
                      </a:pPr>
                      <a:r>
                        <a:rPr lang="en-US" sz="2500" b="1" dirty="0">
                          <a:effectLst/>
                          <a:highlight>
                            <a:srgbClr val="66FF33"/>
                          </a:highlight>
                        </a:rPr>
                        <a:t>3.52 ab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500" b="1" dirty="0">
                          <a:effectLst/>
                          <a:highlight>
                            <a:srgbClr val="66FF33"/>
                          </a:highlight>
                        </a:rPr>
                        <a:t>± 97.50</a:t>
                      </a:r>
                    </a:p>
                    <a:p>
                      <a:pPr algn="ctr" rtl="1">
                        <a:lnSpc>
                          <a:spcPct val="115000"/>
                        </a:lnSpc>
                        <a:spcAft>
                          <a:spcPts val="1000"/>
                        </a:spcAft>
                      </a:pPr>
                      <a:r>
                        <a:rPr lang="en-US" sz="2500" b="1" dirty="0">
                          <a:effectLst/>
                          <a:highlight>
                            <a:srgbClr val="66FF33"/>
                          </a:highlight>
                        </a:rPr>
                        <a:t>0.21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extLst>
                  <a:ext uri="{0D108BD9-81ED-4DB2-BD59-A6C34878D82A}">
                    <a16:rowId xmlns:a16="http://schemas.microsoft.com/office/drawing/2014/main" val="3266328700"/>
                  </a:ext>
                </a:extLst>
              </a:tr>
              <a:tr h="324286">
                <a:tc>
                  <a:txBody>
                    <a:bodyPr/>
                    <a:lstStyle/>
                    <a:p>
                      <a:pPr algn="ctr" rtl="1">
                        <a:lnSpc>
                          <a:spcPct val="115000"/>
                        </a:lnSpc>
                        <a:spcAft>
                          <a:spcPts val="1000"/>
                        </a:spcAft>
                      </a:pPr>
                      <a:r>
                        <a:rPr lang="ar-SA" sz="2000" b="1" dirty="0">
                          <a:solidFill>
                            <a:schemeClr val="tx1"/>
                          </a:solidFill>
                          <a:effectLst/>
                        </a:rPr>
                        <a:t>المعنوية</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extLst>
                  <a:ext uri="{0D108BD9-81ED-4DB2-BD59-A6C34878D82A}">
                    <a16:rowId xmlns:a16="http://schemas.microsoft.com/office/drawing/2014/main" val="1262656629"/>
                  </a:ext>
                </a:extLst>
              </a:tr>
            </a:tbl>
          </a:graphicData>
        </a:graphic>
      </p:graphicFrame>
      <p:sp>
        <p:nvSpPr>
          <p:cNvPr id="2" name="مستطيل: زوايا مستديرة 4">
            <a:extLst>
              <a:ext uri="{FF2B5EF4-FFF2-40B4-BE49-F238E27FC236}">
                <a16:creationId xmlns:a16="http://schemas.microsoft.com/office/drawing/2014/main" id="{760098B6-DF8B-47CC-91DB-9BA3E7B7379C}"/>
              </a:ext>
            </a:extLst>
          </p:cNvPr>
          <p:cNvSpPr>
            <a:spLocks noChangeArrowheads="1"/>
          </p:cNvSpPr>
          <p:nvPr/>
        </p:nvSpPr>
        <p:spPr bwMode="auto">
          <a:xfrm>
            <a:off x="-6525" y="28136"/>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تقانتي الصوف الزجاجي (</a:t>
            </a:r>
            <a:r>
              <a:rPr lang="en-US" sz="2000" b="1" dirty="0"/>
              <a:t>C3</a:t>
            </a:r>
            <a:r>
              <a:rPr lang="ar-IQ" sz="2000" b="1" dirty="0"/>
              <a:t>) والسيفادكس (</a:t>
            </a:r>
            <a:r>
              <a:rPr lang="en-US" sz="2000" b="1" dirty="0"/>
              <a:t>C4</a:t>
            </a:r>
            <a:r>
              <a:rPr lang="ar-IQ" sz="2000" b="1" dirty="0"/>
              <a:t>) لفصل النطف في التركيز والحركة الفردية والنطف الحية والطبيعية لثيران الجاموس العراقي (المتوسط ± الخطأ القياسي)</a:t>
            </a:r>
            <a:endParaRPr lang="en-US" sz="2000" b="1" dirty="0"/>
          </a:p>
        </p:txBody>
      </p:sp>
    </p:spTree>
    <p:extLst>
      <p:ext uri="{BB962C8B-B14F-4D97-AF65-F5344CB8AC3E}">
        <p14:creationId xmlns:p14="http://schemas.microsoft.com/office/powerpoint/2010/main" val="287895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4">
            <a:extLst>
              <a:ext uri="{FF2B5EF4-FFF2-40B4-BE49-F238E27FC236}">
                <a16:creationId xmlns:a16="http://schemas.microsoft.com/office/drawing/2014/main" id="{760098B6-DF8B-47CC-91DB-9BA3E7B7379C}"/>
              </a:ext>
            </a:extLst>
          </p:cNvPr>
          <p:cNvSpPr>
            <a:spLocks noChangeArrowheads="1"/>
          </p:cNvSpPr>
          <p:nvPr/>
        </p:nvSpPr>
        <p:spPr bwMode="auto">
          <a:xfrm>
            <a:off x="-6525" y="42204"/>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تقانتي الصوف الزجاجي (</a:t>
            </a:r>
            <a:r>
              <a:rPr lang="en-US" sz="2000" b="1" dirty="0"/>
              <a:t>C3</a:t>
            </a:r>
            <a:r>
              <a:rPr lang="ar-IQ" sz="2000" b="1" dirty="0"/>
              <a:t>) والسيفادكس (</a:t>
            </a:r>
            <a:r>
              <a:rPr lang="en-US" sz="2000" b="1" dirty="0"/>
              <a:t>C4</a:t>
            </a:r>
            <a:r>
              <a:rPr lang="ar-IQ" sz="2000" b="1" dirty="0"/>
              <a:t>) لفصل النطف في النسبة المئوية لتشوهات النطف وسلامة الغشاء البلازمي والاكروسومي لنطف لثيران الجاموس العراقي (المتوسط ± الخطأ القياسي)</a:t>
            </a:r>
            <a:endParaRPr lang="en-US" sz="2000" b="1" dirty="0"/>
          </a:p>
        </p:txBody>
      </p:sp>
      <p:graphicFrame>
        <p:nvGraphicFramePr>
          <p:cNvPr id="4" name="Table 3">
            <a:extLst>
              <a:ext uri="{FF2B5EF4-FFF2-40B4-BE49-F238E27FC236}">
                <a16:creationId xmlns:a16="http://schemas.microsoft.com/office/drawing/2014/main" id="{93F9183D-9371-0ADD-FC10-F6DE9C32800A}"/>
              </a:ext>
            </a:extLst>
          </p:cNvPr>
          <p:cNvGraphicFramePr>
            <a:graphicFrameLocks noGrp="1"/>
          </p:cNvGraphicFramePr>
          <p:nvPr>
            <p:extLst>
              <p:ext uri="{D42A27DB-BD31-4B8C-83A1-F6EECF244321}">
                <p14:modId xmlns:p14="http://schemas.microsoft.com/office/powerpoint/2010/main" val="1249876484"/>
              </p:ext>
            </p:extLst>
          </p:nvPr>
        </p:nvGraphicFramePr>
        <p:xfrm>
          <a:off x="22153" y="559549"/>
          <a:ext cx="12178946" cy="6353475"/>
        </p:xfrm>
        <a:graphic>
          <a:graphicData uri="http://schemas.openxmlformats.org/drawingml/2006/table">
            <a:tbl>
              <a:tblPr rtl="1" firstRow="1" firstCol="1" bandRow="1">
                <a:tableStyleId>{5C22544A-7EE6-4342-B048-85BDC9FD1C3A}</a:tableStyleId>
              </a:tblPr>
              <a:tblGrid>
                <a:gridCol w="2182380">
                  <a:extLst>
                    <a:ext uri="{9D8B030D-6E8A-4147-A177-3AD203B41FA5}">
                      <a16:colId xmlns:a16="http://schemas.microsoft.com/office/drawing/2014/main" val="2746542887"/>
                    </a:ext>
                  </a:extLst>
                </a:gridCol>
                <a:gridCol w="1616841">
                  <a:extLst>
                    <a:ext uri="{9D8B030D-6E8A-4147-A177-3AD203B41FA5}">
                      <a16:colId xmlns:a16="http://schemas.microsoft.com/office/drawing/2014/main" val="3486354275"/>
                    </a:ext>
                  </a:extLst>
                </a:gridCol>
                <a:gridCol w="2067339">
                  <a:extLst>
                    <a:ext uri="{9D8B030D-6E8A-4147-A177-3AD203B41FA5}">
                      <a16:colId xmlns:a16="http://schemas.microsoft.com/office/drawing/2014/main" val="3377606347"/>
                    </a:ext>
                  </a:extLst>
                </a:gridCol>
                <a:gridCol w="2319130">
                  <a:extLst>
                    <a:ext uri="{9D8B030D-6E8A-4147-A177-3AD203B41FA5}">
                      <a16:colId xmlns:a16="http://schemas.microsoft.com/office/drawing/2014/main" val="1508931239"/>
                    </a:ext>
                  </a:extLst>
                </a:gridCol>
                <a:gridCol w="1842052">
                  <a:extLst>
                    <a:ext uri="{9D8B030D-6E8A-4147-A177-3AD203B41FA5}">
                      <a16:colId xmlns:a16="http://schemas.microsoft.com/office/drawing/2014/main" val="3909551291"/>
                    </a:ext>
                  </a:extLst>
                </a:gridCol>
                <a:gridCol w="2151204">
                  <a:extLst>
                    <a:ext uri="{9D8B030D-6E8A-4147-A177-3AD203B41FA5}">
                      <a16:colId xmlns:a16="http://schemas.microsoft.com/office/drawing/2014/main" val="2916657929"/>
                    </a:ext>
                  </a:extLst>
                </a:gridCol>
              </a:tblGrid>
              <a:tr h="1007798">
                <a:tc>
                  <a:txBody>
                    <a:bodyPr/>
                    <a:lstStyle/>
                    <a:p>
                      <a:pPr algn="ctr" rtl="1">
                        <a:lnSpc>
                          <a:spcPct val="115000"/>
                        </a:lnSpc>
                        <a:spcAft>
                          <a:spcPts val="1000"/>
                        </a:spcAft>
                      </a:pPr>
                      <a:r>
                        <a:rPr lang="ar-IQ" sz="1800" dirty="0">
                          <a:solidFill>
                            <a:schemeClr val="tx1"/>
                          </a:solidFill>
                          <a:effectLst/>
                        </a:rPr>
                        <a:t>   الصفات</a:t>
                      </a:r>
                      <a:endParaRPr lang="en-US" sz="1800" dirty="0">
                        <a:solidFill>
                          <a:schemeClr val="tx1"/>
                        </a:solidFill>
                        <a:effectLst/>
                      </a:endParaRPr>
                    </a:p>
                    <a:p>
                      <a:pPr algn="r" rtl="1">
                        <a:lnSpc>
                          <a:spcPct val="115000"/>
                        </a:lnSpc>
                        <a:spcAft>
                          <a:spcPts val="1000"/>
                        </a:spcAft>
                      </a:pPr>
                      <a:r>
                        <a:rPr lang="ar-IQ" sz="1800" dirty="0">
                          <a:solidFill>
                            <a:schemeClr val="tx1"/>
                          </a:solidFill>
                          <a:effectLst/>
                        </a:rPr>
                        <a:t>المعاملات</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ar-SA" sz="1800" dirty="0">
                          <a:solidFill>
                            <a:schemeClr val="tx1"/>
                          </a:solidFill>
                          <a:effectLst/>
                        </a:rPr>
                        <a:t>الراس</a:t>
                      </a:r>
                      <a:endParaRPr lang="en-US" sz="1800" dirty="0">
                        <a:solidFill>
                          <a:schemeClr val="tx1"/>
                        </a:solidFill>
                        <a:effectLst/>
                      </a:endParaRPr>
                    </a:p>
                    <a:p>
                      <a:pPr algn="ctr" rtl="1">
                        <a:lnSpc>
                          <a:spcPct val="115000"/>
                        </a:lnSpc>
                        <a:spcAft>
                          <a:spcPts val="1000"/>
                        </a:spcAft>
                      </a:pPr>
                      <a:r>
                        <a:rPr lang="ar-SA" sz="1800" dirty="0">
                          <a:solidFill>
                            <a:schemeClr val="tx1"/>
                          </a:solidFill>
                          <a:effectLst/>
                        </a:rPr>
                        <a: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ar-IQ" sz="1800" dirty="0">
                          <a:solidFill>
                            <a:schemeClr val="tx1"/>
                          </a:solidFill>
                          <a:effectLst/>
                        </a:rPr>
                        <a:t>تشوهات القطعة الرئيسية</a:t>
                      </a:r>
                      <a:endParaRPr lang="en-US" sz="1800" dirty="0">
                        <a:solidFill>
                          <a:schemeClr val="tx1"/>
                        </a:solidFill>
                        <a:effectLst/>
                      </a:endParaRPr>
                    </a:p>
                    <a:p>
                      <a:pPr algn="ctr" rtl="1">
                        <a:lnSpc>
                          <a:spcPct val="115000"/>
                        </a:lnSpc>
                        <a:spcAft>
                          <a:spcPts val="1000"/>
                        </a:spcAft>
                      </a:pPr>
                      <a:r>
                        <a:rPr lang="ar-IQ" sz="1800" dirty="0">
                          <a:solidFill>
                            <a:schemeClr val="tx1"/>
                          </a:solidFill>
                          <a:effectLst/>
                        </a:rPr>
                        <a:t>والنهائية للذيل </a:t>
                      </a:r>
                      <a:r>
                        <a:rPr lang="ar-SA" sz="1800" dirty="0">
                          <a:solidFill>
                            <a:schemeClr val="tx1"/>
                          </a:solidFill>
                          <a:effectLst/>
                        </a:rPr>
                        <a: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50000"/>
                        </a:lnSpc>
                        <a:spcAft>
                          <a:spcPts val="1000"/>
                        </a:spcAft>
                      </a:pPr>
                      <a:r>
                        <a:rPr lang="ar-SA" sz="1800" dirty="0">
                          <a:solidFill>
                            <a:schemeClr val="tx1"/>
                          </a:solidFill>
                          <a:effectLst/>
                        </a:rPr>
                        <a:t>التشوهات الكلية</a:t>
                      </a:r>
                      <a:endParaRPr lang="en-US" sz="1800" dirty="0">
                        <a:solidFill>
                          <a:schemeClr val="tx1"/>
                        </a:solidFill>
                        <a:effectLst/>
                      </a:endParaRPr>
                    </a:p>
                    <a:p>
                      <a:pPr algn="ctr" rtl="1">
                        <a:lnSpc>
                          <a:spcPct val="150000"/>
                        </a:lnSpc>
                        <a:spcAft>
                          <a:spcPts val="1000"/>
                        </a:spcAft>
                      </a:pPr>
                      <a:r>
                        <a:rPr lang="ar-SA" sz="1800" dirty="0">
                          <a:solidFill>
                            <a:schemeClr val="tx1"/>
                          </a:solidFill>
                          <a:effectLst/>
                        </a:rPr>
                        <a: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ar-SA" sz="1800" dirty="0">
                          <a:solidFill>
                            <a:schemeClr val="tx1"/>
                          </a:solidFill>
                          <a:effectLst/>
                        </a:rPr>
                        <a:t>سلامة الغشاء البلازمي</a:t>
                      </a:r>
                      <a:endParaRPr lang="en-US" sz="1800" dirty="0">
                        <a:solidFill>
                          <a:schemeClr val="tx1"/>
                        </a:solidFill>
                        <a:effectLst/>
                      </a:endParaRPr>
                    </a:p>
                    <a:p>
                      <a:pPr algn="ctr" rtl="1">
                        <a:lnSpc>
                          <a:spcPct val="115000"/>
                        </a:lnSpc>
                        <a:spcAft>
                          <a:spcPts val="1000"/>
                        </a:spcAft>
                      </a:pPr>
                      <a:r>
                        <a:rPr lang="ar-SA" sz="1800" dirty="0">
                          <a:solidFill>
                            <a:schemeClr val="tx1"/>
                          </a:solidFill>
                          <a:effectLst/>
                        </a:rPr>
                        <a:t>%</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ar-SA" sz="1800" dirty="0">
                          <a:solidFill>
                            <a:schemeClr val="tx1"/>
                          </a:solidFill>
                          <a:effectLst/>
                        </a:rPr>
                        <a:t>سلامة</a:t>
                      </a:r>
                      <a:endParaRPr lang="en-US" sz="1800" dirty="0">
                        <a:solidFill>
                          <a:schemeClr val="tx1"/>
                        </a:solidFill>
                        <a:effectLst/>
                      </a:endParaRPr>
                    </a:p>
                    <a:p>
                      <a:pPr algn="ctr" rtl="1">
                        <a:lnSpc>
                          <a:spcPct val="115000"/>
                        </a:lnSpc>
                        <a:spcAft>
                          <a:spcPts val="1000"/>
                        </a:spcAft>
                      </a:pPr>
                      <a:r>
                        <a:rPr lang="ar-SA" sz="1800" dirty="0">
                          <a:solidFill>
                            <a:schemeClr val="tx1"/>
                          </a:solidFill>
                          <a:effectLst/>
                        </a:rPr>
                        <a:t>الأكروسوم</a:t>
                      </a:r>
                      <a:r>
                        <a:rPr lang="en-US" sz="1800" dirty="0">
                          <a:solidFill>
                            <a:schemeClr val="tx1"/>
                          </a:solidFill>
                          <a:effectLst/>
                        </a:rPr>
                        <a:t> </a:t>
                      </a:r>
                      <a:r>
                        <a:rPr lang="ar-SA" sz="1800" dirty="0">
                          <a:solidFill>
                            <a:schemeClr val="tx1"/>
                          </a:solidFill>
                          <a:effectLst/>
                        </a:rPr>
                        <a:t>%</a:t>
                      </a:r>
                      <a:endParaRPr lang="en-US" sz="1800" dirty="0">
                        <a:solidFill>
                          <a:schemeClr val="tx1"/>
                        </a:solidFill>
                        <a:effectLst/>
                      </a:endParaRPr>
                    </a:p>
                    <a:p>
                      <a:pPr algn="ctr" rtl="1">
                        <a:lnSpc>
                          <a:spcPct val="115000"/>
                        </a:lnSpc>
                        <a:spcAft>
                          <a:spcPts val="100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extLst>
                  <a:ext uri="{0D108BD9-81ED-4DB2-BD59-A6C34878D82A}">
                    <a16:rowId xmlns:a16="http://schemas.microsoft.com/office/drawing/2014/main" val="1214885507"/>
                  </a:ext>
                </a:extLst>
              </a:tr>
              <a:tr h="1172041">
                <a:tc>
                  <a:txBody>
                    <a:bodyPr/>
                    <a:lstStyle/>
                    <a:p>
                      <a:pPr algn="ctr" rtl="1">
                        <a:lnSpc>
                          <a:spcPct val="115000"/>
                        </a:lnSpc>
                        <a:spcAft>
                          <a:spcPts val="1000"/>
                        </a:spcAft>
                      </a:pPr>
                      <a:r>
                        <a:rPr lang="en-US" sz="4000" b="1" dirty="0">
                          <a:solidFill>
                            <a:schemeClr val="tx1"/>
                          </a:solidFill>
                          <a:effectLst/>
                        </a:rPr>
                        <a:t>C1</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rPr>
                        <a:t>0.0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latin typeface="Arial" panose="020B0604020202020204" pitchFamily="34" charset="0"/>
                          <a:ea typeface="Times New Roman" panose="02020603050405020304" pitchFamily="18" charset="0"/>
                          <a:cs typeface="Arial" panose="020B0604020202020204" pitchFamily="34" charset="0"/>
                        </a:rPr>
                        <a:t>± </a:t>
                      </a:r>
                      <a:r>
                        <a:rPr lang="en-US" sz="2500" b="1" dirty="0">
                          <a:effectLst/>
                          <a:latin typeface="Arial" panose="020B0604020202020204" pitchFamily="34" charset="0"/>
                          <a:ea typeface="Calibri" panose="020F0502020204030204" pitchFamily="34" charset="0"/>
                          <a:cs typeface="Arial" panose="020B0604020202020204" pitchFamily="34" charset="0"/>
                        </a:rPr>
                        <a:t>4.61 </a:t>
                      </a:r>
                    </a:p>
                    <a:p>
                      <a:pPr algn="ctr" rtl="1">
                        <a:lnSpc>
                          <a:spcPct val="115000"/>
                        </a:lnSpc>
                        <a:spcAft>
                          <a:spcPts val="1000"/>
                        </a:spcAft>
                      </a:pPr>
                      <a:r>
                        <a:rPr lang="en-US" sz="2500" b="1" dirty="0">
                          <a:effectLst/>
                          <a:latin typeface="Arial" panose="020B0604020202020204" pitchFamily="34" charset="0"/>
                          <a:ea typeface="Calibri" panose="020F0502020204030204" pitchFamily="34" charset="0"/>
                          <a:cs typeface="Arial" panose="020B0604020202020204" pitchFamily="34" charset="0"/>
                        </a:rPr>
                        <a:t>0.27 b</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latin typeface="Arial" panose="020B0604020202020204" pitchFamily="34" charset="0"/>
                          <a:ea typeface="Times New Roman" panose="02020603050405020304" pitchFamily="18" charset="0"/>
                          <a:cs typeface="Arial" panose="020B0604020202020204" pitchFamily="34" charset="0"/>
                        </a:rPr>
                        <a:t>± </a:t>
                      </a:r>
                      <a:r>
                        <a:rPr lang="en-US" sz="2500" b="1" dirty="0">
                          <a:effectLst/>
                          <a:latin typeface="Arial" panose="020B0604020202020204" pitchFamily="34" charset="0"/>
                          <a:ea typeface="Calibri" panose="020F0502020204030204" pitchFamily="34" charset="0"/>
                          <a:cs typeface="Arial" panose="020B0604020202020204" pitchFamily="34" charset="0"/>
                        </a:rPr>
                        <a:t>4.61 </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500" b="1" dirty="0">
                          <a:effectLst/>
                          <a:latin typeface="Arial" panose="020B0604020202020204" pitchFamily="34" charset="0"/>
                          <a:ea typeface="Calibri" panose="020F0502020204030204" pitchFamily="34" charset="0"/>
                          <a:cs typeface="Arial" panose="020B0604020202020204" pitchFamily="34" charset="0"/>
                        </a:rPr>
                        <a:t>0.27 b</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latin typeface="Arial" panose="020B0604020202020204" pitchFamily="34" charset="0"/>
                          <a:ea typeface="Times New Roman" panose="02020603050405020304" pitchFamily="18" charset="0"/>
                          <a:cs typeface="Arial" panose="020B0604020202020204" pitchFamily="34" charset="0"/>
                        </a:rPr>
                        <a:t>± 82.78 </a:t>
                      </a:r>
                    </a:p>
                    <a:p>
                      <a:pPr algn="ctr" rtl="1">
                        <a:lnSpc>
                          <a:spcPct val="115000"/>
                        </a:lnSpc>
                        <a:spcAft>
                          <a:spcPts val="1000"/>
                        </a:spcAft>
                      </a:pPr>
                      <a:r>
                        <a:rPr lang="en-US" sz="2500" b="1" dirty="0">
                          <a:effectLst/>
                          <a:latin typeface="Arial" panose="020B0604020202020204" pitchFamily="34" charset="0"/>
                          <a:ea typeface="Times New Roman" panose="02020603050405020304" pitchFamily="18" charset="0"/>
                          <a:cs typeface="Arial" panose="020B0604020202020204" pitchFamily="34" charset="0"/>
                        </a:rPr>
                        <a:t>0.91 a</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rPr>
                        <a:t>± 82.50 </a:t>
                      </a:r>
                    </a:p>
                    <a:p>
                      <a:pPr algn="ctr" rtl="1">
                        <a:lnSpc>
                          <a:spcPct val="115000"/>
                        </a:lnSpc>
                        <a:spcAft>
                          <a:spcPts val="1000"/>
                        </a:spcAft>
                      </a:pPr>
                      <a:r>
                        <a:rPr lang="en-US" sz="2500" b="1" dirty="0">
                          <a:effectLst/>
                        </a:rPr>
                        <a:t>0.94 a</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extLst>
                  <a:ext uri="{0D108BD9-81ED-4DB2-BD59-A6C34878D82A}">
                    <a16:rowId xmlns:a16="http://schemas.microsoft.com/office/drawing/2014/main" val="1751160122"/>
                  </a:ext>
                </a:extLst>
              </a:tr>
              <a:tr h="1172041">
                <a:tc>
                  <a:txBody>
                    <a:bodyPr/>
                    <a:lstStyle/>
                    <a:p>
                      <a:pPr algn="ctr" rtl="1">
                        <a:lnSpc>
                          <a:spcPct val="115000"/>
                        </a:lnSpc>
                        <a:spcAft>
                          <a:spcPts val="1000"/>
                        </a:spcAft>
                      </a:pPr>
                      <a:r>
                        <a:rPr lang="en-US" sz="4000" b="1" dirty="0">
                          <a:solidFill>
                            <a:schemeClr val="tx1"/>
                          </a:solidFill>
                          <a:effectLst/>
                        </a:rPr>
                        <a:t>C2</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0.44 </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0.15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7.75 </a:t>
                      </a:r>
                    </a:p>
                    <a:p>
                      <a:pPr algn="ctr" rtl="1">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0.37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8.19 </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0.34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65.81 </a:t>
                      </a:r>
                    </a:p>
                    <a:p>
                      <a:pPr algn="ctr" rtl="1">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2.73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FF3300"/>
                          </a:highlight>
                        </a:rPr>
                        <a:t>± 62.97 </a:t>
                      </a:r>
                    </a:p>
                    <a:p>
                      <a:pPr algn="ctr" rtl="1">
                        <a:lnSpc>
                          <a:spcPct val="115000"/>
                        </a:lnSpc>
                        <a:spcAft>
                          <a:spcPts val="1000"/>
                        </a:spcAft>
                      </a:pPr>
                      <a:r>
                        <a:rPr lang="en-US" sz="2500" b="1" dirty="0">
                          <a:effectLst/>
                          <a:highlight>
                            <a:srgbClr val="FF3300"/>
                          </a:highlight>
                        </a:rPr>
                        <a:t>2.56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extLst>
                  <a:ext uri="{0D108BD9-81ED-4DB2-BD59-A6C34878D82A}">
                    <a16:rowId xmlns:a16="http://schemas.microsoft.com/office/drawing/2014/main" val="4276855488"/>
                  </a:ext>
                </a:extLst>
              </a:tr>
              <a:tr h="1172041">
                <a:tc>
                  <a:txBody>
                    <a:bodyPr/>
                    <a:lstStyle/>
                    <a:p>
                      <a:pPr algn="ctr" rtl="1">
                        <a:lnSpc>
                          <a:spcPct val="115000"/>
                        </a:lnSpc>
                        <a:spcAft>
                          <a:spcPts val="1000"/>
                        </a:spcAft>
                      </a:pPr>
                      <a:r>
                        <a:rPr lang="en-US" sz="4000" b="1" dirty="0">
                          <a:solidFill>
                            <a:schemeClr val="tx1"/>
                          </a:solidFill>
                          <a:effectLst/>
                        </a:rPr>
                        <a:t>C3</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0.50 </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0.16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3.94 </a:t>
                      </a:r>
                    </a:p>
                    <a:p>
                      <a:pPr algn="ctr" rtl="1">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0.26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4.44 </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0.20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78.13</a:t>
                      </a:r>
                    </a:p>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1.94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66FF33"/>
                          </a:highlight>
                        </a:rPr>
                        <a:t>± 74.31 </a:t>
                      </a:r>
                    </a:p>
                    <a:p>
                      <a:pPr algn="ctr" rtl="1">
                        <a:lnSpc>
                          <a:spcPct val="115000"/>
                        </a:lnSpc>
                        <a:spcAft>
                          <a:spcPts val="1000"/>
                        </a:spcAft>
                      </a:pPr>
                      <a:r>
                        <a:rPr lang="en-US" sz="2500" b="1" dirty="0">
                          <a:effectLst/>
                          <a:highlight>
                            <a:srgbClr val="66FF33"/>
                          </a:highlight>
                        </a:rPr>
                        <a:t>2.54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extLst>
                  <a:ext uri="{0D108BD9-81ED-4DB2-BD59-A6C34878D82A}">
                    <a16:rowId xmlns:a16="http://schemas.microsoft.com/office/drawing/2014/main" val="1920873989"/>
                  </a:ext>
                </a:extLst>
              </a:tr>
              <a:tr h="1329036">
                <a:tc>
                  <a:txBody>
                    <a:bodyPr/>
                    <a:lstStyle/>
                    <a:p>
                      <a:pPr algn="ctr" rtl="1">
                        <a:lnSpc>
                          <a:spcPct val="115000"/>
                        </a:lnSpc>
                        <a:spcAft>
                          <a:spcPts val="1000"/>
                        </a:spcAft>
                      </a:pPr>
                      <a:r>
                        <a:rPr lang="en-US" sz="4000" b="1" dirty="0">
                          <a:solidFill>
                            <a:schemeClr val="tx1"/>
                          </a:solidFill>
                          <a:effectLst/>
                        </a:rPr>
                        <a:t>C4</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0.05</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0.05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2.45 </a:t>
                      </a:r>
                    </a:p>
                    <a:p>
                      <a:pPr algn="ctr" rtl="1">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0.20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2.50</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 0.21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80 </a:t>
                      </a:r>
                    </a:p>
                    <a:p>
                      <a:pPr algn="ctr" rtl="1">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2.81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en-US" sz="2500" b="1" dirty="0">
                          <a:effectLst/>
                          <a:highlight>
                            <a:srgbClr val="66FF33"/>
                          </a:highlight>
                        </a:rPr>
                        <a:t>± 80.30</a:t>
                      </a:r>
                    </a:p>
                    <a:p>
                      <a:pPr algn="ctr" rtl="1">
                        <a:lnSpc>
                          <a:spcPct val="115000"/>
                        </a:lnSpc>
                        <a:spcAft>
                          <a:spcPts val="1000"/>
                        </a:spcAft>
                      </a:pPr>
                      <a:r>
                        <a:rPr lang="en-US" sz="2500" b="1" dirty="0">
                          <a:effectLst/>
                          <a:highlight>
                            <a:srgbClr val="66FF33"/>
                          </a:highlight>
                        </a:rPr>
                        <a:t>3.11 ab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extLst>
                  <a:ext uri="{0D108BD9-81ED-4DB2-BD59-A6C34878D82A}">
                    <a16:rowId xmlns:a16="http://schemas.microsoft.com/office/drawing/2014/main" val="2467165189"/>
                  </a:ext>
                </a:extLst>
              </a:tr>
              <a:tr h="168621">
                <a:tc>
                  <a:txBody>
                    <a:bodyPr/>
                    <a:lstStyle/>
                    <a:p>
                      <a:pPr algn="ctr" rtl="1">
                        <a:lnSpc>
                          <a:spcPct val="115000"/>
                        </a:lnSpc>
                        <a:spcAft>
                          <a:spcPts val="1000"/>
                        </a:spcAft>
                      </a:pPr>
                      <a:r>
                        <a:rPr lang="ar-SA" sz="2000" b="1" dirty="0">
                          <a:solidFill>
                            <a:schemeClr val="tx1"/>
                          </a:solidFill>
                          <a:effectLst/>
                        </a:rPr>
                        <a:t>المعنوية</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tc>
                  <a:txBody>
                    <a:bodyPr/>
                    <a:lstStyle/>
                    <a:p>
                      <a:pPr algn="ctr" rtl="1">
                        <a:lnSpc>
                          <a:spcPct val="115000"/>
                        </a:lnSpc>
                        <a:spcAft>
                          <a:spcPts val="1000"/>
                        </a:spcAft>
                      </a:pPr>
                      <a:r>
                        <a:rPr lang="en-US" sz="2000" b="1" dirty="0">
                          <a:effectLst/>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16950" marR="16950" marT="0" marB="0" anchor="ctr"/>
                </a:tc>
                <a:extLst>
                  <a:ext uri="{0D108BD9-81ED-4DB2-BD59-A6C34878D82A}">
                    <a16:rowId xmlns:a16="http://schemas.microsoft.com/office/drawing/2014/main" val="2492641561"/>
                  </a:ext>
                </a:extLst>
              </a:tr>
            </a:tbl>
          </a:graphicData>
        </a:graphic>
      </p:graphicFrame>
    </p:spTree>
    <p:extLst>
      <p:ext uri="{BB962C8B-B14F-4D97-AF65-F5344CB8AC3E}">
        <p14:creationId xmlns:p14="http://schemas.microsoft.com/office/powerpoint/2010/main" val="95061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C71790-F741-B91D-D5AD-C188E1D6D646}"/>
              </a:ext>
            </a:extLst>
          </p:cNvPr>
          <p:cNvGraphicFramePr>
            <a:graphicFrameLocks noGrp="1"/>
          </p:cNvGraphicFramePr>
          <p:nvPr>
            <p:extLst>
              <p:ext uri="{D42A27DB-BD31-4B8C-83A1-F6EECF244321}">
                <p14:modId xmlns:p14="http://schemas.microsoft.com/office/powerpoint/2010/main" val="4123281739"/>
              </p:ext>
            </p:extLst>
          </p:nvPr>
        </p:nvGraphicFramePr>
        <p:xfrm>
          <a:off x="-6526" y="559549"/>
          <a:ext cx="12198526" cy="6298452"/>
        </p:xfrm>
        <a:graphic>
          <a:graphicData uri="http://schemas.openxmlformats.org/drawingml/2006/table">
            <a:tbl>
              <a:tblPr rtl="1" firstRow="1" firstCol="1" bandRow="1">
                <a:tableStyleId>{5C22544A-7EE6-4342-B048-85BDC9FD1C3A}</a:tableStyleId>
              </a:tblPr>
              <a:tblGrid>
                <a:gridCol w="1785299">
                  <a:extLst>
                    <a:ext uri="{9D8B030D-6E8A-4147-A177-3AD203B41FA5}">
                      <a16:colId xmlns:a16="http://schemas.microsoft.com/office/drawing/2014/main" val="1143059352"/>
                    </a:ext>
                  </a:extLst>
                </a:gridCol>
                <a:gridCol w="2043969">
                  <a:extLst>
                    <a:ext uri="{9D8B030D-6E8A-4147-A177-3AD203B41FA5}">
                      <a16:colId xmlns:a16="http://schemas.microsoft.com/office/drawing/2014/main" val="3068344732"/>
                    </a:ext>
                  </a:extLst>
                </a:gridCol>
                <a:gridCol w="2247143">
                  <a:extLst>
                    <a:ext uri="{9D8B030D-6E8A-4147-A177-3AD203B41FA5}">
                      <a16:colId xmlns:a16="http://schemas.microsoft.com/office/drawing/2014/main" val="949905635"/>
                    </a:ext>
                  </a:extLst>
                </a:gridCol>
                <a:gridCol w="2041519">
                  <a:extLst>
                    <a:ext uri="{9D8B030D-6E8A-4147-A177-3AD203B41FA5}">
                      <a16:colId xmlns:a16="http://schemas.microsoft.com/office/drawing/2014/main" val="4013272857"/>
                    </a:ext>
                  </a:extLst>
                </a:gridCol>
                <a:gridCol w="1984230">
                  <a:extLst>
                    <a:ext uri="{9D8B030D-6E8A-4147-A177-3AD203B41FA5}">
                      <a16:colId xmlns:a16="http://schemas.microsoft.com/office/drawing/2014/main" val="2311572112"/>
                    </a:ext>
                  </a:extLst>
                </a:gridCol>
                <a:gridCol w="2096366">
                  <a:extLst>
                    <a:ext uri="{9D8B030D-6E8A-4147-A177-3AD203B41FA5}">
                      <a16:colId xmlns:a16="http://schemas.microsoft.com/office/drawing/2014/main" val="69607955"/>
                    </a:ext>
                  </a:extLst>
                </a:gridCol>
              </a:tblGrid>
              <a:tr h="1126539">
                <a:tc>
                  <a:txBody>
                    <a:bodyPr/>
                    <a:lstStyle/>
                    <a:p>
                      <a:pPr algn="ctr" rtl="1">
                        <a:lnSpc>
                          <a:spcPct val="115000"/>
                        </a:lnSpc>
                        <a:spcAft>
                          <a:spcPts val="1000"/>
                        </a:spcAft>
                      </a:pPr>
                      <a:r>
                        <a:rPr lang="ar-IQ" sz="1800" dirty="0">
                          <a:solidFill>
                            <a:schemeClr val="tx1"/>
                          </a:solidFill>
                          <a:effectLst/>
                        </a:rPr>
                        <a:t>   الصفات</a:t>
                      </a:r>
                      <a:endParaRPr lang="en-US" sz="1800" dirty="0">
                        <a:solidFill>
                          <a:schemeClr val="tx1"/>
                        </a:solidFill>
                        <a:effectLst/>
                      </a:endParaRPr>
                    </a:p>
                    <a:p>
                      <a:pPr algn="r" rtl="1">
                        <a:lnSpc>
                          <a:spcPct val="115000"/>
                        </a:lnSpc>
                        <a:spcAft>
                          <a:spcPts val="1000"/>
                        </a:spcAft>
                      </a:pPr>
                      <a:r>
                        <a:rPr lang="ar-IQ" sz="1800" dirty="0">
                          <a:solidFill>
                            <a:schemeClr val="tx1"/>
                          </a:solidFill>
                          <a:effectLst/>
                        </a:rPr>
                        <a:t>المعاملات</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المتحركة</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سليمة الغشاء البلازمي</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سليمة الأكروسوم</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الطبيعية</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أجزاء النطف الحيوية</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extLst>
                  <a:ext uri="{0D108BD9-81ED-4DB2-BD59-A6C34878D82A}">
                    <a16:rowId xmlns:a16="http://schemas.microsoft.com/office/drawing/2014/main" val="2160849692"/>
                  </a:ext>
                </a:extLst>
              </a:tr>
              <a:tr h="1207777">
                <a:tc>
                  <a:txBody>
                    <a:bodyPr/>
                    <a:lstStyle/>
                    <a:p>
                      <a:pPr algn="ctr" rtl="1">
                        <a:lnSpc>
                          <a:spcPct val="115000"/>
                        </a:lnSpc>
                        <a:spcAft>
                          <a:spcPts val="1000"/>
                        </a:spcAft>
                      </a:pPr>
                      <a:r>
                        <a:rPr lang="en-US" sz="4000" b="1" dirty="0">
                          <a:solidFill>
                            <a:schemeClr val="tx1"/>
                          </a:solidFill>
                          <a:effectLst/>
                        </a:rPr>
                        <a:t>C1</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66FF33"/>
                          </a:highlight>
                        </a:rPr>
                        <a:t>± 244.19</a:t>
                      </a:r>
                    </a:p>
                    <a:p>
                      <a:pPr algn="ctr" rtl="0">
                        <a:lnSpc>
                          <a:spcPct val="115000"/>
                        </a:lnSpc>
                        <a:spcAft>
                          <a:spcPts val="1000"/>
                        </a:spcAft>
                      </a:pPr>
                      <a:r>
                        <a:rPr lang="en-US" sz="2500" b="1" dirty="0">
                          <a:effectLst/>
                          <a:highlight>
                            <a:srgbClr val="66FF33"/>
                          </a:highlight>
                        </a:rPr>
                        <a:t>31.12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66FF33"/>
                          </a:highlight>
                        </a:rPr>
                        <a:t> ± 382.98</a:t>
                      </a:r>
                    </a:p>
                    <a:p>
                      <a:pPr algn="ctr" rtl="0">
                        <a:lnSpc>
                          <a:spcPct val="115000"/>
                        </a:lnSpc>
                        <a:spcAft>
                          <a:spcPts val="1000"/>
                        </a:spcAft>
                      </a:pPr>
                      <a:r>
                        <a:rPr lang="en-US" sz="2500" b="1" dirty="0">
                          <a:effectLst/>
                          <a:highlight>
                            <a:srgbClr val="66FF33"/>
                          </a:highlight>
                        </a:rPr>
                        <a:t>29.29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66FF33"/>
                          </a:highlight>
                        </a:rPr>
                        <a:t>± 381.69</a:t>
                      </a:r>
                    </a:p>
                    <a:p>
                      <a:pPr algn="ctr" rtl="0">
                        <a:lnSpc>
                          <a:spcPct val="115000"/>
                        </a:lnSpc>
                        <a:spcAft>
                          <a:spcPts val="1000"/>
                        </a:spcAft>
                      </a:pPr>
                      <a:r>
                        <a:rPr lang="en-US" sz="2500" b="1" dirty="0">
                          <a:effectLst/>
                          <a:highlight>
                            <a:srgbClr val="66FF33"/>
                          </a:highlight>
                        </a:rPr>
                        <a:t>27.65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66FF33"/>
                          </a:highlight>
                        </a:rPr>
                        <a:t>± 441.33</a:t>
                      </a:r>
                    </a:p>
                    <a:p>
                      <a:pPr algn="ctr" rtl="0">
                        <a:lnSpc>
                          <a:spcPct val="115000"/>
                        </a:lnSpc>
                        <a:spcAft>
                          <a:spcPts val="1000"/>
                        </a:spcAft>
                      </a:pPr>
                      <a:r>
                        <a:rPr lang="en-US" sz="2500" b="1" dirty="0">
                          <a:effectLst/>
                          <a:highlight>
                            <a:srgbClr val="66FF33"/>
                          </a:highlight>
                        </a:rPr>
                        <a:t>32.34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66FF33"/>
                          </a:highlight>
                        </a:rPr>
                        <a:t>± 192.82</a:t>
                      </a:r>
                    </a:p>
                    <a:p>
                      <a:pPr algn="ctr" rtl="0">
                        <a:lnSpc>
                          <a:spcPct val="115000"/>
                        </a:lnSpc>
                        <a:spcAft>
                          <a:spcPts val="1000"/>
                        </a:spcAft>
                      </a:pPr>
                      <a:r>
                        <a:rPr lang="en-US" sz="2500" b="1" dirty="0">
                          <a:effectLst/>
                          <a:highlight>
                            <a:srgbClr val="66FF33"/>
                          </a:highlight>
                        </a:rPr>
                        <a:t>17.63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extLst>
                  <a:ext uri="{0D108BD9-81ED-4DB2-BD59-A6C34878D82A}">
                    <a16:rowId xmlns:a16="http://schemas.microsoft.com/office/drawing/2014/main" val="2820604870"/>
                  </a:ext>
                </a:extLst>
              </a:tr>
              <a:tr h="1207777">
                <a:tc>
                  <a:txBody>
                    <a:bodyPr/>
                    <a:lstStyle/>
                    <a:p>
                      <a:pPr algn="ctr" rtl="1">
                        <a:lnSpc>
                          <a:spcPct val="115000"/>
                        </a:lnSpc>
                        <a:spcAft>
                          <a:spcPts val="1000"/>
                        </a:spcAft>
                      </a:pPr>
                      <a:r>
                        <a:rPr lang="en-US" sz="4000" b="1" dirty="0">
                          <a:solidFill>
                            <a:schemeClr val="tx1"/>
                          </a:solidFill>
                          <a:effectLst/>
                        </a:rPr>
                        <a:t>C2</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66FF33"/>
                          </a:highlight>
                        </a:rPr>
                        <a:t>±193.98</a:t>
                      </a:r>
                    </a:p>
                    <a:p>
                      <a:pPr algn="ctr" rtl="0">
                        <a:lnSpc>
                          <a:spcPct val="115000"/>
                        </a:lnSpc>
                        <a:spcAft>
                          <a:spcPts val="1000"/>
                        </a:spcAft>
                      </a:pPr>
                      <a:r>
                        <a:rPr lang="en-US" sz="2500" b="1" dirty="0">
                          <a:effectLst/>
                          <a:highlight>
                            <a:srgbClr val="66FF33"/>
                          </a:highlight>
                        </a:rPr>
                        <a:t>43.3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66FF33"/>
                          </a:highlight>
                        </a:rPr>
                        <a:t> ± 441.88</a:t>
                      </a:r>
                    </a:p>
                    <a:p>
                      <a:pPr algn="ctr" rtl="0">
                        <a:lnSpc>
                          <a:spcPct val="115000"/>
                        </a:lnSpc>
                        <a:spcAft>
                          <a:spcPts val="1000"/>
                        </a:spcAft>
                      </a:pPr>
                      <a:r>
                        <a:rPr lang="en-US" sz="2500" b="1" dirty="0">
                          <a:effectLst/>
                          <a:highlight>
                            <a:srgbClr val="66FF33"/>
                          </a:highlight>
                        </a:rPr>
                        <a:t>45.15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66FF33"/>
                          </a:highlight>
                        </a:rPr>
                        <a:t>± 422.82</a:t>
                      </a:r>
                    </a:p>
                    <a:p>
                      <a:pPr algn="ctr" rtl="0">
                        <a:lnSpc>
                          <a:spcPct val="115000"/>
                        </a:lnSpc>
                        <a:spcAft>
                          <a:spcPts val="1000"/>
                        </a:spcAft>
                      </a:pPr>
                      <a:r>
                        <a:rPr lang="en-US" sz="2500" b="1" dirty="0">
                          <a:effectLst/>
                          <a:highlight>
                            <a:srgbClr val="66FF33"/>
                          </a:highlight>
                        </a:rPr>
                        <a:t>42.59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66FF33"/>
                          </a:highlight>
                        </a:rPr>
                        <a:t>± 616.47</a:t>
                      </a:r>
                    </a:p>
                    <a:p>
                      <a:pPr algn="ctr" rtl="0">
                        <a:lnSpc>
                          <a:spcPct val="115000"/>
                        </a:lnSpc>
                        <a:spcAft>
                          <a:spcPts val="1000"/>
                        </a:spcAft>
                      </a:pPr>
                      <a:r>
                        <a:rPr lang="en-US" sz="2500" b="1" dirty="0">
                          <a:effectLst/>
                          <a:highlight>
                            <a:srgbClr val="66FF33"/>
                          </a:highlight>
                        </a:rPr>
                        <a:t>48.12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66FF33"/>
                          </a:highlight>
                        </a:rPr>
                        <a:t>± 117.21</a:t>
                      </a:r>
                    </a:p>
                    <a:p>
                      <a:pPr algn="ctr" rtl="0">
                        <a:lnSpc>
                          <a:spcPct val="115000"/>
                        </a:lnSpc>
                        <a:spcAft>
                          <a:spcPts val="1000"/>
                        </a:spcAft>
                      </a:pPr>
                      <a:r>
                        <a:rPr lang="en-US" sz="2500" b="1" dirty="0">
                          <a:effectLst/>
                          <a:highlight>
                            <a:srgbClr val="66FF33"/>
                          </a:highlight>
                        </a:rPr>
                        <a:t>19.36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extLst>
                  <a:ext uri="{0D108BD9-81ED-4DB2-BD59-A6C34878D82A}">
                    <a16:rowId xmlns:a16="http://schemas.microsoft.com/office/drawing/2014/main" val="1262799021"/>
                  </a:ext>
                </a:extLst>
              </a:tr>
              <a:tr h="1207777">
                <a:tc>
                  <a:txBody>
                    <a:bodyPr/>
                    <a:lstStyle/>
                    <a:p>
                      <a:pPr algn="ctr" rtl="1">
                        <a:lnSpc>
                          <a:spcPct val="115000"/>
                        </a:lnSpc>
                        <a:spcAft>
                          <a:spcPts val="1000"/>
                        </a:spcAft>
                      </a:pPr>
                      <a:r>
                        <a:rPr lang="en-US" sz="4000" b="1" dirty="0">
                          <a:solidFill>
                            <a:schemeClr val="tx1"/>
                          </a:solidFill>
                          <a:effectLst/>
                        </a:rPr>
                        <a:t>C3</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FF3300"/>
                          </a:highlight>
                        </a:rPr>
                        <a:t>± 69.83</a:t>
                      </a:r>
                    </a:p>
                    <a:p>
                      <a:pPr algn="ctr" rtl="0">
                        <a:lnSpc>
                          <a:spcPct val="115000"/>
                        </a:lnSpc>
                        <a:spcAft>
                          <a:spcPts val="1000"/>
                        </a:spcAft>
                      </a:pPr>
                      <a:r>
                        <a:rPr lang="en-US" sz="2500" b="1" dirty="0">
                          <a:effectLst/>
                          <a:highlight>
                            <a:srgbClr val="FF3300"/>
                          </a:highlight>
                        </a:rPr>
                        <a:t>24.47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FF3300"/>
                          </a:highlight>
                        </a:rPr>
                        <a:t> ± 189.77</a:t>
                      </a:r>
                    </a:p>
                    <a:p>
                      <a:pPr algn="ctr" rtl="0">
                        <a:lnSpc>
                          <a:spcPct val="115000"/>
                        </a:lnSpc>
                        <a:spcAft>
                          <a:spcPts val="1000"/>
                        </a:spcAft>
                      </a:pPr>
                      <a:r>
                        <a:rPr lang="en-US" sz="2500" b="1" dirty="0">
                          <a:effectLst/>
                          <a:highlight>
                            <a:srgbClr val="FF3300"/>
                          </a:highlight>
                        </a:rPr>
                        <a:t>16.23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FF3300"/>
                          </a:highlight>
                        </a:rPr>
                        <a:t>± 180.49</a:t>
                      </a:r>
                    </a:p>
                    <a:p>
                      <a:pPr algn="ctr" rtl="0">
                        <a:lnSpc>
                          <a:spcPct val="115000"/>
                        </a:lnSpc>
                        <a:spcAft>
                          <a:spcPts val="1000"/>
                        </a:spcAft>
                      </a:pPr>
                      <a:r>
                        <a:rPr lang="en-US" sz="2500" b="1" dirty="0">
                          <a:effectLst/>
                          <a:highlight>
                            <a:srgbClr val="FF3300"/>
                          </a:highlight>
                        </a:rPr>
                        <a:t>17.57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FF3300"/>
                          </a:highlight>
                        </a:rPr>
                        <a:t>± 232.12</a:t>
                      </a:r>
                    </a:p>
                    <a:p>
                      <a:pPr algn="ctr" rtl="0">
                        <a:lnSpc>
                          <a:spcPct val="115000"/>
                        </a:lnSpc>
                        <a:spcAft>
                          <a:spcPts val="1000"/>
                        </a:spcAft>
                      </a:pPr>
                      <a:r>
                        <a:rPr lang="en-US" sz="2500" b="1" dirty="0">
                          <a:effectLst/>
                          <a:highlight>
                            <a:srgbClr val="FF3300"/>
                          </a:highlight>
                        </a:rPr>
                        <a:t>19.75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FF3300"/>
                          </a:highlight>
                        </a:rPr>
                        <a:t>± 52.14</a:t>
                      </a:r>
                    </a:p>
                    <a:p>
                      <a:pPr algn="ctr" rtl="0">
                        <a:lnSpc>
                          <a:spcPct val="115000"/>
                        </a:lnSpc>
                        <a:spcAft>
                          <a:spcPts val="1000"/>
                        </a:spcAft>
                      </a:pPr>
                      <a:r>
                        <a:rPr lang="en-US" sz="2500" b="1" dirty="0">
                          <a:effectLst/>
                          <a:highlight>
                            <a:srgbClr val="FF3300"/>
                          </a:highlight>
                        </a:rPr>
                        <a:t>9.21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extLst>
                  <a:ext uri="{0D108BD9-81ED-4DB2-BD59-A6C34878D82A}">
                    <a16:rowId xmlns:a16="http://schemas.microsoft.com/office/drawing/2014/main" val="3499285353"/>
                  </a:ext>
                </a:extLst>
              </a:tr>
              <a:tr h="1207777">
                <a:tc>
                  <a:txBody>
                    <a:bodyPr/>
                    <a:lstStyle/>
                    <a:p>
                      <a:pPr algn="ctr" rtl="1">
                        <a:lnSpc>
                          <a:spcPct val="115000"/>
                        </a:lnSpc>
                        <a:spcAft>
                          <a:spcPts val="1000"/>
                        </a:spcAft>
                      </a:pPr>
                      <a:r>
                        <a:rPr lang="en-US" sz="4000" b="1" dirty="0">
                          <a:solidFill>
                            <a:schemeClr val="tx1"/>
                          </a:solidFill>
                          <a:effectLst/>
                        </a:rPr>
                        <a:t>C4</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FF3300"/>
                          </a:highlight>
                        </a:rPr>
                        <a:t>± 566.06</a:t>
                      </a:r>
                    </a:p>
                    <a:p>
                      <a:pPr algn="ctr" rtl="0">
                        <a:lnSpc>
                          <a:spcPct val="115000"/>
                        </a:lnSpc>
                        <a:spcAft>
                          <a:spcPts val="1000"/>
                        </a:spcAft>
                      </a:pPr>
                      <a:r>
                        <a:rPr lang="en-US" sz="2500" b="1" dirty="0">
                          <a:effectLst/>
                          <a:highlight>
                            <a:srgbClr val="FF3300"/>
                          </a:highlight>
                        </a:rPr>
                        <a:t>6.4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FF3300"/>
                          </a:highlight>
                        </a:rPr>
                        <a:t> ± 128.89</a:t>
                      </a:r>
                    </a:p>
                    <a:p>
                      <a:pPr algn="ctr" rtl="0">
                        <a:lnSpc>
                          <a:spcPct val="115000"/>
                        </a:lnSpc>
                        <a:spcAft>
                          <a:spcPts val="1000"/>
                        </a:spcAft>
                      </a:pPr>
                      <a:r>
                        <a:rPr lang="en-US" sz="2500" b="1" dirty="0">
                          <a:effectLst/>
                          <a:highlight>
                            <a:srgbClr val="FF3300"/>
                          </a:highlight>
                        </a:rPr>
                        <a:t>5.55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1">
                        <a:lnSpc>
                          <a:spcPct val="115000"/>
                        </a:lnSpc>
                        <a:spcAft>
                          <a:spcPts val="1000"/>
                        </a:spcAft>
                      </a:pPr>
                      <a:r>
                        <a:rPr lang="en-US" sz="2500" b="1" dirty="0">
                          <a:effectLst/>
                          <a:highlight>
                            <a:srgbClr val="FF3300"/>
                          </a:highlight>
                        </a:rPr>
                        <a:t>± 129.38</a:t>
                      </a:r>
                    </a:p>
                    <a:p>
                      <a:pPr algn="ctr" rtl="0">
                        <a:lnSpc>
                          <a:spcPct val="115000"/>
                        </a:lnSpc>
                        <a:spcAft>
                          <a:spcPts val="1000"/>
                        </a:spcAft>
                      </a:pPr>
                      <a:r>
                        <a:rPr lang="en-US" sz="2500" b="1" dirty="0">
                          <a:effectLst/>
                          <a:highlight>
                            <a:srgbClr val="FF3300"/>
                          </a:highlight>
                        </a:rPr>
                        <a:t>5.33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FF3300"/>
                          </a:highlight>
                        </a:rPr>
                        <a:t>± 157.09</a:t>
                      </a:r>
                    </a:p>
                    <a:p>
                      <a:pPr algn="ctr" rtl="0">
                        <a:lnSpc>
                          <a:spcPct val="115000"/>
                        </a:lnSpc>
                        <a:spcAft>
                          <a:spcPts val="1000"/>
                        </a:spcAft>
                      </a:pPr>
                      <a:r>
                        <a:rPr lang="en-US" sz="2500" b="1" dirty="0">
                          <a:effectLst/>
                          <a:highlight>
                            <a:srgbClr val="FF3300"/>
                          </a:highlight>
                        </a:rPr>
                        <a:t>4.2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2500" b="1" dirty="0">
                          <a:effectLst/>
                          <a:highlight>
                            <a:srgbClr val="FF3300"/>
                          </a:highlight>
                        </a:rPr>
                        <a:t>± 51.53</a:t>
                      </a:r>
                    </a:p>
                    <a:p>
                      <a:pPr algn="ctr" rtl="0">
                        <a:lnSpc>
                          <a:spcPct val="115000"/>
                        </a:lnSpc>
                        <a:spcAft>
                          <a:spcPts val="1000"/>
                        </a:spcAft>
                      </a:pPr>
                      <a:r>
                        <a:rPr lang="en-US" sz="2500" b="1" dirty="0">
                          <a:effectLst/>
                          <a:highlight>
                            <a:srgbClr val="FF3300"/>
                          </a:highlight>
                        </a:rPr>
                        <a:t>5.18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extLst>
                  <a:ext uri="{0D108BD9-81ED-4DB2-BD59-A6C34878D82A}">
                    <a16:rowId xmlns:a16="http://schemas.microsoft.com/office/drawing/2014/main" val="1884431871"/>
                  </a:ext>
                </a:extLst>
              </a:tr>
              <a:tr h="340805">
                <a:tc>
                  <a:txBody>
                    <a:bodyPr/>
                    <a:lstStyle/>
                    <a:p>
                      <a:pPr algn="ctr" rtl="1">
                        <a:lnSpc>
                          <a:spcPct val="115000"/>
                        </a:lnSpc>
                        <a:spcAft>
                          <a:spcPts val="1000"/>
                        </a:spcAft>
                      </a:pPr>
                      <a:r>
                        <a:rPr lang="ar-SA" sz="2000" b="1" dirty="0">
                          <a:solidFill>
                            <a:schemeClr val="tx1"/>
                          </a:solidFill>
                          <a:effectLst/>
                        </a:rPr>
                        <a:t>المعنوية</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1900" b="1" dirty="0">
                          <a:effectLst/>
                        </a:rPr>
                        <a:t>**</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1900" b="1" dirty="0">
                          <a:effectLst/>
                        </a:rPr>
                        <a:t>**</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1900" b="1" dirty="0">
                          <a:effectLst/>
                        </a:rPr>
                        <a:t>**</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1900" b="1" dirty="0">
                          <a:effectLst/>
                        </a:rPr>
                        <a:t>**</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en-US" sz="1900" b="1" dirty="0">
                          <a:effectLst/>
                        </a:rPr>
                        <a:t>**</a:t>
                      </a:r>
                      <a:endParaRPr lang="en-US" sz="1900" b="1" dirty="0">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extLst>
                  <a:ext uri="{0D108BD9-81ED-4DB2-BD59-A6C34878D82A}">
                    <a16:rowId xmlns:a16="http://schemas.microsoft.com/office/drawing/2014/main" val="2993748800"/>
                  </a:ext>
                </a:extLst>
              </a:tr>
            </a:tbl>
          </a:graphicData>
        </a:graphic>
      </p:graphicFrame>
      <p:sp>
        <p:nvSpPr>
          <p:cNvPr id="2" name="مستطيل: زوايا مستديرة 4">
            <a:extLst>
              <a:ext uri="{FF2B5EF4-FFF2-40B4-BE49-F238E27FC236}">
                <a16:creationId xmlns:a16="http://schemas.microsoft.com/office/drawing/2014/main" id="{760098B6-DF8B-47CC-91DB-9BA3E7B7379C}"/>
              </a:ext>
            </a:extLst>
          </p:cNvPr>
          <p:cNvSpPr>
            <a:spLocks noChangeArrowheads="1"/>
          </p:cNvSpPr>
          <p:nvPr/>
        </p:nvSpPr>
        <p:spPr bwMode="auto">
          <a:xfrm>
            <a:off x="-6525" y="84408"/>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تقانتي الصوف الزجاجي (</a:t>
            </a:r>
            <a:r>
              <a:rPr lang="en-US" sz="2000" b="1" dirty="0"/>
              <a:t>C3</a:t>
            </a:r>
            <a:r>
              <a:rPr lang="ar-IQ" sz="2000" b="1" dirty="0"/>
              <a:t>) والسيفادكس (</a:t>
            </a:r>
            <a:r>
              <a:rPr lang="en-US" sz="2000" b="1" dirty="0"/>
              <a:t>C4</a:t>
            </a:r>
            <a:r>
              <a:rPr lang="ar-IQ" sz="2000" b="1" dirty="0"/>
              <a:t>) لفصل السائل المنوي الطازج الرديء النوعية على العدد الكلي لبعض صفات السائل المنوي (</a:t>
            </a:r>
            <a:r>
              <a:rPr lang="en-US" sz="2000" b="1" dirty="0"/>
              <a:t>x 10</a:t>
            </a:r>
            <a:r>
              <a:rPr lang="en-US" sz="2000" b="1" baseline="30000" dirty="0"/>
              <a:t>6</a:t>
            </a:r>
            <a:r>
              <a:rPr lang="ar-IQ" sz="2000" b="1" dirty="0"/>
              <a:t>) لثيران الجاموس العراقي (المتوسط ± الخطأ القياسي)</a:t>
            </a:r>
            <a:endParaRPr lang="en-US" sz="2000" b="1" dirty="0"/>
          </a:p>
        </p:txBody>
      </p:sp>
    </p:spTree>
    <p:extLst>
      <p:ext uri="{BB962C8B-B14F-4D97-AF65-F5344CB8AC3E}">
        <p14:creationId xmlns:p14="http://schemas.microsoft.com/office/powerpoint/2010/main" val="75071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AutoShape 22">
            <a:extLst>
              <a:ext uri="{FF2B5EF4-FFF2-40B4-BE49-F238E27FC236}">
                <a16:creationId xmlns:a16="http://schemas.microsoft.com/office/drawing/2014/main" id="{792FECC8-D26C-17DB-FB7A-DC50FB2E5E02}"/>
              </a:ext>
            </a:extLst>
          </p:cNvPr>
          <p:cNvCxnSpPr>
            <a:cxnSpLocks noChangeShapeType="1"/>
          </p:cNvCxnSpPr>
          <p:nvPr/>
        </p:nvCxnSpPr>
        <p:spPr bwMode="auto">
          <a:xfrm>
            <a:off x="2682546"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AutoShape 15">
            <a:extLst>
              <a:ext uri="{FF2B5EF4-FFF2-40B4-BE49-F238E27FC236}">
                <a16:creationId xmlns:a16="http://schemas.microsoft.com/office/drawing/2014/main" id="{D8A3EE2B-1BE3-C60A-31B1-48E1CD6FF488}"/>
              </a:ext>
            </a:extLst>
          </p:cNvPr>
          <p:cNvCxnSpPr>
            <a:cxnSpLocks noChangeShapeType="1"/>
          </p:cNvCxnSpPr>
          <p:nvPr/>
        </p:nvCxnSpPr>
        <p:spPr bwMode="auto">
          <a:xfrm flipV="1">
            <a:off x="1446008" y="3823349"/>
            <a:ext cx="10423398"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cxnSp>
        <p:nvCxnSpPr>
          <p:cNvPr id="35" name="AutoShape 22">
            <a:extLst>
              <a:ext uri="{FF2B5EF4-FFF2-40B4-BE49-F238E27FC236}">
                <a16:creationId xmlns:a16="http://schemas.microsoft.com/office/drawing/2014/main" id="{6002022A-FC23-C725-4C8A-511FD9723E09}"/>
              </a:ext>
            </a:extLst>
          </p:cNvPr>
          <p:cNvCxnSpPr>
            <a:cxnSpLocks noChangeShapeType="1"/>
          </p:cNvCxnSpPr>
          <p:nvPr/>
        </p:nvCxnSpPr>
        <p:spPr bwMode="auto">
          <a:xfrm>
            <a:off x="66577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AutoShape 22">
            <a:extLst>
              <a:ext uri="{FF2B5EF4-FFF2-40B4-BE49-F238E27FC236}">
                <a16:creationId xmlns:a16="http://schemas.microsoft.com/office/drawing/2014/main" id="{D5AF591A-7EDA-6885-073F-40C990E98865}"/>
              </a:ext>
            </a:extLst>
          </p:cNvPr>
          <p:cNvCxnSpPr>
            <a:cxnSpLocks noChangeShapeType="1"/>
          </p:cNvCxnSpPr>
          <p:nvPr/>
        </p:nvCxnSpPr>
        <p:spPr bwMode="auto">
          <a:xfrm>
            <a:off x="8861871" y="3551017"/>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AutoShape 22">
            <a:extLst>
              <a:ext uri="{FF2B5EF4-FFF2-40B4-BE49-F238E27FC236}">
                <a16:creationId xmlns:a16="http://schemas.microsoft.com/office/drawing/2014/main" id="{FB5A8C43-8133-7101-6A26-C38DCF3D9505}"/>
              </a:ext>
            </a:extLst>
          </p:cNvPr>
          <p:cNvCxnSpPr>
            <a:cxnSpLocks noChangeShapeType="1"/>
          </p:cNvCxnSpPr>
          <p:nvPr/>
        </p:nvCxnSpPr>
        <p:spPr bwMode="auto">
          <a:xfrm>
            <a:off x="110876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22">
            <a:extLst>
              <a:ext uri="{FF2B5EF4-FFF2-40B4-BE49-F238E27FC236}">
                <a16:creationId xmlns:a16="http://schemas.microsoft.com/office/drawing/2014/main" id="{EEEB460E-5E3E-DC2F-2C9B-7D340C8DDC99}"/>
              </a:ext>
            </a:extLst>
          </p:cNvPr>
          <p:cNvCxnSpPr>
            <a:cxnSpLocks noChangeShapeType="1"/>
          </p:cNvCxnSpPr>
          <p:nvPr/>
        </p:nvCxnSpPr>
        <p:spPr bwMode="auto">
          <a:xfrm>
            <a:off x="2663274" y="251702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AutoShape 22">
            <a:extLst>
              <a:ext uri="{FF2B5EF4-FFF2-40B4-BE49-F238E27FC236}">
                <a16:creationId xmlns:a16="http://schemas.microsoft.com/office/drawing/2014/main" id="{3EE9ECB5-1AFC-7C50-3C4D-980232E9327D}"/>
              </a:ext>
            </a:extLst>
          </p:cNvPr>
          <p:cNvCxnSpPr>
            <a:cxnSpLocks noChangeShapeType="1"/>
          </p:cNvCxnSpPr>
          <p:nvPr/>
        </p:nvCxnSpPr>
        <p:spPr bwMode="auto">
          <a:xfrm flipH="1">
            <a:off x="6096000" y="1121788"/>
            <a:ext cx="0" cy="2908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21">
            <a:extLst>
              <a:ext uri="{FF2B5EF4-FFF2-40B4-BE49-F238E27FC236}">
                <a16:creationId xmlns:a16="http://schemas.microsoft.com/office/drawing/2014/main" id="{82E46B3A-7D43-2DA3-939E-2DC396CD71F0}"/>
              </a:ext>
            </a:extLst>
          </p:cNvPr>
          <p:cNvCxnSpPr>
            <a:cxnSpLocks noChangeShapeType="1"/>
          </p:cNvCxnSpPr>
          <p:nvPr/>
        </p:nvCxnSpPr>
        <p:spPr bwMode="auto">
          <a:xfrm>
            <a:off x="7610257" y="1805671"/>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22">
            <a:extLst>
              <a:ext uri="{FF2B5EF4-FFF2-40B4-BE49-F238E27FC236}">
                <a16:creationId xmlns:a16="http://schemas.microsoft.com/office/drawing/2014/main" id="{A67133D6-ED28-06BC-8FC8-C03B2AAA71B4}"/>
              </a:ext>
            </a:extLst>
          </p:cNvPr>
          <p:cNvCxnSpPr>
            <a:cxnSpLocks noChangeShapeType="1"/>
          </p:cNvCxnSpPr>
          <p:nvPr/>
        </p:nvCxnSpPr>
        <p:spPr bwMode="auto">
          <a:xfrm>
            <a:off x="4169429" y="1806941"/>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1">
            <a:extLst>
              <a:ext uri="{FF2B5EF4-FFF2-40B4-BE49-F238E27FC236}">
                <a16:creationId xmlns:a16="http://schemas.microsoft.com/office/drawing/2014/main" id="{1AF81198-BCBB-A3FB-AE72-CC2B1E1EA037}"/>
              </a:ext>
            </a:extLst>
          </p:cNvPr>
          <p:cNvCxnSpPr>
            <a:cxnSpLocks noChangeShapeType="1"/>
          </p:cNvCxnSpPr>
          <p:nvPr/>
        </p:nvCxnSpPr>
        <p:spPr bwMode="auto">
          <a:xfrm>
            <a:off x="11052968" y="2509239"/>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2">
            <a:extLst>
              <a:ext uri="{FF2B5EF4-FFF2-40B4-BE49-F238E27FC236}">
                <a16:creationId xmlns:a16="http://schemas.microsoft.com/office/drawing/2014/main" id="{CF65F439-0653-B7FD-67EE-C720866A0FDF}"/>
              </a:ext>
            </a:extLst>
          </p:cNvPr>
          <p:cNvCxnSpPr>
            <a:cxnSpLocks noChangeShapeType="1"/>
          </p:cNvCxnSpPr>
          <p:nvPr/>
        </p:nvCxnSpPr>
        <p:spPr bwMode="auto">
          <a:xfrm>
            <a:off x="6657707" y="254451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21">
            <a:extLst>
              <a:ext uri="{FF2B5EF4-FFF2-40B4-BE49-F238E27FC236}">
                <a16:creationId xmlns:a16="http://schemas.microsoft.com/office/drawing/2014/main" id="{0F5F26F7-326A-78A7-3517-F454CEC23132}"/>
              </a:ext>
            </a:extLst>
          </p:cNvPr>
          <p:cNvCxnSpPr>
            <a:cxnSpLocks noChangeShapeType="1"/>
          </p:cNvCxnSpPr>
          <p:nvPr/>
        </p:nvCxnSpPr>
        <p:spPr bwMode="auto">
          <a:xfrm>
            <a:off x="8787028" y="2541490"/>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Text Placeholder 1"/>
          <p:cNvSpPr>
            <a:spLocks noGrp="1"/>
          </p:cNvSpPr>
          <p:nvPr>
            <p:ph type="body" sz="quarter" idx="10"/>
          </p:nvPr>
        </p:nvSpPr>
        <p:spPr>
          <a:xfrm>
            <a:off x="8978077" y="12128"/>
            <a:ext cx="3213923" cy="552198"/>
          </a:xfr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ormAutofit lnSpcReduction="10000"/>
          </a:body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منهجية البحث</a:t>
            </a:r>
          </a:p>
        </p:txBody>
      </p:sp>
      <p:sp>
        <p:nvSpPr>
          <p:cNvPr id="48" name="Text Placeholder 1"/>
          <p:cNvSpPr txBox="1">
            <a:spLocks/>
          </p:cNvSpPr>
          <p:nvPr/>
        </p:nvSpPr>
        <p:spPr>
          <a:xfrm>
            <a:off x="4489038" y="28298"/>
            <a:ext cx="3213923" cy="552198"/>
          </a:xfrm>
          <a:prstGeom prst="rect">
            <a:avLst/>
          </a:prstGeo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chor="ctr">
            <a:normAutofit lnSpcReduction="10000"/>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تصميم التجربة الثانية</a:t>
            </a:r>
          </a:p>
        </p:txBody>
      </p:sp>
      <p:sp>
        <p:nvSpPr>
          <p:cNvPr id="4" name="Rounded Rectangle 44">
            <a:extLst>
              <a:ext uri="{FF2B5EF4-FFF2-40B4-BE49-F238E27FC236}">
                <a16:creationId xmlns:a16="http://schemas.microsoft.com/office/drawing/2014/main" id="{C582098E-0846-D645-E691-5F5ACC0AA858}"/>
              </a:ext>
            </a:extLst>
          </p:cNvPr>
          <p:cNvSpPr>
            <a:spLocks noChangeArrowheads="1"/>
          </p:cNvSpPr>
          <p:nvPr/>
        </p:nvSpPr>
        <p:spPr bwMode="auto">
          <a:xfrm>
            <a:off x="3751621" y="715004"/>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ثيران الجاموس العراقي </a:t>
            </a:r>
            <a:r>
              <a:rPr lang="en-US" sz="2000" b="1" dirty="0">
                <a:latin typeface="Calibri" panose="020F0502020204030204" pitchFamily="34" charset="0"/>
                <a:ea typeface="Calibri" panose="020F0502020204030204" pitchFamily="34" charset="0"/>
                <a:cs typeface="Arial" panose="020B0604020202020204" pitchFamily="34" charset="0"/>
              </a:rPr>
              <a:t>9</a:t>
            </a:r>
            <a:r>
              <a:rPr lang="ar-IQ" sz="2000" b="1" dirty="0">
                <a:latin typeface="Calibri" panose="020F0502020204030204" pitchFamily="34" charset="0"/>
                <a:ea typeface="Calibri" panose="020F0502020204030204" pitchFamily="34" charset="0"/>
                <a:cs typeface="Arial" panose="020B0604020202020204" pitchFamily="34" charset="0"/>
              </a:rPr>
              <a:t> </a:t>
            </a:r>
            <a:r>
              <a:rPr lang="ar-IQ" sz="2000" b="1" dirty="0">
                <a:effectLst/>
                <a:latin typeface="Calibri" panose="020F0502020204030204" pitchFamily="34" charset="0"/>
                <a:ea typeface="Calibri" panose="020F0502020204030204" pitchFamily="34" charset="0"/>
                <a:cs typeface="Arial" panose="020B0604020202020204" pitchFamily="34" charset="0"/>
              </a:rPr>
              <a:t>ثيران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unded Rectangle 44">
            <a:extLst>
              <a:ext uri="{FF2B5EF4-FFF2-40B4-BE49-F238E27FC236}">
                <a16:creationId xmlns:a16="http://schemas.microsoft.com/office/drawing/2014/main" id="{9031D348-A554-0681-B964-F843833E86D4}"/>
              </a:ext>
            </a:extLst>
          </p:cNvPr>
          <p:cNvSpPr>
            <a:spLocks noChangeArrowheads="1"/>
          </p:cNvSpPr>
          <p:nvPr/>
        </p:nvSpPr>
        <p:spPr bwMode="auto">
          <a:xfrm>
            <a:off x="3751621" y="1418572"/>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جمع السائل المنوي أسبوعيا لمدة </a:t>
            </a:r>
            <a:r>
              <a:rPr lang="en-US" sz="2000" b="1" dirty="0">
                <a:latin typeface="Calibri" panose="020F0502020204030204" pitchFamily="34" charset="0"/>
                <a:ea typeface="Calibri" panose="020F0502020204030204" pitchFamily="34" charset="0"/>
                <a:cs typeface="Arial" panose="020B0604020202020204" pitchFamily="34" charset="0"/>
              </a:rPr>
              <a:t>8</a:t>
            </a:r>
            <a:r>
              <a:rPr lang="ar-IQ" sz="2000" b="1" dirty="0">
                <a:effectLst/>
                <a:latin typeface="Calibri" panose="020F0502020204030204" pitchFamily="34" charset="0"/>
                <a:ea typeface="Calibri" panose="020F0502020204030204" pitchFamily="34" charset="0"/>
                <a:cs typeface="Arial" panose="020B0604020202020204" pitchFamily="34" charset="0"/>
              </a:rPr>
              <a:t> اسابيع</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AutoShape 15">
            <a:extLst>
              <a:ext uri="{FF2B5EF4-FFF2-40B4-BE49-F238E27FC236}">
                <a16:creationId xmlns:a16="http://schemas.microsoft.com/office/drawing/2014/main" id="{150385F1-17CC-D9F1-1BFA-84970C02B4A5}"/>
              </a:ext>
            </a:extLst>
          </p:cNvPr>
          <p:cNvCxnSpPr>
            <a:cxnSpLocks noChangeShapeType="1"/>
          </p:cNvCxnSpPr>
          <p:nvPr/>
        </p:nvCxnSpPr>
        <p:spPr bwMode="auto">
          <a:xfrm flipV="1">
            <a:off x="4111407" y="1970771"/>
            <a:ext cx="3498850"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sp>
        <p:nvSpPr>
          <p:cNvPr id="11" name="Rectangle 4">
            <a:extLst>
              <a:ext uri="{FF2B5EF4-FFF2-40B4-BE49-F238E27FC236}">
                <a16:creationId xmlns:a16="http://schemas.microsoft.com/office/drawing/2014/main" id="{F9020FA5-5790-1E35-B2A1-37FF66147E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693E2CC1-75B2-BB0D-93EF-CBCE5F87361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ounded Rectangle 44">
            <a:extLst>
              <a:ext uri="{FF2B5EF4-FFF2-40B4-BE49-F238E27FC236}">
                <a16:creationId xmlns:a16="http://schemas.microsoft.com/office/drawing/2014/main" id="{7FD42BB4-572C-6062-27C5-988869E2A0C8}"/>
              </a:ext>
            </a:extLst>
          </p:cNvPr>
          <p:cNvSpPr>
            <a:spLocks noChangeArrowheads="1"/>
          </p:cNvSpPr>
          <p:nvPr/>
        </p:nvSpPr>
        <p:spPr bwMode="auto">
          <a:xfrm>
            <a:off x="318896" y="2122140"/>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الجيد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ounded Rectangle 44">
            <a:extLst>
              <a:ext uri="{FF2B5EF4-FFF2-40B4-BE49-F238E27FC236}">
                <a16:creationId xmlns:a16="http://schemas.microsoft.com/office/drawing/2014/main" id="{F30F4C42-D23E-167B-D41F-625282DD79CC}"/>
              </a:ext>
            </a:extLst>
          </p:cNvPr>
          <p:cNvSpPr>
            <a:spLocks noChangeArrowheads="1"/>
          </p:cNvSpPr>
          <p:nvPr/>
        </p:nvSpPr>
        <p:spPr bwMode="auto">
          <a:xfrm>
            <a:off x="6346212" y="2138827"/>
            <a:ext cx="5331529"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رديء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AutoShape 15">
            <a:extLst>
              <a:ext uri="{FF2B5EF4-FFF2-40B4-BE49-F238E27FC236}">
                <a16:creationId xmlns:a16="http://schemas.microsoft.com/office/drawing/2014/main" id="{95CA858B-2573-EAFF-B3EC-F53E733762FC}"/>
              </a:ext>
            </a:extLst>
          </p:cNvPr>
          <p:cNvCxnSpPr>
            <a:cxnSpLocks noChangeShapeType="1"/>
          </p:cNvCxnSpPr>
          <p:nvPr/>
        </p:nvCxnSpPr>
        <p:spPr bwMode="auto">
          <a:xfrm>
            <a:off x="6312312" y="2691026"/>
            <a:ext cx="5331529"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sp>
        <p:nvSpPr>
          <p:cNvPr id="27" name="Rounded Rectangle 44">
            <a:extLst>
              <a:ext uri="{FF2B5EF4-FFF2-40B4-BE49-F238E27FC236}">
                <a16:creationId xmlns:a16="http://schemas.microsoft.com/office/drawing/2014/main" id="{A22A0176-EC3A-E817-B8E7-B1E312A0050A}"/>
              </a:ext>
            </a:extLst>
          </p:cNvPr>
          <p:cNvSpPr>
            <a:spLocks noChangeArrowheads="1"/>
          </p:cNvSpPr>
          <p:nvPr/>
        </p:nvSpPr>
        <p:spPr bwMode="auto">
          <a:xfrm>
            <a:off x="9963607" y="2815943"/>
            <a:ext cx="1905799" cy="833804"/>
          </a:xfrm>
          <a:prstGeom prst="roundRect">
            <a:avLst>
              <a:gd name="adj" fmla="val 16667"/>
            </a:avLst>
          </a:prstGeom>
          <a:solidFill>
            <a:srgbClr val="FFC000"/>
          </a:solidFill>
          <a:ln w="25400" cap="flat" cmpd="sng" algn="ctr">
            <a:solidFill>
              <a:schemeClr val="tx1"/>
            </a:solidFill>
            <a:prstDash val="solid"/>
            <a:headEnd/>
            <a:tailEnd/>
          </a:ln>
          <a:effectLst>
            <a:glow rad="139700">
              <a:schemeClr val="accent5">
                <a:satMod val="175000"/>
                <a:alpha val="40000"/>
              </a:schemeClr>
            </a:glow>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Swim down (</a:t>
            </a:r>
            <a:r>
              <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T4</a:t>
            </a:r>
            <a:r>
              <a:rPr lang="en-US" sz="2000" b="1" dirty="0">
                <a:effectLst/>
                <a:latin typeface="Calibri" panose="020F0502020204030204" pitchFamily="34" charset="0"/>
                <a:ea typeface="Calibri" panose="020F0502020204030204" pitchFamily="34" charset="0"/>
                <a:cs typeface="Arial" panose="020B0604020202020204" pitchFamily="34" charset="0"/>
              </a:rPr>
              <a:t>)</a:t>
            </a:r>
          </a:p>
        </p:txBody>
      </p:sp>
      <p:sp>
        <p:nvSpPr>
          <p:cNvPr id="28" name="Rounded Rectangle 44">
            <a:extLst>
              <a:ext uri="{FF2B5EF4-FFF2-40B4-BE49-F238E27FC236}">
                <a16:creationId xmlns:a16="http://schemas.microsoft.com/office/drawing/2014/main" id="{AC37AC5C-16E2-6E3C-7F24-CB916F588F5E}"/>
              </a:ext>
            </a:extLst>
          </p:cNvPr>
          <p:cNvSpPr>
            <a:spLocks noChangeArrowheads="1"/>
          </p:cNvSpPr>
          <p:nvPr/>
        </p:nvSpPr>
        <p:spPr bwMode="auto">
          <a:xfrm>
            <a:off x="7702962" y="2859081"/>
            <a:ext cx="2130150" cy="746115"/>
          </a:xfrm>
          <a:prstGeom prst="roundRect">
            <a:avLst>
              <a:gd name="adj" fmla="val 16667"/>
            </a:avLst>
          </a:prstGeom>
          <a:solidFill>
            <a:srgbClr val="FFC000"/>
          </a:solidFill>
          <a:ln w="25400" cap="flat" cmpd="sng" algn="ctr">
            <a:solidFill>
              <a:schemeClr val="tx1"/>
            </a:solidFill>
            <a:prstDash val="solid"/>
            <a:headEnd/>
            <a:tailEnd/>
          </a:ln>
          <a:effectLst>
            <a:glow rad="139700">
              <a:schemeClr val="accent5">
                <a:satMod val="175000"/>
                <a:alpha val="40000"/>
              </a:schemeClr>
            </a:glow>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Sil-select plus</a:t>
            </a:r>
            <a:r>
              <a:rPr lang="ar-IQ" sz="2000" b="1" dirty="0">
                <a:effectLst/>
                <a:latin typeface="Calibri" panose="020F0502020204030204" pitchFamily="34" charset="0"/>
                <a:ea typeface="Calibri" panose="020F0502020204030204" pitchFamily="34" charset="0"/>
                <a:cs typeface="Arial" panose="020B0604020202020204" pitchFamily="34" charset="0"/>
              </a:rPr>
              <a:t> </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T3</a:t>
            </a:r>
            <a:r>
              <a:rPr lang="en-US" sz="1800" b="1"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ounded Rectangle 44">
            <a:extLst>
              <a:ext uri="{FF2B5EF4-FFF2-40B4-BE49-F238E27FC236}">
                <a16:creationId xmlns:a16="http://schemas.microsoft.com/office/drawing/2014/main" id="{A7B05B9F-99D7-B7EE-5AFB-5DABFECBC400}"/>
              </a:ext>
            </a:extLst>
          </p:cNvPr>
          <p:cNvSpPr>
            <a:spLocks noChangeArrowheads="1"/>
          </p:cNvSpPr>
          <p:nvPr/>
        </p:nvSpPr>
        <p:spPr bwMode="auto">
          <a:xfrm>
            <a:off x="4318573" y="2899844"/>
            <a:ext cx="3084518" cy="746112"/>
          </a:xfrm>
          <a:prstGeom prst="roundRect">
            <a:avLst>
              <a:gd name="adj" fmla="val 16667"/>
            </a:avLst>
          </a:prstGeom>
          <a:solidFill>
            <a:srgbClr val="FFC000"/>
          </a:solidFill>
          <a:ln w="25400" cap="flat" cmpd="sng" algn="ctr">
            <a:solidFill>
              <a:schemeClr val="tx1"/>
            </a:solidFill>
            <a:prstDash val="solid"/>
            <a:headEnd/>
            <a:tailEnd/>
          </a:ln>
          <a:effectLst>
            <a:glow rad="139700">
              <a:schemeClr val="accent5">
                <a:satMod val="175000"/>
                <a:alpha val="40000"/>
              </a:schemeClr>
            </a:glow>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السالبة سائل منوي رديء النوعية (</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T2</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sp>
        <p:nvSpPr>
          <p:cNvPr id="31" name="Rounded Rectangle 44">
            <a:extLst>
              <a:ext uri="{FF2B5EF4-FFF2-40B4-BE49-F238E27FC236}">
                <a16:creationId xmlns:a16="http://schemas.microsoft.com/office/drawing/2014/main" id="{19DEF0B1-B847-BBEE-9B50-AF16528B8A84}"/>
              </a:ext>
            </a:extLst>
          </p:cNvPr>
          <p:cNvSpPr>
            <a:spLocks noChangeArrowheads="1"/>
          </p:cNvSpPr>
          <p:nvPr/>
        </p:nvSpPr>
        <p:spPr bwMode="auto">
          <a:xfrm>
            <a:off x="188744" y="2842572"/>
            <a:ext cx="2978525" cy="803384"/>
          </a:xfrm>
          <a:prstGeom prst="roundRect">
            <a:avLst>
              <a:gd name="adj" fmla="val 16667"/>
            </a:avLst>
          </a:prstGeom>
          <a:solidFill>
            <a:srgbClr val="FFC000"/>
          </a:solidFill>
          <a:ln w="25400" cap="flat" cmpd="sng" algn="ctr">
            <a:solidFill>
              <a:schemeClr val="tx1"/>
            </a:solidFill>
            <a:prstDash val="solid"/>
            <a:headEnd/>
            <a:tailEnd/>
          </a:ln>
          <a:effectLst>
            <a:glow rad="139700">
              <a:schemeClr val="accent5">
                <a:satMod val="175000"/>
                <a:alpha val="40000"/>
              </a:schemeClr>
            </a:glow>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الموجبة سائل منوي جيد النوعية (</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T1</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cxnSp>
        <p:nvCxnSpPr>
          <p:cNvPr id="38" name="AutoShape 22">
            <a:extLst>
              <a:ext uri="{FF2B5EF4-FFF2-40B4-BE49-F238E27FC236}">
                <a16:creationId xmlns:a16="http://schemas.microsoft.com/office/drawing/2014/main" id="{66AA43F0-7531-E99E-17A3-4FAA68B6218F}"/>
              </a:ext>
            </a:extLst>
          </p:cNvPr>
          <p:cNvCxnSpPr>
            <a:cxnSpLocks noChangeShapeType="1"/>
          </p:cNvCxnSpPr>
          <p:nvPr/>
        </p:nvCxnSpPr>
        <p:spPr bwMode="auto">
          <a:xfrm>
            <a:off x="6053135" y="382334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Rectangle 12">
            <a:extLst>
              <a:ext uri="{FF2B5EF4-FFF2-40B4-BE49-F238E27FC236}">
                <a16:creationId xmlns:a16="http://schemas.microsoft.com/office/drawing/2014/main" id="{7336E77F-E6A0-8F83-8630-32EEC8B2BA03}"/>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0" name="Rectangle 13">
            <a:extLst>
              <a:ext uri="{FF2B5EF4-FFF2-40B4-BE49-F238E27FC236}">
                <a16:creationId xmlns:a16="http://schemas.microsoft.com/office/drawing/2014/main" id="{AE4D423C-4D6A-E83C-5F45-D110F0052E9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7" name="Rounded Rectangle 44">
            <a:extLst>
              <a:ext uri="{FF2B5EF4-FFF2-40B4-BE49-F238E27FC236}">
                <a16:creationId xmlns:a16="http://schemas.microsoft.com/office/drawing/2014/main" id="{324D7CA5-201B-424F-8A02-441ADFC287EC}"/>
              </a:ext>
            </a:extLst>
          </p:cNvPr>
          <p:cNvSpPr>
            <a:spLocks noChangeArrowheads="1"/>
          </p:cNvSpPr>
          <p:nvPr/>
        </p:nvSpPr>
        <p:spPr bwMode="auto">
          <a:xfrm>
            <a:off x="6095999" y="3903675"/>
            <a:ext cx="4997668" cy="2801921"/>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spcAft>
                <a:spcPts val="1000"/>
              </a:spcAft>
            </a:pPr>
            <a:r>
              <a:rPr lang="ar-IQ"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تقييم صفات السائل المنوي </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تركيز النطف (قبل وبعد الفصل).</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الحركة الجماعية (قبل الفصل).</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الحركة الفردية.</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النطف الحية.</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النطف الطبيعية.</a:t>
            </a:r>
          </a:p>
          <a:p>
            <a:pPr marL="285750" lvl="0" indent="-285750" algn="r" rtl="1">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التشوهات الكلية للنطف واجزائها.</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0" marR="0" algn="ctr" rtl="1">
              <a:spcBef>
                <a:spcPts val="0"/>
              </a:spcBef>
              <a:spcAft>
                <a:spcPts val="0"/>
              </a:spcAft>
            </a:pPr>
            <a:endParaRPr lang="en-US" b="1" dirty="0">
              <a:effectLst/>
              <a:latin typeface="Calibri"/>
              <a:ea typeface="Calibri"/>
              <a:cs typeface="Arial"/>
            </a:endParaRPr>
          </a:p>
        </p:txBody>
      </p:sp>
      <p:sp>
        <p:nvSpPr>
          <p:cNvPr id="49" name="Rounded Rectangle 44">
            <a:extLst>
              <a:ext uri="{FF2B5EF4-FFF2-40B4-BE49-F238E27FC236}">
                <a16:creationId xmlns:a16="http://schemas.microsoft.com/office/drawing/2014/main" id="{38E9BE63-81BF-4176-4A4E-6D4A86A33A4A}"/>
              </a:ext>
            </a:extLst>
          </p:cNvPr>
          <p:cNvSpPr>
            <a:spLocks noChangeArrowheads="1"/>
          </p:cNvSpPr>
          <p:nvPr/>
        </p:nvSpPr>
        <p:spPr bwMode="auto">
          <a:xfrm>
            <a:off x="1053472" y="3906329"/>
            <a:ext cx="4997668" cy="2799266"/>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سلامة الأكروسوم.</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المتحركة.</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الطبيعية</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سليمة الغشاء البلازمي.</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النطف سليمة الأكروسوم.</a:t>
            </a:r>
            <a:endParaRPr lang="ar-IQ" dirty="0">
              <a:latin typeface="Calibri" panose="020F0502020204030204" pitchFamily="34" charset="0"/>
              <a:ea typeface="Calibri" panose="020F0502020204030204" pitchFamily="34" charset="0"/>
              <a:cs typeface="Arial" panose="020B0604020202020204" pitchFamily="34" charset="0"/>
            </a:endParaRPr>
          </a:p>
          <a:p>
            <a:pPr marL="285750" lvl="0" indent="-285750" algn="r" rtl="1">
              <a:lnSpc>
                <a:spcPct val="107000"/>
              </a:lnSpc>
              <a:spcAft>
                <a:spcPts val="800"/>
              </a:spcAft>
              <a:buFont typeface="Arial" panose="020B0604020202020204" pitchFamily="34" charset="0"/>
              <a:buChar char="•"/>
            </a:pPr>
            <a:r>
              <a:rPr lang="ar-IQ" b="1" dirty="0">
                <a:effectLst/>
                <a:latin typeface="Calibri" panose="020F0502020204030204" pitchFamily="34" charset="0"/>
                <a:ea typeface="Calibri" panose="020F0502020204030204" pitchFamily="34" charset="0"/>
                <a:cs typeface="Arial" panose="020B0604020202020204" pitchFamily="34" charset="0"/>
              </a:rPr>
              <a:t>عدد أجزاء النطف الحيوية.</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15000"/>
              </a:lnSpc>
              <a:spcBef>
                <a:spcPts val="0"/>
              </a:spcBef>
              <a:spcAft>
                <a:spcPts val="0"/>
              </a:spcAft>
            </a:pPr>
            <a:endParaRPr lang="en-US" dirty="0">
              <a:effectLst/>
              <a:latin typeface="Calibri"/>
              <a:ea typeface="Calibri"/>
              <a:cs typeface="Arial"/>
            </a:endParaRPr>
          </a:p>
        </p:txBody>
      </p:sp>
    </p:spTree>
    <p:extLst>
      <p:ext uri="{BB962C8B-B14F-4D97-AF65-F5344CB8AC3E}">
        <p14:creationId xmlns:p14="http://schemas.microsoft.com/office/powerpoint/2010/main" val="70783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5AE35E8-49C9-719D-BDCF-806AFA7F8D9A}"/>
              </a:ext>
            </a:extLst>
          </p:cNvPr>
          <p:cNvSpPr/>
          <p:nvPr/>
        </p:nvSpPr>
        <p:spPr>
          <a:xfrm>
            <a:off x="-1" y="-496079"/>
            <a:ext cx="12192001" cy="3570442"/>
          </a:xfrm>
          <a:prstGeom prst="roundRect">
            <a:avLst/>
          </a:prstGeom>
          <a:gradFill flip="none" rotWithShape="1">
            <a:gsLst>
              <a:gs pos="20000">
                <a:srgbClr val="003399"/>
              </a:gs>
              <a:gs pos="100000">
                <a:srgbClr val="FF3300">
                  <a:alpha val="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221F751-3C5B-4561-AD14-8637C5B66736}"/>
              </a:ext>
            </a:extLst>
          </p:cNvPr>
          <p:cNvSpPr txBox="1"/>
          <p:nvPr/>
        </p:nvSpPr>
        <p:spPr>
          <a:xfrm>
            <a:off x="1189657" y="1037136"/>
            <a:ext cx="9812686" cy="2603341"/>
          </a:xfrm>
          <a:prstGeom prst="rect">
            <a:avLst/>
          </a:prstGeom>
          <a:noFill/>
        </p:spPr>
        <p:txBody>
          <a:bodyPr wrap="square" rtlCol="0" anchor="ctr">
            <a:spAutoFit/>
          </a:bodyPr>
          <a:lstStyle/>
          <a:p>
            <a:pPr algn="ctr" rtl="1">
              <a:lnSpc>
                <a:spcPct val="115000"/>
              </a:lnSpc>
            </a:pPr>
            <a:r>
              <a:rPr lang="ar-SA" sz="3600" b="1" dirty="0">
                <a:cs typeface="+mj-cs"/>
              </a:rPr>
              <a:t>تأثير بعض تقانات فصل النطف و</a:t>
            </a:r>
            <a:r>
              <a:rPr lang="ar-IQ" sz="3600" b="1" dirty="0">
                <a:cs typeface="+mj-cs"/>
              </a:rPr>
              <a:t>الفعل التآزري لبعض </a:t>
            </a:r>
            <a:r>
              <a:rPr lang="ar-SA" sz="3600" b="1" dirty="0">
                <a:cs typeface="+mj-cs"/>
              </a:rPr>
              <a:t>مضادات الأكسدة في تحسين صفات السائل المنوي الرديئة النوعية لثيران ال</a:t>
            </a:r>
            <a:r>
              <a:rPr lang="ar-IQ" sz="3600" b="1" dirty="0">
                <a:cs typeface="+mj-cs"/>
              </a:rPr>
              <a:t>جاموس العراقي (</a:t>
            </a:r>
            <a:r>
              <a:rPr lang="en-US" sz="3600" b="1" i="1" dirty="0">
                <a:solidFill>
                  <a:srgbClr val="FF0000"/>
                </a:solidFill>
                <a:cs typeface="+mj-cs"/>
              </a:rPr>
              <a:t>Bubalus bubalis</a:t>
            </a:r>
            <a:r>
              <a:rPr lang="ar-IQ" sz="3600" b="1" dirty="0">
                <a:cs typeface="+mj-cs"/>
              </a:rPr>
              <a:t>)</a:t>
            </a:r>
            <a:endParaRPr lang="en-US" sz="3600" b="1" dirty="0">
              <a:cs typeface="+mj-cs"/>
            </a:endParaRPr>
          </a:p>
          <a:p>
            <a:pPr algn="ctr" rtl="1">
              <a:lnSpc>
                <a:spcPct val="115000"/>
              </a:lnSpc>
            </a:pPr>
            <a:endParaRPr lang="en-US" sz="3600" dirty="0">
              <a:solidFill>
                <a:srgbClr val="3333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2D27DFF5-FA32-41A8-A04D-E0125D1B6938}"/>
              </a:ext>
            </a:extLst>
          </p:cNvPr>
          <p:cNvSpPr/>
          <p:nvPr/>
        </p:nvSpPr>
        <p:spPr>
          <a:xfrm>
            <a:off x="906029" y="5213732"/>
            <a:ext cx="1046784"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B3C9BBE-EC25-47B2-B3D9-832D0DF0F417}"/>
              </a:ext>
            </a:extLst>
          </p:cNvPr>
          <p:cNvSpPr/>
          <p:nvPr/>
        </p:nvSpPr>
        <p:spPr>
          <a:xfrm>
            <a:off x="1018404" y="3143254"/>
            <a:ext cx="892846"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4DBE7D-3558-4414-95D8-884751D88C88}"/>
              </a:ext>
            </a:extLst>
          </p:cNvPr>
          <p:cNvSpPr/>
          <p:nvPr/>
        </p:nvSpPr>
        <p:spPr>
          <a:xfrm>
            <a:off x="1032259" y="3501932"/>
            <a:ext cx="862058"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5995D32-6A82-439F-AEA6-48407C44F08D}"/>
              </a:ext>
            </a:extLst>
          </p:cNvPr>
          <p:cNvSpPr/>
          <p:nvPr/>
        </p:nvSpPr>
        <p:spPr>
          <a:xfrm>
            <a:off x="898332" y="4835042"/>
            <a:ext cx="1062178"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endParaRPr lang="en-US"/>
          </a:p>
        </p:txBody>
      </p:sp>
      <p:sp>
        <p:nvSpPr>
          <p:cNvPr id="4" name="Rectangle: Rounded Corners 3">
            <a:extLst>
              <a:ext uri="{FF2B5EF4-FFF2-40B4-BE49-F238E27FC236}">
                <a16:creationId xmlns:a16="http://schemas.microsoft.com/office/drawing/2014/main" id="{94F984D4-6E95-60A1-D566-D0515EE3DD7F}"/>
              </a:ext>
            </a:extLst>
          </p:cNvPr>
          <p:cNvSpPr/>
          <p:nvPr/>
        </p:nvSpPr>
        <p:spPr>
          <a:xfrm>
            <a:off x="6197600" y="3074362"/>
            <a:ext cx="6662057" cy="3965067"/>
          </a:xfrm>
          <a:prstGeom prst="roundRect">
            <a:avLst/>
          </a:prstGeom>
          <a:gradFill flip="none" rotWithShape="1">
            <a:gsLst>
              <a:gs pos="15000">
                <a:srgbClr val="3333CC"/>
              </a:gs>
              <a:gs pos="100000">
                <a:srgbClr val="FF3300">
                  <a:alpha val="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3">
            <a:extLst>
              <a:ext uri="{FF2B5EF4-FFF2-40B4-BE49-F238E27FC236}">
                <a16:creationId xmlns:a16="http://schemas.microsoft.com/office/drawing/2014/main" id="{084DA48F-E9E0-44A5-AB6D-98EC19CC7BF8}"/>
              </a:ext>
            </a:extLst>
          </p:cNvPr>
          <p:cNvSpPr txBox="1"/>
          <p:nvPr/>
        </p:nvSpPr>
        <p:spPr>
          <a:xfrm>
            <a:off x="6968453" y="4182775"/>
            <a:ext cx="4871234" cy="1323439"/>
          </a:xfrm>
          <a:prstGeom prst="rect">
            <a:avLst/>
          </a:prstGeom>
          <a:noFill/>
        </p:spPr>
        <p:txBody>
          <a:bodyPr wrap="square" rtlCol="0" anchor="ctr">
            <a:spAutoFit/>
          </a:bodyPr>
          <a:lstStyle/>
          <a:p>
            <a:pPr algn="ctr"/>
            <a:r>
              <a:rPr lang="ar-IQ" altLang="ko-KR" sz="4000" b="1" dirty="0">
                <a:cs typeface="Arial" pitchFamily="34" charset="0"/>
              </a:rPr>
              <a:t>الباحث</a:t>
            </a:r>
            <a:endParaRPr lang="en-US" altLang="ko-KR" sz="4000" b="1" dirty="0">
              <a:cs typeface="Arial" pitchFamily="34" charset="0"/>
            </a:endParaRPr>
          </a:p>
          <a:p>
            <a:pPr algn="ctr"/>
            <a:r>
              <a:rPr lang="ar-IQ" altLang="ko-KR" sz="4000" b="1" dirty="0">
                <a:cs typeface="Arial" pitchFamily="34" charset="0"/>
              </a:rPr>
              <a:t>سيف ناظم عبد الرحمن</a:t>
            </a:r>
            <a:endParaRPr lang="ko-KR" altLang="en-US" sz="4000" b="1" dirty="0">
              <a:cs typeface="Arial" pitchFamily="34" charset="0"/>
            </a:endParaRPr>
          </a:p>
        </p:txBody>
      </p:sp>
      <p:sp>
        <p:nvSpPr>
          <p:cNvPr id="6" name="Rectangle: Rounded Corners 5">
            <a:extLst>
              <a:ext uri="{FF2B5EF4-FFF2-40B4-BE49-F238E27FC236}">
                <a16:creationId xmlns:a16="http://schemas.microsoft.com/office/drawing/2014/main" id="{7A9DF7DE-7A14-4118-4F70-D01CAF9D20D3}"/>
              </a:ext>
            </a:extLst>
          </p:cNvPr>
          <p:cNvSpPr/>
          <p:nvPr/>
        </p:nvSpPr>
        <p:spPr>
          <a:xfrm rot="10800000">
            <a:off x="-883261" y="3074361"/>
            <a:ext cx="6662057" cy="3965067"/>
          </a:xfrm>
          <a:prstGeom prst="roundRect">
            <a:avLst/>
          </a:prstGeom>
          <a:gradFill flip="none" rotWithShape="1">
            <a:gsLst>
              <a:gs pos="15000">
                <a:srgbClr val="3333CC"/>
              </a:gs>
              <a:gs pos="100000">
                <a:srgbClr val="FF3300">
                  <a:alpha val="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13">
            <a:extLst>
              <a:ext uri="{FF2B5EF4-FFF2-40B4-BE49-F238E27FC236}">
                <a16:creationId xmlns:a16="http://schemas.microsoft.com/office/drawing/2014/main" id="{53F0EC04-E0F0-4824-BC67-96B7279365B0}"/>
              </a:ext>
            </a:extLst>
          </p:cNvPr>
          <p:cNvSpPr txBox="1"/>
          <p:nvPr/>
        </p:nvSpPr>
        <p:spPr>
          <a:xfrm>
            <a:off x="906029" y="4182775"/>
            <a:ext cx="4871234" cy="1323439"/>
          </a:xfrm>
          <a:prstGeom prst="rect">
            <a:avLst/>
          </a:prstGeom>
          <a:noFill/>
        </p:spPr>
        <p:txBody>
          <a:bodyPr wrap="square" rtlCol="0" anchor="ctr">
            <a:spAutoFit/>
          </a:bodyPr>
          <a:lstStyle/>
          <a:p>
            <a:pPr algn="ctr"/>
            <a:r>
              <a:rPr lang="ar-IQ" altLang="ko-KR" sz="4000" b="1" dirty="0">
                <a:cs typeface="Arial" pitchFamily="34" charset="0"/>
              </a:rPr>
              <a:t>المشرف</a:t>
            </a:r>
          </a:p>
          <a:p>
            <a:pPr algn="ctr"/>
            <a:r>
              <a:rPr lang="ar-IQ" altLang="ko-KR" sz="4000" b="1" dirty="0">
                <a:cs typeface="Arial" pitchFamily="34" charset="0"/>
              </a:rPr>
              <a:t>أ. د. ساجدة مهدي عيدان</a:t>
            </a:r>
            <a:endParaRPr lang="ko-KR" altLang="en-US" sz="4000" b="1" dirty="0">
              <a:cs typeface="Arial" pitchFamily="34" charset="0"/>
            </a:endParaRPr>
          </a:p>
        </p:txBody>
      </p:sp>
    </p:spTree>
    <p:extLst>
      <p:ext uri="{BB962C8B-B14F-4D97-AF65-F5344CB8AC3E}">
        <p14:creationId xmlns:p14="http://schemas.microsoft.com/office/powerpoint/2010/main" val="40324761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3333">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14:bounceEnd="53333">
                                          <p:cBhvr additive="base">
                                            <p:cTn id="11" dur="1500" fill="hold"/>
                                            <p:tgtEl>
                                              <p:spTgt spid="13"/>
                                            </p:tgtEl>
                                            <p:attrNameLst>
                                              <p:attrName>ppt_x</p:attrName>
                                            </p:attrNameLst>
                                          </p:cBhvr>
                                          <p:tavLst>
                                            <p:tav tm="0">
                                              <p:val>
                                                <p:strVal val="#ppt_x"/>
                                              </p:val>
                                            </p:tav>
                                            <p:tav tm="100000">
                                              <p:val>
                                                <p:strVal val="#ppt_x"/>
                                              </p:val>
                                            </p:tav>
                                          </p:tavLst>
                                        </p:anim>
                                        <p:anim calcmode="lin" valueType="num" p14:bounceEnd="53333">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14:presetBounceEnd="53333">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14:bounceEnd="53333">
                                          <p:cBhvr additive="base">
                                            <p:cTn id="15" dur="1500" fill="hold"/>
                                            <p:tgtEl>
                                              <p:spTgt spid="20"/>
                                            </p:tgtEl>
                                            <p:attrNameLst>
                                              <p:attrName>ppt_x</p:attrName>
                                            </p:attrNameLst>
                                          </p:cBhvr>
                                          <p:tavLst>
                                            <p:tav tm="0">
                                              <p:val>
                                                <p:strVal val="1+#ppt_w/2"/>
                                              </p:val>
                                            </p:tav>
                                            <p:tav tm="100000">
                                              <p:val>
                                                <p:strVal val="#ppt_x"/>
                                              </p:val>
                                            </p:tav>
                                          </p:tavLst>
                                        </p:anim>
                                        <p:anim calcmode="lin" valueType="num" p14:bounceEnd="53333">
                                          <p:cBhvr additive="base">
                                            <p:cTn id="16" dur="1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53333">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14:bounceEnd="53333">
                                          <p:cBhvr additive="base">
                                            <p:cTn id="19" dur="1500" fill="hold"/>
                                            <p:tgtEl>
                                              <p:spTgt spid="22"/>
                                            </p:tgtEl>
                                            <p:attrNameLst>
                                              <p:attrName>ppt_x</p:attrName>
                                            </p:attrNameLst>
                                          </p:cBhvr>
                                          <p:tavLst>
                                            <p:tav tm="0">
                                              <p:val>
                                                <p:strVal val="0-#ppt_w/2"/>
                                              </p:val>
                                            </p:tav>
                                            <p:tav tm="100000">
                                              <p:val>
                                                <p:strVal val="#ppt_x"/>
                                              </p:val>
                                            </p:tav>
                                          </p:tavLst>
                                        </p:anim>
                                        <p:anim calcmode="lin" valueType="num" p14:bounceEnd="53333">
                                          <p:cBhvr additive="base">
                                            <p:cTn id="20" dur="1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6667">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66667">
                                          <p:cBhvr additive="base">
                                            <p:cTn id="23" dur="1500" fill="hold"/>
                                            <p:tgtEl>
                                              <p:spTgt spid="4"/>
                                            </p:tgtEl>
                                            <p:attrNameLst>
                                              <p:attrName>ppt_x</p:attrName>
                                            </p:attrNameLst>
                                          </p:cBhvr>
                                          <p:tavLst>
                                            <p:tav tm="0">
                                              <p:val>
                                                <p:strVal val="1+#ppt_w/2"/>
                                              </p:val>
                                            </p:tav>
                                            <p:tav tm="100000">
                                              <p:val>
                                                <p:strVal val="#ppt_x"/>
                                              </p:val>
                                            </p:tav>
                                          </p:tavLst>
                                        </p:anim>
                                        <p:anim calcmode="lin" valueType="num" p14:bounceEnd="66667">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6667">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66667">
                                          <p:cBhvr additive="base">
                                            <p:cTn id="27" dur="1500" fill="hold"/>
                                            <p:tgtEl>
                                              <p:spTgt spid="6"/>
                                            </p:tgtEl>
                                            <p:attrNameLst>
                                              <p:attrName>ppt_x</p:attrName>
                                            </p:attrNameLst>
                                          </p:cBhvr>
                                          <p:tavLst>
                                            <p:tav tm="0">
                                              <p:val>
                                                <p:strVal val="0-#ppt_w/2"/>
                                              </p:val>
                                            </p:tav>
                                            <p:tav tm="100000">
                                              <p:val>
                                                <p:strVal val="#ppt_x"/>
                                              </p:val>
                                            </p:tav>
                                          </p:tavLst>
                                        </p:anim>
                                        <p:anim calcmode="lin" valueType="num" p14:bounceEnd="66667">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4" grpId="0" animBg="1"/>
          <p:bldP spid="20" grpId="0"/>
          <p:bldP spid="6"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1+#ppt_w/2"/>
                                              </p:val>
                                            </p:tav>
                                            <p:tav tm="100000">
                                              <p:val>
                                                <p:strVal val="#ppt_x"/>
                                              </p:val>
                                            </p:tav>
                                          </p:tavLst>
                                        </p:anim>
                                        <p:anim calcmode="lin" valueType="num">
                                          <p:cBhvr additive="base">
                                            <p:cTn id="16" dur="1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0-#ppt_w/2"/>
                                              </p:val>
                                            </p:tav>
                                            <p:tav tm="100000">
                                              <p:val>
                                                <p:strVal val="#ppt_x"/>
                                              </p:val>
                                            </p:tav>
                                          </p:tavLst>
                                        </p:anim>
                                        <p:anim calcmode="lin" valueType="num">
                                          <p:cBhvr additive="base">
                                            <p:cTn id="20" dur="1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500" fill="hold"/>
                                            <p:tgtEl>
                                              <p:spTgt spid="4"/>
                                            </p:tgtEl>
                                            <p:attrNameLst>
                                              <p:attrName>ppt_x</p:attrName>
                                            </p:attrNameLst>
                                          </p:cBhvr>
                                          <p:tavLst>
                                            <p:tav tm="0">
                                              <p:val>
                                                <p:strVal val="1+#ppt_w/2"/>
                                              </p:val>
                                            </p:tav>
                                            <p:tav tm="100000">
                                              <p:val>
                                                <p:strVal val="#ppt_x"/>
                                              </p:val>
                                            </p:tav>
                                          </p:tavLst>
                                        </p:anim>
                                        <p:anim calcmode="lin" valueType="num">
                                          <p:cBhvr additive="base">
                                            <p:cTn id="24" dur="1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4" grpId="0" animBg="1"/>
          <p:bldP spid="20" grpId="0"/>
          <p:bldP spid="6" grpId="0" animBg="1"/>
          <p:bldP spid="2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2274209" y="483774"/>
            <a:ext cx="9812686" cy="2578847"/>
          </a:xfrm>
          <a:prstGeom prst="rect">
            <a:avLst/>
          </a:prstGeom>
          <a:noFill/>
        </p:spPr>
        <p:txBody>
          <a:bodyPr wrap="square" rtlCol="0" anchor="ctr">
            <a:spAutoFit/>
          </a:bodyPr>
          <a:lstStyle/>
          <a:p>
            <a:pPr algn="ctr" rtl="1">
              <a:lnSpc>
                <a:spcPct val="115000"/>
              </a:lnSpc>
            </a:pPr>
            <a:r>
              <a:rPr lang="ar-IQ" sz="15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نتائج</a:t>
            </a:r>
            <a:endParaRPr lang="en-US" sz="15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3E92FD7D-E97F-4C09-B986-EB9ED6429FC5}"/>
              </a:ext>
            </a:extLst>
          </p:cNvPr>
          <p:cNvSpPr/>
          <p:nvPr/>
        </p:nvSpPr>
        <p:spPr>
          <a:xfrm>
            <a:off x="1049192" y="1496108"/>
            <a:ext cx="939027"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BB3C9BBE-EC25-47B2-B3D9-832D0DF0F417}"/>
              </a:ext>
            </a:extLst>
          </p:cNvPr>
          <p:cNvSpPr/>
          <p:nvPr/>
        </p:nvSpPr>
        <p:spPr>
          <a:xfrm>
            <a:off x="1018404" y="3143254"/>
            <a:ext cx="892846"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a16="http://schemas.microsoft.com/office/drawing/2014/main" id="{614DBE7D-3558-4414-95D8-884751D88C88}"/>
              </a:ext>
            </a:extLst>
          </p:cNvPr>
          <p:cNvSpPr/>
          <p:nvPr/>
        </p:nvSpPr>
        <p:spPr>
          <a:xfrm>
            <a:off x="1032259" y="3501932"/>
            <a:ext cx="862058"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05995D32-6A82-439F-AEA6-48407C44F08D}"/>
              </a:ext>
            </a:extLst>
          </p:cNvPr>
          <p:cNvSpPr/>
          <p:nvPr/>
        </p:nvSpPr>
        <p:spPr>
          <a:xfrm>
            <a:off x="898332" y="4835042"/>
            <a:ext cx="1062178"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endParaRPr lang="en-US">
              <a:solidFill>
                <a:prstClr val="black"/>
              </a:solidFill>
            </a:endParaRPr>
          </a:p>
        </p:txBody>
      </p:sp>
      <p:grpSp>
        <p:nvGrpSpPr>
          <p:cNvPr id="82" name="Group 81">
            <a:extLst>
              <a:ext uri="{FF2B5EF4-FFF2-40B4-BE49-F238E27FC236}">
                <a16:creationId xmlns:a16="http://schemas.microsoft.com/office/drawing/2014/main" id="{AE1B9886-6C03-40E7-8367-C7DC97587564}"/>
              </a:ext>
            </a:extLst>
          </p:cNvPr>
          <p:cNvGrpSpPr/>
          <p:nvPr/>
        </p:nvGrpSpPr>
        <p:grpSpPr>
          <a:xfrm>
            <a:off x="2397178" y="2777891"/>
            <a:ext cx="1860984" cy="3599844"/>
            <a:chOff x="2397178" y="2777891"/>
            <a:chExt cx="1860984" cy="3599844"/>
          </a:xfrm>
        </p:grpSpPr>
        <p:sp>
          <p:nvSpPr>
            <p:cNvPr id="78" name="Freeform: Shape 77">
              <a:extLst>
                <a:ext uri="{FF2B5EF4-FFF2-40B4-BE49-F238E27FC236}">
                  <a16:creationId xmlns:a16="http://schemas.microsoft.com/office/drawing/2014/main" id="{E3475C2C-34C8-4615-B5C8-1A503336ADE1}"/>
                </a:ext>
              </a:extLst>
            </p:cNvPr>
            <p:cNvSpPr/>
            <p:nvPr/>
          </p:nvSpPr>
          <p:spPr>
            <a:xfrm rot="2775332">
              <a:off x="221617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endParaRPr lang="en-US" dirty="0">
                <a:solidFill>
                  <a:prstClr val="black"/>
                </a:solidFill>
              </a:endParaRPr>
            </a:p>
          </p:txBody>
        </p:sp>
        <p:sp>
          <p:nvSpPr>
            <p:cNvPr id="80" name="Freeform: Shape 79">
              <a:extLst>
                <a:ext uri="{FF2B5EF4-FFF2-40B4-BE49-F238E27FC236}">
                  <a16:creationId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endParaRPr lang="en-US">
                <a:solidFill>
                  <a:prstClr val="black"/>
                </a:solidFill>
              </a:endParaRPr>
            </a:p>
          </p:txBody>
        </p:sp>
        <p:sp>
          <p:nvSpPr>
            <p:cNvPr id="79" name="Graphic 24">
              <a:extLst>
                <a:ext uri="{FF2B5EF4-FFF2-40B4-BE49-F238E27FC236}">
                  <a16:creationId xmlns:a16="http://schemas.microsoft.com/office/drawing/2014/main" id="{4BB66157-5E61-4087-9269-EEC1E0BFA7DE}"/>
                </a:ext>
              </a:extLst>
            </p:cNvPr>
            <p:cNvSpPr/>
            <p:nvPr/>
          </p:nvSpPr>
          <p:spPr>
            <a:xfrm rot="2706887">
              <a:off x="2272918" y="4379484"/>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endParaRPr lang="en-US" dirty="0">
                <a:solidFill>
                  <a:prstClr val="black"/>
                </a:solidFill>
              </a:endParaRPr>
            </a:p>
          </p:txBody>
        </p:sp>
      </p:grpSp>
      <p:sp>
        <p:nvSpPr>
          <p:cNvPr id="14" name="TextBox 13">
            <a:extLst>
              <a:ext uri="{FF2B5EF4-FFF2-40B4-BE49-F238E27FC236}">
                <a16:creationId xmlns:a16="http://schemas.microsoft.com/office/drawing/2014/main" id="{C221F751-3C5B-4561-AD14-8637C5B66736}"/>
              </a:ext>
            </a:extLst>
          </p:cNvPr>
          <p:cNvSpPr txBox="1"/>
          <p:nvPr/>
        </p:nvSpPr>
        <p:spPr>
          <a:xfrm>
            <a:off x="2274209" y="2773107"/>
            <a:ext cx="9812686" cy="2578847"/>
          </a:xfrm>
          <a:prstGeom prst="rect">
            <a:avLst/>
          </a:prstGeom>
          <a:noFill/>
        </p:spPr>
        <p:txBody>
          <a:bodyPr wrap="square" rtlCol="0" anchor="ctr">
            <a:spAutoFit/>
          </a:bodyPr>
          <a:lstStyle/>
          <a:p>
            <a:pPr algn="ctr" rtl="1">
              <a:lnSpc>
                <a:spcPct val="115000"/>
              </a:lnSpc>
            </a:pPr>
            <a:r>
              <a:rPr lang="ar-IQ" sz="15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التجربة الثانية</a:t>
            </a:r>
            <a:endParaRPr lang="en-US" sz="15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2" name="مستطيل: زوايا مستديرة 1">
            <a:extLst>
              <a:ext uri="{FF2B5EF4-FFF2-40B4-BE49-F238E27FC236}">
                <a16:creationId xmlns:a16="http://schemas.microsoft.com/office/drawing/2014/main" id="{4A6F9698-08FD-9EEE-6147-85C85110CD6D}"/>
              </a:ext>
            </a:extLst>
          </p:cNvPr>
          <p:cNvSpPr>
            <a:spLocks noChangeArrowheads="1"/>
          </p:cNvSpPr>
          <p:nvPr/>
        </p:nvSpPr>
        <p:spPr bwMode="auto">
          <a:xfrm>
            <a:off x="0" y="5582786"/>
            <a:ext cx="12192000" cy="952316"/>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2800" b="1" dirty="0">
                <a:solidFill>
                  <a:schemeClr val="accent4">
                    <a:lumMod val="50000"/>
                  </a:schemeClr>
                </a:solidFill>
              </a:rPr>
              <a:t>تأثير استخدام تقانتي </a:t>
            </a:r>
            <a:r>
              <a:rPr lang="en-US" sz="2800" b="1" dirty="0">
                <a:solidFill>
                  <a:srgbClr val="FF0000"/>
                </a:solidFill>
              </a:rPr>
              <a:t>Sil-select plus</a:t>
            </a:r>
            <a:r>
              <a:rPr lang="ar-IQ" sz="2800" b="1" dirty="0">
                <a:solidFill>
                  <a:srgbClr val="FF0000"/>
                </a:solidFill>
              </a:rPr>
              <a:t> </a:t>
            </a:r>
            <a:r>
              <a:rPr lang="ar-IQ" sz="2800" b="1" dirty="0">
                <a:solidFill>
                  <a:schemeClr val="accent4">
                    <a:lumMod val="50000"/>
                  </a:schemeClr>
                </a:solidFill>
              </a:rPr>
              <a:t>والسباحة الى الأسفل (</a:t>
            </a:r>
            <a:r>
              <a:rPr lang="en-US" sz="2800" b="1" dirty="0">
                <a:solidFill>
                  <a:srgbClr val="FF0000"/>
                </a:solidFill>
              </a:rPr>
              <a:t>Swim down</a:t>
            </a:r>
            <a:r>
              <a:rPr lang="ar-IQ" sz="2800" b="1" dirty="0">
                <a:solidFill>
                  <a:schemeClr val="accent4">
                    <a:lumMod val="50000"/>
                  </a:schemeClr>
                </a:solidFill>
              </a:rPr>
              <a:t>) في تحسين صفات السائل المنوي الرديء النوعية لثيران الجاموس العراقي.</a:t>
            </a:r>
            <a:endParaRPr lang="en-US" sz="2800" dirty="0">
              <a:solidFill>
                <a:schemeClr val="accent4">
                  <a:lumMod val="50000"/>
                </a:schemeClr>
              </a:solidFill>
            </a:endParaRPr>
          </a:p>
        </p:txBody>
      </p:sp>
    </p:spTree>
    <p:extLst>
      <p:ext uri="{BB962C8B-B14F-4D97-AF65-F5344CB8AC3E}">
        <p14:creationId xmlns:p14="http://schemas.microsoft.com/office/powerpoint/2010/main" val="271121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 fill="hold"/>
                                        <p:tgtEl>
                                          <p:spTgt spid="82"/>
                                        </p:tgtEl>
                                        <p:attrNameLst>
                                          <p:attrName>ppt_x</p:attrName>
                                        </p:attrNameLst>
                                      </p:cBhvr>
                                      <p:tavLst>
                                        <p:tav tm="0">
                                          <p:val>
                                            <p:strVal val="#ppt_x"/>
                                          </p:val>
                                        </p:tav>
                                        <p:tav tm="100000">
                                          <p:val>
                                            <p:strVal val="#ppt_x"/>
                                          </p:val>
                                        </p:tav>
                                      </p:tavLst>
                                    </p:anim>
                                    <p:anim calcmode="lin" valueType="num">
                                      <p:cBhvr additive="base">
                                        <p:cTn id="12" dur="1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 fill="hold"/>
                                        <p:tgtEl>
                                          <p:spTgt spid="14"/>
                                        </p:tgtEl>
                                        <p:attrNameLst>
                                          <p:attrName>ppt_x</p:attrName>
                                        </p:attrNameLst>
                                      </p:cBhvr>
                                      <p:tavLst>
                                        <p:tav tm="0">
                                          <p:val>
                                            <p:strVal val="#ppt_x"/>
                                          </p:val>
                                        </p:tav>
                                        <p:tav tm="100000">
                                          <p:val>
                                            <p:strVal val="#ppt_x"/>
                                          </p:val>
                                        </p:tav>
                                      </p:tavLst>
                                    </p:anim>
                                    <p:anim calcmode="lin" valueType="num">
                                      <p:cBhvr additive="base">
                                        <p:cTn id="16" dur="1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 fill="hold"/>
                                        <p:tgtEl>
                                          <p:spTgt spid="2"/>
                                        </p:tgtEl>
                                        <p:attrNameLst>
                                          <p:attrName>ppt_x</p:attrName>
                                        </p:attrNameLst>
                                      </p:cBhvr>
                                      <p:tavLst>
                                        <p:tav tm="0">
                                          <p:val>
                                            <p:strVal val="#ppt_x"/>
                                          </p:val>
                                        </p:tav>
                                        <p:tav tm="100000">
                                          <p:val>
                                            <p:strVal val="#ppt_x"/>
                                          </p:val>
                                        </p:tav>
                                      </p:tavLst>
                                    </p:anim>
                                    <p:anim calcmode="lin" valueType="num">
                                      <p:cBhvr additive="base">
                                        <p:cTn id="20"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0B2B904-4EE4-71FF-C698-FD2836C0C5C9}"/>
              </a:ext>
            </a:extLst>
          </p:cNvPr>
          <p:cNvGraphicFramePr>
            <a:graphicFrameLocks noGrp="1"/>
          </p:cNvGraphicFramePr>
          <p:nvPr>
            <p:extLst>
              <p:ext uri="{D42A27DB-BD31-4B8C-83A1-F6EECF244321}">
                <p14:modId xmlns:p14="http://schemas.microsoft.com/office/powerpoint/2010/main" val="2271020373"/>
              </p:ext>
            </p:extLst>
          </p:nvPr>
        </p:nvGraphicFramePr>
        <p:xfrm>
          <a:off x="-6525" y="479495"/>
          <a:ext cx="12178947" cy="6420709"/>
        </p:xfrm>
        <a:graphic>
          <a:graphicData uri="http://schemas.openxmlformats.org/drawingml/2006/table">
            <a:tbl>
              <a:tblPr rtl="1" firstRow="1" firstCol="1" bandRow="1">
                <a:tableStyleId>{5C22544A-7EE6-4342-B048-85BDC9FD1C3A}</a:tableStyleId>
              </a:tblPr>
              <a:tblGrid>
                <a:gridCol w="3441875">
                  <a:extLst>
                    <a:ext uri="{9D8B030D-6E8A-4147-A177-3AD203B41FA5}">
                      <a16:colId xmlns:a16="http://schemas.microsoft.com/office/drawing/2014/main" val="891959736"/>
                    </a:ext>
                  </a:extLst>
                </a:gridCol>
                <a:gridCol w="1629439">
                  <a:extLst>
                    <a:ext uri="{9D8B030D-6E8A-4147-A177-3AD203B41FA5}">
                      <a16:colId xmlns:a16="http://schemas.microsoft.com/office/drawing/2014/main" val="909820666"/>
                    </a:ext>
                  </a:extLst>
                </a:gridCol>
                <a:gridCol w="2438225">
                  <a:extLst>
                    <a:ext uri="{9D8B030D-6E8A-4147-A177-3AD203B41FA5}">
                      <a16:colId xmlns:a16="http://schemas.microsoft.com/office/drawing/2014/main" val="3206927813"/>
                    </a:ext>
                  </a:extLst>
                </a:gridCol>
                <a:gridCol w="2438225">
                  <a:extLst>
                    <a:ext uri="{9D8B030D-6E8A-4147-A177-3AD203B41FA5}">
                      <a16:colId xmlns:a16="http://schemas.microsoft.com/office/drawing/2014/main" val="3718061567"/>
                    </a:ext>
                  </a:extLst>
                </a:gridCol>
                <a:gridCol w="2231183">
                  <a:extLst>
                    <a:ext uri="{9D8B030D-6E8A-4147-A177-3AD203B41FA5}">
                      <a16:colId xmlns:a16="http://schemas.microsoft.com/office/drawing/2014/main" val="1426856586"/>
                    </a:ext>
                  </a:extLst>
                </a:gridCol>
              </a:tblGrid>
              <a:tr h="875200">
                <a:tc>
                  <a:txBody>
                    <a:bodyPr/>
                    <a:lstStyle/>
                    <a:p>
                      <a:pPr algn="ctr" rtl="1">
                        <a:lnSpc>
                          <a:spcPct val="100000"/>
                        </a:lnSpc>
                        <a:spcAft>
                          <a:spcPts val="1000"/>
                        </a:spcAft>
                      </a:pPr>
                      <a:r>
                        <a:rPr lang="ar-IQ" sz="1900" b="1" dirty="0">
                          <a:solidFill>
                            <a:schemeClr val="tx1"/>
                          </a:solidFill>
                          <a:effectLst/>
                        </a:rPr>
                        <a:t>          الصفات</a:t>
                      </a:r>
                      <a:endParaRPr lang="en-US" sz="1900" b="1" dirty="0">
                        <a:solidFill>
                          <a:schemeClr val="tx1"/>
                        </a:solidFill>
                        <a:effectLst/>
                      </a:endParaRPr>
                    </a:p>
                    <a:p>
                      <a:pPr algn="r" rtl="1">
                        <a:lnSpc>
                          <a:spcPct val="100000"/>
                        </a:lnSpc>
                        <a:spcAft>
                          <a:spcPts val="1000"/>
                        </a:spcAft>
                      </a:pPr>
                      <a:r>
                        <a:rPr lang="ar-IQ" sz="1900" b="1" dirty="0">
                          <a:solidFill>
                            <a:schemeClr val="tx1"/>
                          </a:solidFill>
                          <a:effectLst/>
                        </a:rPr>
                        <a:t>المعاملات</a:t>
                      </a:r>
                      <a:endParaRPr lang="en-US" sz="19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00000"/>
                        </a:lnSpc>
                        <a:spcAft>
                          <a:spcPts val="1000"/>
                        </a:spcAft>
                      </a:pPr>
                      <a:r>
                        <a:rPr lang="ar-SA" sz="1900" b="1" dirty="0">
                          <a:solidFill>
                            <a:schemeClr val="tx1"/>
                          </a:solidFill>
                          <a:effectLst/>
                        </a:rPr>
                        <a:t>التركيز</a:t>
                      </a:r>
                      <a:endParaRPr lang="en-US" sz="1900" b="1" dirty="0">
                        <a:solidFill>
                          <a:schemeClr val="tx1"/>
                        </a:solidFill>
                        <a:effectLst/>
                      </a:endParaRPr>
                    </a:p>
                    <a:p>
                      <a:pPr algn="ctr" rtl="1">
                        <a:lnSpc>
                          <a:spcPct val="100000"/>
                        </a:lnSpc>
                        <a:spcAft>
                          <a:spcPts val="1000"/>
                        </a:spcAft>
                      </a:pPr>
                      <a:r>
                        <a:rPr lang="en-US" sz="1900" b="1" dirty="0">
                          <a:solidFill>
                            <a:schemeClr val="tx1"/>
                          </a:solidFill>
                          <a:effectLst/>
                        </a:rPr>
                        <a:t>10</a:t>
                      </a:r>
                      <a:r>
                        <a:rPr lang="en-US" sz="1900" b="1" baseline="30000" dirty="0">
                          <a:solidFill>
                            <a:schemeClr val="tx1"/>
                          </a:solidFill>
                          <a:effectLst/>
                        </a:rPr>
                        <a:t>6</a:t>
                      </a:r>
                      <a:r>
                        <a:rPr lang="ar-SA" sz="1900" b="1" dirty="0">
                          <a:solidFill>
                            <a:schemeClr val="tx1"/>
                          </a:solidFill>
                          <a:effectLst/>
                        </a:rPr>
                        <a:t>/ مل</a:t>
                      </a:r>
                      <a:endParaRPr lang="en-US" sz="19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00000"/>
                        </a:lnSpc>
                        <a:spcAft>
                          <a:spcPts val="1000"/>
                        </a:spcAft>
                      </a:pPr>
                      <a:r>
                        <a:rPr lang="ar-SA" sz="1900" b="1" dirty="0">
                          <a:solidFill>
                            <a:schemeClr val="tx1"/>
                          </a:solidFill>
                          <a:effectLst/>
                        </a:rPr>
                        <a:t>الحركة الفردية</a:t>
                      </a:r>
                      <a:endParaRPr lang="en-US" sz="1900" b="1" dirty="0">
                        <a:solidFill>
                          <a:schemeClr val="tx1"/>
                        </a:solidFill>
                        <a:effectLst/>
                      </a:endParaRPr>
                    </a:p>
                    <a:p>
                      <a:pPr algn="ctr" rtl="1">
                        <a:lnSpc>
                          <a:spcPct val="100000"/>
                        </a:lnSpc>
                        <a:spcAft>
                          <a:spcPts val="1000"/>
                        </a:spcAft>
                      </a:pPr>
                      <a:r>
                        <a:rPr lang="ar-SA" sz="1900" b="1" dirty="0">
                          <a:solidFill>
                            <a:schemeClr val="tx1"/>
                          </a:solidFill>
                          <a:effectLst/>
                        </a:rPr>
                        <a:t>%</a:t>
                      </a:r>
                      <a:endParaRPr lang="en-US" sz="19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00000"/>
                        </a:lnSpc>
                        <a:spcAft>
                          <a:spcPts val="1000"/>
                        </a:spcAft>
                      </a:pPr>
                      <a:r>
                        <a:rPr lang="ar-SA" sz="1900" b="1" dirty="0">
                          <a:solidFill>
                            <a:schemeClr val="tx1"/>
                          </a:solidFill>
                          <a:effectLst/>
                        </a:rPr>
                        <a:t>النطف الحية</a:t>
                      </a:r>
                      <a:endParaRPr lang="en-US" sz="1900" b="1" dirty="0">
                        <a:solidFill>
                          <a:schemeClr val="tx1"/>
                        </a:solidFill>
                        <a:effectLst/>
                      </a:endParaRPr>
                    </a:p>
                    <a:p>
                      <a:pPr algn="ctr" rtl="1">
                        <a:lnSpc>
                          <a:spcPct val="100000"/>
                        </a:lnSpc>
                        <a:spcAft>
                          <a:spcPts val="1000"/>
                        </a:spcAft>
                      </a:pPr>
                      <a:r>
                        <a:rPr lang="ar-SA" sz="1900" b="1" dirty="0">
                          <a:solidFill>
                            <a:schemeClr val="tx1"/>
                          </a:solidFill>
                          <a:effectLst/>
                        </a:rPr>
                        <a:t>%</a:t>
                      </a:r>
                      <a:endParaRPr lang="en-US" sz="19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tc>
                  <a:txBody>
                    <a:bodyPr/>
                    <a:lstStyle/>
                    <a:p>
                      <a:pPr algn="ctr" rtl="1">
                        <a:lnSpc>
                          <a:spcPct val="100000"/>
                        </a:lnSpc>
                        <a:spcAft>
                          <a:spcPts val="1000"/>
                        </a:spcAft>
                      </a:pPr>
                      <a:r>
                        <a:rPr lang="ar-SA" sz="1900" b="1" dirty="0">
                          <a:solidFill>
                            <a:schemeClr val="tx1"/>
                          </a:solidFill>
                          <a:effectLst/>
                        </a:rPr>
                        <a:t>النطف الطبيعية</a:t>
                      </a:r>
                      <a:endParaRPr lang="en-US" sz="1900" b="1" dirty="0">
                        <a:solidFill>
                          <a:schemeClr val="tx1"/>
                        </a:solidFill>
                        <a:effectLst/>
                      </a:endParaRPr>
                    </a:p>
                    <a:p>
                      <a:pPr algn="ctr" rtl="1">
                        <a:lnSpc>
                          <a:spcPct val="100000"/>
                        </a:lnSpc>
                        <a:spcAft>
                          <a:spcPts val="1000"/>
                        </a:spcAft>
                      </a:pPr>
                      <a:r>
                        <a:rPr lang="ar-SA" sz="1900" b="1" dirty="0">
                          <a:solidFill>
                            <a:schemeClr val="tx1"/>
                          </a:solidFill>
                          <a:effectLst/>
                        </a:rPr>
                        <a:t>%</a:t>
                      </a:r>
                      <a:endParaRPr lang="en-US" sz="19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971" marR="49971" marT="0" marB="0" anchor="ctr"/>
                </a:tc>
                <a:extLst>
                  <a:ext uri="{0D108BD9-81ED-4DB2-BD59-A6C34878D82A}">
                    <a16:rowId xmlns:a16="http://schemas.microsoft.com/office/drawing/2014/main" val="110425607"/>
                  </a:ext>
                </a:extLst>
              </a:tr>
              <a:tr h="1274741">
                <a:tc>
                  <a:txBody>
                    <a:bodyPr/>
                    <a:lstStyle/>
                    <a:p>
                      <a:pPr algn="ctr" rtl="1">
                        <a:lnSpc>
                          <a:spcPct val="100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T1</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500" b="1" dirty="0">
                          <a:effectLst/>
                          <a:highlight>
                            <a:srgbClr val="66FF33"/>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889.13</a:t>
                      </a:r>
                    </a:p>
                    <a:p>
                      <a:pPr algn="ctr" rtl="1">
                        <a:lnSpc>
                          <a:spcPct val="100000"/>
                        </a:lnSpc>
                        <a:spcAft>
                          <a:spcPts val="1000"/>
                        </a:spcAft>
                      </a:pP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81.40 a</a:t>
                      </a:r>
                    </a:p>
                  </a:txBody>
                  <a:tcPr marL="68580" marR="68580" marT="0" marB="0" anchor="ctr"/>
                </a:tc>
                <a:tc>
                  <a:txBody>
                    <a:bodyPr/>
                    <a:lstStyle/>
                    <a:p>
                      <a:pPr algn="ctr" rtl="1">
                        <a:lnSpc>
                          <a:spcPct val="100000"/>
                        </a:lnSpc>
                        <a:spcAft>
                          <a:spcPts val="1000"/>
                        </a:spcAft>
                      </a:pPr>
                      <a:r>
                        <a:rPr lang="en-US" sz="2500" b="1" dirty="0">
                          <a:effectLst/>
                          <a:highlight>
                            <a:srgbClr val="66FF33"/>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51.43</a:t>
                      </a:r>
                    </a:p>
                    <a:p>
                      <a:pPr algn="ctr" rtl="1">
                        <a:lnSpc>
                          <a:spcPct val="100000"/>
                        </a:lnSpc>
                        <a:spcAft>
                          <a:spcPts val="1000"/>
                        </a:spcAft>
                      </a:pP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0.63 a</a:t>
                      </a:r>
                    </a:p>
                  </a:txBody>
                  <a:tcPr marL="68580" marR="68580" marT="0" marB="0" anchor="ctr"/>
                </a:tc>
                <a:tc>
                  <a:txBody>
                    <a:bodyPr/>
                    <a:lstStyle/>
                    <a:p>
                      <a:pPr algn="ctr" rtl="0">
                        <a:lnSpc>
                          <a:spcPct val="100000"/>
                        </a:lnSpc>
                        <a:spcAft>
                          <a:spcPts val="1000"/>
                        </a:spcAft>
                      </a:pPr>
                      <a:r>
                        <a:rPr lang="en-US" sz="2500" b="1" dirty="0">
                          <a:effectLst/>
                          <a:latin typeface="Abadi" panose="020B0604020104020204" pitchFamily="34" charset="0"/>
                          <a:ea typeface="Times New Roman" panose="02020603050405020304" pitchFamily="18" charset="0"/>
                          <a:cs typeface="Arial" panose="020B0604020202020204" pitchFamily="34" charset="0"/>
                        </a:rPr>
                        <a:t> ± </a:t>
                      </a:r>
                      <a:r>
                        <a:rPr lang="en-US" sz="2500" b="1" dirty="0">
                          <a:effectLst/>
                          <a:latin typeface="Abadi" panose="020B0604020104020204" pitchFamily="34" charset="0"/>
                          <a:ea typeface="Calibri" panose="020F0502020204030204" pitchFamily="34" charset="0"/>
                          <a:cs typeface="Arial" panose="020B0604020202020204" pitchFamily="34" charset="0"/>
                        </a:rPr>
                        <a:t>85.64</a:t>
                      </a:r>
                    </a:p>
                    <a:p>
                      <a:pPr algn="ctr" rtl="0">
                        <a:lnSpc>
                          <a:spcPct val="100000"/>
                        </a:lnSpc>
                        <a:spcAft>
                          <a:spcPts val="1000"/>
                        </a:spcAft>
                      </a:pPr>
                      <a:r>
                        <a:rPr lang="en-US" sz="2500" b="1" dirty="0">
                          <a:effectLst/>
                          <a:latin typeface="Abadi" panose="020B0604020104020204" pitchFamily="34" charset="0"/>
                          <a:ea typeface="Calibri" panose="020F0502020204030204" pitchFamily="34" charset="0"/>
                          <a:cs typeface="Arial" panose="020B0604020202020204" pitchFamily="34" charset="0"/>
                        </a:rPr>
                        <a:t>1.44 a</a:t>
                      </a:r>
                    </a:p>
                  </a:txBody>
                  <a:tcPr marL="68580" marR="68580" marT="0" marB="0" anchor="ctr"/>
                </a:tc>
                <a:tc>
                  <a:txBody>
                    <a:bodyPr/>
                    <a:lstStyle/>
                    <a:p>
                      <a:pPr algn="ctr" rtl="0">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95.11</a:t>
                      </a:r>
                    </a:p>
                    <a:p>
                      <a:pPr algn="ctr" rtl="0">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0.24 b</a:t>
                      </a:r>
                    </a:p>
                  </a:txBody>
                  <a:tcPr marL="68580" marR="68580" marT="0" marB="0" anchor="ctr"/>
                </a:tc>
                <a:extLst>
                  <a:ext uri="{0D108BD9-81ED-4DB2-BD59-A6C34878D82A}">
                    <a16:rowId xmlns:a16="http://schemas.microsoft.com/office/drawing/2014/main" val="1763514315"/>
                  </a:ext>
                </a:extLst>
              </a:tr>
              <a:tr h="1274741">
                <a:tc>
                  <a:txBody>
                    <a:bodyPr/>
                    <a:lstStyle/>
                    <a:p>
                      <a:pPr algn="ctr" rtl="1">
                        <a:lnSpc>
                          <a:spcPct val="100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T2</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500" b="1" dirty="0">
                          <a:effectLst/>
                          <a:highlight>
                            <a:srgbClr val="66FF33"/>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943.70</a:t>
                      </a:r>
                    </a:p>
                    <a:p>
                      <a:pPr algn="ctr" rtl="1">
                        <a:lnSpc>
                          <a:spcPct val="100000"/>
                        </a:lnSpc>
                        <a:spcAft>
                          <a:spcPts val="1000"/>
                        </a:spcAft>
                      </a:pP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79.55 a</a:t>
                      </a:r>
                    </a:p>
                  </a:txBody>
                  <a:tcPr marL="68580" marR="68580" marT="0" marB="0" anchor="ctr"/>
                </a:tc>
                <a:tc>
                  <a:txBody>
                    <a:bodyPr/>
                    <a:lstStyle/>
                    <a:p>
                      <a:pPr algn="ctr" rtl="1">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40</a:t>
                      </a:r>
                    </a:p>
                    <a:p>
                      <a:pPr algn="ctr" rtl="1">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1.05 </a:t>
                      </a: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b</a:t>
                      </a:r>
                      <a:endPar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68.64</a:t>
                      </a:r>
                    </a:p>
                    <a:p>
                      <a:pPr algn="ctr" rtl="0">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1.04 c</a:t>
                      </a:r>
                    </a:p>
                  </a:txBody>
                  <a:tcPr marL="68580" marR="68580" marT="0" marB="0" anchor="ctr"/>
                </a:tc>
                <a:tc>
                  <a:txBody>
                    <a:bodyPr/>
                    <a:lstStyle/>
                    <a:p>
                      <a:pPr algn="ctr" rtl="0">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91.82</a:t>
                      </a:r>
                    </a:p>
                    <a:p>
                      <a:pPr algn="ctr" rtl="0">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0.30 c</a:t>
                      </a:r>
                    </a:p>
                  </a:txBody>
                  <a:tcPr marL="68580" marR="68580" marT="0" marB="0" anchor="ctr"/>
                </a:tc>
                <a:extLst>
                  <a:ext uri="{0D108BD9-81ED-4DB2-BD59-A6C34878D82A}">
                    <a16:rowId xmlns:a16="http://schemas.microsoft.com/office/drawing/2014/main" val="308966182"/>
                  </a:ext>
                </a:extLst>
              </a:tr>
              <a:tr h="1274741">
                <a:tc>
                  <a:txBody>
                    <a:bodyPr/>
                    <a:lstStyle/>
                    <a:p>
                      <a:pPr algn="ctr" rtl="1">
                        <a:lnSpc>
                          <a:spcPct val="100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T3</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447.56</a:t>
                      </a:r>
                    </a:p>
                    <a:p>
                      <a:pPr algn="ctr" rtl="1">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17.17 b</a:t>
                      </a:r>
                    </a:p>
                    <a:p>
                      <a:pPr algn="ctr" rtl="0">
                        <a:lnSpc>
                          <a:spcPct val="100000"/>
                        </a:lnSpc>
                        <a:spcAft>
                          <a:spcPts val="1000"/>
                        </a:spcAft>
                      </a:pP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 </a:t>
                      </a:r>
                    </a:p>
                  </a:txBody>
                  <a:tcPr marL="68580" marR="68580" marT="0" marB="0" anchor="ctr"/>
                </a:tc>
                <a:tc>
                  <a:txBody>
                    <a:bodyPr/>
                    <a:lstStyle/>
                    <a:p>
                      <a:pPr algn="ctr" rtl="1">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40</a:t>
                      </a:r>
                    </a:p>
                    <a:p>
                      <a:pPr algn="ctr" rtl="1">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2.32 </a:t>
                      </a: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b </a:t>
                      </a:r>
                      <a:endPar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1000"/>
                        </a:spcAft>
                      </a:pPr>
                      <a:r>
                        <a:rPr lang="en-US" sz="2500" b="1" dirty="0">
                          <a:effectLst/>
                          <a:latin typeface="Abadi" panose="020B0604020104020204" pitchFamily="34" charset="0"/>
                          <a:ea typeface="Times New Roman" panose="02020603050405020304" pitchFamily="18" charset="0"/>
                          <a:cs typeface="Arial" panose="020B0604020202020204" pitchFamily="34" charset="0"/>
                        </a:rPr>
                        <a:t>± </a:t>
                      </a:r>
                      <a:r>
                        <a:rPr lang="en-US" sz="2500" b="1" dirty="0">
                          <a:effectLst/>
                          <a:latin typeface="Abadi" panose="020B0604020104020204" pitchFamily="34" charset="0"/>
                          <a:ea typeface="Calibri" panose="020F0502020204030204" pitchFamily="34" charset="0"/>
                          <a:cs typeface="Arial" panose="020B0604020202020204" pitchFamily="34" charset="0"/>
                        </a:rPr>
                        <a:t>73.38</a:t>
                      </a:r>
                    </a:p>
                    <a:p>
                      <a:pPr algn="ctr" rtl="0">
                        <a:lnSpc>
                          <a:spcPct val="100000"/>
                        </a:lnSpc>
                        <a:spcAft>
                          <a:spcPts val="1000"/>
                        </a:spcAft>
                      </a:pPr>
                      <a:r>
                        <a:rPr lang="en-US" sz="2500" b="1" dirty="0">
                          <a:effectLst/>
                          <a:latin typeface="Abadi" panose="020B0604020104020204" pitchFamily="34" charset="0"/>
                          <a:ea typeface="Calibri" panose="020F0502020204030204" pitchFamily="34" charset="0"/>
                          <a:cs typeface="Arial" panose="020B0604020202020204" pitchFamily="34" charset="0"/>
                        </a:rPr>
                        <a:t>2.85 </a:t>
                      </a:r>
                      <a:r>
                        <a:rPr lang="en-US" sz="2500" b="1" dirty="0" err="1">
                          <a:effectLst/>
                          <a:latin typeface="Abadi" panose="020B0604020104020204" pitchFamily="34" charset="0"/>
                          <a:ea typeface="Calibri" panose="020F0502020204030204" pitchFamily="34" charset="0"/>
                          <a:cs typeface="Arial" panose="020B0604020202020204" pitchFamily="34" charset="0"/>
                        </a:rPr>
                        <a:t>bc</a:t>
                      </a:r>
                      <a:endParaRPr lang="en-US" sz="2500" b="1" dirty="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00000"/>
                        </a:lnSpc>
                        <a:spcAft>
                          <a:spcPts val="1000"/>
                        </a:spcAft>
                      </a:pPr>
                      <a:r>
                        <a:rPr lang="en-US" sz="2500" b="1" dirty="0">
                          <a:effectLst/>
                          <a:highlight>
                            <a:srgbClr val="66FF33"/>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97.88</a:t>
                      </a:r>
                    </a:p>
                    <a:p>
                      <a:pPr algn="ctr" rtl="0">
                        <a:lnSpc>
                          <a:spcPct val="100000"/>
                        </a:lnSpc>
                        <a:spcAft>
                          <a:spcPts val="1000"/>
                        </a:spcAft>
                      </a:pP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0.21 a</a:t>
                      </a:r>
                    </a:p>
                  </a:txBody>
                  <a:tcPr marL="68580" marR="68580" marT="0" marB="0" anchor="ctr"/>
                </a:tc>
                <a:extLst>
                  <a:ext uri="{0D108BD9-81ED-4DB2-BD59-A6C34878D82A}">
                    <a16:rowId xmlns:a16="http://schemas.microsoft.com/office/drawing/2014/main" val="1836134725"/>
                  </a:ext>
                </a:extLst>
              </a:tr>
              <a:tr h="1274741">
                <a:tc>
                  <a:txBody>
                    <a:bodyPr/>
                    <a:lstStyle/>
                    <a:p>
                      <a:pPr algn="ctr" rtl="1">
                        <a:lnSpc>
                          <a:spcPct val="100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T4</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594.95</a:t>
                      </a:r>
                    </a:p>
                    <a:p>
                      <a:pPr algn="ctr" rtl="1">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55.39 b</a:t>
                      </a:r>
                    </a:p>
                  </a:txBody>
                  <a:tcPr marL="68580" marR="68580" marT="0" marB="0" anchor="ctr"/>
                </a:tc>
                <a:tc>
                  <a:txBody>
                    <a:bodyPr/>
                    <a:lstStyle/>
                    <a:p>
                      <a:pPr algn="ctr" rtl="1">
                        <a:lnSpc>
                          <a:spcPct val="100000"/>
                        </a:lnSpc>
                        <a:spcAft>
                          <a:spcPts val="1000"/>
                        </a:spcAft>
                      </a:pPr>
                      <a:r>
                        <a:rPr lang="en-US" sz="2500" b="1" dirty="0">
                          <a:effectLst/>
                          <a:highlight>
                            <a:srgbClr val="FF3300"/>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41.25</a:t>
                      </a:r>
                    </a:p>
                    <a:p>
                      <a:pPr algn="ctr" rtl="1">
                        <a:lnSpc>
                          <a:spcPct val="100000"/>
                        </a:lnSpc>
                        <a:spcAft>
                          <a:spcPts val="1000"/>
                        </a:spcAft>
                      </a:pPr>
                      <a:r>
                        <a:rPr lang="en-US" sz="2500" b="1" dirty="0">
                          <a:effectLst/>
                          <a:highlight>
                            <a:srgbClr val="FF3300"/>
                          </a:highlight>
                          <a:latin typeface="Abadi" panose="020B0604020104020204" pitchFamily="34" charset="0"/>
                          <a:ea typeface="Calibri" panose="020F0502020204030204" pitchFamily="34" charset="0"/>
                          <a:cs typeface="Arial" panose="020B0604020202020204" pitchFamily="34" charset="0"/>
                        </a:rPr>
                        <a:t>3.37 b</a:t>
                      </a:r>
                    </a:p>
                  </a:txBody>
                  <a:tcPr marL="68580" marR="68580" marT="0" marB="0" anchor="ctr"/>
                </a:tc>
                <a:tc>
                  <a:txBody>
                    <a:bodyPr/>
                    <a:lstStyle/>
                    <a:p>
                      <a:pPr algn="ctr" rtl="0">
                        <a:lnSpc>
                          <a:spcPct val="100000"/>
                        </a:lnSpc>
                        <a:spcAft>
                          <a:spcPts val="1000"/>
                        </a:spcAft>
                      </a:pPr>
                      <a:r>
                        <a:rPr lang="en-US" sz="2500" b="1" dirty="0">
                          <a:effectLst/>
                          <a:highlight>
                            <a:srgbClr val="66FF33"/>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74.31</a:t>
                      </a:r>
                    </a:p>
                    <a:p>
                      <a:pPr algn="ctr" rtl="0">
                        <a:lnSpc>
                          <a:spcPct val="100000"/>
                        </a:lnSpc>
                        <a:spcAft>
                          <a:spcPts val="1000"/>
                        </a:spcAft>
                      </a:pP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2.17 b</a:t>
                      </a:r>
                    </a:p>
                  </a:txBody>
                  <a:tcPr marL="68580" marR="68580" marT="0" marB="0" anchor="ctr"/>
                </a:tc>
                <a:tc>
                  <a:txBody>
                    <a:bodyPr/>
                    <a:lstStyle/>
                    <a:p>
                      <a:pPr algn="ctr" rtl="0">
                        <a:lnSpc>
                          <a:spcPct val="100000"/>
                        </a:lnSpc>
                        <a:spcAft>
                          <a:spcPts val="1000"/>
                        </a:spcAft>
                      </a:pPr>
                      <a:r>
                        <a:rPr lang="en-US" sz="2500" b="1" dirty="0">
                          <a:effectLst/>
                          <a:highlight>
                            <a:srgbClr val="66FF33"/>
                          </a:highlight>
                          <a:latin typeface="Abadi" panose="020B0604020104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97.50</a:t>
                      </a:r>
                    </a:p>
                    <a:p>
                      <a:pPr algn="ctr" rtl="0">
                        <a:lnSpc>
                          <a:spcPct val="100000"/>
                        </a:lnSpc>
                        <a:spcAft>
                          <a:spcPts val="1000"/>
                        </a:spcAft>
                      </a:pPr>
                      <a:r>
                        <a:rPr lang="en-US" sz="2500" b="1" dirty="0">
                          <a:effectLst/>
                          <a:highlight>
                            <a:srgbClr val="66FF33"/>
                          </a:highlight>
                          <a:latin typeface="Abadi" panose="020B0604020104020204" pitchFamily="34" charset="0"/>
                          <a:ea typeface="Calibri" panose="020F0502020204030204" pitchFamily="34" charset="0"/>
                          <a:cs typeface="Arial" panose="020B0604020202020204" pitchFamily="34" charset="0"/>
                        </a:rPr>
                        <a:t>0.35 a</a:t>
                      </a:r>
                    </a:p>
                  </a:txBody>
                  <a:tcPr marL="68580" marR="68580" marT="0" marB="0" anchor="ctr"/>
                </a:tc>
                <a:extLst>
                  <a:ext uri="{0D108BD9-81ED-4DB2-BD59-A6C34878D82A}">
                    <a16:rowId xmlns:a16="http://schemas.microsoft.com/office/drawing/2014/main" val="3266328700"/>
                  </a:ext>
                </a:extLst>
              </a:tr>
              <a:tr h="324286">
                <a:tc>
                  <a:txBody>
                    <a:bodyPr/>
                    <a:lstStyle/>
                    <a:p>
                      <a:pPr algn="ctr" rtl="1">
                        <a:lnSpc>
                          <a:spcPct val="100000"/>
                        </a:lnSpc>
                        <a:spcAft>
                          <a:spcPts val="1000"/>
                        </a:spcAft>
                      </a:pPr>
                      <a:r>
                        <a:rPr lang="ar-SA" sz="20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المعنوية</a:t>
                      </a:r>
                      <a:endParaRPr lang="en-US" sz="2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000" b="0">
                          <a:effectLst/>
                          <a:latin typeface="Arial" panose="020B0604020202020204" pitchFamily="34" charset="0"/>
                          <a:ea typeface="Calibri" panose="020F0502020204030204" pitchFamily="34" charset="0"/>
                          <a:cs typeface="Arial" panose="020B0604020202020204" pitchFamily="34" charset="0"/>
                        </a:rPr>
                        <a:t>**</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000" b="0">
                          <a:effectLst/>
                          <a:latin typeface="Arial" panose="020B0604020202020204" pitchFamily="34" charset="0"/>
                          <a:ea typeface="Calibri" panose="020F0502020204030204" pitchFamily="34" charset="0"/>
                          <a:cs typeface="Arial" panose="020B0604020202020204" pitchFamily="34" charset="0"/>
                        </a:rPr>
                        <a:t>**</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000" b="0">
                          <a:effectLst/>
                          <a:latin typeface="Arial" panose="020B0604020202020204" pitchFamily="34" charset="0"/>
                          <a:ea typeface="Calibri" panose="020F0502020204030204" pitchFamily="34" charset="0"/>
                          <a:cs typeface="Arial" panose="020B0604020202020204" pitchFamily="34" charset="0"/>
                        </a:rPr>
                        <a:t>**</a:t>
                      </a:r>
                      <a:endParaRPr lang="en-US"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0000"/>
                        </a:lnSpc>
                        <a:spcAft>
                          <a:spcPts val="1000"/>
                        </a:spcAft>
                      </a:pPr>
                      <a:r>
                        <a:rPr lang="en-US" sz="2000" b="0" dirty="0">
                          <a:effectLst/>
                          <a:latin typeface="Arial" panose="020B0604020202020204" pitchFamily="34" charset="0"/>
                          <a:ea typeface="Calibri" panose="020F0502020204030204" pitchFamily="34" charset="0"/>
                          <a:cs typeface="Arial" panose="020B0604020202020204" pitchFamily="34" charset="0"/>
                        </a:rPr>
                        <a:t>**</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62656629"/>
                  </a:ext>
                </a:extLst>
              </a:tr>
            </a:tbl>
          </a:graphicData>
        </a:graphic>
      </p:graphicFrame>
      <p:sp>
        <p:nvSpPr>
          <p:cNvPr id="2" name="مستطيل: زوايا مستديرة 4">
            <a:extLst>
              <a:ext uri="{FF2B5EF4-FFF2-40B4-BE49-F238E27FC236}">
                <a16:creationId xmlns:a16="http://schemas.microsoft.com/office/drawing/2014/main" id="{760098B6-DF8B-47CC-91DB-9BA3E7B7379C}"/>
              </a:ext>
            </a:extLst>
          </p:cNvPr>
          <p:cNvSpPr>
            <a:spLocks noChangeArrowheads="1"/>
          </p:cNvSpPr>
          <p:nvPr/>
        </p:nvSpPr>
        <p:spPr bwMode="auto">
          <a:xfrm>
            <a:off x="-6525" y="0"/>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تقانتي </a:t>
            </a:r>
            <a:r>
              <a:rPr lang="en-US" sz="2000" b="1" dirty="0"/>
              <a:t>Sil-select plus</a:t>
            </a:r>
            <a:r>
              <a:rPr lang="ar-IQ" sz="2000" b="1" dirty="0"/>
              <a:t> (</a:t>
            </a:r>
            <a:r>
              <a:rPr lang="en-US" sz="2000" b="1" dirty="0"/>
              <a:t>T3</a:t>
            </a:r>
            <a:r>
              <a:rPr lang="ar-IQ" sz="2000" b="1" dirty="0"/>
              <a:t>) و</a:t>
            </a:r>
            <a:r>
              <a:rPr lang="en-US" sz="2000" b="1" dirty="0"/>
              <a:t>Swim down</a:t>
            </a:r>
            <a:r>
              <a:rPr lang="ar-IQ" sz="2000" b="1" dirty="0"/>
              <a:t> (</a:t>
            </a:r>
            <a:r>
              <a:rPr lang="en-US" sz="2000" b="1" dirty="0"/>
              <a:t>T4</a:t>
            </a:r>
            <a:r>
              <a:rPr lang="ar-IQ" sz="2000" b="1" dirty="0"/>
              <a:t>) لفصل النطف في التركيز والحركة الفردية والنطف الحية والطبيعية لثيران الجاموس العراقي (المتوسط ± الخطأ القياسي)</a:t>
            </a:r>
            <a:endParaRPr lang="en-US" sz="2000" b="1" dirty="0"/>
          </a:p>
        </p:txBody>
      </p:sp>
    </p:spTree>
    <p:extLst>
      <p:ext uri="{BB962C8B-B14F-4D97-AF65-F5344CB8AC3E}">
        <p14:creationId xmlns:p14="http://schemas.microsoft.com/office/powerpoint/2010/main" val="391579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26CD03-58C2-566D-6755-40ED29A84F48}"/>
              </a:ext>
            </a:extLst>
          </p:cNvPr>
          <p:cNvGraphicFramePr>
            <a:graphicFrameLocks noGrp="1"/>
          </p:cNvGraphicFramePr>
          <p:nvPr>
            <p:extLst>
              <p:ext uri="{D42A27DB-BD31-4B8C-83A1-F6EECF244321}">
                <p14:modId xmlns:p14="http://schemas.microsoft.com/office/powerpoint/2010/main" val="742439186"/>
              </p:ext>
            </p:extLst>
          </p:nvPr>
        </p:nvGraphicFramePr>
        <p:xfrm>
          <a:off x="-6525" y="421885"/>
          <a:ext cx="12191998" cy="6436116"/>
        </p:xfrm>
        <a:graphic>
          <a:graphicData uri="http://schemas.openxmlformats.org/drawingml/2006/table">
            <a:tbl>
              <a:tblPr rtl="1" firstRow="1" firstCol="1" bandRow="1">
                <a:tableStyleId>{5C22544A-7EE6-4342-B048-85BDC9FD1C3A}</a:tableStyleId>
              </a:tblPr>
              <a:tblGrid>
                <a:gridCol w="2026310">
                  <a:extLst>
                    <a:ext uri="{9D8B030D-6E8A-4147-A177-3AD203B41FA5}">
                      <a16:colId xmlns:a16="http://schemas.microsoft.com/office/drawing/2014/main" val="1622865337"/>
                    </a:ext>
                  </a:extLst>
                </a:gridCol>
                <a:gridCol w="1831239">
                  <a:extLst>
                    <a:ext uri="{9D8B030D-6E8A-4147-A177-3AD203B41FA5}">
                      <a16:colId xmlns:a16="http://schemas.microsoft.com/office/drawing/2014/main" val="2329689402"/>
                    </a:ext>
                  </a:extLst>
                </a:gridCol>
                <a:gridCol w="2238451">
                  <a:extLst>
                    <a:ext uri="{9D8B030D-6E8A-4147-A177-3AD203B41FA5}">
                      <a16:colId xmlns:a16="http://schemas.microsoft.com/office/drawing/2014/main" val="812319848"/>
                    </a:ext>
                  </a:extLst>
                </a:gridCol>
                <a:gridCol w="2236013">
                  <a:extLst>
                    <a:ext uri="{9D8B030D-6E8A-4147-A177-3AD203B41FA5}">
                      <a16:colId xmlns:a16="http://schemas.microsoft.com/office/drawing/2014/main" val="1491531624"/>
                    </a:ext>
                  </a:extLst>
                </a:gridCol>
                <a:gridCol w="2033625">
                  <a:extLst>
                    <a:ext uri="{9D8B030D-6E8A-4147-A177-3AD203B41FA5}">
                      <a16:colId xmlns:a16="http://schemas.microsoft.com/office/drawing/2014/main" val="2681822854"/>
                    </a:ext>
                  </a:extLst>
                </a:gridCol>
                <a:gridCol w="1826360">
                  <a:extLst>
                    <a:ext uri="{9D8B030D-6E8A-4147-A177-3AD203B41FA5}">
                      <a16:colId xmlns:a16="http://schemas.microsoft.com/office/drawing/2014/main" val="529790258"/>
                    </a:ext>
                  </a:extLst>
                </a:gridCol>
              </a:tblGrid>
              <a:tr h="1562586">
                <a:tc>
                  <a:txBody>
                    <a:bodyPr/>
                    <a:lstStyle/>
                    <a:p>
                      <a:pPr algn="ctr" rtl="1">
                        <a:lnSpc>
                          <a:spcPct val="115000"/>
                        </a:lnSpc>
                        <a:spcAft>
                          <a:spcPts val="1000"/>
                        </a:spcAft>
                      </a:pPr>
                      <a:r>
                        <a:rPr lang="ar-IQ" sz="1800" b="1" dirty="0">
                          <a:solidFill>
                            <a:schemeClr val="tx1"/>
                          </a:solidFill>
                          <a:effectLst/>
                        </a:rPr>
                        <a:t>    الصفات </a:t>
                      </a:r>
                      <a:endParaRPr lang="en-US" sz="1800" b="1" dirty="0">
                        <a:solidFill>
                          <a:schemeClr val="tx1"/>
                        </a:solidFill>
                        <a:effectLst/>
                      </a:endParaRPr>
                    </a:p>
                    <a:p>
                      <a:pPr algn="r" rtl="1">
                        <a:lnSpc>
                          <a:spcPct val="115000"/>
                        </a:lnSpc>
                        <a:spcAft>
                          <a:spcPts val="1000"/>
                        </a:spcAft>
                      </a:pPr>
                      <a:r>
                        <a:rPr lang="ar-IQ" sz="1800" b="1" dirty="0">
                          <a:solidFill>
                            <a:schemeClr val="tx1"/>
                          </a:solidFill>
                          <a:effectLst/>
                        </a:rPr>
                        <a:t>المعاملات</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ar-SA" sz="1800" b="1" dirty="0">
                          <a:solidFill>
                            <a:schemeClr val="tx1"/>
                          </a:solidFill>
                          <a:effectLst/>
                        </a:rPr>
                        <a:t>الراس</a:t>
                      </a:r>
                      <a:endParaRPr lang="en-US" sz="1800" b="1" dirty="0">
                        <a:solidFill>
                          <a:schemeClr val="tx1"/>
                        </a:solidFill>
                        <a:effectLst/>
                      </a:endParaRPr>
                    </a:p>
                    <a:p>
                      <a:pPr algn="ctr" rtl="1">
                        <a:lnSpc>
                          <a:spcPct val="115000"/>
                        </a:lnSpc>
                        <a:spcAft>
                          <a:spcPts val="1000"/>
                        </a:spcAft>
                      </a:pPr>
                      <a:r>
                        <a:rPr lang="ar-SA" sz="1800" b="1" dirty="0">
                          <a:solidFill>
                            <a:schemeClr val="tx1"/>
                          </a:solidFill>
                          <a:effectLst/>
                        </a:rPr>
                        <a:t>%</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ar-IQ" sz="1800" b="1" dirty="0">
                          <a:solidFill>
                            <a:schemeClr val="tx1"/>
                          </a:solidFill>
                          <a:effectLst/>
                        </a:rPr>
                        <a:t>تشوهات القطعة الرئيسية</a:t>
                      </a:r>
                      <a:endParaRPr lang="en-US" sz="1800" b="1" dirty="0">
                        <a:solidFill>
                          <a:schemeClr val="tx1"/>
                        </a:solidFill>
                        <a:effectLst/>
                      </a:endParaRPr>
                    </a:p>
                    <a:p>
                      <a:pPr algn="ctr" rtl="1">
                        <a:lnSpc>
                          <a:spcPct val="115000"/>
                        </a:lnSpc>
                        <a:spcAft>
                          <a:spcPts val="1000"/>
                        </a:spcAft>
                      </a:pPr>
                      <a:r>
                        <a:rPr lang="ar-IQ" sz="1800" b="1" dirty="0">
                          <a:solidFill>
                            <a:schemeClr val="tx1"/>
                          </a:solidFill>
                          <a:effectLst/>
                        </a:rPr>
                        <a:t>والنهائية للذيل </a:t>
                      </a:r>
                      <a:r>
                        <a:rPr lang="ar-SA" sz="1800" b="1" dirty="0">
                          <a:solidFill>
                            <a:schemeClr val="tx1"/>
                          </a:solidFill>
                          <a:effectLst/>
                        </a:rPr>
                        <a:t>%</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50000"/>
                        </a:lnSpc>
                        <a:spcAft>
                          <a:spcPts val="1000"/>
                        </a:spcAft>
                      </a:pPr>
                      <a:r>
                        <a:rPr lang="ar-SA" sz="1800" b="1" dirty="0">
                          <a:solidFill>
                            <a:schemeClr val="tx1"/>
                          </a:solidFill>
                          <a:effectLst/>
                        </a:rPr>
                        <a:t>التشوهات الكلية</a:t>
                      </a:r>
                      <a:endParaRPr lang="en-US" sz="1800" b="1" dirty="0">
                        <a:solidFill>
                          <a:schemeClr val="tx1"/>
                        </a:solidFill>
                        <a:effectLst/>
                      </a:endParaRPr>
                    </a:p>
                    <a:p>
                      <a:pPr algn="ctr" rtl="1">
                        <a:lnSpc>
                          <a:spcPct val="150000"/>
                        </a:lnSpc>
                        <a:spcAft>
                          <a:spcPts val="1000"/>
                        </a:spcAft>
                      </a:pPr>
                      <a:r>
                        <a:rPr lang="ar-SA" sz="1800" b="1" dirty="0">
                          <a:solidFill>
                            <a:schemeClr val="tx1"/>
                          </a:solidFill>
                          <a:effectLst/>
                        </a:rPr>
                        <a:t>%</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ar-SA" sz="1800" b="1" dirty="0">
                          <a:solidFill>
                            <a:schemeClr val="tx1"/>
                          </a:solidFill>
                          <a:effectLst/>
                        </a:rPr>
                        <a:t>سلامة الغشاء البلازمي</a:t>
                      </a:r>
                      <a:endParaRPr lang="en-US" sz="1800" b="1" dirty="0">
                        <a:solidFill>
                          <a:schemeClr val="tx1"/>
                        </a:solidFill>
                        <a:effectLst/>
                      </a:endParaRPr>
                    </a:p>
                    <a:p>
                      <a:pPr algn="ctr" rtl="1">
                        <a:lnSpc>
                          <a:spcPct val="115000"/>
                        </a:lnSpc>
                        <a:spcAft>
                          <a:spcPts val="1000"/>
                        </a:spcAft>
                      </a:pPr>
                      <a:r>
                        <a:rPr lang="ar-SA" sz="1800" b="1" dirty="0">
                          <a:solidFill>
                            <a:schemeClr val="tx1"/>
                          </a:solidFill>
                          <a:effectLst/>
                        </a:rPr>
                        <a:t>%</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ar-SA" sz="1800" b="1" dirty="0">
                          <a:solidFill>
                            <a:schemeClr val="tx1"/>
                          </a:solidFill>
                          <a:effectLst/>
                        </a:rPr>
                        <a:t>سلامة الأكروسوم</a:t>
                      </a:r>
                      <a:endParaRPr lang="en-US" sz="1800" b="1" dirty="0">
                        <a:solidFill>
                          <a:schemeClr val="tx1"/>
                        </a:solidFill>
                        <a:effectLst/>
                      </a:endParaRPr>
                    </a:p>
                    <a:p>
                      <a:pPr algn="ctr" rtl="1">
                        <a:lnSpc>
                          <a:spcPct val="115000"/>
                        </a:lnSpc>
                        <a:spcAft>
                          <a:spcPts val="1000"/>
                        </a:spcAft>
                      </a:pPr>
                      <a:r>
                        <a:rPr lang="ar-SA" sz="1800" b="1" dirty="0">
                          <a:solidFill>
                            <a:schemeClr val="tx1"/>
                          </a:solidFill>
                          <a:effectLst/>
                        </a:rPr>
                        <a:t>%</a:t>
                      </a:r>
                      <a:endParaRPr lang="en-US" sz="1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extLst>
                  <a:ext uri="{0D108BD9-81ED-4DB2-BD59-A6C34878D82A}">
                    <a16:rowId xmlns:a16="http://schemas.microsoft.com/office/drawing/2014/main" val="3520371871"/>
                  </a:ext>
                </a:extLst>
              </a:tr>
              <a:tr h="1118554">
                <a:tc>
                  <a:txBody>
                    <a:bodyPr/>
                    <a:lstStyle/>
                    <a:p>
                      <a:pPr algn="ctr" rtl="1">
                        <a:lnSpc>
                          <a:spcPct val="115000"/>
                        </a:lnSpc>
                        <a:spcAft>
                          <a:spcPts val="1000"/>
                        </a:spcAft>
                      </a:pPr>
                      <a:r>
                        <a:rPr lang="en-US" sz="4000" b="1" dirty="0">
                          <a:solidFill>
                            <a:schemeClr val="tx1"/>
                          </a:solidFill>
                          <a:effectLst/>
                        </a:rPr>
                        <a:t>T1</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0.04</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0.04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latin typeface="Arial" panose="020B0604020202020204" pitchFamily="34" charset="0"/>
                          <a:ea typeface="Times New Roman" panose="02020603050405020304" pitchFamily="18" charset="0"/>
                          <a:cs typeface="Arial" panose="020B0604020202020204" pitchFamily="34" charset="0"/>
                        </a:rPr>
                        <a:t>±4.86</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latin typeface="Arial" panose="020B0604020202020204" pitchFamily="34" charset="0"/>
                          <a:ea typeface="Calibri" panose="020F0502020204030204" pitchFamily="34" charset="0"/>
                          <a:cs typeface="Arial" panose="020B0604020202020204" pitchFamily="34" charset="0"/>
                        </a:rPr>
                        <a:t>0.24 b</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4.89</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0.24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82.43</a:t>
                      </a:r>
                      <a:endParaRPr lang="en-US" sz="2500" b="1"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2.16 a</a:t>
                      </a:r>
                      <a:endParaRPr lang="en-US" sz="2500" b="1"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rPr>
                        <a:t>± 82.21</a:t>
                      </a:r>
                    </a:p>
                    <a:p>
                      <a:pPr algn="ctr" rtl="0">
                        <a:lnSpc>
                          <a:spcPct val="115000"/>
                        </a:lnSpc>
                        <a:spcAft>
                          <a:spcPts val="1000"/>
                        </a:spcAft>
                      </a:pPr>
                      <a:r>
                        <a:rPr lang="en-US" sz="2500" b="1" dirty="0">
                          <a:effectLst/>
                          <a:highlight>
                            <a:srgbClr val="66FF33"/>
                          </a:highlight>
                        </a:rPr>
                        <a:t>1.93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extLst>
                  <a:ext uri="{0D108BD9-81ED-4DB2-BD59-A6C34878D82A}">
                    <a16:rowId xmlns:a16="http://schemas.microsoft.com/office/drawing/2014/main" val="2169482810"/>
                  </a:ext>
                </a:extLst>
              </a:tr>
              <a:tr h="1118554">
                <a:tc>
                  <a:txBody>
                    <a:bodyPr/>
                    <a:lstStyle/>
                    <a:p>
                      <a:pPr algn="ctr" rtl="1">
                        <a:lnSpc>
                          <a:spcPct val="115000"/>
                        </a:lnSpc>
                        <a:spcAft>
                          <a:spcPts val="1000"/>
                        </a:spcAft>
                      </a:pPr>
                      <a:r>
                        <a:rPr lang="en-US" sz="4000" b="1" dirty="0">
                          <a:solidFill>
                            <a:schemeClr val="tx1"/>
                          </a:solidFill>
                          <a:effectLst/>
                        </a:rPr>
                        <a:t>T2</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 0.25</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0.10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7.93</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0.31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8.18</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0.30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64.18</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1.80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rPr>
                        <a:t>± 64.54</a:t>
                      </a:r>
                    </a:p>
                    <a:p>
                      <a:pPr algn="ctr" rtl="0">
                        <a:lnSpc>
                          <a:spcPct val="115000"/>
                        </a:lnSpc>
                        <a:spcAft>
                          <a:spcPts val="1000"/>
                        </a:spcAft>
                      </a:pPr>
                      <a:r>
                        <a:rPr lang="en-US" sz="2500" b="1" dirty="0">
                          <a:effectLst/>
                          <a:highlight>
                            <a:srgbClr val="FF3300"/>
                          </a:highlight>
                        </a:rPr>
                        <a:t>1.61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extLst>
                  <a:ext uri="{0D108BD9-81ED-4DB2-BD59-A6C34878D82A}">
                    <a16:rowId xmlns:a16="http://schemas.microsoft.com/office/drawing/2014/main" val="1763111274"/>
                  </a:ext>
                </a:extLst>
              </a:tr>
              <a:tr h="1118554">
                <a:tc>
                  <a:txBody>
                    <a:bodyPr/>
                    <a:lstStyle/>
                    <a:p>
                      <a:pPr algn="ctr" rtl="1">
                        <a:lnSpc>
                          <a:spcPct val="115000"/>
                        </a:lnSpc>
                        <a:spcAft>
                          <a:spcPts val="1000"/>
                        </a:spcAft>
                      </a:pPr>
                      <a:r>
                        <a:rPr lang="en-US" sz="4000" b="1" dirty="0">
                          <a:solidFill>
                            <a:schemeClr val="tx1"/>
                          </a:solidFill>
                          <a:effectLst/>
                        </a:rPr>
                        <a:t>T3</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 </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2.13</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0.21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2.13</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0.21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74.25</a:t>
                      </a:r>
                      <a:endParaRPr lang="en-US" sz="2500" b="1"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2.84 b</a:t>
                      </a:r>
                      <a:endParaRPr lang="en-US" sz="2500" b="1"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rPr>
                        <a:t>± 72.69</a:t>
                      </a:r>
                    </a:p>
                    <a:p>
                      <a:pPr algn="ctr" rtl="0">
                        <a:lnSpc>
                          <a:spcPct val="115000"/>
                        </a:lnSpc>
                        <a:spcAft>
                          <a:spcPts val="1000"/>
                        </a:spcAft>
                      </a:pPr>
                      <a:r>
                        <a:rPr lang="en-US" sz="2500" b="1" dirty="0">
                          <a:effectLst/>
                          <a:highlight>
                            <a:srgbClr val="66FF33"/>
                          </a:highlight>
                        </a:rPr>
                        <a:t>1.95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extLst>
                  <a:ext uri="{0D108BD9-81ED-4DB2-BD59-A6C34878D82A}">
                    <a16:rowId xmlns:a16="http://schemas.microsoft.com/office/drawing/2014/main" val="3585219852"/>
                  </a:ext>
                </a:extLst>
              </a:tr>
              <a:tr h="1118554">
                <a:tc>
                  <a:txBody>
                    <a:bodyPr/>
                    <a:lstStyle/>
                    <a:p>
                      <a:pPr algn="ctr" rtl="1">
                        <a:lnSpc>
                          <a:spcPct val="115000"/>
                        </a:lnSpc>
                        <a:spcAft>
                          <a:spcPts val="1000"/>
                        </a:spcAft>
                      </a:pPr>
                      <a:r>
                        <a:rPr lang="en-US" sz="4000" b="1" dirty="0">
                          <a:solidFill>
                            <a:schemeClr val="tx1"/>
                          </a:solidFill>
                          <a:effectLst/>
                        </a:rPr>
                        <a:t>T4</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0">
                        <a:lnSpc>
                          <a:spcPct val="115000"/>
                        </a:lnSpc>
                        <a:spcAft>
                          <a:spcPts val="1000"/>
                        </a:spcAft>
                      </a:pPr>
                      <a:r>
                        <a:rPr lang="en-US" sz="2500" b="1" dirty="0">
                          <a:effectLst/>
                          <a:latin typeface="Arial" panose="020B0604020202020204" pitchFamily="34" charset="0"/>
                          <a:ea typeface="Times New Roman" panose="02020603050405020304" pitchFamily="18" charset="0"/>
                          <a:cs typeface="Arial" panose="020B0604020202020204" pitchFamily="34" charset="0"/>
                        </a:rPr>
                        <a:t>± 0.06</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latin typeface="Arial" panose="020B0604020202020204" pitchFamily="34" charset="0"/>
                          <a:ea typeface="Calibri" panose="020F0502020204030204" pitchFamily="34" charset="0"/>
                          <a:cs typeface="Arial" panose="020B0604020202020204" pitchFamily="34" charset="0"/>
                        </a:rPr>
                        <a:t>0.06 ab</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2.44</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0.32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2.50</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0.36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latin typeface="Arial" panose="020B0604020202020204" pitchFamily="34" charset="0"/>
                          <a:ea typeface="Times New Roman" panose="02020603050405020304" pitchFamily="18" charset="0"/>
                          <a:cs typeface="Arial" panose="020B0604020202020204" pitchFamily="34" charset="0"/>
                        </a:rPr>
                        <a:t>± </a:t>
                      </a:r>
                      <a:r>
                        <a:rPr lang="en-US" sz="2500" b="1" dirty="0">
                          <a:effectLst/>
                          <a:latin typeface="Arial" panose="020B0604020202020204" pitchFamily="34" charset="0"/>
                          <a:ea typeface="Calibri" panose="020F0502020204030204" pitchFamily="34" charset="0"/>
                          <a:cs typeface="Arial" panose="020B0604020202020204" pitchFamily="34" charset="0"/>
                        </a:rPr>
                        <a:t>68.13</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latin typeface="Arial" panose="020B0604020202020204" pitchFamily="34" charset="0"/>
                          <a:ea typeface="Calibri" panose="020F0502020204030204" pitchFamily="34" charset="0"/>
                          <a:cs typeface="Arial" panose="020B0604020202020204" pitchFamily="34" charset="0"/>
                        </a:rPr>
                        <a:t>3.05 </a:t>
                      </a:r>
                      <a:r>
                        <a:rPr lang="en-US" sz="2500" b="1" dirty="0" err="1">
                          <a:effectLst/>
                          <a:latin typeface="Arial" panose="020B0604020202020204" pitchFamily="34" charset="0"/>
                          <a:ea typeface="Calibri" panose="020F0502020204030204" pitchFamily="34" charset="0"/>
                          <a:cs typeface="Arial" panose="020B0604020202020204" pitchFamily="34" charset="0"/>
                        </a:rPr>
                        <a:t>bc</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rPr>
                        <a:t>± 69.44</a:t>
                      </a:r>
                    </a:p>
                    <a:p>
                      <a:pPr algn="ctr" rtl="0">
                        <a:lnSpc>
                          <a:spcPct val="115000"/>
                        </a:lnSpc>
                        <a:spcAft>
                          <a:spcPts val="1000"/>
                        </a:spcAft>
                      </a:pPr>
                      <a:r>
                        <a:rPr lang="en-US" sz="2500" b="1" dirty="0">
                          <a:effectLst/>
                        </a:rPr>
                        <a:t>2.43 </a:t>
                      </a:r>
                      <a:r>
                        <a:rPr lang="en-US" sz="2500" b="1" dirty="0" err="1">
                          <a:effectLst/>
                        </a:rPr>
                        <a:t>bc</a:t>
                      </a:r>
                      <a:endParaRPr lang="en-US" sz="2500" b="1" dirty="0">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extLst>
                  <a:ext uri="{0D108BD9-81ED-4DB2-BD59-A6C34878D82A}">
                    <a16:rowId xmlns:a16="http://schemas.microsoft.com/office/drawing/2014/main" val="3018600274"/>
                  </a:ext>
                </a:extLst>
              </a:tr>
              <a:tr h="399314">
                <a:tc>
                  <a:txBody>
                    <a:bodyPr/>
                    <a:lstStyle/>
                    <a:p>
                      <a:pPr algn="ctr" rtl="1">
                        <a:lnSpc>
                          <a:spcPct val="115000"/>
                        </a:lnSpc>
                        <a:spcAft>
                          <a:spcPts val="1000"/>
                        </a:spcAft>
                      </a:pPr>
                      <a:r>
                        <a:rPr lang="ar-SA" sz="2000" b="1" dirty="0">
                          <a:solidFill>
                            <a:schemeClr val="tx1"/>
                          </a:solidFill>
                          <a:effectLst/>
                        </a:rPr>
                        <a:t>المعنوية</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en-US" sz="1800" b="1" dirty="0">
                          <a:effectLst/>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en-US" sz="1800" b="1" dirty="0">
                          <a:effectLst/>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en-US" sz="1800" b="1" dirty="0">
                          <a:effectLst/>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en-US" sz="1800" b="1" dirty="0">
                          <a:effectLst/>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tc>
                  <a:txBody>
                    <a:bodyPr/>
                    <a:lstStyle/>
                    <a:p>
                      <a:pPr algn="ctr" rtl="1">
                        <a:lnSpc>
                          <a:spcPct val="115000"/>
                        </a:lnSpc>
                        <a:spcAft>
                          <a:spcPts val="1000"/>
                        </a:spcAft>
                      </a:pPr>
                      <a:r>
                        <a:rPr lang="en-US" sz="1800" b="1" dirty="0">
                          <a:effectLst/>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4956" marR="44956" marT="0" marB="0" anchor="ctr"/>
                </a:tc>
                <a:extLst>
                  <a:ext uri="{0D108BD9-81ED-4DB2-BD59-A6C34878D82A}">
                    <a16:rowId xmlns:a16="http://schemas.microsoft.com/office/drawing/2014/main" val="688041293"/>
                  </a:ext>
                </a:extLst>
              </a:tr>
            </a:tbl>
          </a:graphicData>
        </a:graphic>
      </p:graphicFrame>
      <p:sp>
        <p:nvSpPr>
          <p:cNvPr id="2" name="مستطيل: زوايا مستديرة 4">
            <a:extLst>
              <a:ext uri="{FF2B5EF4-FFF2-40B4-BE49-F238E27FC236}">
                <a16:creationId xmlns:a16="http://schemas.microsoft.com/office/drawing/2014/main" id="{760098B6-DF8B-47CC-91DB-9BA3E7B7379C}"/>
              </a:ext>
            </a:extLst>
          </p:cNvPr>
          <p:cNvSpPr>
            <a:spLocks noChangeArrowheads="1"/>
          </p:cNvSpPr>
          <p:nvPr/>
        </p:nvSpPr>
        <p:spPr bwMode="auto">
          <a:xfrm>
            <a:off x="-6525" y="56272"/>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تقانتي </a:t>
            </a:r>
            <a:r>
              <a:rPr lang="en-US" sz="2000" b="1" dirty="0"/>
              <a:t>Sil-select plus</a:t>
            </a:r>
            <a:r>
              <a:rPr lang="ar-IQ" sz="2000" b="1" dirty="0"/>
              <a:t> (</a:t>
            </a:r>
            <a:r>
              <a:rPr lang="en-US" sz="2000" b="1" dirty="0"/>
              <a:t>T3</a:t>
            </a:r>
            <a:r>
              <a:rPr lang="ar-IQ" sz="2000" b="1" dirty="0"/>
              <a:t>) و</a:t>
            </a:r>
            <a:r>
              <a:rPr lang="en-US" sz="2000" b="1" dirty="0"/>
              <a:t>Swim down</a:t>
            </a:r>
            <a:r>
              <a:rPr lang="ar-IQ" sz="2000" b="1" dirty="0"/>
              <a:t> (</a:t>
            </a:r>
            <a:r>
              <a:rPr lang="en-US" sz="2000" b="1" dirty="0"/>
              <a:t>T4</a:t>
            </a:r>
            <a:r>
              <a:rPr lang="ar-IQ" sz="2000" b="1" dirty="0"/>
              <a:t>) لفصل النطف في النسبة المئوية لتشوهات النطف وسلامة الغشاء البلازمي والاكروسومي لنطف ثيران الجاموس العراقي (المتوسط ± الخطأ القياسي)</a:t>
            </a:r>
            <a:endParaRPr lang="en-US" sz="2000" b="1" dirty="0"/>
          </a:p>
        </p:txBody>
      </p:sp>
    </p:spTree>
    <p:extLst>
      <p:ext uri="{BB962C8B-B14F-4D97-AF65-F5344CB8AC3E}">
        <p14:creationId xmlns:p14="http://schemas.microsoft.com/office/powerpoint/2010/main" val="173432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C71790-F741-B91D-D5AD-C188E1D6D646}"/>
              </a:ext>
            </a:extLst>
          </p:cNvPr>
          <p:cNvGraphicFramePr>
            <a:graphicFrameLocks noGrp="1"/>
          </p:cNvGraphicFramePr>
          <p:nvPr>
            <p:extLst>
              <p:ext uri="{D42A27DB-BD31-4B8C-83A1-F6EECF244321}">
                <p14:modId xmlns:p14="http://schemas.microsoft.com/office/powerpoint/2010/main" val="2877090481"/>
              </p:ext>
            </p:extLst>
          </p:nvPr>
        </p:nvGraphicFramePr>
        <p:xfrm>
          <a:off x="-6526" y="559549"/>
          <a:ext cx="12198526" cy="6298452"/>
        </p:xfrm>
        <a:graphic>
          <a:graphicData uri="http://schemas.openxmlformats.org/drawingml/2006/table">
            <a:tbl>
              <a:tblPr rtl="1" firstRow="1" firstCol="1" bandRow="1">
                <a:tableStyleId>{5C22544A-7EE6-4342-B048-85BDC9FD1C3A}</a:tableStyleId>
              </a:tblPr>
              <a:tblGrid>
                <a:gridCol w="1785299">
                  <a:extLst>
                    <a:ext uri="{9D8B030D-6E8A-4147-A177-3AD203B41FA5}">
                      <a16:colId xmlns:a16="http://schemas.microsoft.com/office/drawing/2014/main" val="1143059352"/>
                    </a:ext>
                  </a:extLst>
                </a:gridCol>
                <a:gridCol w="2043969">
                  <a:extLst>
                    <a:ext uri="{9D8B030D-6E8A-4147-A177-3AD203B41FA5}">
                      <a16:colId xmlns:a16="http://schemas.microsoft.com/office/drawing/2014/main" val="3068344732"/>
                    </a:ext>
                  </a:extLst>
                </a:gridCol>
                <a:gridCol w="2247143">
                  <a:extLst>
                    <a:ext uri="{9D8B030D-6E8A-4147-A177-3AD203B41FA5}">
                      <a16:colId xmlns:a16="http://schemas.microsoft.com/office/drawing/2014/main" val="949905635"/>
                    </a:ext>
                  </a:extLst>
                </a:gridCol>
                <a:gridCol w="2041519">
                  <a:extLst>
                    <a:ext uri="{9D8B030D-6E8A-4147-A177-3AD203B41FA5}">
                      <a16:colId xmlns:a16="http://schemas.microsoft.com/office/drawing/2014/main" val="4013272857"/>
                    </a:ext>
                  </a:extLst>
                </a:gridCol>
                <a:gridCol w="1984230">
                  <a:extLst>
                    <a:ext uri="{9D8B030D-6E8A-4147-A177-3AD203B41FA5}">
                      <a16:colId xmlns:a16="http://schemas.microsoft.com/office/drawing/2014/main" val="2311572112"/>
                    </a:ext>
                  </a:extLst>
                </a:gridCol>
                <a:gridCol w="2096366">
                  <a:extLst>
                    <a:ext uri="{9D8B030D-6E8A-4147-A177-3AD203B41FA5}">
                      <a16:colId xmlns:a16="http://schemas.microsoft.com/office/drawing/2014/main" val="69607955"/>
                    </a:ext>
                  </a:extLst>
                </a:gridCol>
              </a:tblGrid>
              <a:tr h="1126539">
                <a:tc>
                  <a:txBody>
                    <a:bodyPr/>
                    <a:lstStyle/>
                    <a:p>
                      <a:pPr algn="ctr" rtl="1">
                        <a:lnSpc>
                          <a:spcPct val="115000"/>
                        </a:lnSpc>
                        <a:spcAft>
                          <a:spcPts val="1000"/>
                        </a:spcAft>
                      </a:pPr>
                      <a:r>
                        <a:rPr lang="ar-IQ" sz="1800" dirty="0">
                          <a:solidFill>
                            <a:schemeClr val="tx1"/>
                          </a:solidFill>
                          <a:effectLst/>
                        </a:rPr>
                        <a:t>   الصفات</a:t>
                      </a:r>
                      <a:endParaRPr lang="en-US" sz="1800" dirty="0">
                        <a:solidFill>
                          <a:schemeClr val="tx1"/>
                        </a:solidFill>
                        <a:effectLst/>
                      </a:endParaRPr>
                    </a:p>
                    <a:p>
                      <a:pPr algn="r" rtl="1">
                        <a:lnSpc>
                          <a:spcPct val="115000"/>
                        </a:lnSpc>
                        <a:spcAft>
                          <a:spcPts val="1000"/>
                        </a:spcAft>
                      </a:pPr>
                      <a:r>
                        <a:rPr lang="ar-IQ" sz="1800" dirty="0">
                          <a:solidFill>
                            <a:schemeClr val="tx1"/>
                          </a:solidFill>
                          <a:effectLst/>
                        </a:rPr>
                        <a:t>المعاملات</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المتحركة</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سليمة الغشاء البلازمي</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سليمة الأكروسوم</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النطف الطبيعية</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tc>
                  <a:txBody>
                    <a:bodyPr/>
                    <a:lstStyle/>
                    <a:p>
                      <a:pPr algn="ctr" rtl="0">
                        <a:lnSpc>
                          <a:spcPct val="115000"/>
                        </a:lnSpc>
                        <a:spcAft>
                          <a:spcPts val="1000"/>
                        </a:spcAft>
                      </a:pPr>
                      <a:r>
                        <a:rPr lang="ar-SA" sz="1800" dirty="0">
                          <a:solidFill>
                            <a:schemeClr val="tx1"/>
                          </a:solidFill>
                          <a:effectLst/>
                        </a:rPr>
                        <a:t>عدد أجزاء النطف الحيوية</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167" marR="42167" marT="0" marB="0" anchor="ctr"/>
                </a:tc>
                <a:extLst>
                  <a:ext uri="{0D108BD9-81ED-4DB2-BD59-A6C34878D82A}">
                    <a16:rowId xmlns:a16="http://schemas.microsoft.com/office/drawing/2014/main" val="2160849692"/>
                  </a:ext>
                </a:extLst>
              </a:tr>
              <a:tr h="1207777">
                <a:tc>
                  <a:txBody>
                    <a:bodyPr/>
                    <a:lstStyle/>
                    <a:p>
                      <a:pPr algn="ctr" rtl="1">
                        <a:lnSpc>
                          <a:spcPct val="115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T1</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457.28</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63.99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728.28</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62.41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730.99</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59.06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845.62</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76.39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358.51</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28.86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20604870"/>
                  </a:ext>
                </a:extLst>
              </a:tr>
              <a:tr h="1207777">
                <a:tc>
                  <a:txBody>
                    <a:bodyPr/>
                    <a:lstStyle/>
                    <a:p>
                      <a:pPr algn="ctr" rtl="1">
                        <a:lnSpc>
                          <a:spcPct val="115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T2</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377.48</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62.28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614.35</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61.23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609.02</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61.77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866.34</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72.74 a</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66FF33"/>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222.45</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66FF33"/>
                          </a:highlight>
                          <a:latin typeface="Arial" panose="020B0604020202020204" pitchFamily="34" charset="0"/>
                          <a:ea typeface="Calibri" panose="020F0502020204030204" pitchFamily="34" charset="0"/>
                          <a:cs typeface="Arial" panose="020B0604020202020204" pitchFamily="34" charset="0"/>
                        </a:rPr>
                        <a:t>25.73 b</a:t>
                      </a:r>
                      <a:endParaRPr lang="en-US" sz="2500" b="1" dirty="0">
                        <a:effectLst/>
                        <a:highlight>
                          <a:srgbClr val="66FF33"/>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62799021"/>
                  </a:ext>
                </a:extLst>
              </a:tr>
              <a:tr h="1207777">
                <a:tc>
                  <a:txBody>
                    <a:bodyPr/>
                    <a:lstStyle/>
                    <a:p>
                      <a:pPr algn="ctr" rtl="1">
                        <a:lnSpc>
                          <a:spcPct val="115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T3</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179.02</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8.88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330.35</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12.48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325.31</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8.86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438.05</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16.57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130.10</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7.60 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99285353"/>
                  </a:ext>
                </a:extLst>
              </a:tr>
              <a:tr h="1207777">
                <a:tc>
                  <a:txBody>
                    <a:bodyPr/>
                    <a:lstStyle/>
                    <a:p>
                      <a:pPr algn="ctr" rtl="1">
                        <a:lnSpc>
                          <a:spcPct val="115000"/>
                        </a:lnSpc>
                        <a:spcAft>
                          <a:spcPts val="1000"/>
                        </a:spcAft>
                      </a:pP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T4</a:t>
                      </a:r>
                      <a:endParaRPr lang="en-US" sz="4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245.42</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32.18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405.31</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34.08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413.11</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36.59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580.08</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53.96 b</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500" b="1" dirty="0">
                          <a:effectLst/>
                          <a:highlight>
                            <a:srgbClr val="FF3300"/>
                          </a:highlight>
                          <a:latin typeface="Arial" panose="020B0604020202020204" pitchFamily="34" charset="0"/>
                          <a:ea typeface="Times New Roman" panose="02020603050405020304" pitchFamily="18" charset="0"/>
                          <a:cs typeface="Arial" panose="020B0604020202020204" pitchFamily="34" charset="0"/>
                        </a:rPr>
                        <a:t>± </a:t>
                      </a: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163.02</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1000"/>
                        </a:spcAft>
                      </a:pPr>
                      <a:r>
                        <a:rPr lang="en-US" sz="2500" b="1" dirty="0">
                          <a:effectLst/>
                          <a:highlight>
                            <a:srgbClr val="FF3300"/>
                          </a:highlight>
                          <a:latin typeface="Arial" panose="020B0604020202020204" pitchFamily="34" charset="0"/>
                          <a:ea typeface="Calibri" panose="020F0502020204030204" pitchFamily="34" charset="0"/>
                          <a:cs typeface="Arial" panose="020B0604020202020204" pitchFamily="34" charset="0"/>
                        </a:rPr>
                        <a:t>20.15 </a:t>
                      </a:r>
                      <a:r>
                        <a:rPr lang="en-US" sz="2500" b="1" dirty="0" err="1">
                          <a:effectLst/>
                          <a:highlight>
                            <a:srgbClr val="FF3300"/>
                          </a:highlight>
                          <a:latin typeface="Arial" panose="020B0604020202020204" pitchFamily="34" charset="0"/>
                          <a:ea typeface="Calibri" panose="020F0502020204030204" pitchFamily="34" charset="0"/>
                          <a:cs typeface="Arial" panose="020B0604020202020204" pitchFamily="34" charset="0"/>
                        </a:rPr>
                        <a:t>bc</a:t>
                      </a:r>
                      <a:endParaRPr lang="en-US" sz="2500" b="1" dirty="0">
                        <a:effectLst/>
                        <a:highlight>
                          <a:srgbClr val="FF33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4431871"/>
                  </a:ext>
                </a:extLst>
              </a:tr>
              <a:tr h="340805">
                <a:tc>
                  <a:txBody>
                    <a:bodyPr/>
                    <a:lstStyle/>
                    <a:p>
                      <a:pPr algn="ctr" rtl="1">
                        <a:lnSpc>
                          <a:spcPct val="115000"/>
                        </a:lnSpc>
                        <a:spcAft>
                          <a:spcPts val="1000"/>
                        </a:spcAft>
                      </a:pPr>
                      <a:r>
                        <a:rPr lang="ar-SA" sz="2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المعنوية</a:t>
                      </a:r>
                      <a:endParaRPr lang="en-US" sz="2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000" b="1">
                          <a:effectLst/>
                          <a:latin typeface="Arial" panose="020B0604020202020204" pitchFamily="34" charset="0"/>
                          <a:ea typeface="Calibri" panose="020F0502020204030204" pitchFamily="34" charset="0"/>
                          <a:cs typeface="Arial" panose="020B0604020202020204" pitchFamily="34" charset="0"/>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000" b="1">
                          <a:effectLst/>
                          <a:latin typeface="Arial" panose="020B0604020202020204" pitchFamily="34" charset="0"/>
                          <a:ea typeface="Calibri" panose="020F0502020204030204" pitchFamily="34" charset="0"/>
                          <a:cs typeface="Arial" panose="020B0604020202020204" pitchFamily="34" charset="0"/>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000" b="1">
                          <a:effectLst/>
                          <a:latin typeface="Arial" panose="020B0604020202020204" pitchFamily="34" charset="0"/>
                          <a:ea typeface="Calibri" panose="020F0502020204030204" pitchFamily="34" charset="0"/>
                          <a:cs typeface="Arial" panose="020B0604020202020204" pitchFamily="34" charset="0"/>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000" b="1">
                          <a:effectLst/>
                          <a:latin typeface="Arial" panose="020B0604020202020204" pitchFamily="34" charset="0"/>
                          <a:ea typeface="Calibri" panose="020F0502020204030204" pitchFamily="34" charset="0"/>
                          <a:cs typeface="Arial" panose="020B0604020202020204" pitchFamily="34" charset="0"/>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0">
                        <a:lnSpc>
                          <a:spcPct val="115000"/>
                        </a:lnSpc>
                        <a:spcAft>
                          <a:spcPts val="1000"/>
                        </a:spcAft>
                      </a:pPr>
                      <a:r>
                        <a:rPr lang="en-US" sz="2000" b="1" dirty="0">
                          <a:effectLst/>
                          <a:latin typeface="Arial" panose="020B0604020202020204" pitchFamily="34" charset="0"/>
                          <a:ea typeface="Calibri" panose="020F0502020204030204" pitchFamily="34" charset="0"/>
                          <a:cs typeface="Arial" panose="020B0604020202020204" pitchFamily="34"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93748800"/>
                  </a:ext>
                </a:extLst>
              </a:tr>
            </a:tbl>
          </a:graphicData>
        </a:graphic>
      </p:graphicFrame>
      <p:sp>
        <p:nvSpPr>
          <p:cNvPr id="2" name="مستطيل: زوايا مستديرة 4">
            <a:extLst>
              <a:ext uri="{FF2B5EF4-FFF2-40B4-BE49-F238E27FC236}">
                <a16:creationId xmlns:a16="http://schemas.microsoft.com/office/drawing/2014/main" id="{760098B6-DF8B-47CC-91DB-9BA3E7B7379C}"/>
              </a:ext>
            </a:extLst>
          </p:cNvPr>
          <p:cNvSpPr>
            <a:spLocks noChangeArrowheads="1"/>
          </p:cNvSpPr>
          <p:nvPr/>
        </p:nvSpPr>
        <p:spPr bwMode="auto">
          <a:xfrm>
            <a:off x="-6525" y="0"/>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تقانتي </a:t>
            </a:r>
            <a:r>
              <a:rPr lang="en-US" sz="2000" b="1" dirty="0"/>
              <a:t>Sil-select plus</a:t>
            </a:r>
            <a:r>
              <a:rPr lang="ar-IQ" sz="2000" b="1" dirty="0"/>
              <a:t> (</a:t>
            </a:r>
            <a:r>
              <a:rPr lang="en-US" sz="2000" b="1" dirty="0"/>
              <a:t>T3</a:t>
            </a:r>
            <a:r>
              <a:rPr lang="ar-IQ" sz="2000" b="1" dirty="0"/>
              <a:t>) و</a:t>
            </a:r>
            <a:r>
              <a:rPr lang="en-US" sz="2000" b="1" dirty="0"/>
              <a:t>Swim down</a:t>
            </a:r>
            <a:r>
              <a:rPr lang="ar-IQ" sz="2000" b="1" dirty="0"/>
              <a:t> (</a:t>
            </a:r>
            <a:r>
              <a:rPr lang="en-US" sz="2000" b="1" dirty="0"/>
              <a:t>T4</a:t>
            </a:r>
            <a:r>
              <a:rPr lang="ar-IQ" sz="2000" b="1" dirty="0"/>
              <a:t>) لفصل السائل المنوي الطازج الرديء النوعية في بعض صفات السائل المنوي لثيران الجاموس العراقي (المتوسط ± الخطأ القياسي)</a:t>
            </a:r>
            <a:endParaRPr lang="en-US" sz="2000" b="1" dirty="0"/>
          </a:p>
        </p:txBody>
      </p:sp>
    </p:spTree>
    <p:extLst>
      <p:ext uri="{BB962C8B-B14F-4D97-AF65-F5344CB8AC3E}">
        <p14:creationId xmlns:p14="http://schemas.microsoft.com/office/powerpoint/2010/main" val="346510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AutoShape 22">
            <a:extLst>
              <a:ext uri="{FF2B5EF4-FFF2-40B4-BE49-F238E27FC236}">
                <a16:creationId xmlns:a16="http://schemas.microsoft.com/office/drawing/2014/main" id="{792FECC8-D26C-17DB-FB7A-DC50FB2E5E02}"/>
              </a:ext>
            </a:extLst>
          </p:cNvPr>
          <p:cNvCxnSpPr>
            <a:cxnSpLocks noChangeShapeType="1"/>
          </p:cNvCxnSpPr>
          <p:nvPr/>
        </p:nvCxnSpPr>
        <p:spPr bwMode="auto">
          <a:xfrm>
            <a:off x="2682546"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 name="AutoShape 22">
            <a:extLst>
              <a:ext uri="{FF2B5EF4-FFF2-40B4-BE49-F238E27FC236}">
                <a16:creationId xmlns:a16="http://schemas.microsoft.com/office/drawing/2014/main" id="{206DC3EC-DEE0-07DC-CA9C-433B2FAABEF6}"/>
              </a:ext>
            </a:extLst>
          </p:cNvPr>
          <p:cNvCxnSpPr>
            <a:cxnSpLocks noChangeShapeType="1"/>
          </p:cNvCxnSpPr>
          <p:nvPr/>
        </p:nvCxnSpPr>
        <p:spPr bwMode="auto">
          <a:xfrm flipH="1">
            <a:off x="4185858" y="1156181"/>
            <a:ext cx="0" cy="2908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22">
            <a:extLst>
              <a:ext uri="{FF2B5EF4-FFF2-40B4-BE49-F238E27FC236}">
                <a16:creationId xmlns:a16="http://schemas.microsoft.com/office/drawing/2014/main" id="{6002022A-FC23-C725-4C8A-511FD9723E09}"/>
              </a:ext>
            </a:extLst>
          </p:cNvPr>
          <p:cNvCxnSpPr>
            <a:cxnSpLocks noChangeShapeType="1"/>
          </p:cNvCxnSpPr>
          <p:nvPr/>
        </p:nvCxnSpPr>
        <p:spPr bwMode="auto">
          <a:xfrm>
            <a:off x="66577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AutoShape 22">
            <a:extLst>
              <a:ext uri="{FF2B5EF4-FFF2-40B4-BE49-F238E27FC236}">
                <a16:creationId xmlns:a16="http://schemas.microsoft.com/office/drawing/2014/main" id="{D5AF591A-7EDA-6885-073F-40C990E98865}"/>
              </a:ext>
            </a:extLst>
          </p:cNvPr>
          <p:cNvCxnSpPr>
            <a:cxnSpLocks noChangeShapeType="1"/>
          </p:cNvCxnSpPr>
          <p:nvPr/>
        </p:nvCxnSpPr>
        <p:spPr bwMode="auto">
          <a:xfrm>
            <a:off x="8861871"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AutoShape 22">
            <a:extLst>
              <a:ext uri="{FF2B5EF4-FFF2-40B4-BE49-F238E27FC236}">
                <a16:creationId xmlns:a16="http://schemas.microsoft.com/office/drawing/2014/main" id="{FB5A8C43-8133-7101-6A26-C38DCF3D9505}"/>
              </a:ext>
            </a:extLst>
          </p:cNvPr>
          <p:cNvCxnSpPr>
            <a:cxnSpLocks noChangeShapeType="1"/>
          </p:cNvCxnSpPr>
          <p:nvPr/>
        </p:nvCxnSpPr>
        <p:spPr bwMode="auto">
          <a:xfrm>
            <a:off x="110876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22">
            <a:extLst>
              <a:ext uri="{FF2B5EF4-FFF2-40B4-BE49-F238E27FC236}">
                <a16:creationId xmlns:a16="http://schemas.microsoft.com/office/drawing/2014/main" id="{EEEB460E-5E3E-DC2F-2C9B-7D340C8DDC99}"/>
              </a:ext>
            </a:extLst>
          </p:cNvPr>
          <p:cNvCxnSpPr>
            <a:cxnSpLocks noChangeShapeType="1"/>
          </p:cNvCxnSpPr>
          <p:nvPr/>
        </p:nvCxnSpPr>
        <p:spPr bwMode="auto">
          <a:xfrm>
            <a:off x="2663274" y="251702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AutoShape 22">
            <a:extLst>
              <a:ext uri="{FF2B5EF4-FFF2-40B4-BE49-F238E27FC236}">
                <a16:creationId xmlns:a16="http://schemas.microsoft.com/office/drawing/2014/main" id="{3EE9ECB5-1AFC-7C50-3C4D-980232E9327D}"/>
              </a:ext>
            </a:extLst>
          </p:cNvPr>
          <p:cNvCxnSpPr>
            <a:cxnSpLocks noChangeShapeType="1"/>
          </p:cNvCxnSpPr>
          <p:nvPr/>
        </p:nvCxnSpPr>
        <p:spPr bwMode="auto">
          <a:xfrm flipH="1">
            <a:off x="7403091" y="1121788"/>
            <a:ext cx="0" cy="2908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21">
            <a:extLst>
              <a:ext uri="{FF2B5EF4-FFF2-40B4-BE49-F238E27FC236}">
                <a16:creationId xmlns:a16="http://schemas.microsoft.com/office/drawing/2014/main" id="{82E46B3A-7D43-2DA3-939E-2DC396CD71F0}"/>
              </a:ext>
            </a:extLst>
          </p:cNvPr>
          <p:cNvCxnSpPr>
            <a:cxnSpLocks noChangeShapeType="1"/>
          </p:cNvCxnSpPr>
          <p:nvPr/>
        </p:nvCxnSpPr>
        <p:spPr bwMode="auto">
          <a:xfrm>
            <a:off x="7610257" y="1805671"/>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22">
            <a:extLst>
              <a:ext uri="{FF2B5EF4-FFF2-40B4-BE49-F238E27FC236}">
                <a16:creationId xmlns:a16="http://schemas.microsoft.com/office/drawing/2014/main" id="{A67133D6-ED28-06BC-8FC8-C03B2AAA71B4}"/>
              </a:ext>
            </a:extLst>
          </p:cNvPr>
          <p:cNvCxnSpPr>
            <a:cxnSpLocks noChangeShapeType="1"/>
          </p:cNvCxnSpPr>
          <p:nvPr/>
        </p:nvCxnSpPr>
        <p:spPr bwMode="auto">
          <a:xfrm>
            <a:off x="4169429" y="1806941"/>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1">
            <a:extLst>
              <a:ext uri="{FF2B5EF4-FFF2-40B4-BE49-F238E27FC236}">
                <a16:creationId xmlns:a16="http://schemas.microsoft.com/office/drawing/2014/main" id="{1AF81198-BCBB-A3FB-AE72-CC2B1E1EA037}"/>
              </a:ext>
            </a:extLst>
          </p:cNvPr>
          <p:cNvCxnSpPr>
            <a:cxnSpLocks noChangeShapeType="1"/>
          </p:cNvCxnSpPr>
          <p:nvPr/>
        </p:nvCxnSpPr>
        <p:spPr bwMode="auto">
          <a:xfrm>
            <a:off x="10151818" y="2509239"/>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2">
            <a:extLst>
              <a:ext uri="{FF2B5EF4-FFF2-40B4-BE49-F238E27FC236}">
                <a16:creationId xmlns:a16="http://schemas.microsoft.com/office/drawing/2014/main" id="{CF65F439-0653-B7FD-67EE-C720866A0FDF}"/>
              </a:ext>
            </a:extLst>
          </p:cNvPr>
          <p:cNvCxnSpPr>
            <a:cxnSpLocks noChangeShapeType="1"/>
          </p:cNvCxnSpPr>
          <p:nvPr/>
        </p:nvCxnSpPr>
        <p:spPr bwMode="auto">
          <a:xfrm>
            <a:off x="6657707" y="254451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21">
            <a:extLst>
              <a:ext uri="{FF2B5EF4-FFF2-40B4-BE49-F238E27FC236}">
                <a16:creationId xmlns:a16="http://schemas.microsoft.com/office/drawing/2014/main" id="{0F5F26F7-326A-78A7-3517-F454CEC23132}"/>
              </a:ext>
            </a:extLst>
          </p:cNvPr>
          <p:cNvCxnSpPr>
            <a:cxnSpLocks noChangeShapeType="1"/>
          </p:cNvCxnSpPr>
          <p:nvPr/>
        </p:nvCxnSpPr>
        <p:spPr bwMode="auto">
          <a:xfrm>
            <a:off x="8787028" y="2554742"/>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Text Placeholder 1"/>
          <p:cNvSpPr>
            <a:spLocks noGrp="1"/>
          </p:cNvSpPr>
          <p:nvPr>
            <p:ph type="body" sz="quarter" idx="10"/>
          </p:nvPr>
        </p:nvSpPr>
        <p:spPr>
          <a:xfrm>
            <a:off x="8978077" y="12128"/>
            <a:ext cx="3213923" cy="552198"/>
          </a:xfr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ormAutofit lnSpcReduction="10000"/>
          </a:body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منهجية البحث</a:t>
            </a:r>
          </a:p>
        </p:txBody>
      </p:sp>
      <p:sp>
        <p:nvSpPr>
          <p:cNvPr id="48" name="Text Placeholder 1"/>
          <p:cNvSpPr txBox="1">
            <a:spLocks/>
          </p:cNvSpPr>
          <p:nvPr/>
        </p:nvSpPr>
        <p:spPr>
          <a:xfrm>
            <a:off x="4489038" y="28298"/>
            <a:ext cx="3213923" cy="552198"/>
          </a:xfrm>
          <a:prstGeom prst="rect">
            <a:avLst/>
          </a:prstGeo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chor="ctr">
            <a:normAutofit lnSpcReduction="10000"/>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تصميم التجربة الثالثة</a:t>
            </a:r>
          </a:p>
        </p:txBody>
      </p:sp>
      <p:sp>
        <p:nvSpPr>
          <p:cNvPr id="4" name="Rounded Rectangle 44">
            <a:extLst>
              <a:ext uri="{FF2B5EF4-FFF2-40B4-BE49-F238E27FC236}">
                <a16:creationId xmlns:a16="http://schemas.microsoft.com/office/drawing/2014/main" id="{C582098E-0846-D645-E691-5F5ACC0AA858}"/>
              </a:ext>
            </a:extLst>
          </p:cNvPr>
          <p:cNvSpPr>
            <a:spLocks noChangeArrowheads="1"/>
          </p:cNvSpPr>
          <p:nvPr/>
        </p:nvSpPr>
        <p:spPr bwMode="auto">
          <a:xfrm>
            <a:off x="3751621" y="715004"/>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ثيران الجاموس العراقي </a:t>
            </a:r>
            <a:r>
              <a:rPr lang="en-US" sz="2000" b="1" dirty="0">
                <a:latin typeface="Calibri" panose="020F0502020204030204" pitchFamily="34" charset="0"/>
                <a:ea typeface="Calibri" panose="020F0502020204030204" pitchFamily="34" charset="0"/>
                <a:cs typeface="Arial" panose="020B0604020202020204" pitchFamily="34" charset="0"/>
              </a:rPr>
              <a:t>9</a:t>
            </a:r>
            <a:r>
              <a:rPr lang="ar-IQ" sz="2000" b="1" dirty="0">
                <a:latin typeface="Calibri" panose="020F0502020204030204" pitchFamily="34" charset="0"/>
                <a:ea typeface="Calibri" panose="020F0502020204030204" pitchFamily="34" charset="0"/>
                <a:cs typeface="Arial" panose="020B0604020202020204" pitchFamily="34" charset="0"/>
              </a:rPr>
              <a:t> </a:t>
            </a:r>
            <a:r>
              <a:rPr lang="ar-IQ" sz="2000" b="1" dirty="0">
                <a:effectLst/>
                <a:latin typeface="Calibri" panose="020F0502020204030204" pitchFamily="34" charset="0"/>
                <a:ea typeface="Calibri" panose="020F0502020204030204" pitchFamily="34" charset="0"/>
                <a:cs typeface="Arial" panose="020B0604020202020204" pitchFamily="34" charset="0"/>
              </a:rPr>
              <a:t>ثيران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unded Rectangle 44">
            <a:extLst>
              <a:ext uri="{FF2B5EF4-FFF2-40B4-BE49-F238E27FC236}">
                <a16:creationId xmlns:a16="http://schemas.microsoft.com/office/drawing/2014/main" id="{9031D348-A554-0681-B964-F843833E86D4}"/>
              </a:ext>
            </a:extLst>
          </p:cNvPr>
          <p:cNvSpPr>
            <a:spLocks noChangeArrowheads="1"/>
          </p:cNvSpPr>
          <p:nvPr/>
        </p:nvSpPr>
        <p:spPr bwMode="auto">
          <a:xfrm>
            <a:off x="6113577" y="1390904"/>
            <a:ext cx="2748294"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حركة فردية اقل من </a:t>
            </a:r>
            <a:r>
              <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r>
              <a:rPr lang="ar-IQ"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4">
            <a:extLst>
              <a:ext uri="{FF2B5EF4-FFF2-40B4-BE49-F238E27FC236}">
                <a16:creationId xmlns:a16="http://schemas.microsoft.com/office/drawing/2014/main" id="{F9020FA5-5790-1E35-B2A1-37FF66147E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693E2CC1-75B2-BB0D-93EF-CBCE5F87361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ounded Rectangle 44">
            <a:extLst>
              <a:ext uri="{FF2B5EF4-FFF2-40B4-BE49-F238E27FC236}">
                <a16:creationId xmlns:a16="http://schemas.microsoft.com/office/drawing/2014/main" id="{7FD42BB4-572C-6062-27C5-988869E2A0C8}"/>
              </a:ext>
            </a:extLst>
          </p:cNvPr>
          <p:cNvSpPr>
            <a:spLocks noChangeArrowheads="1"/>
          </p:cNvSpPr>
          <p:nvPr/>
        </p:nvSpPr>
        <p:spPr bwMode="auto">
          <a:xfrm>
            <a:off x="318896" y="2122140"/>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الجيد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ounded Rectangle 44">
            <a:extLst>
              <a:ext uri="{FF2B5EF4-FFF2-40B4-BE49-F238E27FC236}">
                <a16:creationId xmlns:a16="http://schemas.microsoft.com/office/drawing/2014/main" id="{F30F4C42-D23E-167B-D41F-625282DD79CC}"/>
              </a:ext>
            </a:extLst>
          </p:cNvPr>
          <p:cNvSpPr>
            <a:spLocks noChangeArrowheads="1"/>
          </p:cNvSpPr>
          <p:nvPr/>
        </p:nvSpPr>
        <p:spPr bwMode="auto">
          <a:xfrm>
            <a:off x="6513808" y="2111157"/>
            <a:ext cx="3617395"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رديء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AutoShape 15">
            <a:extLst>
              <a:ext uri="{FF2B5EF4-FFF2-40B4-BE49-F238E27FC236}">
                <a16:creationId xmlns:a16="http://schemas.microsoft.com/office/drawing/2014/main" id="{95CA858B-2573-EAFF-B3EC-F53E733762FC}"/>
              </a:ext>
            </a:extLst>
          </p:cNvPr>
          <p:cNvCxnSpPr>
            <a:cxnSpLocks noChangeShapeType="1"/>
          </p:cNvCxnSpPr>
          <p:nvPr/>
        </p:nvCxnSpPr>
        <p:spPr bwMode="auto">
          <a:xfrm>
            <a:off x="6113531" y="2691026"/>
            <a:ext cx="4554471"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sp>
        <p:nvSpPr>
          <p:cNvPr id="27" name="Rounded Rectangle 44">
            <a:extLst>
              <a:ext uri="{FF2B5EF4-FFF2-40B4-BE49-F238E27FC236}">
                <a16:creationId xmlns:a16="http://schemas.microsoft.com/office/drawing/2014/main" id="{A22A0176-EC3A-E817-B8E7-B1E312A0050A}"/>
              </a:ext>
            </a:extLst>
          </p:cNvPr>
          <p:cNvSpPr>
            <a:spLocks noChangeArrowheads="1"/>
          </p:cNvSpPr>
          <p:nvPr/>
        </p:nvSpPr>
        <p:spPr bwMode="auto">
          <a:xfrm>
            <a:off x="9945937" y="2815943"/>
            <a:ext cx="2057317" cy="833804"/>
          </a:xfrm>
          <a:prstGeom prst="roundRect">
            <a:avLst>
              <a:gd name="adj" fmla="val 16667"/>
            </a:avLst>
          </a:prstGeom>
          <a:solidFill>
            <a:srgbClr val="FFFF00"/>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convex"/>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Sephadex (G75) </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S10</a:t>
            </a:r>
            <a:r>
              <a:rPr lang="en-US" sz="2000" b="1" dirty="0">
                <a:effectLst/>
                <a:latin typeface="Calibri" panose="020F0502020204030204" pitchFamily="34" charset="0"/>
                <a:ea typeface="Calibri" panose="020F0502020204030204" pitchFamily="34" charset="0"/>
                <a:cs typeface="Arial" panose="020B0604020202020204" pitchFamily="34" charset="0"/>
              </a:rPr>
              <a:t>)</a:t>
            </a:r>
          </a:p>
        </p:txBody>
      </p:sp>
      <p:sp>
        <p:nvSpPr>
          <p:cNvPr id="28" name="Rounded Rectangle 44">
            <a:extLst>
              <a:ext uri="{FF2B5EF4-FFF2-40B4-BE49-F238E27FC236}">
                <a16:creationId xmlns:a16="http://schemas.microsoft.com/office/drawing/2014/main" id="{AC37AC5C-16E2-6E3C-7F24-CB916F588F5E}"/>
              </a:ext>
            </a:extLst>
          </p:cNvPr>
          <p:cNvSpPr>
            <a:spLocks noChangeArrowheads="1"/>
          </p:cNvSpPr>
          <p:nvPr/>
        </p:nvSpPr>
        <p:spPr bwMode="auto">
          <a:xfrm>
            <a:off x="7741773" y="2886066"/>
            <a:ext cx="1806492" cy="746115"/>
          </a:xfrm>
          <a:prstGeom prst="roundRect">
            <a:avLst>
              <a:gd name="adj" fmla="val 16667"/>
            </a:avLst>
          </a:prstGeom>
          <a:solidFill>
            <a:srgbClr val="FFFF00"/>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convex"/>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Glass Wool </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S7</a:t>
            </a:r>
            <a:r>
              <a:rPr lang="en-US" sz="1800" b="1"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ounded Rectangle 44">
            <a:extLst>
              <a:ext uri="{FF2B5EF4-FFF2-40B4-BE49-F238E27FC236}">
                <a16:creationId xmlns:a16="http://schemas.microsoft.com/office/drawing/2014/main" id="{A7B05B9F-99D7-B7EE-5AFB-5DABFECBC400}"/>
              </a:ext>
            </a:extLst>
          </p:cNvPr>
          <p:cNvSpPr>
            <a:spLocks noChangeArrowheads="1"/>
          </p:cNvSpPr>
          <p:nvPr/>
        </p:nvSpPr>
        <p:spPr bwMode="auto">
          <a:xfrm>
            <a:off x="4318573" y="2899844"/>
            <a:ext cx="3084518" cy="746112"/>
          </a:xfrm>
          <a:prstGeom prst="roundRect">
            <a:avLst>
              <a:gd name="adj" fmla="val 16667"/>
            </a:avLst>
          </a:prstGeom>
          <a:solidFill>
            <a:srgbClr val="FFFF00"/>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convex"/>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السالبة سائل منوي رديء النوعية (</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S4</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sp>
        <p:nvSpPr>
          <p:cNvPr id="31" name="Rounded Rectangle 44">
            <a:extLst>
              <a:ext uri="{FF2B5EF4-FFF2-40B4-BE49-F238E27FC236}">
                <a16:creationId xmlns:a16="http://schemas.microsoft.com/office/drawing/2014/main" id="{19DEF0B1-B847-BBEE-9B50-AF16528B8A84}"/>
              </a:ext>
            </a:extLst>
          </p:cNvPr>
          <p:cNvSpPr>
            <a:spLocks noChangeArrowheads="1"/>
          </p:cNvSpPr>
          <p:nvPr/>
        </p:nvSpPr>
        <p:spPr bwMode="auto">
          <a:xfrm>
            <a:off x="188744" y="2842572"/>
            <a:ext cx="2978525" cy="803384"/>
          </a:xfrm>
          <a:prstGeom prst="roundRect">
            <a:avLst>
              <a:gd name="adj" fmla="val 16667"/>
            </a:avLst>
          </a:prstGeom>
          <a:solidFill>
            <a:srgbClr val="FFFF00"/>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convex"/>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الموجبة سائل منوي جيد النوعية (</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S1</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cxnSp>
        <p:nvCxnSpPr>
          <p:cNvPr id="37" name="AutoShape 15">
            <a:extLst>
              <a:ext uri="{FF2B5EF4-FFF2-40B4-BE49-F238E27FC236}">
                <a16:creationId xmlns:a16="http://schemas.microsoft.com/office/drawing/2014/main" id="{D8A3EE2B-1BE3-C60A-31B1-48E1CD6FF488}"/>
              </a:ext>
            </a:extLst>
          </p:cNvPr>
          <p:cNvCxnSpPr>
            <a:cxnSpLocks noChangeShapeType="1"/>
          </p:cNvCxnSpPr>
          <p:nvPr/>
        </p:nvCxnSpPr>
        <p:spPr bwMode="auto">
          <a:xfrm flipV="1">
            <a:off x="1446008" y="3823349"/>
            <a:ext cx="10423398"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cxnSp>
        <p:nvCxnSpPr>
          <p:cNvPr id="38" name="AutoShape 22">
            <a:extLst>
              <a:ext uri="{FF2B5EF4-FFF2-40B4-BE49-F238E27FC236}">
                <a16:creationId xmlns:a16="http://schemas.microsoft.com/office/drawing/2014/main" id="{66AA43F0-7531-E99E-17A3-4FAA68B6218F}"/>
              </a:ext>
            </a:extLst>
          </p:cNvPr>
          <p:cNvCxnSpPr>
            <a:cxnSpLocks noChangeShapeType="1"/>
          </p:cNvCxnSpPr>
          <p:nvPr/>
        </p:nvCxnSpPr>
        <p:spPr bwMode="auto">
          <a:xfrm>
            <a:off x="6053135" y="382334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Rectangle 12">
            <a:extLst>
              <a:ext uri="{FF2B5EF4-FFF2-40B4-BE49-F238E27FC236}">
                <a16:creationId xmlns:a16="http://schemas.microsoft.com/office/drawing/2014/main" id="{7336E77F-E6A0-8F83-8630-32EEC8B2BA03}"/>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0" name="Rectangle 13">
            <a:extLst>
              <a:ext uri="{FF2B5EF4-FFF2-40B4-BE49-F238E27FC236}">
                <a16:creationId xmlns:a16="http://schemas.microsoft.com/office/drawing/2014/main" id="{AE4D423C-4D6A-E83C-5F45-D110F0052E9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7" name="Rounded Rectangle 44">
            <a:extLst>
              <a:ext uri="{FF2B5EF4-FFF2-40B4-BE49-F238E27FC236}">
                <a16:creationId xmlns:a16="http://schemas.microsoft.com/office/drawing/2014/main" id="{324D7CA5-201B-424F-8A02-441ADFC287EC}"/>
              </a:ext>
            </a:extLst>
          </p:cNvPr>
          <p:cNvSpPr>
            <a:spLocks noChangeArrowheads="1"/>
          </p:cNvSpPr>
          <p:nvPr/>
        </p:nvSpPr>
        <p:spPr bwMode="auto">
          <a:xfrm>
            <a:off x="6095998" y="3903675"/>
            <a:ext cx="5287613" cy="1795487"/>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S2</a:t>
            </a:r>
            <a:r>
              <a:rPr lang="ar-IQ" sz="1600" b="1" dirty="0">
                <a:effectLst/>
                <a:latin typeface="Calibri" panose="020F0502020204030204" pitchFamily="34" charset="0"/>
                <a:ea typeface="Calibri" panose="020F0502020204030204" pitchFamily="34" charset="0"/>
                <a:cs typeface="Arial" panose="020B0604020202020204" pitchFamily="34" charset="0"/>
              </a:rPr>
              <a:t> = </a:t>
            </a:r>
            <a:r>
              <a:rPr lang="en-US" sz="1600" b="1" dirty="0">
                <a:effectLst/>
                <a:latin typeface="Calibri" panose="020F0502020204030204" pitchFamily="34" charset="0"/>
                <a:ea typeface="Calibri" panose="020F0502020204030204" pitchFamily="34" charset="0"/>
                <a:cs typeface="Arial" panose="020B0604020202020204" pitchFamily="34" charset="0"/>
              </a:rPr>
              <a:t>S1</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2</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فيتامين</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5</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S3</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S1</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S5</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S4</a:t>
            </a:r>
            <a:r>
              <a:rPr lang="ar-IQ" sz="1600" b="1" dirty="0">
                <a:effectLst/>
                <a:latin typeface="Calibri" panose="020F0502020204030204" pitchFamily="34" charset="0"/>
                <a:ea typeface="Calibri" panose="020F0502020204030204" pitchFamily="34" charset="0"/>
                <a:cs typeface="Arial" panose="020B0604020202020204" pitchFamily="34" charset="0"/>
              </a:rPr>
              <a:t>+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2</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5</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S6</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S4</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9" name="Rounded Rectangle 44">
            <a:extLst>
              <a:ext uri="{FF2B5EF4-FFF2-40B4-BE49-F238E27FC236}">
                <a16:creationId xmlns:a16="http://schemas.microsoft.com/office/drawing/2014/main" id="{38E9BE63-81BF-4176-4A4E-6D4A86A33A4A}"/>
              </a:ext>
            </a:extLst>
          </p:cNvPr>
          <p:cNvSpPr>
            <a:spLocks noChangeArrowheads="1"/>
          </p:cNvSpPr>
          <p:nvPr/>
        </p:nvSpPr>
        <p:spPr bwMode="auto">
          <a:xfrm>
            <a:off x="808389" y="3906329"/>
            <a:ext cx="5242751" cy="1795488"/>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S8</a:t>
            </a:r>
            <a:r>
              <a:rPr lang="ar-IQ" sz="1600" b="1" dirty="0">
                <a:effectLst/>
                <a:latin typeface="Calibri" panose="020F0502020204030204" pitchFamily="34" charset="0"/>
                <a:ea typeface="Calibri" panose="020F0502020204030204" pitchFamily="34" charset="0"/>
                <a:cs typeface="Arial" panose="020B0604020202020204" pitchFamily="34" charset="0"/>
              </a:rPr>
              <a:t> = </a:t>
            </a:r>
            <a:r>
              <a:rPr lang="en-US" sz="1600" b="1" dirty="0">
                <a:effectLst/>
                <a:latin typeface="Calibri" panose="020F0502020204030204" pitchFamily="34" charset="0"/>
                <a:ea typeface="Calibri" panose="020F0502020204030204" pitchFamily="34" charset="0"/>
                <a:cs typeface="Arial" panose="020B0604020202020204" pitchFamily="34" charset="0"/>
              </a:rPr>
              <a:t>S7</a:t>
            </a:r>
            <a:r>
              <a:rPr lang="ar-IQ" sz="1600" b="1" dirty="0">
                <a:effectLst/>
                <a:latin typeface="Calibri" panose="020F0502020204030204" pitchFamily="34" charset="0"/>
                <a:ea typeface="Calibri" panose="020F0502020204030204" pitchFamily="34" charset="0"/>
                <a:cs typeface="Arial" panose="020B0604020202020204" pitchFamily="34" charset="0"/>
              </a:rPr>
              <a:t>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2</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5</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S9</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S7</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S11</a:t>
            </a:r>
            <a:r>
              <a:rPr lang="ar-IQ" sz="1600" b="1" dirty="0">
                <a:effectLst/>
                <a:latin typeface="Calibri" panose="020F0502020204030204" pitchFamily="34" charset="0"/>
                <a:ea typeface="Calibri" panose="020F0502020204030204" pitchFamily="34" charset="0"/>
                <a:cs typeface="Arial" panose="020B0604020202020204" pitchFamily="34" charset="0"/>
              </a:rPr>
              <a:t> = </a:t>
            </a:r>
            <a:r>
              <a:rPr lang="en-US" sz="1600" b="1" dirty="0">
                <a:effectLst/>
                <a:latin typeface="Calibri" panose="020F0502020204030204" pitchFamily="34" charset="0"/>
                <a:ea typeface="Calibri" panose="020F0502020204030204" pitchFamily="34" charset="0"/>
                <a:cs typeface="Arial" panose="020B0604020202020204" pitchFamily="34" charset="0"/>
              </a:rPr>
              <a:t>S10</a:t>
            </a:r>
            <a:r>
              <a:rPr lang="ar-IQ" sz="1600" b="1" dirty="0">
                <a:effectLst/>
                <a:latin typeface="Calibri" panose="020F0502020204030204" pitchFamily="34" charset="0"/>
                <a:ea typeface="Calibri" panose="020F0502020204030204" pitchFamily="34" charset="0"/>
                <a:cs typeface="Arial" panose="020B0604020202020204" pitchFamily="34" charset="0"/>
              </a:rPr>
              <a:t>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 </a:t>
            </a:r>
            <a:r>
              <a:rPr lang="en-US" sz="1600" b="1" dirty="0">
                <a:effectLst/>
                <a:latin typeface="Arial" panose="020B0604020202020204" pitchFamily="34" charset="0"/>
                <a:ea typeface="Calibri" panose="020F0502020204030204" pitchFamily="34" charset="0"/>
                <a:cs typeface="Arial" panose="020B0604020202020204" pitchFamily="34" charset="0"/>
              </a:rPr>
              <a:t>2</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5</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S12</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S10</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ounded Rectangle 44">
            <a:extLst>
              <a:ext uri="{FF2B5EF4-FFF2-40B4-BE49-F238E27FC236}">
                <a16:creationId xmlns:a16="http://schemas.microsoft.com/office/drawing/2014/main" id="{9B80D335-CA28-192D-8E4D-E19D1D17EAF7}"/>
              </a:ext>
            </a:extLst>
          </p:cNvPr>
          <p:cNvSpPr>
            <a:spLocks noChangeArrowheads="1"/>
          </p:cNvSpPr>
          <p:nvPr/>
        </p:nvSpPr>
        <p:spPr bwMode="auto">
          <a:xfrm>
            <a:off x="2739476" y="1398277"/>
            <a:ext cx="2748294"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حركة فردية </a:t>
            </a:r>
            <a:r>
              <a:rPr lang="ar-IQ" sz="1800" b="1" kern="0" dirty="0">
                <a:effectLst/>
                <a:latin typeface="Calibri" panose="020F0502020204030204" pitchFamily="34" charset="0"/>
                <a:ea typeface="Calibri" panose="020F0502020204030204" pitchFamily="34" charset="0"/>
                <a:cs typeface="Arial" panose="020B0604020202020204" pitchFamily="34" charset="0"/>
              </a:rPr>
              <a:t>اعلى </a:t>
            </a:r>
            <a:r>
              <a:rPr lang="ar-IQ" sz="2000" b="1" dirty="0">
                <a:effectLst/>
                <a:latin typeface="Calibri" panose="020F0502020204030204" pitchFamily="34" charset="0"/>
                <a:ea typeface="Calibri" panose="020F0502020204030204" pitchFamily="34" charset="0"/>
                <a:cs typeface="Arial" panose="020B0604020202020204" pitchFamily="34" charset="0"/>
              </a:rPr>
              <a:t> من </a:t>
            </a:r>
            <a:r>
              <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r>
              <a:rPr lang="ar-IQ"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Rounded Rectangle 44">
            <a:extLst>
              <a:ext uri="{FF2B5EF4-FFF2-40B4-BE49-F238E27FC236}">
                <a16:creationId xmlns:a16="http://schemas.microsoft.com/office/drawing/2014/main" id="{1FA0A578-5490-AFD4-078E-0D751DAAA0EE}"/>
              </a:ext>
            </a:extLst>
          </p:cNvPr>
          <p:cNvSpPr>
            <a:spLocks noChangeArrowheads="1"/>
          </p:cNvSpPr>
          <p:nvPr/>
        </p:nvSpPr>
        <p:spPr bwMode="auto">
          <a:xfrm>
            <a:off x="10136536" y="1393642"/>
            <a:ext cx="1972380"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تقييم السائل المنوي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AutoShape 21">
            <a:extLst>
              <a:ext uri="{FF2B5EF4-FFF2-40B4-BE49-F238E27FC236}">
                <a16:creationId xmlns:a16="http://schemas.microsoft.com/office/drawing/2014/main" id="{08770087-865C-10AD-12D2-6635C6A73792}"/>
              </a:ext>
            </a:extLst>
          </p:cNvPr>
          <p:cNvCxnSpPr>
            <a:cxnSpLocks noChangeShapeType="1"/>
            <a:stCxn id="15" idx="2"/>
          </p:cNvCxnSpPr>
          <p:nvPr/>
        </p:nvCxnSpPr>
        <p:spPr bwMode="auto">
          <a:xfrm flipH="1">
            <a:off x="10368027" y="1945841"/>
            <a:ext cx="754699" cy="69991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Rounded Rectangle 44">
            <a:extLst>
              <a:ext uri="{FF2B5EF4-FFF2-40B4-BE49-F238E27FC236}">
                <a16:creationId xmlns:a16="http://schemas.microsoft.com/office/drawing/2014/main" id="{696072F8-30AE-9F6D-906E-C3647F1CF4B7}"/>
              </a:ext>
            </a:extLst>
          </p:cNvPr>
          <p:cNvSpPr>
            <a:spLocks noChangeArrowheads="1"/>
          </p:cNvSpPr>
          <p:nvPr/>
        </p:nvSpPr>
        <p:spPr bwMode="auto">
          <a:xfrm>
            <a:off x="1423718" y="5875344"/>
            <a:ext cx="9254843" cy="746112"/>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الحفظ بالتجميد للمعاملات الاثني عشرة وتقييم السائل المنوي بعد التبريد وبعد </a:t>
            </a:r>
            <a:r>
              <a:rPr lang="en-US" sz="2000" b="1" dirty="0">
                <a:effectLst/>
                <a:latin typeface="Calibri" panose="020F0502020204030204" pitchFamily="34" charset="0"/>
                <a:ea typeface="Calibri" panose="020F0502020204030204" pitchFamily="34" charset="0"/>
                <a:cs typeface="Arial" panose="020B0604020202020204" pitchFamily="34" charset="0"/>
              </a:rPr>
              <a:t>96</a:t>
            </a:r>
            <a:r>
              <a:rPr lang="ar-IQ" sz="2000" b="1" dirty="0">
                <a:effectLst/>
                <a:latin typeface="Calibri" panose="020F0502020204030204" pitchFamily="34" charset="0"/>
                <a:ea typeface="Calibri" panose="020F0502020204030204" pitchFamily="34" charset="0"/>
                <a:cs typeface="Arial" panose="020B0604020202020204" pitchFamily="34" charset="0"/>
              </a:rPr>
              <a:t> ساعة وشهرين واربعة أشهر من الحفظ بالتجميد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0" name="AutoShape 22">
            <a:extLst>
              <a:ext uri="{FF2B5EF4-FFF2-40B4-BE49-F238E27FC236}">
                <a16:creationId xmlns:a16="http://schemas.microsoft.com/office/drawing/2014/main" id="{B8E624E3-2F74-E4A5-72BE-D03CF430263E}"/>
              </a:ext>
            </a:extLst>
          </p:cNvPr>
          <p:cNvCxnSpPr>
            <a:cxnSpLocks noChangeShapeType="1"/>
          </p:cNvCxnSpPr>
          <p:nvPr/>
        </p:nvCxnSpPr>
        <p:spPr bwMode="auto">
          <a:xfrm>
            <a:off x="4889033" y="5619650"/>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22">
            <a:extLst>
              <a:ext uri="{FF2B5EF4-FFF2-40B4-BE49-F238E27FC236}">
                <a16:creationId xmlns:a16="http://schemas.microsoft.com/office/drawing/2014/main" id="{DF17F064-F469-2A89-6B02-C1CEDA6B29F0}"/>
              </a:ext>
            </a:extLst>
          </p:cNvPr>
          <p:cNvCxnSpPr>
            <a:cxnSpLocks noChangeShapeType="1"/>
          </p:cNvCxnSpPr>
          <p:nvPr/>
        </p:nvCxnSpPr>
        <p:spPr bwMode="auto">
          <a:xfrm>
            <a:off x="7055764" y="5619650"/>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717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D27DFF5-FA32-41A8-A04D-E0125D1B6938}"/>
              </a:ext>
            </a:extLst>
          </p:cNvPr>
          <p:cNvSpPr/>
          <p:nvPr/>
        </p:nvSpPr>
        <p:spPr>
          <a:xfrm>
            <a:off x="906029" y="5213732"/>
            <a:ext cx="1046784"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BB3C9BBE-EC25-47B2-B3D9-832D0DF0F417}"/>
              </a:ext>
            </a:extLst>
          </p:cNvPr>
          <p:cNvSpPr/>
          <p:nvPr/>
        </p:nvSpPr>
        <p:spPr>
          <a:xfrm>
            <a:off x="1018404" y="3143254"/>
            <a:ext cx="892846"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29898A41-40B0-45E9-9B71-D0C5903AE86C}"/>
              </a:ext>
            </a:extLst>
          </p:cNvPr>
          <p:cNvSpPr/>
          <p:nvPr/>
        </p:nvSpPr>
        <p:spPr>
          <a:xfrm>
            <a:off x="1052271" y="1856325"/>
            <a:ext cx="923633"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a16="http://schemas.microsoft.com/office/drawing/2014/main" id="{614DBE7D-3558-4414-95D8-884751D88C88}"/>
              </a:ext>
            </a:extLst>
          </p:cNvPr>
          <p:cNvSpPr/>
          <p:nvPr/>
        </p:nvSpPr>
        <p:spPr>
          <a:xfrm>
            <a:off x="1032259" y="3501932"/>
            <a:ext cx="862058"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05995D32-6A82-439F-AEA6-48407C44F08D}"/>
              </a:ext>
            </a:extLst>
          </p:cNvPr>
          <p:cNvSpPr/>
          <p:nvPr/>
        </p:nvSpPr>
        <p:spPr>
          <a:xfrm>
            <a:off x="898332" y="4835042"/>
            <a:ext cx="1062178"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endParaRPr lang="en-US">
              <a:solidFill>
                <a:prstClr val="black"/>
              </a:solidFill>
            </a:endParaRPr>
          </a:p>
        </p:txBody>
      </p:sp>
      <p:grpSp>
        <p:nvGrpSpPr>
          <p:cNvPr id="82" name="Group 81">
            <a:extLst>
              <a:ext uri="{FF2B5EF4-FFF2-40B4-BE49-F238E27FC236}">
                <a16:creationId xmlns:a16="http://schemas.microsoft.com/office/drawing/2014/main" id="{AE1B9886-6C03-40E7-8367-C7DC97587564}"/>
              </a:ext>
            </a:extLst>
          </p:cNvPr>
          <p:cNvGrpSpPr/>
          <p:nvPr/>
        </p:nvGrpSpPr>
        <p:grpSpPr>
          <a:xfrm>
            <a:off x="2397178" y="2777891"/>
            <a:ext cx="1860984" cy="3599844"/>
            <a:chOff x="2397178" y="2777891"/>
            <a:chExt cx="1860984" cy="3599844"/>
          </a:xfrm>
        </p:grpSpPr>
        <p:sp>
          <p:nvSpPr>
            <p:cNvPr id="78" name="Freeform: Shape 77">
              <a:extLst>
                <a:ext uri="{FF2B5EF4-FFF2-40B4-BE49-F238E27FC236}">
                  <a16:creationId xmlns:a16="http://schemas.microsoft.com/office/drawing/2014/main" id="{E3475C2C-34C8-4615-B5C8-1A503336ADE1}"/>
                </a:ext>
              </a:extLst>
            </p:cNvPr>
            <p:cNvSpPr/>
            <p:nvPr/>
          </p:nvSpPr>
          <p:spPr>
            <a:xfrm rot="2775332">
              <a:off x="221617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endParaRPr lang="en-US" dirty="0">
                <a:solidFill>
                  <a:prstClr val="black"/>
                </a:solidFill>
              </a:endParaRPr>
            </a:p>
          </p:txBody>
        </p:sp>
        <p:sp>
          <p:nvSpPr>
            <p:cNvPr id="80" name="Freeform: Shape 79">
              <a:extLst>
                <a:ext uri="{FF2B5EF4-FFF2-40B4-BE49-F238E27FC236}">
                  <a16:creationId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endParaRPr lang="en-US">
                <a:solidFill>
                  <a:prstClr val="black"/>
                </a:solidFill>
              </a:endParaRPr>
            </a:p>
          </p:txBody>
        </p:sp>
        <p:sp>
          <p:nvSpPr>
            <p:cNvPr id="79" name="Graphic 24">
              <a:extLst>
                <a:ext uri="{FF2B5EF4-FFF2-40B4-BE49-F238E27FC236}">
                  <a16:creationId xmlns:a16="http://schemas.microsoft.com/office/drawing/2014/main" id="{4BB66157-5E61-4087-9269-EEC1E0BFA7DE}"/>
                </a:ext>
              </a:extLst>
            </p:cNvPr>
            <p:cNvSpPr/>
            <p:nvPr/>
          </p:nvSpPr>
          <p:spPr>
            <a:xfrm rot="2706887">
              <a:off x="2272918" y="4379484"/>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endParaRPr lang="en-US" dirty="0">
                <a:solidFill>
                  <a:prstClr val="black"/>
                </a:solidFill>
              </a:endParaRPr>
            </a:p>
          </p:txBody>
        </p:sp>
      </p:grpSp>
      <p:sp>
        <p:nvSpPr>
          <p:cNvPr id="14" name="TextBox 13">
            <a:extLst>
              <a:ext uri="{FF2B5EF4-FFF2-40B4-BE49-F238E27FC236}">
                <a16:creationId xmlns:a16="http://schemas.microsoft.com/office/drawing/2014/main" id="{C221F751-3C5B-4561-AD14-8637C5B66736}"/>
              </a:ext>
            </a:extLst>
          </p:cNvPr>
          <p:cNvSpPr txBox="1"/>
          <p:nvPr/>
        </p:nvSpPr>
        <p:spPr>
          <a:xfrm>
            <a:off x="1121365" y="-312737"/>
            <a:ext cx="9812686" cy="4205190"/>
          </a:xfrm>
          <a:prstGeom prst="rect">
            <a:avLst/>
          </a:prstGeom>
          <a:noFill/>
        </p:spPr>
        <p:txBody>
          <a:bodyPr wrap="square" rtlCol="0" anchor="ctr">
            <a:spAutoFit/>
          </a:bodyPr>
          <a:lstStyle/>
          <a:p>
            <a:pPr algn="ctr" rtl="1">
              <a:lnSpc>
                <a:spcPct val="115000"/>
              </a:lnSpc>
            </a:pPr>
            <a:r>
              <a:rPr lang="ar-IQ" sz="12000" b="1" dirty="0">
                <a:solidFill>
                  <a:srgbClr val="C00000"/>
                </a:solidFill>
                <a:latin typeface="Calibri" panose="020F0502020204030204" pitchFamily="34" charset="0"/>
                <a:ea typeface="Calibri" panose="020F0502020204030204" pitchFamily="34" charset="0"/>
              </a:rPr>
              <a:t>نتائج</a:t>
            </a:r>
            <a:endParaRPr lang="en-US" sz="120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pPr>
            <a:r>
              <a:rPr lang="ar-IQ" sz="1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التجربة الثالثة</a:t>
            </a:r>
            <a:endParaRPr lang="en-US" sz="12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2" name="مستطيل: زوايا مستديرة 1">
            <a:extLst>
              <a:ext uri="{FF2B5EF4-FFF2-40B4-BE49-F238E27FC236}">
                <a16:creationId xmlns:a16="http://schemas.microsoft.com/office/drawing/2014/main" id="{23E017C5-DCD4-7882-E542-8C362E59643B}"/>
              </a:ext>
            </a:extLst>
          </p:cNvPr>
          <p:cNvSpPr>
            <a:spLocks noChangeArrowheads="1"/>
          </p:cNvSpPr>
          <p:nvPr/>
        </p:nvSpPr>
        <p:spPr bwMode="auto">
          <a:xfrm>
            <a:off x="92765" y="5068142"/>
            <a:ext cx="12192000"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SA" sz="3000" b="1" dirty="0">
                <a:solidFill>
                  <a:schemeClr val="accent3">
                    <a:lumMod val="50000"/>
                  </a:schemeClr>
                </a:solidFill>
              </a:rPr>
              <a:t>التأثير التأزري لإضافة </a:t>
            </a:r>
            <a:r>
              <a:rPr lang="ar-SA" sz="3000" b="1" dirty="0">
                <a:solidFill>
                  <a:srgbClr val="FF0000"/>
                </a:solidFill>
              </a:rPr>
              <a:t>فيتاميني</a:t>
            </a:r>
            <a:r>
              <a:rPr lang="en-US" sz="3000" b="1" dirty="0">
                <a:solidFill>
                  <a:srgbClr val="FF0000"/>
                </a:solidFill>
              </a:rPr>
              <a:t> E </a:t>
            </a:r>
            <a:r>
              <a:rPr lang="ar-SA" sz="3000" b="1" dirty="0">
                <a:solidFill>
                  <a:srgbClr val="FF0000"/>
                </a:solidFill>
              </a:rPr>
              <a:t>و</a:t>
            </a:r>
            <a:r>
              <a:rPr lang="en-US" sz="3000" b="1" dirty="0">
                <a:solidFill>
                  <a:srgbClr val="FF0000"/>
                </a:solidFill>
              </a:rPr>
              <a:t>C</a:t>
            </a:r>
            <a:r>
              <a:rPr lang="en-US" sz="3000" b="1" dirty="0">
                <a:solidFill>
                  <a:schemeClr val="accent3">
                    <a:lumMod val="50000"/>
                  </a:schemeClr>
                </a:solidFill>
              </a:rPr>
              <a:t> </a:t>
            </a:r>
            <a:r>
              <a:rPr lang="ar-IQ" sz="3000" b="1" dirty="0">
                <a:solidFill>
                  <a:schemeClr val="accent3">
                    <a:lumMod val="50000"/>
                  </a:schemeClr>
                </a:solidFill>
              </a:rPr>
              <a:t> </a:t>
            </a:r>
            <a:r>
              <a:rPr lang="ar-SA" sz="3000" b="1" dirty="0">
                <a:solidFill>
                  <a:schemeClr val="accent3">
                    <a:lumMod val="50000"/>
                  </a:schemeClr>
                </a:solidFill>
              </a:rPr>
              <a:t>او حامضي </a:t>
            </a:r>
            <a:r>
              <a:rPr lang="ar-SA" sz="3000" b="1" dirty="0">
                <a:solidFill>
                  <a:srgbClr val="FF0000"/>
                </a:solidFill>
              </a:rPr>
              <a:t>الكلوتامين والارجنين </a:t>
            </a:r>
            <a:r>
              <a:rPr lang="ar-SA" sz="3000" b="1" dirty="0">
                <a:solidFill>
                  <a:schemeClr val="accent3">
                    <a:lumMod val="50000"/>
                  </a:schemeClr>
                </a:solidFill>
              </a:rPr>
              <a:t>الى مخفف الترس لعينات السائل المنوي المرشحة بتقانتي </a:t>
            </a:r>
            <a:r>
              <a:rPr lang="en-US" sz="3000" b="1" dirty="0">
                <a:solidFill>
                  <a:srgbClr val="FF0000"/>
                </a:solidFill>
              </a:rPr>
              <a:t>Glass Wool</a:t>
            </a:r>
            <a:r>
              <a:rPr lang="ar-IQ" sz="3000" b="1" dirty="0">
                <a:solidFill>
                  <a:schemeClr val="accent3">
                    <a:lumMod val="50000"/>
                  </a:schemeClr>
                </a:solidFill>
              </a:rPr>
              <a:t> و</a:t>
            </a:r>
            <a:r>
              <a:rPr lang="en-US" sz="3000" b="1" dirty="0">
                <a:solidFill>
                  <a:srgbClr val="FF0000"/>
                </a:solidFill>
              </a:rPr>
              <a:t>Sephadex</a:t>
            </a:r>
            <a:r>
              <a:rPr lang="en-US" sz="3000" b="1" dirty="0">
                <a:solidFill>
                  <a:schemeClr val="accent3">
                    <a:lumMod val="50000"/>
                  </a:schemeClr>
                </a:solidFill>
              </a:rPr>
              <a:t> </a:t>
            </a:r>
            <a:r>
              <a:rPr lang="ar-IQ" sz="3000" b="1" dirty="0">
                <a:solidFill>
                  <a:schemeClr val="accent3">
                    <a:lumMod val="50000"/>
                  </a:schemeClr>
                </a:solidFill>
              </a:rPr>
              <a:t> </a:t>
            </a:r>
            <a:r>
              <a:rPr lang="ar-SA" sz="3000" b="1" dirty="0">
                <a:solidFill>
                  <a:schemeClr val="accent3">
                    <a:lumMod val="50000"/>
                  </a:schemeClr>
                </a:solidFill>
              </a:rPr>
              <a:t>لدى ثيران الجاموس العراقي على نوعية السائل المنوي بعد الحفظ بالتبريد والتجميد</a:t>
            </a:r>
            <a:r>
              <a:rPr lang="ar-IQ" sz="3000" b="1" dirty="0">
                <a:solidFill>
                  <a:schemeClr val="accent3">
                    <a:lumMod val="50000"/>
                  </a:schemeClr>
                </a:solidFill>
              </a:rPr>
              <a:t>.</a:t>
            </a:r>
            <a:endParaRPr lang="en-US" sz="3000" dirty="0">
              <a:solidFill>
                <a:schemeClr val="accent3">
                  <a:lumMod val="50000"/>
                </a:schemeClr>
              </a:solidFill>
            </a:endParaRPr>
          </a:p>
        </p:txBody>
      </p:sp>
    </p:spTree>
    <p:extLst>
      <p:ext uri="{BB962C8B-B14F-4D97-AF65-F5344CB8AC3E}">
        <p14:creationId xmlns:p14="http://schemas.microsoft.com/office/powerpoint/2010/main" val="89553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 fill="hold"/>
                                        <p:tgtEl>
                                          <p:spTgt spid="82"/>
                                        </p:tgtEl>
                                        <p:attrNameLst>
                                          <p:attrName>ppt_x</p:attrName>
                                        </p:attrNameLst>
                                      </p:cBhvr>
                                      <p:tavLst>
                                        <p:tav tm="0">
                                          <p:val>
                                            <p:strVal val="#ppt_x"/>
                                          </p:val>
                                        </p:tav>
                                        <p:tav tm="100000">
                                          <p:val>
                                            <p:strVal val="#ppt_x"/>
                                          </p:val>
                                        </p:tav>
                                      </p:tavLst>
                                    </p:anim>
                                    <p:anim calcmode="lin" valueType="num">
                                      <p:cBhvr additive="base">
                                        <p:cTn id="8" dur="10" fill="hold"/>
                                        <p:tgtEl>
                                          <p:spTgt spid="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 fill="hold"/>
                                        <p:tgtEl>
                                          <p:spTgt spid="14"/>
                                        </p:tgtEl>
                                        <p:attrNameLst>
                                          <p:attrName>ppt_x</p:attrName>
                                        </p:attrNameLst>
                                      </p:cBhvr>
                                      <p:tavLst>
                                        <p:tav tm="0">
                                          <p:val>
                                            <p:strVal val="#ppt_x"/>
                                          </p:val>
                                        </p:tav>
                                        <p:tav tm="100000">
                                          <p:val>
                                            <p:strVal val="#ppt_x"/>
                                          </p:val>
                                        </p:tav>
                                      </p:tavLst>
                                    </p:anim>
                                    <p:anim calcmode="lin" valueType="num">
                                      <p:cBhvr additive="base">
                                        <p:cTn id="12" dur="1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 fill="hold"/>
                                        <p:tgtEl>
                                          <p:spTgt spid="2"/>
                                        </p:tgtEl>
                                        <p:attrNameLst>
                                          <p:attrName>ppt_x</p:attrName>
                                        </p:attrNameLst>
                                      </p:cBhvr>
                                      <p:tavLst>
                                        <p:tav tm="0">
                                          <p:val>
                                            <p:strVal val="#ppt_x"/>
                                          </p:val>
                                        </p:tav>
                                        <p:tav tm="100000">
                                          <p:val>
                                            <p:strVal val="#ppt_x"/>
                                          </p:val>
                                        </p:tav>
                                      </p:tavLst>
                                    </p:anim>
                                    <p:anim calcmode="lin" valueType="num">
                                      <p:cBhvr additive="base">
                                        <p:cTn id="16"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CFC4C-62AF-E65F-C88E-759D69D2B0ED}"/>
              </a:ext>
            </a:extLst>
          </p:cNvPr>
          <p:cNvPicPr>
            <a:picLocks noChangeAspect="1"/>
          </p:cNvPicPr>
          <p:nvPr/>
        </p:nvPicPr>
        <p:blipFill>
          <a:blip r:embed="rId2"/>
          <a:stretch>
            <a:fillRect/>
          </a:stretch>
        </p:blipFill>
        <p:spPr>
          <a:xfrm>
            <a:off x="0" y="0"/>
            <a:ext cx="12192000" cy="6858000"/>
          </a:xfrm>
          <a:prstGeom prst="rect">
            <a:avLst/>
          </a:prstGeom>
        </p:spPr>
      </p:pic>
      <p:pic>
        <p:nvPicPr>
          <p:cNvPr id="3" name="Graphic 2" descr="Arrow Up with solid fill">
            <a:extLst>
              <a:ext uri="{FF2B5EF4-FFF2-40B4-BE49-F238E27FC236}">
                <a16:creationId xmlns:a16="http://schemas.microsoft.com/office/drawing/2014/main" id="{BFF12534-220C-D7A6-C2D0-FE33CE9E95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284" y="5049673"/>
            <a:ext cx="2069432" cy="1528234"/>
          </a:xfrm>
          <a:prstGeom prst="rect">
            <a:avLst/>
          </a:prstGeom>
        </p:spPr>
      </p:pic>
      <p:pic>
        <p:nvPicPr>
          <p:cNvPr id="4" name="Graphic 3" descr="Arrow Up with solid fill">
            <a:extLst>
              <a:ext uri="{FF2B5EF4-FFF2-40B4-BE49-F238E27FC236}">
                <a16:creationId xmlns:a16="http://schemas.microsoft.com/office/drawing/2014/main" id="{79312BF1-BF3A-8B90-7438-0D0E887026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21762" y="2225045"/>
            <a:ext cx="2069433" cy="490701"/>
          </a:xfrm>
          <a:prstGeom prst="rect">
            <a:avLst/>
          </a:prstGeom>
        </p:spPr>
      </p:pic>
      <p:pic>
        <p:nvPicPr>
          <p:cNvPr id="5" name="Graphic 4" descr="Arrow Up with solid fill">
            <a:extLst>
              <a:ext uri="{FF2B5EF4-FFF2-40B4-BE49-F238E27FC236}">
                <a16:creationId xmlns:a16="http://schemas.microsoft.com/office/drawing/2014/main" id="{3AD0662E-988C-EE3B-3A62-7536FF8413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2330" y="5091943"/>
            <a:ext cx="2069432" cy="1528234"/>
          </a:xfrm>
          <a:prstGeom prst="rect">
            <a:avLst/>
          </a:prstGeom>
        </p:spPr>
      </p:pic>
      <p:pic>
        <p:nvPicPr>
          <p:cNvPr id="6" name="Graphic 5" descr="Arrow Up with solid fill">
            <a:extLst>
              <a:ext uri="{FF2B5EF4-FFF2-40B4-BE49-F238E27FC236}">
                <a16:creationId xmlns:a16="http://schemas.microsoft.com/office/drawing/2014/main" id="{E40D1A6F-86E7-6F63-CE0D-69EF9CE360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6748" y="5079116"/>
            <a:ext cx="2069432" cy="1528234"/>
          </a:xfrm>
          <a:prstGeom prst="rect">
            <a:avLst/>
          </a:prstGeom>
        </p:spPr>
      </p:pic>
      <p:pic>
        <p:nvPicPr>
          <p:cNvPr id="8" name="Graphic 7" descr="Arrow Up with solid fill">
            <a:extLst>
              <a:ext uri="{FF2B5EF4-FFF2-40B4-BE49-F238E27FC236}">
                <a16:creationId xmlns:a16="http://schemas.microsoft.com/office/drawing/2014/main" id="{729A65B4-185D-F755-F337-92A2146CBF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944" y="5091943"/>
            <a:ext cx="2069432" cy="1528234"/>
          </a:xfrm>
          <a:prstGeom prst="rect">
            <a:avLst/>
          </a:prstGeom>
        </p:spPr>
      </p:pic>
      <p:pic>
        <p:nvPicPr>
          <p:cNvPr id="9" name="Graphic 8" descr="Arrow Up with solid fill">
            <a:extLst>
              <a:ext uri="{FF2B5EF4-FFF2-40B4-BE49-F238E27FC236}">
                <a16:creationId xmlns:a16="http://schemas.microsoft.com/office/drawing/2014/main" id="{3BFA0F3A-6E81-0A62-59E1-E63557C5EE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767597" y="2225045"/>
            <a:ext cx="2069433" cy="490701"/>
          </a:xfrm>
          <a:prstGeom prst="rect">
            <a:avLst/>
          </a:prstGeom>
        </p:spPr>
      </p:pic>
      <p:pic>
        <p:nvPicPr>
          <p:cNvPr id="11" name="Graphic 10" descr="Arrow Up with solid fill">
            <a:extLst>
              <a:ext uri="{FF2B5EF4-FFF2-40B4-BE49-F238E27FC236}">
                <a16:creationId xmlns:a16="http://schemas.microsoft.com/office/drawing/2014/main" id="{51E7A058-1FBF-D3F7-FF88-6FA2F9C157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975732" y="2245588"/>
            <a:ext cx="2069433" cy="490701"/>
          </a:xfrm>
          <a:prstGeom prst="rect">
            <a:avLst/>
          </a:prstGeom>
        </p:spPr>
      </p:pic>
      <p:pic>
        <p:nvPicPr>
          <p:cNvPr id="12" name="Graphic 11" descr="Arrow Up with solid fill">
            <a:extLst>
              <a:ext uri="{FF2B5EF4-FFF2-40B4-BE49-F238E27FC236}">
                <a16:creationId xmlns:a16="http://schemas.microsoft.com/office/drawing/2014/main" id="{218F4685-B247-5F8E-C645-02F352E48E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57149" y="2225044"/>
            <a:ext cx="2069433" cy="490701"/>
          </a:xfrm>
          <a:prstGeom prst="rect">
            <a:avLst/>
          </a:prstGeom>
        </p:spPr>
      </p:pic>
      <p:sp>
        <p:nvSpPr>
          <p:cNvPr id="13" name="مستطيل: زوايا مستديرة 1">
            <a:extLst>
              <a:ext uri="{FF2B5EF4-FFF2-40B4-BE49-F238E27FC236}">
                <a16:creationId xmlns:a16="http://schemas.microsoft.com/office/drawing/2014/main" id="{6F881101-130C-9322-68BF-80CAA6F658CE}"/>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الحركة الفردية</a:t>
            </a:r>
            <a:endParaRPr lang="en-US" sz="10000" dirty="0">
              <a:solidFill>
                <a:schemeClr val="accent3">
                  <a:lumMod val="50000"/>
                </a:schemeClr>
              </a:solidFill>
            </a:endParaRPr>
          </a:p>
        </p:txBody>
      </p:sp>
    </p:spTree>
    <p:extLst>
      <p:ext uri="{BB962C8B-B14F-4D97-AF65-F5344CB8AC3E}">
        <p14:creationId xmlns:p14="http://schemas.microsoft.com/office/powerpoint/2010/main" val="2797031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CFC4C-62AF-E65F-C88E-759D69D2B0ED}"/>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BC692826-3B70-015E-A39A-3C639C12D907}"/>
              </a:ext>
            </a:extLst>
          </p:cNvPr>
          <p:cNvSpPr>
            <a:spLocks noChangeArrowheads="1"/>
          </p:cNvSpPr>
          <p:nvPr/>
        </p:nvSpPr>
        <p:spPr bwMode="auto">
          <a:xfrm>
            <a:off x="-11285928" y="2225046"/>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الحركة الفردية</a:t>
            </a:r>
            <a:endParaRPr lang="en-US" sz="10000" dirty="0">
              <a:solidFill>
                <a:schemeClr val="accent3">
                  <a:lumMod val="50000"/>
                </a:schemeClr>
              </a:solidFill>
            </a:endParaRPr>
          </a:p>
        </p:txBody>
      </p:sp>
      <p:pic>
        <p:nvPicPr>
          <p:cNvPr id="3" name="Graphic 2" descr="Arrow Up with solid fill">
            <a:extLst>
              <a:ext uri="{FF2B5EF4-FFF2-40B4-BE49-F238E27FC236}">
                <a16:creationId xmlns:a16="http://schemas.microsoft.com/office/drawing/2014/main" id="{BFF12534-220C-D7A6-C2D0-FE33CE9E95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284" y="5049673"/>
            <a:ext cx="2069432" cy="1528234"/>
          </a:xfrm>
          <a:prstGeom prst="rect">
            <a:avLst/>
          </a:prstGeom>
        </p:spPr>
      </p:pic>
      <p:pic>
        <p:nvPicPr>
          <p:cNvPr id="4" name="Graphic 3" descr="Arrow Up with solid fill">
            <a:extLst>
              <a:ext uri="{FF2B5EF4-FFF2-40B4-BE49-F238E27FC236}">
                <a16:creationId xmlns:a16="http://schemas.microsoft.com/office/drawing/2014/main" id="{79312BF1-BF3A-8B90-7438-0D0E887026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21762" y="2225045"/>
            <a:ext cx="2069433" cy="490701"/>
          </a:xfrm>
          <a:prstGeom prst="rect">
            <a:avLst/>
          </a:prstGeom>
        </p:spPr>
      </p:pic>
      <p:pic>
        <p:nvPicPr>
          <p:cNvPr id="5" name="Graphic 4" descr="Arrow Up with solid fill">
            <a:extLst>
              <a:ext uri="{FF2B5EF4-FFF2-40B4-BE49-F238E27FC236}">
                <a16:creationId xmlns:a16="http://schemas.microsoft.com/office/drawing/2014/main" id="{3AD0662E-988C-EE3B-3A62-7536FF8413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2330" y="5091943"/>
            <a:ext cx="2069432" cy="1528234"/>
          </a:xfrm>
          <a:prstGeom prst="rect">
            <a:avLst/>
          </a:prstGeom>
        </p:spPr>
      </p:pic>
      <p:pic>
        <p:nvPicPr>
          <p:cNvPr id="6" name="Graphic 5" descr="Arrow Up with solid fill">
            <a:extLst>
              <a:ext uri="{FF2B5EF4-FFF2-40B4-BE49-F238E27FC236}">
                <a16:creationId xmlns:a16="http://schemas.microsoft.com/office/drawing/2014/main" id="{E40D1A6F-86E7-6F63-CE0D-69EF9CE360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6748" y="5079116"/>
            <a:ext cx="2069432" cy="1528234"/>
          </a:xfrm>
          <a:prstGeom prst="rect">
            <a:avLst/>
          </a:prstGeom>
        </p:spPr>
      </p:pic>
      <p:pic>
        <p:nvPicPr>
          <p:cNvPr id="8" name="Graphic 7" descr="Arrow Up with solid fill">
            <a:extLst>
              <a:ext uri="{FF2B5EF4-FFF2-40B4-BE49-F238E27FC236}">
                <a16:creationId xmlns:a16="http://schemas.microsoft.com/office/drawing/2014/main" id="{729A65B4-185D-F755-F337-92A2146CBF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944" y="5091943"/>
            <a:ext cx="2069432" cy="1528234"/>
          </a:xfrm>
          <a:prstGeom prst="rect">
            <a:avLst/>
          </a:prstGeom>
        </p:spPr>
      </p:pic>
      <p:pic>
        <p:nvPicPr>
          <p:cNvPr id="9" name="Graphic 8" descr="Arrow Up with solid fill">
            <a:extLst>
              <a:ext uri="{FF2B5EF4-FFF2-40B4-BE49-F238E27FC236}">
                <a16:creationId xmlns:a16="http://schemas.microsoft.com/office/drawing/2014/main" id="{3BFA0F3A-6E81-0A62-59E1-E63557C5EE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767597" y="2225045"/>
            <a:ext cx="2069433" cy="490701"/>
          </a:xfrm>
          <a:prstGeom prst="rect">
            <a:avLst/>
          </a:prstGeom>
        </p:spPr>
      </p:pic>
      <p:pic>
        <p:nvPicPr>
          <p:cNvPr id="11" name="Graphic 10" descr="Arrow Up with solid fill">
            <a:extLst>
              <a:ext uri="{FF2B5EF4-FFF2-40B4-BE49-F238E27FC236}">
                <a16:creationId xmlns:a16="http://schemas.microsoft.com/office/drawing/2014/main" id="{51E7A058-1FBF-D3F7-FF88-6FA2F9C157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975732" y="2245588"/>
            <a:ext cx="2069433" cy="490701"/>
          </a:xfrm>
          <a:prstGeom prst="rect">
            <a:avLst/>
          </a:prstGeom>
        </p:spPr>
      </p:pic>
      <p:pic>
        <p:nvPicPr>
          <p:cNvPr id="12" name="Graphic 11" descr="Arrow Up with solid fill">
            <a:extLst>
              <a:ext uri="{FF2B5EF4-FFF2-40B4-BE49-F238E27FC236}">
                <a16:creationId xmlns:a16="http://schemas.microsoft.com/office/drawing/2014/main" id="{218F4685-B247-5F8E-C645-02F352E48E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57149" y="2225044"/>
            <a:ext cx="2069433" cy="490701"/>
          </a:xfrm>
          <a:prstGeom prst="rect">
            <a:avLst/>
          </a:prstGeom>
        </p:spPr>
      </p:pic>
      <p:sp>
        <p:nvSpPr>
          <p:cNvPr id="10" name="مستطيل: زوايا مستديرة 1">
            <a:extLst>
              <a:ext uri="{FF2B5EF4-FFF2-40B4-BE49-F238E27FC236}">
                <a16:creationId xmlns:a16="http://schemas.microsoft.com/office/drawing/2014/main" id="{A15BF5DA-909B-B0D3-2B26-672B5ED39F06}"/>
              </a:ext>
            </a:extLst>
          </p:cNvPr>
          <p:cNvSpPr>
            <a:spLocks noChangeArrowheads="1"/>
          </p:cNvSpPr>
          <p:nvPr/>
        </p:nvSpPr>
        <p:spPr bwMode="auto">
          <a:xfrm>
            <a:off x="12300859"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النطف الحية</a:t>
            </a:r>
            <a:endParaRPr lang="en-US" sz="10000" dirty="0">
              <a:solidFill>
                <a:schemeClr val="accent3">
                  <a:lumMod val="50000"/>
                </a:schemeClr>
              </a:solidFill>
            </a:endParaRPr>
          </a:p>
        </p:txBody>
      </p:sp>
    </p:spTree>
    <p:extLst>
      <p:ext uri="{BB962C8B-B14F-4D97-AF65-F5344CB8AC3E}">
        <p14:creationId xmlns:p14="http://schemas.microsoft.com/office/powerpoint/2010/main" val="1464068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0F62F-45A5-AACA-88CC-9393D6B89EAB}"/>
              </a:ext>
            </a:extLst>
          </p:cNvPr>
          <p:cNvPicPr>
            <a:picLocks noChangeAspect="1"/>
          </p:cNvPicPr>
          <p:nvPr/>
        </p:nvPicPr>
        <p:blipFill>
          <a:blip r:embed="rId2"/>
          <a:stretch>
            <a:fillRect/>
          </a:stretch>
        </p:blipFill>
        <p:spPr>
          <a:xfrm>
            <a:off x="0" y="0"/>
            <a:ext cx="12192000" cy="6858000"/>
          </a:xfrm>
          <a:prstGeom prst="rect">
            <a:avLst/>
          </a:prstGeom>
        </p:spPr>
      </p:pic>
      <p:pic>
        <p:nvPicPr>
          <p:cNvPr id="5" name="Graphic 4" descr="Arrow Up with solid fill">
            <a:extLst>
              <a:ext uri="{FF2B5EF4-FFF2-40B4-BE49-F238E27FC236}">
                <a16:creationId xmlns:a16="http://schemas.microsoft.com/office/drawing/2014/main" id="{2626CA03-3A5C-4492-6190-8A563312AD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5033" y="6046261"/>
            <a:ext cx="2069432" cy="490702"/>
          </a:xfrm>
          <a:prstGeom prst="rect">
            <a:avLst/>
          </a:prstGeom>
        </p:spPr>
      </p:pic>
      <p:pic>
        <p:nvPicPr>
          <p:cNvPr id="6" name="Graphic 5" descr="Arrow Up with solid fill">
            <a:extLst>
              <a:ext uri="{FF2B5EF4-FFF2-40B4-BE49-F238E27FC236}">
                <a16:creationId xmlns:a16="http://schemas.microsoft.com/office/drawing/2014/main" id="{0C787E50-6F82-1C65-90CC-4572079C9D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476102" y="2211397"/>
            <a:ext cx="2069433" cy="490701"/>
          </a:xfrm>
          <a:prstGeom prst="rect">
            <a:avLst/>
          </a:prstGeom>
        </p:spPr>
      </p:pic>
      <p:pic>
        <p:nvPicPr>
          <p:cNvPr id="7" name="Graphic 6" descr="Arrow Up with solid fill">
            <a:extLst>
              <a:ext uri="{FF2B5EF4-FFF2-40B4-BE49-F238E27FC236}">
                <a16:creationId xmlns:a16="http://schemas.microsoft.com/office/drawing/2014/main" id="{217CC552-1D22-D86D-E479-A1598D411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5033" y="4646603"/>
            <a:ext cx="2069432" cy="490702"/>
          </a:xfrm>
          <a:prstGeom prst="rect">
            <a:avLst/>
          </a:prstGeom>
        </p:spPr>
      </p:pic>
      <p:sp>
        <p:nvSpPr>
          <p:cNvPr id="8" name="مستطيل: زوايا مستديرة 1">
            <a:extLst>
              <a:ext uri="{FF2B5EF4-FFF2-40B4-BE49-F238E27FC236}">
                <a16:creationId xmlns:a16="http://schemas.microsoft.com/office/drawing/2014/main" id="{4B758A92-9341-E2E6-8864-35D272252C9D}"/>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النطف الحية</a:t>
            </a:r>
            <a:endParaRPr lang="en-US" sz="10000" dirty="0">
              <a:solidFill>
                <a:schemeClr val="accent3">
                  <a:lumMod val="50000"/>
                </a:schemeClr>
              </a:solidFill>
            </a:endParaRPr>
          </a:p>
        </p:txBody>
      </p:sp>
    </p:spTree>
    <p:extLst>
      <p:ext uri="{BB962C8B-B14F-4D97-AF65-F5344CB8AC3E}">
        <p14:creationId xmlns:p14="http://schemas.microsoft.com/office/powerpoint/2010/main" val="3604586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0F62F-45A5-AACA-88CC-9393D6B89EAB}"/>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8ABB86E4-447C-0F9B-98C3-E6F9D3D4EE2D}"/>
              </a:ext>
            </a:extLst>
          </p:cNvPr>
          <p:cNvSpPr>
            <a:spLocks noChangeArrowheads="1"/>
          </p:cNvSpPr>
          <p:nvPr/>
        </p:nvSpPr>
        <p:spPr bwMode="auto">
          <a:xfrm>
            <a:off x="-11323449" y="2334648"/>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النطف الحية</a:t>
            </a:r>
            <a:endParaRPr lang="en-US" sz="10000" dirty="0">
              <a:solidFill>
                <a:schemeClr val="accent3">
                  <a:lumMod val="50000"/>
                </a:schemeClr>
              </a:solidFill>
            </a:endParaRPr>
          </a:p>
        </p:txBody>
      </p:sp>
      <p:pic>
        <p:nvPicPr>
          <p:cNvPr id="5" name="Graphic 4" descr="Arrow Up with solid fill">
            <a:extLst>
              <a:ext uri="{FF2B5EF4-FFF2-40B4-BE49-F238E27FC236}">
                <a16:creationId xmlns:a16="http://schemas.microsoft.com/office/drawing/2014/main" id="{2626CA03-3A5C-4492-6190-8A563312AD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5033" y="6046261"/>
            <a:ext cx="2069432" cy="490702"/>
          </a:xfrm>
          <a:prstGeom prst="rect">
            <a:avLst/>
          </a:prstGeom>
        </p:spPr>
      </p:pic>
      <p:pic>
        <p:nvPicPr>
          <p:cNvPr id="6" name="Graphic 5" descr="Arrow Up with solid fill">
            <a:extLst>
              <a:ext uri="{FF2B5EF4-FFF2-40B4-BE49-F238E27FC236}">
                <a16:creationId xmlns:a16="http://schemas.microsoft.com/office/drawing/2014/main" id="{0C787E50-6F82-1C65-90CC-4572079C9D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476102" y="2211397"/>
            <a:ext cx="2069433" cy="490701"/>
          </a:xfrm>
          <a:prstGeom prst="rect">
            <a:avLst/>
          </a:prstGeom>
        </p:spPr>
      </p:pic>
      <p:pic>
        <p:nvPicPr>
          <p:cNvPr id="7" name="Graphic 6" descr="Arrow Up with solid fill">
            <a:extLst>
              <a:ext uri="{FF2B5EF4-FFF2-40B4-BE49-F238E27FC236}">
                <a16:creationId xmlns:a16="http://schemas.microsoft.com/office/drawing/2014/main" id="{217CC552-1D22-D86D-E479-A1598D411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5033" y="4646603"/>
            <a:ext cx="2069432" cy="490702"/>
          </a:xfrm>
          <a:prstGeom prst="rect">
            <a:avLst/>
          </a:prstGeom>
        </p:spPr>
      </p:pic>
      <p:sp>
        <p:nvSpPr>
          <p:cNvPr id="4" name="مستطيل: زوايا مستديرة 1">
            <a:extLst>
              <a:ext uri="{FF2B5EF4-FFF2-40B4-BE49-F238E27FC236}">
                <a16:creationId xmlns:a16="http://schemas.microsoft.com/office/drawing/2014/main" id="{BE008EEB-B0D2-05A0-2125-8232D0BBAB3C}"/>
              </a:ext>
            </a:extLst>
          </p:cNvPr>
          <p:cNvSpPr>
            <a:spLocks noChangeArrowheads="1"/>
          </p:cNvSpPr>
          <p:nvPr/>
        </p:nvSpPr>
        <p:spPr bwMode="auto">
          <a:xfrm>
            <a:off x="12437337" y="2330810"/>
            <a:ext cx="11134981" cy="3629423"/>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تشوهات القطعة الرئيسية والنهائية لذيل النطف</a:t>
            </a:r>
            <a:endParaRPr lang="en-US" sz="10000" dirty="0">
              <a:solidFill>
                <a:schemeClr val="accent3">
                  <a:lumMod val="50000"/>
                </a:schemeClr>
              </a:solidFill>
            </a:endParaRPr>
          </a:p>
        </p:txBody>
      </p:sp>
    </p:spTree>
    <p:extLst>
      <p:ext uri="{BB962C8B-B14F-4D97-AF65-F5344CB8AC3E}">
        <p14:creationId xmlns:p14="http://schemas.microsoft.com/office/powerpoint/2010/main" val="365603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CDBFFA6-E8A4-4586-A05B-95A2BE645CBF}"/>
              </a:ext>
            </a:extLst>
          </p:cNvPr>
          <p:cNvSpPr txBox="1"/>
          <p:nvPr/>
        </p:nvSpPr>
        <p:spPr>
          <a:xfrm>
            <a:off x="5443537" y="56849"/>
            <a:ext cx="2335473" cy="769441"/>
          </a:xfrm>
          <a:prstGeom prst="rect">
            <a:avLst/>
          </a:prstGeom>
          <a:noFill/>
        </p:spPr>
        <p:txBody>
          <a:bodyPr wrap="square">
            <a:spAutoFit/>
          </a:bodyPr>
          <a:lstStyle/>
          <a:p>
            <a:r>
              <a:rPr lang="ar-SA" sz="4400" b="1" dirty="0">
                <a:solidFill>
                  <a:srgbClr val="3333CC"/>
                </a:solidFill>
                <a:effectLst/>
                <a:latin typeface="Calibri" panose="020F0502020204030204" pitchFamily="34" charset="0"/>
                <a:ea typeface="Calibri" panose="020F0502020204030204" pitchFamily="34" charset="0"/>
                <a:cs typeface="Arial" panose="020B0604020202020204" pitchFamily="34" charset="0"/>
              </a:rPr>
              <a:t>المقدمة</a:t>
            </a:r>
            <a:endParaRPr lang="en-US" sz="4000" dirty="0">
              <a:solidFill>
                <a:srgbClr val="3333CC"/>
              </a:solidFill>
            </a:endParaRPr>
          </a:p>
        </p:txBody>
      </p:sp>
      <p:sp>
        <p:nvSpPr>
          <p:cNvPr id="7" name="مربع نص 6">
            <a:extLst>
              <a:ext uri="{FF2B5EF4-FFF2-40B4-BE49-F238E27FC236}">
                <a16:creationId xmlns:a16="http://schemas.microsoft.com/office/drawing/2014/main" id="{9EE111DD-DA94-435B-98D1-9D927EFAE3B6}"/>
              </a:ext>
            </a:extLst>
          </p:cNvPr>
          <p:cNvSpPr txBox="1"/>
          <p:nvPr/>
        </p:nvSpPr>
        <p:spPr>
          <a:xfrm>
            <a:off x="138715" y="826290"/>
            <a:ext cx="11722360" cy="4401205"/>
          </a:xfrm>
          <a:prstGeom prst="rect">
            <a:avLst/>
          </a:prstGeom>
          <a:solidFill>
            <a:schemeClr val="bg1"/>
          </a:solidFill>
          <a:ln w="28575">
            <a:solidFill>
              <a:schemeClr val="accent6">
                <a:shade val="50000"/>
                <a:shade val="75000"/>
                <a:lumMod val="90000"/>
              </a:schemeClr>
            </a:solidFill>
          </a:ln>
        </p:spPr>
        <p:txBody>
          <a:bodyPr wrap="square">
            <a:spAutoFit/>
          </a:bodyPr>
          <a:lstStyle/>
          <a:p>
            <a:pPr algn="just" rtl="1"/>
            <a:r>
              <a:rPr lang="ar-IQ" sz="4000" b="1" dirty="0"/>
              <a:t>	</a:t>
            </a:r>
            <a:r>
              <a:rPr lang="ar-SA" sz="4000" b="1" dirty="0"/>
              <a:t>يعد الجاموس من الحيوانات الانتاجية غير المستغلة بشكل كامل بسبب ضعف الكفاءة التناسلية اذ يعد انخفاض معدل الحمل مع استخدام التلقيح الاصطناعي سببا رئيسيا لانخفاض الكفاءة التناسلية في الجاموس على الرغم من أن الذكر والأنثى يسهمان في نجاح او فشل الحمل، لذا فإن استخدام السائل المنوي الجيد النوعية او من ثيران جاموس عالية الخصوبة في التلقيح الاصطناعي له أهمية كبيرة في تحسين الكفاءة التناسلية لأنه يستخدم لتلقيح عدة آلاف من الإناث</a:t>
            </a:r>
            <a:r>
              <a:rPr lang="ar-IQ" sz="4000" b="1" dirty="0"/>
              <a:t>.</a:t>
            </a:r>
            <a:endParaRPr lang="en-US" sz="4000" b="1" dirty="0">
              <a:latin typeface="+mj-lt"/>
              <a:cs typeface="Times New Roman" panose="02020603050405020304" pitchFamily="18" charset="0"/>
            </a:endParaRPr>
          </a:p>
        </p:txBody>
      </p:sp>
      <p:sp>
        <p:nvSpPr>
          <p:cNvPr id="16" name="سهم: لليسار 15">
            <a:extLst>
              <a:ext uri="{FF2B5EF4-FFF2-40B4-BE49-F238E27FC236}">
                <a16:creationId xmlns:a16="http://schemas.microsoft.com/office/drawing/2014/main" id="{4C6E295F-8DD2-48FB-93E4-53F06921674D}"/>
              </a:ext>
            </a:extLst>
          </p:cNvPr>
          <p:cNvSpPr/>
          <p:nvPr/>
        </p:nvSpPr>
        <p:spPr>
          <a:xfrm>
            <a:off x="11181806" y="1004052"/>
            <a:ext cx="679269" cy="222069"/>
          </a:xfrm>
          <a:prstGeom prst="leftArrow">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98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 fill="hold"/>
                                        <p:tgtEl>
                                          <p:spTgt spid="16"/>
                                        </p:tgtEl>
                                        <p:attrNameLst>
                                          <p:attrName>ppt_x</p:attrName>
                                        </p:attrNameLst>
                                      </p:cBhvr>
                                      <p:tavLst>
                                        <p:tav tm="0">
                                          <p:val>
                                            <p:strVal val="#ppt_x"/>
                                          </p:val>
                                        </p:tav>
                                        <p:tav tm="100000">
                                          <p:val>
                                            <p:strVal val="#ppt_x"/>
                                          </p:val>
                                        </p:tav>
                                      </p:tavLst>
                                    </p:anim>
                                    <p:anim calcmode="lin" valueType="num">
                                      <p:cBhvr additive="base">
                                        <p:cTn id="12" dur="1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 fill="hold"/>
                                        <p:tgtEl>
                                          <p:spTgt spid="7"/>
                                        </p:tgtEl>
                                        <p:attrNameLst>
                                          <p:attrName>ppt_x</p:attrName>
                                        </p:attrNameLst>
                                      </p:cBhvr>
                                      <p:tavLst>
                                        <p:tav tm="0">
                                          <p:val>
                                            <p:strVal val="#ppt_x"/>
                                          </p:val>
                                        </p:tav>
                                        <p:tav tm="100000">
                                          <p:val>
                                            <p:strVal val="#ppt_x"/>
                                          </p:val>
                                        </p:tav>
                                      </p:tavLst>
                                    </p:anim>
                                    <p:anim calcmode="lin" valueType="num">
                                      <p:cBhvr additive="base">
                                        <p:cTn id="16" dur="1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AF28-D7AB-4918-4674-264506890C2F}"/>
              </a:ext>
            </a:extLst>
          </p:cNvPr>
          <p:cNvPicPr>
            <a:picLocks noChangeAspect="1"/>
          </p:cNvPicPr>
          <p:nvPr/>
        </p:nvPicPr>
        <p:blipFill>
          <a:blip r:embed="rId2"/>
          <a:stretch>
            <a:fillRect/>
          </a:stretch>
        </p:blipFill>
        <p:spPr>
          <a:xfrm>
            <a:off x="0" y="0"/>
            <a:ext cx="12192000" cy="6858000"/>
          </a:xfrm>
          <a:prstGeom prst="rect">
            <a:avLst/>
          </a:prstGeom>
        </p:spPr>
      </p:pic>
      <p:pic>
        <p:nvPicPr>
          <p:cNvPr id="2" name="Graphic 1" descr="Arrow Up with solid fill">
            <a:extLst>
              <a:ext uri="{FF2B5EF4-FFF2-40B4-BE49-F238E27FC236}">
                <a16:creationId xmlns:a16="http://schemas.microsoft.com/office/drawing/2014/main" id="{692520FD-E820-CAFA-C764-FE50B11B1E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1852" y="2280056"/>
            <a:ext cx="2069432" cy="1404840"/>
          </a:xfrm>
          <a:prstGeom prst="rect">
            <a:avLst/>
          </a:prstGeom>
        </p:spPr>
      </p:pic>
      <p:pic>
        <p:nvPicPr>
          <p:cNvPr id="6" name="Graphic 5" descr="Arrow Up with solid fill">
            <a:extLst>
              <a:ext uri="{FF2B5EF4-FFF2-40B4-BE49-F238E27FC236}">
                <a16:creationId xmlns:a16="http://schemas.microsoft.com/office/drawing/2014/main" id="{BB508756-73E4-ACE8-A9CD-11A00C90DD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801849" y="3673066"/>
            <a:ext cx="2069433" cy="2905154"/>
          </a:xfrm>
          <a:prstGeom prst="rect">
            <a:avLst/>
          </a:prstGeom>
        </p:spPr>
      </p:pic>
      <p:pic>
        <p:nvPicPr>
          <p:cNvPr id="7" name="Graphic 6" descr="Arrow Up with solid fill">
            <a:extLst>
              <a:ext uri="{FF2B5EF4-FFF2-40B4-BE49-F238E27FC236}">
                <a16:creationId xmlns:a16="http://schemas.microsoft.com/office/drawing/2014/main" id="{F44E8C24-5C85-F665-2064-4C76A2AD51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658436" y="3684896"/>
            <a:ext cx="2069433" cy="490701"/>
          </a:xfrm>
          <a:prstGeom prst="rect">
            <a:avLst/>
          </a:prstGeom>
        </p:spPr>
      </p:pic>
      <p:pic>
        <p:nvPicPr>
          <p:cNvPr id="8" name="Graphic 7" descr="Arrow Up with solid fill">
            <a:extLst>
              <a:ext uri="{FF2B5EF4-FFF2-40B4-BE49-F238E27FC236}">
                <a16:creationId xmlns:a16="http://schemas.microsoft.com/office/drawing/2014/main" id="{FD3B513A-195A-DB8A-C0C2-CB45AFA99E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732417" y="4663342"/>
            <a:ext cx="2069433" cy="1805696"/>
          </a:xfrm>
          <a:prstGeom prst="rect">
            <a:avLst/>
          </a:prstGeom>
        </p:spPr>
      </p:pic>
      <p:pic>
        <p:nvPicPr>
          <p:cNvPr id="9" name="Graphic 8" descr="Arrow Up with solid fill">
            <a:extLst>
              <a:ext uri="{FF2B5EF4-FFF2-40B4-BE49-F238E27FC236}">
                <a16:creationId xmlns:a16="http://schemas.microsoft.com/office/drawing/2014/main" id="{A3CD3AA6-EB98-4054-50F0-9857425955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429" y="1869330"/>
            <a:ext cx="2069432" cy="410726"/>
          </a:xfrm>
          <a:prstGeom prst="rect">
            <a:avLst/>
          </a:prstGeom>
        </p:spPr>
      </p:pic>
      <p:pic>
        <p:nvPicPr>
          <p:cNvPr id="10" name="Graphic 9" descr="Arrow Up with solid fill">
            <a:extLst>
              <a:ext uri="{FF2B5EF4-FFF2-40B4-BE49-F238E27FC236}">
                <a16:creationId xmlns:a16="http://schemas.microsoft.com/office/drawing/2014/main" id="{F41C6260-F186-F24A-741E-03C6322358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8904" y="1924656"/>
            <a:ext cx="2069432" cy="410726"/>
          </a:xfrm>
          <a:prstGeom prst="rect">
            <a:avLst/>
          </a:prstGeom>
        </p:spPr>
      </p:pic>
      <p:pic>
        <p:nvPicPr>
          <p:cNvPr id="11" name="Graphic 10" descr="Arrow Up with solid fill">
            <a:extLst>
              <a:ext uri="{FF2B5EF4-FFF2-40B4-BE49-F238E27FC236}">
                <a16:creationId xmlns:a16="http://schemas.microsoft.com/office/drawing/2014/main" id="{F3058236-5236-137E-ECC1-259B202D0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019" y="1911888"/>
            <a:ext cx="2069432" cy="410726"/>
          </a:xfrm>
          <a:prstGeom prst="rect">
            <a:avLst/>
          </a:prstGeom>
        </p:spPr>
      </p:pic>
      <p:pic>
        <p:nvPicPr>
          <p:cNvPr id="12" name="Graphic 11" descr="Arrow Up with solid fill">
            <a:extLst>
              <a:ext uri="{FF2B5EF4-FFF2-40B4-BE49-F238E27FC236}">
                <a16:creationId xmlns:a16="http://schemas.microsoft.com/office/drawing/2014/main" id="{17EDC8C8-5E72-7F61-4638-5DC94380F4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868904" y="3714011"/>
            <a:ext cx="2069433" cy="490701"/>
          </a:xfrm>
          <a:prstGeom prst="rect">
            <a:avLst/>
          </a:prstGeom>
        </p:spPr>
      </p:pic>
      <p:pic>
        <p:nvPicPr>
          <p:cNvPr id="13" name="Graphic 12" descr="Arrow Up with solid fill">
            <a:extLst>
              <a:ext uri="{FF2B5EF4-FFF2-40B4-BE49-F238E27FC236}">
                <a16:creationId xmlns:a16="http://schemas.microsoft.com/office/drawing/2014/main" id="{A84AA414-AF72-AEF6-A7B8-5033873B1A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16302" y="3714010"/>
            <a:ext cx="2069433" cy="490701"/>
          </a:xfrm>
          <a:prstGeom prst="rect">
            <a:avLst/>
          </a:prstGeom>
        </p:spPr>
      </p:pic>
      <p:pic>
        <p:nvPicPr>
          <p:cNvPr id="14" name="Graphic 13" descr="Arrow Up with solid fill">
            <a:extLst>
              <a:ext uri="{FF2B5EF4-FFF2-40B4-BE49-F238E27FC236}">
                <a16:creationId xmlns:a16="http://schemas.microsoft.com/office/drawing/2014/main" id="{38A6596C-BB42-81CF-3BF0-B2269B2541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868903" y="4666042"/>
            <a:ext cx="2069433" cy="1805696"/>
          </a:xfrm>
          <a:prstGeom prst="rect">
            <a:avLst/>
          </a:prstGeom>
        </p:spPr>
      </p:pic>
      <p:pic>
        <p:nvPicPr>
          <p:cNvPr id="15" name="Graphic 14" descr="Arrow Up with solid fill">
            <a:extLst>
              <a:ext uri="{FF2B5EF4-FFF2-40B4-BE49-F238E27FC236}">
                <a16:creationId xmlns:a16="http://schemas.microsoft.com/office/drawing/2014/main" id="{2F04FEF3-0F52-9604-0A21-7F4F9126B7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8018" y="4693259"/>
            <a:ext cx="2069433" cy="1805696"/>
          </a:xfrm>
          <a:prstGeom prst="rect">
            <a:avLst/>
          </a:prstGeom>
        </p:spPr>
      </p:pic>
      <p:sp>
        <p:nvSpPr>
          <p:cNvPr id="16" name="مستطيل: زوايا مستديرة 1">
            <a:extLst>
              <a:ext uri="{FF2B5EF4-FFF2-40B4-BE49-F238E27FC236}">
                <a16:creationId xmlns:a16="http://schemas.microsoft.com/office/drawing/2014/main" id="{B67F00EB-1067-F1FA-10B2-CD63004C4245}"/>
              </a:ext>
            </a:extLst>
          </p:cNvPr>
          <p:cNvSpPr>
            <a:spLocks noChangeArrowheads="1"/>
          </p:cNvSpPr>
          <p:nvPr/>
        </p:nvSpPr>
        <p:spPr bwMode="auto">
          <a:xfrm>
            <a:off x="713877" y="2330810"/>
            <a:ext cx="11134981" cy="3629423"/>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تشوهات القطعة الرئيسية والنهائية لذيل النطف</a:t>
            </a:r>
            <a:endParaRPr lang="en-US" sz="10000" dirty="0">
              <a:solidFill>
                <a:schemeClr val="accent3">
                  <a:lumMod val="50000"/>
                </a:schemeClr>
              </a:solidFill>
            </a:endParaRPr>
          </a:p>
        </p:txBody>
      </p:sp>
    </p:spTree>
    <p:extLst>
      <p:ext uri="{BB962C8B-B14F-4D97-AF65-F5344CB8AC3E}">
        <p14:creationId xmlns:p14="http://schemas.microsoft.com/office/powerpoint/2010/main" val="1056027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0AF28-D7AB-4918-4674-264506890C2F}"/>
              </a:ext>
            </a:extLst>
          </p:cNvPr>
          <p:cNvPicPr>
            <a:picLocks noChangeAspect="1"/>
          </p:cNvPicPr>
          <p:nvPr/>
        </p:nvPicPr>
        <p:blipFill>
          <a:blip r:embed="rId2"/>
          <a:stretch>
            <a:fillRect/>
          </a:stretch>
        </p:blipFill>
        <p:spPr>
          <a:xfrm>
            <a:off x="0" y="0"/>
            <a:ext cx="12192000" cy="6858000"/>
          </a:xfrm>
          <a:prstGeom prst="rect">
            <a:avLst/>
          </a:prstGeom>
        </p:spPr>
      </p:pic>
      <p:sp>
        <p:nvSpPr>
          <p:cNvPr id="5" name="مستطيل: زوايا مستديرة 1">
            <a:extLst>
              <a:ext uri="{FF2B5EF4-FFF2-40B4-BE49-F238E27FC236}">
                <a16:creationId xmlns:a16="http://schemas.microsoft.com/office/drawing/2014/main" id="{12B4806B-A794-0692-70ED-9783C9908E51}"/>
              </a:ext>
            </a:extLst>
          </p:cNvPr>
          <p:cNvSpPr>
            <a:spLocks noChangeArrowheads="1"/>
          </p:cNvSpPr>
          <p:nvPr/>
        </p:nvSpPr>
        <p:spPr bwMode="auto">
          <a:xfrm>
            <a:off x="-11503471" y="2266409"/>
            <a:ext cx="11134981" cy="3629423"/>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تشوهات القطعة الرئيسية والنهائية لذيل النطف</a:t>
            </a:r>
            <a:endParaRPr lang="en-US" sz="10000" dirty="0">
              <a:solidFill>
                <a:schemeClr val="accent3">
                  <a:lumMod val="50000"/>
                </a:schemeClr>
              </a:solidFill>
            </a:endParaRPr>
          </a:p>
        </p:txBody>
      </p:sp>
      <p:pic>
        <p:nvPicPr>
          <p:cNvPr id="2" name="Graphic 1" descr="Arrow Up with solid fill">
            <a:extLst>
              <a:ext uri="{FF2B5EF4-FFF2-40B4-BE49-F238E27FC236}">
                <a16:creationId xmlns:a16="http://schemas.microsoft.com/office/drawing/2014/main" id="{692520FD-E820-CAFA-C764-FE50B11B1E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1852" y="2280056"/>
            <a:ext cx="2069432" cy="1404840"/>
          </a:xfrm>
          <a:prstGeom prst="rect">
            <a:avLst/>
          </a:prstGeom>
        </p:spPr>
      </p:pic>
      <p:pic>
        <p:nvPicPr>
          <p:cNvPr id="6" name="Graphic 5" descr="Arrow Up with solid fill">
            <a:extLst>
              <a:ext uri="{FF2B5EF4-FFF2-40B4-BE49-F238E27FC236}">
                <a16:creationId xmlns:a16="http://schemas.microsoft.com/office/drawing/2014/main" id="{BB508756-73E4-ACE8-A9CD-11A00C90DD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801849" y="3673066"/>
            <a:ext cx="2069433" cy="2905154"/>
          </a:xfrm>
          <a:prstGeom prst="rect">
            <a:avLst/>
          </a:prstGeom>
        </p:spPr>
      </p:pic>
      <p:pic>
        <p:nvPicPr>
          <p:cNvPr id="7" name="Graphic 6" descr="Arrow Up with solid fill">
            <a:extLst>
              <a:ext uri="{FF2B5EF4-FFF2-40B4-BE49-F238E27FC236}">
                <a16:creationId xmlns:a16="http://schemas.microsoft.com/office/drawing/2014/main" id="{F44E8C24-5C85-F665-2064-4C76A2AD51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658436" y="3684896"/>
            <a:ext cx="2069433" cy="490701"/>
          </a:xfrm>
          <a:prstGeom prst="rect">
            <a:avLst/>
          </a:prstGeom>
        </p:spPr>
      </p:pic>
      <p:pic>
        <p:nvPicPr>
          <p:cNvPr id="8" name="Graphic 7" descr="Arrow Up with solid fill">
            <a:extLst>
              <a:ext uri="{FF2B5EF4-FFF2-40B4-BE49-F238E27FC236}">
                <a16:creationId xmlns:a16="http://schemas.microsoft.com/office/drawing/2014/main" id="{FD3B513A-195A-DB8A-C0C2-CB45AFA99E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732417" y="4663342"/>
            <a:ext cx="2069433" cy="1805696"/>
          </a:xfrm>
          <a:prstGeom prst="rect">
            <a:avLst/>
          </a:prstGeom>
        </p:spPr>
      </p:pic>
      <p:pic>
        <p:nvPicPr>
          <p:cNvPr id="9" name="Graphic 8" descr="Arrow Up with solid fill">
            <a:extLst>
              <a:ext uri="{FF2B5EF4-FFF2-40B4-BE49-F238E27FC236}">
                <a16:creationId xmlns:a16="http://schemas.microsoft.com/office/drawing/2014/main" id="{A3CD3AA6-EB98-4054-50F0-9857425955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429" y="1869330"/>
            <a:ext cx="2069432" cy="410726"/>
          </a:xfrm>
          <a:prstGeom prst="rect">
            <a:avLst/>
          </a:prstGeom>
        </p:spPr>
      </p:pic>
      <p:pic>
        <p:nvPicPr>
          <p:cNvPr id="10" name="Graphic 9" descr="Arrow Up with solid fill">
            <a:extLst>
              <a:ext uri="{FF2B5EF4-FFF2-40B4-BE49-F238E27FC236}">
                <a16:creationId xmlns:a16="http://schemas.microsoft.com/office/drawing/2014/main" id="{F41C6260-F186-F24A-741E-03C6322358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8904" y="1924656"/>
            <a:ext cx="2069432" cy="410726"/>
          </a:xfrm>
          <a:prstGeom prst="rect">
            <a:avLst/>
          </a:prstGeom>
        </p:spPr>
      </p:pic>
      <p:pic>
        <p:nvPicPr>
          <p:cNvPr id="11" name="Graphic 10" descr="Arrow Up with solid fill">
            <a:extLst>
              <a:ext uri="{FF2B5EF4-FFF2-40B4-BE49-F238E27FC236}">
                <a16:creationId xmlns:a16="http://schemas.microsoft.com/office/drawing/2014/main" id="{F3058236-5236-137E-ECC1-259B202D0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019" y="1911888"/>
            <a:ext cx="2069432" cy="410726"/>
          </a:xfrm>
          <a:prstGeom prst="rect">
            <a:avLst/>
          </a:prstGeom>
        </p:spPr>
      </p:pic>
      <p:pic>
        <p:nvPicPr>
          <p:cNvPr id="12" name="Graphic 11" descr="Arrow Up with solid fill">
            <a:extLst>
              <a:ext uri="{FF2B5EF4-FFF2-40B4-BE49-F238E27FC236}">
                <a16:creationId xmlns:a16="http://schemas.microsoft.com/office/drawing/2014/main" id="{17EDC8C8-5E72-7F61-4638-5DC94380F4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868904" y="3714011"/>
            <a:ext cx="2069433" cy="490701"/>
          </a:xfrm>
          <a:prstGeom prst="rect">
            <a:avLst/>
          </a:prstGeom>
        </p:spPr>
      </p:pic>
      <p:pic>
        <p:nvPicPr>
          <p:cNvPr id="13" name="Graphic 12" descr="Arrow Up with solid fill">
            <a:extLst>
              <a:ext uri="{FF2B5EF4-FFF2-40B4-BE49-F238E27FC236}">
                <a16:creationId xmlns:a16="http://schemas.microsoft.com/office/drawing/2014/main" id="{A84AA414-AF72-AEF6-A7B8-5033873B1A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16302" y="3714010"/>
            <a:ext cx="2069433" cy="490701"/>
          </a:xfrm>
          <a:prstGeom prst="rect">
            <a:avLst/>
          </a:prstGeom>
        </p:spPr>
      </p:pic>
      <p:pic>
        <p:nvPicPr>
          <p:cNvPr id="14" name="Graphic 13" descr="Arrow Up with solid fill">
            <a:extLst>
              <a:ext uri="{FF2B5EF4-FFF2-40B4-BE49-F238E27FC236}">
                <a16:creationId xmlns:a16="http://schemas.microsoft.com/office/drawing/2014/main" id="{38A6596C-BB42-81CF-3BF0-B2269B2541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868903" y="4666042"/>
            <a:ext cx="2069433" cy="1805696"/>
          </a:xfrm>
          <a:prstGeom prst="rect">
            <a:avLst/>
          </a:prstGeom>
        </p:spPr>
      </p:pic>
      <p:pic>
        <p:nvPicPr>
          <p:cNvPr id="15" name="Graphic 14" descr="Arrow Up with solid fill">
            <a:extLst>
              <a:ext uri="{FF2B5EF4-FFF2-40B4-BE49-F238E27FC236}">
                <a16:creationId xmlns:a16="http://schemas.microsoft.com/office/drawing/2014/main" id="{2F04FEF3-0F52-9604-0A21-7F4F9126B7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8018" y="4693259"/>
            <a:ext cx="2069433" cy="1805696"/>
          </a:xfrm>
          <a:prstGeom prst="rect">
            <a:avLst/>
          </a:prstGeom>
        </p:spPr>
      </p:pic>
      <p:sp>
        <p:nvSpPr>
          <p:cNvPr id="4" name="مستطيل: زوايا مستديرة 1">
            <a:extLst>
              <a:ext uri="{FF2B5EF4-FFF2-40B4-BE49-F238E27FC236}">
                <a16:creationId xmlns:a16="http://schemas.microsoft.com/office/drawing/2014/main" id="{ECE2924E-167D-7DD5-39E4-54499CF501B0}"/>
              </a:ext>
            </a:extLst>
          </p:cNvPr>
          <p:cNvSpPr>
            <a:spLocks noChangeArrowheads="1"/>
          </p:cNvSpPr>
          <p:nvPr/>
        </p:nvSpPr>
        <p:spPr bwMode="auto">
          <a:xfrm>
            <a:off x="12314507"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التشوهات الكلية</a:t>
            </a:r>
            <a:endParaRPr lang="en-US" sz="10000" dirty="0">
              <a:solidFill>
                <a:schemeClr val="accent3">
                  <a:lumMod val="50000"/>
                </a:schemeClr>
              </a:solidFill>
            </a:endParaRPr>
          </a:p>
        </p:txBody>
      </p:sp>
    </p:spTree>
    <p:extLst>
      <p:ext uri="{BB962C8B-B14F-4D97-AF65-F5344CB8AC3E}">
        <p14:creationId xmlns:p14="http://schemas.microsoft.com/office/powerpoint/2010/main" val="903103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EFDF16-2A06-E614-FE76-11EAB208D8F9}"/>
              </a:ext>
            </a:extLst>
          </p:cNvPr>
          <p:cNvPicPr>
            <a:picLocks noChangeAspect="1"/>
          </p:cNvPicPr>
          <p:nvPr/>
        </p:nvPicPr>
        <p:blipFill>
          <a:blip r:embed="rId2"/>
          <a:stretch>
            <a:fillRect/>
          </a:stretch>
        </p:blipFill>
        <p:spPr>
          <a:xfrm>
            <a:off x="0" y="0"/>
            <a:ext cx="12192000" cy="6858000"/>
          </a:xfrm>
          <a:prstGeom prst="rect">
            <a:avLst/>
          </a:prstGeom>
        </p:spPr>
      </p:pic>
      <p:pic>
        <p:nvPicPr>
          <p:cNvPr id="5" name="Graphic 4" descr="Arrow Up with solid fill">
            <a:extLst>
              <a:ext uri="{FF2B5EF4-FFF2-40B4-BE49-F238E27FC236}">
                <a16:creationId xmlns:a16="http://schemas.microsoft.com/office/drawing/2014/main" id="{4CFAE44D-C8E3-317A-4FFE-2C6797C41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569836" y="3550235"/>
            <a:ext cx="2069433" cy="3027985"/>
          </a:xfrm>
          <a:prstGeom prst="rect">
            <a:avLst/>
          </a:prstGeom>
        </p:spPr>
      </p:pic>
      <p:pic>
        <p:nvPicPr>
          <p:cNvPr id="6" name="Graphic 5" descr="Arrow Up with solid fill">
            <a:extLst>
              <a:ext uri="{FF2B5EF4-FFF2-40B4-BE49-F238E27FC236}">
                <a16:creationId xmlns:a16="http://schemas.microsoft.com/office/drawing/2014/main" id="{1B6914C0-AE94-7FA9-44E7-4F86235929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9837" y="2211818"/>
            <a:ext cx="2069432" cy="990400"/>
          </a:xfrm>
          <a:prstGeom prst="rect">
            <a:avLst/>
          </a:prstGeom>
        </p:spPr>
      </p:pic>
      <p:pic>
        <p:nvPicPr>
          <p:cNvPr id="7" name="Graphic 6" descr="Arrow Up with solid fill">
            <a:extLst>
              <a:ext uri="{FF2B5EF4-FFF2-40B4-BE49-F238E27FC236}">
                <a16:creationId xmlns:a16="http://schemas.microsoft.com/office/drawing/2014/main" id="{0E8AD29D-19CE-2995-1179-8A6EA3A0DF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587448" y="3550236"/>
            <a:ext cx="2069433" cy="3027985"/>
          </a:xfrm>
          <a:prstGeom prst="rect">
            <a:avLst/>
          </a:prstGeom>
        </p:spPr>
      </p:pic>
      <p:pic>
        <p:nvPicPr>
          <p:cNvPr id="8" name="Graphic 7" descr="Arrow Up with solid fill">
            <a:extLst>
              <a:ext uri="{FF2B5EF4-FFF2-40B4-BE49-F238E27FC236}">
                <a16:creationId xmlns:a16="http://schemas.microsoft.com/office/drawing/2014/main" id="{305DE4AD-DDA3-395F-1E9C-01E99A920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605059" y="3550236"/>
            <a:ext cx="2069433" cy="3027985"/>
          </a:xfrm>
          <a:prstGeom prst="rect">
            <a:avLst/>
          </a:prstGeom>
        </p:spPr>
      </p:pic>
      <p:pic>
        <p:nvPicPr>
          <p:cNvPr id="9" name="Graphic 8" descr="Arrow Up with solid fill">
            <a:extLst>
              <a:ext uri="{FF2B5EF4-FFF2-40B4-BE49-F238E27FC236}">
                <a16:creationId xmlns:a16="http://schemas.microsoft.com/office/drawing/2014/main" id="{472FD042-64FF-9346-2EB8-F57524FF8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67664" y="3550235"/>
            <a:ext cx="2069433" cy="3027985"/>
          </a:xfrm>
          <a:prstGeom prst="rect">
            <a:avLst/>
          </a:prstGeom>
        </p:spPr>
      </p:pic>
      <p:pic>
        <p:nvPicPr>
          <p:cNvPr id="11" name="Graphic 10" descr="Arrow Up with solid fill">
            <a:extLst>
              <a:ext uri="{FF2B5EF4-FFF2-40B4-BE49-F238E27FC236}">
                <a16:creationId xmlns:a16="http://schemas.microsoft.com/office/drawing/2014/main" id="{136AB4FB-F915-0BE3-FBBC-01E2BFC9B6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87447" y="2268996"/>
            <a:ext cx="2069432" cy="410726"/>
          </a:xfrm>
          <a:prstGeom prst="rect">
            <a:avLst/>
          </a:prstGeom>
        </p:spPr>
      </p:pic>
      <p:pic>
        <p:nvPicPr>
          <p:cNvPr id="12" name="Graphic 11" descr="Arrow Up with solid fill">
            <a:extLst>
              <a:ext uri="{FF2B5EF4-FFF2-40B4-BE49-F238E27FC236}">
                <a16:creationId xmlns:a16="http://schemas.microsoft.com/office/drawing/2014/main" id="{8603C3A5-0476-0692-9C27-3F6A44F987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6004" y="2269051"/>
            <a:ext cx="2069432" cy="410726"/>
          </a:xfrm>
          <a:prstGeom prst="rect">
            <a:avLst/>
          </a:prstGeom>
        </p:spPr>
      </p:pic>
      <p:pic>
        <p:nvPicPr>
          <p:cNvPr id="13" name="Graphic 12" descr="Arrow Up with solid fill">
            <a:extLst>
              <a:ext uri="{FF2B5EF4-FFF2-40B4-BE49-F238E27FC236}">
                <a16:creationId xmlns:a16="http://schemas.microsoft.com/office/drawing/2014/main" id="{39A4F2F1-6690-60DD-3536-79EB86E70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666" y="2268996"/>
            <a:ext cx="2069432" cy="410726"/>
          </a:xfrm>
          <a:prstGeom prst="rect">
            <a:avLst/>
          </a:prstGeom>
        </p:spPr>
      </p:pic>
      <p:sp>
        <p:nvSpPr>
          <p:cNvPr id="14" name="مستطيل: زوايا مستديرة 1">
            <a:extLst>
              <a:ext uri="{FF2B5EF4-FFF2-40B4-BE49-F238E27FC236}">
                <a16:creationId xmlns:a16="http://schemas.microsoft.com/office/drawing/2014/main" id="{F1CD2A20-8962-9A5D-A9C5-C3D5EAE51D2A}"/>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التشوهات الكلية</a:t>
            </a:r>
            <a:endParaRPr lang="en-US" sz="10000" dirty="0">
              <a:solidFill>
                <a:schemeClr val="accent3">
                  <a:lumMod val="50000"/>
                </a:schemeClr>
              </a:solidFill>
            </a:endParaRPr>
          </a:p>
        </p:txBody>
      </p:sp>
    </p:spTree>
    <p:extLst>
      <p:ext uri="{BB962C8B-B14F-4D97-AF65-F5344CB8AC3E}">
        <p14:creationId xmlns:p14="http://schemas.microsoft.com/office/powerpoint/2010/main" val="2249669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EFDF16-2A06-E614-FE76-11EAB208D8F9}"/>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657444ED-7495-3BB5-0F06-370D38E175B9}"/>
              </a:ext>
            </a:extLst>
          </p:cNvPr>
          <p:cNvSpPr>
            <a:spLocks noChangeArrowheads="1"/>
          </p:cNvSpPr>
          <p:nvPr/>
        </p:nvSpPr>
        <p:spPr bwMode="auto">
          <a:xfrm>
            <a:off x="-11227944"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التشوهات الكلية</a:t>
            </a:r>
            <a:endParaRPr lang="en-US" sz="10000" dirty="0">
              <a:solidFill>
                <a:schemeClr val="accent3">
                  <a:lumMod val="50000"/>
                </a:schemeClr>
              </a:solidFill>
            </a:endParaRPr>
          </a:p>
        </p:txBody>
      </p:sp>
      <p:pic>
        <p:nvPicPr>
          <p:cNvPr id="5" name="Graphic 4" descr="Arrow Up with solid fill">
            <a:extLst>
              <a:ext uri="{FF2B5EF4-FFF2-40B4-BE49-F238E27FC236}">
                <a16:creationId xmlns:a16="http://schemas.microsoft.com/office/drawing/2014/main" id="{4CFAE44D-C8E3-317A-4FFE-2C6797C41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569836" y="3550235"/>
            <a:ext cx="2069433" cy="3027985"/>
          </a:xfrm>
          <a:prstGeom prst="rect">
            <a:avLst/>
          </a:prstGeom>
        </p:spPr>
      </p:pic>
      <p:pic>
        <p:nvPicPr>
          <p:cNvPr id="6" name="Graphic 5" descr="Arrow Up with solid fill">
            <a:extLst>
              <a:ext uri="{FF2B5EF4-FFF2-40B4-BE49-F238E27FC236}">
                <a16:creationId xmlns:a16="http://schemas.microsoft.com/office/drawing/2014/main" id="{1B6914C0-AE94-7FA9-44E7-4F86235929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69837" y="2211818"/>
            <a:ext cx="2069432" cy="990400"/>
          </a:xfrm>
          <a:prstGeom prst="rect">
            <a:avLst/>
          </a:prstGeom>
        </p:spPr>
      </p:pic>
      <p:pic>
        <p:nvPicPr>
          <p:cNvPr id="7" name="Graphic 6" descr="Arrow Up with solid fill">
            <a:extLst>
              <a:ext uri="{FF2B5EF4-FFF2-40B4-BE49-F238E27FC236}">
                <a16:creationId xmlns:a16="http://schemas.microsoft.com/office/drawing/2014/main" id="{0E8AD29D-19CE-2995-1179-8A6EA3A0DF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587448" y="3550236"/>
            <a:ext cx="2069433" cy="3027985"/>
          </a:xfrm>
          <a:prstGeom prst="rect">
            <a:avLst/>
          </a:prstGeom>
        </p:spPr>
      </p:pic>
      <p:pic>
        <p:nvPicPr>
          <p:cNvPr id="8" name="Graphic 7" descr="Arrow Up with solid fill">
            <a:extLst>
              <a:ext uri="{FF2B5EF4-FFF2-40B4-BE49-F238E27FC236}">
                <a16:creationId xmlns:a16="http://schemas.microsoft.com/office/drawing/2014/main" id="{305DE4AD-DDA3-395F-1E9C-01E99A920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605059" y="3550236"/>
            <a:ext cx="2069433" cy="3027985"/>
          </a:xfrm>
          <a:prstGeom prst="rect">
            <a:avLst/>
          </a:prstGeom>
        </p:spPr>
      </p:pic>
      <p:pic>
        <p:nvPicPr>
          <p:cNvPr id="9" name="Graphic 8" descr="Arrow Up with solid fill">
            <a:extLst>
              <a:ext uri="{FF2B5EF4-FFF2-40B4-BE49-F238E27FC236}">
                <a16:creationId xmlns:a16="http://schemas.microsoft.com/office/drawing/2014/main" id="{472FD042-64FF-9346-2EB8-F57524FF8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67664" y="3550235"/>
            <a:ext cx="2069433" cy="3027985"/>
          </a:xfrm>
          <a:prstGeom prst="rect">
            <a:avLst/>
          </a:prstGeom>
        </p:spPr>
      </p:pic>
      <p:pic>
        <p:nvPicPr>
          <p:cNvPr id="11" name="Graphic 10" descr="Arrow Up with solid fill">
            <a:extLst>
              <a:ext uri="{FF2B5EF4-FFF2-40B4-BE49-F238E27FC236}">
                <a16:creationId xmlns:a16="http://schemas.microsoft.com/office/drawing/2014/main" id="{136AB4FB-F915-0BE3-FBBC-01E2BFC9B6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87447" y="2268996"/>
            <a:ext cx="2069432" cy="410726"/>
          </a:xfrm>
          <a:prstGeom prst="rect">
            <a:avLst/>
          </a:prstGeom>
        </p:spPr>
      </p:pic>
      <p:pic>
        <p:nvPicPr>
          <p:cNvPr id="12" name="Graphic 11" descr="Arrow Up with solid fill">
            <a:extLst>
              <a:ext uri="{FF2B5EF4-FFF2-40B4-BE49-F238E27FC236}">
                <a16:creationId xmlns:a16="http://schemas.microsoft.com/office/drawing/2014/main" id="{8603C3A5-0476-0692-9C27-3F6A44F987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6004" y="2269051"/>
            <a:ext cx="2069432" cy="410726"/>
          </a:xfrm>
          <a:prstGeom prst="rect">
            <a:avLst/>
          </a:prstGeom>
        </p:spPr>
      </p:pic>
      <p:pic>
        <p:nvPicPr>
          <p:cNvPr id="13" name="Graphic 12" descr="Arrow Up with solid fill">
            <a:extLst>
              <a:ext uri="{FF2B5EF4-FFF2-40B4-BE49-F238E27FC236}">
                <a16:creationId xmlns:a16="http://schemas.microsoft.com/office/drawing/2014/main" id="{39A4F2F1-6690-60DD-3536-79EB86E703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666" y="2268996"/>
            <a:ext cx="2069432" cy="410726"/>
          </a:xfrm>
          <a:prstGeom prst="rect">
            <a:avLst/>
          </a:prstGeom>
        </p:spPr>
      </p:pic>
      <p:sp>
        <p:nvSpPr>
          <p:cNvPr id="4" name="مستطيل: زوايا مستديرة 1">
            <a:extLst>
              <a:ext uri="{FF2B5EF4-FFF2-40B4-BE49-F238E27FC236}">
                <a16:creationId xmlns:a16="http://schemas.microsoft.com/office/drawing/2014/main" id="{59EB2A83-7A32-3B6C-95A7-641571D0DFC8}"/>
              </a:ext>
            </a:extLst>
          </p:cNvPr>
          <p:cNvSpPr>
            <a:spLocks noChangeArrowheads="1"/>
          </p:cNvSpPr>
          <p:nvPr/>
        </p:nvSpPr>
        <p:spPr bwMode="auto">
          <a:xfrm>
            <a:off x="12369095"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النطف الطبيعية</a:t>
            </a:r>
            <a:endParaRPr lang="en-US" sz="10000" dirty="0">
              <a:solidFill>
                <a:schemeClr val="accent3">
                  <a:lumMod val="50000"/>
                </a:schemeClr>
              </a:solidFill>
            </a:endParaRPr>
          </a:p>
        </p:txBody>
      </p:sp>
    </p:spTree>
    <p:extLst>
      <p:ext uri="{BB962C8B-B14F-4D97-AF65-F5344CB8AC3E}">
        <p14:creationId xmlns:p14="http://schemas.microsoft.com/office/powerpoint/2010/main" val="2152646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E0129-7714-2455-75D1-41282C3A95F0}"/>
              </a:ext>
            </a:extLst>
          </p:cNvPr>
          <p:cNvPicPr>
            <a:picLocks noChangeAspect="1"/>
          </p:cNvPicPr>
          <p:nvPr/>
        </p:nvPicPr>
        <p:blipFill>
          <a:blip r:embed="rId2"/>
          <a:stretch>
            <a:fillRect/>
          </a:stretch>
        </p:blipFill>
        <p:spPr>
          <a:xfrm>
            <a:off x="0" y="0"/>
            <a:ext cx="12192000" cy="6858000"/>
          </a:xfrm>
          <a:prstGeom prst="rect">
            <a:avLst/>
          </a:prstGeom>
        </p:spPr>
      </p:pic>
      <p:pic>
        <p:nvPicPr>
          <p:cNvPr id="4" name="Graphic 3" descr="Arrow Up with solid fill">
            <a:extLst>
              <a:ext uri="{FF2B5EF4-FFF2-40B4-BE49-F238E27FC236}">
                <a16:creationId xmlns:a16="http://schemas.microsoft.com/office/drawing/2014/main" id="{6E86EDE9-97AE-CC98-1951-FB054F601B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9962" y="3497241"/>
            <a:ext cx="2069432" cy="3116920"/>
          </a:xfrm>
          <a:prstGeom prst="rect">
            <a:avLst/>
          </a:prstGeom>
        </p:spPr>
      </p:pic>
      <p:pic>
        <p:nvPicPr>
          <p:cNvPr id="5" name="Graphic 4" descr="Arrow Up with solid fill">
            <a:extLst>
              <a:ext uri="{FF2B5EF4-FFF2-40B4-BE49-F238E27FC236}">
                <a16:creationId xmlns:a16="http://schemas.microsoft.com/office/drawing/2014/main" id="{2D51B11D-3455-6A3D-6598-5B587B3C7E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198" y="3497241"/>
            <a:ext cx="2069432" cy="3116920"/>
          </a:xfrm>
          <a:prstGeom prst="rect">
            <a:avLst/>
          </a:prstGeom>
        </p:spPr>
      </p:pic>
      <p:pic>
        <p:nvPicPr>
          <p:cNvPr id="6" name="Graphic 5" descr="Arrow Up with solid fill">
            <a:extLst>
              <a:ext uri="{FF2B5EF4-FFF2-40B4-BE49-F238E27FC236}">
                <a16:creationId xmlns:a16="http://schemas.microsoft.com/office/drawing/2014/main" id="{657C022B-1D32-89C5-C366-5C78EF98D4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5766" y="3497241"/>
            <a:ext cx="2069432" cy="3116920"/>
          </a:xfrm>
          <a:prstGeom prst="rect">
            <a:avLst/>
          </a:prstGeom>
        </p:spPr>
      </p:pic>
      <p:pic>
        <p:nvPicPr>
          <p:cNvPr id="7" name="Graphic 6" descr="Arrow Up with solid fill">
            <a:extLst>
              <a:ext uri="{FF2B5EF4-FFF2-40B4-BE49-F238E27FC236}">
                <a16:creationId xmlns:a16="http://schemas.microsoft.com/office/drawing/2014/main" id="{CED5403E-87DB-92D0-326B-1736232281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625" y="3503270"/>
            <a:ext cx="2069432" cy="3116920"/>
          </a:xfrm>
          <a:prstGeom prst="rect">
            <a:avLst/>
          </a:prstGeom>
        </p:spPr>
      </p:pic>
      <p:pic>
        <p:nvPicPr>
          <p:cNvPr id="8" name="Graphic 7" descr="Arrow Up with solid fill">
            <a:extLst>
              <a:ext uri="{FF2B5EF4-FFF2-40B4-BE49-F238E27FC236}">
                <a16:creationId xmlns:a16="http://schemas.microsoft.com/office/drawing/2014/main" id="{C0C754FD-E258-4D3A-7EBF-148CA8C193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5378" y="5486399"/>
            <a:ext cx="2069432" cy="1073170"/>
          </a:xfrm>
          <a:prstGeom prst="rect">
            <a:avLst/>
          </a:prstGeom>
        </p:spPr>
      </p:pic>
      <p:pic>
        <p:nvPicPr>
          <p:cNvPr id="9" name="Graphic 8" descr="Arrow Up with solid fill">
            <a:extLst>
              <a:ext uri="{FF2B5EF4-FFF2-40B4-BE49-F238E27FC236}">
                <a16:creationId xmlns:a16="http://schemas.microsoft.com/office/drawing/2014/main" id="{56957CDF-FE41-388D-5F03-6FA698DF09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305376" y="685210"/>
            <a:ext cx="2069433" cy="1553904"/>
          </a:xfrm>
          <a:prstGeom prst="rect">
            <a:avLst/>
          </a:prstGeom>
        </p:spPr>
      </p:pic>
      <p:pic>
        <p:nvPicPr>
          <p:cNvPr id="10" name="Graphic 9" descr="Arrow Up with solid fill">
            <a:extLst>
              <a:ext uri="{FF2B5EF4-FFF2-40B4-BE49-F238E27FC236}">
                <a16:creationId xmlns:a16="http://schemas.microsoft.com/office/drawing/2014/main" id="{A895AF23-675E-05F5-10B6-C1767CC884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19962" y="2239114"/>
            <a:ext cx="2069433" cy="959696"/>
          </a:xfrm>
          <a:prstGeom prst="rect">
            <a:avLst/>
          </a:prstGeom>
        </p:spPr>
      </p:pic>
      <p:pic>
        <p:nvPicPr>
          <p:cNvPr id="11" name="Graphic 10" descr="Arrow Up with solid fill">
            <a:extLst>
              <a:ext uri="{FF2B5EF4-FFF2-40B4-BE49-F238E27FC236}">
                <a16:creationId xmlns:a16="http://schemas.microsoft.com/office/drawing/2014/main" id="{2C072A8A-5169-160B-0C56-510871475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902770" y="2239114"/>
            <a:ext cx="2069433" cy="449495"/>
          </a:xfrm>
          <a:prstGeom prst="rect">
            <a:avLst/>
          </a:prstGeom>
        </p:spPr>
      </p:pic>
      <p:pic>
        <p:nvPicPr>
          <p:cNvPr id="12" name="Graphic 11" descr="Arrow Up with solid fill">
            <a:extLst>
              <a:ext uri="{FF2B5EF4-FFF2-40B4-BE49-F238E27FC236}">
                <a16:creationId xmlns:a16="http://schemas.microsoft.com/office/drawing/2014/main" id="{1965DC12-3315-41B4-CA8B-D75CFADAA0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823106" y="2239113"/>
            <a:ext cx="2069433" cy="449495"/>
          </a:xfrm>
          <a:prstGeom prst="rect">
            <a:avLst/>
          </a:prstGeom>
        </p:spPr>
      </p:pic>
      <p:pic>
        <p:nvPicPr>
          <p:cNvPr id="13" name="Graphic 12" descr="Arrow Up with solid fill">
            <a:extLst>
              <a:ext uri="{FF2B5EF4-FFF2-40B4-BE49-F238E27FC236}">
                <a16:creationId xmlns:a16="http://schemas.microsoft.com/office/drawing/2014/main" id="{421F1A13-3560-1147-E64E-D1D1E39957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48557" y="2239114"/>
            <a:ext cx="2069433" cy="449495"/>
          </a:xfrm>
          <a:prstGeom prst="rect">
            <a:avLst/>
          </a:prstGeom>
        </p:spPr>
      </p:pic>
      <p:sp>
        <p:nvSpPr>
          <p:cNvPr id="15" name="مستطيل: زوايا مستديرة 1">
            <a:extLst>
              <a:ext uri="{FF2B5EF4-FFF2-40B4-BE49-F238E27FC236}">
                <a16:creationId xmlns:a16="http://schemas.microsoft.com/office/drawing/2014/main" id="{FA7F0C07-4D8C-8856-B67F-7B2E1670286F}"/>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النطف الطبيعية</a:t>
            </a:r>
            <a:endParaRPr lang="en-US" sz="10000" dirty="0">
              <a:solidFill>
                <a:schemeClr val="accent3">
                  <a:lumMod val="50000"/>
                </a:schemeClr>
              </a:solidFill>
            </a:endParaRPr>
          </a:p>
        </p:txBody>
      </p:sp>
    </p:spTree>
    <p:extLst>
      <p:ext uri="{BB962C8B-B14F-4D97-AF65-F5344CB8AC3E}">
        <p14:creationId xmlns:p14="http://schemas.microsoft.com/office/powerpoint/2010/main" val="2732258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E0129-7714-2455-75D1-41282C3A95F0}"/>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D5896C04-4970-2F03-C7B3-9BA9C761344C}"/>
              </a:ext>
            </a:extLst>
          </p:cNvPr>
          <p:cNvSpPr>
            <a:spLocks noChangeArrowheads="1"/>
          </p:cNvSpPr>
          <p:nvPr/>
        </p:nvSpPr>
        <p:spPr bwMode="auto">
          <a:xfrm>
            <a:off x="-11378072"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النطف الطبيعية</a:t>
            </a:r>
            <a:endParaRPr lang="en-US" sz="10000" dirty="0">
              <a:solidFill>
                <a:schemeClr val="accent3">
                  <a:lumMod val="50000"/>
                </a:schemeClr>
              </a:solidFill>
            </a:endParaRPr>
          </a:p>
        </p:txBody>
      </p:sp>
      <p:pic>
        <p:nvPicPr>
          <p:cNvPr id="4" name="Graphic 3" descr="Arrow Up with solid fill">
            <a:extLst>
              <a:ext uri="{FF2B5EF4-FFF2-40B4-BE49-F238E27FC236}">
                <a16:creationId xmlns:a16="http://schemas.microsoft.com/office/drawing/2014/main" id="{6E86EDE9-97AE-CC98-1951-FB054F601B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9962" y="3497241"/>
            <a:ext cx="2069432" cy="3116920"/>
          </a:xfrm>
          <a:prstGeom prst="rect">
            <a:avLst/>
          </a:prstGeom>
        </p:spPr>
      </p:pic>
      <p:pic>
        <p:nvPicPr>
          <p:cNvPr id="5" name="Graphic 4" descr="Arrow Up with solid fill">
            <a:extLst>
              <a:ext uri="{FF2B5EF4-FFF2-40B4-BE49-F238E27FC236}">
                <a16:creationId xmlns:a16="http://schemas.microsoft.com/office/drawing/2014/main" id="{2D51B11D-3455-6A3D-6598-5B587B3C7E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198" y="3497241"/>
            <a:ext cx="2069432" cy="3116920"/>
          </a:xfrm>
          <a:prstGeom prst="rect">
            <a:avLst/>
          </a:prstGeom>
        </p:spPr>
      </p:pic>
      <p:pic>
        <p:nvPicPr>
          <p:cNvPr id="6" name="Graphic 5" descr="Arrow Up with solid fill">
            <a:extLst>
              <a:ext uri="{FF2B5EF4-FFF2-40B4-BE49-F238E27FC236}">
                <a16:creationId xmlns:a16="http://schemas.microsoft.com/office/drawing/2014/main" id="{657C022B-1D32-89C5-C366-5C78EF98D4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5766" y="3497241"/>
            <a:ext cx="2069432" cy="3116920"/>
          </a:xfrm>
          <a:prstGeom prst="rect">
            <a:avLst/>
          </a:prstGeom>
        </p:spPr>
      </p:pic>
      <p:pic>
        <p:nvPicPr>
          <p:cNvPr id="7" name="Graphic 6" descr="Arrow Up with solid fill">
            <a:extLst>
              <a:ext uri="{FF2B5EF4-FFF2-40B4-BE49-F238E27FC236}">
                <a16:creationId xmlns:a16="http://schemas.microsoft.com/office/drawing/2014/main" id="{CED5403E-87DB-92D0-326B-1736232281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625" y="3503270"/>
            <a:ext cx="2069432" cy="3116920"/>
          </a:xfrm>
          <a:prstGeom prst="rect">
            <a:avLst/>
          </a:prstGeom>
        </p:spPr>
      </p:pic>
      <p:pic>
        <p:nvPicPr>
          <p:cNvPr id="8" name="Graphic 7" descr="Arrow Up with solid fill">
            <a:extLst>
              <a:ext uri="{FF2B5EF4-FFF2-40B4-BE49-F238E27FC236}">
                <a16:creationId xmlns:a16="http://schemas.microsoft.com/office/drawing/2014/main" id="{C0C754FD-E258-4D3A-7EBF-148CA8C193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5378" y="5486399"/>
            <a:ext cx="2069432" cy="1073170"/>
          </a:xfrm>
          <a:prstGeom prst="rect">
            <a:avLst/>
          </a:prstGeom>
        </p:spPr>
      </p:pic>
      <p:pic>
        <p:nvPicPr>
          <p:cNvPr id="9" name="Graphic 8" descr="Arrow Up with solid fill">
            <a:extLst>
              <a:ext uri="{FF2B5EF4-FFF2-40B4-BE49-F238E27FC236}">
                <a16:creationId xmlns:a16="http://schemas.microsoft.com/office/drawing/2014/main" id="{56957CDF-FE41-388D-5F03-6FA698DF09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305376" y="685210"/>
            <a:ext cx="2069433" cy="1553904"/>
          </a:xfrm>
          <a:prstGeom prst="rect">
            <a:avLst/>
          </a:prstGeom>
        </p:spPr>
      </p:pic>
      <p:pic>
        <p:nvPicPr>
          <p:cNvPr id="10" name="Graphic 9" descr="Arrow Up with solid fill">
            <a:extLst>
              <a:ext uri="{FF2B5EF4-FFF2-40B4-BE49-F238E27FC236}">
                <a16:creationId xmlns:a16="http://schemas.microsoft.com/office/drawing/2014/main" id="{A895AF23-675E-05F5-10B6-C1767CC884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19962" y="2239114"/>
            <a:ext cx="2069433" cy="959696"/>
          </a:xfrm>
          <a:prstGeom prst="rect">
            <a:avLst/>
          </a:prstGeom>
        </p:spPr>
      </p:pic>
      <p:pic>
        <p:nvPicPr>
          <p:cNvPr id="11" name="Graphic 10" descr="Arrow Up with solid fill">
            <a:extLst>
              <a:ext uri="{FF2B5EF4-FFF2-40B4-BE49-F238E27FC236}">
                <a16:creationId xmlns:a16="http://schemas.microsoft.com/office/drawing/2014/main" id="{2C072A8A-5169-160B-0C56-510871475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902770" y="2239114"/>
            <a:ext cx="2069433" cy="449495"/>
          </a:xfrm>
          <a:prstGeom prst="rect">
            <a:avLst/>
          </a:prstGeom>
        </p:spPr>
      </p:pic>
      <p:pic>
        <p:nvPicPr>
          <p:cNvPr id="12" name="Graphic 11" descr="Arrow Up with solid fill">
            <a:extLst>
              <a:ext uri="{FF2B5EF4-FFF2-40B4-BE49-F238E27FC236}">
                <a16:creationId xmlns:a16="http://schemas.microsoft.com/office/drawing/2014/main" id="{1965DC12-3315-41B4-CA8B-D75CFADAA0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823106" y="2239113"/>
            <a:ext cx="2069433" cy="449495"/>
          </a:xfrm>
          <a:prstGeom prst="rect">
            <a:avLst/>
          </a:prstGeom>
        </p:spPr>
      </p:pic>
      <p:pic>
        <p:nvPicPr>
          <p:cNvPr id="13" name="Graphic 12" descr="Arrow Up with solid fill">
            <a:extLst>
              <a:ext uri="{FF2B5EF4-FFF2-40B4-BE49-F238E27FC236}">
                <a16:creationId xmlns:a16="http://schemas.microsoft.com/office/drawing/2014/main" id="{421F1A13-3560-1147-E64E-D1D1E39957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48557" y="2239114"/>
            <a:ext cx="2069433" cy="449495"/>
          </a:xfrm>
          <a:prstGeom prst="rect">
            <a:avLst/>
          </a:prstGeom>
        </p:spPr>
      </p:pic>
      <p:sp>
        <p:nvSpPr>
          <p:cNvPr id="14" name="مستطيل: زوايا مستديرة 1">
            <a:extLst>
              <a:ext uri="{FF2B5EF4-FFF2-40B4-BE49-F238E27FC236}">
                <a16:creationId xmlns:a16="http://schemas.microsoft.com/office/drawing/2014/main" id="{52B6DCCB-CE58-7710-A0EB-121879FEFD3F}"/>
              </a:ext>
            </a:extLst>
          </p:cNvPr>
          <p:cNvSpPr>
            <a:spLocks noChangeArrowheads="1"/>
          </p:cNvSpPr>
          <p:nvPr/>
        </p:nvSpPr>
        <p:spPr bwMode="auto">
          <a:xfrm>
            <a:off x="12382746"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سلامة الاكروسوم</a:t>
            </a:r>
            <a:endParaRPr lang="en-US" sz="10000" dirty="0">
              <a:solidFill>
                <a:schemeClr val="accent3">
                  <a:lumMod val="50000"/>
                </a:schemeClr>
              </a:solidFill>
            </a:endParaRPr>
          </a:p>
        </p:txBody>
      </p:sp>
    </p:spTree>
    <p:extLst>
      <p:ext uri="{BB962C8B-B14F-4D97-AF65-F5344CB8AC3E}">
        <p14:creationId xmlns:p14="http://schemas.microsoft.com/office/powerpoint/2010/main" val="416039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3BA359-C54C-8DF7-C975-A6907D168508}"/>
              </a:ext>
            </a:extLst>
          </p:cNvPr>
          <p:cNvPicPr>
            <a:picLocks noChangeAspect="1"/>
          </p:cNvPicPr>
          <p:nvPr/>
        </p:nvPicPr>
        <p:blipFill>
          <a:blip r:embed="rId2"/>
          <a:stretch>
            <a:fillRect/>
          </a:stretch>
        </p:blipFill>
        <p:spPr>
          <a:xfrm>
            <a:off x="0" y="0"/>
            <a:ext cx="12192000" cy="6858000"/>
          </a:xfrm>
          <a:prstGeom prst="rect">
            <a:avLst/>
          </a:prstGeom>
        </p:spPr>
      </p:pic>
      <p:pic>
        <p:nvPicPr>
          <p:cNvPr id="5" name="Graphic 4" descr="Arrow Up with solid fill">
            <a:extLst>
              <a:ext uri="{FF2B5EF4-FFF2-40B4-BE49-F238E27FC236}">
                <a16:creationId xmlns:a16="http://schemas.microsoft.com/office/drawing/2014/main" id="{EAA1E453-2E95-7DB2-1229-AE0FF7BED0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9962" y="3562066"/>
            <a:ext cx="2069432" cy="3052095"/>
          </a:xfrm>
          <a:prstGeom prst="rect">
            <a:avLst/>
          </a:prstGeom>
        </p:spPr>
      </p:pic>
      <p:pic>
        <p:nvPicPr>
          <p:cNvPr id="6" name="Graphic 5" descr="Arrow Up with solid fill">
            <a:extLst>
              <a:ext uri="{FF2B5EF4-FFF2-40B4-BE49-F238E27FC236}">
                <a16:creationId xmlns:a16="http://schemas.microsoft.com/office/drawing/2014/main" id="{428373E9-F5B0-66F7-676F-8E0C8AAD87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198" y="3562066"/>
            <a:ext cx="2069432" cy="3052095"/>
          </a:xfrm>
          <a:prstGeom prst="rect">
            <a:avLst/>
          </a:prstGeom>
        </p:spPr>
      </p:pic>
      <p:pic>
        <p:nvPicPr>
          <p:cNvPr id="7" name="Graphic 6" descr="Arrow Up with solid fill">
            <a:extLst>
              <a:ext uri="{FF2B5EF4-FFF2-40B4-BE49-F238E27FC236}">
                <a16:creationId xmlns:a16="http://schemas.microsoft.com/office/drawing/2014/main" id="{4A221970-B33E-03ED-6D03-B909C418FB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5766" y="3562066"/>
            <a:ext cx="2069432" cy="3052095"/>
          </a:xfrm>
          <a:prstGeom prst="rect">
            <a:avLst/>
          </a:prstGeom>
        </p:spPr>
      </p:pic>
      <p:pic>
        <p:nvPicPr>
          <p:cNvPr id="8" name="Graphic 7" descr="Arrow Up with solid fill">
            <a:extLst>
              <a:ext uri="{FF2B5EF4-FFF2-40B4-BE49-F238E27FC236}">
                <a16:creationId xmlns:a16="http://schemas.microsoft.com/office/drawing/2014/main" id="{D60B066C-C4C9-D90E-7B19-FFB7E9D97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625" y="3568095"/>
            <a:ext cx="2069432" cy="3052095"/>
          </a:xfrm>
          <a:prstGeom prst="rect">
            <a:avLst/>
          </a:prstGeom>
        </p:spPr>
      </p:pic>
      <p:pic>
        <p:nvPicPr>
          <p:cNvPr id="9" name="Graphic 8" descr="Arrow Up with solid fill">
            <a:extLst>
              <a:ext uri="{FF2B5EF4-FFF2-40B4-BE49-F238E27FC236}">
                <a16:creationId xmlns:a16="http://schemas.microsoft.com/office/drawing/2014/main" id="{E1EBAA0C-4BC9-1A87-0AB3-6FD2850B4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54" y="5061229"/>
            <a:ext cx="2069432" cy="1509897"/>
          </a:xfrm>
          <a:prstGeom prst="rect">
            <a:avLst/>
          </a:prstGeom>
        </p:spPr>
      </p:pic>
      <p:pic>
        <p:nvPicPr>
          <p:cNvPr id="10" name="Graphic 9" descr="Arrow Up with solid fill">
            <a:extLst>
              <a:ext uri="{FF2B5EF4-FFF2-40B4-BE49-F238E27FC236}">
                <a16:creationId xmlns:a16="http://schemas.microsoft.com/office/drawing/2014/main" id="{983B8A1D-ADCC-D810-60C5-CB3135FAA8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178233" y="2239114"/>
            <a:ext cx="2069433" cy="449495"/>
          </a:xfrm>
          <a:prstGeom prst="rect">
            <a:avLst/>
          </a:prstGeom>
        </p:spPr>
      </p:pic>
      <p:pic>
        <p:nvPicPr>
          <p:cNvPr id="11" name="Graphic 10" descr="Arrow Up with solid fill">
            <a:extLst>
              <a:ext uri="{FF2B5EF4-FFF2-40B4-BE49-F238E27FC236}">
                <a16:creationId xmlns:a16="http://schemas.microsoft.com/office/drawing/2014/main" id="{F2C42A48-5552-8349-50C1-D57E312A4F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178233" y="3194898"/>
            <a:ext cx="2069433" cy="449495"/>
          </a:xfrm>
          <a:prstGeom prst="rect">
            <a:avLst/>
          </a:prstGeom>
        </p:spPr>
      </p:pic>
      <p:pic>
        <p:nvPicPr>
          <p:cNvPr id="12" name="Graphic 11" descr="Arrow Up with solid fill">
            <a:extLst>
              <a:ext uri="{FF2B5EF4-FFF2-40B4-BE49-F238E27FC236}">
                <a16:creationId xmlns:a16="http://schemas.microsoft.com/office/drawing/2014/main" id="{BB230DB8-88EE-8E9D-1058-92DDF392D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206" y="2327910"/>
            <a:ext cx="2069432" cy="1287565"/>
          </a:xfrm>
          <a:prstGeom prst="rect">
            <a:avLst/>
          </a:prstGeom>
        </p:spPr>
      </p:pic>
      <p:pic>
        <p:nvPicPr>
          <p:cNvPr id="14" name="Graphic 13" descr="Arrow Up with solid fill">
            <a:extLst>
              <a:ext uri="{FF2B5EF4-FFF2-40B4-BE49-F238E27FC236}">
                <a16:creationId xmlns:a16="http://schemas.microsoft.com/office/drawing/2014/main" id="{DD58D4F3-0845-21E6-514E-F2DC8FAAB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1516" y="951549"/>
            <a:ext cx="2069432" cy="1287565"/>
          </a:xfrm>
          <a:prstGeom prst="rect">
            <a:avLst/>
          </a:prstGeom>
        </p:spPr>
      </p:pic>
      <p:pic>
        <p:nvPicPr>
          <p:cNvPr id="15" name="Graphic 14" descr="Arrow Up with solid fill">
            <a:extLst>
              <a:ext uri="{FF2B5EF4-FFF2-40B4-BE49-F238E27FC236}">
                <a16:creationId xmlns:a16="http://schemas.microsoft.com/office/drawing/2014/main" id="{6110418D-82A1-2C03-F470-14829364E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6346" y="2313519"/>
            <a:ext cx="2069432" cy="1287565"/>
          </a:xfrm>
          <a:prstGeom prst="rect">
            <a:avLst/>
          </a:prstGeom>
        </p:spPr>
      </p:pic>
      <p:pic>
        <p:nvPicPr>
          <p:cNvPr id="16" name="Graphic 15" descr="Arrow Up with solid fill">
            <a:extLst>
              <a:ext uri="{FF2B5EF4-FFF2-40B4-BE49-F238E27FC236}">
                <a16:creationId xmlns:a16="http://schemas.microsoft.com/office/drawing/2014/main" id="{83D6646B-4E56-4240-D8CC-F7733657F9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2656" y="937158"/>
            <a:ext cx="2069432" cy="1287565"/>
          </a:xfrm>
          <a:prstGeom prst="rect">
            <a:avLst/>
          </a:prstGeom>
        </p:spPr>
      </p:pic>
      <p:pic>
        <p:nvPicPr>
          <p:cNvPr id="17" name="Graphic 16" descr="Arrow Up with solid fill">
            <a:extLst>
              <a:ext uri="{FF2B5EF4-FFF2-40B4-BE49-F238E27FC236}">
                <a16:creationId xmlns:a16="http://schemas.microsoft.com/office/drawing/2014/main" id="{6C89F107-D09C-C3E5-DEE3-0AD34D7D1F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231" y="2382193"/>
            <a:ext cx="2069432" cy="1287565"/>
          </a:xfrm>
          <a:prstGeom prst="rect">
            <a:avLst/>
          </a:prstGeom>
        </p:spPr>
      </p:pic>
      <p:pic>
        <p:nvPicPr>
          <p:cNvPr id="18" name="Graphic 17" descr="Arrow Up with solid fill">
            <a:extLst>
              <a:ext uri="{FF2B5EF4-FFF2-40B4-BE49-F238E27FC236}">
                <a16:creationId xmlns:a16="http://schemas.microsoft.com/office/drawing/2014/main" id="{C61662F2-417B-2673-5BA8-D941980D3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37" y="1005832"/>
            <a:ext cx="2069432" cy="1287565"/>
          </a:xfrm>
          <a:prstGeom prst="rect">
            <a:avLst/>
          </a:prstGeom>
        </p:spPr>
      </p:pic>
      <p:pic>
        <p:nvPicPr>
          <p:cNvPr id="19" name="Graphic 18" descr="Arrow Up with solid fill">
            <a:extLst>
              <a:ext uri="{FF2B5EF4-FFF2-40B4-BE49-F238E27FC236}">
                <a16:creationId xmlns:a16="http://schemas.microsoft.com/office/drawing/2014/main" id="{E26AE467-06E1-1662-FC6A-606A9FB74C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5335" y="937158"/>
            <a:ext cx="2069432" cy="1287565"/>
          </a:xfrm>
          <a:prstGeom prst="rect">
            <a:avLst/>
          </a:prstGeom>
        </p:spPr>
      </p:pic>
      <p:sp>
        <p:nvSpPr>
          <p:cNvPr id="20" name="مستطيل: زوايا مستديرة 1">
            <a:extLst>
              <a:ext uri="{FF2B5EF4-FFF2-40B4-BE49-F238E27FC236}">
                <a16:creationId xmlns:a16="http://schemas.microsoft.com/office/drawing/2014/main" id="{BA064AA0-025C-46C4-DF8B-FBBBF8293E23}"/>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سلامة الاكروسوم</a:t>
            </a:r>
            <a:endParaRPr lang="en-US" sz="10000" dirty="0">
              <a:solidFill>
                <a:schemeClr val="accent3">
                  <a:lumMod val="50000"/>
                </a:schemeClr>
              </a:solidFill>
            </a:endParaRPr>
          </a:p>
        </p:txBody>
      </p:sp>
    </p:spTree>
    <p:extLst>
      <p:ext uri="{BB962C8B-B14F-4D97-AF65-F5344CB8AC3E}">
        <p14:creationId xmlns:p14="http://schemas.microsoft.com/office/powerpoint/2010/main" val="220028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3BA359-C54C-8DF7-C975-A6907D168508}"/>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6D7E33CE-7866-E165-BE0C-19DC20D8FF98}"/>
              </a:ext>
            </a:extLst>
          </p:cNvPr>
          <p:cNvSpPr>
            <a:spLocks noChangeArrowheads="1"/>
          </p:cNvSpPr>
          <p:nvPr/>
        </p:nvSpPr>
        <p:spPr bwMode="auto">
          <a:xfrm>
            <a:off x="-11419016"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سلامة الاكروسوم</a:t>
            </a:r>
            <a:endParaRPr lang="en-US" sz="10000" dirty="0">
              <a:solidFill>
                <a:schemeClr val="accent3">
                  <a:lumMod val="50000"/>
                </a:schemeClr>
              </a:solidFill>
            </a:endParaRPr>
          </a:p>
        </p:txBody>
      </p:sp>
      <p:pic>
        <p:nvPicPr>
          <p:cNvPr id="5" name="Graphic 4" descr="Arrow Up with solid fill">
            <a:extLst>
              <a:ext uri="{FF2B5EF4-FFF2-40B4-BE49-F238E27FC236}">
                <a16:creationId xmlns:a16="http://schemas.microsoft.com/office/drawing/2014/main" id="{EAA1E453-2E95-7DB2-1229-AE0FF7BED0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9962" y="3562066"/>
            <a:ext cx="2069432" cy="3052095"/>
          </a:xfrm>
          <a:prstGeom prst="rect">
            <a:avLst/>
          </a:prstGeom>
        </p:spPr>
      </p:pic>
      <p:pic>
        <p:nvPicPr>
          <p:cNvPr id="6" name="Graphic 5" descr="Arrow Up with solid fill">
            <a:extLst>
              <a:ext uri="{FF2B5EF4-FFF2-40B4-BE49-F238E27FC236}">
                <a16:creationId xmlns:a16="http://schemas.microsoft.com/office/drawing/2014/main" id="{428373E9-F5B0-66F7-676F-8E0C8AAD87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5198" y="3562066"/>
            <a:ext cx="2069432" cy="3052095"/>
          </a:xfrm>
          <a:prstGeom prst="rect">
            <a:avLst/>
          </a:prstGeom>
        </p:spPr>
      </p:pic>
      <p:pic>
        <p:nvPicPr>
          <p:cNvPr id="7" name="Graphic 6" descr="Arrow Up with solid fill">
            <a:extLst>
              <a:ext uri="{FF2B5EF4-FFF2-40B4-BE49-F238E27FC236}">
                <a16:creationId xmlns:a16="http://schemas.microsoft.com/office/drawing/2014/main" id="{4A221970-B33E-03ED-6D03-B909C418FB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5766" y="3562066"/>
            <a:ext cx="2069432" cy="3052095"/>
          </a:xfrm>
          <a:prstGeom prst="rect">
            <a:avLst/>
          </a:prstGeom>
        </p:spPr>
      </p:pic>
      <p:pic>
        <p:nvPicPr>
          <p:cNvPr id="8" name="Graphic 7" descr="Arrow Up with solid fill">
            <a:extLst>
              <a:ext uri="{FF2B5EF4-FFF2-40B4-BE49-F238E27FC236}">
                <a16:creationId xmlns:a16="http://schemas.microsoft.com/office/drawing/2014/main" id="{D60B066C-C4C9-D90E-7B19-FFB7E9D97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625" y="3568095"/>
            <a:ext cx="2069432" cy="3052095"/>
          </a:xfrm>
          <a:prstGeom prst="rect">
            <a:avLst/>
          </a:prstGeom>
        </p:spPr>
      </p:pic>
      <p:pic>
        <p:nvPicPr>
          <p:cNvPr id="9" name="Graphic 8" descr="Arrow Up with solid fill">
            <a:extLst>
              <a:ext uri="{FF2B5EF4-FFF2-40B4-BE49-F238E27FC236}">
                <a16:creationId xmlns:a16="http://schemas.microsoft.com/office/drawing/2014/main" id="{E1EBAA0C-4BC9-1A87-0AB3-6FD2850B44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554" y="5061229"/>
            <a:ext cx="2069432" cy="1509897"/>
          </a:xfrm>
          <a:prstGeom prst="rect">
            <a:avLst/>
          </a:prstGeom>
        </p:spPr>
      </p:pic>
      <p:pic>
        <p:nvPicPr>
          <p:cNvPr id="10" name="Graphic 9" descr="Arrow Up with solid fill">
            <a:extLst>
              <a:ext uri="{FF2B5EF4-FFF2-40B4-BE49-F238E27FC236}">
                <a16:creationId xmlns:a16="http://schemas.microsoft.com/office/drawing/2014/main" id="{983B8A1D-ADCC-D810-60C5-CB3135FAA8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178233" y="2239114"/>
            <a:ext cx="2069433" cy="449495"/>
          </a:xfrm>
          <a:prstGeom prst="rect">
            <a:avLst/>
          </a:prstGeom>
        </p:spPr>
      </p:pic>
      <p:pic>
        <p:nvPicPr>
          <p:cNvPr id="11" name="Graphic 10" descr="Arrow Up with solid fill">
            <a:extLst>
              <a:ext uri="{FF2B5EF4-FFF2-40B4-BE49-F238E27FC236}">
                <a16:creationId xmlns:a16="http://schemas.microsoft.com/office/drawing/2014/main" id="{F2C42A48-5552-8349-50C1-D57E312A4F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178233" y="3194898"/>
            <a:ext cx="2069433" cy="449495"/>
          </a:xfrm>
          <a:prstGeom prst="rect">
            <a:avLst/>
          </a:prstGeom>
        </p:spPr>
      </p:pic>
      <p:pic>
        <p:nvPicPr>
          <p:cNvPr id="12" name="Graphic 11" descr="Arrow Up with solid fill">
            <a:extLst>
              <a:ext uri="{FF2B5EF4-FFF2-40B4-BE49-F238E27FC236}">
                <a16:creationId xmlns:a16="http://schemas.microsoft.com/office/drawing/2014/main" id="{BB230DB8-88EE-8E9D-1058-92DDF392D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206" y="2327910"/>
            <a:ext cx="2069432" cy="1287565"/>
          </a:xfrm>
          <a:prstGeom prst="rect">
            <a:avLst/>
          </a:prstGeom>
        </p:spPr>
      </p:pic>
      <p:pic>
        <p:nvPicPr>
          <p:cNvPr id="14" name="Graphic 13" descr="Arrow Up with solid fill">
            <a:extLst>
              <a:ext uri="{FF2B5EF4-FFF2-40B4-BE49-F238E27FC236}">
                <a16:creationId xmlns:a16="http://schemas.microsoft.com/office/drawing/2014/main" id="{DD58D4F3-0845-21E6-514E-F2DC8FAAB0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1516" y="951549"/>
            <a:ext cx="2069432" cy="1287565"/>
          </a:xfrm>
          <a:prstGeom prst="rect">
            <a:avLst/>
          </a:prstGeom>
        </p:spPr>
      </p:pic>
      <p:pic>
        <p:nvPicPr>
          <p:cNvPr id="15" name="Graphic 14" descr="Arrow Up with solid fill">
            <a:extLst>
              <a:ext uri="{FF2B5EF4-FFF2-40B4-BE49-F238E27FC236}">
                <a16:creationId xmlns:a16="http://schemas.microsoft.com/office/drawing/2014/main" id="{6110418D-82A1-2C03-F470-14829364E9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6346" y="2313519"/>
            <a:ext cx="2069432" cy="1287565"/>
          </a:xfrm>
          <a:prstGeom prst="rect">
            <a:avLst/>
          </a:prstGeom>
        </p:spPr>
      </p:pic>
      <p:pic>
        <p:nvPicPr>
          <p:cNvPr id="16" name="Graphic 15" descr="Arrow Up with solid fill">
            <a:extLst>
              <a:ext uri="{FF2B5EF4-FFF2-40B4-BE49-F238E27FC236}">
                <a16:creationId xmlns:a16="http://schemas.microsoft.com/office/drawing/2014/main" id="{83D6646B-4E56-4240-D8CC-F7733657F9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2656" y="937158"/>
            <a:ext cx="2069432" cy="1287565"/>
          </a:xfrm>
          <a:prstGeom prst="rect">
            <a:avLst/>
          </a:prstGeom>
        </p:spPr>
      </p:pic>
      <p:pic>
        <p:nvPicPr>
          <p:cNvPr id="17" name="Graphic 16" descr="Arrow Up with solid fill">
            <a:extLst>
              <a:ext uri="{FF2B5EF4-FFF2-40B4-BE49-F238E27FC236}">
                <a16:creationId xmlns:a16="http://schemas.microsoft.com/office/drawing/2014/main" id="{6C89F107-D09C-C3E5-DEE3-0AD34D7D1F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231" y="2382193"/>
            <a:ext cx="2069432" cy="1287565"/>
          </a:xfrm>
          <a:prstGeom prst="rect">
            <a:avLst/>
          </a:prstGeom>
        </p:spPr>
      </p:pic>
      <p:pic>
        <p:nvPicPr>
          <p:cNvPr id="18" name="Graphic 17" descr="Arrow Up with solid fill">
            <a:extLst>
              <a:ext uri="{FF2B5EF4-FFF2-40B4-BE49-F238E27FC236}">
                <a16:creationId xmlns:a16="http://schemas.microsoft.com/office/drawing/2014/main" id="{C61662F2-417B-2673-5BA8-D941980D3A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37" y="1005832"/>
            <a:ext cx="2069432" cy="1287565"/>
          </a:xfrm>
          <a:prstGeom prst="rect">
            <a:avLst/>
          </a:prstGeom>
        </p:spPr>
      </p:pic>
      <p:pic>
        <p:nvPicPr>
          <p:cNvPr id="19" name="Graphic 18" descr="Arrow Up with solid fill">
            <a:extLst>
              <a:ext uri="{FF2B5EF4-FFF2-40B4-BE49-F238E27FC236}">
                <a16:creationId xmlns:a16="http://schemas.microsoft.com/office/drawing/2014/main" id="{E26AE467-06E1-1662-FC6A-606A9FB74C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5335" y="937158"/>
            <a:ext cx="2069432" cy="1287565"/>
          </a:xfrm>
          <a:prstGeom prst="rect">
            <a:avLst/>
          </a:prstGeom>
        </p:spPr>
      </p:pic>
      <p:sp>
        <p:nvSpPr>
          <p:cNvPr id="13" name="مستطيل: زوايا مستديرة 1">
            <a:extLst>
              <a:ext uri="{FF2B5EF4-FFF2-40B4-BE49-F238E27FC236}">
                <a16:creationId xmlns:a16="http://schemas.microsoft.com/office/drawing/2014/main" id="{D1CDBC12-A099-CB69-40A5-E3C49987259C}"/>
              </a:ext>
            </a:extLst>
          </p:cNvPr>
          <p:cNvSpPr>
            <a:spLocks noChangeArrowheads="1"/>
          </p:cNvSpPr>
          <p:nvPr/>
        </p:nvSpPr>
        <p:spPr bwMode="auto">
          <a:xfrm>
            <a:off x="12341801"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سلامة الغشاء البلازمي</a:t>
            </a:r>
            <a:endParaRPr lang="en-US" sz="10000" dirty="0">
              <a:solidFill>
                <a:schemeClr val="accent3">
                  <a:lumMod val="50000"/>
                </a:schemeClr>
              </a:solidFill>
            </a:endParaRPr>
          </a:p>
        </p:txBody>
      </p:sp>
    </p:spTree>
    <p:extLst>
      <p:ext uri="{BB962C8B-B14F-4D97-AF65-F5344CB8AC3E}">
        <p14:creationId xmlns:p14="http://schemas.microsoft.com/office/powerpoint/2010/main" val="4048227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119CD5-AC75-1FE9-6A68-1D815E6265BD}"/>
              </a:ext>
            </a:extLst>
          </p:cNvPr>
          <p:cNvPicPr>
            <a:picLocks noChangeAspect="1"/>
          </p:cNvPicPr>
          <p:nvPr/>
        </p:nvPicPr>
        <p:blipFill>
          <a:blip r:embed="rId2"/>
          <a:stretch>
            <a:fillRect/>
          </a:stretch>
        </p:blipFill>
        <p:spPr>
          <a:xfrm>
            <a:off x="1" y="0"/>
            <a:ext cx="12192000" cy="6858000"/>
          </a:xfrm>
          <a:prstGeom prst="rect">
            <a:avLst/>
          </a:prstGeom>
        </p:spPr>
      </p:pic>
      <p:pic>
        <p:nvPicPr>
          <p:cNvPr id="17" name="Graphic 16" descr="Arrow Up with solid fill">
            <a:extLst>
              <a:ext uri="{FF2B5EF4-FFF2-40B4-BE49-F238E27FC236}">
                <a16:creationId xmlns:a16="http://schemas.microsoft.com/office/drawing/2014/main" id="{BF360397-F131-73AA-0CD1-98EDA926F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6294" y="3617257"/>
            <a:ext cx="2069432" cy="2960649"/>
          </a:xfrm>
          <a:prstGeom prst="rect">
            <a:avLst/>
          </a:prstGeom>
        </p:spPr>
      </p:pic>
      <p:pic>
        <p:nvPicPr>
          <p:cNvPr id="18" name="Graphic 17" descr="Arrow Up with solid fill">
            <a:extLst>
              <a:ext uri="{FF2B5EF4-FFF2-40B4-BE49-F238E27FC236}">
                <a16:creationId xmlns:a16="http://schemas.microsoft.com/office/drawing/2014/main" id="{1B3957D2-A99B-84FD-C277-89C9AEF844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684" y="802342"/>
            <a:ext cx="2069433" cy="1337557"/>
          </a:xfrm>
          <a:prstGeom prst="rect">
            <a:avLst/>
          </a:prstGeom>
        </p:spPr>
      </p:pic>
      <p:pic>
        <p:nvPicPr>
          <p:cNvPr id="25" name="Graphic 24" descr="Arrow Up with solid fill">
            <a:extLst>
              <a:ext uri="{FF2B5EF4-FFF2-40B4-BE49-F238E27FC236}">
                <a16:creationId xmlns:a16="http://schemas.microsoft.com/office/drawing/2014/main" id="{B1118060-34C6-2DC2-5B50-E6E275F35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3077" y="2194917"/>
            <a:ext cx="2069433" cy="1465320"/>
          </a:xfrm>
          <a:prstGeom prst="rect">
            <a:avLst/>
          </a:prstGeom>
        </p:spPr>
      </p:pic>
      <p:pic>
        <p:nvPicPr>
          <p:cNvPr id="28" name="Graphic 27" descr="Arrow Up with solid fill">
            <a:extLst>
              <a:ext uri="{FF2B5EF4-FFF2-40B4-BE49-F238E27FC236}">
                <a16:creationId xmlns:a16="http://schemas.microsoft.com/office/drawing/2014/main" id="{448DF92A-EEC1-8B64-47BD-BB365C9DC5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9431" y="6076229"/>
            <a:ext cx="2069433" cy="368968"/>
          </a:xfrm>
          <a:prstGeom prst="rect">
            <a:avLst/>
          </a:prstGeom>
        </p:spPr>
      </p:pic>
      <p:pic>
        <p:nvPicPr>
          <p:cNvPr id="29" name="Graphic 28" descr="Arrow Up with solid fill">
            <a:extLst>
              <a:ext uri="{FF2B5EF4-FFF2-40B4-BE49-F238E27FC236}">
                <a16:creationId xmlns:a16="http://schemas.microsoft.com/office/drawing/2014/main" id="{442E5FFD-4D8D-13CE-9526-90C562324B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624728" y="2194918"/>
            <a:ext cx="2069433" cy="1439572"/>
          </a:xfrm>
          <a:prstGeom prst="rect">
            <a:avLst/>
          </a:prstGeom>
        </p:spPr>
      </p:pic>
      <p:pic>
        <p:nvPicPr>
          <p:cNvPr id="30" name="Graphic 29" descr="Arrow Up with solid fill">
            <a:extLst>
              <a:ext uri="{FF2B5EF4-FFF2-40B4-BE49-F238E27FC236}">
                <a16:creationId xmlns:a16="http://schemas.microsoft.com/office/drawing/2014/main" id="{81548D82-490D-0F7A-2EE9-209EE8643D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4899" y="3566612"/>
            <a:ext cx="2069432" cy="2960649"/>
          </a:xfrm>
          <a:prstGeom prst="rect">
            <a:avLst/>
          </a:prstGeom>
        </p:spPr>
      </p:pic>
      <p:pic>
        <p:nvPicPr>
          <p:cNvPr id="31" name="Graphic 30" descr="Arrow Up with solid fill">
            <a:extLst>
              <a:ext uri="{FF2B5EF4-FFF2-40B4-BE49-F238E27FC236}">
                <a16:creationId xmlns:a16="http://schemas.microsoft.com/office/drawing/2014/main" id="{3F72A127-E631-AFF7-1016-D65696956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1682" y="3566612"/>
            <a:ext cx="2069432" cy="2960649"/>
          </a:xfrm>
          <a:prstGeom prst="rect">
            <a:avLst/>
          </a:prstGeom>
        </p:spPr>
      </p:pic>
      <p:pic>
        <p:nvPicPr>
          <p:cNvPr id="32" name="Graphic 31" descr="Arrow Up with solid fill">
            <a:extLst>
              <a:ext uri="{FF2B5EF4-FFF2-40B4-BE49-F238E27FC236}">
                <a16:creationId xmlns:a16="http://schemas.microsoft.com/office/drawing/2014/main" id="{2AF3830E-80F9-139C-32BF-ACE384831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217" y="3564715"/>
            <a:ext cx="2069432" cy="2960649"/>
          </a:xfrm>
          <a:prstGeom prst="rect">
            <a:avLst/>
          </a:prstGeom>
        </p:spPr>
      </p:pic>
      <p:pic>
        <p:nvPicPr>
          <p:cNvPr id="33" name="Graphic 32" descr="Arrow Up with solid fill">
            <a:extLst>
              <a:ext uri="{FF2B5EF4-FFF2-40B4-BE49-F238E27FC236}">
                <a16:creationId xmlns:a16="http://schemas.microsoft.com/office/drawing/2014/main" id="{21E28EDB-AB13-7190-1054-7F7B53BB81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5071" y="839284"/>
            <a:ext cx="2069433" cy="1337557"/>
          </a:xfrm>
          <a:prstGeom prst="rect">
            <a:avLst/>
          </a:prstGeom>
        </p:spPr>
      </p:pic>
      <p:pic>
        <p:nvPicPr>
          <p:cNvPr id="34" name="Graphic 33" descr="Arrow Up with solid fill">
            <a:extLst>
              <a:ext uri="{FF2B5EF4-FFF2-40B4-BE49-F238E27FC236}">
                <a16:creationId xmlns:a16="http://schemas.microsoft.com/office/drawing/2014/main" id="{DE0D393C-C735-29BE-CA62-FBB97ACADB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1682" y="2176841"/>
            <a:ext cx="2069433" cy="1465320"/>
          </a:xfrm>
          <a:prstGeom prst="rect">
            <a:avLst/>
          </a:prstGeom>
        </p:spPr>
      </p:pic>
      <p:pic>
        <p:nvPicPr>
          <p:cNvPr id="35" name="Graphic 34" descr="Arrow Up with solid fill">
            <a:extLst>
              <a:ext uri="{FF2B5EF4-FFF2-40B4-BE49-F238E27FC236}">
                <a16:creationId xmlns:a16="http://schemas.microsoft.com/office/drawing/2014/main" id="{50AC9B38-181C-D88D-965E-ADA6D181E9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910" y="2139900"/>
            <a:ext cx="2069433" cy="1465320"/>
          </a:xfrm>
          <a:prstGeom prst="rect">
            <a:avLst/>
          </a:prstGeom>
        </p:spPr>
      </p:pic>
      <p:pic>
        <p:nvPicPr>
          <p:cNvPr id="36" name="Graphic 35" descr="Arrow Up with solid fill">
            <a:extLst>
              <a:ext uri="{FF2B5EF4-FFF2-40B4-BE49-F238E27FC236}">
                <a16:creationId xmlns:a16="http://schemas.microsoft.com/office/drawing/2014/main" id="{D44C9350-7089-60B9-E340-911378972A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0325" y="802343"/>
            <a:ext cx="2069433" cy="1337557"/>
          </a:xfrm>
          <a:prstGeom prst="rect">
            <a:avLst/>
          </a:prstGeom>
        </p:spPr>
      </p:pic>
      <p:pic>
        <p:nvPicPr>
          <p:cNvPr id="37" name="Graphic 36" descr="Arrow Up with solid fill">
            <a:extLst>
              <a:ext uri="{FF2B5EF4-FFF2-40B4-BE49-F238E27FC236}">
                <a16:creationId xmlns:a16="http://schemas.microsoft.com/office/drawing/2014/main" id="{C0C9A38F-2551-6790-46D3-7585F22A4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015" y="811159"/>
            <a:ext cx="2069433" cy="1337557"/>
          </a:xfrm>
          <a:prstGeom prst="rect">
            <a:avLst/>
          </a:prstGeom>
        </p:spPr>
      </p:pic>
      <p:sp>
        <p:nvSpPr>
          <p:cNvPr id="39" name="مستطيل: زوايا مستديرة 1">
            <a:extLst>
              <a:ext uri="{FF2B5EF4-FFF2-40B4-BE49-F238E27FC236}">
                <a16:creationId xmlns:a16="http://schemas.microsoft.com/office/drawing/2014/main" id="{B73B419A-A92F-A58C-1E28-D4D539705995}"/>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سلامة الغشاء البلازمي</a:t>
            </a:r>
            <a:endParaRPr lang="en-US" sz="10000" dirty="0">
              <a:solidFill>
                <a:schemeClr val="accent3">
                  <a:lumMod val="50000"/>
                </a:schemeClr>
              </a:solidFill>
            </a:endParaRPr>
          </a:p>
        </p:txBody>
      </p:sp>
    </p:spTree>
    <p:extLst>
      <p:ext uri="{BB962C8B-B14F-4D97-AF65-F5344CB8AC3E}">
        <p14:creationId xmlns:p14="http://schemas.microsoft.com/office/powerpoint/2010/main" val="1326255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119CD5-AC75-1FE9-6A68-1D815E6265BD}"/>
              </a:ext>
            </a:extLst>
          </p:cNvPr>
          <p:cNvPicPr>
            <a:picLocks noChangeAspect="1"/>
          </p:cNvPicPr>
          <p:nvPr/>
        </p:nvPicPr>
        <p:blipFill>
          <a:blip r:embed="rId2"/>
          <a:stretch>
            <a:fillRect/>
          </a:stretch>
        </p:blipFill>
        <p:spPr>
          <a:xfrm>
            <a:off x="1" y="0"/>
            <a:ext cx="12192000" cy="6858000"/>
          </a:xfrm>
          <a:prstGeom prst="rect">
            <a:avLst/>
          </a:prstGeom>
        </p:spPr>
      </p:pic>
      <p:pic>
        <p:nvPicPr>
          <p:cNvPr id="17" name="Graphic 16" descr="Arrow Up with solid fill">
            <a:extLst>
              <a:ext uri="{FF2B5EF4-FFF2-40B4-BE49-F238E27FC236}">
                <a16:creationId xmlns:a16="http://schemas.microsoft.com/office/drawing/2014/main" id="{BF360397-F131-73AA-0CD1-98EDA926F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6294" y="3617257"/>
            <a:ext cx="2069432" cy="2960649"/>
          </a:xfrm>
          <a:prstGeom prst="rect">
            <a:avLst/>
          </a:prstGeom>
        </p:spPr>
      </p:pic>
      <p:pic>
        <p:nvPicPr>
          <p:cNvPr id="18" name="Graphic 17" descr="Arrow Up with solid fill">
            <a:extLst>
              <a:ext uri="{FF2B5EF4-FFF2-40B4-BE49-F238E27FC236}">
                <a16:creationId xmlns:a16="http://schemas.microsoft.com/office/drawing/2014/main" id="{1B3957D2-A99B-84FD-C277-89C9AEF844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684" y="802342"/>
            <a:ext cx="2069433" cy="1337557"/>
          </a:xfrm>
          <a:prstGeom prst="rect">
            <a:avLst/>
          </a:prstGeom>
        </p:spPr>
      </p:pic>
      <p:pic>
        <p:nvPicPr>
          <p:cNvPr id="25" name="Graphic 24" descr="Arrow Up with solid fill">
            <a:extLst>
              <a:ext uri="{FF2B5EF4-FFF2-40B4-BE49-F238E27FC236}">
                <a16:creationId xmlns:a16="http://schemas.microsoft.com/office/drawing/2014/main" id="{B1118060-34C6-2DC2-5B50-E6E275F35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3077" y="2194917"/>
            <a:ext cx="2069433" cy="1465320"/>
          </a:xfrm>
          <a:prstGeom prst="rect">
            <a:avLst/>
          </a:prstGeom>
        </p:spPr>
      </p:pic>
      <p:pic>
        <p:nvPicPr>
          <p:cNvPr id="28" name="Graphic 27" descr="Arrow Up with solid fill">
            <a:extLst>
              <a:ext uri="{FF2B5EF4-FFF2-40B4-BE49-F238E27FC236}">
                <a16:creationId xmlns:a16="http://schemas.microsoft.com/office/drawing/2014/main" id="{448DF92A-EEC1-8B64-47BD-BB365C9DC5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9431" y="6076229"/>
            <a:ext cx="2069433" cy="368968"/>
          </a:xfrm>
          <a:prstGeom prst="rect">
            <a:avLst/>
          </a:prstGeom>
        </p:spPr>
      </p:pic>
      <p:pic>
        <p:nvPicPr>
          <p:cNvPr id="29" name="Graphic 28" descr="Arrow Up with solid fill">
            <a:extLst>
              <a:ext uri="{FF2B5EF4-FFF2-40B4-BE49-F238E27FC236}">
                <a16:creationId xmlns:a16="http://schemas.microsoft.com/office/drawing/2014/main" id="{442E5FFD-4D8D-13CE-9526-90C562324B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624728" y="2194918"/>
            <a:ext cx="2069433" cy="1439572"/>
          </a:xfrm>
          <a:prstGeom prst="rect">
            <a:avLst/>
          </a:prstGeom>
        </p:spPr>
      </p:pic>
      <p:pic>
        <p:nvPicPr>
          <p:cNvPr id="30" name="Graphic 29" descr="Arrow Up with solid fill">
            <a:extLst>
              <a:ext uri="{FF2B5EF4-FFF2-40B4-BE49-F238E27FC236}">
                <a16:creationId xmlns:a16="http://schemas.microsoft.com/office/drawing/2014/main" id="{81548D82-490D-0F7A-2EE9-209EE8643D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4899" y="3566612"/>
            <a:ext cx="2069432" cy="2960649"/>
          </a:xfrm>
          <a:prstGeom prst="rect">
            <a:avLst/>
          </a:prstGeom>
        </p:spPr>
      </p:pic>
      <p:pic>
        <p:nvPicPr>
          <p:cNvPr id="31" name="Graphic 30" descr="Arrow Up with solid fill">
            <a:extLst>
              <a:ext uri="{FF2B5EF4-FFF2-40B4-BE49-F238E27FC236}">
                <a16:creationId xmlns:a16="http://schemas.microsoft.com/office/drawing/2014/main" id="{3F72A127-E631-AFF7-1016-D65696956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1682" y="3566612"/>
            <a:ext cx="2069432" cy="2960649"/>
          </a:xfrm>
          <a:prstGeom prst="rect">
            <a:avLst/>
          </a:prstGeom>
        </p:spPr>
      </p:pic>
      <p:pic>
        <p:nvPicPr>
          <p:cNvPr id="32" name="Graphic 31" descr="Arrow Up with solid fill">
            <a:extLst>
              <a:ext uri="{FF2B5EF4-FFF2-40B4-BE49-F238E27FC236}">
                <a16:creationId xmlns:a16="http://schemas.microsoft.com/office/drawing/2014/main" id="{2AF3830E-80F9-139C-32BF-ACE384831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217" y="3564715"/>
            <a:ext cx="2069432" cy="2960649"/>
          </a:xfrm>
          <a:prstGeom prst="rect">
            <a:avLst/>
          </a:prstGeom>
        </p:spPr>
      </p:pic>
      <p:pic>
        <p:nvPicPr>
          <p:cNvPr id="33" name="Graphic 32" descr="Arrow Up with solid fill">
            <a:extLst>
              <a:ext uri="{FF2B5EF4-FFF2-40B4-BE49-F238E27FC236}">
                <a16:creationId xmlns:a16="http://schemas.microsoft.com/office/drawing/2014/main" id="{21E28EDB-AB13-7190-1054-7F7B53BB81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5071" y="839284"/>
            <a:ext cx="2069433" cy="1337557"/>
          </a:xfrm>
          <a:prstGeom prst="rect">
            <a:avLst/>
          </a:prstGeom>
        </p:spPr>
      </p:pic>
      <p:pic>
        <p:nvPicPr>
          <p:cNvPr id="34" name="Graphic 33" descr="Arrow Up with solid fill">
            <a:extLst>
              <a:ext uri="{FF2B5EF4-FFF2-40B4-BE49-F238E27FC236}">
                <a16:creationId xmlns:a16="http://schemas.microsoft.com/office/drawing/2014/main" id="{DE0D393C-C735-29BE-CA62-FBB97ACADB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1682" y="2176841"/>
            <a:ext cx="2069433" cy="1465320"/>
          </a:xfrm>
          <a:prstGeom prst="rect">
            <a:avLst/>
          </a:prstGeom>
        </p:spPr>
      </p:pic>
      <p:pic>
        <p:nvPicPr>
          <p:cNvPr id="35" name="Graphic 34" descr="Arrow Up with solid fill">
            <a:extLst>
              <a:ext uri="{FF2B5EF4-FFF2-40B4-BE49-F238E27FC236}">
                <a16:creationId xmlns:a16="http://schemas.microsoft.com/office/drawing/2014/main" id="{50AC9B38-181C-D88D-965E-ADA6D181E9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910" y="2139900"/>
            <a:ext cx="2069433" cy="1465320"/>
          </a:xfrm>
          <a:prstGeom prst="rect">
            <a:avLst/>
          </a:prstGeom>
        </p:spPr>
      </p:pic>
      <p:pic>
        <p:nvPicPr>
          <p:cNvPr id="36" name="Graphic 35" descr="Arrow Up with solid fill">
            <a:extLst>
              <a:ext uri="{FF2B5EF4-FFF2-40B4-BE49-F238E27FC236}">
                <a16:creationId xmlns:a16="http://schemas.microsoft.com/office/drawing/2014/main" id="{D44C9350-7089-60B9-E340-911378972A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0325" y="802343"/>
            <a:ext cx="2069433" cy="1337557"/>
          </a:xfrm>
          <a:prstGeom prst="rect">
            <a:avLst/>
          </a:prstGeom>
        </p:spPr>
      </p:pic>
      <p:pic>
        <p:nvPicPr>
          <p:cNvPr id="37" name="Graphic 36" descr="Arrow Up with solid fill">
            <a:extLst>
              <a:ext uri="{FF2B5EF4-FFF2-40B4-BE49-F238E27FC236}">
                <a16:creationId xmlns:a16="http://schemas.microsoft.com/office/drawing/2014/main" id="{C0C9A38F-2551-6790-46D3-7585F22A4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015" y="811159"/>
            <a:ext cx="2069433" cy="1337557"/>
          </a:xfrm>
          <a:prstGeom prst="rect">
            <a:avLst/>
          </a:prstGeom>
        </p:spPr>
      </p:pic>
      <p:sp>
        <p:nvSpPr>
          <p:cNvPr id="39" name="مستطيل: زوايا مستديرة 1">
            <a:extLst>
              <a:ext uri="{FF2B5EF4-FFF2-40B4-BE49-F238E27FC236}">
                <a16:creationId xmlns:a16="http://schemas.microsoft.com/office/drawing/2014/main" id="{B73B419A-A92F-A58C-1E28-D4D539705995}"/>
              </a:ext>
            </a:extLst>
          </p:cNvPr>
          <p:cNvSpPr>
            <a:spLocks noChangeArrowheads="1"/>
          </p:cNvSpPr>
          <p:nvPr/>
        </p:nvSpPr>
        <p:spPr bwMode="auto">
          <a:xfrm>
            <a:off x="-11329873" y="2191833"/>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solidFill>
                  <a:schemeClr val="accent3">
                    <a:lumMod val="50000"/>
                  </a:schemeClr>
                </a:solidFill>
              </a:rPr>
              <a:t>سلامة الغشاء البلازمي</a:t>
            </a:r>
            <a:endParaRPr lang="en-US" sz="10000" dirty="0">
              <a:solidFill>
                <a:schemeClr val="accent3">
                  <a:lumMod val="50000"/>
                </a:schemeClr>
              </a:solidFill>
            </a:endParaRPr>
          </a:p>
        </p:txBody>
      </p:sp>
    </p:spTree>
    <p:extLst>
      <p:ext uri="{BB962C8B-B14F-4D97-AF65-F5344CB8AC3E}">
        <p14:creationId xmlns:p14="http://schemas.microsoft.com/office/powerpoint/2010/main" val="220649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CDBFFA6-E8A4-4586-A05B-95A2BE645CBF}"/>
              </a:ext>
            </a:extLst>
          </p:cNvPr>
          <p:cNvSpPr txBox="1"/>
          <p:nvPr/>
        </p:nvSpPr>
        <p:spPr>
          <a:xfrm>
            <a:off x="10616822" y="298159"/>
            <a:ext cx="1434151" cy="646331"/>
          </a:xfrm>
          <a:prstGeom prst="rect">
            <a:avLst/>
          </a:prstGeom>
          <a:noFill/>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3333CC"/>
                </a:solidFill>
                <a:effectLst/>
                <a:uLnTx/>
                <a:uFillTx/>
                <a:latin typeface="Calibri" panose="020F0502020204030204" pitchFamily="34" charset="0"/>
                <a:ea typeface="Calibri" panose="020F0502020204030204" pitchFamily="34" charset="0"/>
                <a:cs typeface="Arial" panose="020B0604020202020204" pitchFamily="34" charset="0"/>
              </a:rPr>
              <a:t>المقدمة</a:t>
            </a:r>
            <a:r>
              <a:rPr kumimoji="0" lang="ar-IQ"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Arial"/>
              <a:cs typeface="+mn-cs"/>
            </a:endParaRPr>
          </a:p>
        </p:txBody>
      </p:sp>
      <p:sp>
        <p:nvSpPr>
          <p:cNvPr id="13" name="مربع نص 12">
            <a:extLst>
              <a:ext uri="{FF2B5EF4-FFF2-40B4-BE49-F238E27FC236}">
                <a16:creationId xmlns:a16="http://schemas.microsoft.com/office/drawing/2014/main" id="{59DF02F3-7EE5-4C4F-8718-1F633730DE72}"/>
              </a:ext>
            </a:extLst>
          </p:cNvPr>
          <p:cNvSpPr txBox="1"/>
          <p:nvPr/>
        </p:nvSpPr>
        <p:spPr>
          <a:xfrm>
            <a:off x="214313" y="974909"/>
            <a:ext cx="11779744" cy="1569660"/>
          </a:xfrm>
          <a:prstGeom prst="rect">
            <a:avLst/>
          </a:prstGeom>
          <a:solidFill>
            <a:schemeClr val="bg1"/>
          </a:solidFill>
          <a:ln w="25400">
            <a:solidFill>
              <a:schemeClr val="accent6">
                <a:shade val="50000"/>
                <a:shade val="75000"/>
                <a:lumMod val="90000"/>
              </a:schemeClr>
            </a:solidFill>
          </a:ln>
        </p:spPr>
        <p:txBody>
          <a:bodyPr wrap="square">
            <a:spAutoFit/>
          </a:bodyPr>
          <a:lstStyle/>
          <a:p>
            <a:pPr lvl="0" algn="just" rtl="1">
              <a:defRPr/>
            </a:pPr>
            <a:r>
              <a:rPr kumimoji="0" lang="ar-IQ"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ar-SA" sz="3200" b="1" dirty="0"/>
              <a:t> لا تنتج الذكور المستخدمة في مراكز التلقيح الاصطناعي دائما سائلا منويا جيد النوعية وإن زيادة كميات السائل المنوي الرديء النوعية في مراكز التلقيح الاصطناعي يعد عبئاً كبير او خسارة اقتصادية ليست بالقليلة</a:t>
            </a:r>
            <a:r>
              <a:rPr lang="ar-IQ" sz="3200" b="1" dirty="0"/>
              <a:t>، </a:t>
            </a:r>
            <a:r>
              <a:rPr lang="ar-SA" sz="3200" b="1" dirty="0"/>
              <a:t>وتقدر بملايين الدولارات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سهم: لليسار 16">
            <a:extLst>
              <a:ext uri="{FF2B5EF4-FFF2-40B4-BE49-F238E27FC236}">
                <a16:creationId xmlns:a16="http://schemas.microsoft.com/office/drawing/2014/main" id="{936FF559-9B76-434F-840E-0B486B06AA20}"/>
              </a:ext>
            </a:extLst>
          </p:cNvPr>
          <p:cNvSpPr/>
          <p:nvPr/>
        </p:nvSpPr>
        <p:spPr>
          <a:xfrm>
            <a:off x="11314790" y="1119018"/>
            <a:ext cx="679269" cy="222069"/>
          </a:xfrm>
          <a:prstGeom prst="leftArrow">
            <a:avLst/>
          </a:prstGeom>
          <a:solidFill>
            <a:srgbClr val="3333CC">
              <a:alpha val="97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highlight>
                <a:srgbClr val="FFFF00"/>
              </a:highlight>
              <a:uLnTx/>
              <a:uFillTx/>
              <a:latin typeface="Arial"/>
              <a:cs typeface="+mn-cs"/>
            </a:endParaRPr>
          </a:p>
        </p:txBody>
      </p:sp>
      <p:sp>
        <p:nvSpPr>
          <p:cNvPr id="18" name="سهم: لليسار 17">
            <a:extLst>
              <a:ext uri="{FF2B5EF4-FFF2-40B4-BE49-F238E27FC236}">
                <a16:creationId xmlns:a16="http://schemas.microsoft.com/office/drawing/2014/main" id="{3E15EECF-E29E-47F9-A4E7-68840B31732D}"/>
              </a:ext>
            </a:extLst>
          </p:cNvPr>
          <p:cNvSpPr/>
          <p:nvPr/>
        </p:nvSpPr>
        <p:spPr>
          <a:xfrm>
            <a:off x="11314789" y="3961918"/>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Arial"/>
              <a:cs typeface="+mn-cs"/>
            </a:endParaRPr>
          </a:p>
        </p:txBody>
      </p:sp>
      <p:sp>
        <p:nvSpPr>
          <p:cNvPr id="8" name="مربع نص 7">
            <a:extLst>
              <a:ext uri="{FF2B5EF4-FFF2-40B4-BE49-F238E27FC236}">
                <a16:creationId xmlns:a16="http://schemas.microsoft.com/office/drawing/2014/main" id="{8E8994E1-13E0-4EC4-B218-06801F64AD9F}"/>
              </a:ext>
            </a:extLst>
          </p:cNvPr>
          <p:cNvSpPr txBox="1"/>
          <p:nvPr/>
        </p:nvSpPr>
        <p:spPr>
          <a:xfrm>
            <a:off x="214313" y="3300300"/>
            <a:ext cx="11779744" cy="2062103"/>
          </a:xfrm>
          <a:prstGeom prst="rect">
            <a:avLst/>
          </a:prstGeom>
          <a:solidFill>
            <a:schemeClr val="bg1"/>
          </a:solidFill>
          <a:ln w="25400">
            <a:solidFill>
              <a:schemeClr val="accent6">
                <a:shade val="50000"/>
                <a:shade val="75000"/>
                <a:lumMod val="90000"/>
              </a:schemeClr>
            </a:solidFill>
          </a:ln>
        </p:spPr>
        <p:txBody>
          <a:bodyPr wrap="square">
            <a:spAutoFit/>
          </a:bodyPr>
          <a:lstStyle/>
          <a:p>
            <a:pPr lvl="0" algn="just" rtl="1">
              <a:defRPr/>
            </a:pPr>
            <a:r>
              <a:rPr kumimoji="0" lang="ar-IQ"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ar-SA" sz="3200" b="1" dirty="0"/>
              <a:t> وتقدر هذه الخسائر بحدود </a:t>
            </a:r>
            <a:r>
              <a:rPr lang="en-US" sz="3200" b="1" dirty="0"/>
              <a:t>3</a:t>
            </a:r>
            <a:r>
              <a:rPr lang="ar-SA" sz="3200" b="1" dirty="0"/>
              <a:t> – </a:t>
            </a:r>
            <a:r>
              <a:rPr lang="en-US" sz="3200" b="1" dirty="0"/>
              <a:t>4</a:t>
            </a:r>
            <a:r>
              <a:rPr lang="ar-SA" sz="3200" b="1" dirty="0"/>
              <a:t> دولار/ يوم / ثور على اقل تقدير في العراق مما ينعكس سلباً على انخفاض العائد المادي لمراكز التلقيح الاصطناعي والمربين، لذا يعد تحسين جودة السائل المنوي مهمة ضرورية جدا للحصول على أقصى استفادة من الثيران المتفوقة وراثيًا أو/ وذات سائل منوي رديء النوعية. </a:t>
            </a:r>
            <a:endParaRPr kumimoji="0" lang="en-US" sz="2000" b="1" i="0" u="none" strike="noStrike" kern="1200" cap="none" spc="0" normalizeH="0" baseline="0" noProof="0" dirty="0">
              <a:ln>
                <a:noFill/>
              </a:ln>
              <a:solidFill>
                <a:prstClr val="black"/>
              </a:solidFill>
              <a:effectLst/>
              <a:uLnTx/>
              <a:uFillTx/>
              <a:latin typeface="Arial"/>
            </a:endParaRPr>
          </a:p>
        </p:txBody>
      </p:sp>
      <p:sp>
        <p:nvSpPr>
          <p:cNvPr id="7" name="سهم: لليسار 16">
            <a:extLst>
              <a:ext uri="{FF2B5EF4-FFF2-40B4-BE49-F238E27FC236}">
                <a16:creationId xmlns:a16="http://schemas.microsoft.com/office/drawing/2014/main" id="{936FF559-9B76-434F-840E-0B486B06AA20}"/>
              </a:ext>
            </a:extLst>
          </p:cNvPr>
          <p:cNvSpPr/>
          <p:nvPr/>
        </p:nvSpPr>
        <p:spPr>
          <a:xfrm>
            <a:off x="11314789" y="3561503"/>
            <a:ext cx="679269" cy="222069"/>
          </a:xfrm>
          <a:prstGeom prst="leftArrow">
            <a:avLst/>
          </a:prstGeom>
          <a:solidFill>
            <a:srgbClr val="003399">
              <a:alpha val="97000"/>
            </a:srgbClr>
          </a:solidFill>
          <a:ln>
            <a:solidFill>
              <a:srgbClr val="0033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highlight>
                <a:srgbClr val="FFFF00"/>
              </a:highlight>
              <a:uLnTx/>
              <a:uFillTx/>
              <a:latin typeface="Arial"/>
              <a:cs typeface="+mn-cs"/>
            </a:endParaRPr>
          </a:p>
        </p:txBody>
      </p:sp>
    </p:spTree>
    <p:extLst>
      <p:ext uri="{BB962C8B-B14F-4D97-AF65-F5344CB8AC3E}">
        <p14:creationId xmlns:p14="http://schemas.microsoft.com/office/powerpoint/2010/main" val="27870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 fill="hold"/>
                                        <p:tgtEl>
                                          <p:spTgt spid="17"/>
                                        </p:tgtEl>
                                        <p:attrNameLst>
                                          <p:attrName>ppt_x</p:attrName>
                                        </p:attrNameLst>
                                      </p:cBhvr>
                                      <p:tavLst>
                                        <p:tav tm="0">
                                          <p:val>
                                            <p:strVal val="#ppt_x"/>
                                          </p:val>
                                        </p:tav>
                                        <p:tav tm="100000">
                                          <p:val>
                                            <p:strVal val="#ppt_x"/>
                                          </p:val>
                                        </p:tav>
                                      </p:tavLst>
                                    </p:anim>
                                    <p:anim calcmode="lin" valueType="num">
                                      <p:cBhvr additive="base">
                                        <p:cTn id="12" dur="1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 fill="hold"/>
                                        <p:tgtEl>
                                          <p:spTgt spid="18"/>
                                        </p:tgtEl>
                                        <p:attrNameLst>
                                          <p:attrName>ppt_x</p:attrName>
                                        </p:attrNameLst>
                                      </p:cBhvr>
                                      <p:tavLst>
                                        <p:tav tm="0">
                                          <p:val>
                                            <p:strVal val="#ppt_x"/>
                                          </p:val>
                                        </p:tav>
                                        <p:tav tm="100000">
                                          <p:val>
                                            <p:strVal val="#ppt_x"/>
                                          </p:val>
                                        </p:tav>
                                      </p:tavLst>
                                    </p:anim>
                                    <p:anim calcmode="lin" valueType="num">
                                      <p:cBhvr additive="base">
                                        <p:cTn id="16" dur="1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 fill="hold"/>
                                        <p:tgtEl>
                                          <p:spTgt spid="13"/>
                                        </p:tgtEl>
                                        <p:attrNameLst>
                                          <p:attrName>ppt_x</p:attrName>
                                        </p:attrNameLst>
                                      </p:cBhvr>
                                      <p:tavLst>
                                        <p:tav tm="0">
                                          <p:val>
                                            <p:strVal val="#ppt_x"/>
                                          </p:val>
                                        </p:tav>
                                        <p:tav tm="100000">
                                          <p:val>
                                            <p:strVal val="#ppt_x"/>
                                          </p:val>
                                        </p:tav>
                                      </p:tavLst>
                                    </p:anim>
                                    <p:anim calcmode="lin" valueType="num">
                                      <p:cBhvr additive="base">
                                        <p:cTn id="20" dur="1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 fill="hold"/>
                                        <p:tgtEl>
                                          <p:spTgt spid="8"/>
                                        </p:tgtEl>
                                        <p:attrNameLst>
                                          <p:attrName>ppt_x</p:attrName>
                                        </p:attrNameLst>
                                      </p:cBhvr>
                                      <p:tavLst>
                                        <p:tav tm="0">
                                          <p:val>
                                            <p:strVal val="#ppt_x"/>
                                          </p:val>
                                        </p:tav>
                                        <p:tav tm="100000">
                                          <p:val>
                                            <p:strVal val="#ppt_x"/>
                                          </p:val>
                                        </p:tav>
                                      </p:tavLst>
                                    </p:anim>
                                    <p:anim calcmode="lin" valueType="num">
                                      <p:cBhvr additive="base">
                                        <p:cTn id="24" dur="1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 fill="hold"/>
                                        <p:tgtEl>
                                          <p:spTgt spid="7"/>
                                        </p:tgtEl>
                                        <p:attrNameLst>
                                          <p:attrName>ppt_x</p:attrName>
                                        </p:attrNameLst>
                                      </p:cBhvr>
                                      <p:tavLst>
                                        <p:tav tm="0">
                                          <p:val>
                                            <p:strVal val="#ppt_x"/>
                                          </p:val>
                                        </p:tav>
                                        <p:tav tm="100000">
                                          <p:val>
                                            <p:strVal val="#ppt_x"/>
                                          </p:val>
                                        </p:tav>
                                      </p:tavLst>
                                    </p:anim>
                                    <p:anim calcmode="lin" valueType="num">
                                      <p:cBhvr additive="base">
                                        <p:cTn id="28" dur="1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7" grpId="0" animBg="1"/>
      <p:bldP spid="18" grpId="0" animBg="1"/>
      <p:bldP spid="8"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8802D3-6E8E-2979-DA09-2FAB9362712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a:extLst>
              <a:ext uri="{FF2B5EF4-FFF2-40B4-BE49-F238E27FC236}">
                <a16:creationId xmlns:a16="http://schemas.microsoft.com/office/drawing/2014/main" id="{01503401-CE26-EF69-28DE-C85CCF4BDEBF}"/>
              </a:ext>
            </a:extLst>
          </p:cNvPr>
          <p:cNvGraphicFramePr/>
          <p:nvPr>
            <p:extLst>
              <p:ext uri="{D42A27DB-BD31-4B8C-83A1-F6EECF244321}">
                <p14:modId xmlns:p14="http://schemas.microsoft.com/office/powerpoint/2010/main" val="2045196340"/>
              </p:ext>
            </p:extLst>
          </p:nvPr>
        </p:nvGraphicFramePr>
        <p:xfrm>
          <a:off x="-1" y="0"/>
          <a:ext cx="12191999" cy="598998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9260EFD5-A6A2-0AF2-E2F6-5260ADBD6ED1}"/>
              </a:ext>
            </a:extLst>
          </p:cNvPr>
          <p:cNvSpPr>
            <a:spLocks noChangeArrowheads="1"/>
          </p:cNvSpPr>
          <p:nvPr/>
        </p:nvSpPr>
        <p:spPr bwMode="auto">
          <a:xfrm>
            <a:off x="0" y="334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مستطيل: زوايا مستديرة 4">
            <a:extLst>
              <a:ext uri="{FF2B5EF4-FFF2-40B4-BE49-F238E27FC236}">
                <a16:creationId xmlns:a16="http://schemas.microsoft.com/office/drawing/2014/main" id="{3D19920D-30D3-FCF0-6300-46D0C23D6535}"/>
              </a:ext>
            </a:extLst>
          </p:cNvPr>
          <p:cNvSpPr>
            <a:spLocks noChangeArrowheads="1"/>
          </p:cNvSpPr>
          <p:nvPr/>
        </p:nvSpPr>
        <p:spPr bwMode="auto">
          <a:xfrm>
            <a:off x="0" y="5989983"/>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إضافة مضادات الاكسدة واستخدام تقانتي الصوف الزجاجي والسيفادكس لفصل النطف في النسبة المئوية لضرر المادة الوراثية لثيران الجاموس العراقي وبعد الحفظ بالتجميد</a:t>
            </a:r>
            <a:endParaRPr lang="en-US" sz="2000" b="1" dirty="0"/>
          </a:p>
        </p:txBody>
      </p:sp>
      <p:pic>
        <p:nvPicPr>
          <p:cNvPr id="2" name="Graphic 1" descr="Arrow Up with solid fill">
            <a:extLst>
              <a:ext uri="{FF2B5EF4-FFF2-40B4-BE49-F238E27FC236}">
                <a16:creationId xmlns:a16="http://schemas.microsoft.com/office/drawing/2014/main" id="{DF0E9624-4D6F-F94E-C250-2D4F98D3A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1773" y="2216369"/>
            <a:ext cx="1800225" cy="1126906"/>
          </a:xfrm>
          <a:prstGeom prst="rect">
            <a:avLst/>
          </a:prstGeom>
        </p:spPr>
      </p:pic>
      <p:pic>
        <p:nvPicPr>
          <p:cNvPr id="3" name="Graphic 2" descr="Arrow Up with solid fill">
            <a:extLst>
              <a:ext uri="{FF2B5EF4-FFF2-40B4-BE49-F238E27FC236}">
                <a16:creationId xmlns:a16="http://schemas.microsoft.com/office/drawing/2014/main" id="{275908FF-982D-3A08-307E-1A0F0914F2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8677275" y="2779822"/>
            <a:ext cx="1800225" cy="1126906"/>
          </a:xfrm>
          <a:prstGeom prst="rect">
            <a:avLst/>
          </a:prstGeom>
        </p:spPr>
      </p:pic>
      <p:pic>
        <p:nvPicPr>
          <p:cNvPr id="8" name="Graphic 7" descr="Arrow Up with solid fill">
            <a:extLst>
              <a:ext uri="{FF2B5EF4-FFF2-40B4-BE49-F238E27FC236}">
                <a16:creationId xmlns:a16="http://schemas.microsoft.com/office/drawing/2014/main" id="{DF2B6846-9CDD-3522-C82E-7B58AB79F1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6095998" y="2865547"/>
            <a:ext cx="1800225" cy="1126906"/>
          </a:xfrm>
          <a:prstGeom prst="rect">
            <a:avLst/>
          </a:prstGeom>
        </p:spPr>
      </p:pic>
    </p:spTree>
    <p:extLst>
      <p:ext uri="{BB962C8B-B14F-4D97-AF65-F5344CB8AC3E}">
        <p14:creationId xmlns:p14="http://schemas.microsoft.com/office/powerpoint/2010/main" val="1234607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9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90000">
                                          <p:cBhvr additive="base">
                                            <p:cTn id="7" dur="3000" fill="hold"/>
                                            <p:tgtEl>
                                              <p:spTgt spid="7"/>
                                            </p:tgtEl>
                                            <p:attrNameLst>
                                              <p:attrName>ppt_x</p:attrName>
                                            </p:attrNameLst>
                                          </p:cBhvr>
                                          <p:tavLst>
                                            <p:tav tm="0">
                                              <p:val>
                                                <p:strVal val="#ppt_x"/>
                                              </p:val>
                                            </p:tav>
                                            <p:tav tm="100000">
                                              <p:val>
                                                <p:strVal val="#ppt_x"/>
                                              </p:val>
                                            </p:tav>
                                          </p:tavLst>
                                        </p:anim>
                                        <p:anim calcmode="lin" valueType="num" p14:bounceEnd="90000">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80000">
                                      <p:stCondLst>
                                        <p:cond delay="10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14:bounceEnd="80000">
                                          <p:cBhvr additive="base">
                                            <p:cTn id="11" dur="5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14:bounceEnd="80000">
                                          <p:cBhvr additive="base">
                                            <p:cTn id="12" dur="50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14:presetBounceEnd="80000">
                                      <p:stCondLst>
                                        <p:cond delay="10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14:bounceEnd="80000">
                                          <p:cBhvr additive="base">
                                            <p:cTn id="15" dur="5000" fill="hold"/>
                                            <p:tgtEl>
                                              <p:spTgt spid="5">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80000">
                                          <p:cBhvr additive="base">
                                            <p:cTn id="16" dur="5000" fill="hold"/>
                                            <p:tgtEl>
                                              <p:spTgt spid="5">
                                                <p:graphicEl>
                                                  <a:chart seriesIdx="0" categoryIdx="-4" bldStep="series"/>
                                                </p:graphicEl>
                                              </p:spTgt>
                                            </p:tgtEl>
                                            <p:attrNameLst>
                                              <p:attrName>ppt_y</p:attrName>
                                            </p:attrNameLst>
                                          </p:cBhvr>
                                          <p:tavLst>
                                            <p:tav tm="0">
                                              <p:val>
                                                <p:strVal val="#ppt_y"/>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0" dur="2000" fill="hold"/>
                                            <p:tgtEl>
                                              <p:spTgt spid="3"/>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2" dur="2000" fill="hold"/>
                                            <p:tgtEl>
                                              <p:spTgt spid="8"/>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11" dur="5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10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additive="base">
                                            <p:cTn id="15" dur="5000" fill="hold"/>
                                            <p:tgtEl>
                                              <p:spTgt spid="5">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16" dur="5000" fill="hold"/>
                                            <p:tgtEl>
                                              <p:spTgt spid="5">
                                                <p:graphicEl>
                                                  <a:chart seriesIdx="0" categoryIdx="-4" bldStep="series"/>
                                                </p:graphicEl>
                                              </p:spTgt>
                                            </p:tgtEl>
                                            <p:attrNameLst>
                                              <p:attrName>ppt_y</p:attrName>
                                            </p:attrNameLst>
                                          </p:cBhvr>
                                          <p:tavLst>
                                            <p:tav tm="0">
                                              <p:val>
                                                <p:strVal val="#ppt_y"/>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0" dur="2000" fill="hold"/>
                                            <p:tgtEl>
                                              <p:spTgt spid="3"/>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2" dur="2000" fill="hold"/>
                                            <p:tgtEl>
                                              <p:spTgt spid="8"/>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زوايا مستديرة 4">
            <a:extLst>
              <a:ext uri="{FF2B5EF4-FFF2-40B4-BE49-F238E27FC236}">
                <a16:creationId xmlns:a16="http://schemas.microsoft.com/office/drawing/2014/main" id="{16E769D0-784D-03A9-BD05-2903A5FB6958}"/>
              </a:ext>
            </a:extLst>
          </p:cNvPr>
          <p:cNvSpPr>
            <a:spLocks noChangeArrowheads="1"/>
          </p:cNvSpPr>
          <p:nvPr/>
        </p:nvSpPr>
        <p:spPr bwMode="auto">
          <a:xfrm>
            <a:off x="0" y="5989983"/>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إضافة مضادات الاكسدة واستخدام تقانتي الصوف الزجاجي والسيفادكس لفصل النطف في فعالية مضادات الاكسدة الكلية لثيران الجاموس العراقي وبعد الحفظ بالتجميد</a:t>
            </a:r>
            <a:endParaRPr lang="en-US" sz="2000" b="1" dirty="0"/>
          </a:p>
        </p:txBody>
      </p:sp>
      <p:graphicFrame>
        <p:nvGraphicFramePr>
          <p:cNvPr id="9" name="Chart 8">
            <a:extLst>
              <a:ext uri="{FF2B5EF4-FFF2-40B4-BE49-F238E27FC236}">
                <a16:creationId xmlns:a16="http://schemas.microsoft.com/office/drawing/2014/main" id="{91F7769A-100C-3F54-74F6-26C5D7D99D14}"/>
              </a:ext>
            </a:extLst>
          </p:cNvPr>
          <p:cNvGraphicFramePr/>
          <p:nvPr>
            <p:extLst>
              <p:ext uri="{D42A27DB-BD31-4B8C-83A1-F6EECF244321}">
                <p14:modId xmlns:p14="http://schemas.microsoft.com/office/powerpoint/2010/main" val="2473614907"/>
              </p:ext>
            </p:extLst>
          </p:nvPr>
        </p:nvGraphicFramePr>
        <p:xfrm>
          <a:off x="-1" y="0"/>
          <a:ext cx="12191999" cy="5645426"/>
        </p:xfrm>
        <a:graphic>
          <a:graphicData uri="http://schemas.openxmlformats.org/drawingml/2006/chart">
            <c:chart xmlns:c="http://schemas.openxmlformats.org/drawingml/2006/chart" xmlns:r="http://schemas.openxmlformats.org/officeDocument/2006/relationships" r:id="rId2"/>
          </a:graphicData>
        </a:graphic>
      </p:graphicFrame>
      <p:pic>
        <p:nvPicPr>
          <p:cNvPr id="2" name="Graphic 1" descr="Arrow Up with solid fill">
            <a:extLst>
              <a:ext uri="{FF2B5EF4-FFF2-40B4-BE49-F238E27FC236}">
                <a16:creationId xmlns:a16="http://schemas.microsoft.com/office/drawing/2014/main" id="{8A24A6D6-3C39-9DC3-A0B3-BC440B7C4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5110" y="1802031"/>
            <a:ext cx="1800225" cy="1126906"/>
          </a:xfrm>
          <a:prstGeom prst="rect">
            <a:avLst/>
          </a:prstGeom>
        </p:spPr>
      </p:pic>
      <p:pic>
        <p:nvPicPr>
          <p:cNvPr id="3" name="Graphic 2" descr="Arrow Up with solid fill">
            <a:extLst>
              <a:ext uri="{FF2B5EF4-FFF2-40B4-BE49-F238E27FC236}">
                <a16:creationId xmlns:a16="http://schemas.microsoft.com/office/drawing/2014/main" id="{BC049920-9B77-69B8-FFE1-2E06C3EE24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88996" y="1384833"/>
            <a:ext cx="1800225" cy="1126906"/>
          </a:xfrm>
          <a:prstGeom prst="rect">
            <a:avLst/>
          </a:prstGeom>
        </p:spPr>
      </p:pic>
      <p:pic>
        <p:nvPicPr>
          <p:cNvPr id="4" name="Graphic 3" descr="Arrow Up with solid fill">
            <a:extLst>
              <a:ext uri="{FF2B5EF4-FFF2-40B4-BE49-F238E27FC236}">
                <a16:creationId xmlns:a16="http://schemas.microsoft.com/office/drawing/2014/main" id="{FED16228-74A9-BCC2-9E01-96F60D7E7C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880416" y="1384833"/>
            <a:ext cx="1800225" cy="1126906"/>
          </a:xfrm>
          <a:prstGeom prst="rect">
            <a:avLst/>
          </a:prstGeom>
        </p:spPr>
      </p:pic>
      <p:pic>
        <p:nvPicPr>
          <p:cNvPr id="5" name="Graphic 4" descr="Arrow Up with solid fill">
            <a:extLst>
              <a:ext uri="{FF2B5EF4-FFF2-40B4-BE49-F238E27FC236}">
                <a16:creationId xmlns:a16="http://schemas.microsoft.com/office/drawing/2014/main" id="{8DC66ED3-072F-DD5A-994A-633079D3C9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9523750" y="1092082"/>
            <a:ext cx="1800225" cy="1126906"/>
          </a:xfrm>
          <a:prstGeom prst="rect">
            <a:avLst/>
          </a:prstGeom>
        </p:spPr>
      </p:pic>
      <p:pic>
        <p:nvPicPr>
          <p:cNvPr id="6" name="Graphic 5" descr="Arrow Up with solid fill">
            <a:extLst>
              <a:ext uri="{FF2B5EF4-FFF2-40B4-BE49-F238E27FC236}">
                <a16:creationId xmlns:a16="http://schemas.microsoft.com/office/drawing/2014/main" id="{8DDF9EF0-7BBE-7D9B-1B8E-F73AE726C5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857825" y="1753252"/>
            <a:ext cx="1800225" cy="1126906"/>
          </a:xfrm>
          <a:prstGeom prst="rect">
            <a:avLst/>
          </a:prstGeom>
        </p:spPr>
      </p:pic>
      <p:pic>
        <p:nvPicPr>
          <p:cNvPr id="7" name="Graphic 6" descr="Arrow Up with solid fill">
            <a:extLst>
              <a:ext uri="{FF2B5EF4-FFF2-40B4-BE49-F238E27FC236}">
                <a16:creationId xmlns:a16="http://schemas.microsoft.com/office/drawing/2014/main" id="{82CDE48A-5E09-D5BA-FB64-6327DE95A0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003312" y="1379194"/>
            <a:ext cx="1800225" cy="1126906"/>
          </a:xfrm>
          <a:prstGeom prst="rect">
            <a:avLst/>
          </a:prstGeom>
        </p:spPr>
      </p:pic>
      <p:pic>
        <p:nvPicPr>
          <p:cNvPr id="10" name="Graphic 9" descr="Arrow Up with solid fill">
            <a:extLst>
              <a:ext uri="{FF2B5EF4-FFF2-40B4-BE49-F238E27FC236}">
                <a16:creationId xmlns:a16="http://schemas.microsoft.com/office/drawing/2014/main" id="{BFBABF07-27BD-A8A4-E2B4-736D1E158B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163594" y="1092082"/>
            <a:ext cx="1800225" cy="1126906"/>
          </a:xfrm>
          <a:prstGeom prst="rect">
            <a:avLst/>
          </a:prstGeom>
        </p:spPr>
      </p:pic>
      <p:pic>
        <p:nvPicPr>
          <p:cNvPr id="11" name="Graphic 10" descr="Arrow Up with solid fill">
            <a:extLst>
              <a:ext uri="{FF2B5EF4-FFF2-40B4-BE49-F238E27FC236}">
                <a16:creationId xmlns:a16="http://schemas.microsoft.com/office/drawing/2014/main" id="{9498B2AB-B7D0-EF71-009C-C0640B664C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263482" y="1333394"/>
            <a:ext cx="1800225" cy="1126906"/>
          </a:xfrm>
          <a:prstGeom prst="rect">
            <a:avLst/>
          </a:prstGeom>
        </p:spPr>
      </p:pic>
      <p:pic>
        <p:nvPicPr>
          <p:cNvPr id="12" name="Graphic 11" descr="Arrow Up with solid fill">
            <a:extLst>
              <a:ext uri="{FF2B5EF4-FFF2-40B4-BE49-F238E27FC236}">
                <a16:creationId xmlns:a16="http://schemas.microsoft.com/office/drawing/2014/main" id="{3AA3EB98-C2E6-8863-5405-F430E8FD2E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423764" y="1333395"/>
            <a:ext cx="1800225" cy="1126906"/>
          </a:xfrm>
          <a:prstGeom prst="rect">
            <a:avLst/>
          </a:prstGeom>
        </p:spPr>
      </p:pic>
    </p:spTree>
    <p:extLst>
      <p:ext uri="{BB962C8B-B14F-4D97-AF65-F5344CB8AC3E}">
        <p14:creationId xmlns:p14="http://schemas.microsoft.com/office/powerpoint/2010/main" val="33626277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9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90000">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90000">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80000">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14:bounceEnd="80000">
                                          <p:cBhvr additive="base">
                                            <p:cTn id="11" dur="50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14:bounceEnd="80000">
                                          <p:cBhvr additive="base">
                                            <p:cTn id="12" dur="5000" fill="hold"/>
                                            <p:tgtEl>
                                              <p:spTgt spid="9">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80000">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anim calcmode="lin" valueType="num" p14:bounceEnd="80000">
                                          <p:cBhvr additive="base">
                                            <p:cTn id="15" dur="5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14:bounceEnd="80000">
                                          <p:cBhvr additive="base">
                                            <p:cTn id="16" dur="5000" fill="hold"/>
                                            <p:tgtEl>
                                              <p:spTgt spid="9">
                                                <p:graphicEl>
                                                  <a:chart seriesIdx="0" categoryIdx="-4" bldStep="series"/>
                                                </p:graphicEl>
                                              </p:spTgt>
                                            </p:tgtEl>
                                            <p:attrNameLst>
                                              <p:attrName>ppt_y</p:attrName>
                                            </p:attrNameLst>
                                          </p:cBhvr>
                                          <p:tavLst>
                                            <p:tav tm="0">
                                              <p:val>
                                                <p:strVal val="0-#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0" dur="2000" fill="hold"/>
                                            <p:tgtEl>
                                              <p:spTgt spid="3"/>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2" dur="2000" fill="hold"/>
                                            <p:tgtEl>
                                              <p:spTgt spid="4"/>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4" dur="2000" fill="hold"/>
                                            <p:tgtEl>
                                              <p:spTgt spid="5"/>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6" dur="2000" fill="hold"/>
                                            <p:tgtEl>
                                              <p:spTgt spid="6"/>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8" dur="2000" fill="hold"/>
                                            <p:tgtEl>
                                              <p:spTgt spid="7"/>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0" dur="2000" fill="hold"/>
                                            <p:tgtEl>
                                              <p:spTgt spid="10"/>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2" dur="2000" fill="hold"/>
                                            <p:tgtEl>
                                              <p:spTgt spid="11"/>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4" dur="2000" fill="hold"/>
                                            <p:tgtEl>
                                              <p:spTgt spid="12"/>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11" dur="50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12" dur="5000" fill="hold"/>
                                            <p:tgtEl>
                                              <p:spTgt spid="9">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anim calcmode="lin" valueType="num">
                                          <p:cBhvr additive="base">
                                            <p:cTn id="15" dur="5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6" dur="5000" fill="hold"/>
                                            <p:tgtEl>
                                              <p:spTgt spid="9">
                                                <p:graphicEl>
                                                  <a:chart seriesIdx="0" categoryIdx="-4" bldStep="series"/>
                                                </p:graphicEl>
                                              </p:spTgt>
                                            </p:tgtEl>
                                            <p:attrNameLst>
                                              <p:attrName>ppt_y</p:attrName>
                                            </p:attrNameLst>
                                          </p:cBhvr>
                                          <p:tavLst>
                                            <p:tav tm="0">
                                              <p:val>
                                                <p:strVal val="0-#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0" dur="2000" fill="hold"/>
                                            <p:tgtEl>
                                              <p:spTgt spid="3"/>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2" dur="2000" fill="hold"/>
                                            <p:tgtEl>
                                              <p:spTgt spid="4"/>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4" dur="2000" fill="hold"/>
                                            <p:tgtEl>
                                              <p:spTgt spid="5"/>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6" dur="2000" fill="hold"/>
                                            <p:tgtEl>
                                              <p:spTgt spid="6"/>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8" dur="2000" fill="hold"/>
                                            <p:tgtEl>
                                              <p:spTgt spid="7"/>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0" dur="2000" fill="hold"/>
                                            <p:tgtEl>
                                              <p:spTgt spid="10"/>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2" dur="2000" fill="hold"/>
                                            <p:tgtEl>
                                              <p:spTgt spid="11"/>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4" dur="2000" fill="hold"/>
                                            <p:tgtEl>
                                              <p:spTgt spid="12"/>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uiExpand="1">
            <p:bldSub>
              <a:bldChart bld="series"/>
            </p:bldSub>
          </p:bldGraphic>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زوايا مستديرة 4">
            <a:extLst>
              <a:ext uri="{FF2B5EF4-FFF2-40B4-BE49-F238E27FC236}">
                <a16:creationId xmlns:a16="http://schemas.microsoft.com/office/drawing/2014/main" id="{16E769D0-784D-03A9-BD05-2903A5FB6958}"/>
              </a:ext>
            </a:extLst>
          </p:cNvPr>
          <p:cNvSpPr>
            <a:spLocks noChangeArrowheads="1"/>
          </p:cNvSpPr>
          <p:nvPr/>
        </p:nvSpPr>
        <p:spPr bwMode="auto">
          <a:xfrm>
            <a:off x="0" y="5989983"/>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إضافة مضادات الاكسدة واستخدام تقانتي الصوف الزجاجي والسيفادكس لفصل النطف في تركيز المالون ثنائي الالديهايد لثيران الجاموس العراقي وبعد الحفظ بالتجميد</a:t>
            </a:r>
            <a:endParaRPr lang="en-US" sz="2000" b="1" dirty="0"/>
          </a:p>
        </p:txBody>
      </p:sp>
      <p:sp>
        <p:nvSpPr>
          <p:cNvPr id="5" name="Rectangle 5">
            <a:extLst>
              <a:ext uri="{FF2B5EF4-FFF2-40B4-BE49-F238E27FC236}">
                <a16:creationId xmlns:a16="http://schemas.microsoft.com/office/drawing/2014/main" id="{A320C8B0-4E65-936A-F2B7-9BB5E1E220C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a:extLst>
              <a:ext uri="{FF2B5EF4-FFF2-40B4-BE49-F238E27FC236}">
                <a16:creationId xmlns:a16="http://schemas.microsoft.com/office/drawing/2014/main" id="{63497219-7D95-1FBE-7951-C30A97A844DA}"/>
              </a:ext>
            </a:extLst>
          </p:cNvPr>
          <p:cNvGraphicFramePr/>
          <p:nvPr>
            <p:extLst>
              <p:ext uri="{D42A27DB-BD31-4B8C-83A1-F6EECF244321}">
                <p14:modId xmlns:p14="http://schemas.microsoft.com/office/powerpoint/2010/main" val="3489453814"/>
              </p:ext>
            </p:extLst>
          </p:nvPr>
        </p:nvGraphicFramePr>
        <p:xfrm>
          <a:off x="0" y="0"/>
          <a:ext cx="121920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F51B2FC6-88E3-20A0-B479-F851A2AC0DD3}"/>
              </a:ext>
            </a:extLst>
          </p:cNvPr>
          <p:cNvSpPr>
            <a:spLocks noChangeArrowheads="1"/>
          </p:cNvSpPr>
          <p:nvPr/>
        </p:nvSpPr>
        <p:spPr bwMode="auto">
          <a:xfrm>
            <a:off x="0" y="334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Graphic 1" descr="Arrow Up with solid fill">
            <a:extLst>
              <a:ext uri="{FF2B5EF4-FFF2-40B4-BE49-F238E27FC236}">
                <a16:creationId xmlns:a16="http://schemas.microsoft.com/office/drawing/2014/main" id="{3C716548-D09C-5DFE-49EF-9BAA717615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566" y="2093143"/>
            <a:ext cx="1800225" cy="1126906"/>
          </a:xfrm>
          <a:prstGeom prst="rect">
            <a:avLst/>
          </a:prstGeom>
        </p:spPr>
      </p:pic>
      <p:pic>
        <p:nvPicPr>
          <p:cNvPr id="3" name="Graphic 2" descr="Arrow Up with solid fill">
            <a:extLst>
              <a:ext uri="{FF2B5EF4-FFF2-40B4-BE49-F238E27FC236}">
                <a16:creationId xmlns:a16="http://schemas.microsoft.com/office/drawing/2014/main" id="{8E600F9E-9A69-B99B-6003-81EAB45FD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0688" y="2113945"/>
            <a:ext cx="1800225" cy="1126906"/>
          </a:xfrm>
          <a:prstGeom prst="rect">
            <a:avLst/>
          </a:prstGeom>
        </p:spPr>
      </p:pic>
      <p:pic>
        <p:nvPicPr>
          <p:cNvPr id="4" name="Graphic 3" descr="Arrow Up with solid fill">
            <a:extLst>
              <a:ext uri="{FF2B5EF4-FFF2-40B4-BE49-F238E27FC236}">
                <a16:creationId xmlns:a16="http://schemas.microsoft.com/office/drawing/2014/main" id="{158C3ADD-B929-AE17-0145-E54378AF2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7433" y="2093143"/>
            <a:ext cx="1800225" cy="1126906"/>
          </a:xfrm>
          <a:prstGeom prst="rect">
            <a:avLst/>
          </a:prstGeom>
        </p:spPr>
      </p:pic>
      <p:pic>
        <p:nvPicPr>
          <p:cNvPr id="9" name="Graphic 8" descr="Arrow Up with solid fill">
            <a:extLst>
              <a:ext uri="{FF2B5EF4-FFF2-40B4-BE49-F238E27FC236}">
                <a16:creationId xmlns:a16="http://schemas.microsoft.com/office/drawing/2014/main" id="{4B446B68-86F7-E91F-C443-4F86525D7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49268" y="2093143"/>
            <a:ext cx="1800225" cy="1126906"/>
          </a:xfrm>
          <a:prstGeom prst="rect">
            <a:avLst/>
          </a:prstGeom>
        </p:spPr>
      </p:pic>
      <p:pic>
        <p:nvPicPr>
          <p:cNvPr id="10" name="Graphic 9" descr="Arrow Up with solid fill">
            <a:extLst>
              <a:ext uri="{FF2B5EF4-FFF2-40B4-BE49-F238E27FC236}">
                <a16:creationId xmlns:a16="http://schemas.microsoft.com/office/drawing/2014/main" id="{A26D7884-DFC0-23AC-A85F-FAFB1753AE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0924" y="2113945"/>
            <a:ext cx="1800225" cy="1126906"/>
          </a:xfrm>
          <a:prstGeom prst="rect">
            <a:avLst/>
          </a:prstGeom>
        </p:spPr>
      </p:pic>
      <p:pic>
        <p:nvPicPr>
          <p:cNvPr id="11" name="Graphic 10" descr="Arrow Up with solid fill">
            <a:extLst>
              <a:ext uri="{FF2B5EF4-FFF2-40B4-BE49-F238E27FC236}">
                <a16:creationId xmlns:a16="http://schemas.microsoft.com/office/drawing/2014/main" id="{1410E802-E743-FC6E-4F7C-0787D25222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371036" y="773331"/>
            <a:ext cx="1800225" cy="1126906"/>
          </a:xfrm>
          <a:prstGeom prst="rect">
            <a:avLst/>
          </a:prstGeom>
        </p:spPr>
      </p:pic>
      <p:pic>
        <p:nvPicPr>
          <p:cNvPr id="12" name="Graphic 11" descr="Arrow Up with solid fill">
            <a:extLst>
              <a:ext uri="{FF2B5EF4-FFF2-40B4-BE49-F238E27FC236}">
                <a16:creationId xmlns:a16="http://schemas.microsoft.com/office/drawing/2014/main" id="{0EE34D1E-18A6-A11D-77C8-0530C81458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270621" y="1969910"/>
            <a:ext cx="1800225" cy="1126906"/>
          </a:xfrm>
          <a:prstGeom prst="rect">
            <a:avLst/>
          </a:prstGeom>
        </p:spPr>
      </p:pic>
      <p:pic>
        <p:nvPicPr>
          <p:cNvPr id="13" name="Graphic 12" descr="Arrow Up with solid fill">
            <a:extLst>
              <a:ext uri="{FF2B5EF4-FFF2-40B4-BE49-F238E27FC236}">
                <a16:creationId xmlns:a16="http://schemas.microsoft.com/office/drawing/2014/main" id="{6BE8B5EC-2E20-20C1-2809-82DA467F7E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996237" y="1922233"/>
            <a:ext cx="1800225" cy="1126906"/>
          </a:xfrm>
          <a:prstGeom prst="rect">
            <a:avLst/>
          </a:prstGeom>
        </p:spPr>
      </p:pic>
      <p:pic>
        <p:nvPicPr>
          <p:cNvPr id="14" name="Graphic 13" descr="Arrow Up with solid fill">
            <a:extLst>
              <a:ext uri="{FF2B5EF4-FFF2-40B4-BE49-F238E27FC236}">
                <a16:creationId xmlns:a16="http://schemas.microsoft.com/office/drawing/2014/main" id="{35EA944C-EBB3-C5AE-F423-C66903EB33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933918" y="1542560"/>
            <a:ext cx="1800225" cy="1126906"/>
          </a:xfrm>
          <a:prstGeom prst="rect">
            <a:avLst/>
          </a:prstGeom>
        </p:spPr>
      </p:pic>
      <p:pic>
        <p:nvPicPr>
          <p:cNvPr id="15" name="Graphic 14" descr="Arrow Up with solid fill">
            <a:extLst>
              <a:ext uri="{FF2B5EF4-FFF2-40B4-BE49-F238E27FC236}">
                <a16:creationId xmlns:a16="http://schemas.microsoft.com/office/drawing/2014/main" id="{DB884FD7-16B3-38B1-D850-FA70A62C41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9833503" y="1723450"/>
            <a:ext cx="1800225" cy="1126906"/>
          </a:xfrm>
          <a:prstGeom prst="rect">
            <a:avLst/>
          </a:prstGeom>
        </p:spPr>
      </p:pic>
      <p:pic>
        <p:nvPicPr>
          <p:cNvPr id="16" name="Graphic 15" descr="Arrow Up with solid fill">
            <a:extLst>
              <a:ext uri="{FF2B5EF4-FFF2-40B4-BE49-F238E27FC236}">
                <a16:creationId xmlns:a16="http://schemas.microsoft.com/office/drawing/2014/main" id="{E1F4C338-6DC6-5BD7-924B-6FFC625E6D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718118" y="2058598"/>
            <a:ext cx="1800225" cy="1126906"/>
          </a:xfrm>
          <a:prstGeom prst="rect">
            <a:avLst/>
          </a:prstGeom>
        </p:spPr>
      </p:pic>
    </p:spTree>
    <p:extLst>
      <p:ext uri="{BB962C8B-B14F-4D97-AF65-F5344CB8AC3E}">
        <p14:creationId xmlns:p14="http://schemas.microsoft.com/office/powerpoint/2010/main" val="22954966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9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90000">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90000">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80000">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14:bounceEnd="80000">
                                          <p:cBhvr additive="base">
                                            <p:cTn id="11" dur="5000" fill="hold"/>
                                            <p:tgtEl>
                                              <p:spTgt spid="6">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14:bounceEnd="80000">
                                          <p:cBhvr additive="base">
                                            <p:cTn id="12" dur="50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14:presetBounceEnd="80000">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14:bounceEnd="80000">
                                          <p:cBhvr additive="base">
                                            <p:cTn id="15" dur="5000" fill="hold"/>
                                            <p:tgtEl>
                                              <p:spTgt spid="6">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80000">
                                          <p:cBhvr additive="base">
                                            <p:cTn id="16" dur="5000" fill="hold"/>
                                            <p:tgtEl>
                                              <p:spTgt spid="6">
                                                <p:graphicEl>
                                                  <a:chart seriesIdx="0" categoryIdx="-4" bldStep="series"/>
                                                </p:graphicEl>
                                              </p:spTgt>
                                            </p:tgtEl>
                                            <p:attrNameLst>
                                              <p:attrName>ppt_y</p:attrName>
                                            </p:attrNameLst>
                                          </p:cBhvr>
                                          <p:tavLst>
                                            <p:tav tm="0">
                                              <p:val>
                                                <p:strVal val="0-#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0" dur="2000" fill="hold"/>
                                            <p:tgtEl>
                                              <p:spTgt spid="3"/>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2" dur="2000" fill="hold"/>
                                            <p:tgtEl>
                                              <p:spTgt spid="4"/>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4" dur="2000" fill="hold"/>
                                            <p:tgtEl>
                                              <p:spTgt spid="9"/>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6" dur="2000" fill="hold"/>
                                            <p:tgtEl>
                                              <p:spTgt spid="10"/>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8" dur="2000" fill="hold"/>
                                            <p:tgtEl>
                                              <p:spTgt spid="11"/>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0" dur="2000" fill="hold"/>
                                            <p:tgtEl>
                                              <p:spTgt spid="12"/>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2" dur="2000" fill="hold"/>
                                            <p:tgtEl>
                                              <p:spTgt spid="13"/>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34" dur="2000" fill="hold"/>
                                            <p:tgtEl>
                                              <p:spTgt spid="14"/>
                                            </p:tgtEl>
                                            <p:attrNameLst>
                                              <p:attrName>ppt_x</p:attrName>
                                              <p:attrName>ppt_y</p:attrName>
                                            </p:attrNameLst>
                                          </p:cBhvr>
                                          <p:rCtr x="-117" y="2338"/>
                                        </p:animMotion>
                                      </p:childTnLst>
                                    </p:cTn>
                                  </p:par>
                                  <p:par>
                                    <p:cTn id="35"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36" dur="2000" fill="hold"/>
                                            <p:tgtEl>
                                              <p:spTgt spid="15"/>
                                            </p:tgtEl>
                                            <p:attrNameLst>
                                              <p:attrName>ppt_x</p:attrName>
                                              <p:attrName>ppt_y</p:attrName>
                                            </p:attrNameLst>
                                          </p:cBhvr>
                                          <p:rCtr x="-117" y="2338"/>
                                        </p:animMotion>
                                      </p:childTnLst>
                                    </p:cTn>
                                  </p:par>
                                  <p:par>
                                    <p:cTn id="37"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38" dur="2000" fill="hold"/>
                                            <p:tgtEl>
                                              <p:spTgt spid="16"/>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6"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11" dur="5000" fill="hold"/>
                                            <p:tgtEl>
                                              <p:spTgt spid="6">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12" dur="50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anim calcmode="lin" valueType="num">
                                          <p:cBhvr additive="base">
                                            <p:cTn id="15" dur="5000" fill="hold"/>
                                            <p:tgtEl>
                                              <p:spTgt spid="6">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16" dur="5000" fill="hold"/>
                                            <p:tgtEl>
                                              <p:spTgt spid="6">
                                                <p:graphicEl>
                                                  <a:chart seriesIdx="0" categoryIdx="-4" bldStep="series"/>
                                                </p:graphicEl>
                                              </p:spTgt>
                                            </p:tgtEl>
                                            <p:attrNameLst>
                                              <p:attrName>ppt_y</p:attrName>
                                            </p:attrNameLst>
                                          </p:cBhvr>
                                          <p:tavLst>
                                            <p:tav tm="0">
                                              <p:val>
                                                <p:strVal val="0-#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0" dur="2000" fill="hold"/>
                                            <p:tgtEl>
                                              <p:spTgt spid="3"/>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2" dur="2000" fill="hold"/>
                                            <p:tgtEl>
                                              <p:spTgt spid="4"/>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4" dur="2000" fill="hold"/>
                                            <p:tgtEl>
                                              <p:spTgt spid="9"/>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6" dur="2000" fill="hold"/>
                                            <p:tgtEl>
                                              <p:spTgt spid="10"/>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8" dur="2000" fill="hold"/>
                                            <p:tgtEl>
                                              <p:spTgt spid="11"/>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0" dur="2000" fill="hold"/>
                                            <p:tgtEl>
                                              <p:spTgt spid="12"/>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2" dur="2000" fill="hold"/>
                                            <p:tgtEl>
                                              <p:spTgt spid="13"/>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34" dur="2000" fill="hold"/>
                                            <p:tgtEl>
                                              <p:spTgt spid="14"/>
                                            </p:tgtEl>
                                            <p:attrNameLst>
                                              <p:attrName>ppt_x</p:attrName>
                                              <p:attrName>ppt_y</p:attrName>
                                            </p:attrNameLst>
                                          </p:cBhvr>
                                          <p:rCtr x="-117" y="2338"/>
                                        </p:animMotion>
                                      </p:childTnLst>
                                    </p:cTn>
                                  </p:par>
                                  <p:par>
                                    <p:cTn id="35"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36" dur="2000" fill="hold"/>
                                            <p:tgtEl>
                                              <p:spTgt spid="15"/>
                                            </p:tgtEl>
                                            <p:attrNameLst>
                                              <p:attrName>ppt_x</p:attrName>
                                              <p:attrName>ppt_y</p:attrName>
                                            </p:attrNameLst>
                                          </p:cBhvr>
                                          <p:rCtr x="-117" y="2338"/>
                                        </p:animMotion>
                                      </p:childTnLst>
                                    </p:cTn>
                                  </p:par>
                                  <p:par>
                                    <p:cTn id="37"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38" dur="2000" fill="hold"/>
                                            <p:tgtEl>
                                              <p:spTgt spid="16"/>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6" grpId="0" uiExpand="1">
            <p:bldSub>
              <a:bldChart bld="series"/>
            </p:bldSub>
          </p:bldGraphic>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AutoShape 22">
            <a:extLst>
              <a:ext uri="{FF2B5EF4-FFF2-40B4-BE49-F238E27FC236}">
                <a16:creationId xmlns:a16="http://schemas.microsoft.com/office/drawing/2014/main" id="{792FECC8-D26C-17DB-FB7A-DC50FB2E5E02}"/>
              </a:ext>
            </a:extLst>
          </p:cNvPr>
          <p:cNvCxnSpPr>
            <a:cxnSpLocks noChangeShapeType="1"/>
          </p:cNvCxnSpPr>
          <p:nvPr/>
        </p:nvCxnSpPr>
        <p:spPr bwMode="auto">
          <a:xfrm>
            <a:off x="2682546"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 name="AutoShape 22">
            <a:extLst>
              <a:ext uri="{FF2B5EF4-FFF2-40B4-BE49-F238E27FC236}">
                <a16:creationId xmlns:a16="http://schemas.microsoft.com/office/drawing/2014/main" id="{206DC3EC-DEE0-07DC-CA9C-433B2FAABEF6}"/>
              </a:ext>
            </a:extLst>
          </p:cNvPr>
          <p:cNvCxnSpPr>
            <a:cxnSpLocks noChangeShapeType="1"/>
          </p:cNvCxnSpPr>
          <p:nvPr/>
        </p:nvCxnSpPr>
        <p:spPr bwMode="auto">
          <a:xfrm flipH="1">
            <a:off x="4185858" y="1156181"/>
            <a:ext cx="0" cy="2908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22">
            <a:extLst>
              <a:ext uri="{FF2B5EF4-FFF2-40B4-BE49-F238E27FC236}">
                <a16:creationId xmlns:a16="http://schemas.microsoft.com/office/drawing/2014/main" id="{6002022A-FC23-C725-4C8A-511FD9723E09}"/>
              </a:ext>
            </a:extLst>
          </p:cNvPr>
          <p:cNvCxnSpPr>
            <a:cxnSpLocks noChangeShapeType="1"/>
          </p:cNvCxnSpPr>
          <p:nvPr/>
        </p:nvCxnSpPr>
        <p:spPr bwMode="auto">
          <a:xfrm>
            <a:off x="66577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AutoShape 22">
            <a:extLst>
              <a:ext uri="{FF2B5EF4-FFF2-40B4-BE49-F238E27FC236}">
                <a16:creationId xmlns:a16="http://schemas.microsoft.com/office/drawing/2014/main" id="{D5AF591A-7EDA-6885-073F-40C990E98865}"/>
              </a:ext>
            </a:extLst>
          </p:cNvPr>
          <p:cNvCxnSpPr>
            <a:cxnSpLocks noChangeShapeType="1"/>
          </p:cNvCxnSpPr>
          <p:nvPr/>
        </p:nvCxnSpPr>
        <p:spPr bwMode="auto">
          <a:xfrm>
            <a:off x="8861871"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AutoShape 22">
            <a:extLst>
              <a:ext uri="{FF2B5EF4-FFF2-40B4-BE49-F238E27FC236}">
                <a16:creationId xmlns:a16="http://schemas.microsoft.com/office/drawing/2014/main" id="{FB5A8C43-8133-7101-6A26-C38DCF3D9505}"/>
              </a:ext>
            </a:extLst>
          </p:cNvPr>
          <p:cNvCxnSpPr>
            <a:cxnSpLocks noChangeShapeType="1"/>
          </p:cNvCxnSpPr>
          <p:nvPr/>
        </p:nvCxnSpPr>
        <p:spPr bwMode="auto">
          <a:xfrm>
            <a:off x="11087607" y="356426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22">
            <a:extLst>
              <a:ext uri="{FF2B5EF4-FFF2-40B4-BE49-F238E27FC236}">
                <a16:creationId xmlns:a16="http://schemas.microsoft.com/office/drawing/2014/main" id="{EEEB460E-5E3E-DC2F-2C9B-7D340C8DDC99}"/>
              </a:ext>
            </a:extLst>
          </p:cNvPr>
          <p:cNvCxnSpPr>
            <a:cxnSpLocks noChangeShapeType="1"/>
          </p:cNvCxnSpPr>
          <p:nvPr/>
        </p:nvCxnSpPr>
        <p:spPr bwMode="auto">
          <a:xfrm>
            <a:off x="2663274" y="251702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 name="AutoShape 22">
            <a:extLst>
              <a:ext uri="{FF2B5EF4-FFF2-40B4-BE49-F238E27FC236}">
                <a16:creationId xmlns:a16="http://schemas.microsoft.com/office/drawing/2014/main" id="{3EE9ECB5-1AFC-7C50-3C4D-980232E9327D}"/>
              </a:ext>
            </a:extLst>
          </p:cNvPr>
          <p:cNvCxnSpPr>
            <a:cxnSpLocks noChangeShapeType="1"/>
          </p:cNvCxnSpPr>
          <p:nvPr/>
        </p:nvCxnSpPr>
        <p:spPr bwMode="auto">
          <a:xfrm flipH="1">
            <a:off x="7403091" y="1121788"/>
            <a:ext cx="0" cy="2908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21">
            <a:extLst>
              <a:ext uri="{FF2B5EF4-FFF2-40B4-BE49-F238E27FC236}">
                <a16:creationId xmlns:a16="http://schemas.microsoft.com/office/drawing/2014/main" id="{82E46B3A-7D43-2DA3-939E-2DC396CD71F0}"/>
              </a:ext>
            </a:extLst>
          </p:cNvPr>
          <p:cNvCxnSpPr>
            <a:cxnSpLocks noChangeShapeType="1"/>
          </p:cNvCxnSpPr>
          <p:nvPr/>
        </p:nvCxnSpPr>
        <p:spPr bwMode="auto">
          <a:xfrm>
            <a:off x="7610257" y="1805671"/>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22">
            <a:extLst>
              <a:ext uri="{FF2B5EF4-FFF2-40B4-BE49-F238E27FC236}">
                <a16:creationId xmlns:a16="http://schemas.microsoft.com/office/drawing/2014/main" id="{A67133D6-ED28-06BC-8FC8-C03B2AAA71B4}"/>
              </a:ext>
            </a:extLst>
          </p:cNvPr>
          <p:cNvCxnSpPr>
            <a:cxnSpLocks noChangeShapeType="1"/>
          </p:cNvCxnSpPr>
          <p:nvPr/>
        </p:nvCxnSpPr>
        <p:spPr bwMode="auto">
          <a:xfrm>
            <a:off x="4169429" y="1806941"/>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1">
            <a:extLst>
              <a:ext uri="{FF2B5EF4-FFF2-40B4-BE49-F238E27FC236}">
                <a16:creationId xmlns:a16="http://schemas.microsoft.com/office/drawing/2014/main" id="{1AF81198-BCBB-A3FB-AE72-CC2B1E1EA037}"/>
              </a:ext>
            </a:extLst>
          </p:cNvPr>
          <p:cNvCxnSpPr>
            <a:cxnSpLocks noChangeShapeType="1"/>
          </p:cNvCxnSpPr>
          <p:nvPr/>
        </p:nvCxnSpPr>
        <p:spPr bwMode="auto">
          <a:xfrm>
            <a:off x="10151818" y="2509239"/>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AutoShape 22">
            <a:extLst>
              <a:ext uri="{FF2B5EF4-FFF2-40B4-BE49-F238E27FC236}">
                <a16:creationId xmlns:a16="http://schemas.microsoft.com/office/drawing/2014/main" id="{CF65F439-0653-B7FD-67EE-C720866A0FDF}"/>
              </a:ext>
            </a:extLst>
          </p:cNvPr>
          <p:cNvCxnSpPr>
            <a:cxnSpLocks noChangeShapeType="1"/>
          </p:cNvCxnSpPr>
          <p:nvPr/>
        </p:nvCxnSpPr>
        <p:spPr bwMode="auto">
          <a:xfrm>
            <a:off x="6657707" y="2544510"/>
            <a:ext cx="0" cy="32893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AutoShape 21">
            <a:extLst>
              <a:ext uri="{FF2B5EF4-FFF2-40B4-BE49-F238E27FC236}">
                <a16:creationId xmlns:a16="http://schemas.microsoft.com/office/drawing/2014/main" id="{0F5F26F7-326A-78A7-3517-F454CEC23132}"/>
              </a:ext>
            </a:extLst>
          </p:cNvPr>
          <p:cNvCxnSpPr>
            <a:cxnSpLocks noChangeShapeType="1"/>
          </p:cNvCxnSpPr>
          <p:nvPr/>
        </p:nvCxnSpPr>
        <p:spPr bwMode="auto">
          <a:xfrm>
            <a:off x="8787028" y="2554742"/>
            <a:ext cx="0" cy="33020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 name="Text Placeholder 1"/>
          <p:cNvSpPr>
            <a:spLocks noGrp="1"/>
          </p:cNvSpPr>
          <p:nvPr>
            <p:ph type="body" sz="quarter" idx="10"/>
          </p:nvPr>
        </p:nvSpPr>
        <p:spPr>
          <a:xfrm>
            <a:off x="8978077" y="12128"/>
            <a:ext cx="3213923" cy="552198"/>
          </a:xfr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ormAutofit lnSpcReduction="10000"/>
          </a:body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منهجية البحث</a:t>
            </a:r>
          </a:p>
        </p:txBody>
      </p:sp>
      <p:sp>
        <p:nvSpPr>
          <p:cNvPr id="48" name="Text Placeholder 1"/>
          <p:cNvSpPr txBox="1">
            <a:spLocks/>
          </p:cNvSpPr>
          <p:nvPr/>
        </p:nvSpPr>
        <p:spPr>
          <a:xfrm>
            <a:off x="4489038" y="28298"/>
            <a:ext cx="3213923" cy="552198"/>
          </a:xfrm>
          <a:prstGeom prst="rect">
            <a:avLst/>
          </a:prstGeom>
          <a:blipFill>
            <a:blip r:embed="rId2"/>
            <a:tile tx="0" ty="0" sx="100000" sy="100000" flip="none" algn="tl"/>
          </a:blipFill>
          <a:effectLst>
            <a:outerShdw blurRad="50800" dist="50800" dir="5400000" sx="96000" sy="96000" algn="ctr" rotWithShape="0">
              <a:schemeClr val="tx1"/>
            </a:outerShdw>
            <a:reflection stA="45000" endPos="1000" dist="50800" dir="5400000" sy="-100000" algn="bl" rotWithShape="0"/>
          </a:effectLst>
        </p:spPr>
        <p:txBody>
          <a:bodyPr anchor="ctr">
            <a:normAutofit lnSpcReduction="10000"/>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lnSpc>
                <a:spcPct val="100000"/>
              </a:lnSpc>
            </a:pPr>
            <a:r>
              <a:rPr lang="ar-IQ" sz="3200" b="1" dirty="0">
                <a:solidFill>
                  <a:srgbClr val="3333CC"/>
                </a:solidFill>
                <a:latin typeface="Times New Roman" panose="02020603050405020304" pitchFamily="18" charset="0"/>
                <a:cs typeface="Times New Roman" panose="02020603050405020304" pitchFamily="18" charset="0"/>
              </a:rPr>
              <a:t>تصميم التجربة الرابعة</a:t>
            </a:r>
          </a:p>
        </p:txBody>
      </p:sp>
      <p:sp>
        <p:nvSpPr>
          <p:cNvPr id="4" name="Rounded Rectangle 44">
            <a:extLst>
              <a:ext uri="{FF2B5EF4-FFF2-40B4-BE49-F238E27FC236}">
                <a16:creationId xmlns:a16="http://schemas.microsoft.com/office/drawing/2014/main" id="{C582098E-0846-D645-E691-5F5ACC0AA858}"/>
              </a:ext>
            </a:extLst>
          </p:cNvPr>
          <p:cNvSpPr>
            <a:spLocks noChangeArrowheads="1"/>
          </p:cNvSpPr>
          <p:nvPr/>
        </p:nvSpPr>
        <p:spPr bwMode="auto">
          <a:xfrm>
            <a:off x="3751621" y="715004"/>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ثيران الجاموس العراقي </a:t>
            </a:r>
            <a:r>
              <a:rPr lang="en-US" sz="2000" b="1" dirty="0">
                <a:latin typeface="Calibri" panose="020F0502020204030204" pitchFamily="34" charset="0"/>
                <a:ea typeface="Calibri" panose="020F0502020204030204" pitchFamily="34" charset="0"/>
                <a:cs typeface="Arial" panose="020B0604020202020204" pitchFamily="34" charset="0"/>
              </a:rPr>
              <a:t>9</a:t>
            </a:r>
            <a:r>
              <a:rPr lang="ar-IQ" sz="2000" b="1" dirty="0">
                <a:latin typeface="Calibri" panose="020F0502020204030204" pitchFamily="34" charset="0"/>
                <a:ea typeface="Calibri" panose="020F0502020204030204" pitchFamily="34" charset="0"/>
                <a:cs typeface="Arial" panose="020B0604020202020204" pitchFamily="34" charset="0"/>
              </a:rPr>
              <a:t> </a:t>
            </a:r>
            <a:r>
              <a:rPr lang="ar-IQ" sz="2000" b="1" dirty="0">
                <a:effectLst/>
                <a:latin typeface="Calibri" panose="020F0502020204030204" pitchFamily="34" charset="0"/>
                <a:ea typeface="Calibri" panose="020F0502020204030204" pitchFamily="34" charset="0"/>
                <a:cs typeface="Arial" panose="020B0604020202020204" pitchFamily="34" charset="0"/>
              </a:rPr>
              <a:t>ثيران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unded Rectangle 44">
            <a:extLst>
              <a:ext uri="{FF2B5EF4-FFF2-40B4-BE49-F238E27FC236}">
                <a16:creationId xmlns:a16="http://schemas.microsoft.com/office/drawing/2014/main" id="{9031D348-A554-0681-B964-F843833E86D4}"/>
              </a:ext>
            </a:extLst>
          </p:cNvPr>
          <p:cNvSpPr>
            <a:spLocks noChangeArrowheads="1"/>
          </p:cNvSpPr>
          <p:nvPr/>
        </p:nvSpPr>
        <p:spPr bwMode="auto">
          <a:xfrm>
            <a:off x="6113577" y="1390904"/>
            <a:ext cx="2748294"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حركة فردية اقل من </a:t>
            </a:r>
            <a:r>
              <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r>
              <a:rPr lang="ar-IQ"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4">
            <a:extLst>
              <a:ext uri="{FF2B5EF4-FFF2-40B4-BE49-F238E27FC236}">
                <a16:creationId xmlns:a16="http://schemas.microsoft.com/office/drawing/2014/main" id="{F9020FA5-5790-1E35-B2A1-37FF66147E8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5">
            <a:extLst>
              <a:ext uri="{FF2B5EF4-FFF2-40B4-BE49-F238E27FC236}">
                <a16:creationId xmlns:a16="http://schemas.microsoft.com/office/drawing/2014/main" id="{693E2CC1-75B2-BB0D-93EF-CBCE5F87361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ounded Rectangle 44">
            <a:extLst>
              <a:ext uri="{FF2B5EF4-FFF2-40B4-BE49-F238E27FC236}">
                <a16:creationId xmlns:a16="http://schemas.microsoft.com/office/drawing/2014/main" id="{7FD42BB4-572C-6062-27C5-988869E2A0C8}"/>
              </a:ext>
            </a:extLst>
          </p:cNvPr>
          <p:cNvSpPr>
            <a:spLocks noChangeArrowheads="1"/>
          </p:cNvSpPr>
          <p:nvPr/>
        </p:nvSpPr>
        <p:spPr bwMode="auto">
          <a:xfrm>
            <a:off x="318896" y="2122140"/>
            <a:ext cx="4688756"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الجيد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ounded Rectangle 44">
            <a:extLst>
              <a:ext uri="{FF2B5EF4-FFF2-40B4-BE49-F238E27FC236}">
                <a16:creationId xmlns:a16="http://schemas.microsoft.com/office/drawing/2014/main" id="{F30F4C42-D23E-167B-D41F-625282DD79CC}"/>
              </a:ext>
            </a:extLst>
          </p:cNvPr>
          <p:cNvSpPr>
            <a:spLocks noChangeArrowheads="1"/>
          </p:cNvSpPr>
          <p:nvPr/>
        </p:nvSpPr>
        <p:spPr bwMode="auto">
          <a:xfrm>
            <a:off x="6513808" y="2111157"/>
            <a:ext cx="3617395"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السائل المنوي الطازج رديء النوعية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AutoShape 15">
            <a:extLst>
              <a:ext uri="{FF2B5EF4-FFF2-40B4-BE49-F238E27FC236}">
                <a16:creationId xmlns:a16="http://schemas.microsoft.com/office/drawing/2014/main" id="{95CA858B-2573-EAFF-B3EC-F53E733762FC}"/>
              </a:ext>
            </a:extLst>
          </p:cNvPr>
          <p:cNvCxnSpPr>
            <a:cxnSpLocks noChangeShapeType="1"/>
          </p:cNvCxnSpPr>
          <p:nvPr/>
        </p:nvCxnSpPr>
        <p:spPr bwMode="auto">
          <a:xfrm>
            <a:off x="6113531" y="2691026"/>
            <a:ext cx="4554471"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sp>
        <p:nvSpPr>
          <p:cNvPr id="27" name="Rounded Rectangle 44">
            <a:extLst>
              <a:ext uri="{FF2B5EF4-FFF2-40B4-BE49-F238E27FC236}">
                <a16:creationId xmlns:a16="http://schemas.microsoft.com/office/drawing/2014/main" id="{A22A0176-EC3A-E817-B8E7-B1E312A0050A}"/>
              </a:ext>
            </a:extLst>
          </p:cNvPr>
          <p:cNvSpPr>
            <a:spLocks noChangeArrowheads="1"/>
          </p:cNvSpPr>
          <p:nvPr/>
        </p:nvSpPr>
        <p:spPr bwMode="auto">
          <a:xfrm>
            <a:off x="9945938" y="2815943"/>
            <a:ext cx="1923468" cy="833804"/>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divot"/>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Swim down (</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M10</a:t>
            </a:r>
            <a:r>
              <a:rPr lang="en-US" sz="2000" b="1" dirty="0">
                <a:effectLst/>
                <a:latin typeface="Calibri" panose="020F0502020204030204" pitchFamily="34" charset="0"/>
                <a:ea typeface="Calibri" panose="020F0502020204030204" pitchFamily="34" charset="0"/>
                <a:cs typeface="Arial" panose="020B0604020202020204" pitchFamily="34" charset="0"/>
              </a:rPr>
              <a:t>)</a:t>
            </a:r>
          </a:p>
        </p:txBody>
      </p:sp>
      <p:sp>
        <p:nvSpPr>
          <p:cNvPr id="28" name="Rounded Rectangle 44">
            <a:extLst>
              <a:ext uri="{FF2B5EF4-FFF2-40B4-BE49-F238E27FC236}">
                <a16:creationId xmlns:a16="http://schemas.microsoft.com/office/drawing/2014/main" id="{AC37AC5C-16E2-6E3C-7F24-CB916F588F5E}"/>
              </a:ext>
            </a:extLst>
          </p:cNvPr>
          <p:cNvSpPr>
            <a:spLocks noChangeArrowheads="1"/>
          </p:cNvSpPr>
          <p:nvPr/>
        </p:nvSpPr>
        <p:spPr bwMode="auto">
          <a:xfrm>
            <a:off x="7741772" y="2886066"/>
            <a:ext cx="1887051" cy="746115"/>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divot"/>
          </a:sp3d>
        </p:spPr>
        <p:txBody>
          <a:bodyPr rot="0" vert="horz" wrap="square" lIns="91440" tIns="45720" rIns="91440" bIns="45720" anchor="t" anchorCtr="0" upright="1">
            <a:noAutofit/>
          </a:bodyPr>
          <a:lstStyle/>
          <a:p>
            <a:pPr algn="ctr" rtl="1">
              <a:lnSpc>
                <a:spcPct val="115000"/>
              </a:lnSpc>
              <a:spcAft>
                <a:spcPts val="10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Sil-select plus</a:t>
            </a:r>
            <a:r>
              <a:rPr lang="ar-IQ" sz="2000" b="1" dirty="0">
                <a:effectLst/>
                <a:latin typeface="Calibri" panose="020F0502020204030204" pitchFamily="34" charset="0"/>
                <a:ea typeface="Calibri" panose="020F0502020204030204" pitchFamily="34" charset="0"/>
                <a:cs typeface="Arial" panose="020B0604020202020204" pitchFamily="34" charset="0"/>
              </a:rPr>
              <a:t> </a:t>
            </a:r>
            <a:r>
              <a:rPr lang="en-US" sz="2000" b="1" dirty="0">
                <a:effectLst/>
                <a:latin typeface="Calibri" panose="020F0502020204030204" pitchFamily="34" charset="0"/>
                <a:ea typeface="Calibri" panose="020F0502020204030204" pitchFamily="34" charset="0"/>
                <a:cs typeface="Arial" panose="020B0604020202020204" pitchFamily="34" charset="0"/>
              </a:rPr>
              <a:t>(</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M7</a:t>
            </a:r>
            <a:r>
              <a:rPr lang="en-US" sz="1800" b="1"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Rounded Rectangle 44">
            <a:extLst>
              <a:ext uri="{FF2B5EF4-FFF2-40B4-BE49-F238E27FC236}">
                <a16:creationId xmlns:a16="http://schemas.microsoft.com/office/drawing/2014/main" id="{A7B05B9F-99D7-B7EE-5AFB-5DABFECBC400}"/>
              </a:ext>
            </a:extLst>
          </p:cNvPr>
          <p:cNvSpPr>
            <a:spLocks noChangeArrowheads="1"/>
          </p:cNvSpPr>
          <p:nvPr/>
        </p:nvSpPr>
        <p:spPr bwMode="auto">
          <a:xfrm>
            <a:off x="4318573" y="2899844"/>
            <a:ext cx="3084518" cy="746112"/>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divot"/>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السالبة سائل منوي رديء النوعية (</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M4</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sp>
        <p:nvSpPr>
          <p:cNvPr id="31" name="Rounded Rectangle 44">
            <a:extLst>
              <a:ext uri="{FF2B5EF4-FFF2-40B4-BE49-F238E27FC236}">
                <a16:creationId xmlns:a16="http://schemas.microsoft.com/office/drawing/2014/main" id="{19DEF0B1-B847-BBEE-9B50-AF16528B8A84}"/>
              </a:ext>
            </a:extLst>
          </p:cNvPr>
          <p:cNvSpPr>
            <a:spLocks noChangeArrowheads="1"/>
          </p:cNvSpPr>
          <p:nvPr/>
        </p:nvSpPr>
        <p:spPr bwMode="auto">
          <a:xfrm>
            <a:off x="188744" y="2842572"/>
            <a:ext cx="2978525" cy="803384"/>
          </a:xfrm>
          <a:prstGeom prst="roundRect">
            <a:avLst>
              <a:gd name="adj" fmla="val 16667"/>
            </a:avLst>
          </a:prstGeom>
          <a:solidFill>
            <a:schemeClr val="bg2">
              <a:lumMod val="75000"/>
            </a:scheme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prst="divot"/>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mj-cs"/>
              </a:rPr>
              <a:t>معاملة السيطرة الموجبة سائل منوي جيد النوعية (</a:t>
            </a:r>
            <a:r>
              <a:rPr lang="en-US" sz="2000" b="1" kern="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M1</a:t>
            </a:r>
            <a:r>
              <a:rPr lang="ar-IQ" sz="2000" b="1" dirty="0">
                <a:effectLst/>
                <a:latin typeface="Calibri" panose="020F0502020204030204" pitchFamily="34" charset="0"/>
                <a:ea typeface="Calibri" panose="020F0502020204030204" pitchFamily="34" charset="0"/>
                <a:cs typeface="+mj-cs"/>
              </a:rPr>
              <a:t>)</a:t>
            </a:r>
            <a:endParaRPr lang="en-US" sz="2000" dirty="0">
              <a:effectLst/>
              <a:latin typeface="Calibri" panose="020F0502020204030204" pitchFamily="34" charset="0"/>
              <a:ea typeface="Calibri" panose="020F0502020204030204" pitchFamily="34" charset="0"/>
              <a:cs typeface="+mj-cs"/>
            </a:endParaRPr>
          </a:p>
        </p:txBody>
      </p:sp>
      <p:cxnSp>
        <p:nvCxnSpPr>
          <p:cNvPr id="37" name="AutoShape 15">
            <a:extLst>
              <a:ext uri="{FF2B5EF4-FFF2-40B4-BE49-F238E27FC236}">
                <a16:creationId xmlns:a16="http://schemas.microsoft.com/office/drawing/2014/main" id="{D8A3EE2B-1BE3-C60A-31B1-48E1CD6FF488}"/>
              </a:ext>
            </a:extLst>
          </p:cNvPr>
          <p:cNvCxnSpPr>
            <a:cxnSpLocks noChangeShapeType="1"/>
          </p:cNvCxnSpPr>
          <p:nvPr/>
        </p:nvCxnSpPr>
        <p:spPr bwMode="auto">
          <a:xfrm flipV="1">
            <a:off x="1446008" y="3823349"/>
            <a:ext cx="10423398" cy="0"/>
          </a:xfrm>
          <a:prstGeom prst="straightConnector1">
            <a:avLst/>
          </a:prstGeom>
          <a:noFill/>
          <a:ln w="50800">
            <a:solidFill>
              <a:srgbClr val="000000"/>
            </a:solidFill>
            <a:round/>
            <a:headEnd/>
            <a:tailEnd/>
          </a:ln>
          <a:extLst>
            <a:ext uri="{909E8E84-426E-40DD-AFC4-6F175D3DCCD1}">
              <a14:hiddenFill xmlns:a14="http://schemas.microsoft.com/office/drawing/2010/main">
                <a:noFill/>
              </a14:hiddenFill>
            </a:ext>
          </a:extLst>
        </p:spPr>
      </p:cxnSp>
      <p:cxnSp>
        <p:nvCxnSpPr>
          <p:cNvPr id="38" name="AutoShape 22">
            <a:extLst>
              <a:ext uri="{FF2B5EF4-FFF2-40B4-BE49-F238E27FC236}">
                <a16:creationId xmlns:a16="http://schemas.microsoft.com/office/drawing/2014/main" id="{66AA43F0-7531-E99E-17A3-4FAA68B6218F}"/>
              </a:ext>
            </a:extLst>
          </p:cNvPr>
          <p:cNvCxnSpPr>
            <a:cxnSpLocks noChangeShapeType="1"/>
          </p:cNvCxnSpPr>
          <p:nvPr/>
        </p:nvCxnSpPr>
        <p:spPr bwMode="auto">
          <a:xfrm>
            <a:off x="6053135" y="3823349"/>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9" name="Rectangle 12">
            <a:extLst>
              <a:ext uri="{FF2B5EF4-FFF2-40B4-BE49-F238E27FC236}">
                <a16:creationId xmlns:a16="http://schemas.microsoft.com/office/drawing/2014/main" id="{7336E77F-E6A0-8F83-8630-32EEC8B2BA03}"/>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0" name="Rectangle 13">
            <a:extLst>
              <a:ext uri="{FF2B5EF4-FFF2-40B4-BE49-F238E27FC236}">
                <a16:creationId xmlns:a16="http://schemas.microsoft.com/office/drawing/2014/main" id="{AE4D423C-4D6A-E83C-5F45-D110F0052E9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7" name="Rounded Rectangle 44">
            <a:extLst>
              <a:ext uri="{FF2B5EF4-FFF2-40B4-BE49-F238E27FC236}">
                <a16:creationId xmlns:a16="http://schemas.microsoft.com/office/drawing/2014/main" id="{324D7CA5-201B-424F-8A02-441ADFC287EC}"/>
              </a:ext>
            </a:extLst>
          </p:cNvPr>
          <p:cNvSpPr>
            <a:spLocks noChangeArrowheads="1"/>
          </p:cNvSpPr>
          <p:nvPr/>
        </p:nvSpPr>
        <p:spPr bwMode="auto">
          <a:xfrm>
            <a:off x="6095998" y="3903675"/>
            <a:ext cx="5287613" cy="1795487"/>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M2</a:t>
            </a:r>
            <a:r>
              <a:rPr lang="ar-IQ" sz="1600" b="1" dirty="0">
                <a:effectLst/>
                <a:latin typeface="Calibri" panose="020F0502020204030204" pitchFamily="34" charset="0"/>
                <a:ea typeface="Calibri" panose="020F0502020204030204" pitchFamily="34" charset="0"/>
                <a:cs typeface="Arial" panose="020B0604020202020204" pitchFamily="34" charset="0"/>
              </a:rPr>
              <a:t> = </a:t>
            </a:r>
            <a:r>
              <a:rPr lang="en-US" sz="1600" b="1" dirty="0">
                <a:effectLst/>
                <a:latin typeface="Calibri" panose="020F0502020204030204" pitchFamily="34" charset="0"/>
                <a:ea typeface="Calibri" panose="020F0502020204030204" pitchFamily="34" charset="0"/>
                <a:cs typeface="Arial" panose="020B0604020202020204" pitchFamily="34" charset="0"/>
              </a:rPr>
              <a:t>S1</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2</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فيتامين</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5</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M3</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S1</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M5</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S4</a:t>
            </a:r>
            <a:r>
              <a:rPr lang="ar-IQ" sz="1600" b="1" dirty="0">
                <a:effectLst/>
                <a:latin typeface="Calibri" panose="020F0502020204030204" pitchFamily="34" charset="0"/>
                <a:ea typeface="Calibri" panose="020F0502020204030204" pitchFamily="34" charset="0"/>
                <a:cs typeface="Arial" panose="020B0604020202020204" pitchFamily="34" charset="0"/>
              </a:rPr>
              <a:t>+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2</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5</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M6</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S4</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9" name="Rounded Rectangle 44">
            <a:extLst>
              <a:ext uri="{FF2B5EF4-FFF2-40B4-BE49-F238E27FC236}">
                <a16:creationId xmlns:a16="http://schemas.microsoft.com/office/drawing/2014/main" id="{38E9BE63-81BF-4176-4A4E-6D4A86A33A4A}"/>
              </a:ext>
            </a:extLst>
          </p:cNvPr>
          <p:cNvSpPr>
            <a:spLocks noChangeArrowheads="1"/>
          </p:cNvSpPr>
          <p:nvPr/>
        </p:nvSpPr>
        <p:spPr bwMode="auto">
          <a:xfrm>
            <a:off x="808389" y="3906329"/>
            <a:ext cx="5242751" cy="1795488"/>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M8</a:t>
            </a:r>
            <a:r>
              <a:rPr lang="ar-IQ" sz="1600" b="1" dirty="0">
                <a:effectLst/>
                <a:latin typeface="Calibri" panose="020F0502020204030204" pitchFamily="34" charset="0"/>
                <a:ea typeface="Calibri" panose="020F0502020204030204" pitchFamily="34" charset="0"/>
                <a:cs typeface="Arial" panose="020B0604020202020204" pitchFamily="34" charset="0"/>
              </a:rPr>
              <a:t> = </a:t>
            </a:r>
            <a:r>
              <a:rPr lang="en-US" sz="1600" b="1" dirty="0">
                <a:effectLst/>
                <a:latin typeface="Calibri" panose="020F0502020204030204" pitchFamily="34" charset="0"/>
                <a:ea typeface="Calibri" panose="020F0502020204030204" pitchFamily="34" charset="0"/>
                <a:cs typeface="Arial" panose="020B0604020202020204" pitchFamily="34" charset="0"/>
              </a:rPr>
              <a:t>S7</a:t>
            </a:r>
            <a:r>
              <a:rPr lang="ar-IQ" sz="1600" b="1" dirty="0">
                <a:effectLst/>
                <a:latin typeface="Calibri" panose="020F0502020204030204" pitchFamily="34" charset="0"/>
                <a:ea typeface="Calibri" panose="020F0502020204030204" pitchFamily="34" charset="0"/>
                <a:cs typeface="Arial" panose="020B0604020202020204" pitchFamily="34" charset="0"/>
              </a:rPr>
              <a:t>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2</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5</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M9</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S7</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M11</a:t>
            </a:r>
            <a:r>
              <a:rPr lang="ar-IQ" sz="1600" b="1" dirty="0">
                <a:effectLst/>
                <a:latin typeface="Calibri" panose="020F0502020204030204" pitchFamily="34" charset="0"/>
                <a:ea typeface="Calibri" panose="020F0502020204030204" pitchFamily="34" charset="0"/>
                <a:cs typeface="Arial" panose="020B0604020202020204" pitchFamily="34" charset="0"/>
              </a:rPr>
              <a:t> = </a:t>
            </a:r>
            <a:r>
              <a:rPr lang="en-US" sz="1600" b="1" dirty="0">
                <a:effectLst/>
                <a:latin typeface="Calibri" panose="020F0502020204030204" pitchFamily="34" charset="0"/>
                <a:ea typeface="Calibri" panose="020F0502020204030204" pitchFamily="34" charset="0"/>
                <a:cs typeface="Arial" panose="020B0604020202020204" pitchFamily="34" charset="0"/>
              </a:rPr>
              <a:t>S10</a:t>
            </a:r>
            <a:r>
              <a:rPr lang="ar-IQ" sz="1600" b="1" dirty="0">
                <a:effectLst/>
                <a:latin typeface="Calibri" panose="020F0502020204030204" pitchFamily="34" charset="0"/>
                <a:ea typeface="Calibri" panose="020F0502020204030204" pitchFamily="34" charset="0"/>
                <a:cs typeface="Arial" panose="020B0604020202020204" pitchFamily="34" charset="0"/>
              </a:rPr>
              <a:t>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E</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 </a:t>
            </a:r>
            <a:r>
              <a:rPr lang="en-US" sz="1600" b="1" dirty="0">
                <a:effectLst/>
                <a:latin typeface="Arial" panose="020B0604020202020204" pitchFamily="34" charset="0"/>
                <a:ea typeface="Calibri" panose="020F0502020204030204" pitchFamily="34" charset="0"/>
                <a:cs typeface="Arial" panose="020B0604020202020204" pitchFamily="34" charset="0"/>
              </a:rPr>
              <a:t>2</a:t>
            </a:r>
            <a:r>
              <a:rPr lang="ar-IQ" sz="1600" b="1" dirty="0">
                <a:effectLst/>
                <a:latin typeface="Arial" panose="020B0604020202020204" pitchFamily="34" charset="0"/>
                <a:ea typeface="Calibri" panose="020F0502020204030204" pitchFamily="34" charset="0"/>
                <a:cs typeface="Arial" panose="020B0604020202020204" pitchFamily="34" charset="0"/>
              </a:rPr>
              <a:t> ملي مول) + فيتامين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C</a:t>
            </a:r>
            <a:r>
              <a:rPr lang="ar-IQ" sz="1600" b="1"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5</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M12</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ar-IQ"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Calibri" panose="020F0502020204030204" pitchFamily="34" charset="0"/>
                <a:ea typeface="Calibri" panose="020F0502020204030204" pitchFamily="34" charset="0"/>
                <a:cs typeface="Arial" panose="020B0604020202020204" pitchFamily="34" charset="0"/>
              </a:rPr>
              <a:t>S10</a:t>
            </a:r>
            <a:r>
              <a:rPr lang="ar-IQ" sz="1600" b="1" dirty="0">
                <a:effectLst/>
                <a:latin typeface="Calibri" panose="020F0502020204030204" pitchFamily="34" charset="0"/>
                <a:ea typeface="Calibri" panose="020F0502020204030204" pitchFamily="34" charset="0"/>
                <a:cs typeface="Arial" panose="020B0604020202020204" pitchFamily="34" charset="0"/>
              </a:rPr>
              <a:t>+ كلوتامين (</a:t>
            </a:r>
            <a:r>
              <a:rPr lang="en-US" sz="1600" b="1" dirty="0">
                <a:effectLst/>
                <a:latin typeface="Calibri" panose="020F0502020204030204" pitchFamily="34" charset="0"/>
                <a:ea typeface="Calibri" panose="020F0502020204030204" pitchFamily="34" charset="0"/>
                <a:cs typeface="Arial" panose="020B0604020202020204" pitchFamily="34" charset="0"/>
              </a:rPr>
              <a:t>20</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 ارجنين (</a:t>
            </a:r>
            <a:r>
              <a:rPr lang="en-US" sz="1600" b="1" dirty="0">
                <a:effectLst/>
                <a:latin typeface="Calibri" panose="020F0502020204030204" pitchFamily="34" charset="0"/>
                <a:ea typeface="Calibri" panose="020F0502020204030204" pitchFamily="34" charset="0"/>
                <a:cs typeface="Arial" panose="020B0604020202020204" pitchFamily="34" charset="0"/>
              </a:rPr>
              <a:t>1</a:t>
            </a:r>
            <a:r>
              <a:rPr lang="ar-IQ" sz="1600" b="1" dirty="0">
                <a:effectLst/>
                <a:latin typeface="Calibri" panose="020F0502020204030204" pitchFamily="34" charset="0"/>
                <a:ea typeface="Calibri" panose="020F0502020204030204" pitchFamily="34" charset="0"/>
                <a:cs typeface="Arial" panose="020B0604020202020204" pitchFamily="34" charset="0"/>
              </a:rPr>
              <a:t> ملي مول)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ounded Rectangle 44">
            <a:extLst>
              <a:ext uri="{FF2B5EF4-FFF2-40B4-BE49-F238E27FC236}">
                <a16:creationId xmlns:a16="http://schemas.microsoft.com/office/drawing/2014/main" id="{9B80D335-CA28-192D-8E4D-E19D1D17EAF7}"/>
              </a:ext>
            </a:extLst>
          </p:cNvPr>
          <p:cNvSpPr>
            <a:spLocks noChangeArrowheads="1"/>
          </p:cNvSpPr>
          <p:nvPr/>
        </p:nvSpPr>
        <p:spPr bwMode="auto">
          <a:xfrm>
            <a:off x="2739476" y="1398277"/>
            <a:ext cx="2748294"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حركة فردية </a:t>
            </a:r>
            <a:r>
              <a:rPr lang="ar-IQ" sz="1800" b="1" kern="0" dirty="0">
                <a:effectLst/>
                <a:latin typeface="Calibri" panose="020F0502020204030204" pitchFamily="34" charset="0"/>
                <a:ea typeface="Calibri" panose="020F0502020204030204" pitchFamily="34" charset="0"/>
                <a:cs typeface="Arial" panose="020B0604020202020204" pitchFamily="34" charset="0"/>
              </a:rPr>
              <a:t>اعلى </a:t>
            </a:r>
            <a:r>
              <a:rPr lang="ar-IQ" sz="2000" b="1" dirty="0">
                <a:effectLst/>
                <a:latin typeface="Calibri" panose="020F0502020204030204" pitchFamily="34" charset="0"/>
                <a:ea typeface="Calibri" panose="020F0502020204030204" pitchFamily="34" charset="0"/>
                <a:cs typeface="Arial" panose="020B0604020202020204" pitchFamily="34" charset="0"/>
              </a:rPr>
              <a:t> من </a:t>
            </a:r>
            <a:r>
              <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50</a:t>
            </a:r>
            <a:r>
              <a:rPr lang="ar-IQ"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Rounded Rectangle 44">
            <a:extLst>
              <a:ext uri="{FF2B5EF4-FFF2-40B4-BE49-F238E27FC236}">
                <a16:creationId xmlns:a16="http://schemas.microsoft.com/office/drawing/2014/main" id="{1FA0A578-5490-AFD4-078E-0D751DAAA0EE}"/>
              </a:ext>
            </a:extLst>
          </p:cNvPr>
          <p:cNvSpPr>
            <a:spLocks noChangeArrowheads="1"/>
          </p:cNvSpPr>
          <p:nvPr/>
        </p:nvSpPr>
        <p:spPr bwMode="auto">
          <a:xfrm>
            <a:off x="10136536" y="1393642"/>
            <a:ext cx="1972380" cy="552199"/>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تقييم السائل المنوي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AutoShape 21">
            <a:extLst>
              <a:ext uri="{FF2B5EF4-FFF2-40B4-BE49-F238E27FC236}">
                <a16:creationId xmlns:a16="http://schemas.microsoft.com/office/drawing/2014/main" id="{08770087-865C-10AD-12D2-6635C6A73792}"/>
              </a:ext>
            </a:extLst>
          </p:cNvPr>
          <p:cNvCxnSpPr>
            <a:cxnSpLocks noChangeShapeType="1"/>
            <a:stCxn id="15" idx="2"/>
          </p:cNvCxnSpPr>
          <p:nvPr/>
        </p:nvCxnSpPr>
        <p:spPr bwMode="auto">
          <a:xfrm flipH="1">
            <a:off x="10368027" y="1945841"/>
            <a:ext cx="754699" cy="69991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Rounded Rectangle 44">
            <a:extLst>
              <a:ext uri="{FF2B5EF4-FFF2-40B4-BE49-F238E27FC236}">
                <a16:creationId xmlns:a16="http://schemas.microsoft.com/office/drawing/2014/main" id="{696072F8-30AE-9F6D-906E-C3647F1CF4B7}"/>
              </a:ext>
            </a:extLst>
          </p:cNvPr>
          <p:cNvSpPr>
            <a:spLocks noChangeArrowheads="1"/>
          </p:cNvSpPr>
          <p:nvPr/>
        </p:nvSpPr>
        <p:spPr bwMode="auto">
          <a:xfrm>
            <a:off x="1423718" y="5875344"/>
            <a:ext cx="9254843" cy="746112"/>
          </a:xfrm>
          <a:prstGeom prst="roundRect">
            <a:avLst>
              <a:gd name="adj" fmla="val 16667"/>
            </a:avLst>
          </a:prstGeom>
          <a:solidFill>
            <a:srgbClr val="8064A2">
              <a:lumMod val="40000"/>
              <a:lumOff val="60000"/>
            </a:srgbClr>
          </a:solidFill>
          <a:ln w="25400" cap="flat" cmpd="sng" algn="ctr">
            <a:solidFill>
              <a:schemeClr val="tx1"/>
            </a:solidFill>
            <a:prstDash val="solid"/>
            <a:headEnd/>
            <a:tailEnd/>
          </a:ln>
          <a:effectLst/>
          <a:scene3d>
            <a:camera prst="orthographicFront">
              <a:rot lat="0" lon="0" rev="0"/>
            </a:camera>
            <a:lightRig rig="contrasting" dir="t">
              <a:rot lat="0" lon="0" rev="7800000"/>
            </a:lightRig>
          </a:scene3d>
          <a:sp3d>
            <a:bevelT w="139700" h="139700"/>
          </a:sp3d>
        </p:spPr>
        <p:txBody>
          <a:bodyPr rot="0" vert="horz" wrap="square" lIns="91440" tIns="45720" rIns="91440" bIns="45720" anchor="t" anchorCtr="0" upright="1">
            <a:noAutofit/>
          </a:bodyPr>
          <a:lstStyle/>
          <a:p>
            <a:pPr algn="ctr" rtl="1">
              <a:lnSpc>
                <a:spcPct val="115000"/>
              </a:lnSpc>
              <a:spcAft>
                <a:spcPts val="1000"/>
              </a:spcAft>
            </a:pPr>
            <a:r>
              <a:rPr lang="ar-IQ" sz="2000" b="1" dirty="0">
                <a:effectLst/>
                <a:latin typeface="Calibri" panose="020F0502020204030204" pitchFamily="34" charset="0"/>
                <a:ea typeface="Calibri" panose="020F0502020204030204" pitchFamily="34" charset="0"/>
                <a:cs typeface="Arial" panose="020B0604020202020204" pitchFamily="34" charset="0"/>
              </a:rPr>
              <a:t>الحفظ بالتجميد للمعاملات الاثني عشرة وتقييم السائل المنوي بعد التبريد وبعد </a:t>
            </a:r>
            <a:r>
              <a:rPr lang="en-US" sz="2000" b="1" dirty="0">
                <a:effectLst/>
                <a:latin typeface="Calibri" panose="020F0502020204030204" pitchFamily="34" charset="0"/>
                <a:ea typeface="Calibri" panose="020F0502020204030204" pitchFamily="34" charset="0"/>
                <a:cs typeface="Arial" panose="020B0604020202020204" pitchFamily="34" charset="0"/>
              </a:rPr>
              <a:t>96</a:t>
            </a:r>
            <a:r>
              <a:rPr lang="ar-IQ" sz="2000" b="1" dirty="0">
                <a:effectLst/>
                <a:latin typeface="Calibri" panose="020F0502020204030204" pitchFamily="34" charset="0"/>
                <a:ea typeface="Calibri" panose="020F0502020204030204" pitchFamily="34" charset="0"/>
                <a:cs typeface="Arial" panose="020B0604020202020204" pitchFamily="34" charset="0"/>
              </a:rPr>
              <a:t> ساعة وشهرين واربعة أشهر من الحفظ بالتجميد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0" name="AutoShape 22">
            <a:extLst>
              <a:ext uri="{FF2B5EF4-FFF2-40B4-BE49-F238E27FC236}">
                <a16:creationId xmlns:a16="http://schemas.microsoft.com/office/drawing/2014/main" id="{B8E624E3-2F74-E4A5-72BE-D03CF430263E}"/>
              </a:ext>
            </a:extLst>
          </p:cNvPr>
          <p:cNvCxnSpPr>
            <a:cxnSpLocks noChangeShapeType="1"/>
          </p:cNvCxnSpPr>
          <p:nvPr/>
        </p:nvCxnSpPr>
        <p:spPr bwMode="auto">
          <a:xfrm>
            <a:off x="4889033" y="5619650"/>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22">
            <a:extLst>
              <a:ext uri="{FF2B5EF4-FFF2-40B4-BE49-F238E27FC236}">
                <a16:creationId xmlns:a16="http://schemas.microsoft.com/office/drawing/2014/main" id="{DF17F064-F469-2A89-6B02-C1CEDA6B29F0}"/>
              </a:ext>
            </a:extLst>
          </p:cNvPr>
          <p:cNvCxnSpPr>
            <a:cxnSpLocks noChangeShapeType="1"/>
          </p:cNvCxnSpPr>
          <p:nvPr/>
        </p:nvCxnSpPr>
        <p:spPr bwMode="auto">
          <a:xfrm>
            <a:off x="7055764" y="5619650"/>
            <a:ext cx="0" cy="259080"/>
          </a:xfrm>
          <a:prstGeom prst="straightConnector1">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6930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2379314" y="73871"/>
            <a:ext cx="9812686" cy="2578847"/>
          </a:xfrm>
          <a:prstGeom prst="rect">
            <a:avLst/>
          </a:prstGeom>
          <a:noFill/>
        </p:spPr>
        <p:txBody>
          <a:bodyPr wrap="square" rtlCol="0" anchor="ctr">
            <a:spAutoFit/>
          </a:bodyPr>
          <a:lstStyle/>
          <a:p>
            <a:pPr algn="ctr" rtl="1">
              <a:lnSpc>
                <a:spcPct val="115000"/>
              </a:lnSpc>
            </a:pPr>
            <a:r>
              <a:rPr lang="ar-IQ" sz="15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نتائج</a:t>
            </a:r>
            <a:endParaRPr lang="en-US" sz="15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2D27DFF5-FA32-41A8-A04D-E0125D1B6938}"/>
              </a:ext>
            </a:extLst>
          </p:cNvPr>
          <p:cNvSpPr/>
          <p:nvPr/>
        </p:nvSpPr>
        <p:spPr>
          <a:xfrm>
            <a:off x="906029" y="5213732"/>
            <a:ext cx="1046784"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3E92FD7D-E97F-4C09-B986-EB9ED6429FC5}"/>
              </a:ext>
            </a:extLst>
          </p:cNvPr>
          <p:cNvSpPr/>
          <p:nvPr/>
        </p:nvSpPr>
        <p:spPr>
          <a:xfrm>
            <a:off x="1049192" y="1496108"/>
            <a:ext cx="939027"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endParaRPr lang="en-US">
              <a:solidFill>
                <a:prstClr val="black"/>
              </a:solidFill>
            </a:endParaRPr>
          </a:p>
        </p:txBody>
      </p:sp>
      <p:sp>
        <p:nvSpPr>
          <p:cNvPr id="16" name="Freeform: Shape 15">
            <a:extLst>
              <a:ext uri="{FF2B5EF4-FFF2-40B4-BE49-F238E27FC236}">
                <a16:creationId xmlns:a16="http://schemas.microsoft.com/office/drawing/2014/main" id="{BB3C9BBE-EC25-47B2-B3D9-832D0DF0F417}"/>
              </a:ext>
            </a:extLst>
          </p:cNvPr>
          <p:cNvSpPr/>
          <p:nvPr/>
        </p:nvSpPr>
        <p:spPr>
          <a:xfrm>
            <a:off x="1018404" y="3143254"/>
            <a:ext cx="892846"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endParaRPr lang="en-US">
              <a:solidFill>
                <a:prstClr val="black"/>
              </a:solidFill>
            </a:endParaRPr>
          </a:p>
        </p:txBody>
      </p:sp>
      <p:sp>
        <p:nvSpPr>
          <p:cNvPr id="17" name="Freeform: Shape 16">
            <a:extLst>
              <a:ext uri="{FF2B5EF4-FFF2-40B4-BE49-F238E27FC236}">
                <a16:creationId xmlns:a16="http://schemas.microsoft.com/office/drawing/2014/main" id="{29898A41-40B0-45E9-9B71-D0C5903AE86C}"/>
              </a:ext>
            </a:extLst>
          </p:cNvPr>
          <p:cNvSpPr/>
          <p:nvPr/>
        </p:nvSpPr>
        <p:spPr>
          <a:xfrm>
            <a:off x="1052271" y="1856325"/>
            <a:ext cx="923633"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a16="http://schemas.microsoft.com/office/drawing/2014/main" id="{614DBE7D-3558-4414-95D8-884751D88C88}"/>
              </a:ext>
            </a:extLst>
          </p:cNvPr>
          <p:cNvSpPr/>
          <p:nvPr/>
        </p:nvSpPr>
        <p:spPr>
          <a:xfrm>
            <a:off x="1032259" y="3501932"/>
            <a:ext cx="862058"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a16="http://schemas.microsoft.com/office/drawing/2014/main" id="{05995D32-6A82-439F-AEA6-48407C44F08D}"/>
              </a:ext>
            </a:extLst>
          </p:cNvPr>
          <p:cNvSpPr/>
          <p:nvPr/>
        </p:nvSpPr>
        <p:spPr>
          <a:xfrm>
            <a:off x="898332" y="4835042"/>
            <a:ext cx="1062178"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endParaRPr lang="en-US">
              <a:solidFill>
                <a:prstClr val="black"/>
              </a:solidFill>
            </a:endParaRPr>
          </a:p>
        </p:txBody>
      </p:sp>
      <p:grpSp>
        <p:nvGrpSpPr>
          <p:cNvPr id="82" name="Group 81">
            <a:extLst>
              <a:ext uri="{FF2B5EF4-FFF2-40B4-BE49-F238E27FC236}">
                <a16:creationId xmlns:a16="http://schemas.microsoft.com/office/drawing/2014/main" id="{AE1B9886-6C03-40E7-8367-C7DC97587564}"/>
              </a:ext>
            </a:extLst>
          </p:cNvPr>
          <p:cNvGrpSpPr/>
          <p:nvPr/>
        </p:nvGrpSpPr>
        <p:grpSpPr>
          <a:xfrm>
            <a:off x="2397178" y="2777891"/>
            <a:ext cx="1860984" cy="3599844"/>
            <a:chOff x="2397178" y="2777891"/>
            <a:chExt cx="1860984" cy="3599844"/>
          </a:xfrm>
        </p:grpSpPr>
        <p:sp>
          <p:nvSpPr>
            <p:cNvPr id="78" name="Freeform: Shape 77">
              <a:extLst>
                <a:ext uri="{FF2B5EF4-FFF2-40B4-BE49-F238E27FC236}">
                  <a16:creationId xmlns:a16="http://schemas.microsoft.com/office/drawing/2014/main" id="{E3475C2C-34C8-4615-B5C8-1A503336ADE1}"/>
                </a:ext>
              </a:extLst>
            </p:cNvPr>
            <p:cNvSpPr/>
            <p:nvPr/>
          </p:nvSpPr>
          <p:spPr>
            <a:xfrm rot="2775332">
              <a:off x="221617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endParaRPr lang="en-US" dirty="0">
                <a:solidFill>
                  <a:prstClr val="black"/>
                </a:solidFill>
              </a:endParaRPr>
            </a:p>
          </p:txBody>
        </p:sp>
        <p:sp>
          <p:nvSpPr>
            <p:cNvPr id="80" name="Freeform: Shape 79">
              <a:extLst>
                <a:ext uri="{FF2B5EF4-FFF2-40B4-BE49-F238E27FC236}">
                  <a16:creationId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endParaRPr lang="en-US">
                <a:solidFill>
                  <a:prstClr val="black"/>
                </a:solidFill>
              </a:endParaRPr>
            </a:p>
          </p:txBody>
        </p:sp>
        <p:sp>
          <p:nvSpPr>
            <p:cNvPr id="79" name="Graphic 24">
              <a:extLst>
                <a:ext uri="{FF2B5EF4-FFF2-40B4-BE49-F238E27FC236}">
                  <a16:creationId xmlns:a16="http://schemas.microsoft.com/office/drawing/2014/main" id="{4BB66157-5E61-4087-9269-EEC1E0BFA7DE}"/>
                </a:ext>
              </a:extLst>
            </p:cNvPr>
            <p:cNvSpPr/>
            <p:nvPr/>
          </p:nvSpPr>
          <p:spPr>
            <a:xfrm rot="2706887">
              <a:off x="2272918" y="4379484"/>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endParaRPr lang="en-US" dirty="0">
                <a:solidFill>
                  <a:prstClr val="black"/>
                </a:solidFill>
              </a:endParaRPr>
            </a:p>
          </p:txBody>
        </p:sp>
      </p:grpSp>
      <p:sp>
        <p:nvSpPr>
          <p:cNvPr id="14" name="TextBox 13">
            <a:extLst>
              <a:ext uri="{FF2B5EF4-FFF2-40B4-BE49-F238E27FC236}">
                <a16:creationId xmlns:a16="http://schemas.microsoft.com/office/drawing/2014/main" id="{C221F751-3C5B-4561-AD14-8637C5B66736}"/>
              </a:ext>
            </a:extLst>
          </p:cNvPr>
          <p:cNvSpPr txBox="1"/>
          <p:nvPr/>
        </p:nvSpPr>
        <p:spPr>
          <a:xfrm>
            <a:off x="2379314" y="2159326"/>
            <a:ext cx="9812686" cy="2578847"/>
          </a:xfrm>
          <a:prstGeom prst="rect">
            <a:avLst/>
          </a:prstGeom>
          <a:noFill/>
        </p:spPr>
        <p:txBody>
          <a:bodyPr wrap="square" rtlCol="0" anchor="ctr">
            <a:spAutoFit/>
          </a:bodyPr>
          <a:lstStyle/>
          <a:p>
            <a:pPr algn="ctr" rtl="1">
              <a:lnSpc>
                <a:spcPct val="115000"/>
              </a:lnSpc>
            </a:pPr>
            <a:r>
              <a:rPr lang="ar-IQ" sz="15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التجربة الرابعة</a:t>
            </a:r>
            <a:endParaRPr lang="en-US" sz="15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2" name="مستطيل: زوايا مستديرة 1">
            <a:extLst>
              <a:ext uri="{FF2B5EF4-FFF2-40B4-BE49-F238E27FC236}">
                <a16:creationId xmlns:a16="http://schemas.microsoft.com/office/drawing/2014/main" id="{5F860ECD-31A5-A5DB-F3F3-05AAB758FDF5}"/>
              </a:ext>
            </a:extLst>
          </p:cNvPr>
          <p:cNvSpPr>
            <a:spLocks noChangeArrowheads="1"/>
          </p:cNvSpPr>
          <p:nvPr/>
        </p:nvSpPr>
        <p:spPr bwMode="auto">
          <a:xfrm>
            <a:off x="26505" y="5068142"/>
            <a:ext cx="12192000"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SA" sz="3000" b="1" dirty="0">
                <a:solidFill>
                  <a:schemeClr val="accent3">
                    <a:lumMod val="50000"/>
                  </a:schemeClr>
                </a:solidFill>
              </a:rPr>
              <a:t>التأثير التأزري لإضافة </a:t>
            </a:r>
            <a:r>
              <a:rPr lang="ar-SA" sz="3000" b="1" dirty="0">
                <a:solidFill>
                  <a:srgbClr val="FF0000"/>
                </a:solidFill>
              </a:rPr>
              <a:t>فيتاميني</a:t>
            </a:r>
            <a:r>
              <a:rPr lang="en-US" sz="3000" b="1" dirty="0">
                <a:solidFill>
                  <a:srgbClr val="FF0000"/>
                </a:solidFill>
              </a:rPr>
              <a:t> E </a:t>
            </a:r>
            <a:r>
              <a:rPr lang="ar-SA" sz="3000" b="1" dirty="0">
                <a:solidFill>
                  <a:srgbClr val="FF0000"/>
                </a:solidFill>
              </a:rPr>
              <a:t>و</a:t>
            </a:r>
            <a:r>
              <a:rPr lang="en-US" sz="3000" b="1" dirty="0">
                <a:solidFill>
                  <a:srgbClr val="FF0000"/>
                </a:solidFill>
              </a:rPr>
              <a:t>C</a:t>
            </a:r>
            <a:r>
              <a:rPr lang="en-US" sz="3000" b="1" dirty="0">
                <a:solidFill>
                  <a:schemeClr val="accent3">
                    <a:lumMod val="50000"/>
                  </a:schemeClr>
                </a:solidFill>
              </a:rPr>
              <a:t> </a:t>
            </a:r>
            <a:r>
              <a:rPr lang="ar-IQ" sz="3000" b="1" dirty="0">
                <a:solidFill>
                  <a:schemeClr val="accent3">
                    <a:lumMod val="50000"/>
                  </a:schemeClr>
                </a:solidFill>
              </a:rPr>
              <a:t> </a:t>
            </a:r>
            <a:r>
              <a:rPr lang="ar-SA" sz="3000" b="1" dirty="0">
                <a:solidFill>
                  <a:schemeClr val="accent3">
                    <a:lumMod val="50000"/>
                  </a:schemeClr>
                </a:solidFill>
              </a:rPr>
              <a:t>او حامضي </a:t>
            </a:r>
            <a:r>
              <a:rPr lang="ar-SA" sz="3000" b="1" dirty="0">
                <a:solidFill>
                  <a:srgbClr val="FF0000"/>
                </a:solidFill>
              </a:rPr>
              <a:t>الكلوتامين والارجنين </a:t>
            </a:r>
            <a:r>
              <a:rPr lang="ar-SA" sz="3000" b="1" dirty="0">
                <a:solidFill>
                  <a:schemeClr val="accent3">
                    <a:lumMod val="50000"/>
                  </a:schemeClr>
                </a:solidFill>
              </a:rPr>
              <a:t>الى مخفف الترس لعينات السائل المنوي المرشحة بتقانتي </a:t>
            </a:r>
            <a:r>
              <a:rPr lang="en-US" sz="3000" b="1" dirty="0">
                <a:solidFill>
                  <a:srgbClr val="FF0000"/>
                </a:solidFill>
              </a:rPr>
              <a:t>Sil-Select Plus</a:t>
            </a:r>
            <a:r>
              <a:rPr lang="ar-IQ" sz="3000" b="1" dirty="0">
                <a:solidFill>
                  <a:srgbClr val="FF0000"/>
                </a:solidFill>
              </a:rPr>
              <a:t> </a:t>
            </a:r>
            <a:r>
              <a:rPr lang="ar-IQ" sz="3000" b="1" dirty="0"/>
              <a:t>و</a:t>
            </a:r>
            <a:r>
              <a:rPr lang="en-US" sz="3000" b="1" dirty="0">
                <a:solidFill>
                  <a:srgbClr val="FF0000"/>
                </a:solidFill>
              </a:rPr>
              <a:t>Swim Down </a:t>
            </a:r>
            <a:r>
              <a:rPr lang="ar-IQ" sz="3000" b="1" dirty="0">
                <a:solidFill>
                  <a:srgbClr val="FF0000"/>
                </a:solidFill>
              </a:rPr>
              <a:t> </a:t>
            </a:r>
            <a:r>
              <a:rPr lang="ar-SA" sz="3000" b="1" dirty="0">
                <a:solidFill>
                  <a:schemeClr val="accent3">
                    <a:lumMod val="50000"/>
                  </a:schemeClr>
                </a:solidFill>
              </a:rPr>
              <a:t>لدى ثيران الجاموس العراقي على نوعية السائل المنوي بعد الحفظ بالتبريد والتجميد</a:t>
            </a:r>
            <a:r>
              <a:rPr lang="ar-IQ" sz="3000" b="1" dirty="0">
                <a:solidFill>
                  <a:schemeClr val="accent3">
                    <a:lumMod val="50000"/>
                  </a:schemeClr>
                </a:solidFill>
              </a:rPr>
              <a:t>.</a:t>
            </a:r>
            <a:endParaRPr lang="en-US" sz="3000" dirty="0">
              <a:solidFill>
                <a:schemeClr val="accent3">
                  <a:lumMod val="50000"/>
                </a:schemeClr>
              </a:solidFill>
            </a:endParaRPr>
          </a:p>
        </p:txBody>
      </p:sp>
    </p:spTree>
    <p:extLst>
      <p:ext uri="{BB962C8B-B14F-4D97-AF65-F5344CB8AC3E}">
        <p14:creationId xmlns:p14="http://schemas.microsoft.com/office/powerpoint/2010/main" val="22321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 fill="hold"/>
                                        <p:tgtEl>
                                          <p:spTgt spid="82"/>
                                        </p:tgtEl>
                                        <p:attrNameLst>
                                          <p:attrName>ppt_x</p:attrName>
                                        </p:attrNameLst>
                                      </p:cBhvr>
                                      <p:tavLst>
                                        <p:tav tm="0">
                                          <p:val>
                                            <p:strVal val="#ppt_x"/>
                                          </p:val>
                                        </p:tav>
                                        <p:tav tm="100000">
                                          <p:val>
                                            <p:strVal val="#ppt_x"/>
                                          </p:val>
                                        </p:tav>
                                      </p:tavLst>
                                    </p:anim>
                                    <p:anim calcmode="lin" valueType="num">
                                      <p:cBhvr additive="base">
                                        <p:cTn id="12" dur="1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 fill="hold"/>
                                        <p:tgtEl>
                                          <p:spTgt spid="14"/>
                                        </p:tgtEl>
                                        <p:attrNameLst>
                                          <p:attrName>ppt_x</p:attrName>
                                        </p:attrNameLst>
                                      </p:cBhvr>
                                      <p:tavLst>
                                        <p:tav tm="0">
                                          <p:val>
                                            <p:strVal val="#ppt_x"/>
                                          </p:val>
                                        </p:tav>
                                        <p:tav tm="100000">
                                          <p:val>
                                            <p:strVal val="#ppt_x"/>
                                          </p:val>
                                        </p:tav>
                                      </p:tavLst>
                                    </p:anim>
                                    <p:anim calcmode="lin" valueType="num">
                                      <p:cBhvr additive="base">
                                        <p:cTn id="16" dur="1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 fill="hold"/>
                                        <p:tgtEl>
                                          <p:spTgt spid="2"/>
                                        </p:tgtEl>
                                        <p:attrNameLst>
                                          <p:attrName>ppt_x</p:attrName>
                                        </p:attrNameLst>
                                      </p:cBhvr>
                                      <p:tavLst>
                                        <p:tav tm="0">
                                          <p:val>
                                            <p:strVal val="#ppt_x"/>
                                          </p:val>
                                        </p:tav>
                                        <p:tav tm="100000">
                                          <p:val>
                                            <p:strVal val="#ppt_x"/>
                                          </p:val>
                                        </p:tav>
                                      </p:tavLst>
                                    </p:anim>
                                    <p:anim calcmode="lin" valueType="num">
                                      <p:cBhvr additive="base">
                                        <p:cTn id="20" dur="1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55FB8-0107-4CAF-1D56-7E99C7E5339F}"/>
              </a:ext>
            </a:extLst>
          </p:cNvPr>
          <p:cNvPicPr>
            <a:picLocks noChangeAspect="1"/>
          </p:cNvPicPr>
          <p:nvPr/>
        </p:nvPicPr>
        <p:blipFill>
          <a:blip r:embed="rId2"/>
          <a:stretch>
            <a:fillRect/>
          </a:stretch>
        </p:blipFill>
        <p:spPr>
          <a:xfrm>
            <a:off x="0" y="0"/>
            <a:ext cx="12192000" cy="6858000"/>
          </a:xfrm>
          <a:prstGeom prst="rect">
            <a:avLst/>
          </a:prstGeom>
        </p:spPr>
      </p:pic>
      <p:pic>
        <p:nvPicPr>
          <p:cNvPr id="6" name="Graphic 5" descr="Arrow Up with solid fill">
            <a:extLst>
              <a:ext uri="{FF2B5EF4-FFF2-40B4-BE49-F238E27FC236}">
                <a16:creationId xmlns:a16="http://schemas.microsoft.com/office/drawing/2014/main" id="{6CC31D73-83BC-F407-ECD7-784E0E80A9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4359" y="942501"/>
            <a:ext cx="2069433" cy="1337557"/>
          </a:xfrm>
          <a:prstGeom prst="rect">
            <a:avLst/>
          </a:prstGeom>
        </p:spPr>
      </p:pic>
      <p:pic>
        <p:nvPicPr>
          <p:cNvPr id="7" name="Graphic 6" descr="Arrow Up with solid fill">
            <a:extLst>
              <a:ext uri="{FF2B5EF4-FFF2-40B4-BE49-F238E27FC236}">
                <a16:creationId xmlns:a16="http://schemas.microsoft.com/office/drawing/2014/main" id="{F05E21F5-DD04-2249-A8DE-F789C5609F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22599" y="2825087"/>
            <a:ext cx="2069433" cy="452162"/>
          </a:xfrm>
          <a:prstGeom prst="rect">
            <a:avLst/>
          </a:prstGeom>
        </p:spPr>
      </p:pic>
      <p:pic>
        <p:nvPicPr>
          <p:cNvPr id="8" name="Graphic 7" descr="Arrow Up with solid fill">
            <a:extLst>
              <a:ext uri="{FF2B5EF4-FFF2-40B4-BE49-F238E27FC236}">
                <a16:creationId xmlns:a16="http://schemas.microsoft.com/office/drawing/2014/main" id="{F4249BC9-D303-7544-AE3C-9A35D788DE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768006" y="4632535"/>
            <a:ext cx="2069433" cy="949400"/>
          </a:xfrm>
          <a:prstGeom prst="rect">
            <a:avLst/>
          </a:prstGeom>
        </p:spPr>
      </p:pic>
      <p:pic>
        <p:nvPicPr>
          <p:cNvPr id="9" name="Graphic 8" descr="Arrow Up with solid fill">
            <a:extLst>
              <a:ext uri="{FF2B5EF4-FFF2-40B4-BE49-F238E27FC236}">
                <a16:creationId xmlns:a16="http://schemas.microsoft.com/office/drawing/2014/main" id="{155593E4-09FC-C70B-4FFD-BDEB6C8E7A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9847" y="6063080"/>
            <a:ext cx="2069433" cy="452162"/>
          </a:xfrm>
          <a:prstGeom prst="rect">
            <a:avLst/>
          </a:prstGeom>
        </p:spPr>
      </p:pic>
      <p:pic>
        <p:nvPicPr>
          <p:cNvPr id="10" name="Graphic 9" descr="Arrow Up with solid fill">
            <a:extLst>
              <a:ext uri="{FF2B5EF4-FFF2-40B4-BE49-F238E27FC236}">
                <a16:creationId xmlns:a16="http://schemas.microsoft.com/office/drawing/2014/main" id="{3252C754-1846-B080-6F15-521374F5A9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9846" y="942501"/>
            <a:ext cx="2069433" cy="3209733"/>
          </a:xfrm>
          <a:prstGeom prst="rect">
            <a:avLst/>
          </a:prstGeom>
        </p:spPr>
      </p:pic>
      <p:pic>
        <p:nvPicPr>
          <p:cNvPr id="11" name="Graphic 10" descr="Arrow Up with solid fill">
            <a:extLst>
              <a:ext uri="{FF2B5EF4-FFF2-40B4-BE49-F238E27FC236}">
                <a16:creationId xmlns:a16="http://schemas.microsoft.com/office/drawing/2014/main" id="{7401DEF6-0069-5B67-1344-6A295F2F2E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886" y="833316"/>
            <a:ext cx="2069433" cy="5895030"/>
          </a:xfrm>
          <a:prstGeom prst="rect">
            <a:avLst/>
          </a:prstGeom>
        </p:spPr>
      </p:pic>
      <p:pic>
        <p:nvPicPr>
          <p:cNvPr id="12" name="Graphic 11" descr="Arrow Up with solid fill">
            <a:extLst>
              <a:ext uri="{FF2B5EF4-FFF2-40B4-BE49-F238E27FC236}">
                <a16:creationId xmlns:a16="http://schemas.microsoft.com/office/drawing/2014/main" id="{AAFD001D-A6F4-0C90-8D04-A9AAB9F869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3396" y="833316"/>
            <a:ext cx="2069433" cy="5895030"/>
          </a:xfrm>
          <a:prstGeom prst="rect">
            <a:avLst/>
          </a:prstGeom>
        </p:spPr>
      </p:pic>
      <p:sp>
        <p:nvSpPr>
          <p:cNvPr id="13" name="مستطيل: زوايا مستديرة 1">
            <a:extLst>
              <a:ext uri="{FF2B5EF4-FFF2-40B4-BE49-F238E27FC236}">
                <a16:creationId xmlns:a16="http://schemas.microsoft.com/office/drawing/2014/main" id="{2F6E6A65-2B68-B780-DCEA-8AB0EDA49E3B}"/>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الحركة الفردية</a:t>
            </a:r>
            <a:endParaRPr lang="en-US" sz="10000" dirty="0"/>
          </a:p>
        </p:txBody>
      </p:sp>
    </p:spTree>
    <p:extLst>
      <p:ext uri="{BB962C8B-B14F-4D97-AF65-F5344CB8AC3E}">
        <p14:creationId xmlns:p14="http://schemas.microsoft.com/office/powerpoint/2010/main" val="1830303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55FB8-0107-4CAF-1D56-7E99C7E5339F}"/>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AD8412BC-D681-5CEE-76DA-55358DB36F28}"/>
              </a:ext>
            </a:extLst>
          </p:cNvPr>
          <p:cNvSpPr>
            <a:spLocks noChangeArrowheads="1"/>
          </p:cNvSpPr>
          <p:nvPr/>
        </p:nvSpPr>
        <p:spPr bwMode="auto">
          <a:xfrm>
            <a:off x="-11268891"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الحركة الفردية</a:t>
            </a:r>
            <a:endParaRPr lang="en-US" sz="10000" dirty="0"/>
          </a:p>
        </p:txBody>
      </p:sp>
      <p:pic>
        <p:nvPicPr>
          <p:cNvPr id="3" name="Graphic 2" descr="Arrow Up with solid fill">
            <a:extLst>
              <a:ext uri="{FF2B5EF4-FFF2-40B4-BE49-F238E27FC236}">
                <a16:creationId xmlns:a16="http://schemas.microsoft.com/office/drawing/2014/main" id="{79C9EB56-EAC6-18B8-5674-07E534386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4359" y="942501"/>
            <a:ext cx="2069433" cy="1337557"/>
          </a:xfrm>
          <a:prstGeom prst="rect">
            <a:avLst/>
          </a:prstGeom>
        </p:spPr>
      </p:pic>
      <p:pic>
        <p:nvPicPr>
          <p:cNvPr id="5" name="Graphic 4" descr="Arrow Up with solid fill">
            <a:extLst>
              <a:ext uri="{FF2B5EF4-FFF2-40B4-BE49-F238E27FC236}">
                <a16:creationId xmlns:a16="http://schemas.microsoft.com/office/drawing/2014/main" id="{FC3D3D7A-0BC0-3A04-D8FA-818247898C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22599" y="2825087"/>
            <a:ext cx="2069433" cy="452162"/>
          </a:xfrm>
          <a:prstGeom prst="rect">
            <a:avLst/>
          </a:prstGeom>
        </p:spPr>
      </p:pic>
      <p:pic>
        <p:nvPicPr>
          <p:cNvPr id="6" name="Graphic 5" descr="Arrow Up with solid fill">
            <a:extLst>
              <a:ext uri="{FF2B5EF4-FFF2-40B4-BE49-F238E27FC236}">
                <a16:creationId xmlns:a16="http://schemas.microsoft.com/office/drawing/2014/main" id="{68059D5C-22EC-FDC0-D5F0-CCB1FEC770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768006" y="4632535"/>
            <a:ext cx="2069433" cy="949400"/>
          </a:xfrm>
          <a:prstGeom prst="rect">
            <a:avLst/>
          </a:prstGeom>
        </p:spPr>
      </p:pic>
      <p:pic>
        <p:nvPicPr>
          <p:cNvPr id="7" name="Graphic 6" descr="Arrow Up with solid fill">
            <a:extLst>
              <a:ext uri="{FF2B5EF4-FFF2-40B4-BE49-F238E27FC236}">
                <a16:creationId xmlns:a16="http://schemas.microsoft.com/office/drawing/2014/main" id="{9372EA60-0CBC-1CEB-9A7F-CE4A6C5F87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9847" y="6063080"/>
            <a:ext cx="2069433" cy="452162"/>
          </a:xfrm>
          <a:prstGeom prst="rect">
            <a:avLst/>
          </a:prstGeom>
        </p:spPr>
      </p:pic>
      <p:pic>
        <p:nvPicPr>
          <p:cNvPr id="8" name="Graphic 7" descr="Arrow Up with solid fill">
            <a:extLst>
              <a:ext uri="{FF2B5EF4-FFF2-40B4-BE49-F238E27FC236}">
                <a16:creationId xmlns:a16="http://schemas.microsoft.com/office/drawing/2014/main" id="{7A40EF11-8E0E-9E09-40F4-9209155C5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9846" y="942501"/>
            <a:ext cx="2069433" cy="3209733"/>
          </a:xfrm>
          <a:prstGeom prst="rect">
            <a:avLst/>
          </a:prstGeom>
        </p:spPr>
      </p:pic>
      <p:pic>
        <p:nvPicPr>
          <p:cNvPr id="9" name="Graphic 8" descr="Arrow Up with solid fill">
            <a:extLst>
              <a:ext uri="{FF2B5EF4-FFF2-40B4-BE49-F238E27FC236}">
                <a16:creationId xmlns:a16="http://schemas.microsoft.com/office/drawing/2014/main" id="{33440096-77AF-BA97-0056-27D6DF6EAD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886" y="833316"/>
            <a:ext cx="2069433" cy="5895030"/>
          </a:xfrm>
          <a:prstGeom prst="rect">
            <a:avLst/>
          </a:prstGeom>
        </p:spPr>
      </p:pic>
      <p:pic>
        <p:nvPicPr>
          <p:cNvPr id="10" name="Graphic 9" descr="Arrow Up with solid fill">
            <a:extLst>
              <a:ext uri="{FF2B5EF4-FFF2-40B4-BE49-F238E27FC236}">
                <a16:creationId xmlns:a16="http://schemas.microsoft.com/office/drawing/2014/main" id="{B9B28DC3-5030-E424-88AF-6E58E0915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3396" y="833316"/>
            <a:ext cx="2069433" cy="5895030"/>
          </a:xfrm>
          <a:prstGeom prst="rect">
            <a:avLst/>
          </a:prstGeom>
        </p:spPr>
      </p:pic>
      <p:sp>
        <p:nvSpPr>
          <p:cNvPr id="11" name="مستطيل: زوايا مستديرة 1">
            <a:extLst>
              <a:ext uri="{FF2B5EF4-FFF2-40B4-BE49-F238E27FC236}">
                <a16:creationId xmlns:a16="http://schemas.microsoft.com/office/drawing/2014/main" id="{75CD1018-09E4-C0E2-D8F2-72B6CB17D972}"/>
              </a:ext>
            </a:extLst>
          </p:cNvPr>
          <p:cNvSpPr>
            <a:spLocks noChangeArrowheads="1"/>
          </p:cNvSpPr>
          <p:nvPr/>
        </p:nvSpPr>
        <p:spPr bwMode="auto">
          <a:xfrm>
            <a:off x="12341800"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النطف الحية</a:t>
            </a:r>
            <a:endParaRPr lang="en-US" sz="10000" dirty="0"/>
          </a:p>
        </p:txBody>
      </p:sp>
    </p:spTree>
    <p:extLst>
      <p:ext uri="{BB962C8B-B14F-4D97-AF65-F5344CB8AC3E}">
        <p14:creationId xmlns:p14="http://schemas.microsoft.com/office/powerpoint/2010/main" val="14118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5EB29-F31D-375A-3A5B-8A4C303C6CE0}"/>
              </a:ext>
            </a:extLst>
          </p:cNvPr>
          <p:cNvPicPr>
            <a:picLocks noChangeAspect="1"/>
          </p:cNvPicPr>
          <p:nvPr/>
        </p:nvPicPr>
        <p:blipFill>
          <a:blip r:embed="rId2"/>
          <a:stretch>
            <a:fillRect/>
          </a:stretch>
        </p:blipFill>
        <p:spPr>
          <a:xfrm>
            <a:off x="0" y="0"/>
            <a:ext cx="12192000" cy="6858000"/>
          </a:xfrm>
          <a:prstGeom prst="rect">
            <a:avLst/>
          </a:prstGeom>
        </p:spPr>
      </p:pic>
      <p:pic>
        <p:nvPicPr>
          <p:cNvPr id="4" name="Graphic 3" descr="Arrow Up with solid fill">
            <a:extLst>
              <a:ext uri="{FF2B5EF4-FFF2-40B4-BE49-F238E27FC236}">
                <a16:creationId xmlns:a16="http://schemas.microsoft.com/office/drawing/2014/main" id="{3CF7AC4E-8936-B464-57AB-EAB77ECAF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7630" y="901558"/>
            <a:ext cx="2069433" cy="531458"/>
          </a:xfrm>
          <a:prstGeom prst="rect">
            <a:avLst/>
          </a:prstGeom>
        </p:spPr>
      </p:pic>
      <p:pic>
        <p:nvPicPr>
          <p:cNvPr id="5" name="Graphic 4" descr="Arrow Up with solid fill">
            <a:extLst>
              <a:ext uri="{FF2B5EF4-FFF2-40B4-BE49-F238E27FC236}">
                <a16:creationId xmlns:a16="http://schemas.microsoft.com/office/drawing/2014/main" id="{7713A344-621E-4C11-7705-6F808E6013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693" y="723331"/>
            <a:ext cx="2069433" cy="3691720"/>
          </a:xfrm>
          <a:prstGeom prst="rect">
            <a:avLst/>
          </a:prstGeom>
        </p:spPr>
      </p:pic>
      <p:pic>
        <p:nvPicPr>
          <p:cNvPr id="6" name="Graphic 5" descr="Arrow Up with solid fill">
            <a:extLst>
              <a:ext uri="{FF2B5EF4-FFF2-40B4-BE49-F238E27FC236}">
                <a16:creationId xmlns:a16="http://schemas.microsoft.com/office/drawing/2014/main" id="{DCBAF817-08CE-3C0C-3C93-77EB4EF7BF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7630" y="1890618"/>
            <a:ext cx="2069433" cy="531458"/>
          </a:xfrm>
          <a:prstGeom prst="rect">
            <a:avLst/>
          </a:prstGeom>
        </p:spPr>
      </p:pic>
      <p:pic>
        <p:nvPicPr>
          <p:cNvPr id="7" name="Graphic 6" descr="Arrow Up with solid fill">
            <a:extLst>
              <a:ext uri="{FF2B5EF4-FFF2-40B4-BE49-F238E27FC236}">
                <a16:creationId xmlns:a16="http://schemas.microsoft.com/office/drawing/2014/main" id="{73DB3165-CB54-2AB2-5B09-4615F93FDA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449877" y="4212425"/>
            <a:ext cx="2069433" cy="1922244"/>
          </a:xfrm>
          <a:prstGeom prst="rect">
            <a:avLst/>
          </a:prstGeom>
        </p:spPr>
      </p:pic>
      <p:pic>
        <p:nvPicPr>
          <p:cNvPr id="8" name="Graphic 7" descr="Arrow Up with solid fill">
            <a:extLst>
              <a:ext uri="{FF2B5EF4-FFF2-40B4-BE49-F238E27FC236}">
                <a16:creationId xmlns:a16="http://schemas.microsoft.com/office/drawing/2014/main" id="{F373F46A-F05F-0B18-8CD5-8B5E6FCFE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692" y="6205400"/>
            <a:ext cx="2069433" cy="429101"/>
          </a:xfrm>
          <a:prstGeom prst="rect">
            <a:avLst/>
          </a:prstGeom>
        </p:spPr>
      </p:pic>
      <p:pic>
        <p:nvPicPr>
          <p:cNvPr id="9" name="Graphic 8" descr="Arrow Up with solid fill">
            <a:extLst>
              <a:ext uri="{FF2B5EF4-FFF2-40B4-BE49-F238E27FC236}">
                <a16:creationId xmlns:a16="http://schemas.microsoft.com/office/drawing/2014/main" id="{62F4AAC4-62FF-2949-4754-D51179DED7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548890" y="4712255"/>
            <a:ext cx="2069433" cy="1992975"/>
          </a:xfrm>
          <a:prstGeom prst="rect">
            <a:avLst/>
          </a:prstGeom>
        </p:spPr>
      </p:pic>
      <p:pic>
        <p:nvPicPr>
          <p:cNvPr id="10" name="Graphic 9" descr="Arrow Up with solid fill">
            <a:extLst>
              <a:ext uri="{FF2B5EF4-FFF2-40B4-BE49-F238E27FC236}">
                <a16:creationId xmlns:a16="http://schemas.microsoft.com/office/drawing/2014/main" id="{9EC2B893-26BF-FC00-B3ED-01A658B80E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585087" y="4712256"/>
            <a:ext cx="2069433" cy="1992975"/>
          </a:xfrm>
          <a:prstGeom prst="rect">
            <a:avLst/>
          </a:prstGeom>
        </p:spPr>
      </p:pic>
      <p:pic>
        <p:nvPicPr>
          <p:cNvPr id="11" name="Graphic 10" descr="Arrow Up with solid fill">
            <a:extLst>
              <a:ext uri="{FF2B5EF4-FFF2-40B4-BE49-F238E27FC236}">
                <a16:creationId xmlns:a16="http://schemas.microsoft.com/office/drawing/2014/main" id="{CBE4A64B-CF85-C802-B229-AA39F0C70F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81779" y="4740670"/>
            <a:ext cx="2069433" cy="1992975"/>
          </a:xfrm>
          <a:prstGeom prst="rect">
            <a:avLst/>
          </a:prstGeom>
        </p:spPr>
      </p:pic>
      <p:pic>
        <p:nvPicPr>
          <p:cNvPr id="12" name="Graphic 11" descr="Arrow Up with solid fill">
            <a:extLst>
              <a:ext uri="{FF2B5EF4-FFF2-40B4-BE49-F238E27FC236}">
                <a16:creationId xmlns:a16="http://schemas.microsoft.com/office/drawing/2014/main" id="{A6C0FDBF-F13D-6C4A-DE7E-0AB0F95DB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7945" y="2422076"/>
            <a:ext cx="2069433" cy="912270"/>
          </a:xfrm>
          <a:prstGeom prst="rect">
            <a:avLst/>
          </a:prstGeom>
        </p:spPr>
      </p:pic>
      <p:pic>
        <p:nvPicPr>
          <p:cNvPr id="13" name="Graphic 12" descr="Arrow Up with solid fill">
            <a:extLst>
              <a:ext uri="{FF2B5EF4-FFF2-40B4-BE49-F238E27FC236}">
                <a16:creationId xmlns:a16="http://schemas.microsoft.com/office/drawing/2014/main" id="{580577B7-C5E1-613A-6599-AC160ACAC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5086" y="2436283"/>
            <a:ext cx="2069433" cy="912270"/>
          </a:xfrm>
          <a:prstGeom prst="rect">
            <a:avLst/>
          </a:prstGeom>
        </p:spPr>
      </p:pic>
      <p:pic>
        <p:nvPicPr>
          <p:cNvPr id="14" name="Graphic 13" descr="Arrow Up with solid fill">
            <a:extLst>
              <a:ext uri="{FF2B5EF4-FFF2-40B4-BE49-F238E27FC236}">
                <a16:creationId xmlns:a16="http://schemas.microsoft.com/office/drawing/2014/main" id="{F8DD9402-C403-A6B8-2CF1-68D741ED1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779" y="2422076"/>
            <a:ext cx="2069433" cy="912270"/>
          </a:xfrm>
          <a:prstGeom prst="rect">
            <a:avLst/>
          </a:prstGeom>
        </p:spPr>
      </p:pic>
      <p:pic>
        <p:nvPicPr>
          <p:cNvPr id="15" name="Graphic 14" descr="Arrow Up with solid fill">
            <a:extLst>
              <a:ext uri="{FF2B5EF4-FFF2-40B4-BE49-F238E27FC236}">
                <a16:creationId xmlns:a16="http://schemas.microsoft.com/office/drawing/2014/main" id="{AC79F9B1-7F77-E8BE-27F9-B04C40DCB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6417" y="1467392"/>
            <a:ext cx="2069433" cy="423226"/>
          </a:xfrm>
          <a:prstGeom prst="rect">
            <a:avLst/>
          </a:prstGeom>
        </p:spPr>
      </p:pic>
      <p:pic>
        <p:nvPicPr>
          <p:cNvPr id="16" name="Graphic 15" descr="Arrow Up with solid fill">
            <a:extLst>
              <a:ext uri="{FF2B5EF4-FFF2-40B4-BE49-F238E27FC236}">
                <a16:creationId xmlns:a16="http://schemas.microsoft.com/office/drawing/2014/main" id="{D377E5BC-2892-7D41-4E2D-4D8365A370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575" y="1481599"/>
            <a:ext cx="2069433" cy="423226"/>
          </a:xfrm>
          <a:prstGeom prst="rect">
            <a:avLst/>
          </a:prstGeom>
        </p:spPr>
      </p:pic>
      <p:pic>
        <p:nvPicPr>
          <p:cNvPr id="17" name="Graphic 16" descr="Arrow Up with solid fill">
            <a:extLst>
              <a:ext uri="{FF2B5EF4-FFF2-40B4-BE49-F238E27FC236}">
                <a16:creationId xmlns:a16="http://schemas.microsoft.com/office/drawing/2014/main" id="{5FBE8836-C289-9172-A8E9-A6A0102925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056" y="1501355"/>
            <a:ext cx="2069433" cy="423226"/>
          </a:xfrm>
          <a:prstGeom prst="rect">
            <a:avLst/>
          </a:prstGeom>
        </p:spPr>
      </p:pic>
      <p:sp>
        <p:nvSpPr>
          <p:cNvPr id="18" name="مستطيل: زوايا مستديرة 1">
            <a:extLst>
              <a:ext uri="{FF2B5EF4-FFF2-40B4-BE49-F238E27FC236}">
                <a16:creationId xmlns:a16="http://schemas.microsoft.com/office/drawing/2014/main" id="{E5CE19C5-0902-B33F-756C-12D00DE31E46}"/>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النطف الحية</a:t>
            </a:r>
            <a:endParaRPr lang="en-US" sz="10000" dirty="0"/>
          </a:p>
        </p:txBody>
      </p:sp>
    </p:spTree>
    <p:extLst>
      <p:ext uri="{BB962C8B-B14F-4D97-AF65-F5344CB8AC3E}">
        <p14:creationId xmlns:p14="http://schemas.microsoft.com/office/powerpoint/2010/main" val="979632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5EB29-F31D-375A-3A5B-8A4C303C6CE0}"/>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E0E99B5C-28B2-EC0E-F8C0-23373BA777B8}"/>
              </a:ext>
            </a:extLst>
          </p:cNvPr>
          <p:cNvSpPr>
            <a:spLocks noChangeArrowheads="1"/>
          </p:cNvSpPr>
          <p:nvPr/>
        </p:nvSpPr>
        <p:spPr bwMode="auto">
          <a:xfrm>
            <a:off x="-11241595"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النطف الحية</a:t>
            </a:r>
            <a:endParaRPr lang="en-US" sz="10000" dirty="0"/>
          </a:p>
        </p:txBody>
      </p:sp>
      <p:pic>
        <p:nvPicPr>
          <p:cNvPr id="4" name="Graphic 3" descr="Arrow Up with solid fill">
            <a:extLst>
              <a:ext uri="{FF2B5EF4-FFF2-40B4-BE49-F238E27FC236}">
                <a16:creationId xmlns:a16="http://schemas.microsoft.com/office/drawing/2014/main" id="{3CF7AC4E-8936-B464-57AB-EAB77ECAF1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7630" y="901558"/>
            <a:ext cx="2069433" cy="531458"/>
          </a:xfrm>
          <a:prstGeom prst="rect">
            <a:avLst/>
          </a:prstGeom>
        </p:spPr>
      </p:pic>
      <p:pic>
        <p:nvPicPr>
          <p:cNvPr id="5" name="Graphic 4" descr="Arrow Up with solid fill">
            <a:extLst>
              <a:ext uri="{FF2B5EF4-FFF2-40B4-BE49-F238E27FC236}">
                <a16:creationId xmlns:a16="http://schemas.microsoft.com/office/drawing/2014/main" id="{7713A344-621E-4C11-7705-6F808E6013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693" y="723331"/>
            <a:ext cx="2069433" cy="3691720"/>
          </a:xfrm>
          <a:prstGeom prst="rect">
            <a:avLst/>
          </a:prstGeom>
        </p:spPr>
      </p:pic>
      <p:pic>
        <p:nvPicPr>
          <p:cNvPr id="6" name="Graphic 5" descr="Arrow Up with solid fill">
            <a:extLst>
              <a:ext uri="{FF2B5EF4-FFF2-40B4-BE49-F238E27FC236}">
                <a16:creationId xmlns:a16="http://schemas.microsoft.com/office/drawing/2014/main" id="{DCBAF817-08CE-3C0C-3C93-77EB4EF7BF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7630" y="1890618"/>
            <a:ext cx="2069433" cy="531458"/>
          </a:xfrm>
          <a:prstGeom prst="rect">
            <a:avLst/>
          </a:prstGeom>
        </p:spPr>
      </p:pic>
      <p:pic>
        <p:nvPicPr>
          <p:cNvPr id="7" name="Graphic 6" descr="Arrow Up with solid fill">
            <a:extLst>
              <a:ext uri="{FF2B5EF4-FFF2-40B4-BE49-F238E27FC236}">
                <a16:creationId xmlns:a16="http://schemas.microsoft.com/office/drawing/2014/main" id="{73DB3165-CB54-2AB2-5B09-4615F93FDA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449877" y="4212425"/>
            <a:ext cx="2069433" cy="1922244"/>
          </a:xfrm>
          <a:prstGeom prst="rect">
            <a:avLst/>
          </a:prstGeom>
        </p:spPr>
      </p:pic>
      <p:pic>
        <p:nvPicPr>
          <p:cNvPr id="8" name="Graphic 7" descr="Arrow Up with solid fill">
            <a:extLst>
              <a:ext uri="{FF2B5EF4-FFF2-40B4-BE49-F238E27FC236}">
                <a16:creationId xmlns:a16="http://schemas.microsoft.com/office/drawing/2014/main" id="{F373F46A-F05F-0B18-8CD5-8B5E6FCFE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2692" y="6205400"/>
            <a:ext cx="2069433" cy="429101"/>
          </a:xfrm>
          <a:prstGeom prst="rect">
            <a:avLst/>
          </a:prstGeom>
        </p:spPr>
      </p:pic>
      <p:pic>
        <p:nvPicPr>
          <p:cNvPr id="9" name="Graphic 8" descr="Arrow Up with solid fill">
            <a:extLst>
              <a:ext uri="{FF2B5EF4-FFF2-40B4-BE49-F238E27FC236}">
                <a16:creationId xmlns:a16="http://schemas.microsoft.com/office/drawing/2014/main" id="{62F4AAC4-62FF-2949-4754-D51179DED7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548890" y="4712255"/>
            <a:ext cx="2069433" cy="1992975"/>
          </a:xfrm>
          <a:prstGeom prst="rect">
            <a:avLst/>
          </a:prstGeom>
        </p:spPr>
      </p:pic>
      <p:pic>
        <p:nvPicPr>
          <p:cNvPr id="10" name="Graphic 9" descr="Arrow Up with solid fill">
            <a:extLst>
              <a:ext uri="{FF2B5EF4-FFF2-40B4-BE49-F238E27FC236}">
                <a16:creationId xmlns:a16="http://schemas.microsoft.com/office/drawing/2014/main" id="{9EC2B893-26BF-FC00-B3ED-01A658B80E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585087" y="4712256"/>
            <a:ext cx="2069433" cy="1992975"/>
          </a:xfrm>
          <a:prstGeom prst="rect">
            <a:avLst/>
          </a:prstGeom>
        </p:spPr>
      </p:pic>
      <p:pic>
        <p:nvPicPr>
          <p:cNvPr id="11" name="Graphic 10" descr="Arrow Up with solid fill">
            <a:extLst>
              <a:ext uri="{FF2B5EF4-FFF2-40B4-BE49-F238E27FC236}">
                <a16:creationId xmlns:a16="http://schemas.microsoft.com/office/drawing/2014/main" id="{CBE4A64B-CF85-C802-B229-AA39F0C70F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81779" y="4740670"/>
            <a:ext cx="2069433" cy="1992975"/>
          </a:xfrm>
          <a:prstGeom prst="rect">
            <a:avLst/>
          </a:prstGeom>
        </p:spPr>
      </p:pic>
      <p:pic>
        <p:nvPicPr>
          <p:cNvPr id="12" name="Graphic 11" descr="Arrow Up with solid fill">
            <a:extLst>
              <a:ext uri="{FF2B5EF4-FFF2-40B4-BE49-F238E27FC236}">
                <a16:creationId xmlns:a16="http://schemas.microsoft.com/office/drawing/2014/main" id="{A6C0FDBF-F13D-6C4A-DE7E-0AB0F95DB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7945" y="2422076"/>
            <a:ext cx="2069433" cy="912270"/>
          </a:xfrm>
          <a:prstGeom prst="rect">
            <a:avLst/>
          </a:prstGeom>
        </p:spPr>
      </p:pic>
      <p:pic>
        <p:nvPicPr>
          <p:cNvPr id="13" name="Graphic 12" descr="Arrow Up with solid fill">
            <a:extLst>
              <a:ext uri="{FF2B5EF4-FFF2-40B4-BE49-F238E27FC236}">
                <a16:creationId xmlns:a16="http://schemas.microsoft.com/office/drawing/2014/main" id="{580577B7-C5E1-613A-6599-AC160ACAC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5086" y="2436283"/>
            <a:ext cx="2069433" cy="912270"/>
          </a:xfrm>
          <a:prstGeom prst="rect">
            <a:avLst/>
          </a:prstGeom>
        </p:spPr>
      </p:pic>
      <p:pic>
        <p:nvPicPr>
          <p:cNvPr id="14" name="Graphic 13" descr="Arrow Up with solid fill">
            <a:extLst>
              <a:ext uri="{FF2B5EF4-FFF2-40B4-BE49-F238E27FC236}">
                <a16:creationId xmlns:a16="http://schemas.microsoft.com/office/drawing/2014/main" id="{F8DD9402-C403-A6B8-2CF1-68D741ED1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779" y="2422076"/>
            <a:ext cx="2069433" cy="912270"/>
          </a:xfrm>
          <a:prstGeom prst="rect">
            <a:avLst/>
          </a:prstGeom>
        </p:spPr>
      </p:pic>
      <p:pic>
        <p:nvPicPr>
          <p:cNvPr id="15" name="Graphic 14" descr="Arrow Up with solid fill">
            <a:extLst>
              <a:ext uri="{FF2B5EF4-FFF2-40B4-BE49-F238E27FC236}">
                <a16:creationId xmlns:a16="http://schemas.microsoft.com/office/drawing/2014/main" id="{AC79F9B1-7F77-E8BE-27F9-B04C40DCB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6417" y="1467392"/>
            <a:ext cx="2069433" cy="423226"/>
          </a:xfrm>
          <a:prstGeom prst="rect">
            <a:avLst/>
          </a:prstGeom>
        </p:spPr>
      </p:pic>
      <p:pic>
        <p:nvPicPr>
          <p:cNvPr id="16" name="Graphic 15" descr="Arrow Up with solid fill">
            <a:extLst>
              <a:ext uri="{FF2B5EF4-FFF2-40B4-BE49-F238E27FC236}">
                <a16:creationId xmlns:a16="http://schemas.microsoft.com/office/drawing/2014/main" id="{D377E5BC-2892-7D41-4E2D-4D8365A370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575" y="1481599"/>
            <a:ext cx="2069433" cy="423226"/>
          </a:xfrm>
          <a:prstGeom prst="rect">
            <a:avLst/>
          </a:prstGeom>
        </p:spPr>
      </p:pic>
      <p:pic>
        <p:nvPicPr>
          <p:cNvPr id="17" name="Graphic 16" descr="Arrow Up with solid fill">
            <a:extLst>
              <a:ext uri="{FF2B5EF4-FFF2-40B4-BE49-F238E27FC236}">
                <a16:creationId xmlns:a16="http://schemas.microsoft.com/office/drawing/2014/main" id="{5FBE8836-C289-9172-A8E9-A6A0102925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056" y="1501355"/>
            <a:ext cx="2069433" cy="423226"/>
          </a:xfrm>
          <a:prstGeom prst="rect">
            <a:avLst/>
          </a:prstGeom>
        </p:spPr>
      </p:pic>
      <p:sp>
        <p:nvSpPr>
          <p:cNvPr id="18" name="مستطيل: زوايا مستديرة 1">
            <a:extLst>
              <a:ext uri="{FF2B5EF4-FFF2-40B4-BE49-F238E27FC236}">
                <a16:creationId xmlns:a16="http://schemas.microsoft.com/office/drawing/2014/main" id="{7D7CFDD2-215B-0EEC-87D7-90FDE8541DB8}"/>
              </a:ext>
            </a:extLst>
          </p:cNvPr>
          <p:cNvSpPr>
            <a:spLocks noChangeArrowheads="1"/>
          </p:cNvSpPr>
          <p:nvPr/>
        </p:nvSpPr>
        <p:spPr bwMode="auto">
          <a:xfrm>
            <a:off x="12328150" y="2330810"/>
            <a:ext cx="11134981" cy="3629423"/>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تشوهات القطعة الرئيسية والنهائية لذيل النطف</a:t>
            </a:r>
            <a:endParaRPr lang="en-US" sz="10000" dirty="0"/>
          </a:p>
        </p:txBody>
      </p:sp>
    </p:spTree>
    <p:extLst>
      <p:ext uri="{BB962C8B-B14F-4D97-AF65-F5344CB8AC3E}">
        <p14:creationId xmlns:p14="http://schemas.microsoft.com/office/powerpoint/2010/main" val="2880297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72B6A-5D45-511D-4B6D-039A4A7F472F}"/>
              </a:ext>
            </a:extLst>
          </p:cNvPr>
          <p:cNvPicPr>
            <a:picLocks noChangeAspect="1"/>
          </p:cNvPicPr>
          <p:nvPr/>
        </p:nvPicPr>
        <p:blipFill>
          <a:blip r:embed="rId2"/>
          <a:stretch>
            <a:fillRect/>
          </a:stretch>
        </p:blipFill>
        <p:spPr>
          <a:xfrm>
            <a:off x="0" y="0"/>
            <a:ext cx="12192000" cy="6858000"/>
          </a:xfrm>
          <a:prstGeom prst="rect">
            <a:avLst/>
          </a:prstGeom>
        </p:spPr>
      </p:pic>
      <p:pic>
        <p:nvPicPr>
          <p:cNvPr id="4" name="Graphic 3" descr="Arrow Up with solid fill">
            <a:extLst>
              <a:ext uri="{FF2B5EF4-FFF2-40B4-BE49-F238E27FC236}">
                <a16:creationId xmlns:a16="http://schemas.microsoft.com/office/drawing/2014/main" id="{A28BDC7C-6088-C919-4D7F-BA5405A63B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8729" y="805217"/>
            <a:ext cx="2069433" cy="2934270"/>
          </a:xfrm>
          <a:prstGeom prst="rect">
            <a:avLst/>
          </a:prstGeom>
        </p:spPr>
      </p:pic>
      <p:pic>
        <p:nvPicPr>
          <p:cNvPr id="5" name="Graphic 4" descr="Arrow Up with solid fill">
            <a:extLst>
              <a:ext uri="{FF2B5EF4-FFF2-40B4-BE49-F238E27FC236}">
                <a16:creationId xmlns:a16="http://schemas.microsoft.com/office/drawing/2014/main" id="{92DF01D0-8FE3-7814-7F3F-1C9C3CCB46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8998" y="805217"/>
            <a:ext cx="2069433" cy="2934270"/>
          </a:xfrm>
          <a:prstGeom prst="rect">
            <a:avLst/>
          </a:prstGeom>
        </p:spPr>
      </p:pic>
      <p:pic>
        <p:nvPicPr>
          <p:cNvPr id="6" name="Graphic 5" descr="Arrow Up with solid fill">
            <a:extLst>
              <a:ext uri="{FF2B5EF4-FFF2-40B4-BE49-F238E27FC236}">
                <a16:creationId xmlns:a16="http://schemas.microsoft.com/office/drawing/2014/main" id="{6699B56E-916D-D2DF-1C70-8B147BB0C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6601" y="805217"/>
            <a:ext cx="2069433" cy="2934270"/>
          </a:xfrm>
          <a:prstGeom prst="rect">
            <a:avLst/>
          </a:prstGeom>
        </p:spPr>
      </p:pic>
      <p:pic>
        <p:nvPicPr>
          <p:cNvPr id="7" name="Graphic 6" descr="Arrow Up with solid fill">
            <a:extLst>
              <a:ext uri="{FF2B5EF4-FFF2-40B4-BE49-F238E27FC236}">
                <a16:creationId xmlns:a16="http://schemas.microsoft.com/office/drawing/2014/main" id="{A879A10F-FDC8-995F-3E41-6F1AF24AEF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019" y="805217"/>
            <a:ext cx="2069433" cy="2934270"/>
          </a:xfrm>
          <a:prstGeom prst="rect">
            <a:avLst/>
          </a:prstGeom>
        </p:spPr>
      </p:pic>
      <p:pic>
        <p:nvPicPr>
          <p:cNvPr id="8" name="Graphic 7" descr="Arrow Up with solid fill">
            <a:extLst>
              <a:ext uri="{FF2B5EF4-FFF2-40B4-BE49-F238E27FC236}">
                <a16:creationId xmlns:a16="http://schemas.microsoft.com/office/drawing/2014/main" id="{CE524CCC-F55F-3FD7-0FBF-C516FDBD4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208727" y="3739487"/>
            <a:ext cx="2069433" cy="2743200"/>
          </a:xfrm>
          <a:prstGeom prst="rect">
            <a:avLst/>
          </a:prstGeom>
        </p:spPr>
      </p:pic>
      <p:pic>
        <p:nvPicPr>
          <p:cNvPr id="9" name="Graphic 8" descr="Arrow Up with solid fill">
            <a:extLst>
              <a:ext uri="{FF2B5EF4-FFF2-40B4-BE49-F238E27FC236}">
                <a16:creationId xmlns:a16="http://schemas.microsoft.com/office/drawing/2014/main" id="{7F303D79-6698-EC22-6F1E-A0B1B75F44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863588" y="3700820"/>
            <a:ext cx="2069433" cy="2743200"/>
          </a:xfrm>
          <a:prstGeom prst="rect">
            <a:avLst/>
          </a:prstGeom>
        </p:spPr>
      </p:pic>
      <p:pic>
        <p:nvPicPr>
          <p:cNvPr id="10" name="Graphic 9" descr="Arrow Up with solid fill">
            <a:extLst>
              <a:ext uri="{FF2B5EF4-FFF2-40B4-BE49-F238E27FC236}">
                <a16:creationId xmlns:a16="http://schemas.microsoft.com/office/drawing/2014/main" id="{44C8B147-C3FE-6300-9FF4-B9C27C3B0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656300" y="3739488"/>
            <a:ext cx="2069433" cy="2743200"/>
          </a:xfrm>
          <a:prstGeom prst="rect">
            <a:avLst/>
          </a:prstGeom>
        </p:spPr>
      </p:pic>
      <p:pic>
        <p:nvPicPr>
          <p:cNvPr id="11" name="Graphic 10" descr="Arrow Up with solid fill">
            <a:extLst>
              <a:ext uri="{FF2B5EF4-FFF2-40B4-BE49-F238E27FC236}">
                <a16:creationId xmlns:a16="http://schemas.microsoft.com/office/drawing/2014/main" id="{607F8D38-ADD7-C194-F12F-6360B945CD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63352" y="3700820"/>
            <a:ext cx="2069433" cy="2743200"/>
          </a:xfrm>
          <a:prstGeom prst="rect">
            <a:avLst/>
          </a:prstGeom>
        </p:spPr>
      </p:pic>
      <p:sp>
        <p:nvSpPr>
          <p:cNvPr id="12" name="مستطيل: زوايا مستديرة 1">
            <a:extLst>
              <a:ext uri="{FF2B5EF4-FFF2-40B4-BE49-F238E27FC236}">
                <a16:creationId xmlns:a16="http://schemas.microsoft.com/office/drawing/2014/main" id="{E9F307D0-9EC0-A7D0-4F36-C67666F4E29F}"/>
              </a:ext>
            </a:extLst>
          </p:cNvPr>
          <p:cNvSpPr>
            <a:spLocks noChangeArrowheads="1"/>
          </p:cNvSpPr>
          <p:nvPr/>
        </p:nvSpPr>
        <p:spPr bwMode="auto">
          <a:xfrm>
            <a:off x="713877" y="2330810"/>
            <a:ext cx="11134981" cy="3629423"/>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تشوهات القطعة الرئيسية والنهائية لذيل النطف</a:t>
            </a:r>
            <a:endParaRPr lang="en-US" sz="10000" dirty="0"/>
          </a:p>
        </p:txBody>
      </p:sp>
    </p:spTree>
    <p:extLst>
      <p:ext uri="{BB962C8B-B14F-4D97-AF65-F5344CB8AC3E}">
        <p14:creationId xmlns:p14="http://schemas.microsoft.com/office/powerpoint/2010/main" val="875847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CDBFFA6-E8A4-4586-A05B-95A2BE645CBF}"/>
              </a:ext>
            </a:extLst>
          </p:cNvPr>
          <p:cNvSpPr txBox="1"/>
          <p:nvPr/>
        </p:nvSpPr>
        <p:spPr>
          <a:xfrm>
            <a:off x="10597712" y="195470"/>
            <a:ext cx="1434151" cy="646331"/>
          </a:xfrm>
          <a:prstGeom prst="rect">
            <a:avLst/>
          </a:prstGeom>
          <a:noFill/>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3333CC"/>
                </a:solidFill>
                <a:effectLst/>
                <a:uLnTx/>
                <a:uFillTx/>
                <a:latin typeface="Calibri" panose="020F0502020204030204" pitchFamily="34" charset="0"/>
                <a:ea typeface="Calibri" panose="020F0502020204030204" pitchFamily="34" charset="0"/>
                <a:cs typeface="Arial" panose="020B0604020202020204" pitchFamily="34" charset="0"/>
              </a:rPr>
              <a:t>المقدمة</a:t>
            </a:r>
            <a:r>
              <a:rPr kumimoji="0" lang="ar-IQ"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Arial"/>
              <a:cs typeface="+mn-cs"/>
            </a:endParaRPr>
          </a:p>
        </p:txBody>
      </p:sp>
      <p:sp>
        <p:nvSpPr>
          <p:cNvPr id="13" name="مربع نص 12">
            <a:extLst>
              <a:ext uri="{FF2B5EF4-FFF2-40B4-BE49-F238E27FC236}">
                <a16:creationId xmlns:a16="http://schemas.microsoft.com/office/drawing/2014/main" id="{59DF02F3-7EE5-4C4F-8718-1F633730DE72}"/>
              </a:ext>
            </a:extLst>
          </p:cNvPr>
          <p:cNvSpPr txBox="1"/>
          <p:nvPr/>
        </p:nvSpPr>
        <p:spPr>
          <a:xfrm>
            <a:off x="252119" y="1240633"/>
            <a:ext cx="11779744" cy="3785652"/>
          </a:xfrm>
          <a:prstGeom prst="rect">
            <a:avLst/>
          </a:prstGeom>
          <a:solidFill>
            <a:schemeClr val="bg1"/>
          </a:solidFill>
          <a:ln w="25400">
            <a:solidFill>
              <a:schemeClr val="accent6">
                <a:shade val="50000"/>
                <a:shade val="75000"/>
                <a:lumMod val="90000"/>
              </a:schemeClr>
            </a:solidFill>
          </a:ln>
        </p:spPr>
        <p:txBody>
          <a:bodyPr wrap="square">
            <a:spAutoFit/>
          </a:bodyPr>
          <a:lstStyle/>
          <a:p>
            <a:pPr lvl="0" algn="just" rtl="1">
              <a:defRPr/>
            </a:pPr>
            <a:r>
              <a:rPr kumimoji="0" lang="ar-IQ" sz="4000" b="1" u="none" strike="noStrike" kern="1200" cap="none" spc="0" normalizeH="0" baseline="0" noProof="0" dirty="0">
                <a:ln>
                  <a:noFill/>
                </a:ln>
                <a:solidFill>
                  <a:prstClr val="black"/>
                </a:solidFill>
                <a:effectLst/>
                <a:uLnTx/>
                <a:uFillTx/>
                <a:latin typeface="Times New Roman" panose="02020603050405020304" pitchFamily="18" charset="0"/>
                <a:cs typeface="+mj-cs"/>
              </a:rPr>
              <a:t>	</a:t>
            </a:r>
            <a:r>
              <a:rPr lang="ar-SA" sz="4000" b="1" dirty="0">
                <a:cs typeface="+mj-cs"/>
              </a:rPr>
              <a:t> إن استخدام تقانات فصل النطف في عمليات الاخصاب الخارجي</a:t>
            </a:r>
            <a:r>
              <a:rPr lang="en-US" sz="4000" b="1" dirty="0">
                <a:cs typeface="+mj-cs"/>
              </a:rPr>
              <a:t> (</a:t>
            </a:r>
            <a:r>
              <a:rPr lang="en-US" sz="4000" b="1" dirty="0">
                <a:solidFill>
                  <a:srgbClr val="FF0000"/>
                </a:solidFill>
                <a:cs typeface="+mj-cs"/>
              </a:rPr>
              <a:t>IVF</a:t>
            </a:r>
            <a:r>
              <a:rPr lang="en-US" sz="4000" b="1" dirty="0">
                <a:cs typeface="+mj-cs"/>
              </a:rPr>
              <a:t>) </a:t>
            </a:r>
            <a:r>
              <a:rPr lang="ar-SA" sz="4000" b="1" dirty="0">
                <a:cs typeface="+mj-cs"/>
              </a:rPr>
              <a:t>ادى الى تحسن معنوي لنوعية السائل المنوي من حيث الحصول على نسب جيدة للنطف ذات حركة تقدمية وذات شكل طبيعي، واصبحت هذه التقانات مهمة جدا في عمليات الاخصاب الخارجي والتلقيح الاصطناعي، اذ يتم في هذه التقانات فصل النطف المتحركة عن غير المتحركة والمواد والشوائب</a:t>
            </a:r>
            <a:r>
              <a:rPr lang="en-US" sz="4000" b="1" dirty="0">
                <a:cs typeface="+mj-cs"/>
              </a:rPr>
              <a:t>.</a:t>
            </a:r>
            <a:endParaRPr kumimoji="0" lang="en-US" sz="4000" b="1" u="none" strike="noStrike" kern="1200" cap="none" spc="0" normalizeH="0" baseline="0" noProof="0" dirty="0">
              <a:ln>
                <a:noFill/>
              </a:ln>
              <a:solidFill>
                <a:prstClr val="black"/>
              </a:solidFill>
              <a:effectLst/>
              <a:uLnTx/>
              <a:uFillTx/>
              <a:latin typeface="Times New Roman" panose="02020603050405020304" pitchFamily="18" charset="0"/>
              <a:cs typeface="+mj-cs"/>
            </a:endParaRPr>
          </a:p>
        </p:txBody>
      </p:sp>
      <p:sp>
        <p:nvSpPr>
          <p:cNvPr id="17" name="سهم: لليسار 16">
            <a:extLst>
              <a:ext uri="{FF2B5EF4-FFF2-40B4-BE49-F238E27FC236}">
                <a16:creationId xmlns:a16="http://schemas.microsoft.com/office/drawing/2014/main" id="{936FF559-9B76-434F-840E-0B486B06AA20}"/>
              </a:ext>
            </a:extLst>
          </p:cNvPr>
          <p:cNvSpPr/>
          <p:nvPr/>
        </p:nvSpPr>
        <p:spPr>
          <a:xfrm>
            <a:off x="11128091" y="1557907"/>
            <a:ext cx="679269" cy="222069"/>
          </a:xfrm>
          <a:prstGeom prst="leftArrow">
            <a:avLst/>
          </a:prstGeom>
          <a:solidFill>
            <a:srgbClr val="3333CC">
              <a:alpha val="97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highlight>
                <a:srgbClr val="FFFF00"/>
              </a:highlight>
              <a:uLnTx/>
              <a:uFillTx/>
              <a:latin typeface="Arial"/>
              <a:cs typeface="+mn-cs"/>
            </a:endParaRPr>
          </a:p>
        </p:txBody>
      </p:sp>
    </p:spTree>
    <p:extLst>
      <p:ext uri="{BB962C8B-B14F-4D97-AF65-F5344CB8AC3E}">
        <p14:creationId xmlns:p14="http://schemas.microsoft.com/office/powerpoint/2010/main" val="20821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 fill="hold"/>
                                        <p:tgtEl>
                                          <p:spTgt spid="17"/>
                                        </p:tgtEl>
                                        <p:attrNameLst>
                                          <p:attrName>ppt_x</p:attrName>
                                        </p:attrNameLst>
                                      </p:cBhvr>
                                      <p:tavLst>
                                        <p:tav tm="0">
                                          <p:val>
                                            <p:strVal val="#ppt_x"/>
                                          </p:val>
                                        </p:tav>
                                        <p:tav tm="100000">
                                          <p:val>
                                            <p:strVal val="#ppt_x"/>
                                          </p:val>
                                        </p:tav>
                                      </p:tavLst>
                                    </p:anim>
                                    <p:anim calcmode="lin" valueType="num">
                                      <p:cBhvr additive="base">
                                        <p:cTn id="12" dur="1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 fill="hold"/>
                                        <p:tgtEl>
                                          <p:spTgt spid="13"/>
                                        </p:tgtEl>
                                        <p:attrNameLst>
                                          <p:attrName>ppt_x</p:attrName>
                                        </p:attrNameLst>
                                      </p:cBhvr>
                                      <p:tavLst>
                                        <p:tav tm="0">
                                          <p:val>
                                            <p:strVal val="#ppt_x"/>
                                          </p:val>
                                        </p:tav>
                                        <p:tav tm="100000">
                                          <p:val>
                                            <p:strVal val="#ppt_x"/>
                                          </p:val>
                                        </p:tav>
                                      </p:tavLst>
                                    </p:anim>
                                    <p:anim calcmode="lin" valueType="num">
                                      <p:cBhvr additive="base">
                                        <p:cTn id="16" dur="1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72B6A-5D45-511D-4B6D-039A4A7F472F}"/>
              </a:ext>
            </a:extLst>
          </p:cNvPr>
          <p:cNvPicPr>
            <a:picLocks noChangeAspect="1"/>
          </p:cNvPicPr>
          <p:nvPr/>
        </p:nvPicPr>
        <p:blipFill>
          <a:blip r:embed="rId2"/>
          <a:stretch>
            <a:fillRect/>
          </a:stretch>
        </p:blipFill>
        <p:spPr>
          <a:xfrm>
            <a:off x="0" y="0"/>
            <a:ext cx="12192000" cy="6858000"/>
          </a:xfrm>
          <a:prstGeom prst="rect">
            <a:avLst/>
          </a:prstGeom>
        </p:spPr>
      </p:pic>
      <p:sp>
        <p:nvSpPr>
          <p:cNvPr id="2" name="مستطيل: زوايا مستديرة 1">
            <a:extLst>
              <a:ext uri="{FF2B5EF4-FFF2-40B4-BE49-F238E27FC236}">
                <a16:creationId xmlns:a16="http://schemas.microsoft.com/office/drawing/2014/main" id="{80B9F908-BBA3-B622-3D00-6F3AAE00EDEF}"/>
              </a:ext>
            </a:extLst>
          </p:cNvPr>
          <p:cNvSpPr>
            <a:spLocks noChangeArrowheads="1"/>
          </p:cNvSpPr>
          <p:nvPr/>
        </p:nvSpPr>
        <p:spPr bwMode="auto">
          <a:xfrm>
            <a:off x="-11227945" y="2330810"/>
            <a:ext cx="11134981" cy="3629423"/>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تشوهات القطعة الرئيسية والنهائية لذيل النطف</a:t>
            </a:r>
            <a:endParaRPr lang="en-US" sz="10000" dirty="0"/>
          </a:p>
        </p:txBody>
      </p:sp>
      <p:pic>
        <p:nvPicPr>
          <p:cNvPr id="4" name="Graphic 3" descr="Arrow Up with solid fill">
            <a:extLst>
              <a:ext uri="{FF2B5EF4-FFF2-40B4-BE49-F238E27FC236}">
                <a16:creationId xmlns:a16="http://schemas.microsoft.com/office/drawing/2014/main" id="{A28BDC7C-6088-C919-4D7F-BA5405A63B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8729" y="805217"/>
            <a:ext cx="2069433" cy="2934270"/>
          </a:xfrm>
          <a:prstGeom prst="rect">
            <a:avLst/>
          </a:prstGeom>
        </p:spPr>
      </p:pic>
      <p:pic>
        <p:nvPicPr>
          <p:cNvPr id="5" name="Graphic 4" descr="Arrow Up with solid fill">
            <a:extLst>
              <a:ext uri="{FF2B5EF4-FFF2-40B4-BE49-F238E27FC236}">
                <a16:creationId xmlns:a16="http://schemas.microsoft.com/office/drawing/2014/main" id="{92DF01D0-8FE3-7814-7F3F-1C9C3CCB46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8998" y="805217"/>
            <a:ext cx="2069433" cy="2934270"/>
          </a:xfrm>
          <a:prstGeom prst="rect">
            <a:avLst/>
          </a:prstGeom>
        </p:spPr>
      </p:pic>
      <p:pic>
        <p:nvPicPr>
          <p:cNvPr id="6" name="Graphic 5" descr="Arrow Up with solid fill">
            <a:extLst>
              <a:ext uri="{FF2B5EF4-FFF2-40B4-BE49-F238E27FC236}">
                <a16:creationId xmlns:a16="http://schemas.microsoft.com/office/drawing/2014/main" id="{6699B56E-916D-D2DF-1C70-8B147BB0C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6601" y="805217"/>
            <a:ext cx="2069433" cy="2934270"/>
          </a:xfrm>
          <a:prstGeom prst="rect">
            <a:avLst/>
          </a:prstGeom>
        </p:spPr>
      </p:pic>
      <p:pic>
        <p:nvPicPr>
          <p:cNvPr id="7" name="Graphic 6" descr="Arrow Up with solid fill">
            <a:extLst>
              <a:ext uri="{FF2B5EF4-FFF2-40B4-BE49-F238E27FC236}">
                <a16:creationId xmlns:a16="http://schemas.microsoft.com/office/drawing/2014/main" id="{A879A10F-FDC8-995F-3E41-6F1AF24AEF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019" y="805217"/>
            <a:ext cx="2069433" cy="2934270"/>
          </a:xfrm>
          <a:prstGeom prst="rect">
            <a:avLst/>
          </a:prstGeom>
        </p:spPr>
      </p:pic>
      <p:pic>
        <p:nvPicPr>
          <p:cNvPr id="8" name="Graphic 7" descr="Arrow Up with solid fill">
            <a:extLst>
              <a:ext uri="{FF2B5EF4-FFF2-40B4-BE49-F238E27FC236}">
                <a16:creationId xmlns:a16="http://schemas.microsoft.com/office/drawing/2014/main" id="{CE524CCC-F55F-3FD7-0FBF-C516FDBD4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208727" y="3739487"/>
            <a:ext cx="2069433" cy="2743200"/>
          </a:xfrm>
          <a:prstGeom prst="rect">
            <a:avLst/>
          </a:prstGeom>
        </p:spPr>
      </p:pic>
      <p:pic>
        <p:nvPicPr>
          <p:cNvPr id="9" name="Graphic 8" descr="Arrow Up with solid fill">
            <a:extLst>
              <a:ext uri="{FF2B5EF4-FFF2-40B4-BE49-F238E27FC236}">
                <a16:creationId xmlns:a16="http://schemas.microsoft.com/office/drawing/2014/main" id="{7F303D79-6698-EC22-6F1E-A0B1B75F44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863588" y="3700820"/>
            <a:ext cx="2069433" cy="2743200"/>
          </a:xfrm>
          <a:prstGeom prst="rect">
            <a:avLst/>
          </a:prstGeom>
        </p:spPr>
      </p:pic>
      <p:pic>
        <p:nvPicPr>
          <p:cNvPr id="10" name="Graphic 9" descr="Arrow Up with solid fill">
            <a:extLst>
              <a:ext uri="{FF2B5EF4-FFF2-40B4-BE49-F238E27FC236}">
                <a16:creationId xmlns:a16="http://schemas.microsoft.com/office/drawing/2014/main" id="{44C8B147-C3FE-6300-9FF4-B9C27C3B0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656300" y="3739488"/>
            <a:ext cx="2069433" cy="2743200"/>
          </a:xfrm>
          <a:prstGeom prst="rect">
            <a:avLst/>
          </a:prstGeom>
        </p:spPr>
      </p:pic>
      <p:pic>
        <p:nvPicPr>
          <p:cNvPr id="11" name="Graphic 10" descr="Arrow Up with solid fill">
            <a:extLst>
              <a:ext uri="{FF2B5EF4-FFF2-40B4-BE49-F238E27FC236}">
                <a16:creationId xmlns:a16="http://schemas.microsoft.com/office/drawing/2014/main" id="{607F8D38-ADD7-C194-F12F-6360B945CD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63352" y="3700820"/>
            <a:ext cx="2069433" cy="2743200"/>
          </a:xfrm>
          <a:prstGeom prst="rect">
            <a:avLst/>
          </a:prstGeom>
        </p:spPr>
      </p:pic>
      <p:sp>
        <p:nvSpPr>
          <p:cNvPr id="12" name="مستطيل: زوايا مستديرة 1">
            <a:extLst>
              <a:ext uri="{FF2B5EF4-FFF2-40B4-BE49-F238E27FC236}">
                <a16:creationId xmlns:a16="http://schemas.microsoft.com/office/drawing/2014/main" id="{BC403B58-B094-EF86-DF6B-C30CD3D6A480}"/>
              </a:ext>
            </a:extLst>
          </p:cNvPr>
          <p:cNvSpPr>
            <a:spLocks noChangeArrowheads="1"/>
          </p:cNvSpPr>
          <p:nvPr/>
        </p:nvSpPr>
        <p:spPr bwMode="auto">
          <a:xfrm>
            <a:off x="12382741"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التشوهات الكلية</a:t>
            </a:r>
            <a:endParaRPr lang="en-US" sz="10000" dirty="0"/>
          </a:p>
        </p:txBody>
      </p:sp>
    </p:spTree>
    <p:extLst>
      <p:ext uri="{BB962C8B-B14F-4D97-AF65-F5344CB8AC3E}">
        <p14:creationId xmlns:p14="http://schemas.microsoft.com/office/powerpoint/2010/main" val="873736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C59029-BF97-1DCB-C5FA-88C25D9DC961}"/>
              </a:ext>
            </a:extLst>
          </p:cNvPr>
          <p:cNvPicPr>
            <a:picLocks noChangeAspect="1"/>
          </p:cNvPicPr>
          <p:nvPr/>
        </p:nvPicPr>
        <p:blipFill>
          <a:blip r:embed="rId2"/>
          <a:stretch>
            <a:fillRect/>
          </a:stretch>
        </p:blipFill>
        <p:spPr>
          <a:xfrm>
            <a:off x="0" y="0"/>
            <a:ext cx="12192000" cy="6858000"/>
          </a:xfrm>
          <a:prstGeom prst="rect">
            <a:avLst/>
          </a:prstGeom>
        </p:spPr>
      </p:pic>
      <p:pic>
        <p:nvPicPr>
          <p:cNvPr id="29" name="Graphic 28" descr="Arrow Up with solid fill">
            <a:extLst>
              <a:ext uri="{FF2B5EF4-FFF2-40B4-BE49-F238E27FC236}">
                <a16:creationId xmlns:a16="http://schemas.microsoft.com/office/drawing/2014/main" id="{20D64463-F1E3-9AAA-3C7C-CBF3CBC11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7599" y="778925"/>
            <a:ext cx="2069433" cy="2934270"/>
          </a:xfrm>
          <a:prstGeom prst="rect">
            <a:avLst/>
          </a:prstGeom>
        </p:spPr>
      </p:pic>
      <p:pic>
        <p:nvPicPr>
          <p:cNvPr id="30" name="Graphic 29" descr="Arrow Up with solid fill">
            <a:extLst>
              <a:ext uri="{FF2B5EF4-FFF2-40B4-BE49-F238E27FC236}">
                <a16:creationId xmlns:a16="http://schemas.microsoft.com/office/drawing/2014/main" id="{5E81BA1A-57BF-B304-7092-AD8F521F2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6601" y="805217"/>
            <a:ext cx="2069433" cy="2934270"/>
          </a:xfrm>
          <a:prstGeom prst="rect">
            <a:avLst/>
          </a:prstGeom>
        </p:spPr>
      </p:pic>
      <p:pic>
        <p:nvPicPr>
          <p:cNvPr id="31" name="Graphic 30" descr="Arrow Up with solid fill">
            <a:extLst>
              <a:ext uri="{FF2B5EF4-FFF2-40B4-BE49-F238E27FC236}">
                <a16:creationId xmlns:a16="http://schemas.microsoft.com/office/drawing/2014/main" id="{909C71D4-2617-2F92-DA95-8C579159A6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586" y="778925"/>
            <a:ext cx="2069433" cy="2934270"/>
          </a:xfrm>
          <a:prstGeom prst="rect">
            <a:avLst/>
          </a:prstGeom>
        </p:spPr>
      </p:pic>
      <p:pic>
        <p:nvPicPr>
          <p:cNvPr id="32" name="Graphic 31" descr="Arrow Up with solid fill">
            <a:extLst>
              <a:ext uri="{FF2B5EF4-FFF2-40B4-BE49-F238E27FC236}">
                <a16:creationId xmlns:a16="http://schemas.microsoft.com/office/drawing/2014/main" id="{2CF6170C-D174-9ABD-CF23-8477B7179C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864979" y="3739487"/>
            <a:ext cx="2069433" cy="2743200"/>
          </a:xfrm>
          <a:prstGeom prst="rect">
            <a:avLst/>
          </a:prstGeom>
        </p:spPr>
      </p:pic>
      <p:pic>
        <p:nvPicPr>
          <p:cNvPr id="33" name="Graphic 32" descr="Arrow Up with solid fill">
            <a:extLst>
              <a:ext uri="{FF2B5EF4-FFF2-40B4-BE49-F238E27FC236}">
                <a16:creationId xmlns:a16="http://schemas.microsoft.com/office/drawing/2014/main" id="{0B5AB70C-64A7-D5C1-7F29-B001BE9DA2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714557" y="3700820"/>
            <a:ext cx="2069433" cy="2743200"/>
          </a:xfrm>
          <a:prstGeom prst="rect">
            <a:avLst/>
          </a:prstGeom>
        </p:spPr>
      </p:pic>
      <p:pic>
        <p:nvPicPr>
          <p:cNvPr id="34" name="Graphic 33" descr="Arrow Up with solid fill">
            <a:extLst>
              <a:ext uri="{FF2B5EF4-FFF2-40B4-BE49-F238E27FC236}">
                <a16:creationId xmlns:a16="http://schemas.microsoft.com/office/drawing/2014/main" id="{A11683B6-D037-2A73-BB27-10B957B6E2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656300" y="3739488"/>
            <a:ext cx="2069433" cy="2743200"/>
          </a:xfrm>
          <a:prstGeom prst="rect">
            <a:avLst/>
          </a:prstGeom>
        </p:spPr>
      </p:pic>
      <p:pic>
        <p:nvPicPr>
          <p:cNvPr id="35" name="Graphic 34" descr="Arrow Up with solid fill">
            <a:extLst>
              <a:ext uri="{FF2B5EF4-FFF2-40B4-BE49-F238E27FC236}">
                <a16:creationId xmlns:a16="http://schemas.microsoft.com/office/drawing/2014/main" id="{1C2698FD-FDAD-5E62-0044-83A5DC409F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41459" y="3739487"/>
            <a:ext cx="2069433" cy="2743200"/>
          </a:xfrm>
          <a:prstGeom prst="rect">
            <a:avLst/>
          </a:prstGeom>
        </p:spPr>
      </p:pic>
      <p:pic>
        <p:nvPicPr>
          <p:cNvPr id="36" name="Graphic 35" descr="Arrow Up with solid fill">
            <a:extLst>
              <a:ext uri="{FF2B5EF4-FFF2-40B4-BE49-F238E27FC236}">
                <a16:creationId xmlns:a16="http://schemas.microsoft.com/office/drawing/2014/main" id="{1AD56B5F-C6E5-EEDD-5B7E-8282BD5F7E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431" y="805217"/>
            <a:ext cx="2069433" cy="2934270"/>
          </a:xfrm>
          <a:prstGeom prst="rect">
            <a:avLst/>
          </a:prstGeom>
        </p:spPr>
      </p:pic>
      <p:sp>
        <p:nvSpPr>
          <p:cNvPr id="2" name="مستطيل: زوايا مستديرة 1">
            <a:extLst>
              <a:ext uri="{FF2B5EF4-FFF2-40B4-BE49-F238E27FC236}">
                <a16:creationId xmlns:a16="http://schemas.microsoft.com/office/drawing/2014/main" id="{A66DA6C1-F4A9-BA73-98E1-2F21552E1D0A}"/>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التشوهات الكلية</a:t>
            </a:r>
            <a:endParaRPr lang="en-US" sz="10000" dirty="0"/>
          </a:p>
        </p:txBody>
      </p:sp>
    </p:spTree>
    <p:extLst>
      <p:ext uri="{BB962C8B-B14F-4D97-AF65-F5344CB8AC3E}">
        <p14:creationId xmlns:p14="http://schemas.microsoft.com/office/powerpoint/2010/main" val="44074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C59029-BF97-1DCB-C5FA-88C25D9DC961}"/>
              </a:ext>
            </a:extLst>
          </p:cNvPr>
          <p:cNvPicPr>
            <a:picLocks noChangeAspect="1"/>
          </p:cNvPicPr>
          <p:nvPr/>
        </p:nvPicPr>
        <p:blipFill>
          <a:blip r:embed="rId2"/>
          <a:stretch>
            <a:fillRect/>
          </a:stretch>
        </p:blipFill>
        <p:spPr>
          <a:xfrm>
            <a:off x="0" y="0"/>
            <a:ext cx="12192000" cy="6858000"/>
          </a:xfrm>
          <a:prstGeom prst="rect">
            <a:avLst/>
          </a:prstGeom>
        </p:spPr>
      </p:pic>
      <p:pic>
        <p:nvPicPr>
          <p:cNvPr id="13" name="Graphic 12" descr="Arrow Up with solid fill">
            <a:extLst>
              <a:ext uri="{FF2B5EF4-FFF2-40B4-BE49-F238E27FC236}">
                <a16:creationId xmlns:a16="http://schemas.microsoft.com/office/drawing/2014/main" id="{2EFE640A-ADCD-A0F4-9980-26679F6503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7599" y="778925"/>
            <a:ext cx="2069433" cy="2934270"/>
          </a:xfrm>
          <a:prstGeom prst="rect">
            <a:avLst/>
          </a:prstGeom>
        </p:spPr>
      </p:pic>
      <p:pic>
        <p:nvPicPr>
          <p:cNvPr id="14" name="Graphic 13" descr="Arrow Up with solid fill">
            <a:extLst>
              <a:ext uri="{FF2B5EF4-FFF2-40B4-BE49-F238E27FC236}">
                <a16:creationId xmlns:a16="http://schemas.microsoft.com/office/drawing/2014/main" id="{C64E5F0B-EF9B-49E0-EE5D-8A66D3C7D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6601" y="805217"/>
            <a:ext cx="2069433" cy="2934270"/>
          </a:xfrm>
          <a:prstGeom prst="rect">
            <a:avLst/>
          </a:prstGeom>
        </p:spPr>
      </p:pic>
      <p:pic>
        <p:nvPicPr>
          <p:cNvPr id="15" name="Graphic 14" descr="Arrow Up with solid fill">
            <a:extLst>
              <a:ext uri="{FF2B5EF4-FFF2-40B4-BE49-F238E27FC236}">
                <a16:creationId xmlns:a16="http://schemas.microsoft.com/office/drawing/2014/main" id="{134F365E-1863-D395-2FA7-D310FC2B27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586" y="778925"/>
            <a:ext cx="2069433" cy="2934270"/>
          </a:xfrm>
          <a:prstGeom prst="rect">
            <a:avLst/>
          </a:prstGeom>
        </p:spPr>
      </p:pic>
      <p:pic>
        <p:nvPicPr>
          <p:cNvPr id="16" name="Graphic 15" descr="Arrow Up with solid fill">
            <a:extLst>
              <a:ext uri="{FF2B5EF4-FFF2-40B4-BE49-F238E27FC236}">
                <a16:creationId xmlns:a16="http://schemas.microsoft.com/office/drawing/2014/main" id="{2493D39F-C4B2-93BA-D3B8-7EFF7F28F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864979" y="3739487"/>
            <a:ext cx="2069433" cy="2743200"/>
          </a:xfrm>
          <a:prstGeom prst="rect">
            <a:avLst/>
          </a:prstGeom>
        </p:spPr>
      </p:pic>
      <p:pic>
        <p:nvPicPr>
          <p:cNvPr id="17" name="Graphic 16" descr="Arrow Up with solid fill">
            <a:extLst>
              <a:ext uri="{FF2B5EF4-FFF2-40B4-BE49-F238E27FC236}">
                <a16:creationId xmlns:a16="http://schemas.microsoft.com/office/drawing/2014/main" id="{163B730B-DF2E-CAEB-02F1-BA5545314D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714557" y="3700820"/>
            <a:ext cx="2069433" cy="2743200"/>
          </a:xfrm>
          <a:prstGeom prst="rect">
            <a:avLst/>
          </a:prstGeom>
        </p:spPr>
      </p:pic>
      <p:pic>
        <p:nvPicPr>
          <p:cNvPr id="18" name="Graphic 17" descr="Arrow Up with solid fill">
            <a:extLst>
              <a:ext uri="{FF2B5EF4-FFF2-40B4-BE49-F238E27FC236}">
                <a16:creationId xmlns:a16="http://schemas.microsoft.com/office/drawing/2014/main" id="{B386B398-0DCE-511A-0EFD-1128C2298A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656300" y="3739488"/>
            <a:ext cx="2069433" cy="2743200"/>
          </a:xfrm>
          <a:prstGeom prst="rect">
            <a:avLst/>
          </a:prstGeom>
        </p:spPr>
      </p:pic>
      <p:pic>
        <p:nvPicPr>
          <p:cNvPr id="19" name="Graphic 18" descr="Arrow Up with solid fill">
            <a:extLst>
              <a:ext uri="{FF2B5EF4-FFF2-40B4-BE49-F238E27FC236}">
                <a16:creationId xmlns:a16="http://schemas.microsoft.com/office/drawing/2014/main" id="{1645AB35-105B-9D43-622D-918A225451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41459" y="3739487"/>
            <a:ext cx="2069433" cy="2743200"/>
          </a:xfrm>
          <a:prstGeom prst="rect">
            <a:avLst/>
          </a:prstGeom>
        </p:spPr>
      </p:pic>
      <p:pic>
        <p:nvPicPr>
          <p:cNvPr id="20" name="Graphic 19" descr="Arrow Up with solid fill">
            <a:extLst>
              <a:ext uri="{FF2B5EF4-FFF2-40B4-BE49-F238E27FC236}">
                <a16:creationId xmlns:a16="http://schemas.microsoft.com/office/drawing/2014/main" id="{9A8A0084-4088-5952-3F71-CFB63D5BAE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431" y="805217"/>
            <a:ext cx="2069433" cy="2934270"/>
          </a:xfrm>
          <a:prstGeom prst="rect">
            <a:avLst/>
          </a:prstGeom>
        </p:spPr>
      </p:pic>
      <p:sp>
        <p:nvSpPr>
          <p:cNvPr id="2" name="مستطيل: زوايا مستديرة 1">
            <a:extLst>
              <a:ext uri="{FF2B5EF4-FFF2-40B4-BE49-F238E27FC236}">
                <a16:creationId xmlns:a16="http://schemas.microsoft.com/office/drawing/2014/main" id="{A66DA6C1-F4A9-BA73-98E1-2F21552E1D0A}"/>
              </a:ext>
            </a:extLst>
          </p:cNvPr>
          <p:cNvSpPr>
            <a:spLocks noChangeArrowheads="1"/>
          </p:cNvSpPr>
          <p:nvPr/>
        </p:nvSpPr>
        <p:spPr bwMode="auto">
          <a:xfrm>
            <a:off x="-11364421"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التشوهات الكلية</a:t>
            </a:r>
            <a:endParaRPr lang="en-US" sz="10000" dirty="0"/>
          </a:p>
        </p:txBody>
      </p:sp>
      <p:sp>
        <p:nvSpPr>
          <p:cNvPr id="28" name="مستطيل: زوايا مستديرة 1">
            <a:extLst>
              <a:ext uri="{FF2B5EF4-FFF2-40B4-BE49-F238E27FC236}">
                <a16:creationId xmlns:a16="http://schemas.microsoft.com/office/drawing/2014/main" id="{17751D1E-2E9C-487C-E8D6-84B04C6174D8}"/>
              </a:ext>
            </a:extLst>
          </p:cNvPr>
          <p:cNvSpPr>
            <a:spLocks noChangeArrowheads="1"/>
          </p:cNvSpPr>
          <p:nvPr/>
        </p:nvSpPr>
        <p:spPr bwMode="auto">
          <a:xfrm>
            <a:off x="1231450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النطف الطبيعية</a:t>
            </a:r>
            <a:endParaRPr lang="en-US" sz="10000" dirty="0"/>
          </a:p>
        </p:txBody>
      </p:sp>
    </p:spTree>
    <p:extLst>
      <p:ext uri="{BB962C8B-B14F-4D97-AF65-F5344CB8AC3E}">
        <p14:creationId xmlns:p14="http://schemas.microsoft.com/office/powerpoint/2010/main" val="683068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89B2B-8606-E71E-CCCF-72A3E4EAE566}"/>
              </a:ext>
            </a:extLst>
          </p:cNvPr>
          <p:cNvPicPr>
            <a:picLocks noChangeAspect="1"/>
          </p:cNvPicPr>
          <p:nvPr/>
        </p:nvPicPr>
        <p:blipFill>
          <a:blip r:embed="rId2"/>
          <a:stretch>
            <a:fillRect/>
          </a:stretch>
        </p:blipFill>
        <p:spPr>
          <a:xfrm>
            <a:off x="0" y="0"/>
            <a:ext cx="12192000" cy="6858000"/>
          </a:xfrm>
          <a:prstGeom prst="rect">
            <a:avLst/>
          </a:prstGeom>
        </p:spPr>
      </p:pic>
      <p:pic>
        <p:nvPicPr>
          <p:cNvPr id="9" name="Graphic 8" descr="Arrow Up with solid fill">
            <a:extLst>
              <a:ext uri="{FF2B5EF4-FFF2-40B4-BE49-F238E27FC236}">
                <a16:creationId xmlns:a16="http://schemas.microsoft.com/office/drawing/2014/main" id="{9E6DA883-FA68-52FB-6A10-0609FA4AB4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4822" y="3658603"/>
            <a:ext cx="2069433" cy="2934270"/>
          </a:xfrm>
          <a:prstGeom prst="rect">
            <a:avLst/>
          </a:prstGeom>
        </p:spPr>
      </p:pic>
      <p:pic>
        <p:nvPicPr>
          <p:cNvPr id="10" name="Graphic 9" descr="Arrow Up with solid fill">
            <a:extLst>
              <a:ext uri="{FF2B5EF4-FFF2-40B4-BE49-F238E27FC236}">
                <a16:creationId xmlns:a16="http://schemas.microsoft.com/office/drawing/2014/main" id="{A7DBA3E5-411E-96D9-174D-01195064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4400" y="3658603"/>
            <a:ext cx="2069433" cy="2934270"/>
          </a:xfrm>
          <a:prstGeom prst="rect">
            <a:avLst/>
          </a:prstGeom>
        </p:spPr>
      </p:pic>
      <p:pic>
        <p:nvPicPr>
          <p:cNvPr id="11" name="Graphic 10" descr="Arrow Up with solid fill">
            <a:extLst>
              <a:ext uri="{FF2B5EF4-FFF2-40B4-BE49-F238E27FC236}">
                <a16:creationId xmlns:a16="http://schemas.microsoft.com/office/drawing/2014/main" id="{598E258E-F59B-CF01-31A5-AF0262D922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8483" y="3658603"/>
            <a:ext cx="2069433" cy="2934270"/>
          </a:xfrm>
          <a:prstGeom prst="rect">
            <a:avLst/>
          </a:prstGeom>
        </p:spPr>
      </p:pic>
      <p:pic>
        <p:nvPicPr>
          <p:cNvPr id="12" name="Graphic 11" descr="Arrow Up with solid fill">
            <a:extLst>
              <a:ext uri="{FF2B5EF4-FFF2-40B4-BE49-F238E27FC236}">
                <a16:creationId xmlns:a16="http://schemas.microsoft.com/office/drawing/2014/main" id="{9E79E500-737D-9B81-EE47-EF57F5C9AD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685" y="3658603"/>
            <a:ext cx="2069433" cy="2934270"/>
          </a:xfrm>
          <a:prstGeom prst="rect">
            <a:avLst/>
          </a:prstGeom>
        </p:spPr>
      </p:pic>
      <p:pic>
        <p:nvPicPr>
          <p:cNvPr id="13" name="Graphic 12" descr="Arrow Up with solid fill">
            <a:extLst>
              <a:ext uri="{FF2B5EF4-FFF2-40B4-BE49-F238E27FC236}">
                <a16:creationId xmlns:a16="http://schemas.microsoft.com/office/drawing/2014/main" id="{9411CD39-5A78-721B-7CFE-F5CACBD88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04430" y="765278"/>
            <a:ext cx="2069433" cy="2934269"/>
          </a:xfrm>
          <a:prstGeom prst="rect">
            <a:avLst/>
          </a:prstGeom>
        </p:spPr>
      </p:pic>
      <p:pic>
        <p:nvPicPr>
          <p:cNvPr id="14" name="Graphic 13" descr="Arrow Up with solid fill">
            <a:extLst>
              <a:ext uri="{FF2B5EF4-FFF2-40B4-BE49-F238E27FC236}">
                <a16:creationId xmlns:a16="http://schemas.microsoft.com/office/drawing/2014/main" id="{E832448A-E293-3FCD-9158-CB78607B54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618600" y="726611"/>
            <a:ext cx="2069433" cy="2934269"/>
          </a:xfrm>
          <a:prstGeom prst="rect">
            <a:avLst/>
          </a:prstGeom>
        </p:spPr>
      </p:pic>
      <p:pic>
        <p:nvPicPr>
          <p:cNvPr id="15" name="Graphic 14" descr="Arrow Up with solid fill">
            <a:extLst>
              <a:ext uri="{FF2B5EF4-FFF2-40B4-BE49-F238E27FC236}">
                <a16:creationId xmlns:a16="http://schemas.microsoft.com/office/drawing/2014/main" id="{2FA79532-F6A8-9185-F7B6-1E86B2EE23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575085" y="765279"/>
            <a:ext cx="2069433" cy="2934269"/>
          </a:xfrm>
          <a:prstGeom prst="rect">
            <a:avLst/>
          </a:prstGeom>
        </p:spPr>
      </p:pic>
      <p:pic>
        <p:nvPicPr>
          <p:cNvPr id="16" name="Graphic 15" descr="Arrow Up with solid fill">
            <a:extLst>
              <a:ext uri="{FF2B5EF4-FFF2-40B4-BE49-F238E27FC236}">
                <a16:creationId xmlns:a16="http://schemas.microsoft.com/office/drawing/2014/main" id="{E887D4EE-A494-D07F-485C-57D48118C6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50628" y="726611"/>
            <a:ext cx="2069433" cy="2934269"/>
          </a:xfrm>
          <a:prstGeom prst="rect">
            <a:avLst/>
          </a:prstGeom>
        </p:spPr>
      </p:pic>
      <p:sp>
        <p:nvSpPr>
          <p:cNvPr id="2" name="مستطيل: زوايا مستديرة 1">
            <a:extLst>
              <a:ext uri="{FF2B5EF4-FFF2-40B4-BE49-F238E27FC236}">
                <a16:creationId xmlns:a16="http://schemas.microsoft.com/office/drawing/2014/main" id="{4D2FF767-7691-E778-9ED7-E426D7DB0B6A}"/>
              </a:ext>
            </a:extLst>
          </p:cNvPr>
          <p:cNvSpPr>
            <a:spLocks noChangeArrowheads="1"/>
          </p:cNvSpPr>
          <p:nvPr/>
        </p:nvSpPr>
        <p:spPr bwMode="auto">
          <a:xfrm>
            <a:off x="795763"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النطف الطبيعية</a:t>
            </a:r>
            <a:endParaRPr lang="en-US" sz="10000" dirty="0"/>
          </a:p>
        </p:txBody>
      </p:sp>
    </p:spTree>
    <p:extLst>
      <p:ext uri="{BB962C8B-B14F-4D97-AF65-F5344CB8AC3E}">
        <p14:creationId xmlns:p14="http://schemas.microsoft.com/office/powerpoint/2010/main" val="331726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89B2B-8606-E71E-CCCF-72A3E4EAE566}"/>
              </a:ext>
            </a:extLst>
          </p:cNvPr>
          <p:cNvPicPr>
            <a:picLocks noChangeAspect="1"/>
          </p:cNvPicPr>
          <p:nvPr/>
        </p:nvPicPr>
        <p:blipFill>
          <a:blip r:embed="rId2"/>
          <a:stretch>
            <a:fillRect/>
          </a:stretch>
        </p:blipFill>
        <p:spPr>
          <a:xfrm>
            <a:off x="0" y="0"/>
            <a:ext cx="12192000" cy="6858000"/>
          </a:xfrm>
          <a:prstGeom prst="rect">
            <a:avLst/>
          </a:prstGeom>
        </p:spPr>
      </p:pic>
      <p:pic>
        <p:nvPicPr>
          <p:cNvPr id="4" name="Graphic 3" descr="Arrow Up with solid fill">
            <a:extLst>
              <a:ext uri="{FF2B5EF4-FFF2-40B4-BE49-F238E27FC236}">
                <a16:creationId xmlns:a16="http://schemas.microsoft.com/office/drawing/2014/main" id="{361340B4-2F59-905F-99E9-F7D5FD8C67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4822" y="3658603"/>
            <a:ext cx="2069433" cy="2934270"/>
          </a:xfrm>
          <a:prstGeom prst="rect">
            <a:avLst/>
          </a:prstGeom>
        </p:spPr>
      </p:pic>
      <p:pic>
        <p:nvPicPr>
          <p:cNvPr id="5" name="Graphic 4" descr="Arrow Up with solid fill">
            <a:extLst>
              <a:ext uri="{FF2B5EF4-FFF2-40B4-BE49-F238E27FC236}">
                <a16:creationId xmlns:a16="http://schemas.microsoft.com/office/drawing/2014/main" id="{CD104459-8E9B-4718-E26E-7F5279A741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4400" y="3658603"/>
            <a:ext cx="2069433" cy="2934270"/>
          </a:xfrm>
          <a:prstGeom prst="rect">
            <a:avLst/>
          </a:prstGeom>
        </p:spPr>
      </p:pic>
      <p:pic>
        <p:nvPicPr>
          <p:cNvPr id="6" name="Graphic 5" descr="Arrow Up with solid fill">
            <a:extLst>
              <a:ext uri="{FF2B5EF4-FFF2-40B4-BE49-F238E27FC236}">
                <a16:creationId xmlns:a16="http://schemas.microsoft.com/office/drawing/2014/main" id="{673BE972-95B5-9066-F62B-7FEDD43986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8483" y="3658603"/>
            <a:ext cx="2069433" cy="2934270"/>
          </a:xfrm>
          <a:prstGeom prst="rect">
            <a:avLst/>
          </a:prstGeom>
        </p:spPr>
      </p:pic>
      <p:pic>
        <p:nvPicPr>
          <p:cNvPr id="7" name="Graphic 6" descr="Arrow Up with solid fill">
            <a:extLst>
              <a:ext uri="{FF2B5EF4-FFF2-40B4-BE49-F238E27FC236}">
                <a16:creationId xmlns:a16="http://schemas.microsoft.com/office/drawing/2014/main" id="{D4F5B972-F8CA-10D3-9634-0604AFBBD1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685" y="3658603"/>
            <a:ext cx="2069433" cy="2934270"/>
          </a:xfrm>
          <a:prstGeom prst="rect">
            <a:avLst/>
          </a:prstGeom>
        </p:spPr>
      </p:pic>
      <p:pic>
        <p:nvPicPr>
          <p:cNvPr id="8" name="Graphic 7" descr="Arrow Up with solid fill">
            <a:extLst>
              <a:ext uri="{FF2B5EF4-FFF2-40B4-BE49-F238E27FC236}">
                <a16:creationId xmlns:a16="http://schemas.microsoft.com/office/drawing/2014/main" id="{6FA08638-4014-BF36-A88F-DB034CF052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704430" y="765278"/>
            <a:ext cx="2069433" cy="2934269"/>
          </a:xfrm>
          <a:prstGeom prst="rect">
            <a:avLst/>
          </a:prstGeom>
        </p:spPr>
      </p:pic>
      <p:pic>
        <p:nvPicPr>
          <p:cNvPr id="9" name="Graphic 8" descr="Arrow Up with solid fill">
            <a:extLst>
              <a:ext uri="{FF2B5EF4-FFF2-40B4-BE49-F238E27FC236}">
                <a16:creationId xmlns:a16="http://schemas.microsoft.com/office/drawing/2014/main" id="{027DF493-7E0C-C8C6-4C32-0F5BF32985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618600" y="726611"/>
            <a:ext cx="2069433" cy="2934269"/>
          </a:xfrm>
          <a:prstGeom prst="rect">
            <a:avLst/>
          </a:prstGeom>
        </p:spPr>
      </p:pic>
      <p:pic>
        <p:nvPicPr>
          <p:cNvPr id="10" name="Graphic 9" descr="Arrow Up with solid fill">
            <a:extLst>
              <a:ext uri="{FF2B5EF4-FFF2-40B4-BE49-F238E27FC236}">
                <a16:creationId xmlns:a16="http://schemas.microsoft.com/office/drawing/2014/main" id="{9B83E111-D186-BC39-5842-2BFF6A9670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575085" y="765279"/>
            <a:ext cx="2069433" cy="2934269"/>
          </a:xfrm>
          <a:prstGeom prst="rect">
            <a:avLst/>
          </a:prstGeom>
        </p:spPr>
      </p:pic>
      <p:pic>
        <p:nvPicPr>
          <p:cNvPr id="11" name="Graphic 10" descr="Arrow Up with solid fill">
            <a:extLst>
              <a:ext uri="{FF2B5EF4-FFF2-40B4-BE49-F238E27FC236}">
                <a16:creationId xmlns:a16="http://schemas.microsoft.com/office/drawing/2014/main" id="{5821CCDD-7663-B288-8B9F-14505BC5F5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50628" y="726611"/>
            <a:ext cx="2069433" cy="2934269"/>
          </a:xfrm>
          <a:prstGeom prst="rect">
            <a:avLst/>
          </a:prstGeom>
        </p:spPr>
      </p:pic>
      <p:sp>
        <p:nvSpPr>
          <p:cNvPr id="2" name="مستطيل: زوايا مستديرة 1">
            <a:extLst>
              <a:ext uri="{FF2B5EF4-FFF2-40B4-BE49-F238E27FC236}">
                <a16:creationId xmlns:a16="http://schemas.microsoft.com/office/drawing/2014/main" id="{4D2FF767-7691-E778-9ED7-E426D7DB0B6A}"/>
              </a:ext>
            </a:extLst>
          </p:cNvPr>
          <p:cNvSpPr>
            <a:spLocks noChangeArrowheads="1"/>
          </p:cNvSpPr>
          <p:nvPr/>
        </p:nvSpPr>
        <p:spPr bwMode="auto">
          <a:xfrm>
            <a:off x="-11282540" y="2239114"/>
            <a:ext cx="11134981" cy="1474081"/>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lnSpc>
                <a:spcPct val="115000"/>
              </a:lnSpc>
            </a:pPr>
            <a:r>
              <a:rPr lang="ar-IQ" sz="10000" b="1" dirty="0"/>
              <a:t>النطف الطبيعية</a:t>
            </a:r>
            <a:endParaRPr lang="en-US" sz="10000" dirty="0"/>
          </a:p>
        </p:txBody>
      </p:sp>
    </p:spTree>
    <p:extLst>
      <p:ext uri="{BB962C8B-B14F-4D97-AF65-F5344CB8AC3E}">
        <p14:creationId xmlns:p14="http://schemas.microsoft.com/office/powerpoint/2010/main" val="216214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زوايا مستديرة 4">
            <a:extLst>
              <a:ext uri="{FF2B5EF4-FFF2-40B4-BE49-F238E27FC236}">
                <a16:creationId xmlns:a16="http://schemas.microsoft.com/office/drawing/2014/main" id="{16E769D0-784D-03A9-BD05-2903A5FB6958}"/>
              </a:ext>
            </a:extLst>
          </p:cNvPr>
          <p:cNvSpPr>
            <a:spLocks noChangeArrowheads="1"/>
          </p:cNvSpPr>
          <p:nvPr/>
        </p:nvSpPr>
        <p:spPr bwMode="auto">
          <a:xfrm>
            <a:off x="0" y="5989983"/>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b="1" dirty="0"/>
              <a:t>تأثير إضافة مضادات الاكسدة واستخدام تقانتي </a:t>
            </a:r>
            <a:r>
              <a:rPr lang="en-US" b="1" dirty="0"/>
              <a:t>Sil-select plus </a:t>
            </a:r>
            <a:r>
              <a:rPr lang="ar-IQ" b="1" dirty="0"/>
              <a:t> و</a:t>
            </a:r>
            <a:r>
              <a:rPr lang="en-US" b="1" dirty="0"/>
              <a:t>Swim down</a:t>
            </a:r>
            <a:r>
              <a:rPr lang="ar-IQ" b="1" dirty="0"/>
              <a:t> لفصل النطف في النسبة المئوية لضرر المادة الوراثية لثيران الجاموس العراقي وبعد الحفظ بالتجميد</a:t>
            </a:r>
            <a:endParaRPr lang="en-US" sz="2000" b="1" dirty="0"/>
          </a:p>
        </p:txBody>
      </p:sp>
      <p:sp>
        <p:nvSpPr>
          <p:cNvPr id="5" name="Rectangle 5">
            <a:extLst>
              <a:ext uri="{FF2B5EF4-FFF2-40B4-BE49-F238E27FC236}">
                <a16:creationId xmlns:a16="http://schemas.microsoft.com/office/drawing/2014/main" id="{A320C8B0-4E65-936A-F2B7-9BB5E1E220C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F51B2FC6-88E3-20A0-B479-F851A2AC0DD3}"/>
              </a:ext>
            </a:extLst>
          </p:cNvPr>
          <p:cNvSpPr>
            <a:spLocks noChangeArrowheads="1"/>
          </p:cNvSpPr>
          <p:nvPr/>
        </p:nvSpPr>
        <p:spPr bwMode="auto">
          <a:xfrm>
            <a:off x="0" y="334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Chart 2">
            <a:extLst>
              <a:ext uri="{FF2B5EF4-FFF2-40B4-BE49-F238E27FC236}">
                <a16:creationId xmlns:a16="http://schemas.microsoft.com/office/drawing/2014/main" id="{00000000-0008-0000-0500-000003000000}"/>
              </a:ext>
            </a:extLst>
          </p:cNvPr>
          <p:cNvGraphicFramePr/>
          <p:nvPr>
            <p:extLst>
              <p:ext uri="{D42A27DB-BD31-4B8C-83A1-F6EECF244321}">
                <p14:modId xmlns:p14="http://schemas.microsoft.com/office/powerpoint/2010/main" val="378095390"/>
              </p:ext>
            </p:extLst>
          </p:nvPr>
        </p:nvGraphicFramePr>
        <p:xfrm>
          <a:off x="0" y="0"/>
          <a:ext cx="12192000" cy="5724939"/>
        </p:xfrm>
        <a:graphic>
          <a:graphicData uri="http://schemas.openxmlformats.org/drawingml/2006/chart">
            <c:chart xmlns:c="http://schemas.openxmlformats.org/drawingml/2006/chart" xmlns:r="http://schemas.openxmlformats.org/officeDocument/2006/relationships" r:id="rId2"/>
          </a:graphicData>
        </a:graphic>
      </p:graphicFrame>
      <p:pic>
        <p:nvPicPr>
          <p:cNvPr id="2" name="Graphic 1" descr="Arrow Up with solid fill">
            <a:extLst>
              <a:ext uri="{FF2B5EF4-FFF2-40B4-BE49-F238E27FC236}">
                <a16:creationId xmlns:a16="http://schemas.microsoft.com/office/drawing/2014/main" id="{3A5D00C5-61E4-A90D-72A5-9D52D9A366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3323" y="2116562"/>
            <a:ext cx="1800225" cy="1126906"/>
          </a:xfrm>
          <a:prstGeom prst="rect">
            <a:avLst/>
          </a:prstGeom>
        </p:spPr>
      </p:pic>
      <p:pic>
        <p:nvPicPr>
          <p:cNvPr id="4" name="Graphic 3" descr="Arrow Up with solid fill">
            <a:extLst>
              <a:ext uri="{FF2B5EF4-FFF2-40B4-BE49-F238E27FC236}">
                <a16:creationId xmlns:a16="http://schemas.microsoft.com/office/drawing/2014/main" id="{D64A638E-F8D6-36D0-1A61-CB553387ED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9532606" y="2302094"/>
            <a:ext cx="1800225" cy="1126906"/>
          </a:xfrm>
          <a:prstGeom prst="rect">
            <a:avLst/>
          </a:prstGeom>
        </p:spPr>
      </p:pic>
      <p:pic>
        <p:nvPicPr>
          <p:cNvPr id="6" name="Graphic 5" descr="Arrow Up with solid fill">
            <a:extLst>
              <a:ext uri="{FF2B5EF4-FFF2-40B4-BE49-F238E27FC236}">
                <a16:creationId xmlns:a16="http://schemas.microsoft.com/office/drawing/2014/main" id="{9012D938-6D8A-73BB-7CA4-73A301572E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3011" y="2052637"/>
            <a:ext cx="1800225" cy="1126906"/>
          </a:xfrm>
          <a:prstGeom prst="rect">
            <a:avLst/>
          </a:prstGeom>
        </p:spPr>
      </p:pic>
      <p:pic>
        <p:nvPicPr>
          <p:cNvPr id="9" name="Graphic 8" descr="Arrow Up with solid fill">
            <a:extLst>
              <a:ext uri="{FF2B5EF4-FFF2-40B4-BE49-F238E27FC236}">
                <a16:creationId xmlns:a16="http://schemas.microsoft.com/office/drawing/2014/main" id="{DAEF6551-8977-AE0F-B2BD-5DFCA4F56D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391775" y="2219447"/>
            <a:ext cx="1800225" cy="1126906"/>
          </a:xfrm>
          <a:prstGeom prst="rect">
            <a:avLst/>
          </a:prstGeom>
        </p:spPr>
      </p:pic>
    </p:spTree>
    <p:extLst>
      <p:ext uri="{BB962C8B-B14F-4D97-AF65-F5344CB8AC3E}">
        <p14:creationId xmlns:p14="http://schemas.microsoft.com/office/powerpoint/2010/main" val="1978965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9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90000">
                                          <p:cBhvr additive="base">
                                            <p:cTn id="7" dur="3000" fill="hold"/>
                                            <p:tgtEl>
                                              <p:spTgt spid="8"/>
                                            </p:tgtEl>
                                            <p:attrNameLst>
                                              <p:attrName>ppt_x</p:attrName>
                                            </p:attrNameLst>
                                          </p:cBhvr>
                                          <p:tavLst>
                                            <p:tav tm="0">
                                              <p:val>
                                                <p:strVal val="1+#ppt_w/2"/>
                                              </p:val>
                                            </p:tav>
                                            <p:tav tm="100000">
                                              <p:val>
                                                <p:strVal val="#ppt_x"/>
                                              </p:val>
                                            </p:tav>
                                          </p:tavLst>
                                        </p:anim>
                                        <p:anim calcmode="lin" valueType="num" p14:bounceEnd="90000">
                                          <p:cBhvr additive="base">
                                            <p:cTn id="8" dur="3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80000">
                                      <p:stCondLst>
                                        <p:cond delay="0"/>
                                      </p:stCondLst>
                                      <p:childTnLst>
                                        <p:set>
                                          <p:cBhvr>
                                            <p:cTn id="10"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14:bounceEnd="80000">
                                          <p:cBhvr additive="base">
                                            <p:cTn id="11" dur="50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14:bounceEnd="80000">
                                          <p:cBhvr additive="base">
                                            <p:cTn id="12" dur="5000" fill="hold"/>
                                            <p:tgtEl>
                                              <p:spTgt spid="3">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14:presetBounceEnd="80000">
                                      <p:stCondLst>
                                        <p:cond delay="0"/>
                                      </p:stCondLst>
                                      <p:childTnLst>
                                        <p:set>
                                          <p:cBhvr>
                                            <p:cTn id="14"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14:bounceEnd="80000">
                                          <p:cBhvr additive="base">
                                            <p:cTn id="15" dur="5000" fill="hold"/>
                                            <p:tgtEl>
                                              <p:spTgt spid="3">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80000">
                                          <p:cBhvr additive="base">
                                            <p:cTn id="16" dur="50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6 0.05995 L 0.00105 0.10695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0" dur="2000" fill="hold"/>
                                            <p:tgtEl>
                                              <p:spTgt spid="4"/>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2" dur="2000" fill="hold"/>
                                            <p:tgtEl>
                                              <p:spTgt spid="6"/>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4" dur="2000" fill="hold"/>
                                            <p:tgtEl>
                                              <p:spTgt spid="9"/>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3"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11" dur="50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cBhvr additive="base">
                                            <p:cTn id="15" dur="5000" fill="hold"/>
                                            <p:tgtEl>
                                              <p:spTgt spid="3">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16" dur="50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6 0.05995 L 0.00105 0.10695 " pathEditMode="relative" rAng="0" ptsTypes="AA">
                                          <p:cBhvr>
                                            <p:cTn id="18" dur="2000" fill="hold"/>
                                            <p:tgtEl>
                                              <p:spTgt spid="2"/>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0" dur="2000" fill="hold"/>
                                            <p:tgtEl>
                                              <p:spTgt spid="4"/>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5 0.05996 L 0.00104 0.10695 " pathEditMode="relative" rAng="0" ptsTypes="AA">
                                          <p:cBhvr>
                                            <p:cTn id="22" dur="2000" fill="hold"/>
                                            <p:tgtEl>
                                              <p:spTgt spid="6"/>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4" dur="2000" fill="hold"/>
                                            <p:tgtEl>
                                              <p:spTgt spid="9"/>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3" grpId="0" uiExpand="1">
            <p:bldSub>
              <a:bldChart bld="series"/>
            </p:bldSub>
          </p:bldGraphic>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زوايا مستديرة 4">
            <a:extLst>
              <a:ext uri="{FF2B5EF4-FFF2-40B4-BE49-F238E27FC236}">
                <a16:creationId xmlns:a16="http://schemas.microsoft.com/office/drawing/2014/main" id="{16E769D0-784D-03A9-BD05-2903A5FB6958}"/>
              </a:ext>
            </a:extLst>
          </p:cNvPr>
          <p:cNvSpPr>
            <a:spLocks noChangeArrowheads="1"/>
          </p:cNvSpPr>
          <p:nvPr/>
        </p:nvSpPr>
        <p:spPr bwMode="auto">
          <a:xfrm>
            <a:off x="0" y="5989983"/>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إضافة مضادات الاكسدة واستخدام تقانتي </a:t>
            </a:r>
            <a:r>
              <a:rPr lang="en-US" sz="2000" b="1" dirty="0"/>
              <a:t>Sil-select plus </a:t>
            </a:r>
            <a:r>
              <a:rPr lang="ar-IQ" sz="2000" b="1" dirty="0"/>
              <a:t> و</a:t>
            </a:r>
            <a:r>
              <a:rPr lang="en-US" sz="2000" b="1" dirty="0"/>
              <a:t>Swim down</a:t>
            </a:r>
            <a:r>
              <a:rPr lang="ar-IQ" sz="2000" b="1" dirty="0"/>
              <a:t> لفصل النطف </a:t>
            </a:r>
            <a:r>
              <a:rPr lang="ar-IQ" b="1" dirty="0"/>
              <a:t>في فعالية مضادات الاكسدة الكلية </a:t>
            </a:r>
            <a:r>
              <a:rPr lang="ar-IQ" sz="2000" b="1" dirty="0"/>
              <a:t>لثيران الجاموس العراقي وبعد الحفظ بالتجميد</a:t>
            </a:r>
            <a:endParaRPr lang="en-US" sz="2400" b="1" dirty="0"/>
          </a:p>
        </p:txBody>
      </p:sp>
      <p:sp>
        <p:nvSpPr>
          <p:cNvPr id="5" name="Rectangle 5">
            <a:extLst>
              <a:ext uri="{FF2B5EF4-FFF2-40B4-BE49-F238E27FC236}">
                <a16:creationId xmlns:a16="http://schemas.microsoft.com/office/drawing/2014/main" id="{A320C8B0-4E65-936A-F2B7-9BB5E1E220C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F51B2FC6-88E3-20A0-B479-F851A2AC0DD3}"/>
              </a:ext>
            </a:extLst>
          </p:cNvPr>
          <p:cNvSpPr>
            <a:spLocks noChangeArrowheads="1"/>
          </p:cNvSpPr>
          <p:nvPr/>
        </p:nvSpPr>
        <p:spPr bwMode="auto">
          <a:xfrm>
            <a:off x="0" y="334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Chart 1">
            <a:extLst>
              <a:ext uri="{FF2B5EF4-FFF2-40B4-BE49-F238E27FC236}">
                <a16:creationId xmlns:a16="http://schemas.microsoft.com/office/drawing/2014/main" id="{00000000-0008-0000-0500-000003000000}"/>
              </a:ext>
            </a:extLst>
          </p:cNvPr>
          <p:cNvGraphicFramePr/>
          <p:nvPr>
            <p:extLst>
              <p:ext uri="{D42A27DB-BD31-4B8C-83A1-F6EECF244321}">
                <p14:modId xmlns:p14="http://schemas.microsoft.com/office/powerpoint/2010/main" val="1600983660"/>
              </p:ext>
            </p:extLst>
          </p:nvPr>
        </p:nvGraphicFramePr>
        <p:xfrm>
          <a:off x="0" y="-1"/>
          <a:ext cx="12191999" cy="5817685"/>
        </p:xfrm>
        <a:graphic>
          <a:graphicData uri="http://schemas.openxmlformats.org/drawingml/2006/chart">
            <c:chart xmlns:c="http://schemas.openxmlformats.org/drawingml/2006/chart" xmlns:r="http://schemas.openxmlformats.org/officeDocument/2006/relationships" r:id="rId2"/>
          </a:graphicData>
        </a:graphic>
      </p:graphicFrame>
      <p:pic>
        <p:nvPicPr>
          <p:cNvPr id="3" name="Graphic 2" descr="Arrow Up with solid fill">
            <a:extLst>
              <a:ext uri="{FF2B5EF4-FFF2-40B4-BE49-F238E27FC236}">
                <a16:creationId xmlns:a16="http://schemas.microsoft.com/office/drawing/2014/main" id="{877EBB72-2B60-BBBE-14B5-0CD8196157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655436" y="1739067"/>
            <a:ext cx="1800225" cy="1126906"/>
          </a:xfrm>
          <a:prstGeom prst="rect">
            <a:avLst/>
          </a:prstGeom>
        </p:spPr>
      </p:pic>
      <p:pic>
        <p:nvPicPr>
          <p:cNvPr id="4" name="Graphic 3" descr="Arrow Up with solid fill">
            <a:extLst>
              <a:ext uri="{FF2B5EF4-FFF2-40B4-BE49-F238E27FC236}">
                <a16:creationId xmlns:a16="http://schemas.microsoft.com/office/drawing/2014/main" id="{29DFDC63-B838-2B97-A16D-49220E789C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5143" y="2130645"/>
            <a:ext cx="1800225" cy="1126906"/>
          </a:xfrm>
          <a:prstGeom prst="rect">
            <a:avLst/>
          </a:prstGeom>
        </p:spPr>
      </p:pic>
      <p:pic>
        <p:nvPicPr>
          <p:cNvPr id="6" name="Graphic 5" descr="Arrow Up with solid fill">
            <a:extLst>
              <a:ext uri="{FF2B5EF4-FFF2-40B4-BE49-F238E27FC236}">
                <a16:creationId xmlns:a16="http://schemas.microsoft.com/office/drawing/2014/main" id="{6AEBC08C-EA3A-7FF2-F134-F6AD6A94A5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1774" y="2044070"/>
            <a:ext cx="1800225" cy="1126906"/>
          </a:xfrm>
          <a:prstGeom prst="rect">
            <a:avLst/>
          </a:prstGeom>
        </p:spPr>
      </p:pic>
      <p:pic>
        <p:nvPicPr>
          <p:cNvPr id="9" name="Graphic 8" descr="Arrow Up with solid fill">
            <a:extLst>
              <a:ext uri="{FF2B5EF4-FFF2-40B4-BE49-F238E27FC236}">
                <a16:creationId xmlns:a16="http://schemas.microsoft.com/office/drawing/2014/main" id="{6B851C1E-9A35-F6E1-3980-28826CADEF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897630" y="1741095"/>
            <a:ext cx="1800225" cy="1126906"/>
          </a:xfrm>
          <a:prstGeom prst="rect">
            <a:avLst/>
          </a:prstGeom>
        </p:spPr>
      </p:pic>
      <p:pic>
        <p:nvPicPr>
          <p:cNvPr id="10" name="Graphic 9" descr="Arrow Up with solid fill">
            <a:extLst>
              <a:ext uri="{FF2B5EF4-FFF2-40B4-BE49-F238E27FC236}">
                <a16:creationId xmlns:a16="http://schemas.microsoft.com/office/drawing/2014/main" id="{D4499154-A368-767C-AFA4-3DE70EB8E4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969512" y="1781935"/>
            <a:ext cx="1800225" cy="1126906"/>
          </a:xfrm>
          <a:prstGeom prst="rect">
            <a:avLst/>
          </a:prstGeom>
        </p:spPr>
      </p:pic>
      <p:pic>
        <p:nvPicPr>
          <p:cNvPr id="11" name="Graphic 10" descr="Arrow Up with solid fill">
            <a:extLst>
              <a:ext uri="{FF2B5EF4-FFF2-40B4-BE49-F238E27FC236}">
                <a16:creationId xmlns:a16="http://schemas.microsoft.com/office/drawing/2014/main" id="{EC7E0EC9-12CD-8100-4A6E-AD913FFA90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177838" y="2130220"/>
            <a:ext cx="1800225" cy="1126906"/>
          </a:xfrm>
          <a:prstGeom prst="rect">
            <a:avLst/>
          </a:prstGeom>
        </p:spPr>
      </p:pic>
      <p:pic>
        <p:nvPicPr>
          <p:cNvPr id="12" name="Graphic 11" descr="Arrow Up with solid fill">
            <a:extLst>
              <a:ext uri="{FF2B5EF4-FFF2-40B4-BE49-F238E27FC236}">
                <a16:creationId xmlns:a16="http://schemas.microsoft.com/office/drawing/2014/main" id="{2070BCB6-397F-48B0-1908-F7D1563FE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350333" y="2044070"/>
            <a:ext cx="1800225" cy="1126906"/>
          </a:xfrm>
          <a:prstGeom prst="rect">
            <a:avLst/>
          </a:prstGeom>
        </p:spPr>
      </p:pic>
      <p:pic>
        <p:nvPicPr>
          <p:cNvPr id="13" name="Graphic 12" descr="Arrow Up with solid fill">
            <a:extLst>
              <a:ext uri="{FF2B5EF4-FFF2-40B4-BE49-F238E27FC236}">
                <a16:creationId xmlns:a16="http://schemas.microsoft.com/office/drawing/2014/main" id="{3B06F22C-7752-7899-D3B8-9426780D46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508433" y="1942996"/>
            <a:ext cx="1800225" cy="1126906"/>
          </a:xfrm>
          <a:prstGeom prst="rect">
            <a:avLst/>
          </a:prstGeom>
        </p:spPr>
      </p:pic>
      <p:pic>
        <p:nvPicPr>
          <p:cNvPr id="14" name="Graphic 13" descr="Arrow Up with solid fill">
            <a:extLst>
              <a:ext uri="{FF2B5EF4-FFF2-40B4-BE49-F238E27FC236}">
                <a16:creationId xmlns:a16="http://schemas.microsoft.com/office/drawing/2014/main" id="{193BBD5D-C998-CD88-7D04-AD17F7F04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896330" y="2059701"/>
            <a:ext cx="1800225" cy="1126906"/>
          </a:xfrm>
          <a:prstGeom prst="rect">
            <a:avLst/>
          </a:prstGeom>
        </p:spPr>
      </p:pic>
      <p:pic>
        <p:nvPicPr>
          <p:cNvPr id="15" name="Graphic 14" descr="Arrow Up with solid fill">
            <a:extLst>
              <a:ext uri="{FF2B5EF4-FFF2-40B4-BE49-F238E27FC236}">
                <a16:creationId xmlns:a16="http://schemas.microsoft.com/office/drawing/2014/main" id="{80F34B74-678E-1C92-B4D4-7D96E6BAC5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3115423" y="1999152"/>
            <a:ext cx="1800225" cy="1126906"/>
          </a:xfrm>
          <a:prstGeom prst="rect">
            <a:avLst/>
          </a:prstGeom>
        </p:spPr>
      </p:pic>
      <p:pic>
        <p:nvPicPr>
          <p:cNvPr id="16" name="Graphic 15" descr="Arrow Up with solid fill">
            <a:extLst>
              <a:ext uri="{FF2B5EF4-FFF2-40B4-BE49-F238E27FC236}">
                <a16:creationId xmlns:a16="http://schemas.microsoft.com/office/drawing/2014/main" id="{79453646-3079-8C54-162E-9CA9CACC45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334516" y="1735251"/>
            <a:ext cx="1800225" cy="1126906"/>
          </a:xfrm>
          <a:prstGeom prst="rect">
            <a:avLst/>
          </a:prstGeom>
        </p:spPr>
      </p:pic>
      <p:pic>
        <p:nvPicPr>
          <p:cNvPr id="17" name="Graphic 16" descr="Arrow Up with solid fill">
            <a:extLst>
              <a:ext uri="{FF2B5EF4-FFF2-40B4-BE49-F238E27FC236}">
                <a16:creationId xmlns:a16="http://schemas.microsoft.com/office/drawing/2014/main" id="{DBC841E2-52A8-6DB0-D942-926BE7FB20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414176" y="2085302"/>
            <a:ext cx="1800225" cy="1126906"/>
          </a:xfrm>
          <a:prstGeom prst="rect">
            <a:avLst/>
          </a:prstGeom>
        </p:spPr>
      </p:pic>
    </p:spTree>
    <p:extLst>
      <p:ext uri="{BB962C8B-B14F-4D97-AF65-F5344CB8AC3E}">
        <p14:creationId xmlns:p14="http://schemas.microsoft.com/office/powerpoint/2010/main" val="19634697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9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90000">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90000">
                                          <p:cBhvr additive="base">
                                            <p:cTn id="8" dur="3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80000">
                                      <p:stCondLst>
                                        <p:cond delay="0"/>
                                      </p:stCondLst>
                                      <p:childTnLst>
                                        <p:set>
                                          <p:cBhvr>
                                            <p:cTn id="10"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14:bounceEnd="80000">
                                          <p:cBhvr additive="base">
                                            <p:cTn id="11" dur="5000" fill="hold"/>
                                            <p:tgtEl>
                                              <p:spTgt spid="2">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14:bounceEnd="80000">
                                          <p:cBhvr additive="base">
                                            <p:cTn id="12" dur="5000" fill="hold"/>
                                            <p:tgtEl>
                                              <p:spTgt spid="2">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14:presetBounceEnd="80000">
                                      <p:stCondLst>
                                        <p:cond delay="0"/>
                                      </p:stCondLst>
                                      <p:childTnLst>
                                        <p:set>
                                          <p:cBhvr>
                                            <p:cTn id="14"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14:bounceEnd="80000">
                                          <p:cBhvr additive="base">
                                            <p:cTn id="15" dur="50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14:bounceEnd="80000">
                                          <p:cBhvr additive="base">
                                            <p:cTn id="16" dur="5000" fill="hold"/>
                                            <p:tgtEl>
                                              <p:spTgt spid="2">
                                                <p:graphicEl>
                                                  <a:chart seriesIdx="0" categoryIdx="-4" bldStep="series"/>
                                                </p:graphicEl>
                                              </p:spTgt>
                                            </p:tgtEl>
                                            <p:attrNameLst>
                                              <p:attrName>ppt_y</p:attrName>
                                            </p:attrNameLst>
                                          </p:cBhvr>
                                          <p:tavLst>
                                            <p:tav tm="0">
                                              <p:val>
                                                <p:strVal val="0-#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3"/>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0" dur="2000" fill="hold"/>
                                            <p:tgtEl>
                                              <p:spTgt spid="4"/>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2" dur="2000" fill="hold"/>
                                            <p:tgtEl>
                                              <p:spTgt spid="6"/>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5 0.05995 L 0.00104 0.10695 " pathEditMode="relative" rAng="0" ptsTypes="AA">
                                          <p:cBhvr>
                                            <p:cTn id="24" dur="2000" fill="hold"/>
                                            <p:tgtEl>
                                              <p:spTgt spid="9"/>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6" dur="2000" fill="hold"/>
                                            <p:tgtEl>
                                              <p:spTgt spid="10"/>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8" dur="2000" fill="hold"/>
                                            <p:tgtEl>
                                              <p:spTgt spid="11"/>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0" dur="2000" fill="hold"/>
                                            <p:tgtEl>
                                              <p:spTgt spid="12"/>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32" dur="2000" fill="hold"/>
                                            <p:tgtEl>
                                              <p:spTgt spid="13"/>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4" dur="2000" fill="hold"/>
                                            <p:tgtEl>
                                              <p:spTgt spid="14"/>
                                            </p:tgtEl>
                                            <p:attrNameLst>
                                              <p:attrName>ppt_x</p:attrName>
                                              <p:attrName>ppt_y</p:attrName>
                                            </p:attrNameLst>
                                          </p:cBhvr>
                                          <p:rCtr x="-117" y="2338"/>
                                        </p:animMotion>
                                      </p:childTnLst>
                                    </p:cTn>
                                  </p:par>
                                  <p:par>
                                    <p:cTn id="35" presetID="42" presetClass="path" presetSubtype="0" repeatCount="indefinite" accel="50000" decel="50000" autoRev="1" fill="hold" nodeType="withEffect">
                                      <p:stCondLst>
                                        <p:cond delay="0"/>
                                      </p:stCondLst>
                                      <p:childTnLst>
                                        <p:animMotion origin="layout" path="M 0.00325 0.05995 L 0.00104 0.10695 " pathEditMode="relative" rAng="0" ptsTypes="AA">
                                          <p:cBhvr>
                                            <p:cTn id="36" dur="2000" fill="hold"/>
                                            <p:tgtEl>
                                              <p:spTgt spid="15"/>
                                            </p:tgtEl>
                                            <p:attrNameLst>
                                              <p:attrName>ppt_x</p:attrName>
                                              <p:attrName>ppt_y</p:attrName>
                                            </p:attrNameLst>
                                          </p:cBhvr>
                                          <p:rCtr x="-117" y="2338"/>
                                        </p:animMotion>
                                      </p:childTnLst>
                                    </p:cTn>
                                  </p:par>
                                  <p:par>
                                    <p:cTn id="37"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38" dur="2000" fill="hold"/>
                                            <p:tgtEl>
                                              <p:spTgt spid="16"/>
                                            </p:tgtEl>
                                            <p:attrNameLst>
                                              <p:attrName>ppt_x</p:attrName>
                                              <p:attrName>ppt_y</p:attrName>
                                            </p:attrNameLst>
                                          </p:cBhvr>
                                          <p:rCtr x="-117" y="2338"/>
                                        </p:animMotion>
                                      </p:childTnLst>
                                    </p:cTn>
                                  </p:par>
                                  <p:par>
                                    <p:cTn id="39" presetID="42" presetClass="path" presetSubtype="0" repeatCount="indefinite" accel="50000" decel="50000" autoRev="1" fill="hold" nodeType="withEffect">
                                      <p:stCondLst>
                                        <p:cond delay="0"/>
                                      </p:stCondLst>
                                      <p:childTnLst>
                                        <p:animMotion origin="layout" path="M 0.00326 0.05995 L 0.00105 0.10695 " pathEditMode="relative" rAng="0" ptsTypes="AA">
                                          <p:cBhvr>
                                            <p:cTn id="40" dur="2000" fill="hold"/>
                                            <p:tgtEl>
                                              <p:spTgt spid="17"/>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11" dur="5000" fill="hold"/>
                                            <p:tgtEl>
                                              <p:spTgt spid="2">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12" dur="5000" fill="hold"/>
                                            <p:tgtEl>
                                              <p:spTgt spid="2">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5" dur="50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
                                                <p:graphicEl>
                                                  <a:chart seriesIdx="0" categoryIdx="-4" bldStep="series"/>
                                                </p:graphicEl>
                                              </p:spTgt>
                                            </p:tgtEl>
                                            <p:attrNameLst>
                                              <p:attrName>ppt_y</p:attrName>
                                            </p:attrNameLst>
                                          </p:cBhvr>
                                          <p:tavLst>
                                            <p:tav tm="0">
                                              <p:val>
                                                <p:strVal val="0-#ppt_h/2"/>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3"/>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0" dur="2000" fill="hold"/>
                                            <p:tgtEl>
                                              <p:spTgt spid="4"/>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2" dur="2000" fill="hold"/>
                                            <p:tgtEl>
                                              <p:spTgt spid="6"/>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5 0.05995 L 0.00104 0.10695 " pathEditMode="relative" rAng="0" ptsTypes="AA">
                                          <p:cBhvr>
                                            <p:cTn id="24" dur="2000" fill="hold"/>
                                            <p:tgtEl>
                                              <p:spTgt spid="9"/>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6" dur="2000" fill="hold"/>
                                            <p:tgtEl>
                                              <p:spTgt spid="10"/>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8" dur="2000" fill="hold"/>
                                            <p:tgtEl>
                                              <p:spTgt spid="11"/>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0" dur="2000" fill="hold"/>
                                            <p:tgtEl>
                                              <p:spTgt spid="12"/>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32" dur="2000" fill="hold"/>
                                            <p:tgtEl>
                                              <p:spTgt spid="13"/>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4" dur="2000" fill="hold"/>
                                            <p:tgtEl>
                                              <p:spTgt spid="14"/>
                                            </p:tgtEl>
                                            <p:attrNameLst>
                                              <p:attrName>ppt_x</p:attrName>
                                              <p:attrName>ppt_y</p:attrName>
                                            </p:attrNameLst>
                                          </p:cBhvr>
                                          <p:rCtr x="-117" y="2338"/>
                                        </p:animMotion>
                                      </p:childTnLst>
                                    </p:cTn>
                                  </p:par>
                                  <p:par>
                                    <p:cTn id="35" presetID="42" presetClass="path" presetSubtype="0" repeatCount="indefinite" accel="50000" decel="50000" autoRev="1" fill="hold" nodeType="withEffect">
                                      <p:stCondLst>
                                        <p:cond delay="0"/>
                                      </p:stCondLst>
                                      <p:childTnLst>
                                        <p:animMotion origin="layout" path="M 0.00325 0.05995 L 0.00104 0.10695 " pathEditMode="relative" rAng="0" ptsTypes="AA">
                                          <p:cBhvr>
                                            <p:cTn id="36" dur="2000" fill="hold"/>
                                            <p:tgtEl>
                                              <p:spTgt spid="15"/>
                                            </p:tgtEl>
                                            <p:attrNameLst>
                                              <p:attrName>ppt_x</p:attrName>
                                              <p:attrName>ppt_y</p:attrName>
                                            </p:attrNameLst>
                                          </p:cBhvr>
                                          <p:rCtr x="-117" y="2338"/>
                                        </p:animMotion>
                                      </p:childTnLst>
                                    </p:cTn>
                                  </p:par>
                                  <p:par>
                                    <p:cTn id="37"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38" dur="2000" fill="hold"/>
                                            <p:tgtEl>
                                              <p:spTgt spid="16"/>
                                            </p:tgtEl>
                                            <p:attrNameLst>
                                              <p:attrName>ppt_x</p:attrName>
                                              <p:attrName>ppt_y</p:attrName>
                                            </p:attrNameLst>
                                          </p:cBhvr>
                                          <p:rCtr x="-117" y="2338"/>
                                        </p:animMotion>
                                      </p:childTnLst>
                                    </p:cTn>
                                  </p:par>
                                  <p:par>
                                    <p:cTn id="39" presetID="42" presetClass="path" presetSubtype="0" repeatCount="indefinite" accel="50000" decel="50000" autoRev="1" fill="hold" nodeType="withEffect">
                                      <p:stCondLst>
                                        <p:cond delay="0"/>
                                      </p:stCondLst>
                                      <p:childTnLst>
                                        <p:animMotion origin="layout" path="M 0.00326 0.05995 L 0.00105 0.10695 " pathEditMode="relative" rAng="0" ptsTypes="AA">
                                          <p:cBhvr>
                                            <p:cTn id="40" dur="2000" fill="hold"/>
                                            <p:tgtEl>
                                              <p:spTgt spid="17"/>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 grpId="0" uiExpand="1">
            <p:bldSub>
              <a:bldChart bld="series"/>
            </p:bldSub>
          </p:bldGraphic>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مستطيل: زوايا مستديرة 4">
            <a:extLst>
              <a:ext uri="{FF2B5EF4-FFF2-40B4-BE49-F238E27FC236}">
                <a16:creationId xmlns:a16="http://schemas.microsoft.com/office/drawing/2014/main" id="{16E769D0-784D-03A9-BD05-2903A5FB6958}"/>
              </a:ext>
            </a:extLst>
          </p:cNvPr>
          <p:cNvSpPr>
            <a:spLocks noChangeArrowheads="1"/>
          </p:cNvSpPr>
          <p:nvPr/>
        </p:nvSpPr>
        <p:spPr bwMode="auto">
          <a:xfrm>
            <a:off x="0" y="5989983"/>
            <a:ext cx="12191999" cy="559549"/>
          </a:xfrm>
          <a:prstGeom prst="roundRect">
            <a:avLst>
              <a:gd name="adj" fmla="val 16667"/>
            </a:avLst>
          </a:prstGeom>
          <a:solidFill>
            <a:srgbClr val="DCE6F2"/>
          </a:solidFill>
          <a:ln w="25400">
            <a:solidFill>
              <a:srgbClr val="1F497D"/>
            </a:solidFill>
            <a:round/>
            <a:headEnd/>
            <a:tailEnd/>
          </a:ln>
        </p:spPr>
        <p:txBody>
          <a:bodyPr vert="horz" wrap="square" lIns="91440" tIns="45720" rIns="91440" bIns="45720" numCol="1" anchor="ctr" anchorCtr="0" compatLnSpc="1">
            <a:prstTxWarp prst="textNoShape">
              <a:avLst/>
            </a:prstTxWarp>
          </a:bodyPr>
          <a:lstStyle/>
          <a:p>
            <a:pPr algn="ctr" rtl="1"/>
            <a:r>
              <a:rPr lang="ar-IQ" sz="2000" b="1" dirty="0"/>
              <a:t>تأثير إضافة مضادات الاكسدة واستخدام تقانتي </a:t>
            </a:r>
            <a:r>
              <a:rPr lang="en-US" sz="2000" b="1" dirty="0"/>
              <a:t>Sil-select plus </a:t>
            </a:r>
            <a:r>
              <a:rPr lang="ar-IQ" sz="2000" b="1" dirty="0"/>
              <a:t> و</a:t>
            </a:r>
            <a:r>
              <a:rPr lang="en-US" sz="2000" b="1" dirty="0"/>
              <a:t>Swim down</a:t>
            </a:r>
            <a:r>
              <a:rPr lang="ar-IQ" sz="2000" b="1" dirty="0"/>
              <a:t> لفصل النطف </a:t>
            </a:r>
            <a:r>
              <a:rPr lang="ar-IQ" b="1" dirty="0"/>
              <a:t>في تركيز المالون ثنائي الالديهايد </a:t>
            </a:r>
            <a:r>
              <a:rPr lang="ar-IQ" sz="2000" b="1" dirty="0"/>
              <a:t>لثيران الجاموس العراقي وبعد الحفظ بالتجميد</a:t>
            </a:r>
            <a:endParaRPr lang="en-US" sz="2400" b="1" dirty="0"/>
          </a:p>
        </p:txBody>
      </p:sp>
      <p:sp>
        <p:nvSpPr>
          <p:cNvPr id="5" name="Rectangle 5">
            <a:extLst>
              <a:ext uri="{FF2B5EF4-FFF2-40B4-BE49-F238E27FC236}">
                <a16:creationId xmlns:a16="http://schemas.microsoft.com/office/drawing/2014/main" id="{A320C8B0-4E65-936A-F2B7-9BB5E1E220C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F51B2FC6-88E3-20A0-B479-F851A2AC0DD3}"/>
              </a:ext>
            </a:extLst>
          </p:cNvPr>
          <p:cNvSpPr>
            <a:spLocks noChangeArrowheads="1"/>
          </p:cNvSpPr>
          <p:nvPr/>
        </p:nvSpPr>
        <p:spPr bwMode="auto">
          <a:xfrm>
            <a:off x="0" y="334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Chart 1">
            <a:extLst>
              <a:ext uri="{FF2B5EF4-FFF2-40B4-BE49-F238E27FC236}">
                <a16:creationId xmlns:a16="http://schemas.microsoft.com/office/drawing/2014/main" id="{00000000-0008-0000-0500-000003000000}"/>
              </a:ext>
            </a:extLst>
          </p:cNvPr>
          <p:cNvGraphicFramePr/>
          <p:nvPr>
            <p:extLst>
              <p:ext uri="{D42A27DB-BD31-4B8C-83A1-F6EECF244321}">
                <p14:modId xmlns:p14="http://schemas.microsoft.com/office/powerpoint/2010/main" val="799560417"/>
              </p:ext>
            </p:extLst>
          </p:nvPr>
        </p:nvGraphicFramePr>
        <p:xfrm>
          <a:off x="0" y="-1"/>
          <a:ext cx="12191999" cy="5751437"/>
        </p:xfrm>
        <a:graphic>
          <a:graphicData uri="http://schemas.openxmlformats.org/drawingml/2006/chart">
            <c:chart xmlns:c="http://schemas.openxmlformats.org/drawingml/2006/chart" xmlns:r="http://schemas.openxmlformats.org/officeDocument/2006/relationships" r:id="rId2"/>
          </a:graphicData>
        </a:graphic>
      </p:graphicFrame>
      <p:pic>
        <p:nvPicPr>
          <p:cNvPr id="3" name="Graphic 2" descr="Arrow Up with solid fill">
            <a:extLst>
              <a:ext uri="{FF2B5EF4-FFF2-40B4-BE49-F238E27FC236}">
                <a16:creationId xmlns:a16="http://schemas.microsoft.com/office/drawing/2014/main" id="{BC511D9D-3A5B-A32F-CEC3-871DC81688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9559" y="1986817"/>
            <a:ext cx="1800225" cy="1126906"/>
          </a:xfrm>
          <a:prstGeom prst="rect">
            <a:avLst/>
          </a:prstGeom>
        </p:spPr>
      </p:pic>
      <p:pic>
        <p:nvPicPr>
          <p:cNvPr id="4" name="Graphic 3" descr="Arrow Up with solid fill">
            <a:extLst>
              <a:ext uri="{FF2B5EF4-FFF2-40B4-BE49-F238E27FC236}">
                <a16:creationId xmlns:a16="http://schemas.microsoft.com/office/drawing/2014/main" id="{A32A45B4-311E-2300-5796-0CA128582D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0637551" y="1652918"/>
            <a:ext cx="1800225" cy="1126906"/>
          </a:xfrm>
          <a:prstGeom prst="rect">
            <a:avLst/>
          </a:prstGeom>
        </p:spPr>
      </p:pic>
      <p:pic>
        <p:nvPicPr>
          <p:cNvPr id="6" name="Graphic 5" descr="Arrow Up with solid fill">
            <a:extLst>
              <a:ext uri="{FF2B5EF4-FFF2-40B4-BE49-F238E27FC236}">
                <a16:creationId xmlns:a16="http://schemas.microsoft.com/office/drawing/2014/main" id="{CC7C5B7A-D581-1FE8-979F-45EB471D0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9679889" y="1652918"/>
            <a:ext cx="1800225" cy="1126906"/>
          </a:xfrm>
          <a:prstGeom prst="rect">
            <a:avLst/>
          </a:prstGeom>
        </p:spPr>
      </p:pic>
      <p:pic>
        <p:nvPicPr>
          <p:cNvPr id="9" name="Graphic 8" descr="Arrow Up with solid fill">
            <a:extLst>
              <a:ext uri="{FF2B5EF4-FFF2-40B4-BE49-F238E27FC236}">
                <a16:creationId xmlns:a16="http://schemas.microsoft.com/office/drawing/2014/main" id="{22F2EE9C-70EC-73E8-A8DB-37D007C41E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869625" y="1705093"/>
            <a:ext cx="1800225" cy="1126906"/>
          </a:xfrm>
          <a:prstGeom prst="rect">
            <a:avLst/>
          </a:prstGeom>
        </p:spPr>
      </p:pic>
      <p:pic>
        <p:nvPicPr>
          <p:cNvPr id="10" name="Graphic 9" descr="Arrow Up with solid fill">
            <a:extLst>
              <a:ext uri="{FF2B5EF4-FFF2-40B4-BE49-F238E27FC236}">
                <a16:creationId xmlns:a16="http://schemas.microsoft.com/office/drawing/2014/main" id="{0104BFF1-3265-A58C-B6FB-2B74D58861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257627" y="1646039"/>
            <a:ext cx="1800225" cy="1126906"/>
          </a:xfrm>
          <a:prstGeom prst="rect">
            <a:avLst/>
          </a:prstGeom>
        </p:spPr>
      </p:pic>
      <p:pic>
        <p:nvPicPr>
          <p:cNvPr id="11" name="Graphic 10" descr="Arrow Up with solid fill">
            <a:extLst>
              <a:ext uri="{FF2B5EF4-FFF2-40B4-BE49-F238E27FC236}">
                <a16:creationId xmlns:a16="http://schemas.microsoft.com/office/drawing/2014/main" id="{EBB8FFA0-BB81-3B1E-8DA0-A30A1E6817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6420602" y="1644843"/>
            <a:ext cx="1800225" cy="1126906"/>
          </a:xfrm>
          <a:prstGeom prst="rect">
            <a:avLst/>
          </a:prstGeom>
        </p:spPr>
      </p:pic>
      <p:pic>
        <p:nvPicPr>
          <p:cNvPr id="12" name="Graphic 11" descr="Arrow Up with solid fill">
            <a:extLst>
              <a:ext uri="{FF2B5EF4-FFF2-40B4-BE49-F238E27FC236}">
                <a16:creationId xmlns:a16="http://schemas.microsoft.com/office/drawing/2014/main" id="{FAA37455-D386-5FD3-2D2A-5EB93440E4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5547251" y="2201950"/>
            <a:ext cx="1800225" cy="1126906"/>
          </a:xfrm>
          <a:prstGeom prst="rect">
            <a:avLst/>
          </a:prstGeom>
        </p:spPr>
      </p:pic>
      <p:pic>
        <p:nvPicPr>
          <p:cNvPr id="13" name="Graphic 12" descr="Arrow Up with solid fill">
            <a:extLst>
              <a:ext uri="{FF2B5EF4-FFF2-40B4-BE49-F238E27FC236}">
                <a16:creationId xmlns:a16="http://schemas.microsoft.com/office/drawing/2014/main" id="{5B7F07AC-FA65-26AF-D1CD-F5E1DB745E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744503" y="1840579"/>
            <a:ext cx="1800225" cy="1126906"/>
          </a:xfrm>
          <a:prstGeom prst="rect">
            <a:avLst/>
          </a:prstGeom>
        </p:spPr>
      </p:pic>
      <p:pic>
        <p:nvPicPr>
          <p:cNvPr id="14" name="Graphic 13" descr="Arrow Up with solid fill">
            <a:extLst>
              <a:ext uri="{FF2B5EF4-FFF2-40B4-BE49-F238E27FC236}">
                <a16:creationId xmlns:a16="http://schemas.microsoft.com/office/drawing/2014/main" id="{016A9658-B5B2-8FF6-35C9-4DD76A4A8E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3907478" y="2216371"/>
            <a:ext cx="1800225" cy="1126906"/>
          </a:xfrm>
          <a:prstGeom prst="rect">
            <a:avLst/>
          </a:prstGeom>
        </p:spPr>
      </p:pic>
      <p:pic>
        <p:nvPicPr>
          <p:cNvPr id="15" name="Graphic 14" descr="Arrow Up with solid fill">
            <a:extLst>
              <a:ext uri="{FF2B5EF4-FFF2-40B4-BE49-F238E27FC236}">
                <a16:creationId xmlns:a16="http://schemas.microsoft.com/office/drawing/2014/main" id="{D1401536-2F3A-C993-FE9C-32BA5E670E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3070453" y="1934644"/>
            <a:ext cx="1800225" cy="1126906"/>
          </a:xfrm>
          <a:prstGeom prst="rect">
            <a:avLst/>
          </a:prstGeom>
        </p:spPr>
      </p:pic>
      <p:pic>
        <p:nvPicPr>
          <p:cNvPr id="16" name="Graphic 15" descr="Arrow Up with solid fill">
            <a:extLst>
              <a:ext uri="{FF2B5EF4-FFF2-40B4-BE49-F238E27FC236}">
                <a16:creationId xmlns:a16="http://schemas.microsoft.com/office/drawing/2014/main" id="{8CC650C7-A00F-DFCF-F40E-550E8AB483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282195" y="2617372"/>
            <a:ext cx="1800225" cy="1126906"/>
          </a:xfrm>
          <a:prstGeom prst="rect">
            <a:avLst/>
          </a:prstGeom>
        </p:spPr>
      </p:pic>
      <p:pic>
        <p:nvPicPr>
          <p:cNvPr id="17" name="Graphic 16" descr="Arrow Up with solid fill">
            <a:extLst>
              <a:ext uri="{FF2B5EF4-FFF2-40B4-BE49-F238E27FC236}">
                <a16:creationId xmlns:a16="http://schemas.microsoft.com/office/drawing/2014/main" id="{162004B7-7806-E880-9527-1C381E032C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1437325" y="1848497"/>
            <a:ext cx="1800225" cy="1126906"/>
          </a:xfrm>
          <a:prstGeom prst="rect">
            <a:avLst/>
          </a:prstGeom>
        </p:spPr>
      </p:pic>
    </p:spTree>
    <p:extLst>
      <p:ext uri="{BB962C8B-B14F-4D97-AF65-F5344CB8AC3E}">
        <p14:creationId xmlns:p14="http://schemas.microsoft.com/office/powerpoint/2010/main" val="35928785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9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90000">
                                          <p:cBhvr additive="base">
                                            <p:cTn id="7" dur="3000" fill="hold"/>
                                            <p:tgtEl>
                                              <p:spTgt spid="8"/>
                                            </p:tgtEl>
                                            <p:attrNameLst>
                                              <p:attrName>ppt_x</p:attrName>
                                            </p:attrNameLst>
                                          </p:cBhvr>
                                          <p:tavLst>
                                            <p:tav tm="0">
                                              <p:val>
                                                <p:strVal val="1+#ppt_w/2"/>
                                              </p:val>
                                            </p:tav>
                                            <p:tav tm="100000">
                                              <p:val>
                                                <p:strVal val="#ppt_x"/>
                                              </p:val>
                                            </p:tav>
                                          </p:tavLst>
                                        </p:anim>
                                        <p:anim calcmode="lin" valueType="num" p14:bounceEnd="90000">
                                          <p:cBhvr additive="base">
                                            <p:cTn id="8" dur="3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90000">
                                      <p:stCondLst>
                                        <p:cond delay="0"/>
                                      </p:stCondLst>
                                      <p:childTnLst>
                                        <p:set>
                                          <p:cBhvr>
                                            <p:cTn id="10"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14:bounceEnd="90000">
                                          <p:cBhvr additive="base">
                                            <p:cTn id="11" dur="30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14:bounceEnd="90000">
                                          <p:cBhvr additive="base">
                                            <p:cTn id="12" dur="3000" fill="hold"/>
                                            <p:tgtEl>
                                              <p:spTgt spid="2">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14:presetBounceEnd="80000">
                                      <p:stCondLst>
                                        <p:cond delay="0"/>
                                      </p:stCondLst>
                                      <p:childTnLst>
                                        <p:set>
                                          <p:cBhvr>
                                            <p:cTn id="14"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14:bounceEnd="80000">
                                          <p:cBhvr additive="base">
                                            <p:cTn id="15" dur="5000" fill="hold"/>
                                            <p:tgtEl>
                                              <p:spTgt spid="2">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80000">
                                          <p:cBhvr additive="base">
                                            <p:cTn id="16" dur="50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3"/>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0" dur="2000" fill="hold"/>
                                            <p:tgtEl>
                                              <p:spTgt spid="4"/>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2" dur="2000" fill="hold"/>
                                            <p:tgtEl>
                                              <p:spTgt spid="6"/>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4" dur="2000" fill="hold"/>
                                            <p:tgtEl>
                                              <p:spTgt spid="9"/>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6" dur="2000" fill="hold"/>
                                            <p:tgtEl>
                                              <p:spTgt spid="10"/>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6 0.05995 L 0.00104 0.10695 " pathEditMode="relative" rAng="0" ptsTypes="AA">
                                          <p:cBhvr>
                                            <p:cTn id="28" dur="2000" fill="hold"/>
                                            <p:tgtEl>
                                              <p:spTgt spid="11"/>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5 0.05995 L 0.00104 0.10695 " pathEditMode="relative" rAng="0" ptsTypes="AA">
                                          <p:cBhvr>
                                            <p:cTn id="30" dur="2000" fill="hold"/>
                                            <p:tgtEl>
                                              <p:spTgt spid="12"/>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2" dur="2000" fill="hold"/>
                                            <p:tgtEl>
                                              <p:spTgt spid="13"/>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4" dur="2000" fill="hold"/>
                                            <p:tgtEl>
                                              <p:spTgt spid="14"/>
                                            </p:tgtEl>
                                            <p:attrNameLst>
                                              <p:attrName>ppt_x</p:attrName>
                                              <p:attrName>ppt_y</p:attrName>
                                            </p:attrNameLst>
                                          </p:cBhvr>
                                          <p:rCtr x="-117" y="2338"/>
                                        </p:animMotion>
                                      </p:childTnLst>
                                    </p:cTn>
                                  </p:par>
                                  <p:par>
                                    <p:cTn id="35"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6" dur="2000" fill="hold"/>
                                            <p:tgtEl>
                                              <p:spTgt spid="15"/>
                                            </p:tgtEl>
                                            <p:attrNameLst>
                                              <p:attrName>ppt_x</p:attrName>
                                              <p:attrName>ppt_y</p:attrName>
                                            </p:attrNameLst>
                                          </p:cBhvr>
                                          <p:rCtr x="-117" y="2338"/>
                                        </p:animMotion>
                                      </p:childTnLst>
                                    </p:cTn>
                                  </p:par>
                                  <p:par>
                                    <p:cTn id="3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8" dur="2000" fill="hold"/>
                                            <p:tgtEl>
                                              <p:spTgt spid="16"/>
                                            </p:tgtEl>
                                            <p:attrNameLst>
                                              <p:attrName>ppt_x</p:attrName>
                                              <p:attrName>ppt_y</p:attrName>
                                            </p:attrNameLst>
                                          </p:cBhvr>
                                          <p:rCtr x="-117" y="2338"/>
                                        </p:animMotion>
                                      </p:childTnLst>
                                    </p:cTn>
                                  </p:par>
                                  <p:par>
                                    <p:cTn id="39"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40" dur="2000" fill="hold"/>
                                            <p:tgtEl>
                                              <p:spTgt spid="17"/>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 grpId="0" uiExpand="1">
            <p:bldSub>
              <a:bldChart bld="series"/>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1+#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11" dur="30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5" dur="5000" fill="hold"/>
                                            <p:tgtEl>
                                              <p:spTgt spid="2">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16" dur="50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par>
                                    <p:cTn id="1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18" dur="2000" fill="hold"/>
                                            <p:tgtEl>
                                              <p:spTgt spid="3"/>
                                            </p:tgtEl>
                                            <p:attrNameLst>
                                              <p:attrName>ppt_x</p:attrName>
                                              <p:attrName>ppt_y</p:attrName>
                                            </p:attrNameLst>
                                          </p:cBhvr>
                                          <p:rCtr x="-117" y="2338"/>
                                        </p:animMotion>
                                      </p:childTnLst>
                                    </p:cTn>
                                  </p:par>
                                  <p:par>
                                    <p:cTn id="19" presetID="42" presetClass="path" presetSubtype="0" repeatCount="indefinite" accel="50000" decel="50000" autoRev="1" fill="hold" nodeType="withEffect">
                                      <p:stCondLst>
                                        <p:cond delay="0"/>
                                      </p:stCondLst>
                                      <p:childTnLst>
                                        <p:animMotion origin="layout" path="M 0.00326 0.05995 L 0.00105 0.10694 " pathEditMode="relative" rAng="0" ptsTypes="AA">
                                          <p:cBhvr>
                                            <p:cTn id="20" dur="2000" fill="hold"/>
                                            <p:tgtEl>
                                              <p:spTgt spid="4"/>
                                            </p:tgtEl>
                                            <p:attrNameLst>
                                              <p:attrName>ppt_x</p:attrName>
                                              <p:attrName>ppt_y</p:attrName>
                                            </p:attrNameLst>
                                          </p:cBhvr>
                                          <p:rCtr x="-117" y="2338"/>
                                        </p:animMotion>
                                      </p:childTnLst>
                                    </p:cTn>
                                  </p:par>
                                  <p:par>
                                    <p:cTn id="21"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22" dur="2000" fill="hold"/>
                                            <p:tgtEl>
                                              <p:spTgt spid="6"/>
                                            </p:tgtEl>
                                            <p:attrNameLst>
                                              <p:attrName>ppt_x</p:attrName>
                                              <p:attrName>ppt_y</p:attrName>
                                            </p:attrNameLst>
                                          </p:cBhvr>
                                          <p:rCtr x="-117" y="2338"/>
                                        </p:animMotion>
                                      </p:childTnLst>
                                    </p:cTn>
                                  </p:par>
                                  <p:par>
                                    <p:cTn id="23" presetID="42" presetClass="path" presetSubtype="0" repeatCount="indefinite" accel="50000" decel="50000" autoRev="1" fill="hold" nodeType="withEffect">
                                      <p:stCondLst>
                                        <p:cond delay="0"/>
                                      </p:stCondLst>
                                      <p:childTnLst>
                                        <p:animMotion origin="layout" path="M 0.00326 0.05995 L 0.00104 0.10694 " pathEditMode="relative" rAng="0" ptsTypes="AA">
                                          <p:cBhvr>
                                            <p:cTn id="24" dur="2000" fill="hold"/>
                                            <p:tgtEl>
                                              <p:spTgt spid="9"/>
                                            </p:tgtEl>
                                            <p:attrNameLst>
                                              <p:attrName>ppt_x</p:attrName>
                                              <p:attrName>ppt_y</p:attrName>
                                            </p:attrNameLst>
                                          </p:cBhvr>
                                          <p:rCtr x="-117" y="2338"/>
                                        </p:animMotion>
                                      </p:childTnLst>
                                    </p:cTn>
                                  </p:par>
                                  <p:par>
                                    <p:cTn id="25"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26" dur="2000" fill="hold"/>
                                            <p:tgtEl>
                                              <p:spTgt spid="10"/>
                                            </p:tgtEl>
                                            <p:attrNameLst>
                                              <p:attrName>ppt_x</p:attrName>
                                              <p:attrName>ppt_y</p:attrName>
                                            </p:attrNameLst>
                                          </p:cBhvr>
                                          <p:rCtr x="-117" y="2338"/>
                                        </p:animMotion>
                                      </p:childTnLst>
                                    </p:cTn>
                                  </p:par>
                                  <p:par>
                                    <p:cTn id="27" presetID="42" presetClass="path" presetSubtype="0" repeatCount="indefinite" accel="50000" decel="50000" autoRev="1" fill="hold" nodeType="withEffect">
                                      <p:stCondLst>
                                        <p:cond delay="0"/>
                                      </p:stCondLst>
                                      <p:childTnLst>
                                        <p:animMotion origin="layout" path="M 0.00326 0.05995 L 0.00104 0.10695 " pathEditMode="relative" rAng="0" ptsTypes="AA">
                                          <p:cBhvr>
                                            <p:cTn id="28" dur="2000" fill="hold"/>
                                            <p:tgtEl>
                                              <p:spTgt spid="11"/>
                                            </p:tgtEl>
                                            <p:attrNameLst>
                                              <p:attrName>ppt_x</p:attrName>
                                              <p:attrName>ppt_y</p:attrName>
                                            </p:attrNameLst>
                                          </p:cBhvr>
                                          <p:rCtr x="-117" y="2338"/>
                                        </p:animMotion>
                                      </p:childTnLst>
                                    </p:cTn>
                                  </p:par>
                                  <p:par>
                                    <p:cTn id="29" presetID="42" presetClass="path" presetSubtype="0" repeatCount="indefinite" accel="50000" decel="50000" autoRev="1" fill="hold" nodeType="withEffect">
                                      <p:stCondLst>
                                        <p:cond delay="0"/>
                                      </p:stCondLst>
                                      <p:childTnLst>
                                        <p:animMotion origin="layout" path="M 0.00325 0.05995 L 0.00104 0.10695 " pathEditMode="relative" rAng="0" ptsTypes="AA">
                                          <p:cBhvr>
                                            <p:cTn id="30" dur="2000" fill="hold"/>
                                            <p:tgtEl>
                                              <p:spTgt spid="12"/>
                                            </p:tgtEl>
                                            <p:attrNameLst>
                                              <p:attrName>ppt_x</p:attrName>
                                              <p:attrName>ppt_y</p:attrName>
                                            </p:attrNameLst>
                                          </p:cBhvr>
                                          <p:rCtr x="-117" y="2338"/>
                                        </p:animMotion>
                                      </p:childTnLst>
                                    </p:cTn>
                                  </p:par>
                                  <p:par>
                                    <p:cTn id="31"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2" dur="2000" fill="hold"/>
                                            <p:tgtEl>
                                              <p:spTgt spid="13"/>
                                            </p:tgtEl>
                                            <p:attrNameLst>
                                              <p:attrName>ppt_x</p:attrName>
                                              <p:attrName>ppt_y</p:attrName>
                                            </p:attrNameLst>
                                          </p:cBhvr>
                                          <p:rCtr x="-117" y="2338"/>
                                        </p:animMotion>
                                      </p:childTnLst>
                                    </p:cTn>
                                  </p:par>
                                  <p:par>
                                    <p:cTn id="33"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4" dur="2000" fill="hold"/>
                                            <p:tgtEl>
                                              <p:spTgt spid="14"/>
                                            </p:tgtEl>
                                            <p:attrNameLst>
                                              <p:attrName>ppt_x</p:attrName>
                                              <p:attrName>ppt_y</p:attrName>
                                            </p:attrNameLst>
                                          </p:cBhvr>
                                          <p:rCtr x="-117" y="2338"/>
                                        </p:animMotion>
                                      </p:childTnLst>
                                    </p:cTn>
                                  </p:par>
                                  <p:par>
                                    <p:cTn id="35" presetID="42" presetClass="path" presetSubtype="0" repeatCount="indefinite" accel="50000" decel="50000" autoRev="1" fill="hold" nodeType="withEffect">
                                      <p:stCondLst>
                                        <p:cond delay="0"/>
                                      </p:stCondLst>
                                      <p:childTnLst>
                                        <p:animMotion origin="layout" path="M 0.00326 0.05996 L 0.00104 0.10695 " pathEditMode="relative" rAng="0" ptsTypes="AA">
                                          <p:cBhvr>
                                            <p:cTn id="36" dur="2000" fill="hold"/>
                                            <p:tgtEl>
                                              <p:spTgt spid="15"/>
                                            </p:tgtEl>
                                            <p:attrNameLst>
                                              <p:attrName>ppt_x</p:attrName>
                                              <p:attrName>ppt_y</p:attrName>
                                            </p:attrNameLst>
                                          </p:cBhvr>
                                          <p:rCtr x="-117" y="2338"/>
                                        </p:animMotion>
                                      </p:childTnLst>
                                    </p:cTn>
                                  </p:par>
                                  <p:par>
                                    <p:cTn id="37"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38" dur="2000" fill="hold"/>
                                            <p:tgtEl>
                                              <p:spTgt spid="16"/>
                                            </p:tgtEl>
                                            <p:attrNameLst>
                                              <p:attrName>ppt_x</p:attrName>
                                              <p:attrName>ppt_y</p:attrName>
                                            </p:attrNameLst>
                                          </p:cBhvr>
                                          <p:rCtr x="-117" y="2338"/>
                                        </p:animMotion>
                                      </p:childTnLst>
                                    </p:cTn>
                                  </p:par>
                                  <p:par>
                                    <p:cTn id="39" presetID="42" presetClass="path" presetSubtype="0" repeatCount="indefinite" accel="50000" decel="50000" autoRev="1" fill="hold" nodeType="withEffect">
                                      <p:stCondLst>
                                        <p:cond delay="0"/>
                                      </p:stCondLst>
                                      <p:childTnLst>
                                        <p:animMotion origin="layout" path="M 0.00325 0.05995 L 0.00104 0.10694 " pathEditMode="relative" rAng="0" ptsTypes="AA">
                                          <p:cBhvr>
                                            <p:cTn id="40" dur="2000" fill="hold"/>
                                            <p:tgtEl>
                                              <p:spTgt spid="17"/>
                                            </p:tgtEl>
                                            <p:attrNameLst>
                                              <p:attrName>ppt_x</p:attrName>
                                              <p:attrName>ppt_y</p:attrName>
                                            </p:attrNameLst>
                                          </p:cBhvr>
                                          <p:rCtr x="-11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 grpId="0" uiExpand="1">
            <p:bldSub>
              <a:bldChart bld="series"/>
            </p:bldSub>
          </p:bldGraphic>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2510459" y="2020975"/>
            <a:ext cx="9812686" cy="2578847"/>
          </a:xfrm>
          <a:prstGeom prst="rect">
            <a:avLst/>
          </a:prstGeom>
          <a:noFill/>
        </p:spPr>
        <p:txBody>
          <a:bodyPr wrap="square" rtlCol="0" anchor="ctr">
            <a:spAutoFit/>
          </a:bodyPr>
          <a:lstStyle/>
          <a:p>
            <a:pPr marL="0" marR="0" algn="ctr" rtl="1">
              <a:lnSpc>
                <a:spcPct val="115000"/>
              </a:lnSpc>
              <a:spcBef>
                <a:spcPts val="0"/>
              </a:spcBef>
              <a:spcAft>
                <a:spcPts val="0"/>
              </a:spcAft>
            </a:pPr>
            <a:r>
              <a:rPr lang="ar-IQ" sz="15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الإستنتاجات</a:t>
            </a:r>
            <a:endParaRPr lang="en-US" sz="15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2D27DFF5-FA32-41A8-A04D-E0125D1B6938}"/>
              </a:ext>
            </a:extLst>
          </p:cNvPr>
          <p:cNvSpPr/>
          <p:nvPr/>
        </p:nvSpPr>
        <p:spPr>
          <a:xfrm>
            <a:off x="906029" y="5213732"/>
            <a:ext cx="1046784"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E92FD7D-E97F-4C09-B986-EB9ED6429FC5}"/>
              </a:ext>
            </a:extLst>
          </p:cNvPr>
          <p:cNvSpPr/>
          <p:nvPr/>
        </p:nvSpPr>
        <p:spPr>
          <a:xfrm>
            <a:off x="1049192" y="1496108"/>
            <a:ext cx="939027"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B3C9BBE-EC25-47B2-B3D9-832D0DF0F417}"/>
              </a:ext>
            </a:extLst>
          </p:cNvPr>
          <p:cNvSpPr/>
          <p:nvPr/>
        </p:nvSpPr>
        <p:spPr>
          <a:xfrm>
            <a:off x="1018404" y="3143254"/>
            <a:ext cx="892846"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9898A41-40B0-45E9-9B71-D0C5903AE86C}"/>
              </a:ext>
            </a:extLst>
          </p:cNvPr>
          <p:cNvSpPr/>
          <p:nvPr/>
        </p:nvSpPr>
        <p:spPr>
          <a:xfrm>
            <a:off x="1052271" y="1856325"/>
            <a:ext cx="923633"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4DBE7D-3558-4414-95D8-884751D88C88}"/>
              </a:ext>
            </a:extLst>
          </p:cNvPr>
          <p:cNvSpPr/>
          <p:nvPr/>
        </p:nvSpPr>
        <p:spPr>
          <a:xfrm>
            <a:off x="1032259" y="3501932"/>
            <a:ext cx="862058"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5995D32-6A82-439F-AEA6-48407C44F08D}"/>
              </a:ext>
            </a:extLst>
          </p:cNvPr>
          <p:cNvSpPr/>
          <p:nvPr/>
        </p:nvSpPr>
        <p:spPr>
          <a:xfrm>
            <a:off x="898332" y="4835042"/>
            <a:ext cx="1062178"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endParaRPr lang="en-US"/>
          </a:p>
        </p:txBody>
      </p:sp>
      <p:sp>
        <p:nvSpPr>
          <p:cNvPr id="22" name="TextBox 10">
            <a:extLst>
              <a:ext uri="{FF2B5EF4-FFF2-40B4-BE49-F238E27FC236}">
                <a16:creationId xmlns:a16="http://schemas.microsoft.com/office/drawing/2014/main" id="{81B22A33-6D79-8FEA-C664-BAC5BFEDD7E2}"/>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TextBox 13">
            <a:extLst>
              <a:ext uri="{FF2B5EF4-FFF2-40B4-BE49-F238E27FC236}">
                <a16:creationId xmlns:a16="http://schemas.microsoft.com/office/drawing/2014/main" id="{BCCA29D1-03AB-1BDC-AB13-596D2519F137}"/>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4" name="TextBox 16">
            <a:extLst>
              <a:ext uri="{FF2B5EF4-FFF2-40B4-BE49-F238E27FC236}">
                <a16:creationId xmlns:a16="http://schemas.microsoft.com/office/drawing/2014/main" id="{A6EB3C9E-E410-E01A-89E9-E8150F1B3D3F}"/>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C5311127-F068-B8FC-4861-B8CE6AFD8C19}"/>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3">
            <a:extLst>
              <a:ext uri="{FF2B5EF4-FFF2-40B4-BE49-F238E27FC236}">
                <a16:creationId xmlns:a16="http://schemas.microsoft.com/office/drawing/2014/main" id="{0A35115B-8FE5-EC3C-9EAB-3F11F4B16D89}"/>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6">
            <a:extLst>
              <a:ext uri="{FF2B5EF4-FFF2-40B4-BE49-F238E27FC236}">
                <a16:creationId xmlns:a16="http://schemas.microsoft.com/office/drawing/2014/main" id="{A8A49721-8507-B4EE-81DD-87EA8C88A0A6}"/>
              </a:ext>
            </a:extLst>
          </p:cNvPr>
          <p:cNvSpPr txBox="1"/>
          <p:nvPr/>
        </p:nvSpPr>
        <p:spPr>
          <a:xfrm>
            <a:off x="-9446266" y="173455"/>
            <a:ext cx="10979974"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لم يكن هناك فرق معنوي بين معاملات استخدام تقانات الفصل مقارنة مع معاملة السيطرة الموجبة والسالبة خلال مدد التجميد المختلفة.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9" name="Graphic 28" descr="Badge 1 outline">
            <a:extLst>
              <a:ext uri="{FF2B5EF4-FFF2-40B4-BE49-F238E27FC236}">
                <a16:creationId xmlns:a16="http://schemas.microsoft.com/office/drawing/2014/main" id="{95534633-839D-1D0B-CFCC-D406AED091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5640" y="323739"/>
            <a:ext cx="914400" cy="914400"/>
          </a:xfrm>
          <a:prstGeom prst="rect">
            <a:avLst/>
          </a:prstGeom>
        </p:spPr>
      </p:pic>
      <p:pic>
        <p:nvPicPr>
          <p:cNvPr id="31" name="Graphic 30" descr="Badge outline">
            <a:extLst>
              <a:ext uri="{FF2B5EF4-FFF2-40B4-BE49-F238E27FC236}">
                <a16:creationId xmlns:a16="http://schemas.microsoft.com/office/drawing/2014/main" id="{21DCBF68-2B76-F9B3-242C-870040E1BC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8311" y="308741"/>
            <a:ext cx="914400" cy="914400"/>
          </a:xfrm>
          <a:prstGeom prst="rect">
            <a:avLst/>
          </a:prstGeom>
        </p:spPr>
      </p:pic>
      <p:pic>
        <p:nvPicPr>
          <p:cNvPr id="33" name="Graphic 32" descr="Badge 3 outline">
            <a:extLst>
              <a:ext uri="{FF2B5EF4-FFF2-40B4-BE49-F238E27FC236}">
                <a16:creationId xmlns:a16="http://schemas.microsoft.com/office/drawing/2014/main" id="{05087A73-CB1E-C078-C812-CB4927E394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5363" y="323739"/>
            <a:ext cx="914400" cy="914400"/>
          </a:xfrm>
          <a:prstGeom prst="rect">
            <a:avLst/>
          </a:prstGeom>
        </p:spPr>
      </p:pic>
      <p:pic>
        <p:nvPicPr>
          <p:cNvPr id="35" name="Graphic 34" descr="Badge 4 outline">
            <a:extLst>
              <a:ext uri="{FF2B5EF4-FFF2-40B4-BE49-F238E27FC236}">
                <a16:creationId xmlns:a16="http://schemas.microsoft.com/office/drawing/2014/main" id="{BCEF0046-EDEB-7CA3-3764-7068439521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3818" y="334090"/>
            <a:ext cx="914400" cy="914400"/>
          </a:xfrm>
          <a:prstGeom prst="rect">
            <a:avLst/>
          </a:prstGeom>
        </p:spPr>
      </p:pic>
      <p:pic>
        <p:nvPicPr>
          <p:cNvPr id="37" name="Graphic 36" descr="Badge 5 outline">
            <a:extLst>
              <a:ext uri="{FF2B5EF4-FFF2-40B4-BE49-F238E27FC236}">
                <a16:creationId xmlns:a16="http://schemas.microsoft.com/office/drawing/2014/main" id="{EF08D58E-015E-AD1A-AD38-50BFB7F266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pic>
        <p:nvPicPr>
          <p:cNvPr id="39" name="Graphic 38" descr="Badge 6 outline">
            <a:extLst>
              <a:ext uri="{FF2B5EF4-FFF2-40B4-BE49-F238E27FC236}">
                <a16:creationId xmlns:a16="http://schemas.microsoft.com/office/drawing/2014/main" id="{9FE672C7-CD1E-1F56-0842-636049C0EA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685" y="334090"/>
            <a:ext cx="914400" cy="914400"/>
          </a:xfrm>
          <a:prstGeom prst="rect">
            <a:avLst/>
          </a:prstGeom>
        </p:spPr>
      </p:pic>
    </p:spTree>
    <p:extLst>
      <p:ext uri="{BB962C8B-B14F-4D97-AF65-F5344CB8AC3E}">
        <p14:creationId xmlns:p14="http://schemas.microsoft.com/office/powerpoint/2010/main" val="1257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الإستنتاجات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4" name="TextBox 10">
            <a:extLst>
              <a:ext uri="{FF2B5EF4-FFF2-40B4-BE49-F238E27FC236}">
                <a16:creationId xmlns:a16="http://schemas.microsoft.com/office/drawing/2014/main" id="{EF7D932B-EF7F-4076-85FA-56036CCA51F2}"/>
              </a:ext>
            </a:extLst>
          </p:cNvPr>
          <p:cNvSpPr txBox="1"/>
          <p:nvPr/>
        </p:nvSpPr>
        <p:spPr>
          <a:xfrm>
            <a:off x="618801" y="1940140"/>
            <a:ext cx="10854740" cy="4609595"/>
          </a:xfrm>
          <a:prstGeom prst="rect">
            <a:avLst/>
          </a:prstGeom>
          <a:noFill/>
        </p:spPr>
        <p:txBody>
          <a:bodyPr wrap="square" rtlCol="0">
            <a:spAutoFit/>
          </a:bodyPr>
          <a:lstStyle/>
          <a:p>
            <a:pPr lvl="0" algn="just" rtl="1">
              <a:lnSpc>
                <a:spcPct val="150000"/>
              </a:lnSpc>
              <a:spcAft>
                <a:spcPts val="800"/>
              </a:spcAft>
            </a:pPr>
            <a:r>
              <a:rPr lang="en-US" sz="4000" b="1" dirty="0">
                <a:effectLst/>
                <a:latin typeface="Calibri" panose="020F0502020204030204" pitchFamily="34" charset="0"/>
                <a:ea typeface="Calibri" panose="020F0502020204030204" pitchFamily="34" charset="0"/>
                <a:cs typeface="Arial" panose="020B0604020202020204" pitchFamily="34" charset="0"/>
              </a:rPr>
              <a:t>	</a:t>
            </a:r>
            <a:r>
              <a:rPr lang="ar-IQ" sz="40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4000" b="1" dirty="0">
                <a:effectLst/>
                <a:latin typeface="Arial" panose="020B0604020202020204" pitchFamily="34" charset="0"/>
                <a:ea typeface="Calibri" panose="020F0502020204030204" pitchFamily="34" charset="0"/>
                <a:cs typeface="Arial" panose="020B0604020202020204" pitchFamily="34" charset="0"/>
              </a:rPr>
              <a:t>Sil-select</a:t>
            </a:r>
            <a:r>
              <a:rPr lang="ar-IQ" sz="40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4" name="TextBox 13">
            <a:extLst>
              <a:ext uri="{FF2B5EF4-FFF2-40B4-BE49-F238E27FC236}">
                <a16:creationId xmlns:a16="http://schemas.microsoft.com/office/drawing/2014/main" id="{502DF9F2-CC02-34CC-301D-2CD0CB792064}"/>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Box 16">
            <a:extLst>
              <a:ext uri="{FF2B5EF4-FFF2-40B4-BE49-F238E27FC236}">
                <a16:creationId xmlns:a16="http://schemas.microsoft.com/office/drawing/2014/main" id="{0949711E-8EB6-1642-2D05-AD67B5A0E4D5}"/>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Box 16">
            <a:extLst>
              <a:ext uri="{FF2B5EF4-FFF2-40B4-BE49-F238E27FC236}">
                <a16:creationId xmlns:a16="http://schemas.microsoft.com/office/drawing/2014/main" id="{24B32701-D415-A7E0-A6BE-8DA8B2AB7E50}"/>
              </a:ext>
            </a:extLst>
          </p:cNvPr>
          <p:cNvSpPr txBox="1"/>
          <p:nvPr/>
        </p:nvSpPr>
        <p:spPr>
          <a:xfrm>
            <a:off x="-9446266" y="173455"/>
            <a:ext cx="10979974"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لم يكن هناك فرق معنوي بين معاملات استخدام تقانات الفصل مقارنة مع معاملة السيطرة الموجبة والسالبة خلال مدد التجميد المختلفة.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9" name="Graphic 28" descr="Badge 1 outline">
            <a:extLst>
              <a:ext uri="{FF2B5EF4-FFF2-40B4-BE49-F238E27FC236}">
                <a16:creationId xmlns:a16="http://schemas.microsoft.com/office/drawing/2014/main" id="{F002F699-4395-1699-BA8E-047F73DB35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5801" y="1960928"/>
            <a:ext cx="914400" cy="914400"/>
          </a:xfrm>
          <a:prstGeom prst="rect">
            <a:avLst/>
          </a:prstGeom>
        </p:spPr>
      </p:pic>
      <p:pic>
        <p:nvPicPr>
          <p:cNvPr id="30" name="Graphic 29" descr="Badge outline">
            <a:extLst>
              <a:ext uri="{FF2B5EF4-FFF2-40B4-BE49-F238E27FC236}">
                <a16:creationId xmlns:a16="http://schemas.microsoft.com/office/drawing/2014/main" id="{3D512A17-23EF-4648-AF80-3704106723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8311" y="308741"/>
            <a:ext cx="914400" cy="914400"/>
          </a:xfrm>
          <a:prstGeom prst="rect">
            <a:avLst/>
          </a:prstGeom>
        </p:spPr>
      </p:pic>
      <p:pic>
        <p:nvPicPr>
          <p:cNvPr id="31" name="Graphic 30" descr="Badge 3 outline">
            <a:extLst>
              <a:ext uri="{FF2B5EF4-FFF2-40B4-BE49-F238E27FC236}">
                <a16:creationId xmlns:a16="http://schemas.microsoft.com/office/drawing/2014/main" id="{9DC05A91-10BF-45A4-CB5B-C6896C7D60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5363" y="323739"/>
            <a:ext cx="914400" cy="914400"/>
          </a:xfrm>
          <a:prstGeom prst="rect">
            <a:avLst/>
          </a:prstGeom>
        </p:spPr>
      </p:pic>
      <p:pic>
        <p:nvPicPr>
          <p:cNvPr id="32" name="Graphic 31" descr="Badge 4 outline">
            <a:extLst>
              <a:ext uri="{FF2B5EF4-FFF2-40B4-BE49-F238E27FC236}">
                <a16:creationId xmlns:a16="http://schemas.microsoft.com/office/drawing/2014/main" id="{5E1F9F09-0E89-F814-5E3A-FADB7FCD15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3818" y="334090"/>
            <a:ext cx="914400" cy="914400"/>
          </a:xfrm>
          <a:prstGeom prst="rect">
            <a:avLst/>
          </a:prstGeom>
        </p:spPr>
      </p:pic>
      <p:pic>
        <p:nvPicPr>
          <p:cNvPr id="33" name="Graphic 32" descr="Badge 5 outline">
            <a:extLst>
              <a:ext uri="{FF2B5EF4-FFF2-40B4-BE49-F238E27FC236}">
                <a16:creationId xmlns:a16="http://schemas.microsoft.com/office/drawing/2014/main" id="{AEF162D0-25C2-26BF-B462-3B394D6606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pic>
        <p:nvPicPr>
          <p:cNvPr id="38" name="Graphic 37" descr="Badge 6 outline">
            <a:extLst>
              <a:ext uri="{FF2B5EF4-FFF2-40B4-BE49-F238E27FC236}">
                <a16:creationId xmlns:a16="http://schemas.microsoft.com/office/drawing/2014/main" id="{F52D1979-DA9F-3C61-A670-A146421B53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685" y="334090"/>
            <a:ext cx="914400" cy="914400"/>
          </a:xfrm>
          <a:prstGeom prst="rect">
            <a:avLst/>
          </a:prstGeom>
        </p:spPr>
      </p:pic>
    </p:spTree>
    <p:extLst>
      <p:ext uri="{BB962C8B-B14F-4D97-AF65-F5344CB8AC3E}">
        <p14:creationId xmlns:p14="http://schemas.microsoft.com/office/powerpoint/2010/main" val="3777999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F92F5C6-1808-4DEB-9E59-3F037D6738D2}"/>
              </a:ext>
            </a:extLst>
          </p:cNvPr>
          <p:cNvSpPr txBox="1"/>
          <p:nvPr/>
        </p:nvSpPr>
        <p:spPr>
          <a:xfrm>
            <a:off x="285750" y="575005"/>
            <a:ext cx="11615738" cy="707886"/>
          </a:xfrm>
          <a:prstGeom prst="rect">
            <a:avLst/>
          </a:prstGeom>
          <a:solidFill>
            <a:schemeClr val="bg1"/>
          </a:solidFill>
          <a:ln w="19050">
            <a:solidFill>
              <a:schemeClr val="accent6">
                <a:shade val="50000"/>
                <a:shade val="75000"/>
                <a:lumMod val="90000"/>
              </a:schemeClr>
            </a:solidFill>
          </a:ln>
        </p:spPr>
        <p:txBody>
          <a:bodyPr wrap="square">
            <a:spAutoFit/>
          </a:bodyPr>
          <a:lstStyle/>
          <a:p>
            <a:pPr lvl="0" algn="just" rtl="1">
              <a:defRPr/>
            </a:pPr>
            <a:r>
              <a:rPr lang="ar-IQ" sz="4000" b="1" dirty="0">
                <a:solidFill>
                  <a:srgbClr val="FF0000"/>
                </a:solidFill>
              </a:rPr>
              <a:t>            </a:t>
            </a:r>
            <a:r>
              <a:rPr lang="ar-SA" sz="4000" b="1" dirty="0">
                <a:solidFill>
                  <a:srgbClr val="FF0000"/>
                </a:solidFill>
              </a:rPr>
              <a:t>ومن التقانات المستخدمة لفصل النطف هي</a:t>
            </a:r>
            <a:r>
              <a:rPr lang="en-US" sz="4000" b="1" dirty="0">
                <a:solidFill>
                  <a:srgbClr val="FF0000"/>
                </a:solidFill>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مربع نص 4">
            <a:extLst>
              <a:ext uri="{FF2B5EF4-FFF2-40B4-BE49-F238E27FC236}">
                <a16:creationId xmlns:a16="http://schemas.microsoft.com/office/drawing/2014/main" id="{ED1EE7FC-D65D-4F5A-8825-7744181DE2F2}"/>
              </a:ext>
            </a:extLst>
          </p:cNvPr>
          <p:cNvSpPr txBox="1"/>
          <p:nvPr/>
        </p:nvSpPr>
        <p:spPr>
          <a:xfrm>
            <a:off x="285750" y="1499803"/>
            <a:ext cx="11615738" cy="4969822"/>
          </a:xfrm>
          <a:prstGeom prst="rect">
            <a:avLst/>
          </a:prstGeom>
          <a:solidFill>
            <a:schemeClr val="bg1"/>
          </a:solidFill>
          <a:ln w="19050">
            <a:solidFill>
              <a:schemeClr val="accent6">
                <a:shade val="50000"/>
                <a:shade val="75000"/>
                <a:lumMod val="90000"/>
              </a:schemeClr>
            </a:solidFill>
          </a:ln>
        </p:spPr>
        <p:txBody>
          <a:bodyPr wrap="square">
            <a:spAutoFit/>
          </a:bodyPr>
          <a:lstStyle/>
          <a:p>
            <a:pPr lvl="0" algn="just" rtl="1">
              <a:lnSpc>
                <a:spcPct val="125000"/>
              </a:lnSpc>
            </a:pPr>
            <a:r>
              <a:rPr lang="ar-IQ" sz="3200" b="1" dirty="0">
                <a:solidFill>
                  <a:srgbClr val="000000"/>
                </a:solidFill>
                <a:effectLst/>
                <a:latin typeface="Times New Roman" panose="02020603050405020304" pitchFamily="18" charset="0"/>
                <a:ea typeface="Calibri" panose="020F0502020204030204" pitchFamily="34" charset="0"/>
                <a:cs typeface="+mj-cs"/>
              </a:rPr>
              <a:t>	</a:t>
            </a:r>
            <a:endParaRPr lang="en-US" sz="3200" b="1" dirty="0">
              <a:solidFill>
                <a:srgbClr val="000000"/>
              </a:solidFill>
              <a:effectLst/>
              <a:latin typeface="Times New Roman" panose="02020603050405020304" pitchFamily="18" charset="0"/>
              <a:ea typeface="Calibri" panose="020F0502020204030204" pitchFamily="34" charset="0"/>
              <a:cs typeface="+mj-cs"/>
            </a:endParaRPr>
          </a:p>
          <a:p>
            <a:pPr marL="285750" lvl="0" indent="-285750" algn="just" rtl="1">
              <a:lnSpc>
                <a:spcPct val="125000"/>
              </a:lnSpc>
              <a:buFont typeface="Arial" panose="020B0604020202020204" pitchFamily="34" charset="0"/>
              <a:buChar char="•"/>
            </a:pPr>
            <a:r>
              <a:rPr lang="ar-SA" sz="3200" b="1" dirty="0">
                <a:solidFill>
                  <a:srgbClr val="FF0000"/>
                </a:solidFill>
                <a:cs typeface="+mj-cs"/>
              </a:rPr>
              <a:t>التخفيف</a:t>
            </a:r>
            <a:r>
              <a:rPr lang="ar-SA" sz="3200" b="1" dirty="0">
                <a:cs typeface="+mj-cs"/>
              </a:rPr>
              <a:t> </a:t>
            </a:r>
            <a:r>
              <a:rPr lang="ar-SA" sz="3200" b="1" dirty="0">
                <a:solidFill>
                  <a:srgbClr val="FF0000"/>
                </a:solidFill>
                <a:cs typeface="+mj-cs"/>
              </a:rPr>
              <a:t>والغسل</a:t>
            </a:r>
            <a:r>
              <a:rPr lang="ar-SA" sz="3200" b="1" dirty="0">
                <a:cs typeface="+mj-cs"/>
              </a:rPr>
              <a:t> </a:t>
            </a:r>
            <a:endParaRPr lang="ar-IQ" sz="3200" b="1" dirty="0">
              <a:cs typeface="+mj-cs"/>
            </a:endParaRPr>
          </a:p>
          <a:p>
            <a:pPr marL="457200" lvl="0" indent="-457200" algn="just" rtl="1">
              <a:lnSpc>
                <a:spcPct val="125000"/>
              </a:lnSpc>
              <a:buFont typeface="Arial" panose="020B0604020202020204" pitchFamily="34" charset="0"/>
              <a:buChar char="•"/>
            </a:pPr>
            <a:r>
              <a:rPr lang="ar-IQ" sz="3200" b="1" dirty="0">
                <a:cs typeface="+mj-cs"/>
              </a:rPr>
              <a:t>استخدام ال</a:t>
            </a:r>
            <a:r>
              <a:rPr lang="ar-SA" sz="3200" b="1" dirty="0">
                <a:cs typeface="+mj-cs"/>
              </a:rPr>
              <a:t>مواد متدرجة الكثافة مع الطرد المركزي</a:t>
            </a:r>
            <a:r>
              <a:rPr lang="ar-IQ" sz="3200" b="1" dirty="0">
                <a:cs typeface="+mj-cs"/>
              </a:rPr>
              <a:t> </a:t>
            </a:r>
            <a:r>
              <a:rPr lang="ar-SA" sz="3200" b="1" dirty="0">
                <a:cs typeface="+mj-cs"/>
              </a:rPr>
              <a:t>مثل</a:t>
            </a:r>
            <a:r>
              <a:rPr lang="ar-IQ" sz="3200" b="1" dirty="0">
                <a:cs typeface="+mj-cs"/>
              </a:rPr>
              <a:t>:</a:t>
            </a:r>
          </a:p>
          <a:p>
            <a:pPr lvl="0" algn="just" rtl="1">
              <a:lnSpc>
                <a:spcPct val="125000"/>
              </a:lnSpc>
            </a:pPr>
            <a:r>
              <a:rPr lang="ar-IQ" sz="3200" b="1" dirty="0">
                <a:cs typeface="+mj-cs"/>
              </a:rPr>
              <a:t>	</a:t>
            </a:r>
            <a:r>
              <a:rPr lang="ar-SA" sz="3200" b="1" dirty="0">
                <a:cs typeface="+mj-cs"/>
              </a:rPr>
              <a:t> </a:t>
            </a:r>
            <a:r>
              <a:rPr lang="en-US" sz="3200" b="1" dirty="0">
                <a:solidFill>
                  <a:srgbClr val="FF0000"/>
                </a:solidFill>
                <a:cs typeface="+mj-cs"/>
              </a:rPr>
              <a:t>Percoll</a:t>
            </a:r>
            <a:r>
              <a:rPr lang="ar-IQ" sz="3200" b="1" dirty="0">
                <a:cs typeface="+mj-cs"/>
              </a:rPr>
              <a:t> و</a:t>
            </a:r>
            <a:r>
              <a:rPr lang="en-US" sz="3200" b="1" dirty="0">
                <a:solidFill>
                  <a:srgbClr val="FF0000"/>
                </a:solidFill>
                <a:cs typeface="+mj-cs"/>
              </a:rPr>
              <a:t>BoviPure</a:t>
            </a:r>
            <a:r>
              <a:rPr lang="en-US" sz="3200" b="1" dirty="0">
                <a:cs typeface="+mj-cs"/>
              </a:rPr>
              <a:t> </a:t>
            </a:r>
            <a:r>
              <a:rPr lang="ar-IQ" sz="3200" b="1" dirty="0">
                <a:cs typeface="+mj-cs"/>
              </a:rPr>
              <a:t> </a:t>
            </a:r>
            <a:r>
              <a:rPr lang="ar-SA" sz="3200" b="1" dirty="0">
                <a:cs typeface="+mj-cs"/>
              </a:rPr>
              <a:t>و</a:t>
            </a:r>
            <a:r>
              <a:rPr lang="en-US" sz="3200" b="1" dirty="0">
                <a:solidFill>
                  <a:srgbClr val="FF0000"/>
                </a:solidFill>
                <a:cs typeface="+mj-cs"/>
              </a:rPr>
              <a:t>Sill</a:t>
            </a:r>
            <a:r>
              <a:rPr lang="en-US" sz="3200" b="1" dirty="0">
                <a:cs typeface="+mj-cs"/>
              </a:rPr>
              <a:t> </a:t>
            </a:r>
            <a:r>
              <a:rPr lang="en-US" sz="3200" b="1" dirty="0">
                <a:solidFill>
                  <a:srgbClr val="FF0000"/>
                </a:solidFill>
                <a:cs typeface="+mj-cs"/>
              </a:rPr>
              <a:t>Select</a:t>
            </a:r>
            <a:r>
              <a:rPr lang="en-US" sz="3200" b="1" dirty="0">
                <a:cs typeface="+mj-cs"/>
              </a:rPr>
              <a:t> </a:t>
            </a:r>
            <a:r>
              <a:rPr lang="en-US" sz="3200" b="1" dirty="0">
                <a:solidFill>
                  <a:srgbClr val="FF0000"/>
                </a:solidFill>
                <a:cs typeface="+mj-cs"/>
              </a:rPr>
              <a:t>Plus</a:t>
            </a:r>
            <a:r>
              <a:rPr lang="ar-IQ" sz="3200" b="1" dirty="0">
                <a:solidFill>
                  <a:srgbClr val="FF0000"/>
                </a:solidFill>
                <a:cs typeface="+mj-cs"/>
              </a:rPr>
              <a:t> </a:t>
            </a:r>
          </a:p>
          <a:p>
            <a:pPr marL="457200" lvl="0" indent="-457200" algn="just" rtl="1">
              <a:lnSpc>
                <a:spcPct val="125000"/>
              </a:lnSpc>
              <a:buFont typeface="Arial" panose="020B0604020202020204" pitchFamily="34" charset="0"/>
              <a:buChar char="•"/>
            </a:pPr>
            <a:r>
              <a:rPr lang="ar-SA" sz="3200" b="1" dirty="0">
                <a:cs typeface="+mj-cs"/>
              </a:rPr>
              <a:t>والمرشحات الانتقائية</a:t>
            </a:r>
            <a:r>
              <a:rPr lang="ar-IQ" sz="3200" b="1" dirty="0">
                <a:cs typeface="+mj-cs"/>
              </a:rPr>
              <a:t> (</a:t>
            </a:r>
            <a:r>
              <a:rPr lang="en-US" sz="3200" b="1" dirty="0"/>
              <a:t>Selective filters</a:t>
            </a:r>
            <a:r>
              <a:rPr lang="ar-IQ" sz="3200" b="1" dirty="0">
                <a:cs typeface="+mj-cs"/>
              </a:rPr>
              <a:t>) مثل:</a:t>
            </a:r>
          </a:p>
          <a:p>
            <a:pPr lvl="0" algn="just" rtl="1">
              <a:lnSpc>
                <a:spcPct val="125000"/>
              </a:lnSpc>
            </a:pPr>
            <a:r>
              <a:rPr lang="ar-IQ" sz="3200" b="1" dirty="0">
                <a:solidFill>
                  <a:srgbClr val="FF0000"/>
                </a:solidFill>
                <a:cs typeface="+mj-cs"/>
              </a:rPr>
              <a:t>	</a:t>
            </a:r>
            <a:r>
              <a:rPr lang="en-US" sz="3200" b="1" dirty="0">
                <a:solidFill>
                  <a:srgbClr val="FF0000"/>
                </a:solidFill>
                <a:cs typeface="+mj-cs"/>
              </a:rPr>
              <a:t> Sephadex</a:t>
            </a:r>
            <a:r>
              <a:rPr lang="en-US" sz="3200" b="1" dirty="0">
                <a:cs typeface="+mj-cs"/>
              </a:rPr>
              <a:t> </a:t>
            </a:r>
            <a:r>
              <a:rPr lang="ar-SA" sz="3200" b="1" dirty="0">
                <a:solidFill>
                  <a:srgbClr val="FF0000"/>
                </a:solidFill>
                <a:cs typeface="+mj-cs"/>
              </a:rPr>
              <a:t>والصوف الزجاجي</a:t>
            </a:r>
            <a:endParaRPr lang="ar-IQ" sz="3200" b="1" dirty="0">
              <a:solidFill>
                <a:srgbClr val="FF0000"/>
              </a:solidFill>
              <a:cs typeface="+mj-cs"/>
            </a:endParaRPr>
          </a:p>
          <a:p>
            <a:pPr marL="457200" lvl="0" indent="-457200" algn="just" rtl="1">
              <a:lnSpc>
                <a:spcPct val="125000"/>
              </a:lnSpc>
              <a:buFont typeface="Arial" panose="020B0604020202020204" pitchFamily="34" charset="0"/>
              <a:buChar char="•"/>
            </a:pPr>
            <a:r>
              <a:rPr lang="ar-SA" sz="3200" b="1" dirty="0">
                <a:cs typeface="+mj-cs"/>
              </a:rPr>
              <a:t>وتقانات الهجرة الذاتية</a:t>
            </a:r>
            <a:r>
              <a:rPr lang="en-US" sz="3200" b="1" dirty="0">
                <a:cs typeface="+mj-cs"/>
              </a:rPr>
              <a:t>(Self-migration techniques) </a:t>
            </a:r>
            <a:r>
              <a:rPr lang="ar-IQ" sz="3200" b="1" dirty="0">
                <a:cs typeface="+mj-cs"/>
              </a:rPr>
              <a:t> </a:t>
            </a:r>
            <a:r>
              <a:rPr lang="ar-SA" sz="3200" b="1" dirty="0">
                <a:cs typeface="+mj-cs"/>
              </a:rPr>
              <a:t>مثل</a:t>
            </a:r>
            <a:r>
              <a:rPr lang="ar-IQ" sz="3200" b="1" dirty="0">
                <a:cs typeface="+mj-cs"/>
              </a:rPr>
              <a:t>:</a:t>
            </a:r>
          </a:p>
          <a:p>
            <a:pPr lvl="1" algn="just" rtl="1">
              <a:lnSpc>
                <a:spcPct val="125000"/>
              </a:lnSpc>
            </a:pPr>
            <a:r>
              <a:rPr lang="en-US" sz="3200" b="1" dirty="0">
                <a:cs typeface="+mj-cs"/>
              </a:rPr>
              <a:t> </a:t>
            </a:r>
            <a:r>
              <a:rPr lang="en-US" sz="3200" b="1" dirty="0">
                <a:solidFill>
                  <a:srgbClr val="FF0000"/>
                </a:solidFill>
                <a:cs typeface="+mj-cs"/>
              </a:rPr>
              <a:t>Swim-up</a:t>
            </a:r>
            <a:r>
              <a:rPr lang="en-US" sz="3200" b="1" dirty="0">
                <a:cs typeface="+mj-cs"/>
              </a:rPr>
              <a:t>  </a:t>
            </a:r>
            <a:r>
              <a:rPr lang="ar-SA" sz="3200" b="1" dirty="0">
                <a:cs typeface="+mj-cs"/>
              </a:rPr>
              <a:t>و</a:t>
            </a:r>
            <a:r>
              <a:rPr lang="en-US" sz="3200" b="1" dirty="0">
                <a:solidFill>
                  <a:srgbClr val="FF0000"/>
                </a:solidFill>
                <a:cs typeface="+mj-cs"/>
              </a:rPr>
              <a:t>Swim-down</a:t>
            </a:r>
            <a:r>
              <a:rPr lang="en-US" sz="3200" b="1" dirty="0">
                <a:cs typeface="+mj-cs"/>
              </a:rPr>
              <a:t> </a:t>
            </a:r>
            <a:r>
              <a:rPr lang="ar-SA" sz="3200" b="1" dirty="0">
                <a:cs typeface="+mj-cs"/>
              </a:rPr>
              <a:t> </a:t>
            </a:r>
            <a:endParaRPr lang="en-US" sz="3200" b="1" dirty="0">
              <a:solidFill>
                <a:prstClr val="black"/>
              </a:solidFill>
              <a:cs typeface="+mj-cs"/>
            </a:endParaRPr>
          </a:p>
        </p:txBody>
      </p:sp>
      <p:sp>
        <p:nvSpPr>
          <p:cNvPr id="12" name="سهم: لليسار 11">
            <a:extLst>
              <a:ext uri="{FF2B5EF4-FFF2-40B4-BE49-F238E27FC236}">
                <a16:creationId xmlns:a16="http://schemas.microsoft.com/office/drawing/2014/main" id="{81653A7A-153B-4786-B4C7-69A33590D14E}"/>
              </a:ext>
            </a:extLst>
          </p:cNvPr>
          <p:cNvSpPr/>
          <p:nvPr/>
        </p:nvSpPr>
        <p:spPr>
          <a:xfrm>
            <a:off x="10946513" y="795230"/>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highlight>
                <a:srgbClr val="FFFF00"/>
              </a:highlight>
            </a:endParaRPr>
          </a:p>
        </p:txBody>
      </p:sp>
      <p:sp>
        <p:nvSpPr>
          <p:cNvPr id="13" name="سهم: لليسار 12">
            <a:extLst>
              <a:ext uri="{FF2B5EF4-FFF2-40B4-BE49-F238E27FC236}">
                <a16:creationId xmlns:a16="http://schemas.microsoft.com/office/drawing/2014/main" id="{FCB5BDC6-9AC0-49D7-8EF4-4E3D5659A855}"/>
              </a:ext>
            </a:extLst>
          </p:cNvPr>
          <p:cNvSpPr/>
          <p:nvPr/>
        </p:nvSpPr>
        <p:spPr>
          <a:xfrm>
            <a:off x="11105539" y="1668271"/>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مربع نص 4">
            <a:extLst>
              <a:ext uri="{FF2B5EF4-FFF2-40B4-BE49-F238E27FC236}">
                <a16:creationId xmlns:a16="http://schemas.microsoft.com/office/drawing/2014/main" id="{3CDBFFA6-E8A4-4586-A05B-95A2BE645CBF}"/>
              </a:ext>
            </a:extLst>
          </p:cNvPr>
          <p:cNvSpPr txBox="1"/>
          <p:nvPr/>
        </p:nvSpPr>
        <p:spPr>
          <a:xfrm>
            <a:off x="5525586" y="-32444"/>
            <a:ext cx="1434151" cy="707886"/>
          </a:xfrm>
          <a:prstGeom prst="rect">
            <a:avLst/>
          </a:prstGeom>
          <a:noFill/>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3333CC"/>
                </a:solidFill>
                <a:effectLst/>
                <a:uLnTx/>
                <a:uFillTx/>
                <a:latin typeface="Calibri" panose="020F0502020204030204" pitchFamily="34" charset="0"/>
                <a:ea typeface="Calibri" panose="020F0502020204030204" pitchFamily="34" charset="0"/>
                <a:cs typeface="Arial" panose="020B0604020202020204" pitchFamily="34" charset="0"/>
              </a:rPr>
              <a:t>المقدمة</a:t>
            </a:r>
            <a:endParaRPr kumimoji="0" lang="en-US" sz="36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63388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 fill="hold"/>
                                        <p:tgtEl>
                                          <p:spTgt spid="12"/>
                                        </p:tgtEl>
                                        <p:attrNameLst>
                                          <p:attrName>ppt_x</p:attrName>
                                        </p:attrNameLst>
                                      </p:cBhvr>
                                      <p:tavLst>
                                        <p:tav tm="0">
                                          <p:val>
                                            <p:strVal val="#ppt_x"/>
                                          </p:val>
                                        </p:tav>
                                        <p:tav tm="100000">
                                          <p:val>
                                            <p:strVal val="#ppt_x"/>
                                          </p:val>
                                        </p:tav>
                                      </p:tavLst>
                                    </p:anim>
                                    <p:anim calcmode="lin" valueType="num">
                                      <p:cBhvr additive="base">
                                        <p:cTn id="8" dur="1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 fill="hold"/>
                                        <p:tgtEl>
                                          <p:spTgt spid="3"/>
                                        </p:tgtEl>
                                        <p:attrNameLst>
                                          <p:attrName>ppt_x</p:attrName>
                                        </p:attrNameLst>
                                      </p:cBhvr>
                                      <p:tavLst>
                                        <p:tav tm="0">
                                          <p:val>
                                            <p:strVal val="#ppt_x"/>
                                          </p:val>
                                        </p:tav>
                                        <p:tav tm="100000">
                                          <p:val>
                                            <p:strVal val="#ppt_x"/>
                                          </p:val>
                                        </p:tav>
                                      </p:tavLst>
                                    </p:anim>
                                    <p:anim calcmode="lin" valueType="num">
                                      <p:cBhvr additive="base">
                                        <p:cTn id="12" dur="1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 fill="hold"/>
                                        <p:tgtEl>
                                          <p:spTgt spid="13"/>
                                        </p:tgtEl>
                                        <p:attrNameLst>
                                          <p:attrName>ppt_x</p:attrName>
                                        </p:attrNameLst>
                                      </p:cBhvr>
                                      <p:tavLst>
                                        <p:tav tm="0">
                                          <p:val>
                                            <p:strVal val="#ppt_x"/>
                                          </p:val>
                                        </p:tav>
                                        <p:tav tm="100000">
                                          <p:val>
                                            <p:strVal val="#ppt_x"/>
                                          </p:val>
                                        </p:tav>
                                      </p:tavLst>
                                    </p:anim>
                                    <p:anim calcmode="lin" valueType="num">
                                      <p:cBhvr additive="base">
                                        <p:cTn id="16" dur="1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 fill="hold"/>
                                        <p:tgtEl>
                                          <p:spTgt spid="5"/>
                                        </p:tgtEl>
                                        <p:attrNameLst>
                                          <p:attrName>ppt_x</p:attrName>
                                        </p:attrNameLst>
                                      </p:cBhvr>
                                      <p:tavLst>
                                        <p:tav tm="0">
                                          <p:val>
                                            <p:strVal val="#ppt_x"/>
                                          </p:val>
                                        </p:tav>
                                        <p:tav tm="100000">
                                          <p:val>
                                            <p:strVal val="#ppt_x"/>
                                          </p:val>
                                        </p:tav>
                                      </p:tavLst>
                                    </p:anim>
                                    <p:anim calcmode="lin" valueType="num">
                                      <p:cBhvr additive="base">
                                        <p:cTn id="20" dur="1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 fill="hold"/>
                                        <p:tgtEl>
                                          <p:spTgt spid="6"/>
                                        </p:tgtEl>
                                        <p:attrNameLst>
                                          <p:attrName>ppt_x</p:attrName>
                                        </p:attrNameLst>
                                      </p:cBhvr>
                                      <p:tavLst>
                                        <p:tav tm="0">
                                          <p:val>
                                            <p:strVal val="#ppt_x"/>
                                          </p:val>
                                        </p:tav>
                                        <p:tav tm="100000">
                                          <p:val>
                                            <p:strVal val="#ppt_x"/>
                                          </p:val>
                                        </p:tav>
                                      </p:tavLst>
                                    </p:anim>
                                    <p:anim calcmode="lin" valueType="num">
                                      <p:cBhvr additive="base">
                                        <p:cTn id="24"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الإستنتاجات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4" name="TextBox 13">
            <a:extLst>
              <a:ext uri="{FF2B5EF4-FFF2-40B4-BE49-F238E27FC236}">
                <a16:creationId xmlns:a16="http://schemas.microsoft.com/office/drawing/2014/main" id="{502DF9F2-CC02-34CC-301D-2CD0CB792064}"/>
              </a:ext>
            </a:extLst>
          </p:cNvPr>
          <p:cNvSpPr txBox="1"/>
          <p:nvPr/>
        </p:nvSpPr>
        <p:spPr>
          <a:xfrm>
            <a:off x="85087" y="1926313"/>
            <a:ext cx="10773262" cy="3686266"/>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4000" b="1" dirty="0">
                <a:effectLst/>
                <a:latin typeface="Arial" panose="020B0604020202020204" pitchFamily="34" charset="0"/>
                <a:ea typeface="Calibri" panose="020F0502020204030204" pitchFamily="34" charset="0"/>
                <a:cs typeface="Arial" panose="020B0604020202020204" pitchFamily="34" charset="0"/>
              </a:rPr>
              <a:t>Sil-select</a:t>
            </a:r>
            <a:r>
              <a:rPr lang="ar-IQ" sz="40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Box 16">
            <a:extLst>
              <a:ext uri="{FF2B5EF4-FFF2-40B4-BE49-F238E27FC236}">
                <a16:creationId xmlns:a16="http://schemas.microsoft.com/office/drawing/2014/main" id="{0949711E-8EB6-1642-2D05-AD67B5A0E4D5}"/>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Box 16">
            <a:extLst>
              <a:ext uri="{FF2B5EF4-FFF2-40B4-BE49-F238E27FC236}">
                <a16:creationId xmlns:a16="http://schemas.microsoft.com/office/drawing/2014/main" id="{24B32701-D415-A7E0-A6BE-8DA8B2AB7E50}"/>
              </a:ext>
            </a:extLst>
          </p:cNvPr>
          <p:cNvSpPr txBox="1"/>
          <p:nvPr/>
        </p:nvSpPr>
        <p:spPr>
          <a:xfrm>
            <a:off x="-9446266" y="173455"/>
            <a:ext cx="10979974"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لم يكن هناك فرق معنوي بين معاملات استخدام تقانات الفصل مقارنة مع معاملة السيطرة الموجبة والسالبة خلال مدد التجميد المختلفة.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10">
            <a:extLst>
              <a:ext uri="{FF2B5EF4-FFF2-40B4-BE49-F238E27FC236}">
                <a16:creationId xmlns:a16="http://schemas.microsoft.com/office/drawing/2014/main" id="{D2BEA397-C637-A44C-0A18-B063F3425E1D}"/>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Graphic 12" descr="Badge 1 with solid fill">
            <a:extLst>
              <a:ext uri="{FF2B5EF4-FFF2-40B4-BE49-F238E27FC236}">
                <a16:creationId xmlns:a16="http://schemas.microsoft.com/office/drawing/2014/main" id="{6AA00574-348C-206F-0634-1170525D4E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165640" y="323739"/>
            <a:ext cx="914400" cy="914400"/>
          </a:xfrm>
          <a:prstGeom prst="rect">
            <a:avLst/>
          </a:prstGeom>
        </p:spPr>
      </p:pic>
      <p:pic>
        <p:nvPicPr>
          <p:cNvPr id="14" name="Graphic 13" descr="Badge outline">
            <a:extLst>
              <a:ext uri="{FF2B5EF4-FFF2-40B4-BE49-F238E27FC236}">
                <a16:creationId xmlns:a16="http://schemas.microsoft.com/office/drawing/2014/main" id="{F23E2663-B337-A1A0-6A32-2FBC1584E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8349" y="1905789"/>
            <a:ext cx="914400" cy="914400"/>
          </a:xfrm>
          <a:prstGeom prst="rect">
            <a:avLst/>
          </a:prstGeom>
        </p:spPr>
      </p:pic>
      <p:pic>
        <p:nvPicPr>
          <p:cNvPr id="15" name="Graphic 14" descr="Badge 3 outline">
            <a:extLst>
              <a:ext uri="{FF2B5EF4-FFF2-40B4-BE49-F238E27FC236}">
                <a16:creationId xmlns:a16="http://schemas.microsoft.com/office/drawing/2014/main" id="{F3327F31-902C-9DED-A6C5-FA899563B4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5363" y="323739"/>
            <a:ext cx="914400" cy="914400"/>
          </a:xfrm>
          <a:prstGeom prst="rect">
            <a:avLst/>
          </a:prstGeom>
        </p:spPr>
      </p:pic>
      <p:pic>
        <p:nvPicPr>
          <p:cNvPr id="16" name="Graphic 15" descr="Badge 4 outline">
            <a:extLst>
              <a:ext uri="{FF2B5EF4-FFF2-40B4-BE49-F238E27FC236}">
                <a16:creationId xmlns:a16="http://schemas.microsoft.com/office/drawing/2014/main" id="{1589036F-0D3B-3601-F0DB-DC627A251F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3818" y="334090"/>
            <a:ext cx="914400" cy="914400"/>
          </a:xfrm>
          <a:prstGeom prst="rect">
            <a:avLst/>
          </a:prstGeom>
        </p:spPr>
      </p:pic>
      <p:pic>
        <p:nvPicPr>
          <p:cNvPr id="23" name="Graphic 22" descr="Badge 5 outline">
            <a:extLst>
              <a:ext uri="{FF2B5EF4-FFF2-40B4-BE49-F238E27FC236}">
                <a16:creationId xmlns:a16="http://schemas.microsoft.com/office/drawing/2014/main" id="{86D344B8-7DA6-4B16-DB44-F8B06C6139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pic>
        <p:nvPicPr>
          <p:cNvPr id="29" name="Graphic 28" descr="Badge 6 outline">
            <a:extLst>
              <a:ext uri="{FF2B5EF4-FFF2-40B4-BE49-F238E27FC236}">
                <a16:creationId xmlns:a16="http://schemas.microsoft.com/office/drawing/2014/main" id="{CF2FBD7A-5D2C-B52B-85EB-D48CE1E3E5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685" y="334090"/>
            <a:ext cx="914400" cy="914400"/>
          </a:xfrm>
          <a:prstGeom prst="rect">
            <a:avLst/>
          </a:prstGeom>
        </p:spPr>
      </p:pic>
    </p:spTree>
    <p:extLst>
      <p:ext uri="{BB962C8B-B14F-4D97-AF65-F5344CB8AC3E}">
        <p14:creationId xmlns:p14="http://schemas.microsoft.com/office/powerpoint/2010/main" val="403611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الإستنتاجات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 name="TextBox 16">
            <a:extLst>
              <a:ext uri="{FF2B5EF4-FFF2-40B4-BE49-F238E27FC236}">
                <a16:creationId xmlns:a16="http://schemas.microsoft.com/office/drawing/2014/main" id="{0949711E-8EB6-1642-2D05-AD67B5A0E4D5}"/>
              </a:ext>
            </a:extLst>
          </p:cNvPr>
          <p:cNvSpPr txBox="1"/>
          <p:nvPr/>
        </p:nvSpPr>
        <p:spPr>
          <a:xfrm>
            <a:off x="0" y="1959568"/>
            <a:ext cx="10854741" cy="3686266"/>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4000" b="1" dirty="0">
                <a:effectLst/>
                <a:latin typeface="Arial" panose="020B0604020202020204" pitchFamily="34" charset="0"/>
                <a:ea typeface="Calibri" panose="020F0502020204030204" pitchFamily="34" charset="0"/>
                <a:cs typeface="Arial" panose="020B0604020202020204" pitchFamily="34" charset="0"/>
              </a:rPr>
              <a:t>E</a:t>
            </a:r>
            <a:r>
              <a:rPr lang="ar-IQ" sz="4000" b="1" dirty="0">
                <a:effectLst/>
                <a:latin typeface="Calibri" panose="020F0502020204030204" pitchFamily="34" charset="0"/>
                <a:ea typeface="Calibri" panose="020F0502020204030204" pitchFamily="34" charset="0"/>
                <a:cs typeface="Arial" panose="020B0604020202020204" pitchFamily="34" charset="0"/>
              </a:rPr>
              <a:t> و</a:t>
            </a:r>
            <a:r>
              <a:rPr lang="en-US" sz="4000" b="1" dirty="0">
                <a:effectLst/>
                <a:latin typeface="Arial" panose="020B0604020202020204" pitchFamily="34" charset="0"/>
                <a:ea typeface="Calibri" panose="020F0502020204030204" pitchFamily="34" charset="0"/>
                <a:cs typeface="Arial" panose="020B0604020202020204" pitchFamily="34" charset="0"/>
              </a:rPr>
              <a:t>C</a:t>
            </a:r>
            <a:r>
              <a:rPr lang="ar-IQ" sz="40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Box 16">
            <a:extLst>
              <a:ext uri="{FF2B5EF4-FFF2-40B4-BE49-F238E27FC236}">
                <a16:creationId xmlns:a16="http://schemas.microsoft.com/office/drawing/2014/main" id="{24B32701-D415-A7E0-A6BE-8DA8B2AB7E50}"/>
              </a:ext>
            </a:extLst>
          </p:cNvPr>
          <p:cNvSpPr txBox="1"/>
          <p:nvPr/>
        </p:nvSpPr>
        <p:spPr>
          <a:xfrm>
            <a:off x="-9446266" y="173455"/>
            <a:ext cx="10979974"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لم يكن هناك فرق معنوي بين معاملات استخدام تقانات الفصل مقارنة مع معاملة السيطرة الموجبة والسالبة خلال مدد التجميد المختلفة.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6DE901FD-4BA4-0AEB-4F31-457D9702315C}"/>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3812488-0255-A11C-32FB-AA579C0E16A8}"/>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phic 8" descr="Badge with solid fill">
            <a:extLst>
              <a:ext uri="{FF2B5EF4-FFF2-40B4-BE49-F238E27FC236}">
                <a16:creationId xmlns:a16="http://schemas.microsoft.com/office/drawing/2014/main" id="{500ECA4D-1C45-4D0E-2E16-A12FE06E67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38311" y="308741"/>
            <a:ext cx="914400" cy="914400"/>
          </a:xfrm>
          <a:prstGeom prst="rect">
            <a:avLst/>
          </a:prstGeom>
        </p:spPr>
      </p:pic>
      <p:pic>
        <p:nvPicPr>
          <p:cNvPr id="10" name="Graphic 9" descr="Badge 3 outline">
            <a:extLst>
              <a:ext uri="{FF2B5EF4-FFF2-40B4-BE49-F238E27FC236}">
                <a16:creationId xmlns:a16="http://schemas.microsoft.com/office/drawing/2014/main" id="{1E83A226-5A6C-02D6-EEB4-26EE77DAF3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29555" y="1981278"/>
            <a:ext cx="914400" cy="914400"/>
          </a:xfrm>
          <a:prstGeom prst="rect">
            <a:avLst/>
          </a:prstGeom>
        </p:spPr>
      </p:pic>
      <p:pic>
        <p:nvPicPr>
          <p:cNvPr id="11" name="Graphic 10" descr="Badge 4 outline">
            <a:extLst>
              <a:ext uri="{FF2B5EF4-FFF2-40B4-BE49-F238E27FC236}">
                <a16:creationId xmlns:a16="http://schemas.microsoft.com/office/drawing/2014/main" id="{E636ADD8-3FC3-0582-23CA-ECF010AD94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23818" y="334090"/>
            <a:ext cx="914400" cy="914400"/>
          </a:xfrm>
          <a:prstGeom prst="rect">
            <a:avLst/>
          </a:prstGeom>
        </p:spPr>
      </p:pic>
      <p:pic>
        <p:nvPicPr>
          <p:cNvPr id="12" name="Graphic 11" descr="Badge 5 outline">
            <a:extLst>
              <a:ext uri="{FF2B5EF4-FFF2-40B4-BE49-F238E27FC236}">
                <a16:creationId xmlns:a16="http://schemas.microsoft.com/office/drawing/2014/main" id="{1FD84B5A-A382-4225-56B2-F34B6C7646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652" y="323739"/>
            <a:ext cx="914400" cy="914400"/>
          </a:xfrm>
          <a:prstGeom prst="rect">
            <a:avLst/>
          </a:prstGeom>
        </p:spPr>
      </p:pic>
      <p:pic>
        <p:nvPicPr>
          <p:cNvPr id="13" name="Graphic 12" descr="Badge 6 outline">
            <a:extLst>
              <a:ext uri="{FF2B5EF4-FFF2-40B4-BE49-F238E27FC236}">
                <a16:creationId xmlns:a16="http://schemas.microsoft.com/office/drawing/2014/main" id="{91077695-BD03-F60C-5036-199E05E846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2685" y="334090"/>
            <a:ext cx="914400" cy="914400"/>
          </a:xfrm>
          <a:prstGeom prst="rect">
            <a:avLst/>
          </a:prstGeom>
        </p:spPr>
      </p:pic>
      <p:pic>
        <p:nvPicPr>
          <p:cNvPr id="14" name="Graphic 13" descr="Badge 1 with solid fill">
            <a:extLst>
              <a:ext uri="{FF2B5EF4-FFF2-40B4-BE49-F238E27FC236}">
                <a16:creationId xmlns:a16="http://schemas.microsoft.com/office/drawing/2014/main" id="{EFB5F0CF-7E54-BD60-5F09-92EF820082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1165640" y="323739"/>
            <a:ext cx="914400" cy="914400"/>
          </a:xfrm>
          <a:prstGeom prst="rect">
            <a:avLst/>
          </a:prstGeom>
        </p:spPr>
      </p:pic>
    </p:spTree>
    <p:extLst>
      <p:ext uri="{BB962C8B-B14F-4D97-AF65-F5344CB8AC3E}">
        <p14:creationId xmlns:p14="http://schemas.microsoft.com/office/powerpoint/2010/main" val="338835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الإستنتاجات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0" y="1980085"/>
            <a:ext cx="10798200" cy="2762936"/>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Box 16">
            <a:extLst>
              <a:ext uri="{FF2B5EF4-FFF2-40B4-BE49-F238E27FC236}">
                <a16:creationId xmlns:a16="http://schemas.microsoft.com/office/drawing/2014/main" id="{24B32701-D415-A7E0-A6BE-8DA8B2AB7E50}"/>
              </a:ext>
            </a:extLst>
          </p:cNvPr>
          <p:cNvSpPr txBox="1"/>
          <p:nvPr/>
        </p:nvSpPr>
        <p:spPr>
          <a:xfrm>
            <a:off x="-9446266" y="173455"/>
            <a:ext cx="10979974"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لم يكن هناك فرق معنوي بين معاملات استخدام تقانات الفصل مقارنة مع معاملة السيطرة الموجبة والسالبة خلال مدد التجميد المختلفة.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6DE901FD-4BA4-0AEB-4F31-457D9702315C}"/>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3812488-0255-A11C-32FB-AA579C0E16A8}"/>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16">
            <a:extLst>
              <a:ext uri="{FF2B5EF4-FFF2-40B4-BE49-F238E27FC236}">
                <a16:creationId xmlns:a16="http://schemas.microsoft.com/office/drawing/2014/main" id="{C14A0F62-7563-FA08-C5E0-A1A60977CA0E}"/>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phic 7" descr="Badge 1 with solid fill">
            <a:extLst>
              <a:ext uri="{FF2B5EF4-FFF2-40B4-BE49-F238E27FC236}">
                <a16:creationId xmlns:a16="http://schemas.microsoft.com/office/drawing/2014/main" id="{93A2F6E5-08EF-D8F6-B43F-D7BF4DBC3F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165640" y="323739"/>
            <a:ext cx="914400" cy="914400"/>
          </a:xfrm>
          <a:prstGeom prst="rect">
            <a:avLst/>
          </a:prstGeom>
        </p:spPr>
      </p:pic>
      <p:pic>
        <p:nvPicPr>
          <p:cNvPr id="9" name="Graphic 8" descr="Badge with solid fill">
            <a:extLst>
              <a:ext uri="{FF2B5EF4-FFF2-40B4-BE49-F238E27FC236}">
                <a16:creationId xmlns:a16="http://schemas.microsoft.com/office/drawing/2014/main" id="{67CDC491-9E79-D558-4DE2-0A17E86916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38311" y="308741"/>
            <a:ext cx="914400" cy="914400"/>
          </a:xfrm>
          <a:prstGeom prst="rect">
            <a:avLst/>
          </a:prstGeom>
        </p:spPr>
      </p:pic>
      <p:pic>
        <p:nvPicPr>
          <p:cNvPr id="10" name="Graphic 9" descr="Badge 3 with solid fill">
            <a:extLst>
              <a:ext uri="{FF2B5EF4-FFF2-40B4-BE49-F238E27FC236}">
                <a16:creationId xmlns:a16="http://schemas.microsoft.com/office/drawing/2014/main" id="{18ECDBFF-62E6-0EC0-A2E1-461698DE13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955363" y="323739"/>
            <a:ext cx="914400" cy="914400"/>
          </a:xfrm>
          <a:prstGeom prst="rect">
            <a:avLst/>
          </a:prstGeom>
        </p:spPr>
      </p:pic>
      <p:pic>
        <p:nvPicPr>
          <p:cNvPr id="11" name="Graphic 10" descr="Badge 4 outline">
            <a:extLst>
              <a:ext uri="{FF2B5EF4-FFF2-40B4-BE49-F238E27FC236}">
                <a16:creationId xmlns:a16="http://schemas.microsoft.com/office/drawing/2014/main" id="{6069DCDC-B391-C5F7-8C51-68891C051F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08440" y="2032267"/>
            <a:ext cx="914400" cy="914400"/>
          </a:xfrm>
          <a:prstGeom prst="rect">
            <a:avLst/>
          </a:prstGeom>
        </p:spPr>
      </p:pic>
      <p:pic>
        <p:nvPicPr>
          <p:cNvPr id="12" name="Graphic 11" descr="Badge 5 outline">
            <a:extLst>
              <a:ext uri="{FF2B5EF4-FFF2-40B4-BE49-F238E27FC236}">
                <a16:creationId xmlns:a16="http://schemas.microsoft.com/office/drawing/2014/main" id="{E87DA37B-C035-DFC6-5D89-9340CC0FA5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pic>
        <p:nvPicPr>
          <p:cNvPr id="13" name="Graphic 12" descr="Badge 6 outline">
            <a:extLst>
              <a:ext uri="{FF2B5EF4-FFF2-40B4-BE49-F238E27FC236}">
                <a16:creationId xmlns:a16="http://schemas.microsoft.com/office/drawing/2014/main" id="{65AC604F-9C1B-0BA8-F467-B10DB261A6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685" y="334090"/>
            <a:ext cx="914400" cy="914400"/>
          </a:xfrm>
          <a:prstGeom prst="rect">
            <a:avLst/>
          </a:prstGeom>
        </p:spPr>
      </p:pic>
    </p:spTree>
    <p:extLst>
      <p:ext uri="{BB962C8B-B14F-4D97-AF65-F5344CB8AC3E}">
        <p14:creationId xmlns:p14="http://schemas.microsoft.com/office/powerpoint/2010/main" val="2422908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الإستنتاجات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101598" y="1808580"/>
            <a:ext cx="10798200" cy="4609595"/>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التجربتين </a:t>
            </a:r>
            <a:r>
              <a:rPr lang="ar-IQ" sz="4000" b="1">
                <a:effectLst/>
                <a:latin typeface="Calibri" panose="020F0502020204030204" pitchFamily="34" charset="0"/>
                <a:ea typeface="Calibri" panose="020F0502020204030204" pitchFamily="34" charset="0"/>
                <a:cs typeface="Arial" panose="020B0604020202020204" pitchFamily="34" charset="0"/>
              </a:rPr>
              <a:t>الثالثة والرابعة </a:t>
            </a:r>
            <a:r>
              <a:rPr lang="ar-IQ" sz="4000" b="1" dirty="0">
                <a:effectLst/>
                <a:latin typeface="Calibri" panose="020F0502020204030204" pitchFamily="34" charset="0"/>
                <a:ea typeface="Calibri" panose="020F0502020204030204" pitchFamily="34" charset="0"/>
                <a:cs typeface="Arial" panose="020B0604020202020204" pitchFamily="34" charset="0"/>
              </a:rPr>
              <a:t>ومن ضمنها معاملات السائل المنوي الجيد النوعية مما يشير الى ضعف قابلية تجميده واستخدامه لأغراض التلقيح الاصطناعي.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Box 16">
            <a:extLst>
              <a:ext uri="{FF2B5EF4-FFF2-40B4-BE49-F238E27FC236}">
                <a16:creationId xmlns:a16="http://schemas.microsoft.com/office/drawing/2014/main" id="{24B32701-D415-A7E0-A6BE-8DA8B2AB7E50}"/>
              </a:ext>
            </a:extLst>
          </p:cNvPr>
          <p:cNvSpPr txBox="1"/>
          <p:nvPr/>
        </p:nvSpPr>
        <p:spPr>
          <a:xfrm>
            <a:off x="-9446266" y="173455"/>
            <a:ext cx="10979974"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لم يكن هناك فرق معنوي بين معاملات استخدام تقانات الفصل مقارنة مع معاملة السيطرة الموجبة والسالبة خلال مدد التجميد المختلفة.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6DE901FD-4BA4-0AEB-4F31-457D9702315C}"/>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3812488-0255-A11C-32FB-AA579C0E16A8}"/>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16">
            <a:extLst>
              <a:ext uri="{FF2B5EF4-FFF2-40B4-BE49-F238E27FC236}">
                <a16:creationId xmlns:a16="http://schemas.microsoft.com/office/drawing/2014/main" id="{C14A0F62-7563-FA08-C5E0-A1A60977CA0E}"/>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10">
            <a:extLst>
              <a:ext uri="{FF2B5EF4-FFF2-40B4-BE49-F238E27FC236}">
                <a16:creationId xmlns:a16="http://schemas.microsoft.com/office/drawing/2014/main" id="{47521EF7-7AA6-1C73-DF60-A33A875470E2}"/>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Graphic 12" descr="Badge 4 with solid fill">
            <a:extLst>
              <a:ext uri="{FF2B5EF4-FFF2-40B4-BE49-F238E27FC236}">
                <a16:creationId xmlns:a16="http://schemas.microsoft.com/office/drawing/2014/main" id="{2EC57B8B-BD4B-6250-08FF-0BB9C46F9C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23818" y="334090"/>
            <a:ext cx="914400" cy="914400"/>
          </a:xfrm>
          <a:prstGeom prst="rect">
            <a:avLst/>
          </a:prstGeom>
        </p:spPr>
      </p:pic>
      <p:pic>
        <p:nvPicPr>
          <p:cNvPr id="14" name="Graphic 13" descr="Badge 5 outline">
            <a:extLst>
              <a:ext uri="{FF2B5EF4-FFF2-40B4-BE49-F238E27FC236}">
                <a16:creationId xmlns:a16="http://schemas.microsoft.com/office/drawing/2014/main" id="{39D96650-9A38-9D24-10A2-D0E095B7C7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4312" y="1774180"/>
            <a:ext cx="914400" cy="914400"/>
          </a:xfrm>
          <a:prstGeom prst="rect">
            <a:avLst/>
          </a:prstGeom>
        </p:spPr>
      </p:pic>
      <p:pic>
        <p:nvPicPr>
          <p:cNvPr id="15" name="Graphic 14" descr="Badge 6 outline">
            <a:extLst>
              <a:ext uri="{FF2B5EF4-FFF2-40B4-BE49-F238E27FC236}">
                <a16:creationId xmlns:a16="http://schemas.microsoft.com/office/drawing/2014/main" id="{5D94EA62-F743-25B4-7D05-D79707FD46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685" y="334090"/>
            <a:ext cx="914400" cy="914400"/>
          </a:xfrm>
          <a:prstGeom prst="rect">
            <a:avLst/>
          </a:prstGeom>
        </p:spPr>
      </p:pic>
      <p:pic>
        <p:nvPicPr>
          <p:cNvPr id="16" name="Graphic 15" descr="Badge 1 with solid fill">
            <a:extLst>
              <a:ext uri="{FF2B5EF4-FFF2-40B4-BE49-F238E27FC236}">
                <a16:creationId xmlns:a16="http://schemas.microsoft.com/office/drawing/2014/main" id="{8AD2738F-B870-450A-FCB4-D45EEBCDBC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165640" y="323739"/>
            <a:ext cx="914400" cy="914400"/>
          </a:xfrm>
          <a:prstGeom prst="rect">
            <a:avLst/>
          </a:prstGeom>
        </p:spPr>
      </p:pic>
      <p:pic>
        <p:nvPicPr>
          <p:cNvPr id="17" name="Graphic 16" descr="Badge with solid fill">
            <a:extLst>
              <a:ext uri="{FF2B5EF4-FFF2-40B4-BE49-F238E27FC236}">
                <a16:creationId xmlns:a16="http://schemas.microsoft.com/office/drawing/2014/main" id="{D3F0F78C-399B-1E99-4ADF-1EF17F04A2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038311" y="308741"/>
            <a:ext cx="914400" cy="914400"/>
          </a:xfrm>
          <a:prstGeom prst="rect">
            <a:avLst/>
          </a:prstGeom>
        </p:spPr>
      </p:pic>
      <p:pic>
        <p:nvPicPr>
          <p:cNvPr id="18" name="Graphic 17" descr="Badge 3 with solid fill">
            <a:extLst>
              <a:ext uri="{FF2B5EF4-FFF2-40B4-BE49-F238E27FC236}">
                <a16:creationId xmlns:a16="http://schemas.microsoft.com/office/drawing/2014/main" id="{4EB3F057-6FA0-853C-1C49-64B260CEA5D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955363" y="323739"/>
            <a:ext cx="914400" cy="914400"/>
          </a:xfrm>
          <a:prstGeom prst="rect">
            <a:avLst/>
          </a:prstGeom>
        </p:spPr>
      </p:pic>
    </p:spTree>
    <p:extLst>
      <p:ext uri="{BB962C8B-B14F-4D97-AF65-F5344CB8AC3E}">
        <p14:creationId xmlns:p14="http://schemas.microsoft.com/office/powerpoint/2010/main" val="3952335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الإستنتاجات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8" name="TextBox 16">
            <a:extLst>
              <a:ext uri="{FF2B5EF4-FFF2-40B4-BE49-F238E27FC236}">
                <a16:creationId xmlns:a16="http://schemas.microsoft.com/office/drawing/2014/main" id="{24B32701-D415-A7E0-A6BE-8DA8B2AB7E50}"/>
              </a:ext>
            </a:extLst>
          </p:cNvPr>
          <p:cNvSpPr txBox="1"/>
          <p:nvPr/>
        </p:nvSpPr>
        <p:spPr>
          <a:xfrm>
            <a:off x="216880" y="1754981"/>
            <a:ext cx="10368920" cy="2762936"/>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لم يكن هناك فرق معنوي بين معاملات استخدام تقانات الفصل مقارنة مع معاملة السيطرة الموجبة والسالبة خلال مدد التجميد المختلفة.</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6DE901FD-4BA4-0AEB-4F31-457D9702315C}"/>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3812488-0255-A11C-32FB-AA579C0E16A8}"/>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16">
            <a:extLst>
              <a:ext uri="{FF2B5EF4-FFF2-40B4-BE49-F238E27FC236}">
                <a16:creationId xmlns:a16="http://schemas.microsoft.com/office/drawing/2014/main" id="{C14A0F62-7563-FA08-C5E0-A1A60977CA0E}"/>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9BEBCA1E-C265-2BEC-C7E9-C515A2939B7F}"/>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3">
            <a:extLst>
              <a:ext uri="{FF2B5EF4-FFF2-40B4-BE49-F238E27FC236}">
                <a16:creationId xmlns:a16="http://schemas.microsoft.com/office/drawing/2014/main" id="{2B1B63EF-CD26-BF33-0922-C0CEEAD3534B}"/>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Graphic 13" descr="Badge 4 with solid fill">
            <a:extLst>
              <a:ext uri="{FF2B5EF4-FFF2-40B4-BE49-F238E27FC236}">
                <a16:creationId xmlns:a16="http://schemas.microsoft.com/office/drawing/2014/main" id="{BBE5FFE5-3E4E-8E52-D321-7EE3C521C4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23818" y="334090"/>
            <a:ext cx="914400" cy="914400"/>
          </a:xfrm>
          <a:prstGeom prst="rect">
            <a:avLst/>
          </a:prstGeom>
        </p:spPr>
      </p:pic>
      <p:pic>
        <p:nvPicPr>
          <p:cNvPr id="15" name="Graphic 14" descr="Badge 1 with solid fill">
            <a:extLst>
              <a:ext uri="{FF2B5EF4-FFF2-40B4-BE49-F238E27FC236}">
                <a16:creationId xmlns:a16="http://schemas.microsoft.com/office/drawing/2014/main" id="{77C901AF-552D-AE92-3D61-B8D7A5DFBC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165640" y="323739"/>
            <a:ext cx="914400" cy="914400"/>
          </a:xfrm>
          <a:prstGeom prst="rect">
            <a:avLst/>
          </a:prstGeom>
        </p:spPr>
      </p:pic>
      <p:pic>
        <p:nvPicPr>
          <p:cNvPr id="16" name="Graphic 15" descr="Badge with solid fill">
            <a:extLst>
              <a:ext uri="{FF2B5EF4-FFF2-40B4-BE49-F238E27FC236}">
                <a16:creationId xmlns:a16="http://schemas.microsoft.com/office/drawing/2014/main" id="{660574AB-0FAF-59A8-08C3-33194AEC16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038311" y="308741"/>
            <a:ext cx="914400" cy="914400"/>
          </a:xfrm>
          <a:prstGeom prst="rect">
            <a:avLst/>
          </a:prstGeom>
        </p:spPr>
      </p:pic>
      <p:pic>
        <p:nvPicPr>
          <p:cNvPr id="17" name="Graphic 16" descr="Badge 3 with solid fill">
            <a:extLst>
              <a:ext uri="{FF2B5EF4-FFF2-40B4-BE49-F238E27FC236}">
                <a16:creationId xmlns:a16="http://schemas.microsoft.com/office/drawing/2014/main" id="{43FEFDBE-B58E-73CD-DFC6-728F2ABF9D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955363" y="323739"/>
            <a:ext cx="914400" cy="914400"/>
          </a:xfrm>
          <a:prstGeom prst="rect">
            <a:avLst/>
          </a:prstGeom>
        </p:spPr>
      </p:pic>
      <p:pic>
        <p:nvPicPr>
          <p:cNvPr id="18" name="Graphic 17" descr="Badge 5 with solid fill">
            <a:extLst>
              <a:ext uri="{FF2B5EF4-FFF2-40B4-BE49-F238E27FC236}">
                <a16:creationId xmlns:a16="http://schemas.microsoft.com/office/drawing/2014/main" id="{750F3674-D570-7613-31D9-F0E1AE4EAE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805652" y="323739"/>
            <a:ext cx="914400" cy="914400"/>
          </a:xfrm>
          <a:prstGeom prst="rect">
            <a:avLst/>
          </a:prstGeom>
        </p:spPr>
      </p:pic>
      <p:pic>
        <p:nvPicPr>
          <p:cNvPr id="21" name="Graphic 20" descr="Badge 6 outline">
            <a:extLst>
              <a:ext uri="{FF2B5EF4-FFF2-40B4-BE49-F238E27FC236}">
                <a16:creationId xmlns:a16="http://schemas.microsoft.com/office/drawing/2014/main" id="{D1D97552-5096-9F16-8054-297FFF0788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32942" y="1753455"/>
            <a:ext cx="914400" cy="914400"/>
          </a:xfrm>
          <a:prstGeom prst="rect">
            <a:avLst/>
          </a:prstGeom>
        </p:spPr>
      </p:pic>
    </p:spTree>
    <p:extLst>
      <p:ext uri="{BB962C8B-B14F-4D97-AF65-F5344CB8AC3E}">
        <p14:creationId xmlns:p14="http://schemas.microsoft.com/office/powerpoint/2010/main" val="2900428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2510459" y="2020975"/>
            <a:ext cx="9812686" cy="2578847"/>
          </a:xfrm>
          <a:prstGeom prst="rect">
            <a:avLst/>
          </a:prstGeom>
          <a:noFill/>
        </p:spPr>
        <p:txBody>
          <a:bodyPr wrap="square" rtlCol="0" anchor="ctr">
            <a:spAutoFit/>
          </a:bodyPr>
          <a:lstStyle/>
          <a:p>
            <a:pPr algn="ctr" rtl="1">
              <a:lnSpc>
                <a:spcPct val="115000"/>
              </a:lnSpc>
            </a:pPr>
            <a:r>
              <a:rPr lang="ar-IQ" sz="15000" b="1" dirty="0">
                <a:solidFill>
                  <a:srgbClr val="C00000"/>
                </a:solidFill>
                <a:latin typeface="Calibri" panose="020F0502020204030204" pitchFamily="34" charset="0"/>
                <a:ea typeface="Calibri" panose="020F0502020204030204" pitchFamily="34" charset="0"/>
              </a:rPr>
              <a:t>التوصيات</a:t>
            </a:r>
            <a:endParaRPr lang="en-US" sz="15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2D27DFF5-FA32-41A8-A04D-E0125D1B6938}"/>
              </a:ext>
            </a:extLst>
          </p:cNvPr>
          <p:cNvSpPr/>
          <p:nvPr/>
        </p:nvSpPr>
        <p:spPr>
          <a:xfrm>
            <a:off x="906029" y="5213732"/>
            <a:ext cx="1046784"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E92FD7D-E97F-4C09-B986-EB9ED6429FC5}"/>
              </a:ext>
            </a:extLst>
          </p:cNvPr>
          <p:cNvSpPr/>
          <p:nvPr/>
        </p:nvSpPr>
        <p:spPr>
          <a:xfrm>
            <a:off x="1049192" y="1496108"/>
            <a:ext cx="939027"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B3C9BBE-EC25-47B2-B3D9-832D0DF0F417}"/>
              </a:ext>
            </a:extLst>
          </p:cNvPr>
          <p:cNvSpPr/>
          <p:nvPr/>
        </p:nvSpPr>
        <p:spPr>
          <a:xfrm>
            <a:off x="1018404" y="3143254"/>
            <a:ext cx="892846"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9898A41-40B0-45E9-9B71-D0C5903AE86C}"/>
              </a:ext>
            </a:extLst>
          </p:cNvPr>
          <p:cNvSpPr/>
          <p:nvPr/>
        </p:nvSpPr>
        <p:spPr>
          <a:xfrm>
            <a:off x="1052271" y="1856325"/>
            <a:ext cx="923633"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4DBE7D-3558-4414-95D8-884751D88C88}"/>
              </a:ext>
            </a:extLst>
          </p:cNvPr>
          <p:cNvSpPr/>
          <p:nvPr/>
        </p:nvSpPr>
        <p:spPr>
          <a:xfrm>
            <a:off x="1032259" y="3501932"/>
            <a:ext cx="862058"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5995D32-6A82-439F-AEA6-48407C44F08D}"/>
              </a:ext>
            </a:extLst>
          </p:cNvPr>
          <p:cNvSpPr/>
          <p:nvPr/>
        </p:nvSpPr>
        <p:spPr>
          <a:xfrm>
            <a:off x="898332" y="4835042"/>
            <a:ext cx="1062178"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endParaRPr lang="en-US"/>
          </a:p>
        </p:txBody>
      </p:sp>
      <p:sp>
        <p:nvSpPr>
          <p:cNvPr id="22" name="TextBox 10">
            <a:extLst>
              <a:ext uri="{FF2B5EF4-FFF2-40B4-BE49-F238E27FC236}">
                <a16:creationId xmlns:a16="http://schemas.microsoft.com/office/drawing/2014/main" id="{81B22A33-6D79-8FEA-C664-BAC5BFEDD7E2}"/>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TextBox 13">
            <a:extLst>
              <a:ext uri="{FF2B5EF4-FFF2-40B4-BE49-F238E27FC236}">
                <a16:creationId xmlns:a16="http://schemas.microsoft.com/office/drawing/2014/main" id="{BCCA29D1-03AB-1BDC-AB13-596D2519F137}"/>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4" name="TextBox 16">
            <a:extLst>
              <a:ext uri="{FF2B5EF4-FFF2-40B4-BE49-F238E27FC236}">
                <a16:creationId xmlns:a16="http://schemas.microsoft.com/office/drawing/2014/main" id="{A6EB3C9E-E410-E01A-89E9-E8150F1B3D3F}"/>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C5311127-F068-B8FC-4861-B8CE6AFD8C19}"/>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3">
            <a:extLst>
              <a:ext uri="{FF2B5EF4-FFF2-40B4-BE49-F238E27FC236}">
                <a16:creationId xmlns:a16="http://schemas.microsoft.com/office/drawing/2014/main" id="{0A35115B-8FE5-EC3C-9EAB-3F11F4B16D89}"/>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9" name="Graphic 28" descr="Badge 1 outline">
            <a:extLst>
              <a:ext uri="{FF2B5EF4-FFF2-40B4-BE49-F238E27FC236}">
                <a16:creationId xmlns:a16="http://schemas.microsoft.com/office/drawing/2014/main" id="{95534633-839D-1D0B-CFCC-D406AED091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5640" y="323739"/>
            <a:ext cx="914400" cy="914400"/>
          </a:xfrm>
          <a:prstGeom prst="rect">
            <a:avLst/>
          </a:prstGeom>
        </p:spPr>
      </p:pic>
      <p:pic>
        <p:nvPicPr>
          <p:cNvPr id="31" name="Graphic 30" descr="Badge outline">
            <a:extLst>
              <a:ext uri="{FF2B5EF4-FFF2-40B4-BE49-F238E27FC236}">
                <a16:creationId xmlns:a16="http://schemas.microsoft.com/office/drawing/2014/main" id="{21DCBF68-2B76-F9B3-242C-870040E1BC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8311" y="308741"/>
            <a:ext cx="914400" cy="914400"/>
          </a:xfrm>
          <a:prstGeom prst="rect">
            <a:avLst/>
          </a:prstGeom>
        </p:spPr>
      </p:pic>
      <p:pic>
        <p:nvPicPr>
          <p:cNvPr id="33" name="Graphic 32" descr="Badge 3 outline">
            <a:extLst>
              <a:ext uri="{FF2B5EF4-FFF2-40B4-BE49-F238E27FC236}">
                <a16:creationId xmlns:a16="http://schemas.microsoft.com/office/drawing/2014/main" id="{05087A73-CB1E-C078-C812-CB4927E394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5363" y="323739"/>
            <a:ext cx="914400" cy="914400"/>
          </a:xfrm>
          <a:prstGeom prst="rect">
            <a:avLst/>
          </a:prstGeom>
        </p:spPr>
      </p:pic>
      <p:pic>
        <p:nvPicPr>
          <p:cNvPr id="35" name="Graphic 34" descr="Badge 4 outline">
            <a:extLst>
              <a:ext uri="{FF2B5EF4-FFF2-40B4-BE49-F238E27FC236}">
                <a16:creationId xmlns:a16="http://schemas.microsoft.com/office/drawing/2014/main" id="{BCEF0046-EDEB-7CA3-3764-7068439521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3818" y="334090"/>
            <a:ext cx="914400" cy="914400"/>
          </a:xfrm>
          <a:prstGeom prst="rect">
            <a:avLst/>
          </a:prstGeom>
        </p:spPr>
      </p:pic>
      <p:pic>
        <p:nvPicPr>
          <p:cNvPr id="37" name="Graphic 36" descr="Badge 5 outline">
            <a:extLst>
              <a:ext uri="{FF2B5EF4-FFF2-40B4-BE49-F238E27FC236}">
                <a16:creationId xmlns:a16="http://schemas.microsoft.com/office/drawing/2014/main" id="{EF08D58E-015E-AD1A-AD38-50BFB7F266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spTree>
    <p:extLst>
      <p:ext uri="{BB962C8B-B14F-4D97-AF65-F5344CB8AC3E}">
        <p14:creationId xmlns:p14="http://schemas.microsoft.com/office/powerpoint/2010/main" val="370868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التوصيات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4" name="TextBox 10">
            <a:extLst>
              <a:ext uri="{FF2B5EF4-FFF2-40B4-BE49-F238E27FC236}">
                <a16:creationId xmlns:a16="http://schemas.microsoft.com/office/drawing/2014/main" id="{EF7D932B-EF7F-4076-85FA-56036CCA51F2}"/>
              </a:ext>
            </a:extLst>
          </p:cNvPr>
          <p:cNvSpPr txBox="1"/>
          <p:nvPr/>
        </p:nvSpPr>
        <p:spPr>
          <a:xfrm>
            <a:off x="618801" y="1940140"/>
            <a:ext cx="10854740" cy="1827744"/>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	اجراء المزيد من الدراسات حول استخدام تقانات أخرى لفصل النطف وذلك للحصول على نطف ذات جودة مرتفعة.</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4" name="TextBox 13">
            <a:extLst>
              <a:ext uri="{FF2B5EF4-FFF2-40B4-BE49-F238E27FC236}">
                <a16:creationId xmlns:a16="http://schemas.microsoft.com/office/drawing/2014/main" id="{502DF9F2-CC02-34CC-301D-2CD0CB792064}"/>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Box 16">
            <a:extLst>
              <a:ext uri="{FF2B5EF4-FFF2-40B4-BE49-F238E27FC236}">
                <a16:creationId xmlns:a16="http://schemas.microsoft.com/office/drawing/2014/main" id="{0949711E-8EB6-1642-2D05-AD67B5A0E4D5}"/>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9" name="Graphic 28" descr="Badge 1 outline">
            <a:extLst>
              <a:ext uri="{FF2B5EF4-FFF2-40B4-BE49-F238E27FC236}">
                <a16:creationId xmlns:a16="http://schemas.microsoft.com/office/drawing/2014/main" id="{F002F699-4395-1699-BA8E-047F73DB35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5801" y="1960928"/>
            <a:ext cx="914400" cy="914400"/>
          </a:xfrm>
          <a:prstGeom prst="rect">
            <a:avLst/>
          </a:prstGeom>
        </p:spPr>
      </p:pic>
      <p:pic>
        <p:nvPicPr>
          <p:cNvPr id="30" name="Graphic 29" descr="Badge outline">
            <a:extLst>
              <a:ext uri="{FF2B5EF4-FFF2-40B4-BE49-F238E27FC236}">
                <a16:creationId xmlns:a16="http://schemas.microsoft.com/office/drawing/2014/main" id="{3D512A17-23EF-4648-AF80-3704106723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8311" y="308741"/>
            <a:ext cx="914400" cy="914400"/>
          </a:xfrm>
          <a:prstGeom prst="rect">
            <a:avLst/>
          </a:prstGeom>
        </p:spPr>
      </p:pic>
      <p:pic>
        <p:nvPicPr>
          <p:cNvPr id="31" name="Graphic 30" descr="Badge 3 outline">
            <a:extLst>
              <a:ext uri="{FF2B5EF4-FFF2-40B4-BE49-F238E27FC236}">
                <a16:creationId xmlns:a16="http://schemas.microsoft.com/office/drawing/2014/main" id="{9DC05A91-10BF-45A4-CB5B-C6896C7D60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5363" y="323739"/>
            <a:ext cx="914400" cy="914400"/>
          </a:xfrm>
          <a:prstGeom prst="rect">
            <a:avLst/>
          </a:prstGeom>
        </p:spPr>
      </p:pic>
      <p:pic>
        <p:nvPicPr>
          <p:cNvPr id="32" name="Graphic 31" descr="Badge 4 outline">
            <a:extLst>
              <a:ext uri="{FF2B5EF4-FFF2-40B4-BE49-F238E27FC236}">
                <a16:creationId xmlns:a16="http://schemas.microsoft.com/office/drawing/2014/main" id="{5E1F9F09-0E89-F814-5E3A-FADB7FCD15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3818" y="334090"/>
            <a:ext cx="914400" cy="914400"/>
          </a:xfrm>
          <a:prstGeom prst="rect">
            <a:avLst/>
          </a:prstGeom>
        </p:spPr>
      </p:pic>
      <p:pic>
        <p:nvPicPr>
          <p:cNvPr id="33" name="Graphic 32" descr="Badge 5 outline">
            <a:extLst>
              <a:ext uri="{FF2B5EF4-FFF2-40B4-BE49-F238E27FC236}">
                <a16:creationId xmlns:a16="http://schemas.microsoft.com/office/drawing/2014/main" id="{AEF162D0-25C2-26BF-B462-3B394D6606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spTree>
    <p:extLst>
      <p:ext uri="{BB962C8B-B14F-4D97-AF65-F5344CB8AC3E}">
        <p14:creationId xmlns:p14="http://schemas.microsoft.com/office/powerpoint/2010/main" val="654278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التوصيات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4" name="TextBox 13">
            <a:extLst>
              <a:ext uri="{FF2B5EF4-FFF2-40B4-BE49-F238E27FC236}">
                <a16:creationId xmlns:a16="http://schemas.microsoft.com/office/drawing/2014/main" id="{502DF9F2-CC02-34CC-301D-2CD0CB792064}"/>
              </a:ext>
            </a:extLst>
          </p:cNvPr>
          <p:cNvSpPr txBox="1"/>
          <p:nvPr/>
        </p:nvSpPr>
        <p:spPr>
          <a:xfrm>
            <a:off x="85087" y="1926313"/>
            <a:ext cx="10773262" cy="1839606"/>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استخدام مضادات اكسدة طبيعية وغير طبيعية لمعرفة تأثيرها على صفات السائل المنوي للجاموس العراقي.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Box 16">
            <a:extLst>
              <a:ext uri="{FF2B5EF4-FFF2-40B4-BE49-F238E27FC236}">
                <a16:creationId xmlns:a16="http://schemas.microsoft.com/office/drawing/2014/main" id="{0949711E-8EB6-1642-2D05-AD67B5A0E4D5}"/>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10">
            <a:extLst>
              <a:ext uri="{FF2B5EF4-FFF2-40B4-BE49-F238E27FC236}">
                <a16:creationId xmlns:a16="http://schemas.microsoft.com/office/drawing/2014/main" id="{D2BEA397-C637-A44C-0A18-B063F3425E1D}"/>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Graphic 12" descr="Badge 1 with solid fill">
            <a:extLst>
              <a:ext uri="{FF2B5EF4-FFF2-40B4-BE49-F238E27FC236}">
                <a16:creationId xmlns:a16="http://schemas.microsoft.com/office/drawing/2014/main" id="{6AA00574-348C-206F-0634-1170525D4E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165640" y="323739"/>
            <a:ext cx="914400" cy="914400"/>
          </a:xfrm>
          <a:prstGeom prst="rect">
            <a:avLst/>
          </a:prstGeom>
        </p:spPr>
      </p:pic>
      <p:pic>
        <p:nvPicPr>
          <p:cNvPr id="14" name="Graphic 13" descr="Badge outline">
            <a:extLst>
              <a:ext uri="{FF2B5EF4-FFF2-40B4-BE49-F238E27FC236}">
                <a16:creationId xmlns:a16="http://schemas.microsoft.com/office/drawing/2014/main" id="{F23E2663-B337-A1A0-6A32-2FBC1584E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8349" y="1905789"/>
            <a:ext cx="914400" cy="914400"/>
          </a:xfrm>
          <a:prstGeom prst="rect">
            <a:avLst/>
          </a:prstGeom>
        </p:spPr>
      </p:pic>
      <p:pic>
        <p:nvPicPr>
          <p:cNvPr id="15" name="Graphic 14" descr="Badge 3 outline">
            <a:extLst>
              <a:ext uri="{FF2B5EF4-FFF2-40B4-BE49-F238E27FC236}">
                <a16:creationId xmlns:a16="http://schemas.microsoft.com/office/drawing/2014/main" id="{F3327F31-902C-9DED-A6C5-FA899563B4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55363" y="323739"/>
            <a:ext cx="914400" cy="914400"/>
          </a:xfrm>
          <a:prstGeom prst="rect">
            <a:avLst/>
          </a:prstGeom>
        </p:spPr>
      </p:pic>
      <p:pic>
        <p:nvPicPr>
          <p:cNvPr id="16" name="Graphic 15" descr="Badge 4 outline">
            <a:extLst>
              <a:ext uri="{FF2B5EF4-FFF2-40B4-BE49-F238E27FC236}">
                <a16:creationId xmlns:a16="http://schemas.microsoft.com/office/drawing/2014/main" id="{1589036F-0D3B-3601-F0DB-DC627A251F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3818" y="334090"/>
            <a:ext cx="914400" cy="914400"/>
          </a:xfrm>
          <a:prstGeom prst="rect">
            <a:avLst/>
          </a:prstGeom>
        </p:spPr>
      </p:pic>
      <p:pic>
        <p:nvPicPr>
          <p:cNvPr id="23" name="Graphic 22" descr="Badge 5 outline">
            <a:extLst>
              <a:ext uri="{FF2B5EF4-FFF2-40B4-BE49-F238E27FC236}">
                <a16:creationId xmlns:a16="http://schemas.microsoft.com/office/drawing/2014/main" id="{86D344B8-7DA6-4B16-DB44-F8B06C6139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spTree>
    <p:extLst>
      <p:ext uri="{BB962C8B-B14F-4D97-AF65-F5344CB8AC3E}">
        <p14:creationId xmlns:p14="http://schemas.microsoft.com/office/powerpoint/2010/main" val="1389937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التوصيات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 name="TextBox 16">
            <a:extLst>
              <a:ext uri="{FF2B5EF4-FFF2-40B4-BE49-F238E27FC236}">
                <a16:creationId xmlns:a16="http://schemas.microsoft.com/office/drawing/2014/main" id="{0949711E-8EB6-1642-2D05-AD67B5A0E4D5}"/>
              </a:ext>
            </a:extLst>
          </p:cNvPr>
          <p:cNvSpPr txBox="1"/>
          <p:nvPr/>
        </p:nvSpPr>
        <p:spPr>
          <a:xfrm>
            <a:off x="0" y="1959568"/>
            <a:ext cx="10854741" cy="3686266"/>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عند استخدام هذه التقانات يجب العمل على تقليل الوقت اللازم لإجرائها لفصل نطف ثيران الجاموس لان هذه النطف تتأثر بسرعة وتكون حساسة لطول الوقت بالإضافة لمنع حدوث أي تلوث ممكن ان تتعرض له.</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7307527" y="179089"/>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6DE901FD-4BA4-0AEB-4F31-457D9702315C}"/>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3812488-0255-A11C-32FB-AA579C0E16A8}"/>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phic 8" descr="Badge with solid fill">
            <a:extLst>
              <a:ext uri="{FF2B5EF4-FFF2-40B4-BE49-F238E27FC236}">
                <a16:creationId xmlns:a16="http://schemas.microsoft.com/office/drawing/2014/main" id="{500ECA4D-1C45-4D0E-2E16-A12FE06E67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38311" y="308741"/>
            <a:ext cx="914400" cy="914400"/>
          </a:xfrm>
          <a:prstGeom prst="rect">
            <a:avLst/>
          </a:prstGeom>
        </p:spPr>
      </p:pic>
      <p:pic>
        <p:nvPicPr>
          <p:cNvPr id="10" name="Graphic 9" descr="Badge 3 outline">
            <a:extLst>
              <a:ext uri="{FF2B5EF4-FFF2-40B4-BE49-F238E27FC236}">
                <a16:creationId xmlns:a16="http://schemas.microsoft.com/office/drawing/2014/main" id="{1E83A226-5A6C-02D6-EEB4-26EE77DAF3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29555" y="1981278"/>
            <a:ext cx="914400" cy="914400"/>
          </a:xfrm>
          <a:prstGeom prst="rect">
            <a:avLst/>
          </a:prstGeom>
        </p:spPr>
      </p:pic>
      <p:pic>
        <p:nvPicPr>
          <p:cNvPr id="11" name="Graphic 10" descr="Badge 4 outline">
            <a:extLst>
              <a:ext uri="{FF2B5EF4-FFF2-40B4-BE49-F238E27FC236}">
                <a16:creationId xmlns:a16="http://schemas.microsoft.com/office/drawing/2014/main" id="{E636ADD8-3FC3-0582-23CA-ECF010AD94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23818" y="334090"/>
            <a:ext cx="914400" cy="914400"/>
          </a:xfrm>
          <a:prstGeom prst="rect">
            <a:avLst/>
          </a:prstGeom>
        </p:spPr>
      </p:pic>
      <p:pic>
        <p:nvPicPr>
          <p:cNvPr id="12" name="Graphic 11" descr="Badge 5 outline">
            <a:extLst>
              <a:ext uri="{FF2B5EF4-FFF2-40B4-BE49-F238E27FC236}">
                <a16:creationId xmlns:a16="http://schemas.microsoft.com/office/drawing/2014/main" id="{1FD84B5A-A382-4225-56B2-F34B6C7646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652" y="323739"/>
            <a:ext cx="914400" cy="914400"/>
          </a:xfrm>
          <a:prstGeom prst="rect">
            <a:avLst/>
          </a:prstGeom>
        </p:spPr>
      </p:pic>
      <p:pic>
        <p:nvPicPr>
          <p:cNvPr id="14" name="Graphic 13" descr="Badge 1 with solid fill">
            <a:extLst>
              <a:ext uri="{FF2B5EF4-FFF2-40B4-BE49-F238E27FC236}">
                <a16:creationId xmlns:a16="http://schemas.microsoft.com/office/drawing/2014/main" id="{EFB5F0CF-7E54-BD60-5F09-92EF820082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165640" y="323739"/>
            <a:ext cx="914400" cy="914400"/>
          </a:xfrm>
          <a:prstGeom prst="rect">
            <a:avLst/>
          </a:prstGeom>
        </p:spPr>
      </p:pic>
    </p:spTree>
    <p:extLst>
      <p:ext uri="{BB962C8B-B14F-4D97-AF65-F5344CB8AC3E}">
        <p14:creationId xmlns:p14="http://schemas.microsoft.com/office/powerpoint/2010/main" val="3619117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التوصيات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6" name="TextBox 10">
            <a:extLst>
              <a:ext uri="{FF2B5EF4-FFF2-40B4-BE49-F238E27FC236}">
                <a16:creationId xmlns:a16="http://schemas.microsoft.com/office/drawing/2014/main" id="{F2913BEB-7D94-CDAE-B63C-C971EDA3D73C}"/>
              </a:ext>
            </a:extLst>
          </p:cNvPr>
          <p:cNvSpPr txBox="1"/>
          <p:nvPr/>
        </p:nvSpPr>
        <p:spPr>
          <a:xfrm>
            <a:off x="0" y="1707125"/>
            <a:ext cx="10798200" cy="4852867"/>
          </a:xfrm>
          <a:prstGeom prst="rect">
            <a:avLst/>
          </a:prstGeom>
          <a:noFill/>
        </p:spPr>
        <p:txBody>
          <a:bodyPr wrap="square" rtlCol="0">
            <a:spAutoFit/>
          </a:bodyPr>
          <a:lstStyle/>
          <a:p>
            <a:pPr lvl="0" algn="just" rtl="1">
              <a:lnSpc>
                <a:spcPct val="150000"/>
              </a:lnSpc>
              <a:spcAft>
                <a:spcPts val="1000"/>
              </a:spcAft>
            </a:pPr>
            <a:r>
              <a:rPr lang="ar-IQ" sz="3500" b="1" dirty="0">
                <a:effectLst/>
                <a:latin typeface="Calibri" panose="020F0502020204030204" pitchFamily="34" charset="0"/>
                <a:ea typeface="Calibri" panose="020F0502020204030204" pitchFamily="34" charset="0"/>
                <a:cs typeface="Arial" panose="020B0604020202020204" pitchFamily="34" charset="0"/>
              </a:rPr>
              <a:t>نوصي اعتماد فحص السائل المنوي بمساعدة الحاسوب (</a:t>
            </a:r>
            <a:r>
              <a:rPr lang="en-US" sz="3500" b="1" dirty="0">
                <a:effectLst/>
                <a:latin typeface="Arial" panose="020B0604020202020204" pitchFamily="34" charset="0"/>
                <a:ea typeface="Calibri" panose="020F0502020204030204" pitchFamily="34" charset="0"/>
                <a:cs typeface="Arial" panose="020B0604020202020204" pitchFamily="34" charset="0"/>
              </a:rPr>
              <a:t>Computer assisted semen analysis</a:t>
            </a:r>
            <a:r>
              <a:rPr lang="ar-IQ" sz="3500" b="1" dirty="0">
                <a:effectLst/>
                <a:latin typeface="Calibri" panose="020F0502020204030204" pitchFamily="34" charset="0"/>
                <a:ea typeface="Calibri" panose="020F0502020204030204" pitchFamily="34" charset="0"/>
                <a:cs typeface="Arial" panose="020B0604020202020204" pitchFamily="34" charset="0"/>
              </a:rPr>
              <a:t>) وذلك لأنه يتتبع جميع النطف الموجودة على الشريحة الزجاجية وبزمن يقدر بالثواني كما انه يحلل أنواع حركات النطف ويحدد عدة قياسات مثل حجم القذفة وتركيزها ومعامل التخفيف ونسبة النطف الحية والتشوهات ويقيس قيمة الاس الهيدروجيني وكذلك نسبة تضرر المادة الوراثية للنطف.</a:t>
            </a:r>
            <a:endParaRPr lang="en-US" sz="35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8244408" y="158641"/>
            <a:ext cx="11158475"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تدهور صفات السائل المنوي جميعها لدى ثيران الجاموس العراقي وبالأخص الحركة الفردية للنطف بعد الحفظ بالتجميد ولدى معاملات التجارب الأربعة ومن ضمنها معاملات السائل المنوي الجيد النوعية مما يشير الى ضعف قابلية تجميده واستخدامه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6DE901FD-4BA4-0AEB-4F31-457D9702315C}"/>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3812488-0255-A11C-32FB-AA579C0E16A8}"/>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16">
            <a:extLst>
              <a:ext uri="{FF2B5EF4-FFF2-40B4-BE49-F238E27FC236}">
                <a16:creationId xmlns:a16="http://schemas.microsoft.com/office/drawing/2014/main" id="{C14A0F62-7563-FA08-C5E0-A1A60977CA0E}"/>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phic 7" descr="Badge 1 with solid fill">
            <a:extLst>
              <a:ext uri="{FF2B5EF4-FFF2-40B4-BE49-F238E27FC236}">
                <a16:creationId xmlns:a16="http://schemas.microsoft.com/office/drawing/2014/main" id="{93A2F6E5-08EF-D8F6-B43F-D7BF4DBC3F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165640" y="323739"/>
            <a:ext cx="914400" cy="914400"/>
          </a:xfrm>
          <a:prstGeom prst="rect">
            <a:avLst/>
          </a:prstGeom>
        </p:spPr>
      </p:pic>
      <p:pic>
        <p:nvPicPr>
          <p:cNvPr id="9" name="Graphic 8" descr="Badge with solid fill">
            <a:extLst>
              <a:ext uri="{FF2B5EF4-FFF2-40B4-BE49-F238E27FC236}">
                <a16:creationId xmlns:a16="http://schemas.microsoft.com/office/drawing/2014/main" id="{67CDC491-9E79-D558-4DE2-0A17E86916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38311" y="308741"/>
            <a:ext cx="914400" cy="914400"/>
          </a:xfrm>
          <a:prstGeom prst="rect">
            <a:avLst/>
          </a:prstGeom>
        </p:spPr>
      </p:pic>
      <p:pic>
        <p:nvPicPr>
          <p:cNvPr id="10" name="Graphic 9" descr="Badge 3 with solid fill">
            <a:extLst>
              <a:ext uri="{FF2B5EF4-FFF2-40B4-BE49-F238E27FC236}">
                <a16:creationId xmlns:a16="http://schemas.microsoft.com/office/drawing/2014/main" id="{18ECDBFF-62E6-0EC0-A2E1-461698DE13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955363" y="323739"/>
            <a:ext cx="914400" cy="914400"/>
          </a:xfrm>
          <a:prstGeom prst="rect">
            <a:avLst/>
          </a:prstGeom>
        </p:spPr>
      </p:pic>
      <p:pic>
        <p:nvPicPr>
          <p:cNvPr id="11" name="Graphic 10" descr="Badge 4 outline">
            <a:extLst>
              <a:ext uri="{FF2B5EF4-FFF2-40B4-BE49-F238E27FC236}">
                <a16:creationId xmlns:a16="http://schemas.microsoft.com/office/drawing/2014/main" id="{6069DCDC-B391-C5F7-8C51-68891C051F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08440" y="2032267"/>
            <a:ext cx="914400" cy="914400"/>
          </a:xfrm>
          <a:prstGeom prst="rect">
            <a:avLst/>
          </a:prstGeom>
        </p:spPr>
      </p:pic>
      <p:pic>
        <p:nvPicPr>
          <p:cNvPr id="12" name="Graphic 11" descr="Badge 5 outline">
            <a:extLst>
              <a:ext uri="{FF2B5EF4-FFF2-40B4-BE49-F238E27FC236}">
                <a16:creationId xmlns:a16="http://schemas.microsoft.com/office/drawing/2014/main" id="{E87DA37B-C035-DFC6-5D89-9340CC0FA5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5652" y="323739"/>
            <a:ext cx="914400" cy="914400"/>
          </a:xfrm>
          <a:prstGeom prst="rect">
            <a:avLst/>
          </a:prstGeom>
        </p:spPr>
      </p:pic>
    </p:spTree>
    <p:extLst>
      <p:ext uri="{BB962C8B-B14F-4D97-AF65-F5344CB8AC3E}">
        <p14:creationId xmlns:p14="http://schemas.microsoft.com/office/powerpoint/2010/main" val="590430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F92F5C6-1808-4DEB-9E59-3F037D6738D2}"/>
              </a:ext>
            </a:extLst>
          </p:cNvPr>
          <p:cNvSpPr txBox="1"/>
          <p:nvPr/>
        </p:nvSpPr>
        <p:spPr>
          <a:xfrm>
            <a:off x="285750" y="762576"/>
            <a:ext cx="11615738" cy="2246769"/>
          </a:xfrm>
          <a:prstGeom prst="rect">
            <a:avLst/>
          </a:prstGeom>
          <a:solidFill>
            <a:schemeClr val="bg1"/>
          </a:solidFill>
          <a:ln w="19050">
            <a:solidFill>
              <a:schemeClr val="accent6">
                <a:shade val="50000"/>
                <a:shade val="75000"/>
                <a:lumMod val="90000"/>
              </a:schemeClr>
            </a:solidFill>
          </a:ln>
        </p:spPr>
        <p:txBody>
          <a:bodyPr wrap="square">
            <a:spAutoFit/>
          </a:bodyPr>
          <a:lstStyle/>
          <a:p>
            <a:pPr lvl="0" algn="just" rtl="1">
              <a:defRPr/>
            </a:pPr>
            <a:r>
              <a:rPr lang="en-US" sz="3500" b="1" dirty="0"/>
              <a:t>	</a:t>
            </a:r>
            <a:r>
              <a:rPr lang="ar-IQ" sz="3500" b="1" dirty="0"/>
              <a:t> </a:t>
            </a:r>
            <a:r>
              <a:rPr lang="ar-SA" sz="3500" b="1" dirty="0"/>
              <a:t>يحتوي الغشاء البلازمي للنطف في الجاموس على نسبة أعلى من الأحماض الدهنية المتعددة غير المشبعة مقارنة بنطف ثيران الابقار مما يجعلها أكثر عرضة للإجهاد التأكسدي عند الحفظ بالتجميد ومن ثم، هناك انخفاض في الحركة وفي سلامة </a:t>
            </a:r>
            <a:r>
              <a:rPr lang="ar-IQ" sz="3500" b="1" dirty="0"/>
              <a:t>ال</a:t>
            </a:r>
            <a:r>
              <a:rPr lang="ar-SA" sz="3500" b="1" dirty="0"/>
              <a:t>غشاء البلازمي والأكروسوم والكروماتين لنطف الجاموس، </a:t>
            </a:r>
            <a:endParaRPr lang="en-US" sz="3500" b="1" dirty="0">
              <a:solidFill>
                <a:prstClr val="black"/>
              </a:solidFill>
              <a:latin typeface="Times New Roman" panose="02020603050405020304" pitchFamily="18" charset="0"/>
              <a:cs typeface="Times New Roman" panose="02020603050405020304" pitchFamily="18" charset="0"/>
            </a:endParaRPr>
          </a:p>
        </p:txBody>
      </p:sp>
      <p:sp>
        <p:nvSpPr>
          <p:cNvPr id="5" name="مربع نص 4">
            <a:extLst>
              <a:ext uri="{FF2B5EF4-FFF2-40B4-BE49-F238E27FC236}">
                <a16:creationId xmlns:a16="http://schemas.microsoft.com/office/drawing/2014/main" id="{ED1EE7FC-D65D-4F5A-8825-7744181DE2F2}"/>
              </a:ext>
            </a:extLst>
          </p:cNvPr>
          <p:cNvSpPr txBox="1"/>
          <p:nvPr/>
        </p:nvSpPr>
        <p:spPr>
          <a:xfrm>
            <a:off x="285750" y="3413833"/>
            <a:ext cx="11615738" cy="2862322"/>
          </a:xfrm>
          <a:prstGeom prst="rect">
            <a:avLst/>
          </a:prstGeom>
          <a:solidFill>
            <a:schemeClr val="bg1"/>
          </a:solidFill>
          <a:ln w="19050">
            <a:solidFill>
              <a:schemeClr val="accent6">
                <a:shade val="50000"/>
                <a:shade val="75000"/>
                <a:lumMod val="90000"/>
              </a:schemeClr>
            </a:solidFill>
          </a:ln>
        </p:spPr>
        <p:txBody>
          <a:bodyPr wrap="square">
            <a:spAutoFit/>
          </a:bodyPr>
          <a:lstStyle/>
          <a:p>
            <a:pPr lvl="0" algn="just" rtl="1"/>
            <a:r>
              <a:rPr lang="ar-IQ" sz="4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SA" sz="4500" b="1" dirty="0"/>
              <a:t> ويعود هذا الضعف بشكل أساسي إلى انخفاض تراكيز مضادات الأكسدة الموجودة بشكل طبيعي في السائل المنوي للجاموس، والتي تنخفض بشكل أكبر في أثناء عملية التجميد والاسالة.</a:t>
            </a:r>
            <a:endParaRPr lang="en-US" sz="4500" b="1" dirty="0">
              <a:solidFill>
                <a:prstClr val="black"/>
              </a:solidFill>
            </a:endParaRPr>
          </a:p>
        </p:txBody>
      </p:sp>
      <p:sp>
        <p:nvSpPr>
          <p:cNvPr id="12" name="سهم: لليسار 11">
            <a:extLst>
              <a:ext uri="{FF2B5EF4-FFF2-40B4-BE49-F238E27FC236}">
                <a16:creationId xmlns:a16="http://schemas.microsoft.com/office/drawing/2014/main" id="{81653A7A-153B-4786-B4C7-69A33590D14E}"/>
              </a:ext>
            </a:extLst>
          </p:cNvPr>
          <p:cNvSpPr/>
          <p:nvPr/>
        </p:nvSpPr>
        <p:spPr>
          <a:xfrm>
            <a:off x="10946513" y="867446"/>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highlight>
                <a:srgbClr val="FFFF00"/>
              </a:highlight>
            </a:endParaRPr>
          </a:p>
        </p:txBody>
      </p:sp>
      <p:sp>
        <p:nvSpPr>
          <p:cNvPr id="13" name="سهم: لليسار 12">
            <a:extLst>
              <a:ext uri="{FF2B5EF4-FFF2-40B4-BE49-F238E27FC236}">
                <a16:creationId xmlns:a16="http://schemas.microsoft.com/office/drawing/2014/main" id="{FCB5BDC6-9AC0-49D7-8EF4-4E3D5659A855}"/>
              </a:ext>
            </a:extLst>
          </p:cNvPr>
          <p:cNvSpPr/>
          <p:nvPr/>
        </p:nvSpPr>
        <p:spPr>
          <a:xfrm>
            <a:off x="10946513" y="3604666"/>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مربع نص 4">
            <a:extLst>
              <a:ext uri="{FF2B5EF4-FFF2-40B4-BE49-F238E27FC236}">
                <a16:creationId xmlns:a16="http://schemas.microsoft.com/office/drawing/2014/main" id="{3CDBFFA6-E8A4-4586-A05B-95A2BE645CBF}"/>
              </a:ext>
            </a:extLst>
          </p:cNvPr>
          <p:cNvSpPr txBox="1"/>
          <p:nvPr/>
        </p:nvSpPr>
        <p:spPr>
          <a:xfrm>
            <a:off x="5525586" y="-32444"/>
            <a:ext cx="1434151" cy="707886"/>
          </a:xfrm>
          <a:prstGeom prst="rect">
            <a:avLst/>
          </a:prstGeom>
          <a:noFill/>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3333CC"/>
                </a:solidFill>
                <a:effectLst/>
                <a:uLnTx/>
                <a:uFillTx/>
                <a:latin typeface="Calibri" panose="020F0502020204030204" pitchFamily="34" charset="0"/>
                <a:ea typeface="Calibri" panose="020F0502020204030204" pitchFamily="34" charset="0"/>
                <a:cs typeface="Arial" panose="020B0604020202020204" pitchFamily="34" charset="0"/>
              </a:rPr>
              <a:t>المقدمة</a:t>
            </a:r>
            <a:endParaRPr kumimoji="0" lang="en-US" sz="36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5324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 fill="hold"/>
                                        <p:tgtEl>
                                          <p:spTgt spid="12"/>
                                        </p:tgtEl>
                                        <p:attrNameLst>
                                          <p:attrName>ppt_x</p:attrName>
                                        </p:attrNameLst>
                                      </p:cBhvr>
                                      <p:tavLst>
                                        <p:tav tm="0">
                                          <p:val>
                                            <p:strVal val="#ppt_x"/>
                                          </p:val>
                                        </p:tav>
                                        <p:tav tm="100000">
                                          <p:val>
                                            <p:strVal val="#ppt_x"/>
                                          </p:val>
                                        </p:tav>
                                      </p:tavLst>
                                    </p:anim>
                                    <p:anim calcmode="lin" valueType="num">
                                      <p:cBhvr additive="base">
                                        <p:cTn id="8" dur="1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 fill="hold"/>
                                        <p:tgtEl>
                                          <p:spTgt spid="3"/>
                                        </p:tgtEl>
                                        <p:attrNameLst>
                                          <p:attrName>ppt_x</p:attrName>
                                        </p:attrNameLst>
                                      </p:cBhvr>
                                      <p:tavLst>
                                        <p:tav tm="0">
                                          <p:val>
                                            <p:strVal val="#ppt_x"/>
                                          </p:val>
                                        </p:tav>
                                        <p:tav tm="100000">
                                          <p:val>
                                            <p:strVal val="#ppt_x"/>
                                          </p:val>
                                        </p:tav>
                                      </p:tavLst>
                                    </p:anim>
                                    <p:anim calcmode="lin" valueType="num">
                                      <p:cBhvr additive="base">
                                        <p:cTn id="12" dur="1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 fill="hold"/>
                                        <p:tgtEl>
                                          <p:spTgt spid="13"/>
                                        </p:tgtEl>
                                        <p:attrNameLst>
                                          <p:attrName>ppt_x</p:attrName>
                                        </p:attrNameLst>
                                      </p:cBhvr>
                                      <p:tavLst>
                                        <p:tav tm="0">
                                          <p:val>
                                            <p:strVal val="#ppt_x"/>
                                          </p:val>
                                        </p:tav>
                                        <p:tav tm="100000">
                                          <p:val>
                                            <p:strVal val="#ppt_x"/>
                                          </p:val>
                                        </p:tav>
                                      </p:tavLst>
                                    </p:anim>
                                    <p:anim calcmode="lin" valueType="num">
                                      <p:cBhvr additive="base">
                                        <p:cTn id="16" dur="1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 fill="hold"/>
                                        <p:tgtEl>
                                          <p:spTgt spid="5"/>
                                        </p:tgtEl>
                                        <p:attrNameLst>
                                          <p:attrName>ppt_x</p:attrName>
                                        </p:attrNameLst>
                                      </p:cBhvr>
                                      <p:tavLst>
                                        <p:tav tm="0">
                                          <p:val>
                                            <p:strVal val="#ppt_x"/>
                                          </p:val>
                                        </p:tav>
                                        <p:tav tm="100000">
                                          <p:val>
                                            <p:strVal val="#ppt_x"/>
                                          </p:val>
                                        </p:tav>
                                      </p:tavLst>
                                    </p:anim>
                                    <p:anim calcmode="lin" valueType="num">
                                      <p:cBhvr additive="base">
                                        <p:cTn id="20" dur="1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 fill="hold"/>
                                        <p:tgtEl>
                                          <p:spTgt spid="6"/>
                                        </p:tgtEl>
                                        <p:attrNameLst>
                                          <p:attrName>ppt_x</p:attrName>
                                        </p:attrNameLst>
                                      </p:cBhvr>
                                      <p:tavLst>
                                        <p:tav tm="0">
                                          <p:val>
                                            <p:strVal val="#ppt_x"/>
                                          </p:val>
                                        </p:tav>
                                        <p:tav tm="100000">
                                          <p:val>
                                            <p:strVal val="#ppt_x"/>
                                          </p:val>
                                        </p:tav>
                                      </p:tavLst>
                                    </p:anim>
                                    <p:anim calcmode="lin" valueType="num">
                                      <p:cBhvr additive="base">
                                        <p:cTn id="24"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2827B23-6966-9189-38FF-6FE87C4FDE8B}"/>
              </a:ext>
            </a:extLst>
          </p:cNvPr>
          <p:cNvSpPr txBox="1"/>
          <p:nvPr/>
        </p:nvSpPr>
        <p:spPr>
          <a:xfrm>
            <a:off x="2032067" y="0"/>
            <a:ext cx="8553734" cy="1683731"/>
          </a:xfrm>
          <a:prstGeom prst="rect">
            <a:avLst/>
          </a:prstGeom>
          <a:noFill/>
        </p:spPr>
        <p:txBody>
          <a:bodyPr wrap="square">
            <a:spAutoFit/>
          </a:bodyPr>
          <a:lstStyle/>
          <a:p>
            <a:pPr marL="0" marR="0" algn="ctr" rtl="1">
              <a:lnSpc>
                <a:spcPct val="115000"/>
              </a:lnSpc>
              <a:spcBef>
                <a:spcPts val="0"/>
              </a:spcBef>
              <a:spcAft>
                <a:spcPts val="0"/>
              </a:spcAft>
            </a:pPr>
            <a:r>
              <a:rPr lang="ar-IQ" sz="9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التوصيات</a:t>
            </a:r>
            <a:endParaRPr lang="en-US" sz="9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19">
            <a:extLst>
              <a:ext uri="{FF2B5EF4-FFF2-40B4-BE49-F238E27FC236}">
                <a16:creationId xmlns:a16="http://schemas.microsoft.com/office/drawing/2014/main" id="{199FCF93-683D-4C28-9B21-72708DC060FD}"/>
              </a:ext>
            </a:extLst>
          </p:cNvPr>
          <p:cNvSpPr txBox="1"/>
          <p:nvPr/>
        </p:nvSpPr>
        <p:spPr>
          <a:xfrm>
            <a:off x="718459" y="5749815"/>
            <a:ext cx="11325496" cy="498663"/>
          </a:xfrm>
          <a:prstGeom prst="rect">
            <a:avLst/>
          </a:prstGeom>
          <a:noFill/>
        </p:spPr>
        <p:txBody>
          <a:bodyPr wrap="square" rtlCol="0">
            <a:spAutoFit/>
          </a:bodyPr>
          <a:lstStyle/>
          <a:p>
            <a:pPr algn="just" rtl="1">
              <a:lnSpc>
                <a:spcPct val="150000"/>
              </a:lnSpc>
            </a:pPr>
            <a:r>
              <a:rPr lang="ar-IQ"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ko-KR" altLang="en-US" sz="1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7" name="TextBox 13">
            <a:extLst>
              <a:ext uri="{FF2B5EF4-FFF2-40B4-BE49-F238E27FC236}">
                <a16:creationId xmlns:a16="http://schemas.microsoft.com/office/drawing/2014/main" id="{71EF69CE-4CDB-238B-DF31-D816A64762F5}"/>
              </a:ext>
            </a:extLst>
          </p:cNvPr>
          <p:cNvSpPr txBox="1"/>
          <p:nvPr/>
        </p:nvSpPr>
        <p:spPr>
          <a:xfrm>
            <a:off x="0" y="1808580"/>
            <a:ext cx="10798200" cy="1839606"/>
          </a:xfrm>
          <a:prstGeom prst="rect">
            <a:avLst/>
          </a:prstGeom>
          <a:noFill/>
        </p:spPr>
        <p:txBody>
          <a:bodyPr wrap="square" rtlCol="0">
            <a:spAutoFit/>
          </a:bodyPr>
          <a:lstStyle/>
          <a:p>
            <a:pPr lvl="0" algn="just" rtl="1">
              <a:lnSpc>
                <a:spcPct val="150000"/>
              </a:lnSpc>
              <a:spcAft>
                <a:spcPts val="800"/>
              </a:spcAft>
            </a:pPr>
            <a:r>
              <a:rPr lang="ar-IQ" sz="4000" b="1" dirty="0">
                <a:effectLst/>
                <a:latin typeface="Calibri" panose="020F0502020204030204" pitchFamily="34" charset="0"/>
                <a:ea typeface="Calibri" panose="020F0502020204030204" pitchFamily="34" charset="0"/>
                <a:cs typeface="Arial" panose="020B0604020202020204" pitchFamily="34" charset="0"/>
              </a:rPr>
              <a:t>نوصي باستخدام تقانات فصل النطف للسائل المنوي الجيد النوعية للجاموس العراقي.</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10">
            <a:extLst>
              <a:ext uri="{FF2B5EF4-FFF2-40B4-BE49-F238E27FC236}">
                <a16:creationId xmlns:a16="http://schemas.microsoft.com/office/drawing/2014/main" id="{6DE901FD-4BA4-0AEB-4F31-457D9702315C}"/>
              </a:ext>
            </a:extLst>
          </p:cNvPr>
          <p:cNvSpPr txBox="1"/>
          <p:nvPr/>
        </p:nvSpPr>
        <p:spPr>
          <a:xfrm>
            <a:off x="1337260" y="69724"/>
            <a:ext cx="10854740"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إمكانية استخدام تقانات فصل النطف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في الحصول على نطف جيدة النوعية من السائل المنوي الطازج الرديء النوعية واستخدامه مباشرة او بعد تبريده لأغراض التلقيح الاصطناعي.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13">
            <a:extLst>
              <a:ext uri="{FF2B5EF4-FFF2-40B4-BE49-F238E27FC236}">
                <a16:creationId xmlns:a16="http://schemas.microsoft.com/office/drawing/2014/main" id="{33812488-0255-A11C-32FB-AA579C0E16A8}"/>
              </a:ext>
            </a:extLst>
          </p:cNvPr>
          <p:cNvSpPr txBox="1"/>
          <p:nvPr/>
        </p:nvSpPr>
        <p:spPr>
          <a:xfrm>
            <a:off x="216880" y="69724"/>
            <a:ext cx="10773262"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أدت تقانات الصوف الزجاجي والسيفادكس و</a:t>
            </a:r>
            <a:r>
              <a:rPr lang="en-US" sz="100" b="1" dirty="0">
                <a:effectLst/>
                <a:latin typeface="Arial" panose="020B0604020202020204" pitchFamily="34" charset="0"/>
                <a:ea typeface="Calibri" panose="020F0502020204030204" pitchFamily="34" charset="0"/>
                <a:cs typeface="Arial" panose="020B0604020202020204" pitchFamily="34" charset="0"/>
              </a:rPr>
              <a:t>Sil-select</a:t>
            </a:r>
            <a:r>
              <a:rPr lang="ar-IQ" sz="100" b="1" dirty="0">
                <a:effectLst/>
                <a:latin typeface="Calibri" panose="020F0502020204030204" pitchFamily="34" charset="0"/>
                <a:ea typeface="Calibri" panose="020F0502020204030204" pitchFamily="34" charset="0"/>
                <a:cs typeface="Arial" panose="020B0604020202020204" pitchFamily="34" charset="0"/>
              </a:rPr>
              <a:t> والسباحة الى أسفل الحصول على عينات عالية النسبة المئوية للنطف الطبيعية وقليلة التشوهات مما يشير ذلك الى إمكانية تحسين العينات ذات التشوهات العالية.</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16">
            <a:extLst>
              <a:ext uri="{FF2B5EF4-FFF2-40B4-BE49-F238E27FC236}">
                <a16:creationId xmlns:a16="http://schemas.microsoft.com/office/drawing/2014/main" id="{C14A0F62-7563-FA08-C5E0-A1A60977CA0E}"/>
              </a:ext>
            </a:extLst>
          </p:cNvPr>
          <p:cNvSpPr txBox="1"/>
          <p:nvPr/>
        </p:nvSpPr>
        <p:spPr>
          <a:xfrm>
            <a:off x="-984978" y="69724"/>
            <a:ext cx="10854741"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كانت إضافة تراكيز فيتاميني </a:t>
            </a:r>
            <a:r>
              <a:rPr lang="en-US" sz="100" b="1" dirty="0">
                <a:effectLst/>
                <a:latin typeface="Arial" panose="020B0604020202020204" pitchFamily="34" charset="0"/>
                <a:ea typeface="Calibri" panose="020F0502020204030204" pitchFamily="34" charset="0"/>
                <a:cs typeface="Arial" panose="020B0604020202020204" pitchFamily="34" charset="0"/>
              </a:rPr>
              <a:t>E</a:t>
            </a:r>
            <a:r>
              <a:rPr lang="ar-IQ" sz="100" b="1" dirty="0">
                <a:effectLst/>
                <a:latin typeface="Calibri" panose="020F0502020204030204" pitchFamily="34" charset="0"/>
                <a:ea typeface="Calibri" panose="020F0502020204030204" pitchFamily="34" charset="0"/>
                <a:cs typeface="Arial" panose="020B0604020202020204" pitchFamily="34" charset="0"/>
              </a:rPr>
              <a:t> و</a:t>
            </a:r>
            <a:r>
              <a:rPr lang="en-US" sz="100" b="1" dirty="0">
                <a:effectLst/>
                <a:latin typeface="Arial" panose="020B0604020202020204" pitchFamily="34" charset="0"/>
                <a:ea typeface="Calibri" panose="020F0502020204030204" pitchFamily="34" charset="0"/>
                <a:cs typeface="Arial" panose="020B0604020202020204" pitchFamily="34" charset="0"/>
              </a:rPr>
              <a:t>C</a:t>
            </a:r>
            <a:r>
              <a:rPr lang="ar-IQ" sz="100" b="1" dirty="0">
                <a:effectLst/>
                <a:latin typeface="Calibri" panose="020F0502020204030204" pitchFamily="34" charset="0"/>
                <a:ea typeface="Calibri" panose="020F0502020204030204" pitchFamily="34" charset="0"/>
                <a:cs typeface="Arial" panose="020B0604020202020204" pitchFamily="34" charset="0"/>
              </a:rPr>
              <a:t> قليلة للحصول على تحسن معنوي لصفات السائل المنوي للجاموس العراقي وبعد الحفظ بالتجميد مما يشير الى قلة وجود هذين الفيتامينين في السائل المنوي لثيران الجاموس العراقي.</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10">
            <a:extLst>
              <a:ext uri="{FF2B5EF4-FFF2-40B4-BE49-F238E27FC236}">
                <a16:creationId xmlns:a16="http://schemas.microsoft.com/office/drawing/2014/main" id="{47521EF7-7AA6-1C73-DF60-A33A875470E2}"/>
              </a:ext>
            </a:extLst>
          </p:cNvPr>
          <p:cNvSpPr txBox="1"/>
          <p:nvPr/>
        </p:nvSpPr>
        <p:spPr>
          <a:xfrm>
            <a:off x="-7392490" y="122248"/>
            <a:ext cx="10999838" cy="112916"/>
          </a:xfrm>
          <a:prstGeom prst="rect">
            <a:avLst/>
          </a:prstGeom>
          <a:noFill/>
        </p:spPr>
        <p:txBody>
          <a:bodyPr wrap="square" rtlCol="0">
            <a:spAutoFit/>
          </a:bodyPr>
          <a:lstStyle/>
          <a:p>
            <a:pPr lvl="0" algn="just" rtl="1">
              <a:lnSpc>
                <a:spcPct val="150000"/>
              </a:lnSpc>
              <a:spcAft>
                <a:spcPts val="800"/>
              </a:spcAft>
            </a:pPr>
            <a:r>
              <a:rPr lang="ar-IQ" sz="100" b="1" dirty="0">
                <a:effectLst/>
                <a:latin typeface="Calibri" panose="020F0502020204030204" pitchFamily="34" charset="0"/>
                <a:ea typeface="Calibri" panose="020F0502020204030204" pitchFamily="34" charset="0"/>
                <a:cs typeface="Arial" panose="020B0604020202020204" pitchFamily="34" charset="0"/>
              </a:rPr>
              <a:t>أظهرت النتائج الى عدم الحاجة الى إضافة حامضي الكلوتامين والارجنين الى عينات السائل المنوي مما يشير الى ضرورة استخدام حوامض امينية أخرى غيرها.</a:t>
            </a:r>
            <a:endParaRPr lang="en-US" sz="1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Graphic 12" descr="Badge 4 with solid fill">
            <a:extLst>
              <a:ext uri="{FF2B5EF4-FFF2-40B4-BE49-F238E27FC236}">
                <a16:creationId xmlns:a16="http://schemas.microsoft.com/office/drawing/2014/main" id="{2EC57B8B-BD4B-6250-08FF-0BB9C46F9C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79438" y="319054"/>
            <a:ext cx="914400" cy="914400"/>
          </a:xfrm>
          <a:prstGeom prst="rect">
            <a:avLst/>
          </a:prstGeom>
        </p:spPr>
      </p:pic>
      <p:pic>
        <p:nvPicPr>
          <p:cNvPr id="14" name="Graphic 13" descr="Badge 5 outline">
            <a:extLst>
              <a:ext uri="{FF2B5EF4-FFF2-40B4-BE49-F238E27FC236}">
                <a16:creationId xmlns:a16="http://schemas.microsoft.com/office/drawing/2014/main" id="{39D96650-9A38-9D24-10A2-D0E095B7C7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8200" y="1774180"/>
            <a:ext cx="914400" cy="914400"/>
          </a:xfrm>
          <a:prstGeom prst="rect">
            <a:avLst/>
          </a:prstGeom>
        </p:spPr>
      </p:pic>
      <p:pic>
        <p:nvPicPr>
          <p:cNvPr id="16" name="Graphic 15" descr="Badge 1 with solid fill">
            <a:extLst>
              <a:ext uri="{FF2B5EF4-FFF2-40B4-BE49-F238E27FC236}">
                <a16:creationId xmlns:a16="http://schemas.microsoft.com/office/drawing/2014/main" id="{8AD2738F-B870-450A-FCB4-D45EEBCDBC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165640" y="323739"/>
            <a:ext cx="914400" cy="914400"/>
          </a:xfrm>
          <a:prstGeom prst="rect">
            <a:avLst/>
          </a:prstGeom>
        </p:spPr>
      </p:pic>
      <p:pic>
        <p:nvPicPr>
          <p:cNvPr id="17" name="Graphic 16" descr="Badge with solid fill">
            <a:extLst>
              <a:ext uri="{FF2B5EF4-FFF2-40B4-BE49-F238E27FC236}">
                <a16:creationId xmlns:a16="http://schemas.microsoft.com/office/drawing/2014/main" id="{D3F0F78C-399B-1E99-4ADF-1EF17F04A2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038311" y="308741"/>
            <a:ext cx="914400" cy="914400"/>
          </a:xfrm>
          <a:prstGeom prst="rect">
            <a:avLst/>
          </a:prstGeom>
        </p:spPr>
      </p:pic>
      <p:pic>
        <p:nvPicPr>
          <p:cNvPr id="18" name="Graphic 17" descr="Badge 3 with solid fill">
            <a:extLst>
              <a:ext uri="{FF2B5EF4-FFF2-40B4-BE49-F238E27FC236}">
                <a16:creationId xmlns:a16="http://schemas.microsoft.com/office/drawing/2014/main" id="{4EB3F057-6FA0-853C-1C49-64B260CEA5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955363" y="323739"/>
            <a:ext cx="914400" cy="914400"/>
          </a:xfrm>
          <a:prstGeom prst="rect">
            <a:avLst/>
          </a:prstGeom>
        </p:spPr>
      </p:pic>
    </p:spTree>
    <p:extLst>
      <p:ext uri="{BB962C8B-B14F-4D97-AF65-F5344CB8AC3E}">
        <p14:creationId xmlns:p14="http://schemas.microsoft.com/office/powerpoint/2010/main" val="1981089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2F21A8-A2DC-448E-8003-AFE4C77CBA6F}"/>
              </a:ext>
            </a:extLst>
          </p:cNvPr>
          <p:cNvSpPr txBox="1"/>
          <p:nvPr/>
        </p:nvSpPr>
        <p:spPr>
          <a:xfrm>
            <a:off x="-191217" y="907387"/>
            <a:ext cx="12191852" cy="4708981"/>
          </a:xfrm>
          <a:prstGeom prst="rect">
            <a:avLst/>
          </a:prstGeom>
          <a:noFill/>
          <a:effectLst>
            <a:glow rad="127000">
              <a:schemeClr val="bg1"/>
            </a:glow>
          </a:effectLst>
          <a:scene3d>
            <a:camera prst="perspectiveRelaxedModerately"/>
            <a:lightRig rig="threePt" dir="t"/>
          </a:scene3d>
          <a:sp3d>
            <a:bevelT/>
          </a:sp3d>
        </p:spPr>
        <p:txBody>
          <a:bodyPr wrap="square" rtlCol="0" anchor="ctr">
            <a:spAutoFit/>
          </a:bodyPr>
          <a:lstStyle/>
          <a:p>
            <a:pPr algn="ctr"/>
            <a:r>
              <a:rPr lang="ar-IQ" altLang="ko-KR" sz="15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شكراً لحسن إصغائكم</a:t>
            </a:r>
            <a:endParaRPr lang="ko-KR" altLang="en-US" sz="15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22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F92F5C6-1808-4DEB-9E59-3F037D6738D2}"/>
              </a:ext>
            </a:extLst>
          </p:cNvPr>
          <p:cNvSpPr txBox="1"/>
          <p:nvPr/>
        </p:nvSpPr>
        <p:spPr>
          <a:xfrm>
            <a:off x="285750" y="575005"/>
            <a:ext cx="11615738" cy="3323987"/>
          </a:xfrm>
          <a:prstGeom prst="rect">
            <a:avLst/>
          </a:prstGeom>
          <a:solidFill>
            <a:schemeClr val="bg1"/>
          </a:solidFill>
          <a:ln w="19050">
            <a:solidFill>
              <a:schemeClr val="accent6">
                <a:shade val="50000"/>
                <a:shade val="75000"/>
                <a:lumMod val="90000"/>
              </a:schemeClr>
            </a:solidFill>
          </a:ln>
        </p:spPr>
        <p:txBody>
          <a:bodyPr wrap="square">
            <a:spAutoFit/>
          </a:bodyPr>
          <a:lstStyle/>
          <a:p>
            <a:pPr lvl="0" algn="just" rtl="1">
              <a:defRPr/>
            </a:pPr>
            <a:r>
              <a:rPr lang="ar-IQ" sz="3500" b="1" dirty="0"/>
              <a:t> 	</a:t>
            </a:r>
            <a:r>
              <a:rPr lang="ar-SA" sz="3500" b="1" dirty="0"/>
              <a:t>أن الانتاج المستمر للجذور الحرة في السائل المنوي من كريات الدم البيضاء والنطف المشوهة وغير الناضجة والميتة، وتلك الناتجة عن عمليات الاسالة بعد التجميد غالبًا ما يكون مصحوبًا بانخفاض تراكيز مضادات الأكسدة في البلازما المنوية والتي لها تأثير كبير في زيادة نسبة النطف الميتة وغير طبيعية وتركيز المالون ثنائي الالديهايد وضرر المادة الوراثية، فضلا عن انخفاض الحركة الفردية وسلامة الأكروسوم والغشاء البلازمي للنطف</a:t>
            </a:r>
            <a:endParaRPr lang="en-US" sz="3500" b="1" dirty="0">
              <a:solidFill>
                <a:prstClr val="black"/>
              </a:solidFill>
              <a:latin typeface="Times New Roman" panose="02020603050405020304" pitchFamily="18" charset="0"/>
              <a:cs typeface="Times New Roman" panose="02020603050405020304" pitchFamily="18" charset="0"/>
            </a:endParaRPr>
          </a:p>
        </p:txBody>
      </p:sp>
      <p:sp>
        <p:nvSpPr>
          <p:cNvPr id="5" name="مربع نص 4">
            <a:extLst>
              <a:ext uri="{FF2B5EF4-FFF2-40B4-BE49-F238E27FC236}">
                <a16:creationId xmlns:a16="http://schemas.microsoft.com/office/drawing/2014/main" id="{ED1EE7FC-D65D-4F5A-8825-7744181DE2F2}"/>
              </a:ext>
            </a:extLst>
          </p:cNvPr>
          <p:cNvSpPr txBox="1"/>
          <p:nvPr/>
        </p:nvSpPr>
        <p:spPr>
          <a:xfrm>
            <a:off x="285750" y="4457048"/>
            <a:ext cx="11615738" cy="1569660"/>
          </a:xfrm>
          <a:prstGeom prst="rect">
            <a:avLst/>
          </a:prstGeom>
          <a:solidFill>
            <a:schemeClr val="bg1"/>
          </a:solidFill>
          <a:ln w="19050">
            <a:solidFill>
              <a:schemeClr val="accent6">
                <a:shade val="50000"/>
                <a:shade val="75000"/>
                <a:lumMod val="90000"/>
              </a:schemeClr>
            </a:solidFill>
          </a:ln>
        </p:spPr>
        <p:txBody>
          <a:bodyPr wrap="square">
            <a:spAutoFit/>
          </a:bodyPr>
          <a:lstStyle/>
          <a:p>
            <a:pPr lvl="0" algn="just" rtl="1"/>
            <a:r>
              <a:rPr lang="ar-IQ"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SA" sz="3200" b="1" dirty="0"/>
              <a:t> والتي لها تأثير كبير في زيادة نسبة النطف الميتة وغير طبيعية وتركيز المالون ثنائي الالديهايد وضرر المادة الوراثية، فضلا عن انخفاض الحركة الفردية وسلامة الأكروسوم والغشاء البلازمي للنطف</a:t>
            </a:r>
            <a:r>
              <a:rPr lang="ar-IQ" sz="3200" b="1" dirty="0"/>
              <a:t> </a:t>
            </a:r>
            <a:r>
              <a:rPr lang="ar-SA" sz="3200" b="1" dirty="0"/>
              <a:t>مما يؤدي الى احداث جهد تأكسدي على النطفة. </a:t>
            </a:r>
            <a:endParaRPr lang="en-US" sz="3200" b="1" dirty="0">
              <a:solidFill>
                <a:prstClr val="black"/>
              </a:solidFill>
            </a:endParaRPr>
          </a:p>
        </p:txBody>
      </p:sp>
      <p:sp>
        <p:nvSpPr>
          <p:cNvPr id="12" name="سهم: لليسار 11">
            <a:extLst>
              <a:ext uri="{FF2B5EF4-FFF2-40B4-BE49-F238E27FC236}">
                <a16:creationId xmlns:a16="http://schemas.microsoft.com/office/drawing/2014/main" id="{81653A7A-153B-4786-B4C7-69A33590D14E}"/>
              </a:ext>
            </a:extLst>
          </p:cNvPr>
          <p:cNvSpPr/>
          <p:nvPr/>
        </p:nvSpPr>
        <p:spPr>
          <a:xfrm>
            <a:off x="10946513" y="795230"/>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highlight>
                <a:srgbClr val="FFFF00"/>
              </a:highlight>
            </a:endParaRPr>
          </a:p>
        </p:txBody>
      </p:sp>
      <p:sp>
        <p:nvSpPr>
          <p:cNvPr id="13" name="سهم: لليسار 12">
            <a:extLst>
              <a:ext uri="{FF2B5EF4-FFF2-40B4-BE49-F238E27FC236}">
                <a16:creationId xmlns:a16="http://schemas.microsoft.com/office/drawing/2014/main" id="{FCB5BDC6-9AC0-49D7-8EF4-4E3D5659A855}"/>
              </a:ext>
            </a:extLst>
          </p:cNvPr>
          <p:cNvSpPr/>
          <p:nvPr/>
        </p:nvSpPr>
        <p:spPr>
          <a:xfrm>
            <a:off x="10946513" y="4660449"/>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مربع نص 4">
            <a:extLst>
              <a:ext uri="{FF2B5EF4-FFF2-40B4-BE49-F238E27FC236}">
                <a16:creationId xmlns:a16="http://schemas.microsoft.com/office/drawing/2014/main" id="{3CDBFFA6-E8A4-4586-A05B-95A2BE645CBF}"/>
              </a:ext>
            </a:extLst>
          </p:cNvPr>
          <p:cNvSpPr txBox="1"/>
          <p:nvPr/>
        </p:nvSpPr>
        <p:spPr>
          <a:xfrm>
            <a:off x="5525586" y="-32444"/>
            <a:ext cx="1434151" cy="707886"/>
          </a:xfrm>
          <a:prstGeom prst="rect">
            <a:avLst/>
          </a:prstGeom>
          <a:noFill/>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3333CC"/>
                </a:solidFill>
                <a:effectLst/>
                <a:uLnTx/>
                <a:uFillTx/>
                <a:latin typeface="Calibri" panose="020F0502020204030204" pitchFamily="34" charset="0"/>
                <a:ea typeface="Calibri" panose="020F0502020204030204" pitchFamily="34" charset="0"/>
                <a:cs typeface="Arial" panose="020B0604020202020204" pitchFamily="34" charset="0"/>
              </a:rPr>
              <a:t>المقدمة</a:t>
            </a:r>
            <a:endParaRPr kumimoji="0" lang="en-US" sz="36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6412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 fill="hold"/>
                                        <p:tgtEl>
                                          <p:spTgt spid="12"/>
                                        </p:tgtEl>
                                        <p:attrNameLst>
                                          <p:attrName>ppt_x</p:attrName>
                                        </p:attrNameLst>
                                      </p:cBhvr>
                                      <p:tavLst>
                                        <p:tav tm="0">
                                          <p:val>
                                            <p:strVal val="#ppt_x"/>
                                          </p:val>
                                        </p:tav>
                                        <p:tav tm="100000">
                                          <p:val>
                                            <p:strVal val="#ppt_x"/>
                                          </p:val>
                                        </p:tav>
                                      </p:tavLst>
                                    </p:anim>
                                    <p:anim calcmode="lin" valueType="num">
                                      <p:cBhvr additive="base">
                                        <p:cTn id="8" dur="1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 fill="hold"/>
                                        <p:tgtEl>
                                          <p:spTgt spid="3"/>
                                        </p:tgtEl>
                                        <p:attrNameLst>
                                          <p:attrName>ppt_x</p:attrName>
                                        </p:attrNameLst>
                                      </p:cBhvr>
                                      <p:tavLst>
                                        <p:tav tm="0">
                                          <p:val>
                                            <p:strVal val="#ppt_x"/>
                                          </p:val>
                                        </p:tav>
                                        <p:tav tm="100000">
                                          <p:val>
                                            <p:strVal val="#ppt_x"/>
                                          </p:val>
                                        </p:tav>
                                      </p:tavLst>
                                    </p:anim>
                                    <p:anim calcmode="lin" valueType="num">
                                      <p:cBhvr additive="base">
                                        <p:cTn id="12" dur="1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 fill="hold"/>
                                        <p:tgtEl>
                                          <p:spTgt spid="13"/>
                                        </p:tgtEl>
                                        <p:attrNameLst>
                                          <p:attrName>ppt_x</p:attrName>
                                        </p:attrNameLst>
                                      </p:cBhvr>
                                      <p:tavLst>
                                        <p:tav tm="0">
                                          <p:val>
                                            <p:strVal val="#ppt_x"/>
                                          </p:val>
                                        </p:tav>
                                        <p:tav tm="100000">
                                          <p:val>
                                            <p:strVal val="#ppt_x"/>
                                          </p:val>
                                        </p:tav>
                                      </p:tavLst>
                                    </p:anim>
                                    <p:anim calcmode="lin" valueType="num">
                                      <p:cBhvr additive="base">
                                        <p:cTn id="16" dur="1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 fill="hold"/>
                                        <p:tgtEl>
                                          <p:spTgt spid="5"/>
                                        </p:tgtEl>
                                        <p:attrNameLst>
                                          <p:attrName>ppt_x</p:attrName>
                                        </p:attrNameLst>
                                      </p:cBhvr>
                                      <p:tavLst>
                                        <p:tav tm="0">
                                          <p:val>
                                            <p:strVal val="#ppt_x"/>
                                          </p:val>
                                        </p:tav>
                                        <p:tav tm="100000">
                                          <p:val>
                                            <p:strVal val="#ppt_x"/>
                                          </p:val>
                                        </p:tav>
                                      </p:tavLst>
                                    </p:anim>
                                    <p:anim calcmode="lin" valueType="num">
                                      <p:cBhvr additive="base">
                                        <p:cTn id="20" dur="1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 fill="hold"/>
                                        <p:tgtEl>
                                          <p:spTgt spid="6"/>
                                        </p:tgtEl>
                                        <p:attrNameLst>
                                          <p:attrName>ppt_x</p:attrName>
                                        </p:attrNameLst>
                                      </p:cBhvr>
                                      <p:tavLst>
                                        <p:tav tm="0">
                                          <p:val>
                                            <p:strVal val="#ppt_x"/>
                                          </p:val>
                                        </p:tav>
                                        <p:tav tm="100000">
                                          <p:val>
                                            <p:strVal val="#ppt_x"/>
                                          </p:val>
                                        </p:tav>
                                      </p:tavLst>
                                    </p:anim>
                                    <p:anim calcmode="lin" valueType="num">
                                      <p:cBhvr additive="base">
                                        <p:cTn id="24"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F92F5C6-1808-4DEB-9E59-3F037D6738D2}"/>
              </a:ext>
            </a:extLst>
          </p:cNvPr>
          <p:cNvSpPr txBox="1"/>
          <p:nvPr/>
        </p:nvSpPr>
        <p:spPr>
          <a:xfrm>
            <a:off x="285750" y="575005"/>
            <a:ext cx="11615738" cy="2369880"/>
          </a:xfrm>
          <a:prstGeom prst="rect">
            <a:avLst/>
          </a:prstGeom>
          <a:solidFill>
            <a:schemeClr val="bg1"/>
          </a:solidFill>
          <a:ln w="19050">
            <a:solidFill>
              <a:schemeClr val="accent6">
                <a:shade val="50000"/>
                <a:shade val="75000"/>
                <a:lumMod val="90000"/>
              </a:schemeClr>
            </a:solidFill>
          </a:ln>
        </p:spPr>
        <p:txBody>
          <a:bodyPr wrap="square">
            <a:spAutoFit/>
          </a:bodyPr>
          <a:lstStyle/>
          <a:p>
            <a:pPr algn="just" rtl="1">
              <a:defRPr/>
            </a:pPr>
            <a:r>
              <a:rPr lang="ar-IQ" sz="3700" b="1" dirty="0">
                <a:cs typeface="+mj-cs"/>
              </a:rPr>
              <a:t> 	</a:t>
            </a:r>
            <a:r>
              <a:rPr lang="ar-SA" sz="3700" b="1" dirty="0">
                <a:cs typeface="+mj-cs"/>
              </a:rPr>
              <a:t>إن استعمال خليط من مضادات الاكسدة التي تعمل بشكل تأزري مثل فيتاميني </a:t>
            </a:r>
            <a:r>
              <a:rPr lang="en-US" sz="3700" b="1" dirty="0">
                <a:cs typeface="+mj-cs"/>
              </a:rPr>
              <a:t>E</a:t>
            </a:r>
            <a:r>
              <a:rPr lang="ar-IQ" sz="3700" b="1" dirty="0">
                <a:cs typeface="+mj-cs"/>
              </a:rPr>
              <a:t> مع </a:t>
            </a:r>
            <a:r>
              <a:rPr lang="en-US" sz="3700" b="1" dirty="0">
                <a:cs typeface="+mj-cs"/>
              </a:rPr>
              <a:t>C </a:t>
            </a:r>
            <a:r>
              <a:rPr lang="ar-IQ" sz="3700" b="1" dirty="0">
                <a:cs typeface="+mj-cs"/>
              </a:rPr>
              <a:t> </a:t>
            </a:r>
            <a:r>
              <a:rPr lang="ar-SA" sz="3700" b="1" dirty="0">
                <a:cs typeface="+mj-cs"/>
              </a:rPr>
              <a:t>أو حامضي الكلوتامين مع الارجنين ربما يعطي نتائج جيدة في تحسين او تنشيط السائل المنوي المرشح او غير المرشح عن طريق إحدى تقانات الترشيح المذكورة آنفا لثيران الجاموس</a:t>
            </a:r>
            <a:endParaRPr lang="en-US" sz="3700" b="1" dirty="0">
              <a:solidFill>
                <a:prstClr val="black"/>
              </a:solidFill>
              <a:latin typeface="Times New Roman" panose="02020603050405020304" pitchFamily="18" charset="0"/>
              <a:cs typeface="+mj-cs"/>
            </a:endParaRPr>
          </a:p>
        </p:txBody>
      </p:sp>
      <p:sp>
        <p:nvSpPr>
          <p:cNvPr id="5" name="مربع نص 4">
            <a:extLst>
              <a:ext uri="{FF2B5EF4-FFF2-40B4-BE49-F238E27FC236}">
                <a16:creationId xmlns:a16="http://schemas.microsoft.com/office/drawing/2014/main" id="{ED1EE7FC-D65D-4F5A-8825-7744181DE2F2}"/>
              </a:ext>
            </a:extLst>
          </p:cNvPr>
          <p:cNvSpPr txBox="1"/>
          <p:nvPr/>
        </p:nvSpPr>
        <p:spPr>
          <a:xfrm>
            <a:off x="285750" y="3413833"/>
            <a:ext cx="11615738" cy="1938992"/>
          </a:xfrm>
          <a:prstGeom prst="rect">
            <a:avLst/>
          </a:prstGeom>
          <a:solidFill>
            <a:schemeClr val="bg1"/>
          </a:solidFill>
          <a:ln w="19050">
            <a:solidFill>
              <a:schemeClr val="accent6">
                <a:shade val="50000"/>
                <a:shade val="75000"/>
                <a:lumMod val="90000"/>
              </a:schemeClr>
            </a:solidFill>
          </a:ln>
        </p:spPr>
        <p:txBody>
          <a:bodyPr wrap="square">
            <a:spAutoFit/>
          </a:bodyPr>
          <a:lstStyle/>
          <a:p>
            <a:pPr algn="just" rtl="1"/>
            <a:r>
              <a:rPr lang="ar-IQ"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وذلك </a:t>
            </a:r>
            <a:r>
              <a:rPr lang="ar-SA" sz="4000" b="1" dirty="0"/>
              <a:t>من خلال الاستفادة منهما معاً وامكانية حفظه بالتجميد لمدة طويلة واستخدامه للأغراض التجارية، ومن ثم زيادة عدد القصبات المنتجة من قسم التلقيح الاصطناعي وتقليل نسبة التالف منها. </a:t>
            </a:r>
            <a:endParaRPr lang="en-US" sz="4000" b="1" dirty="0"/>
          </a:p>
        </p:txBody>
      </p:sp>
      <p:sp>
        <p:nvSpPr>
          <p:cNvPr id="12" name="سهم: لليسار 11">
            <a:extLst>
              <a:ext uri="{FF2B5EF4-FFF2-40B4-BE49-F238E27FC236}">
                <a16:creationId xmlns:a16="http://schemas.microsoft.com/office/drawing/2014/main" id="{81653A7A-153B-4786-B4C7-69A33590D14E}"/>
              </a:ext>
            </a:extLst>
          </p:cNvPr>
          <p:cNvSpPr/>
          <p:nvPr/>
        </p:nvSpPr>
        <p:spPr>
          <a:xfrm>
            <a:off x="10946513" y="795230"/>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highlight>
                <a:srgbClr val="FFFF00"/>
              </a:highlight>
            </a:endParaRPr>
          </a:p>
        </p:txBody>
      </p:sp>
      <p:sp>
        <p:nvSpPr>
          <p:cNvPr id="13" name="سهم: لليسار 12">
            <a:extLst>
              <a:ext uri="{FF2B5EF4-FFF2-40B4-BE49-F238E27FC236}">
                <a16:creationId xmlns:a16="http://schemas.microsoft.com/office/drawing/2014/main" id="{FCB5BDC6-9AC0-49D7-8EF4-4E3D5659A855}"/>
              </a:ext>
            </a:extLst>
          </p:cNvPr>
          <p:cNvSpPr/>
          <p:nvPr/>
        </p:nvSpPr>
        <p:spPr>
          <a:xfrm>
            <a:off x="10946513" y="3604666"/>
            <a:ext cx="679269" cy="222069"/>
          </a:xfrm>
          <a:prstGeom prst="leftArrow">
            <a:avLst/>
          </a:prstGeom>
          <a:solidFill>
            <a:srgbClr val="3333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مربع نص 4">
            <a:extLst>
              <a:ext uri="{FF2B5EF4-FFF2-40B4-BE49-F238E27FC236}">
                <a16:creationId xmlns:a16="http://schemas.microsoft.com/office/drawing/2014/main" id="{3CDBFFA6-E8A4-4586-A05B-95A2BE645CBF}"/>
              </a:ext>
            </a:extLst>
          </p:cNvPr>
          <p:cNvSpPr txBox="1"/>
          <p:nvPr/>
        </p:nvSpPr>
        <p:spPr>
          <a:xfrm>
            <a:off x="5525586" y="-32444"/>
            <a:ext cx="1434151" cy="707886"/>
          </a:xfrm>
          <a:prstGeom prst="rect">
            <a:avLst/>
          </a:prstGeom>
          <a:noFill/>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3333CC"/>
                </a:solidFill>
                <a:effectLst/>
                <a:uLnTx/>
                <a:uFillTx/>
                <a:latin typeface="Calibri" panose="020F0502020204030204" pitchFamily="34" charset="0"/>
                <a:ea typeface="Calibri" panose="020F0502020204030204" pitchFamily="34" charset="0"/>
                <a:cs typeface="Arial" panose="020B0604020202020204" pitchFamily="34" charset="0"/>
              </a:rPr>
              <a:t>المقدمة</a:t>
            </a:r>
            <a:endParaRPr kumimoji="0" lang="en-US" sz="36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54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 fill="hold"/>
                                        <p:tgtEl>
                                          <p:spTgt spid="12"/>
                                        </p:tgtEl>
                                        <p:attrNameLst>
                                          <p:attrName>ppt_x</p:attrName>
                                        </p:attrNameLst>
                                      </p:cBhvr>
                                      <p:tavLst>
                                        <p:tav tm="0">
                                          <p:val>
                                            <p:strVal val="#ppt_x"/>
                                          </p:val>
                                        </p:tav>
                                        <p:tav tm="100000">
                                          <p:val>
                                            <p:strVal val="#ppt_x"/>
                                          </p:val>
                                        </p:tav>
                                      </p:tavLst>
                                    </p:anim>
                                    <p:anim calcmode="lin" valueType="num">
                                      <p:cBhvr additive="base">
                                        <p:cTn id="8" dur="1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 fill="hold"/>
                                        <p:tgtEl>
                                          <p:spTgt spid="3"/>
                                        </p:tgtEl>
                                        <p:attrNameLst>
                                          <p:attrName>ppt_x</p:attrName>
                                        </p:attrNameLst>
                                      </p:cBhvr>
                                      <p:tavLst>
                                        <p:tav tm="0">
                                          <p:val>
                                            <p:strVal val="#ppt_x"/>
                                          </p:val>
                                        </p:tav>
                                        <p:tav tm="100000">
                                          <p:val>
                                            <p:strVal val="#ppt_x"/>
                                          </p:val>
                                        </p:tav>
                                      </p:tavLst>
                                    </p:anim>
                                    <p:anim calcmode="lin" valueType="num">
                                      <p:cBhvr additive="base">
                                        <p:cTn id="12" dur="1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 fill="hold"/>
                                        <p:tgtEl>
                                          <p:spTgt spid="13"/>
                                        </p:tgtEl>
                                        <p:attrNameLst>
                                          <p:attrName>ppt_x</p:attrName>
                                        </p:attrNameLst>
                                      </p:cBhvr>
                                      <p:tavLst>
                                        <p:tav tm="0">
                                          <p:val>
                                            <p:strVal val="#ppt_x"/>
                                          </p:val>
                                        </p:tav>
                                        <p:tav tm="100000">
                                          <p:val>
                                            <p:strVal val="#ppt_x"/>
                                          </p:val>
                                        </p:tav>
                                      </p:tavLst>
                                    </p:anim>
                                    <p:anim calcmode="lin" valueType="num">
                                      <p:cBhvr additive="base">
                                        <p:cTn id="16" dur="1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 fill="hold"/>
                                        <p:tgtEl>
                                          <p:spTgt spid="5"/>
                                        </p:tgtEl>
                                        <p:attrNameLst>
                                          <p:attrName>ppt_x</p:attrName>
                                        </p:attrNameLst>
                                      </p:cBhvr>
                                      <p:tavLst>
                                        <p:tav tm="0">
                                          <p:val>
                                            <p:strVal val="#ppt_x"/>
                                          </p:val>
                                        </p:tav>
                                        <p:tav tm="100000">
                                          <p:val>
                                            <p:strVal val="#ppt_x"/>
                                          </p:val>
                                        </p:tav>
                                      </p:tavLst>
                                    </p:anim>
                                    <p:anim calcmode="lin" valueType="num">
                                      <p:cBhvr additive="base">
                                        <p:cTn id="20" dur="1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 fill="hold"/>
                                        <p:tgtEl>
                                          <p:spTgt spid="6"/>
                                        </p:tgtEl>
                                        <p:attrNameLst>
                                          <p:attrName>ppt_x</p:attrName>
                                        </p:attrNameLst>
                                      </p:cBhvr>
                                      <p:tavLst>
                                        <p:tav tm="0">
                                          <p:val>
                                            <p:strVal val="#ppt_x"/>
                                          </p:val>
                                        </p:tav>
                                        <p:tav tm="100000">
                                          <p:val>
                                            <p:strVal val="#ppt_x"/>
                                          </p:val>
                                        </p:tav>
                                      </p:tavLst>
                                    </p:anim>
                                    <p:anim calcmode="lin" valueType="num">
                                      <p:cBhvr additive="base">
                                        <p:cTn id="24" dur="1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animBg="1"/>
      <p:bldP spid="13" grpId="0" animBg="1"/>
      <p:bldP spid="6" grpId="0"/>
    </p:bldLst>
  </p:timing>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Cover and End Slide Master">
  <a:themeElements>
    <a:clrScheme name="Genome Editing">
      <a:dk1>
        <a:sysClr val="windowText" lastClr="000000"/>
      </a:dk1>
      <a:lt1>
        <a:sysClr val="window" lastClr="FFFFFF"/>
      </a:lt1>
      <a:dk2>
        <a:srgbClr val="44546A"/>
      </a:dk2>
      <a:lt2>
        <a:srgbClr val="E7E6E6"/>
      </a:lt2>
      <a:accent1>
        <a:srgbClr val="39A5AE"/>
      </a:accent1>
      <a:accent2>
        <a:srgbClr val="2395A6"/>
      </a:accent2>
      <a:accent3>
        <a:srgbClr val="80DBE4"/>
      </a:accent3>
      <a:accent4>
        <a:srgbClr val="CDFEFD"/>
      </a:accent4>
      <a:accent5>
        <a:srgbClr val="FE8B44"/>
      </a:accent5>
      <a:accent6>
        <a:srgbClr val="FDC56F"/>
      </a:accent6>
      <a:hlink>
        <a:srgbClr val="CDFEFD"/>
      </a:hlink>
      <a:folHlink>
        <a:srgbClr val="CDFEFD"/>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17062</TotalTime>
  <Words>5164</Words>
  <Application>Microsoft Office PowerPoint</Application>
  <PresentationFormat>Widescreen</PresentationFormat>
  <Paragraphs>721</Paragraphs>
  <Slides>71</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71</vt:i4>
      </vt:variant>
    </vt:vector>
  </HeadingPairs>
  <TitlesOfParts>
    <vt:vector size="87" baseType="lpstr">
      <vt:lpstr>SimSun</vt:lpstr>
      <vt:lpstr>Abadi</vt:lpstr>
      <vt:lpstr>Arial</vt:lpstr>
      <vt:lpstr>Book Antiqua</vt:lpstr>
      <vt:lpstr>Brush Script MT</vt:lpstr>
      <vt:lpstr>Calibri</vt:lpstr>
      <vt:lpstr>Constantia</vt:lpstr>
      <vt:lpstr>Franklin Gothic Book</vt:lpstr>
      <vt:lpstr>Rage Italic</vt:lpstr>
      <vt:lpstr>Times New Roman</vt:lpstr>
      <vt:lpstr>Wingdings</vt:lpstr>
      <vt:lpstr>Cover and End Slide Master</vt:lpstr>
      <vt:lpstr>Contents Slide Master</vt:lpstr>
      <vt:lpstr>Section Break Slide Master</vt:lpstr>
      <vt:lpstr>Pushpin</vt:lpstr>
      <vt:lpstr>Hardcover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saif alwaeli</cp:lastModifiedBy>
  <cp:revision>694</cp:revision>
  <dcterms:created xsi:type="dcterms:W3CDTF">2018-04-24T17:14:44Z</dcterms:created>
  <dcterms:modified xsi:type="dcterms:W3CDTF">2024-04-29T19:54:11Z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2024-04-14T13:02:03Z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f8dd1a3c-f477-4dee-b2ab-76b4ec592780</vt:lpwstr>
  </property>
  <property fmtid="{D5CDD505-2E9C-101B-9397-08002B2CF9AE}" pid="7" name="MSIP_Label_defa4170-0d19-0005-0004-bc88714345d2_ActionId">
    <vt:lpwstr>f2ecbba9-6f18-435c-9c78-9c813f9e6d33</vt:lpwstr>
  </property>
  <property fmtid="{D5CDD505-2E9C-101B-9397-08002B2CF9AE}" pid="8" name="MSIP_Label_defa4170-0d19-0005-0004-bc88714345d2_ContentBits">
    <vt:lpwstr>0</vt:lpwstr>
  </property>
</Properties>
</file>