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61" r:id="rId2"/>
  </p:sldMasterIdLst>
  <p:sldIdLst>
    <p:sldId id="285" r:id="rId3"/>
    <p:sldId id="256" r:id="rId4"/>
    <p:sldId id="284" r:id="rId5"/>
    <p:sldId id="259" r:id="rId6"/>
    <p:sldId id="261" r:id="rId7"/>
    <p:sldId id="262" r:id="rId8"/>
    <p:sldId id="264" r:id="rId9"/>
    <p:sldId id="265" r:id="rId10"/>
    <p:sldId id="267" r:id="rId11"/>
    <p:sldId id="268" r:id="rId12"/>
    <p:sldId id="269" r:id="rId13"/>
    <p:sldId id="272" r:id="rId14"/>
    <p:sldId id="273" r:id="rId15"/>
    <p:sldId id="282"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84" d="100"/>
          <a:sy n="84" d="100"/>
        </p:scale>
        <p:origin x="-83" y="-2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4" name="مستطيل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5" name="مستطيل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6" name="مستطيل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مستطيل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0" name="مستطيل مستدير الزوايا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1" name="مستطيل مستدير الزوايا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مستطيل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0" name="مستطيل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مستطيل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9" name="مستطيل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8" name="عنوان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940800" y="4206240"/>
            <a:ext cx="128016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17" name="عنصر نائب للتذييل 16"/>
          <p:cNvSpPr>
            <a:spLocks noGrp="1"/>
          </p:cNvSpPr>
          <p:nvPr>
            <p:ph type="ftr" sz="quarter" idx="11"/>
          </p:nvPr>
        </p:nvSpPr>
        <p:spPr>
          <a:xfrm>
            <a:off x="7213600" y="4205288"/>
            <a:ext cx="172720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29" name="عنصر نائب لرقم الشريحة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prstClr val="white"/>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Tree>
    <p:extLst>
      <p:ext uri="{BB962C8B-B14F-4D97-AF65-F5344CB8AC3E}">
        <p14:creationId xmlns:p14="http://schemas.microsoft.com/office/powerpoint/2010/main" val="40061823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لتذييل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رقم الشريحة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90461409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042400" y="1143000"/>
            <a:ext cx="2540000" cy="5486400"/>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1143000"/>
            <a:ext cx="8331200" cy="548640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لتذييل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رقم الشريحة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701022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63552043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1337929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03556982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93369819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16850296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6919470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53343573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2118078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لتذييل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رقم الشريحة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68325038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81349339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47492968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F83146A8-9CF3-4015-BE9E-7B4FCC949105}" type="slidenum">
              <a:rPr lang="en-US" smtClean="0">
                <a:solidFill>
                  <a:srgbClr val="000000"/>
                </a:solidFill>
                <a:ea typeface="ＭＳ Ｐゴシック" panose="020B0600070205080204" pitchFamily="34" charset="-128"/>
              </a:rPr>
              <a:pPr fontAlgn="base">
                <a:spcBef>
                  <a:spcPct val="0"/>
                </a:spcBef>
                <a:spcAft>
                  <a:spcPct val="0"/>
                </a:spcAft>
                <a:defRPr/>
              </a:pPr>
              <a:t>‹#›</a:t>
            </a:fld>
            <a:endParaRPr 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3073281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لتذييل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رقم الشريحة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2352263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لتذييل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7" name="عنصر نائب لرقم الشريحة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91839190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1143000"/>
            <a:ext cx="11176000" cy="1069848"/>
          </a:xfrm>
        </p:spPr>
        <p:txBody>
          <a:bodyPr anchor="ctr"/>
          <a:lstStyle>
            <a:lvl1pPr>
              <a:defRPr sz="4000" b="0" i="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6" name="عنصر نائب للتاريخ 25"/>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27" name="عنصر نائب لرقم الشريحة 26"/>
          <p:cNvSpPr>
            <a:spLocks noGrp="1"/>
          </p:cNvSpPr>
          <p:nvPr>
            <p:ph type="sldNum" sz="quarter" idx="1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
        <p:nvSpPr>
          <p:cNvPr id="28" name="عنصر نائب للتذييل 27"/>
          <p:cNvSpPr>
            <a:spLocks noGrp="1"/>
          </p:cNvSpPr>
          <p:nvPr>
            <p:ph type="ftr"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Tree>
    <p:extLst>
      <p:ext uri="{BB962C8B-B14F-4D97-AF65-F5344CB8AC3E}">
        <p14:creationId xmlns:p14="http://schemas.microsoft.com/office/powerpoint/2010/main" val="149138175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a:xfrm>
            <a:off x="8778240" y="612648"/>
            <a:ext cx="1276352"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4" name="عنصر نائب للتذييل 3"/>
          <p:cNvSpPr>
            <a:spLocks noGrp="1"/>
          </p:cNvSpPr>
          <p:nvPr>
            <p:ph type="ftr" sz="quarter" idx="11"/>
          </p:nvPr>
        </p:nvSpPr>
        <p:spPr>
          <a:xfrm>
            <a:off x="7010400" y="612648"/>
            <a:ext cx="1767840" cy="4572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عنصر نائب لرقم الشريحة 4"/>
          <p:cNvSpPr>
            <a:spLocks noGrp="1"/>
          </p:cNvSpPr>
          <p:nvPr>
            <p:ph type="sldNum" sz="quarter" idx="12"/>
          </p:nvPr>
        </p:nvSpPr>
        <p:spPr>
          <a:xfrm>
            <a:off x="10899648" y="2272"/>
            <a:ext cx="1016000" cy="3657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17710724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3" name="عنصر نائب للتذييل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4" name="عنصر نائب لرقم الشريحة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3080927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137995" y="1101970"/>
            <a:ext cx="4511040" cy="877824"/>
          </a:xfrm>
        </p:spPr>
        <p:txBody>
          <a:bodyPr anchor="b"/>
          <a:lstStyle>
            <a:lvl1pPr algn="l">
              <a:buNone/>
              <a:defRPr sz="1800" b="1"/>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لتذييل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7" name="عنصر نائب لرقم الشريحة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97230078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a:t>انقر فوق الرمز لإضافة صورة</a:t>
            </a:r>
            <a:endParaRPr kumimoji="0" lang="en-US" dirty="0"/>
          </a:p>
        </p:txBody>
      </p:sp>
      <p:sp>
        <p:nvSpPr>
          <p:cNvPr id="4" name="عنصر نائب للنص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عنصر نائب للتذييل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7" name="عنصر نائب لرقم الشريحة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56545933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مستطيل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0" name="مستطيل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1" name="مستطيل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2" name="مستطيل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3" name="مستطيل مستدير الزوايا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useBgFill="1">
        <p:nvSpPr>
          <p:cNvPr id="34" name="مستطيل مستدير الزوايا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5" name="مستطيل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6" name="مستطيل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37" name="مستطيل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8" name="مستطيل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مستطيل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0" name="مستطيل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2" name="عنصر نائب للعنوان 21"/>
          <p:cNvSpPr>
            <a:spLocks noGrp="1"/>
          </p:cNvSpPr>
          <p:nvPr>
            <p:ph type="title"/>
          </p:nvPr>
        </p:nvSpPr>
        <p:spPr>
          <a:xfrm>
            <a:off x="609600" y="1143000"/>
            <a:ext cx="10972800" cy="10668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3" name="عنصر نائب للتذييل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23" name="عنصر نائب لرقم الشريحة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33500886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spd="slow">
    <p:push dir="u"/>
  </p:transition>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5EF465-1E56-470D-9CD8-7751DDC6D19A}" type="datetimeFigureOut">
              <a:rPr kumimoji="0" lang="en-US" sz="800" b="0" i="0" u="none" strike="noStrike" kern="1200" cap="none" spc="0" normalizeH="0" baseline="0" noProof="0" smtClean="0">
                <a:ln>
                  <a:noFill/>
                </a:ln>
                <a:solidFill>
                  <a:srgbClr val="438086"/>
                </a:solidFill>
                <a:effectLst/>
                <a:uLnTx/>
                <a:uFillTx/>
                <a:latin typeface="Georg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4/17/2024</a:t>
            </a:fld>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38086"/>
              </a:solidFill>
              <a:effectLst/>
              <a:uLnTx/>
              <a:uFillTx/>
              <a:latin typeface="Georgia"/>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CE9AE2-6FC1-49C1-8AB6-34DC65F29A18}" type="slidenum">
              <a:rPr kumimoji="0" lang="en-US" sz="18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FFFFFF"/>
              </a:solidFill>
              <a:effectLst/>
              <a:uLnTx/>
              <a:uFillTx/>
              <a:latin typeface="Georgia"/>
              <a:ea typeface="+mn-ea"/>
              <a:cs typeface="+mn-cs"/>
            </a:endParaRPr>
          </a:p>
        </p:txBody>
      </p:sp>
    </p:spTree>
    <p:extLst>
      <p:ext uri="{BB962C8B-B14F-4D97-AF65-F5344CB8AC3E}">
        <p14:creationId xmlns:p14="http://schemas.microsoft.com/office/powerpoint/2010/main" val="252141419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3"/>
          <p:cNvSpPr/>
          <p:nvPr/>
        </p:nvSpPr>
        <p:spPr>
          <a:xfrm>
            <a:off x="700169" y="2415338"/>
            <a:ext cx="10960608" cy="1754326"/>
          </a:xfrm>
          <a:prstGeom prst="rect">
            <a:avLst/>
          </a:prstGeom>
        </p:spPr>
        <p:txBody>
          <a:bodyPr wrap="square">
            <a:spAutoFit/>
          </a:bodyPr>
          <a:lstStyle/>
          <a:p>
            <a:pPr marL="5080" algn="ctr" rtl="1"/>
            <a:r>
              <a:rPr lang="ar-SA" sz="5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المشاكل التي تواجه مزارع الأنسجة النباتية  </a:t>
            </a:r>
            <a:r>
              <a:rPr lang="en-US" sz="5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Problems facing plants tissue culture</a:t>
            </a:r>
          </a:p>
        </p:txBody>
      </p:sp>
      <p:sp>
        <p:nvSpPr>
          <p:cNvPr id="2" name="وسيلة شرح مستطيلة مستديرة الزوايا 1"/>
          <p:cNvSpPr/>
          <p:nvPr/>
        </p:nvSpPr>
        <p:spPr>
          <a:xfrm>
            <a:off x="2520915" y="4647779"/>
            <a:ext cx="6511942" cy="1803540"/>
          </a:xfrm>
          <a:prstGeom prst="wedgeRoundRectCallou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SA" sz="2400" dirty="0" smtClean="0"/>
              <a:t>د. ميادة طارق علوان الجبوري</a:t>
            </a:r>
            <a:r>
              <a:rPr lang="ar-SA" dirty="0" smtClean="0"/>
              <a:t> </a:t>
            </a:r>
            <a:endParaRPr lang="ar-IQ" dirty="0"/>
          </a:p>
        </p:txBody>
      </p:sp>
    </p:spTree>
    <p:extLst>
      <p:ext uri="{BB962C8B-B14F-4D97-AF65-F5344CB8AC3E}">
        <p14:creationId xmlns:p14="http://schemas.microsoft.com/office/powerpoint/2010/main" val="21418394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24256" y="463296"/>
            <a:ext cx="10838688" cy="3913059"/>
          </a:xfrm>
          <a:prstGeom prst="rect">
            <a:avLst/>
          </a:prstGeom>
          <a:noFill/>
        </p:spPr>
        <p:txBody>
          <a:bodyPr wrap="square" rtlCol="0">
            <a:spAutoFit/>
          </a:bodyPr>
          <a:lstStyle/>
          <a:p>
            <a:pPr marL="514350" indent="-514350" algn="just" rtl="1">
              <a:lnSpc>
                <a:spcPct val="150000"/>
              </a:lnSpc>
              <a:buFont typeface="+mj-lt"/>
              <a:buAutoNum type="arabicParenR" startAt="4"/>
            </a:pPr>
            <a:r>
              <a:rPr lang="ar-SA" sz="2400" b="1" dirty="0">
                <a:effectLst/>
                <a:latin typeface="Calibri" panose="020F0502020204030204" pitchFamily="34" charset="0"/>
                <a:ea typeface="Calibri" panose="020F0502020204030204" pitchFamily="34" charset="0"/>
                <a:cs typeface="+mj-cs"/>
              </a:rPr>
              <a:t>تقليل الأملاح في البيئة</a:t>
            </a:r>
            <a:r>
              <a:rPr lang="ar-SA" sz="2400" b="1" dirty="0">
                <a:solidFill>
                  <a:srgbClr val="0070C0"/>
                </a:solidFill>
                <a:effectLst/>
                <a:latin typeface="Calibri" panose="020F0502020204030204" pitchFamily="34" charset="0"/>
                <a:ea typeface="Calibri" panose="020F0502020204030204" pitchFamily="34" charset="0"/>
                <a:cs typeface="+mj-cs"/>
              </a:rPr>
              <a:t>:</a:t>
            </a:r>
            <a:endParaRPr lang="en-US" sz="2400" b="1" dirty="0">
              <a:effectLst/>
              <a:latin typeface="Calibri" panose="020F0502020204030204" pitchFamily="34" charset="0"/>
              <a:ea typeface="Calibri" panose="020F0502020204030204" pitchFamily="34" charset="0"/>
              <a:cs typeface="+mj-cs"/>
            </a:endParaRPr>
          </a:p>
          <a:p>
            <a:pPr algn="just" rtl="1">
              <a:lnSpc>
                <a:spcPct val="150000"/>
              </a:lnSpc>
            </a:pPr>
            <a:r>
              <a:rPr lang="ar-SA" sz="2400" dirty="0">
                <a:effectLst/>
                <a:latin typeface="Calibri" panose="020F0502020204030204" pitchFamily="34" charset="0"/>
                <a:ea typeface="Calibri" panose="020F0502020204030204" pitchFamily="34" charset="0"/>
                <a:cs typeface="+mj-cs"/>
              </a:rPr>
              <a:t>من المعروف أن البيئة ذات التركيز المنخفض من الأملاح يقل بها المواد الفينولية كما أن خفض </a:t>
            </a:r>
            <a:r>
              <a:rPr lang="ar-SA" sz="2400" dirty="0">
                <a:solidFill>
                  <a:srgbClr val="00B050"/>
                </a:solidFill>
                <a:effectLst/>
                <a:latin typeface="Calibri" panose="020F0502020204030204" pitchFamily="34" charset="0"/>
                <a:ea typeface="Calibri" panose="020F0502020204030204" pitchFamily="34" charset="0"/>
                <a:cs typeface="+mj-cs"/>
              </a:rPr>
              <a:t>معدل النيتروجين </a:t>
            </a:r>
            <a:r>
              <a:rPr lang="ar-SA" sz="2400" dirty="0">
                <a:effectLst/>
                <a:latin typeface="Calibri" panose="020F0502020204030204" pitchFamily="34" charset="0"/>
                <a:ea typeface="Calibri" panose="020F0502020204030204" pitchFamily="34" charset="0"/>
                <a:cs typeface="+mj-cs"/>
              </a:rPr>
              <a:t>في البيئة يؤثر على مستوى المواد الفينولية ويحد منها.</a:t>
            </a:r>
            <a:endParaRPr lang="en-US" sz="2400" dirty="0">
              <a:effectLst/>
              <a:latin typeface="Calibri" panose="020F0502020204030204" pitchFamily="34" charset="0"/>
              <a:ea typeface="Calibri" panose="020F0502020204030204" pitchFamily="34" charset="0"/>
              <a:cs typeface="+mj-cs"/>
            </a:endParaRPr>
          </a:p>
          <a:p>
            <a:pPr marL="514350" indent="-514350" algn="just" rtl="1">
              <a:lnSpc>
                <a:spcPct val="150000"/>
              </a:lnSpc>
              <a:buFont typeface="+mj-lt"/>
              <a:buAutoNum type="arabicParenR" startAt="5"/>
            </a:pPr>
            <a:r>
              <a:rPr lang="ar-SA" sz="2400" b="1" dirty="0">
                <a:effectLst/>
                <a:latin typeface="Calibri" panose="020F0502020204030204" pitchFamily="34" charset="0"/>
                <a:ea typeface="Calibri" panose="020F0502020204030204" pitchFamily="34" charset="0"/>
                <a:cs typeface="+mj-cs"/>
              </a:rPr>
              <a:t>تأثير منظمات النمو في البيئة:</a:t>
            </a:r>
            <a:endParaRPr lang="en-US" sz="2400" b="1" dirty="0">
              <a:effectLst/>
              <a:latin typeface="Calibri" panose="020F0502020204030204" pitchFamily="34" charset="0"/>
              <a:ea typeface="Calibri" panose="020F0502020204030204" pitchFamily="34" charset="0"/>
              <a:cs typeface="+mj-cs"/>
            </a:endParaRPr>
          </a:p>
          <a:p>
            <a:pPr algn="just" rtl="1">
              <a:lnSpc>
                <a:spcPct val="150000"/>
              </a:lnSpc>
            </a:pPr>
            <a:r>
              <a:rPr lang="ar-SA" sz="2400" dirty="0">
                <a:effectLst/>
                <a:latin typeface="Calibri" panose="020F0502020204030204" pitchFamily="34" charset="0"/>
                <a:ea typeface="Calibri" panose="020F0502020204030204" pitchFamily="34" charset="0"/>
                <a:cs typeface="+mj-cs"/>
              </a:rPr>
              <a:t>تعمل منظمات النمو وخاصة </a:t>
            </a:r>
            <a:r>
              <a:rPr lang="ar-SA" sz="2400" dirty="0" err="1">
                <a:effectLst/>
                <a:latin typeface="Calibri" panose="020F0502020204030204" pitchFamily="34" charset="0"/>
                <a:ea typeface="Calibri" panose="020F0502020204030204" pitchFamily="34" charset="0"/>
                <a:cs typeface="+mj-cs"/>
              </a:rPr>
              <a:t>الأوكسين</a:t>
            </a:r>
            <a:r>
              <a:rPr lang="ar-SA" sz="2400" dirty="0">
                <a:effectLst/>
                <a:latin typeface="Calibri" panose="020F0502020204030204" pitchFamily="34" charset="0"/>
                <a:ea typeface="Calibri" panose="020F0502020204030204" pitchFamily="34" charset="0"/>
                <a:cs typeface="+mj-cs"/>
              </a:rPr>
              <a:t> </a:t>
            </a:r>
            <a:r>
              <a:rPr lang="ar-SA" sz="2400" dirty="0" err="1">
                <a:effectLst/>
                <a:latin typeface="Calibri" panose="020F0502020204030204" pitchFamily="34" charset="0"/>
                <a:ea typeface="Calibri" panose="020F0502020204030204" pitchFamily="34" charset="0"/>
                <a:cs typeface="+mj-cs"/>
              </a:rPr>
              <a:t>والسيتوكينين</a:t>
            </a:r>
            <a:r>
              <a:rPr lang="ar-SA" sz="2400" dirty="0">
                <a:effectLst/>
                <a:latin typeface="Calibri" panose="020F0502020204030204" pitchFamily="34" charset="0"/>
                <a:ea typeface="Calibri" panose="020F0502020204030204" pitchFamily="34" charset="0"/>
                <a:cs typeface="+mj-cs"/>
              </a:rPr>
              <a:t> على زيادة مستوى المواد الفينولية، وعند إزالتها من البيئة أو تخفيض التركيز تتحسن النباتات حيث يأخذ الجزء النباتي الفرصة لخفض مستوى المواد الفينولية .</a:t>
            </a:r>
            <a:endParaRPr lang="en-US" sz="2400" dirty="0">
              <a:effectLst/>
              <a:latin typeface="Calibri" panose="020F0502020204030204" pitchFamily="34" charset="0"/>
              <a:ea typeface="Calibri" panose="020F0502020204030204" pitchFamily="34" charset="0"/>
              <a:cs typeface="+mj-cs"/>
            </a:endParaRPr>
          </a:p>
          <a:p>
            <a:pPr algn="just" rtl="1">
              <a:lnSpc>
                <a:spcPct val="150000"/>
              </a:lnSpc>
            </a:pPr>
            <a:endParaRPr lang="en-US" sz="2400" dirty="0">
              <a:effectLst/>
              <a:latin typeface="Calibri" panose="020F0502020204030204" pitchFamily="34" charset="0"/>
              <a:ea typeface="Calibri" panose="020F0502020204030204" pitchFamily="34" charset="0"/>
              <a:cs typeface="+mj-cs"/>
            </a:endParaRPr>
          </a:p>
        </p:txBody>
      </p:sp>
      <p:pic>
        <p:nvPicPr>
          <p:cNvPr id="3" name="Picture 30"/>
          <p:cNvPicPr/>
          <p:nvPr/>
        </p:nvPicPr>
        <p:blipFill>
          <a:blip r:embed="rId2" cstate="print">
            <a:extLst>
              <a:ext uri="{28A0092B-C50C-407E-A947-70E740481C1C}">
                <a14:useLocalDpi xmlns:a14="http://schemas.microsoft.com/office/drawing/2010/main" val="0"/>
              </a:ext>
            </a:extLst>
          </a:blip>
          <a:stretch>
            <a:fillRect/>
          </a:stretch>
        </p:blipFill>
        <p:spPr>
          <a:xfrm>
            <a:off x="1854927" y="4297681"/>
            <a:ext cx="3507712" cy="2121116"/>
          </a:xfrm>
          <a:prstGeom prst="rect">
            <a:avLst/>
          </a:prstGeom>
        </p:spPr>
      </p:pic>
      <p:pic>
        <p:nvPicPr>
          <p:cNvPr id="4" name="Picture 32"/>
          <p:cNvPicPr/>
          <p:nvPr/>
        </p:nvPicPr>
        <p:blipFill>
          <a:blip r:embed="rId3" cstate="print">
            <a:extLst>
              <a:ext uri="{28A0092B-C50C-407E-A947-70E740481C1C}">
                <a14:useLocalDpi xmlns:a14="http://schemas.microsoft.com/office/drawing/2010/main" val="0"/>
              </a:ext>
            </a:extLst>
          </a:blip>
          <a:stretch>
            <a:fillRect/>
          </a:stretch>
        </p:blipFill>
        <p:spPr>
          <a:xfrm>
            <a:off x="5439473" y="4297680"/>
            <a:ext cx="3391018" cy="2120481"/>
          </a:xfrm>
          <a:prstGeom prst="rect">
            <a:avLst/>
          </a:prstGeom>
        </p:spPr>
      </p:pic>
    </p:spTree>
    <p:extLst>
      <p:ext uri="{BB962C8B-B14F-4D97-AF65-F5344CB8AC3E}">
        <p14:creationId xmlns:p14="http://schemas.microsoft.com/office/powerpoint/2010/main" val="337868955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71472" y="268224"/>
            <a:ext cx="9948672" cy="1695144"/>
          </a:xfrm>
          <a:prstGeom prst="rect">
            <a:avLst/>
          </a:prstGeom>
          <a:noFill/>
        </p:spPr>
        <p:txBody>
          <a:bodyPr wrap="square" rtlCol="0">
            <a:spAutoFit/>
          </a:bodyPr>
          <a:lstStyle/>
          <a:p>
            <a:pPr marL="514350" indent="-514350" algn="just" rtl="1">
              <a:lnSpc>
                <a:spcPct val="150000"/>
              </a:lnSpc>
              <a:buFont typeface="+mj-lt"/>
              <a:buAutoNum type="arabicParenR" startAt="6"/>
            </a:pPr>
            <a:r>
              <a:rPr lang="ar-SA" sz="2400" b="1" dirty="0">
                <a:effectLst/>
                <a:latin typeface="Calibri" panose="020F0502020204030204" pitchFamily="34" charset="0"/>
                <a:ea typeface="Calibri" panose="020F0502020204030204" pitchFamily="34" charset="0"/>
                <a:cs typeface="+mj-cs"/>
              </a:rPr>
              <a:t>دور الفحم المنشط:</a:t>
            </a:r>
            <a:endParaRPr lang="en-US" sz="2400" b="1" dirty="0">
              <a:effectLst/>
              <a:latin typeface="Calibri" panose="020F0502020204030204" pitchFamily="34" charset="0"/>
              <a:ea typeface="Calibri" panose="020F0502020204030204" pitchFamily="34" charset="0"/>
              <a:cs typeface="+mj-cs"/>
            </a:endParaRPr>
          </a:p>
          <a:p>
            <a:pPr algn="just" rtl="1">
              <a:lnSpc>
                <a:spcPct val="150000"/>
              </a:lnSpc>
            </a:pPr>
            <a:r>
              <a:rPr lang="ar-SA" sz="2400" dirty="0">
                <a:effectLst/>
                <a:latin typeface="Calibri" panose="020F0502020204030204" pitchFamily="34" charset="0"/>
                <a:ea typeface="Calibri" panose="020F0502020204030204" pitchFamily="34" charset="0"/>
                <a:cs typeface="+mj-cs"/>
              </a:rPr>
              <a:t>يساعد الفحم النباتي النشط على تقليل كمية المواد الفينولية المفرزة في البيئة وذلك بإدمصاصها كما يدمص بعض مركبات البيئة وخاصة الهرمونات.</a:t>
            </a:r>
            <a:endParaRPr lang="en-US" sz="2400" dirty="0">
              <a:effectLst/>
              <a:latin typeface="Calibri" panose="020F0502020204030204" pitchFamily="34" charset="0"/>
              <a:ea typeface="Calibri" panose="020F0502020204030204" pitchFamily="34" charset="0"/>
              <a:cs typeface="+mj-cs"/>
            </a:endParaRPr>
          </a:p>
        </p:txBody>
      </p:sp>
      <p:pic>
        <p:nvPicPr>
          <p:cNvPr id="3" name="Picture 33"/>
          <p:cNvPicPr/>
          <p:nvPr/>
        </p:nvPicPr>
        <p:blipFill>
          <a:blip r:embed="rId2" cstate="print">
            <a:extLst>
              <a:ext uri="{28A0092B-C50C-407E-A947-70E740481C1C}">
                <a14:useLocalDpi xmlns:a14="http://schemas.microsoft.com/office/drawing/2010/main" val="0"/>
              </a:ext>
            </a:extLst>
          </a:blip>
          <a:stretch>
            <a:fillRect/>
          </a:stretch>
        </p:blipFill>
        <p:spPr>
          <a:xfrm>
            <a:off x="209006" y="668719"/>
            <a:ext cx="1662466" cy="2009167"/>
          </a:xfrm>
          <a:prstGeom prst="rect">
            <a:avLst/>
          </a:prstGeom>
        </p:spPr>
      </p:pic>
      <p:sp>
        <p:nvSpPr>
          <p:cNvPr id="4" name="مربع نص 1"/>
          <p:cNvSpPr txBox="1"/>
          <p:nvPr/>
        </p:nvSpPr>
        <p:spPr>
          <a:xfrm>
            <a:off x="107709" y="2067871"/>
            <a:ext cx="11712435" cy="4524315"/>
          </a:xfrm>
          <a:prstGeom prst="rect">
            <a:avLst/>
          </a:prstGeom>
          <a:noFill/>
        </p:spPr>
        <p:txBody>
          <a:bodyPr wrap="square" rtlCol="0">
            <a:spAutoFit/>
          </a:bodyPr>
          <a:lstStyle/>
          <a:p>
            <a:pPr marL="514350" indent="-514350" algn="just" rtl="1">
              <a:lnSpc>
                <a:spcPct val="150000"/>
              </a:lnSpc>
              <a:buFont typeface="+mj-lt"/>
              <a:buAutoNum type="arabicParenR" startAt="7"/>
            </a:pPr>
            <a:r>
              <a:rPr lang="ar-SA" sz="2400" b="1" dirty="0">
                <a:effectLst/>
                <a:latin typeface="Calibri" panose="020F0502020204030204" pitchFamily="34" charset="0"/>
                <a:ea typeface="Calibri" panose="020F0502020204030204" pitchFamily="34" charset="0"/>
                <a:cs typeface="+mj-cs"/>
              </a:rPr>
              <a:t>نقع </a:t>
            </a:r>
            <a:r>
              <a:rPr lang="ar-SA" sz="2400" b="1" dirty="0">
                <a:latin typeface="Calibri" panose="020F0502020204030204" pitchFamily="34" charset="0"/>
                <a:ea typeface="Calibri" panose="020F0502020204030204" pitchFamily="34" charset="0"/>
                <a:cs typeface="+mj-cs"/>
              </a:rPr>
              <a:t>الجزء النباتي </a:t>
            </a:r>
            <a:r>
              <a:rPr lang="ar-SA" sz="2400" b="1" dirty="0" err="1">
                <a:effectLst/>
                <a:latin typeface="Calibri" panose="020F0502020204030204" pitchFamily="34" charset="0"/>
                <a:ea typeface="Calibri" panose="020F0502020204030204" pitchFamily="34" charset="0"/>
                <a:cs typeface="+mj-cs"/>
              </a:rPr>
              <a:t>النباتي</a:t>
            </a:r>
            <a:r>
              <a:rPr lang="ar-SA" sz="2400" b="1" dirty="0">
                <a:effectLst/>
                <a:latin typeface="Calibri" panose="020F0502020204030204" pitchFamily="34" charset="0"/>
                <a:ea typeface="Calibri" panose="020F0502020204030204" pitchFamily="34" charset="0"/>
                <a:cs typeface="+mj-cs"/>
              </a:rPr>
              <a:t>:</a:t>
            </a:r>
            <a:endParaRPr lang="en-US" sz="2400" b="1" dirty="0">
              <a:effectLst/>
              <a:latin typeface="Calibri" panose="020F0502020204030204" pitchFamily="34" charset="0"/>
              <a:ea typeface="Calibri" panose="020F0502020204030204" pitchFamily="34" charset="0"/>
              <a:cs typeface="+mj-cs"/>
            </a:endParaRPr>
          </a:p>
          <a:p>
            <a:pPr algn="just" rtl="1">
              <a:lnSpc>
                <a:spcPct val="150000"/>
              </a:lnSpc>
            </a:pPr>
            <a:r>
              <a:rPr lang="ar-SA" sz="2400" dirty="0">
                <a:effectLst/>
                <a:latin typeface="Calibri" panose="020F0502020204030204" pitchFamily="34" charset="0"/>
                <a:ea typeface="Calibri" panose="020F0502020204030204" pitchFamily="34" charset="0"/>
                <a:cs typeface="+mj-cs"/>
              </a:rPr>
              <a:t>وذلك في ماء معقم لعدة ساعات بعد فصله ثم يلي ذلك زراعته في بيئة تحتوي على القليل من الأملاح لخفض تأثير المركبات الفينولية</a:t>
            </a:r>
          </a:p>
          <a:p>
            <a:pPr marL="514350" indent="-514350" algn="just" rtl="1">
              <a:lnSpc>
                <a:spcPct val="150000"/>
              </a:lnSpc>
              <a:buFont typeface="+mj-lt"/>
              <a:buAutoNum type="arabicParenR" startAt="8"/>
            </a:pPr>
            <a:r>
              <a:rPr lang="ar-SA" sz="2400" b="1" dirty="0">
                <a:latin typeface="Calibri" panose="020F0502020204030204" pitchFamily="34" charset="0"/>
                <a:ea typeface="Calibri" panose="020F0502020204030204" pitchFamily="34" charset="0"/>
                <a:cs typeface="+mj-cs"/>
              </a:rPr>
              <a:t>النقل السريع للنبات:</a:t>
            </a:r>
            <a:endParaRPr lang="en-US" sz="2400" b="1" dirty="0">
              <a:latin typeface="Calibri" panose="020F0502020204030204" pitchFamily="34" charset="0"/>
              <a:ea typeface="Calibri" panose="020F0502020204030204" pitchFamily="34" charset="0"/>
              <a:cs typeface="+mj-cs"/>
            </a:endParaRPr>
          </a:p>
          <a:p>
            <a:pPr algn="just" rtl="1">
              <a:lnSpc>
                <a:spcPct val="150000"/>
              </a:lnSpc>
            </a:pPr>
            <a:r>
              <a:rPr lang="ar-SA" sz="2400" dirty="0">
                <a:latin typeface="Calibri" panose="020F0502020204030204" pitchFamily="34" charset="0"/>
                <a:ea typeface="Calibri" panose="020F0502020204030204" pitchFamily="34" charset="0"/>
                <a:cs typeface="+mj-cs"/>
              </a:rPr>
              <a:t>وذلك بنقل النسيج إلى بيئة طازجة على فترات متقاربة حتى يمكن تقلل التلوين ولكن هذه الطريقة مكلفة إلى حد كبير حيث يزيد من </a:t>
            </a:r>
            <a:r>
              <a:rPr lang="ar-SA" sz="2400" dirty="0" err="1">
                <a:latin typeface="Calibri" panose="020F0502020204030204" pitchFamily="34" charset="0"/>
                <a:ea typeface="Calibri" panose="020F0502020204030204" pitchFamily="34" charset="0"/>
                <a:cs typeface="+mj-cs"/>
              </a:rPr>
              <a:t>إستهلاك</a:t>
            </a:r>
            <a:r>
              <a:rPr lang="ar-SA" sz="2400" dirty="0">
                <a:latin typeface="Calibri" panose="020F0502020204030204" pitchFamily="34" charset="0"/>
                <a:ea typeface="Calibri" panose="020F0502020204030204" pitchFamily="34" charset="0"/>
                <a:cs typeface="+mj-cs"/>
              </a:rPr>
              <a:t> البيئات المغذية وما يتعلق بها من عمليات الإعداد.</a:t>
            </a:r>
            <a:endParaRPr lang="en-US" sz="2400" dirty="0">
              <a:latin typeface="Calibri" panose="020F0502020204030204" pitchFamily="34" charset="0"/>
              <a:ea typeface="Calibri" panose="020F0502020204030204" pitchFamily="34" charset="0"/>
              <a:cs typeface="+mj-cs"/>
            </a:endParaRPr>
          </a:p>
          <a:p>
            <a:pPr algn="just" rtl="1">
              <a:lnSpc>
                <a:spcPct val="150000"/>
              </a:lnSpc>
            </a:pPr>
            <a:endParaRPr lang="en-US" sz="2400" dirty="0">
              <a:effectLst/>
              <a:latin typeface="Calibri" panose="020F0502020204030204" pitchFamily="34" charset="0"/>
              <a:ea typeface="Calibri" panose="020F0502020204030204" pitchFamily="34" charset="0"/>
              <a:cs typeface="+mj-cs"/>
            </a:endParaRPr>
          </a:p>
          <a:p>
            <a:pPr algn="just" rtl="1">
              <a:lnSpc>
                <a:spcPct val="150000"/>
              </a:lnSpc>
            </a:pPr>
            <a:endParaRPr lang="en-US" sz="24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43223602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7384" y="172430"/>
            <a:ext cx="11492702" cy="2831544"/>
          </a:xfrm>
          <a:prstGeom prst="rect">
            <a:avLst/>
          </a:prstGeom>
          <a:noFill/>
        </p:spPr>
        <p:txBody>
          <a:bodyPr wrap="square" rtlCol="0">
            <a:spAutoFit/>
          </a:bodyPr>
          <a:lstStyle/>
          <a:p>
            <a:pPr marL="5080" marR="0" algn="just" rtl="1">
              <a:lnSpc>
                <a:spcPct val="150000"/>
              </a:lnSpc>
              <a:spcBef>
                <a:spcPts val="0"/>
              </a:spcBef>
              <a:spcAft>
                <a:spcPts val="0"/>
              </a:spcAft>
            </a:pPr>
            <a:r>
              <a:rPr lang="ar-SA" sz="2800" b="1" u="sng" dirty="0">
                <a:solidFill>
                  <a:srgbClr val="00B050"/>
                </a:solidFill>
                <a:effectLst/>
                <a:latin typeface="Calibri" panose="020F0502020204030204" pitchFamily="34" charset="0"/>
                <a:ea typeface="Calibri" panose="020F0502020204030204" pitchFamily="34" charset="0"/>
                <a:cs typeface="+mj-cs"/>
              </a:rPr>
              <a:t>ثالثاً: </a:t>
            </a:r>
            <a:r>
              <a:rPr lang="ar-SA" sz="2800" b="1" u="sng" dirty="0" err="1">
                <a:solidFill>
                  <a:srgbClr val="00B050"/>
                </a:solidFill>
                <a:effectLst/>
                <a:latin typeface="Calibri" panose="020F0502020204030204" pitchFamily="34" charset="0"/>
                <a:ea typeface="Calibri" panose="020F0502020204030204" pitchFamily="34" charset="0"/>
                <a:cs typeface="+mj-cs"/>
              </a:rPr>
              <a:t>إحتراق</a:t>
            </a:r>
            <a:r>
              <a:rPr lang="ar-SA" sz="2800" b="1" u="sng" dirty="0">
                <a:solidFill>
                  <a:srgbClr val="00B050"/>
                </a:solidFill>
                <a:effectLst/>
                <a:latin typeface="Calibri" panose="020F0502020204030204" pitchFamily="34" charset="0"/>
                <a:ea typeface="Calibri" panose="020F0502020204030204" pitchFamily="34" charset="0"/>
                <a:cs typeface="+mj-cs"/>
              </a:rPr>
              <a:t> القمة النامية (</a:t>
            </a:r>
            <a:r>
              <a:rPr lang="en-US" sz="2800" b="1" u="sng" dirty="0">
                <a:solidFill>
                  <a:srgbClr val="00B050"/>
                </a:solidFill>
                <a:effectLst/>
                <a:latin typeface="Times New Roman" panose="02020603050405020304" pitchFamily="18" charset="0"/>
                <a:ea typeface="Calibri" panose="020F0502020204030204" pitchFamily="34" charset="0"/>
                <a:cs typeface="+mj-cs"/>
              </a:rPr>
              <a:t>Shoot tip Necrosis – Tip burn</a:t>
            </a:r>
            <a:r>
              <a:rPr lang="ar-SA" sz="2800" b="1" u="sng" dirty="0">
                <a:solidFill>
                  <a:srgbClr val="00B050"/>
                </a:solidFill>
                <a:effectLst/>
                <a:latin typeface="Calibri" panose="020F0502020204030204" pitchFamily="34" charset="0"/>
                <a:ea typeface="Calibri" panose="020F0502020204030204" pitchFamily="34" charset="0"/>
                <a:cs typeface="+mj-cs"/>
              </a:rPr>
              <a:t>):</a:t>
            </a:r>
            <a:endParaRPr lang="en-US" sz="2400" b="1" u="sng" dirty="0">
              <a:solidFill>
                <a:srgbClr val="00B050"/>
              </a:solidFill>
              <a:effectLst/>
              <a:latin typeface="Calibri" panose="020F0502020204030204" pitchFamily="34" charset="0"/>
              <a:ea typeface="Calibri" panose="020F0502020204030204" pitchFamily="34" charset="0"/>
              <a:cs typeface="+mj-cs"/>
            </a:endParaRPr>
          </a:p>
          <a:p>
            <a:pPr algn="just" rtl="1"/>
            <a:r>
              <a:rPr lang="ar-SA" sz="2400" dirty="0">
                <a:effectLst/>
                <a:latin typeface="Calibri" panose="020F0502020204030204" pitchFamily="34" charset="0"/>
                <a:ea typeface="Calibri" panose="020F0502020204030204" pitchFamily="34" charset="0"/>
                <a:cs typeface="Times New Roman" panose="02020603050405020304" pitchFamily="18" charset="0"/>
              </a:rPr>
              <a:t>يعتبر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إحتراق</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القمة النامية من العيوب الفسيولوجية الشائعة المتعلقة بمزارع الأنسجة النباتية، حيث يحدث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إصفرار</a:t>
            </a:r>
            <a:r>
              <a:rPr lang="ar-SA" sz="2400" dirty="0">
                <a:effectLst/>
                <a:latin typeface="Calibri" panose="020F0502020204030204" pitchFamily="34" charset="0"/>
                <a:ea typeface="Calibri" panose="020F0502020204030204" pitchFamily="34" charset="0"/>
                <a:cs typeface="Times New Roman" panose="02020603050405020304" pitchFamily="18" charset="0"/>
              </a:rPr>
              <a:t> للقمة ويؤدي في النهاية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لإحتراق</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القمة النامية وموتها، ويشجع ذلك على نمو البراعم الجانبية.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800" u="sng" dirty="0">
                <a:solidFill>
                  <a:srgbClr val="FF0000"/>
                </a:solidFill>
                <a:effectLst/>
                <a:latin typeface="Calibri" panose="020F0502020204030204" pitchFamily="34" charset="0"/>
                <a:ea typeface="Calibri" panose="020F0502020204030204" pitchFamily="34" charset="0"/>
                <a:cs typeface="+mj-cs"/>
              </a:rPr>
              <a:t>ولعلاج هذه الظاهرة فقد نصح العلماء بالآتي:</a:t>
            </a:r>
            <a:endParaRPr lang="en-US" sz="2400" u="sng" dirty="0">
              <a:solidFill>
                <a:srgbClr val="FF0000"/>
              </a:solidFill>
              <a:effectLst/>
              <a:latin typeface="Calibri" panose="020F0502020204030204" pitchFamily="34" charset="0"/>
              <a:ea typeface="Calibri" panose="020F0502020204030204" pitchFamily="34" charset="0"/>
              <a:cs typeface="+mj-cs"/>
            </a:endParaRPr>
          </a:p>
          <a:p>
            <a:pPr marL="342900" marR="0" lvl="0" indent="-342900" algn="just" rtl="1">
              <a:spcBef>
                <a:spcPts val="0"/>
              </a:spcBef>
              <a:spcAft>
                <a:spcPts val="0"/>
              </a:spcAft>
              <a:buFont typeface="+mj-lt"/>
              <a:buAutoNum type="arabicParenR"/>
            </a:pPr>
            <a:r>
              <a:rPr lang="ar-SA" sz="2800" dirty="0">
                <a:effectLst/>
                <a:latin typeface="Calibri" panose="020F0502020204030204" pitchFamily="34" charset="0"/>
                <a:ea typeface="Calibri" panose="020F0502020204030204" pitchFamily="34" charset="0"/>
                <a:cs typeface="Times New Roman" panose="02020603050405020304" pitchFamily="18" charset="0"/>
              </a:rPr>
              <a:t>زيادة تركيز الكالسيوم في البيئة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spcBef>
                <a:spcPts val="0"/>
              </a:spcBef>
              <a:spcAft>
                <a:spcPts val="0"/>
              </a:spcAft>
              <a:buFont typeface="+mj-lt"/>
              <a:buAutoNum type="arabicParenR"/>
            </a:pPr>
            <a:r>
              <a:rPr lang="ar-SA" sz="2800" dirty="0">
                <a:effectLst/>
                <a:latin typeface="Calibri" panose="020F0502020204030204" pitchFamily="34" charset="0"/>
                <a:ea typeface="Calibri" panose="020F0502020204030204" pitchFamily="34" charset="0"/>
                <a:cs typeface="Times New Roman" panose="02020603050405020304" pitchFamily="18" charset="0"/>
              </a:rPr>
              <a:t>زيادة التبادل الغازي في أوعية الزراعة باستخدام فلاتر في أغطية الأوعية.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35"/>
          <p:cNvPicPr/>
          <p:nvPr/>
        </p:nvPicPr>
        <p:blipFill>
          <a:blip r:embed="rId2" cstate="print">
            <a:extLst>
              <a:ext uri="{28A0092B-C50C-407E-A947-70E740481C1C}">
                <a14:useLocalDpi xmlns:a14="http://schemas.microsoft.com/office/drawing/2010/main" val="0"/>
              </a:ext>
            </a:extLst>
          </a:blip>
          <a:stretch>
            <a:fillRect/>
          </a:stretch>
        </p:blipFill>
        <p:spPr>
          <a:xfrm>
            <a:off x="6607864" y="3215449"/>
            <a:ext cx="5274310" cy="1997710"/>
          </a:xfrm>
          <a:prstGeom prst="rect">
            <a:avLst/>
          </a:prstGeom>
        </p:spPr>
      </p:pic>
      <p:pic>
        <p:nvPicPr>
          <p:cNvPr id="4" name="Picture 36"/>
          <p:cNvPicPr/>
          <p:nvPr/>
        </p:nvPicPr>
        <p:blipFill>
          <a:blip r:embed="rId3" cstate="print">
            <a:extLst>
              <a:ext uri="{28A0092B-C50C-407E-A947-70E740481C1C}">
                <a14:useLocalDpi xmlns:a14="http://schemas.microsoft.com/office/drawing/2010/main" val="0"/>
              </a:ext>
            </a:extLst>
          </a:blip>
          <a:stretch>
            <a:fillRect/>
          </a:stretch>
        </p:blipFill>
        <p:spPr>
          <a:xfrm>
            <a:off x="646848" y="3036696"/>
            <a:ext cx="3140710" cy="2355215"/>
          </a:xfrm>
          <a:prstGeom prst="rect">
            <a:avLst/>
          </a:prstGeom>
        </p:spPr>
      </p:pic>
      <p:sp>
        <p:nvSpPr>
          <p:cNvPr id="5" name="مستطيل 4"/>
          <p:cNvSpPr/>
          <p:nvPr/>
        </p:nvSpPr>
        <p:spPr>
          <a:xfrm>
            <a:off x="646848" y="5648868"/>
            <a:ext cx="3396741" cy="646331"/>
          </a:xfrm>
          <a:prstGeom prst="rect">
            <a:avLst/>
          </a:prstGeom>
        </p:spPr>
        <p:txBody>
          <a:bodyPr wrap="square">
            <a:spAutoFit/>
          </a:bodyPr>
          <a:lstStyle/>
          <a:p>
            <a:r>
              <a:rPr lang="en-US" dirty="0"/>
              <a:t/>
            </a:r>
            <a:br>
              <a:rPr lang="en-US" dirty="0"/>
            </a:br>
            <a:r>
              <a:rPr lang="en-US" b="1" dirty="0">
                <a:solidFill>
                  <a:srgbClr val="000000"/>
                </a:solidFill>
                <a:latin typeface="Roboto"/>
              </a:rPr>
              <a:t>cover with Whatman Filter</a:t>
            </a:r>
            <a:endParaRPr lang="en-US" dirty="0"/>
          </a:p>
        </p:txBody>
      </p:sp>
    </p:spTree>
    <p:extLst>
      <p:ext uri="{BB962C8B-B14F-4D97-AF65-F5344CB8AC3E}">
        <p14:creationId xmlns:p14="http://schemas.microsoft.com/office/powerpoint/2010/main" val="63049556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98150" y="291737"/>
            <a:ext cx="10631424" cy="3508653"/>
          </a:xfrm>
          <a:prstGeom prst="rect">
            <a:avLst/>
          </a:prstGeom>
          <a:noFill/>
        </p:spPr>
        <p:txBody>
          <a:bodyPr wrap="square" rtlCol="0">
            <a:spAutoFit/>
          </a:bodyPr>
          <a:lstStyle/>
          <a:p>
            <a:pPr marL="5080" marR="0" algn="just" rtl="1">
              <a:lnSpc>
                <a:spcPct val="150000"/>
              </a:lnSpc>
              <a:spcBef>
                <a:spcPts val="0"/>
              </a:spcBef>
              <a:spcAft>
                <a:spcPts val="0"/>
              </a:spcAft>
            </a:pPr>
            <a:r>
              <a:rPr lang="ar-SA" sz="28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رابعاً: الظاهرة الزجاجية (</a:t>
            </a:r>
            <a:r>
              <a:rPr lang="ar-SA" sz="2800" b="1" u="sng"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التزجج</a:t>
            </a:r>
            <a:r>
              <a:rPr lang="ar-SA" sz="28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Vitrification</a:t>
            </a:r>
            <a:r>
              <a:rPr lang="ar-SA" sz="28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800" b="1" u="sng"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50000"/>
              </a:lnSpc>
              <a:buFont typeface="Arial" panose="020B0604020202020204" pitchFamily="34" charset="0"/>
              <a:buChar char="•"/>
            </a:pPr>
            <a:r>
              <a:rPr lang="ar-SA" sz="2400" dirty="0">
                <a:effectLst/>
                <a:latin typeface="Calibri" panose="020F0502020204030204" pitchFamily="34" charset="0"/>
                <a:ea typeface="Calibri" panose="020F0502020204030204" pitchFamily="34" charset="0"/>
                <a:cs typeface="Times New Roman" panose="02020603050405020304" pitchFamily="18" charset="0"/>
              </a:rPr>
              <a:t>لوحظ بعض المشاكل الفسيولوجية لمحاصيل الصوبات فيما يسمى </a:t>
            </a:r>
            <a:r>
              <a:rPr lang="ar-SA"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بالظاهرة الزجاجية أو </a:t>
            </a:r>
            <a:r>
              <a:rPr lang="ar-SA" sz="24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الزجزجة</a:t>
            </a:r>
            <a:r>
              <a:rPr lang="ar-SA"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ar-SA" sz="2400" dirty="0">
                <a:effectLst/>
                <a:latin typeface="Calibri" panose="020F0502020204030204" pitchFamily="34" charset="0"/>
                <a:ea typeface="Calibri" panose="020F0502020204030204" pitchFamily="34" charset="0"/>
                <a:cs typeface="Times New Roman" panose="02020603050405020304" pitchFamily="18" charset="0"/>
              </a:rPr>
              <a:t>أو البلل بالماء أو يمكن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إستخدام</a:t>
            </a:r>
            <a:r>
              <a:rPr lang="ar-SA" sz="2400" dirty="0">
                <a:effectLst/>
                <a:latin typeface="Calibri" panose="020F0502020204030204" pitchFamily="34" charset="0"/>
                <a:ea typeface="Calibri" panose="020F0502020204030204" pitchFamily="34" charset="0"/>
                <a:cs typeface="Times New Roman" panose="02020603050405020304" pitchFamily="18" charset="0"/>
              </a:rPr>
              <a:t> لفظ الهشاشة، وتزيد هذه الظاهرة خصوصاً عند </a:t>
            </a:r>
            <a:r>
              <a:rPr lang="ar-SA"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نقص الكالسيوم</a:t>
            </a:r>
            <a:r>
              <a:rPr lang="ar-SA" sz="2400" dirty="0">
                <a:effectLst/>
                <a:latin typeface="Calibri" panose="020F0502020204030204" pitchFamily="34" charset="0"/>
                <a:ea typeface="Calibri" panose="020F0502020204030204" pitchFamily="34" charset="0"/>
                <a:cs typeface="Times New Roman" panose="02020603050405020304" pitchFamily="18" charset="0"/>
              </a:rPr>
              <a:t>، وتزيد عامة بالعوامل التي تساعد على زيادة نمو المجموع الجذري على حساب المجموع الخضري </a:t>
            </a:r>
          </a:p>
          <a:p>
            <a:pPr marL="285750" indent="-285750" algn="just" rtl="1">
              <a:lnSpc>
                <a:spcPct val="150000"/>
              </a:lnSpc>
              <a:buFont typeface="Arial" panose="020B0604020202020204" pitchFamily="34" charset="0"/>
              <a:buChar char="•"/>
            </a:pPr>
            <a:r>
              <a:rPr lang="ar-SA" sz="2400" dirty="0">
                <a:effectLst/>
                <a:latin typeface="Calibri" panose="020F0502020204030204" pitchFamily="34" charset="0"/>
                <a:ea typeface="Calibri" panose="020F0502020204030204" pitchFamily="34" charset="0"/>
                <a:cs typeface="Times New Roman" panose="02020603050405020304" pitchFamily="18" charset="0"/>
              </a:rPr>
              <a:t>وفي المعمل هذه الظاهرة تؤدي إلى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إستطالة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النباتات ويعقب ذلك زيادة الماء حيث تكون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عصيرية</a:t>
            </a:r>
            <a:r>
              <a:rPr lang="ar-SA" sz="2400" dirty="0">
                <a:effectLst/>
                <a:latin typeface="Calibri" panose="020F0502020204030204" pitchFamily="34" charset="0"/>
                <a:ea typeface="Calibri" panose="020F0502020204030204" pitchFamily="34" charset="0"/>
                <a:cs typeface="Times New Roman" panose="02020603050405020304" pitchFamily="18" charset="0"/>
              </a:rPr>
              <a:t> وتتميز بالهشاشة ثم أخيراً تصفر النباتات أو تكون شبه شفافة. </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39"/>
          <p:cNvPicPr/>
          <p:nvPr/>
        </p:nvPicPr>
        <p:blipFill>
          <a:blip r:embed="rId2" cstate="print">
            <a:extLst>
              <a:ext uri="{28A0092B-C50C-407E-A947-70E740481C1C}">
                <a14:useLocalDpi xmlns:a14="http://schemas.microsoft.com/office/drawing/2010/main" val="0"/>
              </a:ext>
            </a:extLst>
          </a:blip>
          <a:stretch>
            <a:fillRect/>
          </a:stretch>
        </p:blipFill>
        <p:spPr>
          <a:xfrm>
            <a:off x="1533398" y="3800390"/>
            <a:ext cx="9334899" cy="2974713"/>
          </a:xfrm>
          <a:prstGeom prst="rect">
            <a:avLst/>
          </a:prstGeom>
        </p:spPr>
      </p:pic>
    </p:spTree>
    <p:extLst>
      <p:ext uri="{BB962C8B-B14F-4D97-AF65-F5344CB8AC3E}">
        <p14:creationId xmlns:p14="http://schemas.microsoft.com/office/powerpoint/2010/main" val="346368461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4504" y="205801"/>
            <a:ext cx="11724350" cy="4062651"/>
          </a:xfrm>
          <a:prstGeom prst="rect">
            <a:avLst/>
          </a:prstGeom>
        </p:spPr>
        <p:txBody>
          <a:bodyPr wrap="square">
            <a:spAutoFit/>
          </a:bodyPr>
          <a:lstStyle/>
          <a:p>
            <a:pPr marL="285750" lvl="0" indent="-285750" algn="just" rtl="1">
              <a:lnSpc>
                <a:spcPct val="150000"/>
              </a:lnSpc>
              <a:buFont typeface="Arial" panose="020B0604020202020204" pitchFamily="34" charset="0"/>
              <a:buChar char="•"/>
            </a:pPr>
            <a:r>
              <a:rPr lang="ar-SA" sz="2800" b="1" u="sng" dirty="0">
                <a:solidFill>
                  <a:srgbClr val="FF0000"/>
                </a:solidFill>
                <a:latin typeface="Calibri" panose="020F0502020204030204" pitchFamily="34" charset="0"/>
                <a:ea typeface="Calibri" panose="020F0502020204030204" pitchFamily="34" charset="0"/>
                <a:cs typeface="+mj-cs"/>
              </a:rPr>
              <a:t>العوامل الآتية تؤثر على تكوين هذه </a:t>
            </a:r>
            <a:r>
              <a:rPr lang="ar-SA" sz="2800" b="1" u="sng" dirty="0" err="1">
                <a:solidFill>
                  <a:srgbClr val="FF0000"/>
                </a:solidFill>
                <a:latin typeface="Calibri" panose="020F0502020204030204" pitchFamily="34" charset="0"/>
                <a:ea typeface="Calibri" panose="020F0502020204030204" pitchFamily="34" charset="0"/>
                <a:cs typeface="+mj-cs"/>
              </a:rPr>
              <a:t>التزجج</a:t>
            </a:r>
            <a:r>
              <a:rPr lang="ar-SA" sz="2800" b="1" u="sng" dirty="0">
                <a:solidFill>
                  <a:srgbClr val="FF0000"/>
                </a:solidFill>
                <a:latin typeface="Calibri" panose="020F0502020204030204" pitchFamily="34" charset="0"/>
                <a:ea typeface="Calibri" panose="020F0502020204030204" pitchFamily="34" charset="0"/>
                <a:cs typeface="+mj-cs"/>
              </a:rPr>
              <a:t>:</a:t>
            </a:r>
            <a:endParaRPr lang="en-US" sz="2800" b="1" u="sng" dirty="0">
              <a:solidFill>
                <a:srgbClr val="FF0000"/>
              </a:solidFill>
              <a:latin typeface="Calibri" panose="020F0502020204030204" pitchFamily="34" charset="0"/>
              <a:ea typeface="Calibri" panose="020F0502020204030204" pitchFamily="34" charset="0"/>
              <a:cs typeface="+mj-cs"/>
            </a:endParaRPr>
          </a:p>
          <a:p>
            <a:pPr marL="342900" lvl="0" indent="-342900" algn="just" rtl="1">
              <a:lnSpc>
                <a:spcPct val="150000"/>
              </a:lnSpc>
              <a:buFont typeface="+mj-lt"/>
              <a:buAutoNum type="arabicParenR"/>
            </a:pPr>
            <a:r>
              <a:rPr lang="ar-SA" sz="2000" dirty="0">
                <a:solidFill>
                  <a:prstClr val="black"/>
                </a:solidFill>
                <a:latin typeface="Calibri" panose="020F0502020204030204" pitchFamily="34" charset="0"/>
                <a:ea typeface="Calibri" panose="020F0502020204030204" pitchFamily="34" charset="0"/>
                <a:cs typeface="+mj-cs"/>
              </a:rPr>
              <a:t>نوع النبات المأخوذ منه الجزء النباتي النباتي (</a:t>
            </a:r>
            <a:r>
              <a:rPr lang="en-US" sz="2000" b="1" dirty="0">
                <a:solidFill>
                  <a:srgbClr val="C00000"/>
                </a:solidFill>
                <a:latin typeface="Times New Roman" panose="02020603050405020304" pitchFamily="18" charset="0"/>
                <a:ea typeface="Calibri" panose="020F0502020204030204" pitchFamily="34" charset="0"/>
                <a:cs typeface="+mj-cs"/>
              </a:rPr>
              <a:t>Donor</a:t>
            </a:r>
            <a:r>
              <a:rPr lang="en-US" sz="2000" dirty="0">
                <a:solidFill>
                  <a:prstClr val="black"/>
                </a:solidFill>
                <a:latin typeface="Times New Roman" panose="02020603050405020304" pitchFamily="18" charset="0"/>
                <a:ea typeface="Calibri" panose="020F0502020204030204" pitchFamily="34" charset="0"/>
                <a:cs typeface="+mj-cs"/>
              </a:rPr>
              <a:t> </a:t>
            </a:r>
            <a:r>
              <a:rPr lang="en-US" sz="2000" b="1" dirty="0">
                <a:solidFill>
                  <a:srgbClr val="C00000"/>
                </a:solidFill>
                <a:latin typeface="Times New Roman" panose="02020603050405020304" pitchFamily="18" charset="0"/>
                <a:ea typeface="Calibri" panose="020F0502020204030204" pitchFamily="34" charset="0"/>
                <a:cs typeface="+mj-cs"/>
              </a:rPr>
              <a:t>Plant</a:t>
            </a:r>
            <a:r>
              <a:rPr lang="ar-SA" sz="2000" dirty="0">
                <a:solidFill>
                  <a:prstClr val="black"/>
                </a:solidFill>
                <a:latin typeface="Calibri" panose="020F0502020204030204" pitchFamily="34" charset="0"/>
                <a:ea typeface="Calibri" panose="020F0502020204030204" pitchFamily="34" charset="0"/>
                <a:cs typeface="+mj-cs"/>
              </a:rPr>
              <a:t>).</a:t>
            </a:r>
            <a:endParaRPr lang="en-US" sz="20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Font typeface="+mj-lt"/>
              <a:buAutoNum type="arabicParenR"/>
            </a:pPr>
            <a:r>
              <a:rPr lang="ar-SA" sz="2000" dirty="0">
                <a:solidFill>
                  <a:prstClr val="black"/>
                </a:solidFill>
                <a:latin typeface="Calibri" panose="020F0502020204030204" pitchFamily="34" charset="0"/>
                <a:ea typeface="Calibri" panose="020F0502020204030204" pitchFamily="34" charset="0"/>
                <a:cs typeface="+mj-cs"/>
              </a:rPr>
              <a:t>حجم وعاء الزراعة لوحظ أنه كلما كان كبيراً قلت الظاهرة.</a:t>
            </a:r>
            <a:endParaRPr lang="en-US" sz="2000" dirty="0">
              <a:solidFill>
                <a:prstClr val="black"/>
              </a:solidFill>
              <a:latin typeface="Calibri" panose="020F0502020204030204" pitchFamily="34" charset="0"/>
              <a:ea typeface="Calibri" panose="020F0502020204030204" pitchFamily="34" charset="0"/>
              <a:cs typeface="+mj-cs"/>
            </a:endParaRPr>
          </a:p>
          <a:p>
            <a:pPr marL="342900" lvl="0" indent="-342900" algn="just" rtl="1">
              <a:lnSpc>
                <a:spcPct val="150000"/>
              </a:lnSpc>
              <a:buFont typeface="+mj-lt"/>
              <a:buAutoNum type="arabicParenR"/>
            </a:pPr>
            <a:r>
              <a:rPr lang="ar-SA" sz="2000" dirty="0">
                <a:solidFill>
                  <a:prstClr val="black"/>
                </a:solidFill>
                <a:latin typeface="Calibri" panose="020F0502020204030204" pitchFamily="34" charset="0"/>
                <a:ea typeface="Calibri" panose="020F0502020204030204" pitchFamily="34" charset="0"/>
                <a:cs typeface="+mj-cs"/>
              </a:rPr>
              <a:t>نوعية البيئة – صلبة أم سائلة تقل في البيئات الصلبه حيث بتركيز الاجار بالبيئة يقلل من الظاهره  .</a:t>
            </a:r>
          </a:p>
          <a:p>
            <a:pPr marL="342900" marR="0" lvl="0" indent="-342900" algn="just" rtl="1">
              <a:lnSpc>
                <a:spcPct val="150000"/>
              </a:lnSpc>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المعاملة بدرجات الحرارة المنخفضة 3 -4 م.</a:t>
            </a:r>
            <a:endParaRPr lang="en-US" dirty="0">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تركيز النترات والكلوريدات والكالسيوم في البيئة كلما قلت زادت هذه الظاهره .</a:t>
            </a:r>
            <a:endParaRPr lang="en-US" dirty="0">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السيتوكينين: نوعيته وتركيزه – فقد وجد أن تقليل البنزيل أدينين( السيتوكاينين ) من البيئة يقلل من تكوين هذه الظاهرة.</a:t>
            </a:r>
            <a:endParaRPr lang="en-US" dirty="0">
              <a:latin typeface="Calibri" panose="020F0502020204030204" pitchFamily="34" charset="0"/>
              <a:ea typeface="Calibri" panose="020F0502020204030204" pitchFamily="34" charset="0"/>
              <a:cs typeface="+mj-cs"/>
            </a:endParaRPr>
          </a:p>
          <a:p>
            <a:pPr lvl="0" algn="just" rtl="1">
              <a:lnSpc>
                <a:spcPct val="150000"/>
              </a:lnSpc>
            </a:pPr>
            <a:endParaRPr lang="en-US" sz="2000" dirty="0">
              <a:solidFill>
                <a:prstClr val="black"/>
              </a:solidFill>
              <a:latin typeface="Calibri" panose="020F0502020204030204" pitchFamily="34" charset="0"/>
              <a:ea typeface="Calibri" panose="020F0502020204030204" pitchFamily="34" charset="0"/>
              <a:cs typeface="+mj-cs"/>
            </a:endParaRPr>
          </a:p>
        </p:txBody>
      </p:sp>
      <p:sp>
        <p:nvSpPr>
          <p:cNvPr id="3" name="مربع نص 1"/>
          <p:cNvSpPr txBox="1"/>
          <p:nvPr/>
        </p:nvSpPr>
        <p:spPr>
          <a:xfrm>
            <a:off x="1038934" y="3608474"/>
            <a:ext cx="10789920" cy="1427955"/>
          </a:xfrm>
          <a:prstGeom prst="rect">
            <a:avLst/>
          </a:prstGeom>
          <a:noFill/>
        </p:spPr>
        <p:txBody>
          <a:bodyPr wrap="square" rtlCol="0">
            <a:spAutoFit/>
          </a:bodyPr>
          <a:lstStyle/>
          <a:p>
            <a:pPr marL="342900" marR="0" lvl="0" indent="-342900" algn="just" rtl="1">
              <a:lnSpc>
                <a:spcPct val="150000"/>
              </a:lnSpc>
              <a:spcBef>
                <a:spcPts val="0"/>
              </a:spcBef>
              <a:spcAft>
                <a:spcPts val="0"/>
              </a:spcAft>
              <a:buFont typeface="+mj-lt"/>
              <a:buAutoNum type="arabicParenR" startAt="7"/>
            </a:pPr>
            <a:r>
              <a:rPr lang="ar-SA" sz="2000" dirty="0">
                <a:effectLst/>
                <a:latin typeface="Calibri" panose="020F0502020204030204" pitchFamily="34" charset="0"/>
                <a:ea typeface="Calibri" panose="020F0502020204030204" pitchFamily="34" charset="0"/>
                <a:cs typeface="Times New Roman" panose="02020603050405020304" pitchFamily="18" charset="0"/>
              </a:rPr>
              <a:t>تركيز الكربوهيدرات.</a:t>
            </a:r>
            <a:endParaRPr lang="en-US"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000" dirty="0">
                <a:latin typeface="Calibri" panose="020F0502020204030204" pitchFamily="34" charset="0"/>
                <a:ea typeface="Calibri" panose="020F0502020204030204" pitchFamily="34" charset="0"/>
                <a:cs typeface="Times New Roman" panose="02020603050405020304" pitchFamily="18" charset="0"/>
              </a:rPr>
              <a:t>تتميز </a:t>
            </a:r>
            <a:r>
              <a:rPr lang="ar-SA" sz="2000" dirty="0">
                <a:effectLst/>
                <a:latin typeface="Calibri" panose="020F0502020204030204" pitchFamily="34" charset="0"/>
                <a:ea typeface="Calibri" panose="020F0502020204030204" pitchFamily="34" charset="0"/>
                <a:cs typeface="Times New Roman" panose="02020603050405020304" pitchFamily="18" charset="0"/>
              </a:rPr>
              <a:t>أوراق النباتات ذات الظاهرة الزجاجية بأنها عريضة وسميكة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وعصيرية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وغضة أو متجعدة ذات تشوهات واضحة وذلك من خلال نقص عمليات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اللجننة</a:t>
            </a:r>
            <a:r>
              <a:rPr lang="ar-SA" sz="2000" dirty="0">
                <a:effectLst/>
                <a:latin typeface="Calibri" panose="020F0502020204030204" pitchFamily="34" charset="0"/>
                <a:ea typeface="Calibri" panose="020F0502020204030204" pitchFamily="34" charset="0"/>
                <a:cs typeface="Times New Roman" panose="02020603050405020304" pitchFamily="18" charset="0"/>
              </a:rPr>
              <a:t> للأوعية والخلايا وكذلك تضخمها.</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39"/>
          <p:cNvPicPr/>
          <p:nvPr/>
        </p:nvPicPr>
        <p:blipFill>
          <a:blip r:embed="rId2" cstate="print">
            <a:extLst>
              <a:ext uri="{28A0092B-C50C-407E-A947-70E740481C1C}">
                <a14:useLocalDpi xmlns:a14="http://schemas.microsoft.com/office/drawing/2010/main" val="0"/>
              </a:ext>
            </a:extLst>
          </a:blip>
          <a:stretch>
            <a:fillRect/>
          </a:stretch>
        </p:blipFill>
        <p:spPr>
          <a:xfrm>
            <a:off x="266302" y="321135"/>
            <a:ext cx="3325984" cy="2827014"/>
          </a:xfrm>
          <a:prstGeom prst="rect">
            <a:avLst/>
          </a:prstGeom>
        </p:spPr>
      </p:pic>
    </p:spTree>
    <p:extLst>
      <p:ext uri="{BB962C8B-B14F-4D97-AF65-F5344CB8AC3E}">
        <p14:creationId xmlns:p14="http://schemas.microsoft.com/office/powerpoint/2010/main" val="342432410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3568" y="463296"/>
            <a:ext cx="11082528" cy="3416320"/>
          </a:xfrm>
          <a:prstGeom prst="rect">
            <a:avLst/>
          </a:prstGeom>
          <a:noFill/>
        </p:spPr>
        <p:txBody>
          <a:bodyPr wrap="square" rtlCol="0">
            <a:spAutoFit/>
          </a:bodyPr>
          <a:lstStyle/>
          <a:p>
            <a:pPr marL="5080" marR="0" algn="just" rtl="1">
              <a:lnSpc>
                <a:spcPct val="150000"/>
              </a:lnSpc>
              <a:spcBef>
                <a:spcPts val="0"/>
              </a:spcBef>
              <a:spcAft>
                <a:spcPts val="0"/>
              </a:spcAft>
            </a:pPr>
            <a:r>
              <a:rPr lang="ar-SA" sz="24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خامساً: </a:t>
            </a:r>
            <a:r>
              <a:rPr lang="ar-SA" sz="2400" b="1" u="sng" dirty="0" err="1">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الإختلافات</a:t>
            </a:r>
            <a:r>
              <a:rPr lang="ar-SA" sz="24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الوراثية (</a:t>
            </a:r>
            <a:r>
              <a:rPr lang="en-US" sz="24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Somaclonal Variation</a:t>
            </a:r>
            <a:r>
              <a:rPr lang="ar-SA" sz="24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u="sng"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50000"/>
              </a:lnSpc>
              <a:buFont typeface="Arial" panose="020B0604020202020204" pitchFamily="34" charset="0"/>
              <a:buChar char="•"/>
            </a:pPr>
            <a:r>
              <a:rPr lang="ar-SA" sz="2000" dirty="0">
                <a:effectLst/>
                <a:latin typeface="Calibri" panose="020F0502020204030204" pitchFamily="34" charset="0"/>
                <a:ea typeface="Calibri" panose="020F0502020204030204" pitchFamily="34" charset="0"/>
                <a:cs typeface="Times New Roman" panose="02020603050405020304" pitchFamily="18" charset="0"/>
              </a:rPr>
              <a:t>من المعروف حالياً أن هناك إختلافات وراثية قد تظهر في الخلايا غير المتميزة (الكالُس) وكذلك  عند زراعة البروتوبلاست والأنسجة المختلفة وأيضاً في الصفات المورفولوجية للنباتات الناتجة من زراعة الانسجة. ومعظم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الإختلافات</a:t>
            </a:r>
            <a:r>
              <a:rPr lang="ar-SA" sz="2000" dirty="0">
                <a:effectLst/>
                <a:latin typeface="Calibri" panose="020F0502020204030204" pitchFamily="34" charset="0"/>
                <a:ea typeface="Calibri" panose="020F0502020204030204" pitchFamily="34" charset="0"/>
                <a:cs typeface="Times New Roman" panose="02020603050405020304" pitchFamily="18" charset="0"/>
              </a:rPr>
              <a:t> الوراثية قد ترجع إلى التغيرات في عدد وتركيب الكروموسومات.</a:t>
            </a:r>
          </a:p>
          <a:p>
            <a:pPr marL="285750" indent="-285750" algn="just" rtl="1">
              <a:lnSpc>
                <a:spcPct val="150000"/>
              </a:lnSpc>
              <a:buFont typeface="Arial" panose="020B0604020202020204" pitchFamily="34" charset="0"/>
              <a:buChar char="•"/>
            </a:pPr>
            <a:r>
              <a:rPr lang="ar-SA" sz="2000" dirty="0">
                <a:effectLst/>
                <a:latin typeface="Calibri" panose="020F0502020204030204" pitchFamily="34" charset="0"/>
                <a:ea typeface="Calibri" panose="020F0502020204030204" pitchFamily="34" charset="0"/>
                <a:cs typeface="Times New Roman" panose="02020603050405020304" pitchFamily="18" charset="0"/>
              </a:rPr>
              <a:t>ويمكن الإستفادة من الإختلافات الوراثية التي تظهر على النباتات الناتجة من زراعة الخلايا الجسمية على بيئة غذائية داخل المعمل </a:t>
            </a:r>
          </a:p>
          <a:p>
            <a:pPr algn="just" rtl="1">
              <a:lnSpc>
                <a:spcPct val="150000"/>
              </a:lnSpc>
            </a:pPr>
            <a:r>
              <a:rPr lang="ar-SA" sz="2000"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in</a:t>
            </a:r>
            <a:r>
              <a:rPr lang="en-US" sz="2000" dirty="0">
                <a:effectLst/>
                <a:latin typeface="Times New Roman" panose="02020603050405020304" pitchFamily="18" charset="0"/>
                <a:ea typeface="Calibri" panose="020F0502020204030204" pitchFamily="34" charset="0"/>
                <a:cs typeface="Arial" panose="020B0604020202020204" pitchFamily="34" charset="0"/>
              </a:rPr>
              <a:t> </a:t>
            </a:r>
            <a:r>
              <a:rPr lang="en-US" sz="20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vitro</a:t>
            </a:r>
            <a:r>
              <a:rPr lang="ar-SA" sz="2000" dirty="0">
                <a:effectLst/>
                <a:latin typeface="Calibri" panose="020F0502020204030204" pitchFamily="34" charset="0"/>
                <a:ea typeface="Calibri" panose="020F0502020204030204" pitchFamily="34" charset="0"/>
                <a:cs typeface="Times New Roman" panose="02020603050405020304" pitchFamily="18" charset="0"/>
              </a:rPr>
              <a:t>) في إحداث تغييرات وراثية بمعدلات عالية في الأصناف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الإقتصادية</a:t>
            </a:r>
            <a:r>
              <a:rPr lang="ar-SA" sz="2000" dirty="0">
                <a:effectLst/>
                <a:latin typeface="Calibri" panose="020F0502020204030204" pitchFamily="34" charset="0"/>
                <a:ea typeface="Calibri" panose="020F0502020204030204" pitchFamily="34" charset="0"/>
                <a:cs typeface="Times New Roman" panose="02020603050405020304" pitchFamily="18" charset="0"/>
              </a:rPr>
              <a:t> بدون إجراء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تهجينات</a:t>
            </a:r>
            <a:r>
              <a:rPr lang="ar-SA" sz="2000" dirty="0">
                <a:effectLst/>
                <a:latin typeface="Calibri" panose="020F0502020204030204" pitchFamily="34" charset="0"/>
                <a:ea typeface="Calibri" panose="020F0502020204030204" pitchFamily="34" charset="0"/>
                <a:cs typeface="Times New Roman" panose="02020603050405020304" pitchFamily="18" charset="0"/>
              </a:rPr>
              <a:t> مع تراكيب وراثية أخرى وبالتالي ممارسة إجراء عملية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الإنتخاب</a:t>
            </a:r>
            <a:r>
              <a:rPr lang="ar-SA" sz="2000" dirty="0">
                <a:effectLst/>
                <a:latin typeface="Calibri" panose="020F0502020204030204" pitchFamily="34" charset="0"/>
                <a:ea typeface="Calibri" panose="020F0502020204030204" pitchFamily="34" charset="0"/>
                <a:cs typeface="Times New Roman" panose="02020603050405020304" pitchFamily="18" charset="0"/>
              </a:rPr>
              <a:t> بين النباتات الناتجة.</a:t>
            </a:r>
          </a:p>
        </p:txBody>
      </p:sp>
      <p:pic>
        <p:nvPicPr>
          <p:cNvPr id="3" name="Picture 40"/>
          <p:cNvPicPr/>
          <p:nvPr/>
        </p:nvPicPr>
        <p:blipFill>
          <a:blip r:embed="rId2" cstate="print">
            <a:extLst>
              <a:ext uri="{28A0092B-C50C-407E-A947-70E740481C1C}">
                <a14:useLocalDpi xmlns:a14="http://schemas.microsoft.com/office/drawing/2010/main" val="0"/>
              </a:ext>
            </a:extLst>
          </a:blip>
          <a:stretch>
            <a:fillRect/>
          </a:stretch>
        </p:blipFill>
        <p:spPr>
          <a:xfrm>
            <a:off x="944880" y="4258491"/>
            <a:ext cx="10491216" cy="2293837"/>
          </a:xfrm>
          <a:prstGeom prst="rect">
            <a:avLst/>
          </a:prstGeom>
        </p:spPr>
      </p:pic>
      <p:sp>
        <p:nvSpPr>
          <p:cNvPr id="4" name="مربع نص 1"/>
          <p:cNvSpPr txBox="1"/>
          <p:nvPr/>
        </p:nvSpPr>
        <p:spPr>
          <a:xfrm>
            <a:off x="353568" y="3657479"/>
            <a:ext cx="11082528" cy="504625"/>
          </a:xfrm>
          <a:prstGeom prst="rect">
            <a:avLst/>
          </a:prstGeom>
          <a:noFill/>
        </p:spPr>
        <p:txBody>
          <a:bodyPr wrap="square" rtlCol="0">
            <a:spAutoFit/>
          </a:bodyPr>
          <a:lstStyle/>
          <a:p>
            <a:pPr marL="285750" indent="-285750" algn="just" rtl="1">
              <a:lnSpc>
                <a:spcPct val="150000"/>
              </a:lnSpc>
              <a:buFont typeface="Arial" panose="020B0604020202020204" pitchFamily="34" charset="0"/>
              <a:buChar char="•"/>
            </a:pPr>
            <a:r>
              <a:rPr lang="ar-SA" sz="2000" dirty="0">
                <a:effectLst/>
                <a:latin typeface="Calibri" panose="020F0502020204030204" pitchFamily="34" charset="0"/>
                <a:ea typeface="Calibri" panose="020F0502020204030204" pitchFamily="34" charset="0"/>
                <a:cs typeface="Times New Roman" panose="02020603050405020304" pitchFamily="18" charset="0"/>
              </a:rPr>
              <a:t>وقد إستخدم إحداث الطفرات معملياً في تحسين محاصيل عديدة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542532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65760" y="877824"/>
            <a:ext cx="11021568" cy="4708981"/>
          </a:xfrm>
          <a:prstGeom prst="rect">
            <a:avLst/>
          </a:prstGeom>
          <a:noFill/>
        </p:spPr>
        <p:txBody>
          <a:bodyPr wrap="square" rtlCol="0">
            <a:spAutoFit/>
          </a:bodyPr>
          <a:lstStyle/>
          <a:p>
            <a:pPr algn="just" rtl="1">
              <a:lnSpc>
                <a:spcPct val="150000"/>
              </a:lnSpc>
            </a:pPr>
            <a:r>
              <a:rPr lang="ar-SA" sz="2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تفسير نشأة </a:t>
            </a:r>
            <a:r>
              <a:rPr lang="ar-SA" sz="2800" b="1" u="sng"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الإختلافات</a:t>
            </a:r>
            <a:r>
              <a:rPr lang="ar-SA" sz="2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الوراثية (</a:t>
            </a:r>
            <a:r>
              <a:rPr lang="en-US" sz="2800" b="1" u="sng" dirty="0" err="1">
                <a:solidFill>
                  <a:srgbClr val="FF0000"/>
                </a:solidFill>
                <a:effectLst/>
                <a:latin typeface="Times New Roman" panose="02020603050405020304" pitchFamily="18" charset="0"/>
                <a:ea typeface="Calibri" panose="020F0502020204030204" pitchFamily="34" charset="0"/>
                <a:cs typeface="Arial" panose="020B0604020202020204" pitchFamily="34" charset="0"/>
              </a:rPr>
              <a:t>Somaclones</a:t>
            </a:r>
            <a:r>
              <a:rPr lang="ar-SA" sz="2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400"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a:effectLst/>
                <a:latin typeface="Calibri" panose="020F0502020204030204" pitchFamily="34" charset="0"/>
                <a:ea typeface="Calibri" panose="020F0502020204030204" pitchFamily="34" charset="0"/>
                <a:cs typeface="Times New Roman" panose="02020603050405020304" pitchFamily="18" charset="0"/>
              </a:rPr>
              <a:t>لقد تم نشر عدد من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الإحتمالات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بواسطة كثير من الباحثين لتفسير نشأة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الإختلافات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الوراثية بين النباتات الناتجة من زراعة الخلايا الجسمية ( الأوراق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الفلقية</a:t>
            </a:r>
            <a:r>
              <a:rPr lang="ar-SA" sz="2400" dirty="0">
                <a:effectLst/>
                <a:latin typeface="Calibri" panose="020F0502020204030204" pitchFamily="34" charset="0"/>
                <a:ea typeface="Calibri" panose="020F0502020204030204" pitchFamily="34" charset="0"/>
                <a:cs typeface="Times New Roman" panose="02020603050405020304" pitchFamily="18" charset="0"/>
              </a:rPr>
              <a:t>، الجذر ، الساق، مزارع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البروتوبلاست</a:t>
            </a:r>
            <a:r>
              <a:rPr lang="ar-SA" sz="2400" dirty="0">
                <a:effectLst/>
                <a:latin typeface="Calibri" panose="020F0502020204030204" pitchFamily="34" charset="0"/>
                <a:ea typeface="Calibri" panose="020F0502020204030204" pitchFamily="34" charset="0"/>
                <a:cs typeface="Times New Roman" panose="02020603050405020304" pitchFamily="18" charset="0"/>
              </a:rPr>
              <a:t>) ويمكن تلخيص هذه </a:t>
            </a:r>
            <a:r>
              <a:rPr lang="ar-SA" sz="2400" dirty="0" err="1">
                <a:effectLst/>
                <a:latin typeface="Calibri" panose="020F0502020204030204" pitchFamily="34" charset="0"/>
                <a:ea typeface="Calibri" panose="020F0502020204030204" pitchFamily="34" charset="0"/>
                <a:cs typeface="Times New Roman" panose="02020603050405020304" pitchFamily="18" charset="0"/>
              </a:rPr>
              <a:t>الإحتمالات</a:t>
            </a:r>
            <a:r>
              <a:rPr lang="ar-SA" sz="2400" dirty="0">
                <a:effectLst/>
                <a:latin typeface="Calibri" panose="020F0502020204030204" pitchFamily="34" charset="0"/>
                <a:ea typeface="Calibri" panose="020F0502020204030204" pitchFamily="34" charset="0"/>
                <a:cs typeface="Times New Roman" panose="02020603050405020304" pitchFamily="18" charset="0"/>
              </a:rPr>
              <a:t> في النقاط التالية: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385623"/>
              </a:buClr>
              <a:buFont typeface="+mj-lt"/>
              <a:buAutoNum type="arabicParenR"/>
            </a:pPr>
            <a:r>
              <a:rPr lang="ar-SA" sz="2400" dirty="0">
                <a:effectLst/>
                <a:latin typeface="Calibri" panose="020F0502020204030204" pitchFamily="34" charset="0"/>
                <a:ea typeface="Calibri" panose="020F0502020204030204" pitchFamily="34" charset="0"/>
                <a:cs typeface="Times New Roman" panose="02020603050405020304" pitchFamily="18" charset="0"/>
              </a:rPr>
              <a:t>طفرات جينية.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385623"/>
              </a:buClr>
              <a:buFont typeface="+mj-lt"/>
              <a:buAutoNum type="arabicParenR"/>
            </a:pPr>
            <a:r>
              <a:rPr lang="ar-SA" sz="2400" dirty="0">
                <a:effectLst/>
                <a:latin typeface="Calibri" panose="020F0502020204030204" pitchFamily="34" charset="0"/>
                <a:ea typeface="Calibri" panose="020F0502020204030204" pitchFamily="34" charset="0"/>
                <a:cs typeface="Times New Roman" panose="02020603050405020304" pitchFamily="18" charset="0"/>
              </a:rPr>
              <a:t>تغيرات في أجزاء الكروموسوم.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a:effectLst/>
                <a:latin typeface="Calibri" panose="020F0502020204030204" pitchFamily="34" charset="0"/>
                <a:ea typeface="Calibri" panose="020F0502020204030204" pitchFamily="34" charset="0"/>
                <a:cs typeface="Times New Roman" panose="02020603050405020304" pitchFamily="18" charset="0"/>
              </a:rPr>
              <a:t>النقص (</a:t>
            </a:r>
            <a:r>
              <a:rPr lang="en-US" sz="24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Deletion</a:t>
            </a:r>
            <a:r>
              <a:rPr lang="ar-SA"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a:effectLst/>
                <a:latin typeface="Calibri" panose="020F0502020204030204" pitchFamily="34" charset="0"/>
                <a:ea typeface="Calibri" panose="020F0502020204030204" pitchFamily="34" charset="0"/>
                <a:cs typeface="Times New Roman" panose="02020603050405020304" pitchFamily="18" charset="0"/>
              </a:rPr>
              <a:t>الإضافة (</a:t>
            </a:r>
            <a:r>
              <a:rPr lang="en-US" sz="24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Duplication</a:t>
            </a:r>
            <a:r>
              <a:rPr lang="ar-SA"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2"/>
          <p:cNvPicPr/>
          <p:nvPr/>
        </p:nvPicPr>
        <p:blipFill>
          <a:blip r:embed="rId2" cstate="print">
            <a:extLst>
              <a:ext uri="{28A0092B-C50C-407E-A947-70E740481C1C}">
                <a14:useLocalDpi xmlns:a14="http://schemas.microsoft.com/office/drawing/2010/main" val="0"/>
              </a:ext>
            </a:extLst>
          </a:blip>
          <a:stretch>
            <a:fillRect/>
          </a:stretch>
        </p:blipFill>
        <p:spPr>
          <a:xfrm>
            <a:off x="977201" y="2965270"/>
            <a:ext cx="2540000" cy="2896162"/>
          </a:xfrm>
          <a:prstGeom prst="rect">
            <a:avLst/>
          </a:prstGeom>
        </p:spPr>
      </p:pic>
      <p:pic>
        <p:nvPicPr>
          <p:cNvPr id="4" name="Picture 43"/>
          <p:cNvPicPr/>
          <p:nvPr/>
        </p:nvPicPr>
        <p:blipFill>
          <a:blip r:embed="rId3" cstate="print">
            <a:extLst>
              <a:ext uri="{28A0092B-C50C-407E-A947-70E740481C1C}">
                <a14:useLocalDpi xmlns:a14="http://schemas.microsoft.com/office/drawing/2010/main" val="0"/>
              </a:ext>
            </a:extLst>
          </a:blip>
          <a:stretch>
            <a:fillRect/>
          </a:stretch>
        </p:blipFill>
        <p:spPr>
          <a:xfrm>
            <a:off x="3602926" y="2965269"/>
            <a:ext cx="2540000" cy="2894257"/>
          </a:xfrm>
          <a:prstGeom prst="rect">
            <a:avLst/>
          </a:prstGeom>
        </p:spPr>
      </p:pic>
    </p:spTree>
    <p:extLst>
      <p:ext uri="{BB962C8B-B14F-4D97-AF65-F5344CB8AC3E}">
        <p14:creationId xmlns:p14="http://schemas.microsoft.com/office/powerpoint/2010/main" val="6783463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4321" y="104503"/>
            <a:ext cx="11821886" cy="8217634"/>
          </a:xfrm>
          <a:prstGeom prst="rect">
            <a:avLst/>
          </a:prstGeom>
          <a:noFill/>
        </p:spPr>
        <p:txBody>
          <a:bodyPr wrap="square" rtlCol="0">
            <a:spAutoFit/>
          </a:bodyPr>
          <a:lstStyle/>
          <a:p>
            <a:pPr marL="342900" marR="0" lvl="0" indent="-342900" algn="just" rtl="1">
              <a:lnSpc>
                <a:spcPct val="150000"/>
              </a:lnSpc>
              <a:spcBef>
                <a:spcPts val="0"/>
              </a:spcBef>
              <a:spcAft>
                <a:spcPts val="0"/>
              </a:spcAft>
              <a:buClr>
                <a:srgbClr val="385623"/>
              </a:buClr>
              <a:buFont typeface="+mj-lt"/>
              <a:buAutoNum type="arabicParenR" startAt="3"/>
            </a:pPr>
            <a:r>
              <a:rPr lang="ar-SA" sz="2400" dirty="0">
                <a:effectLst/>
                <a:latin typeface="Calibri" panose="020F0502020204030204" pitchFamily="34" charset="0"/>
                <a:ea typeface="Calibri" panose="020F0502020204030204" pitchFamily="34" charset="0"/>
                <a:cs typeface="+mj-cs"/>
              </a:rPr>
              <a:t>تغيرات ترتيبية للجينات على الكروموسوم وتشمل:</a:t>
            </a:r>
            <a:endParaRPr lang="en-US" sz="24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err="1">
                <a:effectLst/>
                <a:latin typeface="Calibri" panose="020F0502020204030204" pitchFamily="34" charset="0"/>
                <a:ea typeface="Calibri" panose="020F0502020204030204" pitchFamily="34" charset="0"/>
                <a:cs typeface="+mj-cs"/>
              </a:rPr>
              <a:t>الإنتقالات</a:t>
            </a:r>
            <a:r>
              <a:rPr lang="ar-SA" sz="2400" dirty="0">
                <a:effectLst/>
                <a:latin typeface="Calibri" panose="020F0502020204030204" pitchFamily="34" charset="0"/>
                <a:ea typeface="Calibri" panose="020F0502020204030204" pitchFamily="34" charset="0"/>
                <a:cs typeface="+mj-cs"/>
              </a:rPr>
              <a:t> </a:t>
            </a:r>
            <a:r>
              <a:rPr lang="ar-SA" sz="2400" dirty="0" err="1">
                <a:effectLst/>
                <a:latin typeface="Calibri" panose="020F0502020204030204" pitchFamily="34" charset="0"/>
                <a:ea typeface="Calibri" panose="020F0502020204030204" pitchFamily="34" charset="0"/>
                <a:cs typeface="+mj-cs"/>
              </a:rPr>
              <a:t>الكروموسومية</a:t>
            </a:r>
            <a:endParaRPr lang="en-US" sz="24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err="1">
                <a:effectLst/>
                <a:latin typeface="Calibri" panose="020F0502020204030204" pitchFamily="34" charset="0"/>
                <a:ea typeface="Calibri" panose="020F0502020204030204" pitchFamily="34" charset="0"/>
                <a:cs typeface="+mj-cs"/>
              </a:rPr>
              <a:t>الإنقلابات</a:t>
            </a:r>
            <a:r>
              <a:rPr lang="ar-SA" sz="2400" dirty="0">
                <a:effectLst/>
                <a:latin typeface="Calibri" panose="020F0502020204030204" pitchFamily="34" charset="0"/>
                <a:ea typeface="Calibri" panose="020F0502020204030204" pitchFamily="34" charset="0"/>
                <a:cs typeface="+mj-cs"/>
              </a:rPr>
              <a:t> </a:t>
            </a:r>
            <a:r>
              <a:rPr lang="ar-SA" sz="2400" dirty="0" err="1">
                <a:effectLst/>
                <a:latin typeface="Calibri" panose="020F0502020204030204" pitchFamily="34" charset="0"/>
                <a:ea typeface="Calibri" panose="020F0502020204030204" pitchFamily="34" charset="0"/>
                <a:cs typeface="+mj-cs"/>
              </a:rPr>
              <a:t>الكروموسومية</a:t>
            </a:r>
            <a:endParaRPr lang="en-US" sz="2400" dirty="0">
              <a:effectLst/>
              <a:latin typeface="Calibri" panose="020F0502020204030204" pitchFamily="34" charset="0"/>
              <a:ea typeface="Calibri" panose="020F0502020204030204" pitchFamily="34" charset="0"/>
              <a:cs typeface="+mj-cs"/>
            </a:endParaRPr>
          </a:p>
          <a:p>
            <a:pPr algn="just" rtl="1">
              <a:lnSpc>
                <a:spcPct val="150000"/>
              </a:lnSpc>
            </a:pPr>
            <a:r>
              <a:rPr lang="ar-SA" sz="2400" dirty="0">
                <a:effectLst/>
                <a:latin typeface="Calibri" panose="020F0502020204030204" pitchFamily="34" charset="0"/>
                <a:ea typeface="Calibri" panose="020F0502020204030204" pitchFamily="34" charset="0"/>
                <a:cs typeface="+mj-cs"/>
              </a:rPr>
              <a:t> </a:t>
            </a:r>
          </a:p>
          <a:p>
            <a:pPr algn="just" rtl="1">
              <a:lnSpc>
                <a:spcPct val="150000"/>
              </a:lnSpc>
            </a:pPr>
            <a:endParaRPr lang="ar-SA" sz="2400" dirty="0">
              <a:latin typeface="Calibri" panose="020F0502020204030204" pitchFamily="34" charset="0"/>
              <a:ea typeface="Calibri" panose="020F0502020204030204" pitchFamily="34" charset="0"/>
              <a:cs typeface="+mj-cs"/>
            </a:endParaRPr>
          </a:p>
          <a:p>
            <a:pPr algn="just" rtl="1">
              <a:lnSpc>
                <a:spcPct val="150000"/>
              </a:lnSpc>
            </a:pPr>
            <a:endParaRPr lang="ar-SA" sz="2400" dirty="0">
              <a:effectLst/>
              <a:latin typeface="Calibri" panose="020F0502020204030204" pitchFamily="34" charset="0"/>
              <a:ea typeface="Calibri" panose="020F0502020204030204" pitchFamily="34" charset="0"/>
              <a:cs typeface="+mj-cs"/>
            </a:endParaRPr>
          </a:p>
          <a:p>
            <a:pPr algn="just" rtl="1">
              <a:lnSpc>
                <a:spcPct val="150000"/>
              </a:lnSpc>
            </a:pPr>
            <a:endParaRPr lang="ar-SA" sz="2400" dirty="0">
              <a:effectLst/>
              <a:latin typeface="Calibri" panose="020F0502020204030204" pitchFamily="34" charset="0"/>
              <a:ea typeface="Calibri" panose="020F0502020204030204" pitchFamily="34" charset="0"/>
              <a:cs typeface="+mj-cs"/>
            </a:endParaRPr>
          </a:p>
          <a:p>
            <a:pPr algn="just" rtl="1">
              <a:lnSpc>
                <a:spcPct val="150000"/>
              </a:lnSpc>
            </a:pPr>
            <a:endParaRPr lang="en-US" sz="24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385623"/>
              </a:buClr>
              <a:buFont typeface="+mj-lt"/>
              <a:buAutoNum type="arabicParenR" startAt="4"/>
            </a:pPr>
            <a:r>
              <a:rPr lang="ar-SA" sz="2400" dirty="0">
                <a:effectLst/>
                <a:latin typeface="Calibri" panose="020F0502020204030204" pitchFamily="34" charset="0"/>
                <a:ea typeface="Calibri" panose="020F0502020204030204" pitchFamily="34" charset="0"/>
                <a:cs typeface="+mj-cs"/>
              </a:rPr>
              <a:t>تغيرات عددية في المجموعة </a:t>
            </a:r>
            <a:r>
              <a:rPr lang="ar-SA" sz="2400" dirty="0" err="1">
                <a:effectLst/>
                <a:latin typeface="Calibri" panose="020F0502020204030204" pitchFamily="34" charset="0"/>
                <a:ea typeface="Calibri" panose="020F0502020204030204" pitchFamily="34" charset="0"/>
                <a:cs typeface="+mj-cs"/>
              </a:rPr>
              <a:t>الكروموسومية</a:t>
            </a:r>
            <a:r>
              <a:rPr lang="ar-SA" sz="2400" dirty="0">
                <a:effectLst/>
                <a:latin typeface="Calibri" panose="020F0502020204030204" pitchFamily="34" charset="0"/>
                <a:ea typeface="Calibri" panose="020F0502020204030204" pitchFamily="34" charset="0"/>
                <a:cs typeface="+mj-cs"/>
              </a:rPr>
              <a:t> وتشمل:</a:t>
            </a:r>
            <a:endParaRPr lang="en-US" sz="24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a:effectLst/>
                <a:latin typeface="Calibri" panose="020F0502020204030204" pitchFamily="34" charset="0"/>
                <a:ea typeface="Calibri" panose="020F0502020204030204" pitchFamily="34" charset="0"/>
                <a:cs typeface="+mj-cs"/>
              </a:rPr>
              <a:t>عديد </a:t>
            </a:r>
            <a:r>
              <a:rPr lang="ar-SA" sz="2400" dirty="0" err="1">
                <a:effectLst/>
                <a:latin typeface="Calibri" panose="020F0502020204030204" pitchFamily="34" charset="0"/>
                <a:ea typeface="Calibri" panose="020F0502020204030204" pitchFamily="34" charset="0"/>
                <a:cs typeface="+mj-cs"/>
              </a:rPr>
              <a:t>الأنوية</a:t>
            </a:r>
            <a:r>
              <a:rPr lang="ar-SA" sz="2400" dirty="0">
                <a:effectLst/>
                <a:latin typeface="Calibri" panose="020F0502020204030204" pitchFamily="34" charset="0"/>
                <a:ea typeface="Calibri" panose="020F0502020204030204" pitchFamily="34" charset="0"/>
                <a:cs typeface="+mj-cs"/>
              </a:rPr>
              <a:t> (</a:t>
            </a:r>
            <a:r>
              <a:rPr lang="en-US" sz="2400" b="1" dirty="0">
                <a:solidFill>
                  <a:srgbClr val="C00000"/>
                </a:solidFill>
                <a:effectLst/>
                <a:latin typeface="Times New Roman" panose="02020603050405020304" pitchFamily="18" charset="0"/>
                <a:ea typeface="Calibri" panose="020F0502020204030204" pitchFamily="34" charset="0"/>
                <a:cs typeface="+mj-cs"/>
              </a:rPr>
              <a:t>Polyploidy</a:t>
            </a:r>
            <a:r>
              <a:rPr lang="ar-SA" sz="2400" dirty="0">
                <a:effectLst/>
                <a:latin typeface="Calibri" panose="020F0502020204030204" pitchFamily="34" charset="0"/>
                <a:ea typeface="Calibri" panose="020F0502020204030204" pitchFamily="34" charset="0"/>
                <a:cs typeface="+mj-cs"/>
              </a:rPr>
              <a:t>)</a:t>
            </a:r>
            <a:endParaRPr lang="en-US" sz="24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r>
              <a:rPr lang="ar-SA" sz="2400" dirty="0">
                <a:effectLst/>
                <a:latin typeface="Calibri" panose="020F0502020204030204" pitchFamily="34" charset="0"/>
                <a:ea typeface="Calibri" panose="020F0502020204030204" pitchFamily="34" charset="0"/>
                <a:cs typeface="+mj-cs"/>
              </a:rPr>
              <a:t>وحيد النواة (</a:t>
            </a:r>
            <a:r>
              <a:rPr lang="en-US" sz="2400" b="1" dirty="0">
                <a:solidFill>
                  <a:srgbClr val="C00000"/>
                </a:solidFill>
                <a:effectLst/>
                <a:latin typeface="Times New Roman" panose="02020603050405020304" pitchFamily="18" charset="0"/>
                <a:ea typeface="Calibri" panose="020F0502020204030204" pitchFamily="34" charset="0"/>
                <a:cs typeface="+mj-cs"/>
              </a:rPr>
              <a:t>Aneuploidy</a:t>
            </a:r>
            <a:r>
              <a:rPr lang="ar-SA" sz="2400" dirty="0">
                <a:effectLst/>
                <a:latin typeface="Calibri" panose="020F0502020204030204" pitchFamily="34" charset="0"/>
                <a:ea typeface="Calibri" panose="020F0502020204030204" pitchFamily="34" charset="0"/>
                <a:cs typeface="+mj-cs"/>
              </a:rPr>
              <a:t>)</a:t>
            </a:r>
            <a:endParaRPr lang="en-US" sz="24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endParaRPr lang="en-US" sz="2400" dirty="0">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endParaRPr lang="en-US" sz="32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Clr>
                <a:srgbClr val="0070C0"/>
              </a:buClr>
              <a:buFont typeface="+mj-cs"/>
              <a:buAutoNum type="arabic2Minus"/>
            </a:pP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4"/>
          <p:cNvPicPr/>
          <p:nvPr/>
        </p:nvPicPr>
        <p:blipFill>
          <a:blip r:embed="rId2" cstate="print">
            <a:extLst>
              <a:ext uri="{28A0092B-C50C-407E-A947-70E740481C1C}">
                <a14:useLocalDpi xmlns:a14="http://schemas.microsoft.com/office/drawing/2010/main" val="0"/>
              </a:ext>
            </a:extLst>
          </a:blip>
          <a:stretch>
            <a:fillRect/>
          </a:stretch>
        </p:blipFill>
        <p:spPr>
          <a:xfrm>
            <a:off x="4501040" y="1386843"/>
            <a:ext cx="3396341" cy="2826477"/>
          </a:xfrm>
          <a:prstGeom prst="rect">
            <a:avLst/>
          </a:prstGeom>
        </p:spPr>
      </p:pic>
      <p:pic>
        <p:nvPicPr>
          <p:cNvPr id="4" name="Picture 45"/>
          <p:cNvPicPr/>
          <p:nvPr/>
        </p:nvPicPr>
        <p:blipFill>
          <a:blip r:embed="rId3" cstate="print">
            <a:extLst>
              <a:ext uri="{28A0092B-C50C-407E-A947-70E740481C1C}">
                <a14:useLocalDpi xmlns:a14="http://schemas.microsoft.com/office/drawing/2010/main" val="0"/>
              </a:ext>
            </a:extLst>
          </a:blip>
          <a:stretch>
            <a:fillRect/>
          </a:stretch>
        </p:blipFill>
        <p:spPr>
          <a:xfrm>
            <a:off x="524488" y="1387478"/>
            <a:ext cx="3411379" cy="2825842"/>
          </a:xfrm>
          <a:prstGeom prst="rect">
            <a:avLst/>
          </a:prstGeom>
        </p:spPr>
      </p:pic>
    </p:spTree>
    <p:extLst>
      <p:ext uri="{BB962C8B-B14F-4D97-AF65-F5344CB8AC3E}">
        <p14:creationId xmlns:p14="http://schemas.microsoft.com/office/powerpoint/2010/main" val="292021197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48194" y="302359"/>
            <a:ext cx="11430871" cy="3785652"/>
          </a:xfrm>
          <a:prstGeom prst="rect">
            <a:avLst/>
          </a:prstGeom>
          <a:noFill/>
        </p:spPr>
        <p:txBody>
          <a:bodyPr wrap="square" rtlCol="0">
            <a:spAutoFit/>
          </a:bodyPr>
          <a:lstStyle/>
          <a:p>
            <a:pPr algn="just" rtl="1">
              <a:lnSpc>
                <a:spcPct val="150000"/>
              </a:lnSpc>
            </a:pPr>
            <a:r>
              <a:rPr lang="ar-SA" sz="24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التغيرات على مظهر النباتات الناتجة:</a:t>
            </a:r>
            <a:endParaRPr lang="en-US" sz="2000"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a:effectLst/>
                <a:latin typeface="Calibri" panose="020F0502020204030204" pitchFamily="34" charset="0"/>
                <a:ea typeface="Calibri" panose="020F0502020204030204" pitchFamily="34" charset="0"/>
                <a:cs typeface="+mj-cs"/>
              </a:rPr>
              <a:t>أشار عديد من العلماء والباحثين إلى أن النباتات الناتجة من زراعة الأنسجة بغض النظر عن مصدر النسيج أو الطريقة المتبعة للحصول عليه قد تكون مختلفة من ناحية المظهر الخارجي، فقد يكون </a:t>
            </a:r>
            <a:r>
              <a:rPr lang="ar-SA" sz="2400" dirty="0" err="1">
                <a:effectLst/>
                <a:latin typeface="Calibri" panose="020F0502020204030204" pitchFamily="34" charset="0"/>
                <a:ea typeface="Calibri" panose="020F0502020204030204" pitchFamily="34" charset="0"/>
                <a:cs typeface="+mj-cs"/>
              </a:rPr>
              <a:t>الإختلاف</a:t>
            </a:r>
            <a:r>
              <a:rPr lang="ar-SA" sz="2400" dirty="0">
                <a:effectLst/>
                <a:latin typeface="Calibri" panose="020F0502020204030204" pitchFamily="34" charset="0"/>
                <a:ea typeface="Calibri" panose="020F0502020204030204" pitchFamily="34" charset="0"/>
                <a:cs typeface="+mj-cs"/>
              </a:rPr>
              <a:t> في لون وشكل الزهرة، كما قد يحدث في تركيب ووظيفة الثغور بالنبات.......الخ.</a:t>
            </a:r>
            <a:endParaRPr lang="en-US" sz="2000" dirty="0">
              <a:effectLst/>
              <a:latin typeface="Calibri" panose="020F0502020204030204" pitchFamily="34" charset="0"/>
              <a:ea typeface="Calibri" panose="020F0502020204030204" pitchFamily="34" charset="0"/>
              <a:cs typeface="+mj-cs"/>
            </a:endParaRPr>
          </a:p>
          <a:p>
            <a:pPr algn="just" rtl="1">
              <a:lnSpc>
                <a:spcPct val="150000"/>
              </a:lnSpc>
            </a:pPr>
            <a:r>
              <a:rPr lang="en-US" sz="2800" dirty="0">
                <a:effectLst/>
                <a:latin typeface="Times New Roman" panose="02020603050405020304" pitchFamily="18" charset="0"/>
                <a:ea typeface="Calibri" panose="020F0502020204030204" pitchFamily="34" charset="0"/>
                <a:cs typeface="+mj-cs"/>
              </a:rPr>
              <a:t> </a:t>
            </a:r>
            <a:endParaRPr lang="en-US" sz="2400" dirty="0">
              <a:effectLst/>
              <a:latin typeface="Calibri" panose="020F0502020204030204" pitchFamily="34" charset="0"/>
              <a:ea typeface="Calibri" panose="020F0502020204030204" pitchFamily="34" charset="0"/>
              <a:cs typeface="+mj-cs"/>
            </a:endParaRPr>
          </a:p>
          <a:p>
            <a:pPr algn="just" rtl="1">
              <a:lnSpc>
                <a:spcPct val="150000"/>
              </a:lnSpc>
            </a:pPr>
            <a:r>
              <a:rPr lang="en-US" sz="3600" dirty="0">
                <a:effectLst/>
                <a:latin typeface="Times New Roman" panose="02020603050405020304" pitchFamily="18" charset="0"/>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6"/>
          <p:cNvPicPr/>
          <p:nvPr/>
        </p:nvPicPr>
        <p:blipFill>
          <a:blip r:embed="rId2" cstate="print">
            <a:extLst>
              <a:ext uri="{28A0092B-C50C-407E-A947-70E740481C1C}">
                <a14:useLocalDpi xmlns:a14="http://schemas.microsoft.com/office/drawing/2010/main" val="0"/>
              </a:ext>
            </a:extLst>
          </a:blip>
          <a:stretch>
            <a:fillRect/>
          </a:stretch>
        </p:blipFill>
        <p:spPr>
          <a:xfrm>
            <a:off x="2312126" y="2860766"/>
            <a:ext cx="8177347" cy="3472108"/>
          </a:xfrm>
          <a:prstGeom prst="rect">
            <a:avLst/>
          </a:prstGeom>
        </p:spPr>
      </p:pic>
    </p:spTree>
    <p:extLst>
      <p:ext uri="{BB962C8B-B14F-4D97-AF65-F5344CB8AC3E}">
        <p14:creationId xmlns:p14="http://schemas.microsoft.com/office/powerpoint/2010/main" val="391413026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07264" y="780288"/>
            <a:ext cx="11301984" cy="4031873"/>
          </a:xfrm>
          <a:prstGeom prst="rect">
            <a:avLst/>
          </a:prstGeom>
          <a:noFill/>
        </p:spPr>
        <p:txBody>
          <a:bodyPr wrap="square" rtlCol="0">
            <a:spAutoFit/>
          </a:bodyPr>
          <a:lstStyle/>
          <a:p>
            <a:pPr marL="347980" indent="-342900" algn="ctr" rtl="1">
              <a:buFont typeface="Arial" panose="020B0604020202020204" pitchFamily="34" charset="0"/>
              <a:buChar char="•"/>
            </a:pPr>
            <a:r>
              <a:rPr lang="ar-SA" sz="4400" b="1" dirty="0">
                <a:solidFill>
                  <a:srgbClr val="0070C0"/>
                </a:solidFill>
                <a:effectLst/>
                <a:latin typeface="Calibri" panose="020F0502020204030204" pitchFamily="34" charset="0"/>
                <a:ea typeface="Calibri" panose="020F0502020204030204" pitchFamily="34" charset="0"/>
                <a:cs typeface="+mj-cs"/>
              </a:rPr>
              <a:t>المشاكل التي تواجه مزارع الأنسجة النباتية  </a:t>
            </a:r>
            <a:r>
              <a:rPr lang="ar-SA" sz="2400" b="1" dirty="0">
                <a:cs typeface="+mj-cs"/>
              </a:rPr>
              <a:t> </a:t>
            </a:r>
            <a:endParaRPr lang="en-US" sz="2400" dirty="0">
              <a:cs typeface="+mj-cs"/>
            </a:endParaRPr>
          </a:p>
          <a:p>
            <a:pPr marL="5080" marR="0" algn="just" rtl="1">
              <a:spcBef>
                <a:spcPts val="0"/>
              </a:spcBef>
              <a:spcAft>
                <a:spcPts val="0"/>
              </a:spcAft>
            </a:pP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7980" marR="0" indent="-342900" algn="just" rtl="1">
              <a:spcBef>
                <a:spcPts val="0"/>
              </a:spcBef>
              <a:spcAft>
                <a:spcPts val="0"/>
              </a:spcAft>
              <a:buFont typeface="+mj-lt"/>
              <a:buAutoNum type="arabicPeriod"/>
            </a:pPr>
            <a:r>
              <a:rPr lang="ar-SA" sz="36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اولاً التلوث (</a:t>
            </a:r>
            <a:r>
              <a:rPr lang="en-US" sz="3600" b="1" u="sng"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Contamination</a:t>
            </a:r>
            <a:r>
              <a:rPr lang="ar-SA" sz="36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200" u="sng"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just" rtl="1"/>
            <a:r>
              <a:rPr lang="ar-SA" sz="2800" dirty="0">
                <a:effectLst/>
                <a:latin typeface="Calibri" panose="020F0502020204030204" pitchFamily="34" charset="0"/>
                <a:ea typeface="Calibri" panose="020F0502020204030204" pitchFamily="34" charset="0"/>
                <a:cs typeface="Times New Roman" panose="02020603050405020304" pitchFamily="18" charset="0"/>
              </a:rPr>
              <a:t>يُعتَبر التلوث الفطري والبكتيري من أهم المشاكل التي تواجه زارعة الأنسجة النباتية والتي تمثل عقبة كبيرة في سبيل الحصول على مزارع نظيفة خالية من التلوث الميكروبي، ولذلك وجب وضع بيان عن المشاكل والأسباب التي تؤدي للتلوث ومحاولة التغلب عليها مع إتباع طرق منع التلوث مثل التأكد من سلامة أجهزة تعقيم البيئة (الضغط – درجة الحرارة – الفترة اللازمة للتعقيم) ، أجهزة الهود – الفلاتر – ملابس الفنيين وغير ذلك</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39782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33687" y="105430"/>
            <a:ext cx="11423904" cy="3144835"/>
          </a:xfrm>
          <a:prstGeom prst="rect">
            <a:avLst/>
          </a:prstGeom>
        </p:spPr>
        <p:txBody>
          <a:bodyPr wrap="square">
            <a:spAutoFit/>
          </a:bodyPr>
          <a:lstStyle/>
          <a:p>
            <a:pPr algn="r" rtl="1">
              <a:lnSpc>
                <a:spcPct val="107000"/>
              </a:lnSpc>
              <a:spcAft>
                <a:spcPts val="800"/>
              </a:spcAft>
            </a:pPr>
            <a:r>
              <a:rPr lang="ar-SA" sz="2800" b="1" u="sng" dirty="0">
                <a:solidFill>
                  <a:srgbClr val="FF0000"/>
                </a:solidFill>
                <a:latin typeface="Calibri" panose="020F0502020204030204" pitchFamily="34" charset="0"/>
                <a:ea typeface="Calibri" panose="020F0502020204030204" pitchFamily="34" charset="0"/>
              </a:rPr>
              <a:t>مصادر التلوث:</a:t>
            </a:r>
            <a:endParaRPr lang="en-US" sz="2800" u="sng"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الجزء النباتي </a:t>
            </a:r>
            <a:r>
              <a:rPr lang="ar-SA" sz="2000" dirty="0">
                <a:solidFill>
                  <a:srgbClr val="FF0000"/>
                </a:solidFill>
                <a:latin typeface="Calibri" panose="020F0502020204030204" pitchFamily="34" charset="0"/>
                <a:ea typeface="Calibri" panose="020F0502020204030204" pitchFamily="34" charset="0"/>
              </a:rPr>
              <a:t>(</a:t>
            </a:r>
            <a:r>
              <a:rPr lang="en-US" sz="2000" dirty="0">
                <a:solidFill>
                  <a:srgbClr val="FF0000"/>
                </a:solidFill>
                <a:latin typeface="Calibri" panose="020F0502020204030204" pitchFamily="34" charset="0"/>
                <a:ea typeface="Calibri" panose="020F0502020204030204" pitchFamily="34" charset="0"/>
              </a:rPr>
              <a:t>Explant</a:t>
            </a:r>
            <a:r>
              <a:rPr lang="ar-SA" sz="2000" dirty="0">
                <a:solidFill>
                  <a:srgbClr val="FF0000"/>
                </a:solidFill>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حيث التعقيم السطحي غير الجيد.</a:t>
            </a:r>
            <a:endParaRPr lang="en-US" sz="2000" dirty="0">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الوسط الغذائي، حيث التعقيم غير الكفء في الأوتوكلاف.</a:t>
            </a:r>
            <a:endParaRPr lang="en-US" sz="2000" dirty="0">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الزجاجيات وأدوات الزراعة.</a:t>
            </a:r>
            <a:endParaRPr lang="en-US" sz="2000" dirty="0">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الأجهزة المستخدمة في تحضير البيئة.</a:t>
            </a:r>
            <a:endParaRPr lang="en-US" sz="2000" dirty="0">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2000" dirty="0">
                <a:latin typeface="Calibri" panose="020F0502020204030204" pitchFamily="34" charset="0"/>
                <a:ea typeface="Calibri" panose="020F0502020204030204" pitchFamily="34" charset="0"/>
              </a:rPr>
              <a:t>التلوث الناتج من الجو المحيط من هواء وتراب وجراثيم البكتيريا والفطر.</a:t>
            </a:r>
            <a:endParaRPr lang="en-US" sz="2000" dirty="0">
              <a:latin typeface="Calibri" panose="020F0502020204030204" pitchFamily="34" charset="0"/>
              <a:ea typeface="Calibri" panose="020F0502020204030204" pitchFamily="34" charset="0"/>
            </a:endParaRPr>
          </a:p>
          <a:p>
            <a:pPr marL="457200" marR="0" algn="r" rtl="1">
              <a:lnSpc>
                <a:spcPct val="107000"/>
              </a:lnSpc>
              <a:spcBef>
                <a:spcPts val="0"/>
              </a:spcBef>
              <a:spcAft>
                <a:spcPts val="800"/>
              </a:spcAft>
            </a:pPr>
            <a:r>
              <a:rPr lang="en-US" sz="2000" dirty="0">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p:txBody>
      </p:sp>
      <p:sp>
        <p:nvSpPr>
          <p:cNvPr id="3" name="مربع نص 1"/>
          <p:cNvSpPr txBox="1"/>
          <p:nvPr/>
        </p:nvSpPr>
        <p:spPr>
          <a:xfrm>
            <a:off x="433687" y="2715332"/>
            <a:ext cx="11436096" cy="2812629"/>
          </a:xfrm>
          <a:prstGeom prst="rect">
            <a:avLst/>
          </a:prstGeom>
          <a:noFill/>
        </p:spPr>
        <p:txBody>
          <a:bodyPr wrap="square" rtlCol="0">
            <a:spAutoFit/>
          </a:bodyPr>
          <a:lstStyle/>
          <a:p>
            <a:pPr marL="342900" marR="0" lvl="0" indent="-342900" algn="just" rtl="1">
              <a:lnSpc>
                <a:spcPct val="150000"/>
              </a:lnSpc>
              <a:spcBef>
                <a:spcPts val="0"/>
              </a:spcBef>
              <a:spcAft>
                <a:spcPts val="0"/>
              </a:spcAft>
              <a:buFont typeface="+mj-lt"/>
              <a:buAutoNum type="arabicParenR" startAt="6"/>
            </a:pPr>
            <a:r>
              <a:rPr lang="ar-SA" sz="2000" dirty="0">
                <a:latin typeface="Calibri" panose="020F0502020204030204" pitchFamily="34" charset="0"/>
                <a:ea typeface="Calibri" panose="020F0502020204030204" pitchFamily="34" charset="0"/>
              </a:rPr>
              <a:t>التلوث الناتج من الحشرات – يمكن مسح </a:t>
            </a:r>
            <a:r>
              <a:rPr lang="ar-SA" sz="2000" dirty="0" err="1">
                <a:latin typeface="Calibri" panose="020F0502020204030204" pitchFamily="34" charset="0"/>
                <a:ea typeface="Calibri" panose="020F0502020204030204" pitchFamily="34" charset="0"/>
              </a:rPr>
              <a:t>الأرفف</a:t>
            </a:r>
            <a:r>
              <a:rPr lang="ar-SA" sz="2000" dirty="0">
                <a:latin typeface="Calibri" panose="020F0502020204030204" pitchFamily="34" charset="0"/>
                <a:ea typeface="Calibri" panose="020F0502020204030204" pitchFamily="34" charset="0"/>
              </a:rPr>
              <a:t> في غرفة التحضين بمبيد حشري مخفف.</a:t>
            </a:r>
            <a:endParaRPr lang="en-US" sz="2000" dirty="0">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a:latin typeface="Calibri" panose="020F0502020204030204" pitchFamily="34" charset="0"/>
                <a:ea typeface="Calibri" panose="020F0502020204030204" pitchFamily="34" charset="0"/>
              </a:rPr>
              <a:t>التلوث الناتج من الفنيين العاملين في مجال زراعة الأنسجة حيث يراعى النظافة العامة بالمعمل.</a:t>
            </a:r>
            <a:endParaRPr lang="en-US" sz="2000" dirty="0">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a:latin typeface="Calibri" panose="020F0502020204030204" pitchFamily="34" charset="0"/>
                <a:ea typeface="Calibri" panose="020F0502020204030204" pitchFamily="34" charset="0"/>
              </a:rPr>
              <a:t>التلوث الناتج من الماء العادي غير المعقم.</a:t>
            </a:r>
            <a:endParaRPr lang="en-US" sz="2000" dirty="0">
              <a:effectLst/>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a:effectLst/>
                <a:latin typeface="Calibri" panose="020F0502020204030204" pitchFamily="34" charset="0"/>
                <a:ea typeface="Calibri" panose="020F0502020204030204" pitchFamily="34" charset="0"/>
              </a:rPr>
              <a:t>استخدام محاليل تعقيم ليست بالتركيز الملائم أو فاقدة الصلاحية لزيادة فترة استخدامها أو من مصادر غير مضمونة.</a:t>
            </a:r>
            <a:endParaRPr lang="en-US" sz="2000" dirty="0">
              <a:effectLst/>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a:effectLst/>
                <a:latin typeface="Calibri" panose="020F0502020204030204" pitchFamily="34" charset="0"/>
                <a:ea typeface="Calibri" panose="020F0502020204030204" pitchFamily="34" charset="0"/>
              </a:rPr>
              <a:t>المياه المستخدمة في غسيل النسيج غير معقمة.</a:t>
            </a:r>
            <a:endParaRPr lang="en-US" sz="2000" dirty="0">
              <a:effectLst/>
              <a:latin typeface="Calibri" panose="020F0502020204030204" pitchFamily="34" charset="0"/>
              <a:ea typeface="Calibri" panose="020F0502020204030204" pitchFamily="34" charset="0"/>
            </a:endParaRPr>
          </a:p>
          <a:p>
            <a:pPr marL="342900" marR="0" lvl="0" indent="-342900" algn="just" rtl="1">
              <a:lnSpc>
                <a:spcPct val="150000"/>
              </a:lnSpc>
              <a:spcBef>
                <a:spcPts val="0"/>
              </a:spcBef>
              <a:spcAft>
                <a:spcPts val="0"/>
              </a:spcAft>
              <a:buFont typeface="+mj-lt"/>
              <a:buAutoNum type="arabicParenR" startAt="6"/>
            </a:pPr>
            <a:r>
              <a:rPr lang="ar-SA" sz="2000" dirty="0">
                <a:effectLst/>
                <a:latin typeface="Calibri" panose="020F0502020204030204" pitchFamily="34" charset="0"/>
                <a:ea typeface="Calibri" panose="020F0502020204030204" pitchFamily="34" charset="0"/>
              </a:rPr>
              <a:t>التلوث الناتج من الكيماويات المستخدمة (من مصادر غير معروفة).</a:t>
            </a:r>
            <a:endParaRPr lang="en-US" sz="2000" dirty="0">
              <a:effectLst/>
              <a:latin typeface="Calibri" panose="020F0502020204030204" pitchFamily="34" charset="0"/>
              <a:ea typeface="Calibri" panose="020F0502020204030204" pitchFamily="34" charset="0"/>
            </a:endParaRPr>
          </a:p>
        </p:txBody>
      </p:sp>
      <p:pic>
        <p:nvPicPr>
          <p:cNvPr id="5" name="صورة 3"/>
          <p:cNvPicPr>
            <a:picLocks noChangeAspect="1"/>
          </p:cNvPicPr>
          <p:nvPr/>
        </p:nvPicPr>
        <p:blipFill>
          <a:blip r:embed="rId2"/>
          <a:stretch>
            <a:fillRect/>
          </a:stretch>
        </p:blipFill>
        <p:spPr>
          <a:xfrm>
            <a:off x="160240" y="548640"/>
            <a:ext cx="3667178" cy="3573006"/>
          </a:xfrm>
          <a:prstGeom prst="rect">
            <a:avLst/>
          </a:prstGeom>
        </p:spPr>
      </p:pic>
    </p:spTree>
    <p:extLst>
      <p:ext uri="{BB962C8B-B14F-4D97-AF65-F5344CB8AC3E}">
        <p14:creationId xmlns:p14="http://schemas.microsoft.com/office/powerpoint/2010/main" val="38896607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5696" y="231648"/>
            <a:ext cx="11045952" cy="3046988"/>
          </a:xfrm>
          <a:prstGeom prst="rect">
            <a:avLst/>
          </a:prstGeom>
          <a:noFill/>
        </p:spPr>
        <p:txBody>
          <a:bodyPr wrap="square" rtlCol="0">
            <a:spAutoFit/>
          </a:bodyPr>
          <a:lstStyle/>
          <a:p>
            <a:pPr marL="285750" indent="-285750" algn="just" rtl="1">
              <a:buFont typeface="Arial" panose="020B0604020202020204" pitchFamily="34" charset="0"/>
              <a:buChar char="•"/>
            </a:pPr>
            <a:r>
              <a:rPr lang="ar-SA" sz="2000" dirty="0">
                <a:effectLst/>
                <a:latin typeface="Calibri" panose="020F0502020204030204" pitchFamily="34" charset="0"/>
                <a:ea typeface="Calibri" panose="020F0502020204030204" pitchFamily="34" charset="0"/>
                <a:cs typeface="Times New Roman" panose="02020603050405020304" pitchFamily="18" charset="0"/>
              </a:rPr>
              <a:t>في بعض الأحيان </a:t>
            </a:r>
            <a:r>
              <a:rPr lang="ar-SA"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يظهر التلوث بعد عدة نقلات في البيئات الجديدة </a:t>
            </a:r>
            <a:r>
              <a:rPr lang="ar-SA" sz="2000" dirty="0">
                <a:effectLst/>
                <a:latin typeface="Calibri" panose="020F0502020204030204" pitchFamily="34" charset="0"/>
                <a:ea typeface="Calibri" panose="020F0502020204030204" pitchFamily="34" charset="0"/>
                <a:cs typeface="Times New Roman" panose="02020603050405020304" pitchFamily="18" charset="0"/>
              </a:rPr>
              <a:t>مما يؤدي إلى خسائر وفقد للمزارع بأكملها وخاصة في المعامل التجارية التي قد لا تستطيع تفسير هذا التلوث الفجائي الذي حدث.</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ar-SA" sz="2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وفيما يلي الاحتمالات المرجحة للتلوث المفاجئ في مزارع الأنسجة:</a:t>
            </a:r>
          </a:p>
          <a:p>
            <a:pPr algn="just" rtl="1"/>
            <a:endParaRPr lang="en-US" sz="32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عدم كفاءة التعقيم ويتم فحص الأوتوكلاف والتأكد من درجة الحرارة والضغط بواسطة الفنيين المختصين بالصيانة وأيضاً هناك دلائل توضع مع التعقيم للتأكد من سلامة التعقيم على هيئة أوراق خاصة تتغير لونها بعد التعقيم الجيد.</a:t>
            </a:r>
          </a:p>
          <a:p>
            <a:pPr marL="342900" marR="0" lvl="0" indent="-342900" algn="just" rtl="1">
              <a:spcBef>
                <a:spcPts val="0"/>
              </a:spcBef>
              <a:spcAft>
                <a:spcPts val="0"/>
              </a:spcAft>
              <a:buFont typeface="+mj-lt"/>
              <a:buAutoNum type="arabicParenR"/>
            </a:pPr>
            <a:r>
              <a:rPr lang="ar-SA" sz="2000" dirty="0">
                <a:latin typeface="Calibri" panose="020F0502020204030204" pitchFamily="34" charset="0"/>
                <a:ea typeface="Calibri" panose="020F0502020204030204" pitchFamily="34" charset="0"/>
                <a:cs typeface="+mj-cs"/>
              </a:rPr>
              <a:t>قد يرجع السبب إلى وجود بكتيريا داخلية في النسيج الذي تم زراعته (</a:t>
            </a:r>
            <a:r>
              <a:rPr lang="en-US" sz="2000" b="1" dirty="0">
                <a:solidFill>
                  <a:srgbClr val="C00000"/>
                </a:solidFill>
                <a:latin typeface="Times New Roman" panose="02020603050405020304" pitchFamily="18" charset="0"/>
                <a:ea typeface="Calibri" panose="020F0502020204030204" pitchFamily="34" charset="0"/>
                <a:cs typeface="+mj-cs"/>
              </a:rPr>
              <a:t>Explant</a:t>
            </a:r>
            <a:r>
              <a:rPr lang="ar-SA" sz="2000" dirty="0">
                <a:latin typeface="Calibri" panose="020F0502020204030204" pitchFamily="34" charset="0"/>
                <a:ea typeface="Calibri" panose="020F0502020204030204" pitchFamily="34" charset="0"/>
                <a:cs typeface="+mj-cs"/>
              </a:rPr>
              <a:t>) </a:t>
            </a:r>
            <a:r>
              <a:rPr lang="ar-SA" sz="2000" dirty="0" err="1">
                <a:latin typeface="Calibri" panose="020F0502020204030204" pitchFamily="34" charset="0"/>
                <a:ea typeface="Calibri" panose="020F0502020204030204" pitchFamily="34" charset="0"/>
                <a:cs typeface="+mj-cs"/>
              </a:rPr>
              <a:t>إستعادت</a:t>
            </a:r>
            <a:r>
              <a:rPr lang="ar-SA" sz="2000" dirty="0">
                <a:latin typeface="Calibri" panose="020F0502020204030204" pitchFamily="34" charset="0"/>
                <a:ea typeface="Calibri" panose="020F0502020204030204" pitchFamily="34" charset="0"/>
                <a:cs typeface="+mj-cs"/>
              </a:rPr>
              <a:t> نشاطها بعد فترة فظهر التلوث.</a:t>
            </a:r>
            <a:endParaRPr lang="en-US" sz="2000" dirty="0">
              <a:latin typeface="Calibri" panose="020F0502020204030204" pitchFamily="34" charset="0"/>
              <a:ea typeface="Calibri" panose="020F0502020204030204" pitchFamily="34" charset="0"/>
              <a:cs typeface="+mj-cs"/>
            </a:endParaRPr>
          </a:p>
          <a:p>
            <a:pPr algn="just" rtl="1"/>
            <a:endParaRPr lang="en-US" sz="3200" dirty="0">
              <a:effectLst/>
              <a:latin typeface="Calibri" panose="020F0502020204030204" pitchFamily="34" charset="0"/>
              <a:ea typeface="Calibri" panose="020F0502020204030204" pitchFamily="34" charset="0"/>
              <a:cs typeface="+mj-cs"/>
            </a:endParaRPr>
          </a:p>
        </p:txBody>
      </p:sp>
      <p:sp>
        <p:nvSpPr>
          <p:cNvPr id="3" name="مربع نص 1"/>
          <p:cNvSpPr txBox="1"/>
          <p:nvPr/>
        </p:nvSpPr>
        <p:spPr>
          <a:xfrm>
            <a:off x="505778" y="2919985"/>
            <a:ext cx="11155870" cy="1938992"/>
          </a:xfrm>
          <a:prstGeom prst="rect">
            <a:avLst/>
          </a:prstGeom>
          <a:noFill/>
        </p:spPr>
        <p:txBody>
          <a:bodyPr wrap="square" rtlCol="0">
            <a:spAutoFit/>
          </a:bodyPr>
          <a:lstStyle/>
          <a:p>
            <a:pPr marL="342900" marR="0" lvl="0" indent="-342900" algn="just" rtl="1">
              <a:lnSpc>
                <a:spcPct val="150000"/>
              </a:lnSpc>
              <a:spcBef>
                <a:spcPts val="0"/>
              </a:spcBef>
              <a:spcAft>
                <a:spcPts val="0"/>
              </a:spcAft>
              <a:buFont typeface="+mj-lt"/>
              <a:buAutoNum type="arabicParenR" startAt="3"/>
            </a:pPr>
            <a:r>
              <a:rPr lang="ar-SA" sz="2000" dirty="0">
                <a:effectLst/>
                <a:latin typeface="Calibri" panose="020F0502020204030204" pitchFamily="34" charset="0"/>
                <a:ea typeface="Calibri" panose="020F0502020204030204" pitchFamily="34" charset="0"/>
                <a:cs typeface="+mj-cs"/>
              </a:rPr>
              <a:t>عدم الفحص الدوري على الفلاتر في الـ (</a:t>
            </a:r>
            <a:r>
              <a:rPr lang="en-US" sz="2000" b="1" dirty="0">
                <a:solidFill>
                  <a:srgbClr val="C00000"/>
                </a:solidFill>
                <a:effectLst/>
                <a:latin typeface="Times New Roman" panose="02020603050405020304" pitchFamily="18" charset="0"/>
                <a:ea typeface="Calibri" panose="020F0502020204030204" pitchFamily="34" charset="0"/>
                <a:cs typeface="+mj-cs"/>
              </a:rPr>
              <a:t>Hood</a:t>
            </a:r>
            <a:r>
              <a:rPr lang="ar-SA" sz="2000" dirty="0">
                <a:effectLst/>
                <a:latin typeface="Calibri" panose="020F0502020204030204" pitchFamily="34" charset="0"/>
                <a:ea typeface="Calibri" panose="020F0502020204030204" pitchFamily="34" charset="0"/>
                <a:cs typeface="+mj-cs"/>
              </a:rPr>
              <a:t>) وعدم الإعتناء بالتعقيم السطحي لمنضدة الجهاز.</a:t>
            </a:r>
            <a:endParaRPr lang="en-US"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startAt="3"/>
            </a:pPr>
            <a:r>
              <a:rPr lang="ar-SA" sz="2000" dirty="0">
                <a:effectLst/>
                <a:latin typeface="Calibri" panose="020F0502020204030204" pitchFamily="34" charset="0"/>
                <a:ea typeface="Calibri" panose="020F0502020204030204" pitchFamily="34" charset="0"/>
                <a:cs typeface="+mj-cs"/>
              </a:rPr>
              <a:t>عدم التعقيم الجيد للأدوات المستخدمة في النقل.</a:t>
            </a:r>
            <a:endParaRPr lang="en-US"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startAt="3"/>
            </a:pPr>
            <a:r>
              <a:rPr lang="ar-SA" sz="2000" dirty="0">
                <a:effectLst/>
                <a:latin typeface="Calibri" panose="020F0502020204030204" pitchFamily="34" charset="0"/>
                <a:ea typeface="Calibri" panose="020F0502020204030204" pitchFamily="34" charset="0"/>
                <a:cs typeface="+mj-cs"/>
              </a:rPr>
              <a:t>عدم الفحص الجيد للزراعات قبل النقل إلى بيئة جديدة ويمكن </a:t>
            </a:r>
            <a:r>
              <a:rPr lang="ar-SA" sz="2000" dirty="0" err="1">
                <a:effectLst/>
                <a:latin typeface="Calibri" panose="020F0502020204030204" pitchFamily="34" charset="0"/>
                <a:ea typeface="Calibri" panose="020F0502020204030204" pitchFamily="34" charset="0"/>
                <a:cs typeface="+mj-cs"/>
              </a:rPr>
              <a:t>الإستعانة</a:t>
            </a:r>
            <a:r>
              <a:rPr lang="ar-SA" sz="2000" dirty="0">
                <a:effectLst/>
                <a:latin typeface="Calibri" panose="020F0502020204030204" pitchFamily="34" charset="0"/>
                <a:ea typeface="Calibri" panose="020F0502020204030204" pitchFamily="34" charset="0"/>
                <a:cs typeface="+mj-cs"/>
              </a:rPr>
              <a:t> بعدسات مكبرة تحت إضاءة كافية للفحص الجيد للزراعات بواسطة فنيين مدربين.</a:t>
            </a:r>
            <a:endParaRPr lang="en-US" sz="2000" dirty="0">
              <a:effectLst/>
              <a:latin typeface="Calibri" panose="020F0502020204030204" pitchFamily="34" charset="0"/>
              <a:ea typeface="Calibri" panose="020F0502020204030204" pitchFamily="34" charset="0"/>
              <a:cs typeface="+mj-cs"/>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5748" y="4858977"/>
            <a:ext cx="3631474" cy="1750423"/>
          </a:xfrm>
          <a:prstGeom prst="rect">
            <a:avLst/>
          </a:prstGeom>
        </p:spPr>
      </p:pic>
      <p:pic>
        <p:nvPicPr>
          <p:cNvPr id="5" name="Picture 16"/>
          <p:cNvPicPr/>
          <p:nvPr/>
        </p:nvPicPr>
        <p:blipFill>
          <a:blip r:embed="rId3" cstate="print">
            <a:extLst>
              <a:ext uri="{28A0092B-C50C-407E-A947-70E740481C1C}">
                <a14:useLocalDpi xmlns:a14="http://schemas.microsoft.com/office/drawing/2010/main" val="0"/>
              </a:ext>
            </a:extLst>
          </a:blip>
          <a:stretch>
            <a:fillRect/>
          </a:stretch>
        </p:blipFill>
        <p:spPr>
          <a:xfrm>
            <a:off x="1077440" y="4858976"/>
            <a:ext cx="4735532" cy="1750423"/>
          </a:xfrm>
          <a:prstGeom prst="rect">
            <a:avLst/>
          </a:prstGeom>
        </p:spPr>
      </p:pic>
    </p:spTree>
    <p:extLst>
      <p:ext uri="{BB962C8B-B14F-4D97-AF65-F5344CB8AC3E}">
        <p14:creationId xmlns:p14="http://schemas.microsoft.com/office/powerpoint/2010/main" val="1763635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8224" y="402336"/>
            <a:ext cx="10960608" cy="2954655"/>
          </a:xfrm>
          <a:prstGeom prst="rect">
            <a:avLst/>
          </a:prstGeom>
          <a:noFill/>
        </p:spPr>
        <p:txBody>
          <a:bodyPr wrap="square" rtlCol="0">
            <a:spAutoFit/>
          </a:bodyPr>
          <a:lstStyle/>
          <a:p>
            <a:pPr algn="just" rtl="1">
              <a:lnSpc>
                <a:spcPct val="150000"/>
              </a:lnSpc>
            </a:pPr>
            <a:r>
              <a:rPr lang="ar-SA" sz="2400" b="1" u="sng" dirty="0">
                <a:solidFill>
                  <a:srgbClr val="FF0000"/>
                </a:solidFill>
                <a:effectLst/>
                <a:latin typeface="Calibri" panose="020F0502020204030204" pitchFamily="34" charset="0"/>
                <a:ea typeface="Calibri" panose="020F0502020204030204" pitchFamily="34" charset="0"/>
                <a:cs typeface="+mj-cs"/>
              </a:rPr>
              <a:t>هناك بعض النقاط التي يجب أن توضع في الاعتبار عند استخدام جهاز الـ (</a:t>
            </a:r>
            <a:r>
              <a:rPr lang="en-US" sz="2400" b="1" u="sng" dirty="0">
                <a:solidFill>
                  <a:srgbClr val="FF0000"/>
                </a:solidFill>
                <a:effectLst/>
                <a:latin typeface="Times New Roman" panose="02020603050405020304" pitchFamily="18" charset="0"/>
                <a:ea typeface="Calibri" panose="020F0502020204030204" pitchFamily="34" charset="0"/>
                <a:cs typeface="+mj-cs"/>
              </a:rPr>
              <a:t>Hood</a:t>
            </a:r>
            <a:r>
              <a:rPr lang="ar-SA" sz="2400" b="1" u="sng" dirty="0">
                <a:solidFill>
                  <a:srgbClr val="FF0000"/>
                </a:solidFill>
                <a:effectLst/>
                <a:latin typeface="Calibri" panose="020F0502020204030204" pitchFamily="34" charset="0"/>
                <a:ea typeface="Calibri" panose="020F0502020204030204" pitchFamily="34" charset="0"/>
                <a:cs typeface="+mj-cs"/>
              </a:rPr>
              <a:t>):</a:t>
            </a:r>
            <a:endParaRPr lang="en-US" sz="2400" u="sng" dirty="0">
              <a:solidFill>
                <a:srgbClr val="FF0000"/>
              </a:solidFill>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a:effectLst/>
                <a:latin typeface="Calibri" panose="020F0502020204030204" pitchFamily="34" charset="0"/>
                <a:ea typeface="Calibri" panose="020F0502020204030204" pitchFamily="34" charset="0"/>
                <a:cs typeface="+mj-cs"/>
              </a:rPr>
              <a:t>الفلتر الذي يشكل العامل الأساسي في الجهاز يجب المحافظة عليه جيداُ حيث إنه ذات طبيعة هشة سهلة الكسر والتلف.</a:t>
            </a:r>
            <a:endParaRPr lang="en-US" sz="20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a:effectLst/>
                <a:latin typeface="Calibri" panose="020F0502020204030204" pitchFamily="34" charset="0"/>
                <a:ea typeface="Calibri" panose="020F0502020204030204" pitchFamily="34" charset="0"/>
                <a:cs typeface="+mj-cs"/>
              </a:rPr>
              <a:t>يستخدم في تعقيم منضدة الجهاز كحول الإيثانول أو </a:t>
            </a:r>
            <a:r>
              <a:rPr lang="ar-SA" sz="2000" dirty="0" err="1">
                <a:effectLst/>
                <a:latin typeface="Calibri" panose="020F0502020204030204" pitchFamily="34" charset="0"/>
                <a:ea typeface="Calibri" panose="020F0502020204030204" pitchFamily="34" charset="0"/>
                <a:cs typeface="+mj-cs"/>
              </a:rPr>
              <a:t>الأيزوبروبانول</a:t>
            </a:r>
            <a:r>
              <a:rPr lang="ar-SA" sz="2000" dirty="0">
                <a:effectLst/>
                <a:latin typeface="Calibri" panose="020F0502020204030204" pitchFamily="34" charset="0"/>
                <a:ea typeface="Calibri" panose="020F0502020204030204" pitchFamily="34" charset="0"/>
                <a:cs typeface="+mj-cs"/>
              </a:rPr>
              <a:t> ويجب الابتعاد عن استخدام الميثانول لخطورته على الإنسان.</a:t>
            </a:r>
            <a:endParaRPr lang="en-US" sz="20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000" dirty="0">
                <a:effectLst/>
                <a:latin typeface="Calibri" panose="020F0502020204030204" pitchFamily="34" charset="0"/>
                <a:ea typeface="Calibri" panose="020F0502020204030204" pitchFamily="34" charset="0"/>
                <a:cs typeface="+mj-cs"/>
              </a:rPr>
              <a:t>يمكن استخدام اللهب الكحولي في تعقيم الأدوات داخل الجهاز ولكن يمكن أيضاً استخدام جهاز تعقيم الأدوات الكهربائي مثل الـ (</a:t>
            </a:r>
            <a:r>
              <a:rPr lang="en-US" sz="2000" b="1" dirty="0" err="1">
                <a:solidFill>
                  <a:srgbClr val="C00000"/>
                </a:solidFill>
                <a:effectLst/>
                <a:latin typeface="Times New Roman" panose="02020603050405020304" pitchFamily="18" charset="0"/>
                <a:ea typeface="Calibri" panose="020F0502020204030204" pitchFamily="34" charset="0"/>
                <a:cs typeface="+mj-cs"/>
              </a:rPr>
              <a:t>Bacti</a:t>
            </a:r>
            <a:r>
              <a:rPr lang="en-US" sz="2000" b="1" dirty="0">
                <a:solidFill>
                  <a:srgbClr val="C00000"/>
                </a:solidFill>
                <a:effectLst/>
                <a:latin typeface="Times New Roman" panose="02020603050405020304" pitchFamily="18" charset="0"/>
                <a:ea typeface="Calibri" panose="020F0502020204030204" pitchFamily="34" charset="0"/>
                <a:cs typeface="+mj-cs"/>
              </a:rPr>
              <a:t> – </a:t>
            </a:r>
            <a:r>
              <a:rPr lang="en-US" sz="2000" b="1" dirty="0" err="1">
                <a:solidFill>
                  <a:srgbClr val="C00000"/>
                </a:solidFill>
                <a:effectLst/>
                <a:latin typeface="Times New Roman" panose="02020603050405020304" pitchFamily="18" charset="0"/>
                <a:ea typeface="Calibri" panose="020F0502020204030204" pitchFamily="34" charset="0"/>
                <a:cs typeface="+mj-cs"/>
              </a:rPr>
              <a:t>Cinerator</a:t>
            </a:r>
            <a:r>
              <a:rPr lang="ar-SA" sz="2000" dirty="0">
                <a:effectLst/>
                <a:latin typeface="Calibri" panose="020F0502020204030204" pitchFamily="34" charset="0"/>
                <a:ea typeface="Calibri" panose="020F0502020204030204" pitchFamily="34" charset="0"/>
                <a:cs typeface="+mj-cs"/>
              </a:rPr>
              <a:t>) وهو يقوم بالتعقيم على درجة مرتفعة جداً 1600</a:t>
            </a:r>
            <a:r>
              <a:rPr lang="en-US" sz="2000" dirty="0">
                <a:cs typeface="+mj-cs"/>
              </a:rPr>
              <a:t>° </a:t>
            </a:r>
            <a:r>
              <a:rPr lang="ar-SA" sz="2000" dirty="0">
                <a:effectLst/>
                <a:latin typeface="Calibri" panose="020F0502020204030204" pitchFamily="34" charset="0"/>
                <a:ea typeface="Calibri" panose="020F0502020204030204" pitchFamily="34" charset="0"/>
                <a:cs typeface="+mj-cs"/>
              </a:rPr>
              <a:t>ف (815 </a:t>
            </a:r>
            <a:r>
              <a:rPr lang="en-US" sz="2000" dirty="0">
                <a:cs typeface="+mj-cs"/>
              </a:rPr>
              <a:t>°</a:t>
            </a:r>
            <a:r>
              <a:rPr lang="ar-SA" sz="2000" dirty="0">
                <a:cs typeface="+mj-cs"/>
              </a:rPr>
              <a:t>م</a:t>
            </a:r>
            <a:r>
              <a:rPr lang="ar-SA" sz="2000" dirty="0">
                <a:effectLst/>
                <a:latin typeface="Calibri" panose="020F0502020204030204" pitchFamily="34" charset="0"/>
                <a:ea typeface="Calibri" panose="020F0502020204030204" pitchFamily="34" charset="0"/>
                <a:cs typeface="+mj-cs"/>
              </a:rPr>
              <a:t>)  لمدة 5 ثوان وفي هذه الحالة يستخدم طقمان من الأدوات حتى نعطي فرصة لأن تبرد الأدوات بالقدر الكافي للاستخدام الآمن.</a:t>
            </a:r>
            <a:endParaRPr lang="en-US" sz="2000" dirty="0">
              <a:effectLst/>
              <a:latin typeface="Calibri" panose="020F0502020204030204" pitchFamily="34" charset="0"/>
              <a:ea typeface="Calibri" panose="020F0502020204030204" pitchFamily="34" charset="0"/>
              <a:cs typeface="+mj-cs"/>
            </a:endParaRPr>
          </a:p>
        </p:txBody>
      </p:sp>
      <p:pic>
        <p:nvPicPr>
          <p:cNvPr id="3" name="صورة 2"/>
          <p:cNvPicPr>
            <a:picLocks noChangeAspect="1"/>
          </p:cNvPicPr>
          <p:nvPr/>
        </p:nvPicPr>
        <p:blipFill>
          <a:blip r:embed="rId2"/>
          <a:stretch>
            <a:fillRect/>
          </a:stretch>
        </p:blipFill>
        <p:spPr>
          <a:xfrm flipH="1">
            <a:off x="368752" y="2951320"/>
            <a:ext cx="2714082" cy="2744085"/>
          </a:xfrm>
          <a:prstGeom prst="rect">
            <a:avLst/>
          </a:prstGeom>
        </p:spPr>
      </p:pic>
      <p:sp>
        <p:nvSpPr>
          <p:cNvPr id="4" name="مستطيل 3"/>
          <p:cNvSpPr/>
          <p:nvPr/>
        </p:nvSpPr>
        <p:spPr>
          <a:xfrm>
            <a:off x="507270" y="5798489"/>
            <a:ext cx="2092239" cy="400110"/>
          </a:xfrm>
          <a:prstGeom prst="rect">
            <a:avLst/>
          </a:prstGeom>
        </p:spPr>
        <p:txBody>
          <a:bodyPr wrap="none">
            <a:spAutoFit/>
          </a:bodyPr>
          <a:lstStyle/>
          <a:p>
            <a:r>
              <a:rPr lang="en-US" sz="2000" b="1" dirty="0" err="1">
                <a:solidFill>
                  <a:srgbClr val="C00000"/>
                </a:solidFill>
                <a:latin typeface="Times New Roman" panose="02020603050405020304" pitchFamily="18" charset="0"/>
                <a:ea typeface="Calibri" panose="020F0502020204030204" pitchFamily="34" charset="0"/>
                <a:cs typeface="Arial" panose="020B0604020202020204" pitchFamily="34" charset="0"/>
              </a:rPr>
              <a:t>Bacti</a:t>
            </a:r>
            <a:r>
              <a:rPr lang="en-US" sz="20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 – </a:t>
            </a:r>
            <a:r>
              <a:rPr lang="en-US" sz="2000" b="1" dirty="0" err="1">
                <a:solidFill>
                  <a:srgbClr val="C00000"/>
                </a:solidFill>
                <a:latin typeface="Times New Roman" panose="02020603050405020304" pitchFamily="18" charset="0"/>
                <a:ea typeface="Calibri" panose="020F0502020204030204" pitchFamily="34" charset="0"/>
                <a:cs typeface="Arial" panose="020B0604020202020204" pitchFamily="34" charset="0"/>
              </a:rPr>
              <a:t>Cinerator</a:t>
            </a:r>
            <a:endParaRPr lang="en-US" sz="1200" dirty="0"/>
          </a:p>
        </p:txBody>
      </p:sp>
      <p:sp>
        <p:nvSpPr>
          <p:cNvPr id="5" name="مربع نص 1"/>
          <p:cNvSpPr txBox="1"/>
          <p:nvPr/>
        </p:nvSpPr>
        <p:spPr>
          <a:xfrm>
            <a:off x="1962912" y="3243944"/>
            <a:ext cx="9265920" cy="1427955"/>
          </a:xfrm>
          <a:prstGeom prst="rect">
            <a:avLst/>
          </a:prstGeom>
          <a:noFill/>
        </p:spPr>
        <p:txBody>
          <a:bodyPr wrap="square" rtlCol="0">
            <a:spAutoFit/>
          </a:bodyPr>
          <a:lstStyle/>
          <a:p>
            <a:pPr marL="514350" marR="0" lvl="0" indent="-514350" algn="just" rtl="1">
              <a:lnSpc>
                <a:spcPct val="150000"/>
              </a:lnSpc>
              <a:spcBef>
                <a:spcPts val="0"/>
              </a:spcBef>
              <a:spcAft>
                <a:spcPts val="0"/>
              </a:spcAft>
              <a:buFont typeface="+mj-lt"/>
              <a:buAutoNum type="arabicParenR" startAt="4"/>
            </a:pPr>
            <a:r>
              <a:rPr lang="ar-SA" sz="2000" dirty="0">
                <a:effectLst/>
                <a:latin typeface="Calibri" panose="020F0502020204030204" pitchFamily="34" charset="0"/>
                <a:ea typeface="Calibri" panose="020F0502020204030204" pitchFamily="34" charset="0"/>
                <a:cs typeface="+mj-cs"/>
              </a:rPr>
              <a:t>الامتناع عن وضع أي عوائق بين فلتر الجهاز ومنطقة إجراء عمليات القطع ونقل الأنسجة داخله.</a:t>
            </a:r>
            <a:endParaRPr lang="en-US" sz="20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startAt="4"/>
            </a:pPr>
            <a:r>
              <a:rPr lang="ar-SA" sz="2000" dirty="0">
                <a:effectLst/>
                <a:latin typeface="Calibri" panose="020F0502020204030204" pitchFamily="34" charset="0"/>
                <a:ea typeface="Calibri" panose="020F0502020204030204" pitchFamily="34" charset="0"/>
                <a:cs typeface="+mj-cs"/>
              </a:rPr>
              <a:t>يجب الحرص على العمل قريباً من فلتر الجهاز وبعيداً عن جسم القائم بالعمل.</a:t>
            </a:r>
            <a:endParaRPr lang="en-US" sz="2000" dirty="0">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startAt="4"/>
            </a:pPr>
            <a:r>
              <a:rPr lang="ar-SA" sz="2000" dirty="0">
                <a:effectLst/>
                <a:latin typeface="Calibri" panose="020F0502020204030204" pitchFamily="34" charset="0"/>
                <a:ea typeface="Calibri" panose="020F0502020204030204" pitchFamily="34" charset="0"/>
                <a:cs typeface="+mj-cs"/>
              </a:rPr>
              <a:t>استخدام قفاز جراحي وكذلك تغطية الرأس والفم لمنع التلوث.</a:t>
            </a:r>
            <a:endParaRPr lang="en-US" sz="20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358506829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1"/>
          <p:cNvSpPr txBox="1"/>
          <p:nvPr/>
        </p:nvSpPr>
        <p:spPr>
          <a:xfrm>
            <a:off x="209006" y="333257"/>
            <a:ext cx="11806210" cy="2585323"/>
          </a:xfrm>
          <a:prstGeom prst="rect">
            <a:avLst/>
          </a:prstGeom>
          <a:noFill/>
        </p:spPr>
        <p:txBody>
          <a:bodyPr wrap="square" rtlCol="0">
            <a:spAutoFit/>
          </a:bodyPr>
          <a:lstStyle/>
          <a:p>
            <a:pPr algn="just" rtl="1">
              <a:lnSpc>
                <a:spcPct val="150000"/>
              </a:lnSpc>
            </a:pPr>
            <a:r>
              <a:rPr lang="ar-SA" sz="2800" b="1" u="sng" dirty="0">
                <a:solidFill>
                  <a:srgbClr val="FF0000"/>
                </a:solidFill>
                <a:effectLst/>
                <a:latin typeface="Calibri" panose="020F0502020204030204" pitchFamily="34" charset="0"/>
                <a:ea typeface="Calibri" panose="020F0502020204030204" pitchFamily="34" charset="0"/>
                <a:cs typeface="+mj-cs"/>
              </a:rPr>
              <a:t>إضافة المضادات الحيوية للبيئة:</a:t>
            </a:r>
            <a:endParaRPr lang="en-US" sz="2400" u="sng" dirty="0">
              <a:solidFill>
                <a:srgbClr val="FF0000"/>
              </a:solidFill>
              <a:effectLst/>
              <a:latin typeface="Calibri" panose="020F0502020204030204" pitchFamily="34" charset="0"/>
              <a:ea typeface="Calibri" panose="020F0502020204030204" pitchFamily="34" charset="0"/>
              <a:cs typeface="+mj-cs"/>
            </a:endParaRPr>
          </a:p>
          <a:p>
            <a:pPr algn="just" rtl="1">
              <a:lnSpc>
                <a:spcPct val="150000"/>
              </a:lnSpc>
            </a:pPr>
            <a:r>
              <a:rPr lang="ar-SA" sz="2000" dirty="0">
                <a:effectLst/>
                <a:latin typeface="Calibri" panose="020F0502020204030204" pitchFamily="34" charset="0"/>
                <a:ea typeface="Calibri" panose="020F0502020204030204" pitchFamily="34" charset="0"/>
                <a:cs typeface="Times New Roman" panose="02020603050405020304" pitchFamily="18" charset="0"/>
              </a:rPr>
              <a:t>تضاف أحياناً إلى البيئة الغذائية بعض المضادات الحيوية لإيقاف نشاط الكائنات الدقيقة وأهمها البكتيريا الموجودة بالجزء النباتي المزروع</a:t>
            </a:r>
            <a:r>
              <a:rPr lang="ar-SA" sz="2000" dirty="0">
                <a:latin typeface="Calibri" panose="020F0502020204030204" pitchFamily="34" charset="0"/>
                <a:ea typeface="Calibri" panose="020F0502020204030204" pitchFamily="34" charset="0"/>
                <a:cs typeface="Times New Roman" panose="02020603050405020304" pitchFamily="18" charset="0"/>
              </a:rPr>
              <a:t>،</a:t>
            </a:r>
            <a:r>
              <a:rPr lang="ar-SA" sz="2000" dirty="0">
                <a:effectLst/>
                <a:latin typeface="Calibri" panose="020F0502020204030204" pitchFamily="34" charset="0"/>
                <a:ea typeface="Calibri" panose="020F0502020204030204" pitchFamily="34" charset="0"/>
                <a:cs typeface="Times New Roman" panose="02020603050405020304" pitchFamily="18" charset="0"/>
              </a:rPr>
              <a:t> إلا أنه يجب الأخذ في </a:t>
            </a:r>
            <a:r>
              <a:rPr lang="ar-SA" sz="2000" dirty="0" err="1">
                <a:effectLst/>
                <a:latin typeface="Calibri" panose="020F0502020204030204" pitchFamily="34" charset="0"/>
                <a:ea typeface="Calibri" panose="020F0502020204030204" pitchFamily="34" charset="0"/>
                <a:cs typeface="Times New Roman" panose="02020603050405020304" pitchFamily="18" charset="0"/>
              </a:rPr>
              <a:t>الإعتبار</a:t>
            </a:r>
            <a:r>
              <a:rPr lang="ar-SA" sz="2000" dirty="0">
                <a:effectLst/>
                <a:latin typeface="Calibri" panose="020F0502020204030204" pitchFamily="34" charset="0"/>
                <a:ea typeface="Calibri" panose="020F0502020204030204" pitchFamily="34" charset="0"/>
                <a:cs typeface="Times New Roman" panose="02020603050405020304" pitchFamily="18" charset="0"/>
              </a:rPr>
              <a:t> </a:t>
            </a:r>
            <a:r>
              <a:rPr lang="ar-SA"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أن هذه المركبات الكيماوية لها بعض الضرر على نمو الأجزاء النباتية وتكشفها ولذلك يفضل إضافتها فقط عند الضرورة </a:t>
            </a:r>
            <a:r>
              <a:rPr lang="ar-SA" sz="2000" dirty="0">
                <a:effectLst/>
                <a:latin typeface="Calibri" panose="020F0502020204030204" pitchFamily="34" charset="0"/>
                <a:ea typeface="Calibri" panose="020F0502020204030204" pitchFamily="34" charset="0"/>
                <a:cs typeface="Times New Roman" panose="02020603050405020304" pitchFamily="18" charset="0"/>
              </a:rPr>
              <a:t>كما أنه يجب أن يتم تعريف البكتيريا المسببة للتلوث قبل الشروع في اختيار المضاد الحيوي الملائم وأيضاً مراعاة التركيز الملائم لكل مركب حيوي وكما يحدث في حالة الاستخدام لفترة طويلة قد يتكون سلالات من البكتيريا تقاوم أنواع معينة من المضادات الحيوية.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19"/>
          <p:cNvPicPr/>
          <p:nvPr/>
        </p:nvPicPr>
        <p:blipFill>
          <a:blip r:embed="rId2" cstate="print">
            <a:extLst>
              <a:ext uri="{28A0092B-C50C-407E-A947-70E740481C1C}">
                <a14:useLocalDpi xmlns:a14="http://schemas.microsoft.com/office/drawing/2010/main" val="0"/>
              </a:ext>
            </a:extLst>
          </a:blip>
          <a:stretch>
            <a:fillRect/>
          </a:stretch>
        </p:blipFill>
        <p:spPr>
          <a:xfrm>
            <a:off x="4721788" y="3030583"/>
            <a:ext cx="4265458" cy="2830286"/>
          </a:xfrm>
          <a:prstGeom prst="rect">
            <a:avLst/>
          </a:prstGeom>
        </p:spPr>
      </p:pic>
    </p:spTree>
    <p:extLst>
      <p:ext uri="{BB962C8B-B14F-4D97-AF65-F5344CB8AC3E}">
        <p14:creationId xmlns:p14="http://schemas.microsoft.com/office/powerpoint/2010/main" val="23073984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41376" y="353568"/>
            <a:ext cx="11119104" cy="3508653"/>
          </a:xfrm>
          <a:prstGeom prst="rect">
            <a:avLst/>
          </a:prstGeom>
          <a:noFill/>
        </p:spPr>
        <p:txBody>
          <a:bodyPr wrap="square" rtlCol="0">
            <a:spAutoFit/>
          </a:bodyPr>
          <a:lstStyle/>
          <a:p>
            <a:pPr algn="just" rtl="1">
              <a:lnSpc>
                <a:spcPct val="150000"/>
              </a:lnSpc>
            </a:pPr>
            <a:r>
              <a:rPr lang="ar-SA" sz="28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تحسين طريقة التعقيم:</a:t>
            </a:r>
            <a:endParaRPr lang="en-US" sz="2800" u="sng"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SA" sz="2400" dirty="0">
                <a:effectLst/>
                <a:latin typeface="Calibri" panose="020F0502020204030204" pitchFamily="34" charset="0"/>
                <a:ea typeface="Calibri" panose="020F0502020204030204" pitchFamily="34" charset="0"/>
                <a:cs typeface="Times New Roman" panose="02020603050405020304" pitchFamily="18" charset="0"/>
              </a:rPr>
              <a:t>يمكن رفع كفاءة التعقيم السطحي للأنسجة النباتية باستخدام بعض الطرق التالية: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dirty="0">
                <a:effectLst/>
                <a:latin typeface="Calibri" panose="020F0502020204030204" pitchFamily="34" charset="0"/>
                <a:ea typeface="Calibri" panose="020F0502020204030204" pitchFamily="34" charset="0"/>
                <a:cs typeface="Times New Roman" panose="02020603050405020304" pitchFamily="18" charset="0"/>
              </a:rPr>
              <a:t>إضافة مادة (</a:t>
            </a:r>
            <a:r>
              <a:rPr lang="en-US" sz="24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Detergent</a:t>
            </a:r>
            <a:r>
              <a:rPr lang="ar-SA" sz="2400" dirty="0">
                <a:effectLst/>
                <a:latin typeface="Calibri" panose="020F0502020204030204" pitchFamily="34" charset="0"/>
                <a:ea typeface="Calibri" panose="020F0502020204030204" pitchFamily="34" charset="0"/>
                <a:cs typeface="Times New Roman" panose="02020603050405020304" pitchFamily="18" charset="0"/>
              </a:rPr>
              <a:t>) مثل (</a:t>
            </a:r>
            <a:r>
              <a:rPr lang="en-US" sz="24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Tween 20</a:t>
            </a:r>
            <a:r>
              <a:rPr lang="ar-SA" sz="2400" dirty="0">
                <a:effectLst/>
                <a:latin typeface="Calibri" panose="020F0502020204030204" pitchFamily="34" charset="0"/>
                <a:ea typeface="Calibri" panose="020F0502020204030204" pitchFamily="34" charset="0"/>
                <a:cs typeface="Times New Roman" panose="02020603050405020304" pitchFamily="18" charset="0"/>
              </a:rPr>
              <a:t>) أو الصابون لزيادة انتشار المحلول</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dirty="0">
                <a:effectLst/>
                <a:latin typeface="Calibri" panose="020F0502020204030204" pitchFamily="34" charset="0"/>
                <a:ea typeface="Calibri" panose="020F0502020204030204" pitchFamily="34" charset="0"/>
                <a:cs typeface="Times New Roman" panose="02020603050405020304" pitchFamily="18" charset="0"/>
              </a:rPr>
              <a:t>هز النسيج في المحلول باستخدام جهاز هزاز (</a:t>
            </a:r>
            <a:r>
              <a:rPr lang="en-US" sz="2400"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Shaker</a:t>
            </a:r>
            <a:r>
              <a:rPr lang="ar-SA" sz="24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dirty="0">
                <a:effectLst/>
                <a:latin typeface="Calibri" panose="020F0502020204030204" pitchFamily="34" charset="0"/>
                <a:ea typeface="Calibri" panose="020F0502020204030204" pitchFamily="34" charset="0"/>
                <a:cs typeface="Times New Roman" panose="02020603050405020304" pitchFamily="18" charset="0"/>
              </a:rPr>
              <a:t>تكرار التعقيم عدة مرات.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dirty="0">
                <a:effectLst/>
                <a:latin typeface="Calibri" panose="020F0502020204030204" pitchFamily="34" charset="0"/>
                <a:ea typeface="Calibri" panose="020F0502020204030204" pitchFamily="34" charset="0"/>
                <a:cs typeface="Times New Roman" panose="02020603050405020304" pitchFamily="18" charset="0"/>
              </a:rPr>
              <a:t>الغسيل الأخير باستخدام تركيز منخفض من المطهر بدلاً من المياه المعقمة قبل الزراعة.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561703" y="3862221"/>
            <a:ext cx="5394960" cy="2747585"/>
          </a:xfrm>
          <a:prstGeom prst="rect">
            <a:avLst/>
          </a:prstGeom>
        </p:spPr>
      </p:pic>
    </p:spTree>
    <p:extLst>
      <p:ext uri="{BB962C8B-B14F-4D97-AF65-F5344CB8AC3E}">
        <p14:creationId xmlns:p14="http://schemas.microsoft.com/office/powerpoint/2010/main" val="17095647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0416" y="268224"/>
            <a:ext cx="11253216" cy="4893647"/>
          </a:xfrm>
          <a:prstGeom prst="rect">
            <a:avLst/>
          </a:prstGeom>
          <a:noFill/>
        </p:spPr>
        <p:txBody>
          <a:bodyPr wrap="square" rtlCol="0">
            <a:spAutoFit/>
          </a:bodyPr>
          <a:lstStyle/>
          <a:p>
            <a:pPr marL="519430" indent="-514350" algn="just" rtl="1">
              <a:lnSpc>
                <a:spcPct val="150000"/>
              </a:lnSpc>
              <a:buFont typeface="+mj-lt"/>
              <a:buAutoNum type="arabicPeriod" startAt="2"/>
            </a:pPr>
            <a:r>
              <a:rPr lang="ar-SA" sz="2400" b="1" u="sng" dirty="0">
                <a:solidFill>
                  <a:srgbClr val="00B050"/>
                </a:solidFill>
                <a:effectLst/>
                <a:latin typeface="Calibri" panose="020F0502020204030204" pitchFamily="34" charset="0"/>
                <a:ea typeface="Calibri" panose="020F0502020204030204" pitchFamily="34" charset="0"/>
                <a:cs typeface="+mj-cs"/>
              </a:rPr>
              <a:t>ثانياً: ظهور اللون البني بمزارع الأنسجة النباتية </a:t>
            </a:r>
            <a:r>
              <a:rPr lang="en-US" sz="2400" b="1" u="sng" dirty="0">
                <a:solidFill>
                  <a:srgbClr val="00B050"/>
                </a:solidFill>
                <a:cs typeface="+mj-cs"/>
              </a:rPr>
              <a:t>Browning of explant</a:t>
            </a:r>
            <a:endParaRPr lang="en-US" sz="2400" u="sng" dirty="0">
              <a:solidFill>
                <a:srgbClr val="00B050"/>
              </a:solidFill>
              <a:effectLst/>
              <a:latin typeface="Calibri" panose="020F0502020204030204" pitchFamily="34" charset="0"/>
              <a:ea typeface="Calibri" panose="020F0502020204030204" pitchFamily="34" charset="0"/>
              <a:cs typeface="+mj-cs"/>
            </a:endParaRPr>
          </a:p>
          <a:p>
            <a:pPr lvl="0" algn="just" rtl="1">
              <a:lnSpc>
                <a:spcPct val="150000"/>
              </a:lnSpc>
            </a:pPr>
            <a:r>
              <a:rPr lang="ar-SA" dirty="0">
                <a:latin typeface="Calibri" panose="020F0502020204030204" pitchFamily="34" charset="0"/>
                <a:ea typeface="Calibri" panose="020F0502020204030204" pitchFamily="34" charset="0"/>
                <a:cs typeface="Times New Roman" panose="02020603050405020304" pitchFamily="18" charset="0"/>
              </a:rPr>
              <a:t>تحدث هذه الظاهرة نتيجة للتغيرات الفسيولوجية داخل الأنسجة المستزرعة، والتي تؤدي تدريجيا إلى ظهور اللون البني والموت في نهاية المطاف، تحدث هذه الظاهرة بسبب </a:t>
            </a:r>
            <a:r>
              <a:rPr lang="ar-SA" dirty="0">
                <a:solidFill>
                  <a:srgbClr val="7030A0"/>
                </a:solidFill>
                <a:latin typeface="Calibri" panose="020F0502020204030204" pitchFamily="34" charset="0"/>
                <a:ea typeface="Calibri" panose="020F0502020204030204" pitchFamily="34" charset="0"/>
                <a:cs typeface="Times New Roman" panose="02020603050405020304" pitchFamily="18" charset="0"/>
              </a:rPr>
              <a:t>أكسدة الفينولات في الأنسجة</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ar-SA" dirty="0">
                <a:solidFill>
                  <a:srgbClr val="7030A0"/>
                </a:solidFill>
              </a:rPr>
              <a:t>بواسطة إنزيمات البيراكسيديز أو بواسطة إنزيمات البولي فينول أكسيديز </a:t>
            </a:r>
            <a:r>
              <a:rPr lang="ar-SA" dirty="0"/>
              <a:t>والمركبات المتأكسدة تثبط النشاط الإنزيمي وتؤدي إلى موت المنفصل النباتي وهذه تسمى </a:t>
            </a:r>
            <a:r>
              <a:rPr lang="ar-SA" b="1" dirty="0">
                <a:solidFill>
                  <a:srgbClr val="FF0000"/>
                </a:solidFill>
              </a:rPr>
              <a:t>بمصطلح تثبيط ذاتي أو تلقائي (</a:t>
            </a:r>
            <a:r>
              <a:rPr lang="en-US" b="1" dirty="0">
                <a:solidFill>
                  <a:srgbClr val="FF0000"/>
                </a:solidFill>
              </a:rPr>
              <a:t>Auto Inhibition</a:t>
            </a:r>
            <a:r>
              <a:rPr lang="ar-SA" dirty="0"/>
              <a:t>) لأن المنفصل النباتي يثبط نموه ويتوقف هذا على ماهية هذه المركبات وكيفية تأثيرها على الأنسجة وأثرها وتأثيرها عل الأنسجة التي حولها مما يؤدي إلى تدهور الأنسجة وتلوينها باللون البني وتموت (</a:t>
            </a:r>
            <a:r>
              <a:rPr lang="en-US" dirty="0"/>
              <a:t>Compton and </a:t>
            </a:r>
            <a:r>
              <a:rPr lang="en-US" dirty="0" err="1"/>
              <a:t>Preece</a:t>
            </a:r>
            <a:r>
              <a:rPr lang="en-US" dirty="0"/>
              <a:t>, 1986, </a:t>
            </a:r>
            <a:r>
              <a:rPr lang="en-US" dirty="0" err="1"/>
              <a:t>Debergh</a:t>
            </a:r>
            <a:r>
              <a:rPr lang="en-US" dirty="0"/>
              <a:t> and Zimmerman, 1991</a:t>
            </a:r>
            <a:endParaRPr lang="ar-SA" dirty="0">
              <a:latin typeface="Calibri" panose="020F0502020204030204" pitchFamily="34" charset="0"/>
              <a:ea typeface="Calibri" panose="020F0502020204030204" pitchFamily="34" charset="0"/>
              <a:cs typeface="Times New Roman" panose="02020603050405020304" pitchFamily="18" charset="0"/>
            </a:endParaRPr>
          </a:p>
          <a:p>
            <a:pPr algn="just" rtl="1">
              <a:lnSpc>
                <a:spcPct val="150000"/>
              </a:lnSpc>
            </a:pPr>
            <a:r>
              <a:rPr lang="ar-SA" dirty="0">
                <a:latin typeface="Calibri" panose="020F0502020204030204" pitchFamily="34" charset="0"/>
                <a:ea typeface="Calibri" panose="020F0502020204030204" pitchFamily="34" charset="0"/>
                <a:cs typeface="Times New Roman" panose="02020603050405020304" pitchFamily="18" charset="0"/>
              </a:rPr>
              <a:t>ويوجد </a:t>
            </a:r>
            <a:r>
              <a:rPr lang="ar-SA" dirty="0">
                <a:effectLst/>
                <a:latin typeface="Calibri" panose="020F0502020204030204" pitchFamily="34" charset="0"/>
                <a:ea typeface="Calibri" panose="020F0502020204030204" pitchFamily="34" charset="0"/>
                <a:cs typeface="Times New Roman" panose="02020603050405020304" pitchFamily="18" charset="0"/>
              </a:rPr>
              <a:t>مدى واسع من </a:t>
            </a:r>
            <a:r>
              <a:rPr lang="ar-SA"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المركبات الفينولية </a:t>
            </a:r>
            <a:r>
              <a:rPr lang="ar-SA" dirty="0">
                <a:effectLst/>
                <a:latin typeface="Calibri" panose="020F0502020204030204" pitchFamily="34" charset="0"/>
                <a:ea typeface="Calibri" panose="020F0502020204030204" pitchFamily="34" charset="0"/>
                <a:cs typeface="Times New Roman" panose="02020603050405020304" pitchFamily="18" charset="0"/>
              </a:rPr>
              <a:t>في النبات وهذه المركبات موجودة في كل النسيج النباتي وفي بعض النباتات تقع هذه المركبات في خلايا خاصة تسمى (</a:t>
            </a:r>
            <a:r>
              <a:rPr lang="en-US"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Tannin </a:t>
            </a:r>
            <a:r>
              <a:rPr lang="en-US" b="1" dirty="0" err="1">
                <a:solidFill>
                  <a:srgbClr val="C00000"/>
                </a:solidFill>
                <a:effectLst/>
                <a:latin typeface="Times New Roman" panose="02020603050405020304" pitchFamily="18" charset="0"/>
                <a:ea typeface="Calibri" panose="020F0502020204030204" pitchFamily="34" charset="0"/>
                <a:cs typeface="Arial" panose="020B0604020202020204" pitchFamily="34" charset="0"/>
              </a:rPr>
              <a:t>Idioblasts</a:t>
            </a:r>
            <a:r>
              <a:rPr lang="ar-SA" dirty="0">
                <a:effectLst/>
                <a:latin typeface="Calibri" panose="020F0502020204030204" pitchFamily="34" charset="0"/>
                <a:ea typeface="Calibri" panose="020F0502020204030204" pitchFamily="34" charset="0"/>
                <a:cs typeface="Times New Roman" panose="02020603050405020304" pitchFamily="18" charset="0"/>
              </a:rPr>
              <a:t>) أو في الفجوات الخلوية (</a:t>
            </a:r>
            <a:r>
              <a:rPr lang="en-US" b="1" dirty="0">
                <a:solidFill>
                  <a:srgbClr val="C00000"/>
                </a:solidFill>
                <a:effectLst/>
                <a:latin typeface="Times New Roman" panose="02020603050405020304" pitchFamily="18" charset="0"/>
                <a:ea typeface="Calibri" panose="020F0502020204030204" pitchFamily="34" charset="0"/>
                <a:cs typeface="Arial" panose="020B0604020202020204" pitchFamily="34" charset="0"/>
              </a:rPr>
              <a:t>Vacuoles</a:t>
            </a:r>
            <a:r>
              <a:rPr lang="ar-SA" dirty="0">
                <a:effectLst/>
                <a:latin typeface="Calibri" panose="020F0502020204030204" pitchFamily="34" charset="0"/>
                <a:ea typeface="Calibri" panose="020F0502020204030204" pitchFamily="34" charset="0"/>
                <a:cs typeface="Times New Roman" panose="02020603050405020304" pitchFamily="18" charset="0"/>
              </a:rPr>
              <a:t>) ومعظم المواد الفينولية إما أن تكون:</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Symbol" panose="05050102010706020507" pitchFamily="18" charset="2"/>
              <a:buChar char=""/>
            </a:pPr>
            <a:r>
              <a:rPr lang="ar-SA"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فلافونيد مع مجموعة هيدروكسيل لمجموعة فعالة.</a:t>
            </a:r>
            <a:endParaRPr lang="en-US" dirty="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Symbol" panose="05050102010706020507" pitchFamily="18" charset="2"/>
              <a:buChar char=""/>
            </a:pPr>
            <a:r>
              <a:rPr lang="ar-SA"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مركبات محتوية على حلقة عطرية بها 6 ذرات كربون ومجموعة جانبية على الحلقة المحتوية على واحد أو ثلاثة ذرات كربون والمحتوية على مجموعة كربوكسيل نشيطة.</a:t>
            </a:r>
            <a:endParaRPr lang="en-US"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0"/>
          <p:cNvPicPr/>
          <p:nvPr/>
        </p:nvPicPr>
        <p:blipFill>
          <a:blip r:embed="rId2" cstate="print">
            <a:extLst>
              <a:ext uri="{28A0092B-C50C-407E-A947-70E740481C1C}">
                <a14:useLocalDpi xmlns:a14="http://schemas.microsoft.com/office/drawing/2010/main" val="0"/>
              </a:ext>
            </a:extLst>
          </a:blip>
          <a:stretch>
            <a:fillRect/>
          </a:stretch>
        </p:blipFill>
        <p:spPr>
          <a:xfrm>
            <a:off x="1144360" y="4663440"/>
            <a:ext cx="6144713" cy="2194560"/>
          </a:xfrm>
          <a:prstGeom prst="rect">
            <a:avLst/>
          </a:prstGeom>
        </p:spPr>
      </p:pic>
    </p:spTree>
    <p:extLst>
      <p:ext uri="{BB962C8B-B14F-4D97-AF65-F5344CB8AC3E}">
        <p14:creationId xmlns:p14="http://schemas.microsoft.com/office/powerpoint/2010/main" val="263876617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8496" y="280416"/>
            <a:ext cx="11728704" cy="3970318"/>
          </a:xfrm>
          <a:prstGeom prst="rect">
            <a:avLst/>
          </a:prstGeom>
          <a:noFill/>
        </p:spPr>
        <p:txBody>
          <a:bodyPr wrap="square" rtlCol="0">
            <a:spAutoFit/>
          </a:bodyPr>
          <a:lstStyle/>
          <a:p>
            <a:pPr algn="just" rtl="1">
              <a:lnSpc>
                <a:spcPct val="150000"/>
              </a:lnSpc>
            </a:pPr>
            <a:r>
              <a:rPr lang="ar-SA" sz="2400" b="1" u="sng" dirty="0">
                <a:solidFill>
                  <a:srgbClr val="FF0000"/>
                </a:solidFill>
                <a:effectLst/>
                <a:latin typeface="Calibri" panose="020F0502020204030204" pitchFamily="34" charset="0"/>
                <a:ea typeface="Calibri" panose="020F0502020204030204" pitchFamily="34" charset="0"/>
                <a:cs typeface="+mj-cs"/>
              </a:rPr>
              <a:t>الطرق المتبعة لتقليل المواد الفينولية بالبيئة:</a:t>
            </a:r>
            <a:endParaRPr lang="en-US" sz="2400" u="sng" dirty="0">
              <a:solidFill>
                <a:srgbClr val="FF0000"/>
              </a:solidFill>
              <a:effectLst/>
              <a:latin typeface="Calibri" panose="020F0502020204030204" pitchFamily="34" charset="0"/>
              <a:ea typeface="Calibri" panose="020F0502020204030204" pitchFamily="34" charset="0"/>
              <a:cs typeface="+mj-cs"/>
            </a:endParaRPr>
          </a:p>
          <a:p>
            <a:pPr marL="342900" marR="0" lvl="0" indent="-342900" algn="just" rtl="1">
              <a:lnSpc>
                <a:spcPct val="150000"/>
              </a:lnSpc>
              <a:spcBef>
                <a:spcPts val="0"/>
              </a:spcBef>
              <a:spcAft>
                <a:spcPts val="0"/>
              </a:spcAft>
              <a:buFont typeface="+mj-lt"/>
              <a:buAutoNum type="arabicParenR"/>
            </a:pPr>
            <a:r>
              <a:rPr lang="ar-SA" sz="2400" b="1" dirty="0">
                <a:effectLst/>
                <a:latin typeface="Calibri" panose="020F0502020204030204" pitchFamily="34" charset="0"/>
                <a:ea typeface="Calibri" panose="020F0502020204030204" pitchFamily="34" charset="0"/>
                <a:cs typeface="Times New Roman" panose="02020603050405020304" pitchFamily="18" charset="0"/>
              </a:rPr>
              <a:t>صغر الجزء النباتي: </a:t>
            </a:r>
            <a:r>
              <a:rPr lang="ar-SA" sz="2400" dirty="0">
                <a:effectLst/>
                <a:latin typeface="Calibri" panose="020F0502020204030204" pitchFamily="34" charset="0"/>
                <a:ea typeface="Calibri" panose="020F0502020204030204" pitchFamily="34" charset="0"/>
                <a:cs typeface="Times New Roman" panose="02020603050405020304" pitchFamily="18" charset="0"/>
              </a:rPr>
              <a:t>فيجب أن يكون الجزء المجروح صغيراً بقدر الإمكان في المنفصل النباتي حيث تستخدم أدوات حادة جداً للقطع.</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arenR"/>
            </a:pPr>
            <a:r>
              <a:rPr lang="ar-SA" sz="2400" b="1" dirty="0">
                <a:effectLst/>
                <a:latin typeface="Calibri" panose="020F0502020204030204" pitchFamily="34" charset="0"/>
                <a:ea typeface="Calibri" panose="020F0502020204030204" pitchFamily="34" charset="0"/>
                <a:cs typeface="Times New Roman" panose="02020603050405020304" pitchFamily="18" charset="0"/>
              </a:rPr>
              <a:t>استخدام مضادات الأكسدة : </a:t>
            </a:r>
            <a:r>
              <a:rPr lang="ar-SA" sz="2400" dirty="0">
                <a:effectLst/>
                <a:latin typeface="Calibri" panose="020F0502020204030204" pitchFamily="34" charset="0"/>
                <a:ea typeface="Calibri" panose="020F0502020204030204" pitchFamily="34" charset="0"/>
                <a:cs typeface="Times New Roman" panose="02020603050405020304" pitchFamily="18" charset="0"/>
              </a:rPr>
              <a:t>حيث يتم تنقيع الأجزاء النباتية فيها وهذه مضادات الأكسدة لا تمنع تكوين المواد الفينولية ولكنها تمنع بلمرتها </a:t>
            </a:r>
            <a:r>
              <a:rPr lang="ar-SA"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(بلمرة الكينون) </a:t>
            </a:r>
            <a:r>
              <a:rPr lang="ar-SA" sz="2400" dirty="0">
                <a:effectLst/>
                <a:latin typeface="Calibri" panose="020F0502020204030204" pitchFamily="34" charset="0"/>
                <a:ea typeface="Calibri" panose="020F0502020204030204" pitchFamily="34" charset="0"/>
                <a:cs typeface="Times New Roman" panose="02020603050405020304" pitchFamily="18" charset="0"/>
              </a:rPr>
              <a:t>وهذا يقلل الفرصة للفينولات للتفاعل مع البروتين. كما يلاحظ أن بعض المواد المضادة للأكسدة أحسن من الأخرى.</a:t>
            </a:r>
            <a:endParaRPr lang="ar-SA"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arenR"/>
            </a:pPr>
            <a:r>
              <a:rPr lang="ar-SA" sz="2400" b="1" dirty="0">
                <a:latin typeface="Calibri" panose="020F0502020204030204" pitchFamily="34" charset="0"/>
                <a:ea typeface="Calibri" panose="020F0502020204030204" pitchFamily="34" charset="0"/>
                <a:cs typeface="Times New Roman" panose="02020603050405020304" pitchFamily="18" charset="0"/>
              </a:rPr>
              <a:t> تحضين الأنسجة في </a:t>
            </a:r>
            <a:r>
              <a:rPr lang="ar-SA"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الظلام</a:t>
            </a:r>
            <a:r>
              <a:rPr lang="ar-SA" sz="2400" b="1" dirty="0">
                <a:latin typeface="Calibri" panose="020F0502020204030204" pitchFamily="34" charset="0"/>
                <a:ea typeface="Calibri" panose="020F0502020204030204" pitchFamily="34" charset="0"/>
                <a:cs typeface="Times New Roman" panose="02020603050405020304" pitchFamily="18" charset="0"/>
              </a:rPr>
              <a:t> في الأشهر الأولى.</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3"/>
          <p:cNvPicPr/>
          <p:nvPr/>
        </p:nvPicPr>
        <p:blipFill>
          <a:blip r:embed="rId2" cstate="print">
            <a:extLst>
              <a:ext uri="{28A0092B-C50C-407E-A947-70E740481C1C}">
                <a14:useLocalDpi xmlns:a14="http://schemas.microsoft.com/office/drawing/2010/main" val="0"/>
              </a:ext>
            </a:extLst>
          </a:blip>
          <a:stretch>
            <a:fillRect/>
          </a:stretch>
        </p:blipFill>
        <p:spPr>
          <a:xfrm>
            <a:off x="2146519" y="4456157"/>
            <a:ext cx="1907540" cy="1838325"/>
          </a:xfrm>
          <a:prstGeom prst="rect">
            <a:avLst/>
          </a:prstGeom>
        </p:spPr>
      </p:pic>
      <p:pic>
        <p:nvPicPr>
          <p:cNvPr id="4" name="Picture 25"/>
          <p:cNvPicPr/>
          <p:nvPr/>
        </p:nvPicPr>
        <p:blipFill>
          <a:blip r:embed="rId3" cstate="print">
            <a:extLst>
              <a:ext uri="{28A0092B-C50C-407E-A947-70E740481C1C}">
                <a14:useLocalDpi xmlns:a14="http://schemas.microsoft.com/office/drawing/2010/main" val="0"/>
              </a:ext>
            </a:extLst>
          </a:blip>
          <a:stretch>
            <a:fillRect/>
          </a:stretch>
        </p:blipFill>
        <p:spPr>
          <a:xfrm>
            <a:off x="4372828" y="4456157"/>
            <a:ext cx="1907540" cy="1838325"/>
          </a:xfrm>
          <a:prstGeom prst="rect">
            <a:avLst/>
          </a:prstGeom>
        </p:spPr>
      </p:pic>
      <p:pic>
        <p:nvPicPr>
          <p:cNvPr id="5" name="Picture 28"/>
          <p:cNvPicPr/>
          <p:nvPr/>
        </p:nvPicPr>
        <p:blipFill>
          <a:blip r:embed="rId4" cstate="print">
            <a:extLst>
              <a:ext uri="{28A0092B-C50C-407E-A947-70E740481C1C}">
                <a14:useLocalDpi xmlns:a14="http://schemas.microsoft.com/office/drawing/2010/main" val="0"/>
              </a:ext>
            </a:extLst>
          </a:blip>
          <a:stretch>
            <a:fillRect/>
          </a:stretch>
        </p:blipFill>
        <p:spPr>
          <a:xfrm>
            <a:off x="6599137" y="4456157"/>
            <a:ext cx="1907540" cy="1838325"/>
          </a:xfrm>
          <a:prstGeom prst="rect">
            <a:avLst/>
          </a:prstGeom>
        </p:spPr>
      </p:pic>
      <p:pic>
        <p:nvPicPr>
          <p:cNvPr id="6" name="Picture 26"/>
          <p:cNvPicPr/>
          <p:nvPr/>
        </p:nvPicPr>
        <p:blipFill>
          <a:blip r:embed="rId5" cstate="print">
            <a:extLst>
              <a:ext uri="{28A0092B-C50C-407E-A947-70E740481C1C}">
                <a14:useLocalDpi xmlns:a14="http://schemas.microsoft.com/office/drawing/2010/main" val="0"/>
              </a:ext>
            </a:extLst>
          </a:blip>
          <a:stretch>
            <a:fillRect/>
          </a:stretch>
        </p:blipFill>
        <p:spPr>
          <a:xfrm>
            <a:off x="8624244" y="4456157"/>
            <a:ext cx="2876550" cy="1838325"/>
          </a:xfrm>
          <a:prstGeom prst="rect">
            <a:avLst/>
          </a:prstGeom>
        </p:spPr>
      </p:pic>
    </p:spTree>
    <p:extLst>
      <p:ext uri="{BB962C8B-B14F-4D97-AF65-F5344CB8AC3E}">
        <p14:creationId xmlns:p14="http://schemas.microsoft.com/office/powerpoint/2010/main" val="4118732813"/>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TotalTime>
  <Words>1630</Words>
  <Application>Microsoft Office PowerPoint</Application>
  <PresentationFormat>مخصص</PresentationFormat>
  <Paragraphs>107</Paragraphs>
  <Slides>18</Slides>
  <Notes>0</Notes>
  <HiddenSlides>0</HiddenSlides>
  <MMClips>0</MMClips>
  <ScaleCrop>false</ScaleCrop>
  <HeadingPairs>
    <vt:vector size="4" baseType="variant">
      <vt:variant>
        <vt:lpstr>نسق</vt:lpstr>
      </vt:variant>
      <vt:variant>
        <vt:i4>2</vt:i4>
      </vt:variant>
      <vt:variant>
        <vt:lpstr>عناوين الشرائح</vt:lpstr>
      </vt:variant>
      <vt:variant>
        <vt:i4>18</vt:i4>
      </vt:variant>
    </vt:vector>
  </HeadingPairs>
  <TitlesOfParts>
    <vt:vector size="20" baseType="lpstr">
      <vt:lpstr>حضري</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saleh alansi</dc:creator>
  <cp:lastModifiedBy>Maher</cp:lastModifiedBy>
  <cp:revision>64</cp:revision>
  <dcterms:created xsi:type="dcterms:W3CDTF">2017-12-28T20:55:40Z</dcterms:created>
  <dcterms:modified xsi:type="dcterms:W3CDTF">2024-04-17T15:55:15Z</dcterms:modified>
</cp:coreProperties>
</file>