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72" r:id="rId1"/>
  </p:sldMasterIdLst>
  <p:sldIdLst>
    <p:sldId id="256" r:id="rId2"/>
    <p:sldId id="257" r:id="rId3"/>
    <p:sldId id="258" r:id="rId4"/>
    <p:sldId id="263" r:id="rId5"/>
    <p:sldId id="264" r:id="rId6"/>
    <p:sldId id="265" r:id="rId7"/>
    <p:sldId id="266" r:id="rId8"/>
    <p:sldId id="267" r:id="rId9"/>
    <p:sldId id="268" r:id="rId10"/>
    <p:sldId id="269" r:id="rId11"/>
    <p:sldId id="270" r:id="rId12"/>
    <p:sldId id="272" r:id="rId13"/>
    <p:sldId id="271"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80" d="100"/>
          <a:sy n="80" d="100"/>
        </p:scale>
        <p:origin x="-1086"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12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67941886-515B-44A6-B374-D3D8D4F50C7C}" type="datetimeFigureOut">
              <a:rPr lang="ar-IQ" smtClean="0"/>
              <a:t>28/09/1445</a:t>
            </a:fld>
            <a:endParaRPr lang="ar-IQ"/>
          </a:p>
        </p:txBody>
      </p:sp>
      <p:sp>
        <p:nvSpPr>
          <p:cNvPr id="20" name="عنصر نائب للتذييل 19"/>
          <p:cNvSpPr>
            <a:spLocks noGrp="1"/>
          </p:cNvSpPr>
          <p:nvPr>
            <p:ph type="ftr" sz="quarter" idx="11"/>
          </p:nvPr>
        </p:nvSpPr>
        <p:spPr/>
        <p:txBody>
          <a:bodyPr/>
          <a:lstStyle>
            <a:extLst/>
          </a:lstStyle>
          <a:p>
            <a:endParaRPr lang="ar-IQ"/>
          </a:p>
        </p:txBody>
      </p:sp>
      <p:sp>
        <p:nvSpPr>
          <p:cNvPr id="10" name="عنصر نائب لرقم الشريحة 9"/>
          <p:cNvSpPr>
            <a:spLocks noGrp="1"/>
          </p:cNvSpPr>
          <p:nvPr>
            <p:ph type="sldNum" sz="quarter" idx="12"/>
          </p:nvPr>
        </p:nvSpPr>
        <p:spPr/>
        <p:txBody>
          <a:bodyPr/>
          <a:lstStyle>
            <a:extLst/>
          </a:lstStyle>
          <a:p>
            <a:fld id="{DCB91CA6-A79D-40CB-9D62-A0FD8C3A44EC}" type="slidenum">
              <a:rPr lang="ar-IQ" smtClean="0"/>
              <a:t>‹#›</a:t>
            </a:fld>
            <a:endParaRPr lang="ar-IQ"/>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dissolve/>
    <p:sndAc>
      <p:stSnd>
        <p:snd r:embed="rId1" name="chimes.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7941886-515B-44A6-B374-D3D8D4F50C7C}" type="datetimeFigureOut">
              <a:rPr lang="ar-IQ" smtClean="0"/>
              <a:t>28/09/1445</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DCB91CA6-A79D-40CB-9D62-A0FD8C3A44EC}" type="slidenum">
              <a:rPr lang="ar-IQ" smtClean="0"/>
              <a:t>‹#›</a:t>
            </a:fld>
            <a:endParaRPr lang="ar-IQ"/>
          </a:p>
        </p:txBody>
      </p:sp>
    </p:spTree>
  </p:cSld>
  <p:clrMapOvr>
    <a:masterClrMapping/>
  </p:clrMapOvr>
  <p:transition>
    <p:dissolve/>
    <p:sndAc>
      <p:stSnd>
        <p:snd r:embed="rId1" name="chimes.wav"/>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7941886-515B-44A6-B374-D3D8D4F50C7C}" type="datetimeFigureOut">
              <a:rPr lang="ar-IQ" smtClean="0"/>
              <a:t>28/09/1445</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DCB91CA6-A79D-40CB-9D62-A0FD8C3A44EC}" type="slidenum">
              <a:rPr lang="ar-IQ" smtClean="0"/>
              <a:t>‹#›</a:t>
            </a:fld>
            <a:endParaRPr lang="ar-IQ"/>
          </a:p>
        </p:txBody>
      </p:sp>
    </p:spTree>
  </p:cSld>
  <p:clrMapOvr>
    <a:masterClrMapping/>
  </p:clrMapOvr>
  <p:transition>
    <p:dissolve/>
    <p:sndAc>
      <p:stSnd>
        <p:snd r:embed="rId1" name="chimes.wav"/>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7941886-515B-44A6-B374-D3D8D4F50C7C}" type="datetimeFigureOut">
              <a:rPr lang="ar-IQ" smtClean="0"/>
              <a:t>28/09/1445</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DCB91CA6-A79D-40CB-9D62-A0FD8C3A44EC}" type="slidenum">
              <a:rPr lang="ar-IQ" smtClean="0"/>
              <a:t>‹#›</a:t>
            </a:fld>
            <a:endParaRPr lang="ar-IQ"/>
          </a:p>
        </p:txBody>
      </p:sp>
    </p:spTree>
  </p:cSld>
  <p:clrMapOvr>
    <a:masterClrMapping/>
  </p:clrMapOvr>
  <p:transition>
    <p:dissolve/>
    <p:sndAc>
      <p:stSnd>
        <p:snd r:embed="rId1" name="chimes.wav"/>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67941886-515B-44A6-B374-D3D8D4F50C7C}" type="datetimeFigureOut">
              <a:rPr lang="ar-IQ" smtClean="0"/>
              <a:t>28/09/1445</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DCB91CA6-A79D-40CB-9D62-A0FD8C3A44EC}" type="slidenum">
              <a:rPr lang="ar-IQ" smtClean="0"/>
              <a:t>‹#›</a:t>
            </a:fld>
            <a:endParaRPr lang="ar-IQ"/>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dissolve/>
    <p:sndAc>
      <p:stSnd>
        <p:snd r:embed="rId1" name="chimes.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7941886-515B-44A6-B374-D3D8D4F50C7C}" type="datetimeFigureOut">
              <a:rPr lang="ar-IQ" smtClean="0"/>
              <a:t>28/09/1445</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DCB91CA6-A79D-40CB-9D62-A0FD8C3A44EC}" type="slidenum">
              <a:rPr lang="ar-IQ" smtClean="0"/>
              <a:t>‹#›</a:t>
            </a:fld>
            <a:endParaRPr lang="ar-IQ"/>
          </a:p>
        </p:txBody>
      </p:sp>
    </p:spTree>
  </p:cSld>
  <p:clrMapOvr>
    <a:masterClrMapping/>
  </p:clrMapOvr>
  <p:transition>
    <p:dissolve/>
    <p:sndAc>
      <p:stSnd>
        <p:snd r:embed="rId1" name="chimes.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67941886-515B-44A6-B374-D3D8D4F50C7C}" type="datetimeFigureOut">
              <a:rPr lang="ar-IQ" smtClean="0"/>
              <a:t>28/09/1445</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DCB91CA6-A79D-40CB-9D62-A0FD8C3A44EC}" type="slidenum">
              <a:rPr lang="ar-IQ" smtClean="0"/>
              <a:t>‹#›</a:t>
            </a:fld>
            <a:endParaRPr lang="ar-IQ"/>
          </a:p>
        </p:txBody>
      </p:sp>
    </p:spTree>
  </p:cSld>
  <p:clrMapOvr>
    <a:masterClrMapping/>
  </p:clrMapOvr>
  <p:transition>
    <p:dissolve/>
    <p:sndAc>
      <p:stSnd>
        <p:snd r:embed="rId1" name="chimes.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67941886-515B-44A6-B374-D3D8D4F50C7C}" type="datetimeFigureOut">
              <a:rPr lang="ar-IQ" smtClean="0"/>
              <a:t>28/09/1445</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DCB91CA6-A79D-40CB-9D62-A0FD8C3A44EC}" type="slidenum">
              <a:rPr lang="ar-IQ" smtClean="0"/>
              <a:t>‹#›</a:t>
            </a:fld>
            <a:endParaRPr lang="ar-IQ"/>
          </a:p>
        </p:txBody>
      </p:sp>
    </p:spTree>
  </p:cSld>
  <p:clrMapOvr>
    <a:masterClrMapping/>
  </p:clrMapOvr>
  <p:transition>
    <p:dissolve/>
    <p:sndAc>
      <p:stSnd>
        <p:snd r:embed="rId1" name="chimes.wav"/>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67941886-515B-44A6-B374-D3D8D4F50C7C}" type="datetimeFigureOut">
              <a:rPr lang="ar-IQ" smtClean="0"/>
              <a:t>28/09/1445</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DCB91CA6-A79D-40CB-9D62-A0FD8C3A44EC}" type="slidenum">
              <a:rPr lang="ar-IQ" smtClean="0"/>
              <a:t>‹#›</a:t>
            </a:fld>
            <a:endParaRPr lang="ar-IQ"/>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dissolve/>
    <p:sndAc>
      <p:stSnd>
        <p:snd r:embed="rId1" name="chimes.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7941886-515B-44A6-B374-D3D8D4F50C7C}" type="datetimeFigureOut">
              <a:rPr lang="ar-IQ" smtClean="0"/>
              <a:t>28/09/1445</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DCB91CA6-A79D-40CB-9D62-A0FD8C3A44EC}" type="slidenum">
              <a:rPr lang="ar-IQ" smtClean="0"/>
              <a:t>‹#›</a:t>
            </a:fld>
            <a:endParaRPr lang="ar-IQ"/>
          </a:p>
        </p:txBody>
      </p:sp>
    </p:spTree>
  </p:cSld>
  <p:clrMapOvr>
    <a:masterClrMapping/>
  </p:clrMapOvr>
  <p:transition>
    <p:dissolve/>
    <p:sndAc>
      <p:stSnd>
        <p:snd r:embed="rId1" name="chimes.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67941886-515B-44A6-B374-D3D8D4F50C7C}" type="datetimeFigureOut">
              <a:rPr lang="ar-IQ" smtClean="0"/>
              <a:t>28/09/1445</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DCB91CA6-A79D-40CB-9D62-A0FD8C3A44EC}" type="slidenum">
              <a:rPr lang="ar-IQ" smtClean="0"/>
              <a:t>‹#›</a:t>
            </a:fld>
            <a:endParaRPr lang="ar-IQ"/>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transition>
    <p:dissolve/>
    <p:sndAc>
      <p:stSnd>
        <p:snd r:embed="rId1" name="chimes.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7941886-515B-44A6-B374-D3D8D4F50C7C}" type="datetimeFigureOut">
              <a:rPr lang="ar-IQ" smtClean="0"/>
              <a:t>28/09/1445</a:t>
            </a:fld>
            <a:endParaRPr lang="ar-IQ"/>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CB91CA6-A79D-40CB-9D62-A0FD8C3A44EC}" type="slidenum">
              <a:rPr lang="ar-IQ" smtClean="0"/>
              <a:t>‹#›</a:t>
            </a:fld>
            <a:endParaRPr lang="ar-IQ"/>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ransition>
    <p:dissolve/>
    <p:sndAc>
      <p:stSnd>
        <p:snd r:embed="rId13" name="chimes.wav"/>
      </p:stSnd>
    </p:sndAc>
  </p:transition>
  <p:timing>
    <p:tnLst>
      <p:par>
        <p:cTn id="1" dur="indefinite" restart="never" nodeType="tmRoot"/>
      </p:par>
    </p:tnLst>
  </p:timing>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28662" y="0"/>
            <a:ext cx="7603778" cy="5786454"/>
          </a:xfrm>
        </p:spPr>
        <p:txBody>
          <a:bodyPr>
            <a:normAutofit fontScale="90000"/>
          </a:bodyPr>
          <a:lstStyle/>
          <a:p>
            <a:pPr lvl="0" algn="ctr">
              <a:spcBef>
                <a:spcPts val="0"/>
              </a:spcBef>
              <a:defRPr/>
            </a:pPr>
            <a:r>
              <a:rPr lang="ar-IQ" dirty="0" smtClean="0">
                <a:solidFill>
                  <a:srgbClr val="FFFF00"/>
                </a:solidFill>
                <a:latin typeface="Times New Roman" pitchFamily="18" charset="0"/>
                <a:cs typeface="Times New Roman" pitchFamily="18" charset="0"/>
              </a:rPr>
              <a:t/>
            </a:r>
            <a:br>
              <a:rPr lang="ar-IQ" dirty="0" smtClean="0">
                <a:solidFill>
                  <a:srgbClr val="FFFF00"/>
                </a:solidFill>
                <a:latin typeface="Times New Roman" pitchFamily="18" charset="0"/>
                <a:cs typeface="Times New Roman" pitchFamily="18" charset="0"/>
              </a:rPr>
            </a:br>
            <a:r>
              <a:rPr lang="ar-IQ" dirty="0">
                <a:solidFill>
                  <a:srgbClr val="FFFF00"/>
                </a:solidFill>
                <a:latin typeface="Times New Roman" pitchFamily="18" charset="0"/>
                <a:cs typeface="Times New Roman" pitchFamily="18" charset="0"/>
              </a:rPr>
              <a:t/>
            </a:r>
            <a:br>
              <a:rPr lang="ar-IQ" dirty="0">
                <a:solidFill>
                  <a:srgbClr val="FFFF00"/>
                </a:solidFill>
                <a:latin typeface="Times New Roman" pitchFamily="18" charset="0"/>
                <a:cs typeface="Times New Roman" pitchFamily="18" charset="0"/>
              </a:rPr>
            </a:br>
            <a:r>
              <a:rPr lang="ar-IQ" dirty="0" smtClean="0">
                <a:solidFill>
                  <a:srgbClr val="FFFF00"/>
                </a:solidFill>
                <a:latin typeface="Times New Roman" pitchFamily="18" charset="0"/>
                <a:cs typeface="Times New Roman" pitchFamily="18" charset="0"/>
              </a:rPr>
              <a:t/>
            </a:r>
            <a:br>
              <a:rPr lang="ar-IQ" dirty="0" smtClean="0">
                <a:solidFill>
                  <a:srgbClr val="FFFF00"/>
                </a:solidFill>
                <a:latin typeface="Times New Roman" pitchFamily="18" charset="0"/>
                <a:cs typeface="Times New Roman" pitchFamily="18" charset="0"/>
              </a:rPr>
            </a:br>
            <a:r>
              <a:rPr lang="ar-IQ" dirty="0">
                <a:solidFill>
                  <a:srgbClr val="FFFF00"/>
                </a:solidFill>
                <a:latin typeface="Times New Roman" pitchFamily="18" charset="0"/>
                <a:cs typeface="Times New Roman" pitchFamily="18" charset="0"/>
              </a:rPr>
              <a:t/>
            </a:r>
            <a:br>
              <a:rPr lang="ar-IQ" dirty="0">
                <a:solidFill>
                  <a:srgbClr val="FFFF00"/>
                </a:solidFill>
                <a:latin typeface="Times New Roman" pitchFamily="18" charset="0"/>
                <a:cs typeface="Times New Roman" pitchFamily="18" charset="0"/>
              </a:rPr>
            </a:br>
            <a:r>
              <a:rPr lang="ar-IQ" dirty="0" smtClean="0">
                <a:solidFill>
                  <a:srgbClr val="FFFF00"/>
                </a:solidFill>
                <a:latin typeface="Times New Roman" pitchFamily="18" charset="0"/>
                <a:cs typeface="Times New Roman" pitchFamily="18" charset="0"/>
              </a:rPr>
              <a:t/>
            </a:r>
            <a:br>
              <a:rPr lang="ar-IQ" dirty="0" smtClean="0">
                <a:solidFill>
                  <a:srgbClr val="FFFF00"/>
                </a:solidFill>
                <a:latin typeface="Times New Roman" pitchFamily="18" charset="0"/>
                <a:cs typeface="Times New Roman" pitchFamily="18" charset="0"/>
              </a:rPr>
            </a:br>
            <a:r>
              <a:rPr lang="ar-IQ" dirty="0">
                <a:solidFill>
                  <a:srgbClr val="FFFF00"/>
                </a:solidFill>
                <a:latin typeface="Times New Roman" pitchFamily="18" charset="0"/>
                <a:cs typeface="Times New Roman" pitchFamily="18" charset="0"/>
              </a:rPr>
              <a:t/>
            </a:r>
            <a:br>
              <a:rPr lang="ar-IQ" dirty="0">
                <a:solidFill>
                  <a:srgbClr val="FFFF00"/>
                </a:solidFill>
                <a:latin typeface="Times New Roman" pitchFamily="18" charset="0"/>
                <a:cs typeface="Times New Roman" pitchFamily="18" charset="0"/>
              </a:rPr>
            </a:br>
            <a:r>
              <a:rPr lang="ar-IQ" dirty="0" smtClean="0">
                <a:solidFill>
                  <a:srgbClr val="FFFF00"/>
                </a:solidFill>
                <a:latin typeface="Times New Roman" pitchFamily="18" charset="0"/>
                <a:cs typeface="Times New Roman" pitchFamily="18" charset="0"/>
              </a:rPr>
              <a:t/>
            </a:r>
            <a:br>
              <a:rPr lang="ar-IQ" dirty="0" smtClean="0">
                <a:solidFill>
                  <a:srgbClr val="FFFF00"/>
                </a:solidFill>
                <a:latin typeface="Times New Roman" pitchFamily="18" charset="0"/>
                <a:cs typeface="Times New Roman" pitchFamily="18" charset="0"/>
              </a:rPr>
            </a:br>
            <a:r>
              <a:rPr lang="ar-IQ" dirty="0">
                <a:solidFill>
                  <a:srgbClr val="FFFF00"/>
                </a:solidFill>
                <a:latin typeface="Times New Roman" pitchFamily="18" charset="0"/>
                <a:cs typeface="Times New Roman" pitchFamily="18" charset="0"/>
              </a:rPr>
              <a:t/>
            </a:r>
            <a:br>
              <a:rPr lang="ar-IQ" dirty="0">
                <a:solidFill>
                  <a:srgbClr val="FFFF00"/>
                </a:solidFill>
                <a:latin typeface="Times New Roman" pitchFamily="18" charset="0"/>
                <a:cs typeface="Times New Roman" pitchFamily="18" charset="0"/>
              </a:rPr>
            </a:br>
            <a:r>
              <a:rPr lang="ar-IQ" dirty="0" smtClean="0">
                <a:solidFill>
                  <a:srgbClr val="FFFF00"/>
                </a:solidFill>
                <a:latin typeface="Times New Roman" pitchFamily="18" charset="0"/>
                <a:cs typeface="Times New Roman" pitchFamily="18" charset="0"/>
              </a:rPr>
              <a:t/>
            </a:r>
            <a:br>
              <a:rPr lang="ar-IQ" dirty="0" smtClean="0">
                <a:solidFill>
                  <a:srgbClr val="FFFF00"/>
                </a:solidFill>
                <a:latin typeface="Times New Roman" pitchFamily="18" charset="0"/>
                <a:cs typeface="Times New Roman" pitchFamily="18" charset="0"/>
              </a:rPr>
            </a:br>
            <a:r>
              <a:rPr lang="ar-IQ" dirty="0">
                <a:solidFill>
                  <a:srgbClr val="FFFF00"/>
                </a:solidFill>
                <a:latin typeface="Times New Roman" pitchFamily="18" charset="0"/>
                <a:cs typeface="Times New Roman" pitchFamily="18" charset="0"/>
              </a:rPr>
              <a:t/>
            </a:r>
            <a:br>
              <a:rPr lang="ar-IQ" dirty="0">
                <a:solidFill>
                  <a:srgbClr val="FFFF00"/>
                </a:solidFill>
                <a:latin typeface="Times New Roman" pitchFamily="18" charset="0"/>
                <a:cs typeface="Times New Roman" pitchFamily="18" charset="0"/>
              </a:rPr>
            </a:br>
            <a:r>
              <a:rPr lang="ar-IQ" dirty="0" smtClean="0">
                <a:solidFill>
                  <a:srgbClr val="FFFF00"/>
                </a:solidFill>
                <a:latin typeface="Times New Roman" pitchFamily="18" charset="0"/>
                <a:cs typeface="Times New Roman" pitchFamily="18" charset="0"/>
              </a:rPr>
              <a:t/>
            </a:r>
            <a:br>
              <a:rPr lang="ar-IQ" dirty="0" smtClean="0">
                <a:solidFill>
                  <a:srgbClr val="FFFF00"/>
                </a:solidFill>
                <a:latin typeface="Times New Roman" pitchFamily="18" charset="0"/>
                <a:cs typeface="Times New Roman" pitchFamily="18" charset="0"/>
              </a:rPr>
            </a:br>
            <a:r>
              <a:rPr lang="ar-IQ" b="1" dirty="0" smtClean="0">
                <a:solidFill>
                  <a:schemeClr val="tx1"/>
                </a:solidFill>
                <a:latin typeface="Times New Roman" pitchFamily="18" charset="0"/>
                <a:cs typeface="Times New Roman" pitchFamily="18" charset="0"/>
              </a:rPr>
              <a:t>ورشة </a:t>
            </a:r>
            <a:r>
              <a:rPr lang="ar-IQ" b="1" smtClean="0">
                <a:solidFill>
                  <a:schemeClr val="tx1"/>
                </a:solidFill>
                <a:latin typeface="Times New Roman" pitchFamily="18" charset="0"/>
                <a:cs typeface="Times New Roman" pitchFamily="18" charset="0"/>
              </a:rPr>
              <a:t>عمل </a:t>
            </a:r>
            <a:br>
              <a:rPr lang="ar-IQ" b="1" smtClean="0">
                <a:solidFill>
                  <a:schemeClr val="tx1"/>
                </a:solidFill>
                <a:latin typeface="Times New Roman" pitchFamily="18" charset="0"/>
                <a:cs typeface="Times New Roman" pitchFamily="18" charset="0"/>
              </a:rPr>
            </a:br>
            <a:r>
              <a:rPr lang="ar-IQ" sz="3800" b="1" smtClean="0">
                <a:ln w="500">
                  <a:solidFill>
                    <a:srgbClr val="B13F9A">
                      <a:shade val="20000"/>
                      <a:satMod val="120000"/>
                    </a:srgbClr>
                  </a:solidFill>
                </a:ln>
                <a:solidFill>
                  <a:schemeClr val="tx1"/>
                </a:solidFill>
                <a:latin typeface="Times New Roman" pitchFamily="18" charset="0"/>
                <a:cs typeface="Times New Roman" pitchFamily="18" charset="0"/>
              </a:rPr>
              <a:t>ماذا </a:t>
            </a:r>
            <a:r>
              <a:rPr lang="ar-IQ" sz="3800" b="1" dirty="0">
                <a:ln w="500">
                  <a:solidFill>
                    <a:srgbClr val="B13F9A">
                      <a:shade val="20000"/>
                      <a:satMod val="120000"/>
                    </a:srgbClr>
                  </a:solidFill>
                </a:ln>
                <a:solidFill>
                  <a:schemeClr val="tx1"/>
                </a:solidFill>
                <a:latin typeface="Times New Roman" pitchFamily="18" charset="0"/>
                <a:cs typeface="Times New Roman" pitchFamily="18" charset="0"/>
              </a:rPr>
              <a:t>نفعل للقضاء على الاتجار </a:t>
            </a:r>
            <a:r>
              <a:rPr lang="ar-IQ" sz="3800" b="1" dirty="0" smtClean="0">
                <a:ln w="500">
                  <a:solidFill>
                    <a:srgbClr val="B13F9A">
                      <a:shade val="20000"/>
                      <a:satMod val="120000"/>
                    </a:srgbClr>
                  </a:solidFill>
                </a:ln>
                <a:solidFill>
                  <a:schemeClr val="tx1"/>
                </a:solidFill>
                <a:latin typeface="Times New Roman" pitchFamily="18" charset="0"/>
                <a:cs typeface="Times New Roman" pitchFamily="18" charset="0"/>
              </a:rPr>
              <a:t>بالأشخاص </a:t>
            </a:r>
            <a:r>
              <a:rPr lang="ar-IQ" b="1" dirty="0" smtClean="0">
                <a:solidFill>
                  <a:schemeClr val="tx1"/>
                </a:solidFill>
                <a:latin typeface="Times New Roman" pitchFamily="18" charset="0"/>
                <a:cs typeface="Times New Roman" pitchFamily="18" charset="0"/>
              </a:rPr>
              <a:t/>
            </a:r>
            <a:br>
              <a:rPr lang="ar-IQ" b="1" dirty="0" smtClean="0">
                <a:solidFill>
                  <a:schemeClr val="tx1"/>
                </a:solidFill>
                <a:latin typeface="Times New Roman" pitchFamily="18" charset="0"/>
                <a:cs typeface="Times New Roman" pitchFamily="18" charset="0"/>
              </a:rPr>
            </a:br>
            <a:r>
              <a:rPr lang="ar-IQ" sz="4000" b="1" kern="0" cap="none" dirty="0" smtClean="0">
                <a:ln>
                  <a:noFill/>
                </a:ln>
                <a:solidFill>
                  <a:schemeClr val="tx1"/>
                </a:solidFill>
                <a:effectLst>
                  <a:outerShdw blurRad="31750" dist="25400" dir="5400000" algn="tl" rotWithShape="0">
                    <a:srgbClr val="000000">
                      <a:alpha val="25000"/>
                    </a:srgbClr>
                  </a:outerShdw>
                </a:effectLst>
                <a:latin typeface="Times New Roman" pitchFamily="18" charset="0"/>
                <a:ea typeface="+mn-ea"/>
                <a:cs typeface="Times New Roman" pitchFamily="18" charset="0"/>
              </a:rPr>
              <a:t>مقدمة </a:t>
            </a:r>
            <a:r>
              <a:rPr lang="ar-IQ" sz="4000" b="1" kern="0" cap="none" dirty="0">
                <a:ln>
                  <a:noFill/>
                </a:ln>
                <a:solidFill>
                  <a:schemeClr val="tx1"/>
                </a:solidFill>
                <a:effectLst>
                  <a:outerShdw blurRad="31750" dist="25400" dir="5400000" algn="tl" rotWithShape="0">
                    <a:srgbClr val="000000">
                      <a:alpha val="25000"/>
                    </a:srgbClr>
                  </a:outerShdw>
                </a:effectLst>
                <a:latin typeface="Times New Roman" pitchFamily="18" charset="0"/>
                <a:ea typeface="+mn-ea"/>
                <a:cs typeface="Times New Roman" pitchFamily="18" charset="0"/>
              </a:rPr>
              <a:t>من قبل </a:t>
            </a:r>
            <a:r>
              <a:rPr lang="ar-IQ" sz="4000" b="1" kern="0" cap="none" dirty="0" smtClean="0">
                <a:ln>
                  <a:noFill/>
                </a:ln>
                <a:solidFill>
                  <a:schemeClr val="tx1"/>
                </a:solidFill>
                <a:effectLst>
                  <a:outerShdw blurRad="31750" dist="25400" dir="5400000" algn="tl" rotWithShape="0">
                    <a:srgbClr val="000000">
                      <a:alpha val="25000"/>
                    </a:srgbClr>
                  </a:outerShdw>
                </a:effectLst>
                <a:latin typeface="Times New Roman" pitchFamily="18" charset="0"/>
                <a:ea typeface="+mn-ea"/>
                <a:cs typeface="Times New Roman" pitchFamily="18" charset="0"/>
              </a:rPr>
              <a:t/>
            </a:r>
            <a:br>
              <a:rPr lang="ar-IQ" sz="4000" b="1" kern="0" cap="none" dirty="0" smtClean="0">
                <a:ln>
                  <a:noFill/>
                </a:ln>
                <a:solidFill>
                  <a:schemeClr val="tx1"/>
                </a:solidFill>
                <a:effectLst>
                  <a:outerShdw blurRad="31750" dist="25400" dir="5400000" algn="tl" rotWithShape="0">
                    <a:srgbClr val="000000">
                      <a:alpha val="25000"/>
                    </a:srgbClr>
                  </a:outerShdw>
                </a:effectLst>
                <a:latin typeface="Times New Roman" pitchFamily="18" charset="0"/>
                <a:ea typeface="+mn-ea"/>
                <a:cs typeface="Times New Roman" pitchFamily="18" charset="0"/>
              </a:rPr>
            </a:br>
            <a:r>
              <a:rPr lang="ar-IQ" sz="3200" b="1" kern="0" cap="none" dirty="0" err="1" smtClean="0">
                <a:ln>
                  <a:noFill/>
                </a:ln>
                <a:solidFill>
                  <a:schemeClr val="tx1"/>
                </a:solidFill>
                <a:effectLst>
                  <a:outerShdw blurRad="31750" dist="25400" dir="5400000" algn="tl" rotWithShape="0">
                    <a:srgbClr val="000000">
                      <a:alpha val="25000"/>
                    </a:srgbClr>
                  </a:outerShdw>
                </a:effectLst>
                <a:latin typeface="Times New Roman" pitchFamily="18" charset="0"/>
                <a:ea typeface="+mn-ea"/>
                <a:cs typeface="Times New Roman" pitchFamily="18" charset="0"/>
              </a:rPr>
              <a:t>ا.م.د</a:t>
            </a:r>
            <a:r>
              <a:rPr lang="ar-IQ" sz="3200" b="1" kern="0" cap="none" dirty="0" smtClean="0">
                <a:ln>
                  <a:noFill/>
                </a:ln>
                <a:solidFill>
                  <a:schemeClr val="tx1"/>
                </a:solidFill>
                <a:effectLst>
                  <a:outerShdw blurRad="31750" dist="25400" dir="5400000" algn="tl" rotWithShape="0">
                    <a:srgbClr val="000000">
                      <a:alpha val="25000"/>
                    </a:srgbClr>
                  </a:outerShdw>
                </a:effectLst>
                <a:latin typeface="Times New Roman" pitchFamily="18" charset="0"/>
                <a:ea typeface="+mn-ea"/>
                <a:cs typeface="Times New Roman" pitchFamily="18" charset="0"/>
              </a:rPr>
              <a:t> </a:t>
            </a:r>
            <a:r>
              <a:rPr lang="ar-IQ" sz="3200" b="1" kern="0" cap="none" dirty="0">
                <a:ln>
                  <a:noFill/>
                </a:ln>
                <a:solidFill>
                  <a:schemeClr val="tx1"/>
                </a:solidFill>
                <a:effectLst>
                  <a:outerShdw blurRad="31750" dist="25400" dir="5400000" algn="tl" rotWithShape="0">
                    <a:srgbClr val="000000">
                      <a:alpha val="25000"/>
                    </a:srgbClr>
                  </a:outerShdw>
                </a:effectLst>
                <a:latin typeface="Times New Roman" pitchFamily="18" charset="0"/>
                <a:ea typeface="+mn-ea"/>
                <a:cs typeface="Times New Roman" pitchFamily="18" charset="0"/>
              </a:rPr>
              <a:t>عبير داخل حاتم </a:t>
            </a:r>
            <a:r>
              <a:rPr lang="ar-IQ" sz="3200" b="1" kern="0" cap="none" dirty="0" smtClean="0">
                <a:ln>
                  <a:noFill/>
                </a:ln>
                <a:solidFill>
                  <a:schemeClr val="tx1"/>
                </a:solidFill>
                <a:effectLst>
                  <a:outerShdw blurRad="31750" dist="25400" dir="5400000" algn="tl" rotWithShape="0">
                    <a:srgbClr val="000000">
                      <a:alpha val="25000"/>
                    </a:srgbClr>
                  </a:outerShdw>
                </a:effectLst>
                <a:latin typeface="Times New Roman" pitchFamily="18" charset="0"/>
                <a:ea typeface="+mn-ea"/>
                <a:cs typeface="Times New Roman" pitchFamily="18" charset="0"/>
              </a:rPr>
              <a:t/>
            </a:r>
            <a:br>
              <a:rPr lang="ar-IQ" sz="3200" b="1" kern="0" cap="none" dirty="0" smtClean="0">
                <a:ln>
                  <a:noFill/>
                </a:ln>
                <a:solidFill>
                  <a:schemeClr val="tx1"/>
                </a:solidFill>
                <a:effectLst>
                  <a:outerShdw blurRad="31750" dist="25400" dir="5400000" algn="tl" rotWithShape="0">
                    <a:srgbClr val="000000">
                      <a:alpha val="25000"/>
                    </a:srgbClr>
                  </a:outerShdw>
                </a:effectLst>
                <a:latin typeface="Times New Roman" pitchFamily="18" charset="0"/>
                <a:ea typeface="+mn-ea"/>
                <a:cs typeface="Times New Roman" pitchFamily="18" charset="0"/>
              </a:rPr>
            </a:br>
            <a:r>
              <a:rPr lang="ar-IQ" sz="3600" b="1" dirty="0" err="1" smtClean="0">
                <a:solidFill>
                  <a:schemeClr val="tx1"/>
                </a:solidFill>
                <a:latin typeface="Times New Roman" pitchFamily="18" charset="0"/>
                <a:cs typeface="Times New Roman" pitchFamily="18" charset="0"/>
              </a:rPr>
              <a:t>م.د</a:t>
            </a:r>
            <a:r>
              <a:rPr lang="ar-IQ" sz="3600" b="1" dirty="0" smtClean="0">
                <a:solidFill>
                  <a:schemeClr val="tx1"/>
                </a:solidFill>
                <a:latin typeface="Times New Roman" pitchFamily="18" charset="0"/>
                <a:cs typeface="Times New Roman" pitchFamily="18" charset="0"/>
              </a:rPr>
              <a:t> </a:t>
            </a:r>
            <a:r>
              <a:rPr lang="ar-IQ" sz="3600" b="1" dirty="0">
                <a:solidFill>
                  <a:schemeClr val="tx1"/>
                </a:solidFill>
                <a:latin typeface="Times New Roman" pitchFamily="18" charset="0"/>
                <a:cs typeface="Times New Roman" pitchFamily="18" charset="0"/>
              </a:rPr>
              <a:t>لقاء عبد الزهرة </a:t>
            </a:r>
            <a:r>
              <a:rPr lang="ar-IQ" sz="4800" b="1" kern="0" cap="none" dirty="0">
                <a:ln>
                  <a:noFill/>
                </a:ln>
                <a:solidFill>
                  <a:schemeClr val="tx1"/>
                </a:solidFill>
                <a:effectLst>
                  <a:outerShdw blurRad="31750" dist="25400" dir="5400000" algn="tl" rotWithShape="0">
                    <a:srgbClr val="000000">
                      <a:alpha val="25000"/>
                    </a:srgbClr>
                  </a:outerShdw>
                </a:effectLst>
                <a:latin typeface="Times New Roman" pitchFamily="18" charset="0"/>
                <a:ea typeface="+mn-ea"/>
                <a:cs typeface="Times New Roman" pitchFamily="18" charset="0"/>
              </a:rPr>
              <a:t/>
            </a:r>
            <a:br>
              <a:rPr lang="ar-IQ" sz="4800" b="1" kern="0" cap="none" dirty="0">
                <a:ln>
                  <a:noFill/>
                </a:ln>
                <a:solidFill>
                  <a:schemeClr val="tx1"/>
                </a:solidFill>
                <a:effectLst>
                  <a:outerShdw blurRad="31750" dist="25400" dir="5400000" algn="tl" rotWithShape="0">
                    <a:srgbClr val="000000">
                      <a:alpha val="25000"/>
                    </a:srgbClr>
                  </a:outerShdw>
                </a:effectLst>
                <a:latin typeface="Times New Roman" pitchFamily="18" charset="0"/>
                <a:ea typeface="+mn-ea"/>
                <a:cs typeface="Times New Roman" pitchFamily="18" charset="0"/>
              </a:rPr>
            </a:br>
            <a:r>
              <a:rPr lang="en-US" sz="3200" b="1" kern="0" cap="none" dirty="0">
                <a:ln>
                  <a:noFill/>
                </a:ln>
                <a:solidFill>
                  <a:schemeClr val="tx1"/>
                </a:solidFill>
                <a:effectLst>
                  <a:outerShdw blurRad="31750" dist="25400" dir="5400000" algn="tl" rotWithShape="0">
                    <a:srgbClr val="000000">
                      <a:alpha val="25000"/>
                    </a:srgbClr>
                  </a:outerShdw>
                </a:effectLst>
                <a:latin typeface="Times New Roman" pitchFamily="18" charset="0"/>
                <a:ea typeface="+mn-ea"/>
                <a:cs typeface="Times New Roman" pitchFamily="18" charset="0"/>
              </a:rPr>
              <a:t>abeer@copew.uobaghdad.edu.iq</a:t>
            </a:r>
            <a:r>
              <a:rPr lang="ar-IQ" sz="4400" b="1" kern="0" cap="none" dirty="0">
                <a:ln>
                  <a:noFill/>
                </a:ln>
                <a:solidFill>
                  <a:schemeClr val="tx1"/>
                </a:solidFill>
                <a:effectLst>
                  <a:outerShdw blurRad="31750" dist="25400" dir="5400000" algn="tl" rotWithShape="0">
                    <a:srgbClr val="000000">
                      <a:alpha val="25000"/>
                    </a:srgbClr>
                  </a:outerShdw>
                </a:effectLst>
                <a:latin typeface="Times New Roman" pitchFamily="18" charset="0"/>
                <a:ea typeface="+mn-ea"/>
                <a:cs typeface="Times New Roman" pitchFamily="18" charset="0"/>
              </a:rPr>
              <a:t/>
            </a:r>
            <a:br>
              <a:rPr lang="ar-IQ" sz="4400" b="1" kern="0" cap="none" dirty="0">
                <a:ln>
                  <a:noFill/>
                </a:ln>
                <a:solidFill>
                  <a:schemeClr val="tx1"/>
                </a:solidFill>
                <a:effectLst>
                  <a:outerShdw blurRad="31750" dist="25400" dir="5400000" algn="tl" rotWithShape="0">
                    <a:srgbClr val="000000">
                      <a:alpha val="25000"/>
                    </a:srgbClr>
                  </a:outerShdw>
                </a:effectLst>
                <a:latin typeface="Times New Roman" pitchFamily="18" charset="0"/>
                <a:ea typeface="+mn-ea"/>
                <a:cs typeface="Times New Roman" pitchFamily="18" charset="0"/>
              </a:rPr>
            </a:br>
            <a:r>
              <a:rPr lang="ar-IQ" sz="4000" b="1" kern="0" cap="none" dirty="0">
                <a:ln>
                  <a:noFill/>
                </a:ln>
                <a:solidFill>
                  <a:schemeClr val="tx1"/>
                </a:solidFill>
                <a:effectLst>
                  <a:outerShdw blurRad="31750" dist="25400" dir="5400000" algn="tl" rotWithShape="0">
                    <a:srgbClr val="000000">
                      <a:alpha val="25000"/>
                    </a:srgbClr>
                  </a:outerShdw>
                </a:effectLst>
                <a:latin typeface="Times New Roman" pitchFamily="18" charset="0"/>
                <a:ea typeface="+mn-ea"/>
                <a:cs typeface="Times New Roman" pitchFamily="18" charset="0"/>
              </a:rPr>
              <a:t>كلية التربية البدنية وعلوم الرياضة للبنات - </a:t>
            </a:r>
            <a:r>
              <a:rPr lang="ar-IQ" sz="3600" b="1" kern="0" cap="none" dirty="0">
                <a:ln>
                  <a:noFill/>
                </a:ln>
                <a:solidFill>
                  <a:schemeClr val="tx1"/>
                </a:solidFill>
                <a:effectLst>
                  <a:outerShdw blurRad="31750" dist="25400" dir="5400000" algn="tl" rotWithShape="0">
                    <a:srgbClr val="000000">
                      <a:alpha val="25000"/>
                    </a:srgbClr>
                  </a:outerShdw>
                </a:effectLst>
                <a:latin typeface="Times New Roman" pitchFamily="18" charset="0"/>
                <a:ea typeface="+mn-ea"/>
                <a:cs typeface="Times New Roman" pitchFamily="18" charset="0"/>
              </a:rPr>
              <a:t>جامعة بغداد </a:t>
            </a:r>
            <a:r>
              <a:rPr lang="en-US" sz="3600" b="1" kern="0" cap="none" dirty="0">
                <a:ln>
                  <a:noFill/>
                </a:ln>
                <a:solidFill>
                  <a:schemeClr val="tx1"/>
                </a:solidFill>
                <a:effectLst>
                  <a:outerShdw blurRad="31750" dist="25400" dir="5400000" algn="tl" rotWithShape="0">
                    <a:srgbClr val="000000">
                      <a:alpha val="25000"/>
                    </a:srgbClr>
                  </a:outerShdw>
                </a:effectLst>
                <a:latin typeface="Times New Roman" pitchFamily="18" charset="0"/>
                <a:ea typeface="+mn-ea"/>
                <a:cs typeface="Times New Roman" pitchFamily="18" charset="0"/>
              </a:rPr>
              <a:t/>
            </a:r>
            <a:br>
              <a:rPr lang="en-US" sz="3600" b="1" kern="0" cap="none" dirty="0">
                <a:ln>
                  <a:noFill/>
                </a:ln>
                <a:solidFill>
                  <a:schemeClr val="tx1"/>
                </a:solidFill>
                <a:effectLst>
                  <a:outerShdw blurRad="31750" dist="25400" dir="5400000" algn="tl" rotWithShape="0">
                    <a:srgbClr val="000000">
                      <a:alpha val="25000"/>
                    </a:srgbClr>
                  </a:outerShdw>
                </a:effectLst>
                <a:latin typeface="Times New Roman" pitchFamily="18" charset="0"/>
                <a:ea typeface="+mn-ea"/>
                <a:cs typeface="Times New Roman" pitchFamily="18" charset="0"/>
              </a:rPr>
            </a:br>
            <a:r>
              <a:rPr lang="ar-IQ" sz="3600" b="1" kern="0" cap="none" dirty="0" smtClean="0">
                <a:ln>
                  <a:noFill/>
                </a:ln>
                <a:solidFill>
                  <a:schemeClr val="tx1"/>
                </a:solidFill>
                <a:effectLst>
                  <a:outerShdw blurRad="31750" dist="25400" dir="5400000" algn="tl" rotWithShape="0">
                    <a:srgbClr val="000000">
                      <a:alpha val="25000"/>
                    </a:srgbClr>
                  </a:outerShdw>
                </a:effectLst>
                <a:latin typeface="Times New Roman" pitchFamily="18" charset="0"/>
                <a:ea typeface="+mn-ea"/>
                <a:cs typeface="Times New Roman" pitchFamily="18" charset="0"/>
              </a:rPr>
              <a:t>8/4/2024</a:t>
            </a:r>
            <a:r>
              <a:rPr lang="en-US" sz="2800" b="1" kern="0" cap="none" dirty="0">
                <a:ln>
                  <a:noFill/>
                </a:ln>
                <a:solidFill>
                  <a:schemeClr val="tx1"/>
                </a:solidFill>
                <a:latin typeface="Times New Roman" pitchFamily="18" charset="0"/>
                <a:ea typeface="+mn-ea"/>
                <a:cs typeface="Times New Roman" pitchFamily="18" charset="0"/>
              </a:rPr>
              <a:t/>
            </a:r>
            <a:br>
              <a:rPr lang="en-US" sz="2800" b="1" kern="0" cap="none" dirty="0">
                <a:ln>
                  <a:noFill/>
                </a:ln>
                <a:solidFill>
                  <a:schemeClr val="tx1"/>
                </a:solidFill>
                <a:latin typeface="Times New Roman" pitchFamily="18" charset="0"/>
                <a:ea typeface="+mn-ea"/>
                <a:cs typeface="Times New Roman" pitchFamily="18" charset="0"/>
              </a:rPr>
            </a:br>
            <a:r>
              <a:rPr lang="ar-IQ" sz="5400" dirty="0" smtClean="0"/>
              <a:t>  </a:t>
            </a:r>
            <a:r>
              <a:rPr lang="ar-IQ" dirty="0" smtClean="0"/>
              <a:t/>
            </a:r>
            <a:br>
              <a:rPr lang="ar-IQ" dirty="0" smtClean="0"/>
            </a:br>
            <a:endParaRPr lang="ar-IQ" dirty="0">
              <a:solidFill>
                <a:srgbClr val="FFFF00"/>
              </a:solidFill>
            </a:endParaRPr>
          </a:p>
        </p:txBody>
      </p:sp>
      <p:pic>
        <p:nvPicPr>
          <p:cNvPr id="3" name="صورة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640" y="4581127"/>
            <a:ext cx="7488832" cy="2261739"/>
          </a:xfrm>
          <a:prstGeom prst="rect">
            <a:avLst/>
          </a:prstGeom>
        </p:spPr>
      </p:pic>
    </p:spTree>
  </p:cSld>
  <p:clrMapOvr>
    <a:masterClrMapping/>
  </p:clrMapOvr>
  <p:transition>
    <p:dissolv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b="1" dirty="0"/>
              <a:t>الوسائل التي يمكن للأفراد اتخاذها للحد من الاتجار بالأشخاص والتعامل معها </a:t>
            </a:r>
            <a:endParaRPr lang="en-US" dirty="0"/>
          </a:p>
        </p:txBody>
      </p:sp>
      <p:sp>
        <p:nvSpPr>
          <p:cNvPr id="3" name="عنصر نائب للمحتوى 2"/>
          <p:cNvSpPr>
            <a:spLocks noGrp="1"/>
          </p:cNvSpPr>
          <p:nvPr>
            <p:ph idx="1"/>
          </p:nvPr>
        </p:nvSpPr>
        <p:spPr/>
        <p:txBody>
          <a:bodyPr>
            <a:normAutofit fontScale="70000" lnSpcReduction="20000"/>
          </a:bodyPr>
          <a:lstStyle/>
          <a:p>
            <a:pPr algn="just" rtl="1"/>
            <a:r>
              <a:rPr lang="ar-IQ" b="1" dirty="0" smtClean="0"/>
              <a:t>التوعية والتثقيف</a:t>
            </a:r>
            <a:r>
              <a:rPr lang="ar-IQ" b="1" dirty="0"/>
              <a:t>: تعزيز الوعي بخطر الاتجار بالأشخاص وكيفية التعرف عليها والتبليغ عن أي حالات مشبوهة</a:t>
            </a:r>
            <a:r>
              <a:rPr lang="ar-IQ" b="1" dirty="0" smtClean="0"/>
              <a:t>.</a:t>
            </a:r>
          </a:p>
          <a:p>
            <a:pPr algn="just" rtl="1"/>
            <a:r>
              <a:rPr lang="ar-IQ" b="1" dirty="0" smtClean="0"/>
              <a:t>الدعم </a:t>
            </a:r>
            <a:r>
              <a:rPr lang="ar-IQ" b="1" dirty="0"/>
              <a:t>للضحايا: تقديم الدعم النفسي والمعنوي والمساعدة للضحايا للخروج من دائرة الاستغلال والعودة إلى حياة طبيعية</a:t>
            </a:r>
            <a:r>
              <a:rPr lang="ar-IQ" b="1" dirty="0" smtClean="0"/>
              <a:t>.</a:t>
            </a:r>
          </a:p>
          <a:p>
            <a:pPr algn="just" rtl="1"/>
            <a:r>
              <a:rPr lang="ar-IQ" b="1" dirty="0" smtClean="0"/>
              <a:t>التعاون </a:t>
            </a:r>
            <a:r>
              <a:rPr lang="ar-IQ" b="1" dirty="0"/>
              <a:t>مع السلطات المحلية: التبليغ عن أي نشاط مشبوه أو اشتباه في وجود حالات اتجار بالأشخاص للسلطات المحلية أو المنظمات ذات الصلة</a:t>
            </a:r>
            <a:r>
              <a:rPr lang="ar-IQ" b="1" dirty="0" smtClean="0"/>
              <a:t>.</a:t>
            </a:r>
          </a:p>
          <a:p>
            <a:pPr algn="just" rtl="1"/>
            <a:r>
              <a:rPr lang="ar-IQ" b="1" dirty="0" smtClean="0"/>
              <a:t>التعاون </a:t>
            </a:r>
            <a:r>
              <a:rPr lang="ar-IQ" b="1" dirty="0"/>
              <a:t>مع المنظمات غير الحكومية: الانضمام إلى المنظمات غير الحكومية المعنية بمكافحة الاتجار بالبشر وتقديم الدعم والمساعدة في جهودهم</a:t>
            </a:r>
            <a:r>
              <a:rPr lang="ar-IQ" b="1" dirty="0" smtClean="0"/>
              <a:t>.</a:t>
            </a:r>
          </a:p>
          <a:p>
            <a:pPr algn="just" rtl="1"/>
            <a:r>
              <a:rPr lang="ar-IQ" b="1" dirty="0" smtClean="0"/>
              <a:t>دعم </a:t>
            </a:r>
            <a:r>
              <a:rPr lang="ar-IQ" b="1" dirty="0"/>
              <a:t>التشريعات القانونية: التشجيع على تبني التشريعات الصارمة لمكافحة الاتجار بالأشخاص والعمل على تطبيقها بفعالية</a:t>
            </a:r>
            <a:r>
              <a:rPr lang="ar-IQ" b="1" dirty="0" smtClean="0"/>
              <a:t>.</a:t>
            </a:r>
          </a:p>
          <a:p>
            <a:pPr algn="just" rtl="1"/>
            <a:r>
              <a:rPr lang="ar-IQ" b="1" dirty="0" smtClean="0"/>
              <a:t>الحرص </a:t>
            </a:r>
            <a:r>
              <a:rPr lang="ar-IQ" b="1" dirty="0"/>
              <a:t>على شبكات السلامة والأمان: تجنب المواقف والأماكن المشبوهة والحفاظ على الاتصال بشبكات الأمان والدعم في </a:t>
            </a:r>
            <a:r>
              <a:rPr lang="ar-IQ" b="1" dirty="0" smtClean="0"/>
              <a:t>الأوقات الصعبة .</a:t>
            </a:r>
            <a:endParaRPr lang="en-US" dirty="0"/>
          </a:p>
        </p:txBody>
      </p:sp>
    </p:spTree>
    <p:extLst>
      <p:ext uri="{BB962C8B-B14F-4D97-AF65-F5344CB8AC3E}">
        <p14:creationId xmlns:p14="http://schemas.microsoft.com/office/powerpoint/2010/main" val="992524566"/>
      </p:ext>
    </p:extLst>
  </p:cSld>
  <p:clrMapOvr>
    <a:masterClrMapping/>
  </p:clrMapOvr>
  <p:transition>
    <p:dissolve/>
    <p:sndAc>
      <p:stSnd>
        <p:snd r:embed="rId2" name="chimes.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b="1" dirty="0"/>
              <a:t>دراسات حالة وتجارب ناجحة في مكافحة الاتجار بالبشر في بعض الدول</a:t>
            </a:r>
            <a:endParaRPr lang="en-US" dirty="0"/>
          </a:p>
        </p:txBody>
      </p:sp>
      <p:sp>
        <p:nvSpPr>
          <p:cNvPr id="3" name="عنصر نائب للمحتوى 2"/>
          <p:cNvSpPr>
            <a:spLocks noGrp="1"/>
          </p:cNvSpPr>
          <p:nvPr>
            <p:ph idx="1"/>
          </p:nvPr>
        </p:nvSpPr>
        <p:spPr/>
        <p:txBody>
          <a:bodyPr>
            <a:normAutofit fontScale="77500" lnSpcReduction="20000"/>
          </a:bodyPr>
          <a:lstStyle/>
          <a:p>
            <a:pPr algn="just" rtl="1"/>
            <a:r>
              <a:rPr lang="ar-IQ" b="1" dirty="0" smtClean="0"/>
              <a:t>السويد: </a:t>
            </a:r>
            <a:r>
              <a:rPr lang="ar-IQ" b="1" dirty="0"/>
              <a:t>اعتمدت السويد نهجاً شاملاً لمكافحة الاتجار بالبشر يركز على توفير الحماية للضحايا ومعاقبة المتورطين. تضمنت الإجراءات تشديد العقوبات على المتورطين، وتقديم الدعم الشامل للضحايا بما في ذلك الإقامة المؤقتة والرعاية النفسية والمساعدة المالية</a:t>
            </a:r>
            <a:r>
              <a:rPr lang="ar-IQ" b="1" dirty="0" smtClean="0"/>
              <a:t>.</a:t>
            </a:r>
          </a:p>
          <a:p>
            <a:pPr algn="just" rtl="1"/>
            <a:r>
              <a:rPr lang="ar-IQ" b="1" dirty="0" smtClean="0"/>
              <a:t>الفلبين</a:t>
            </a:r>
            <a:r>
              <a:rPr lang="ar-IQ" b="1" dirty="0"/>
              <a:t>: اتخذت الفلبين عدة إجراءات لمكافحة الاتجار بالبشر، بما في ذلك تشديد التشريعات وتعزيز التوعية العامة وتوفير الدعم للضحايا. تم إنشاء وحدات خاصة لمكافحة الاتجار بالبشر في الشرطة الفلبينية وتم تعزيز التعاون الدولي لمكافحة هذه الجريمة</a:t>
            </a:r>
            <a:r>
              <a:rPr lang="ar-IQ" b="1" dirty="0" smtClean="0"/>
              <a:t>.</a:t>
            </a:r>
          </a:p>
          <a:p>
            <a:pPr algn="just" rtl="1"/>
            <a:r>
              <a:rPr lang="ar-IQ" b="1" dirty="0" smtClean="0"/>
              <a:t>كولومبيا</a:t>
            </a:r>
            <a:r>
              <a:rPr lang="ar-IQ" b="1" dirty="0"/>
              <a:t>: نجحت كولومبيا في تحقيق تقدم كبير في مكافحة الاتجار بالبشر من خلال تبني تشريعات صارمة وتوفير الدعم للضحايا. تم تدريب الضباط الشرطة والمدعين العامين للتعامل بفعالية مع حالات الاتجار بالبشر وتقديم </a:t>
            </a:r>
            <a:r>
              <a:rPr lang="ar-IQ" b="1" dirty="0" smtClean="0"/>
              <a:t>الرعاية للضحايا .</a:t>
            </a:r>
            <a:endParaRPr lang="en-US" dirty="0"/>
          </a:p>
        </p:txBody>
      </p:sp>
    </p:spTree>
    <p:extLst>
      <p:ext uri="{BB962C8B-B14F-4D97-AF65-F5344CB8AC3E}">
        <p14:creationId xmlns:p14="http://schemas.microsoft.com/office/powerpoint/2010/main" val="3907094643"/>
      </p:ext>
    </p:extLst>
  </p:cSld>
  <p:clrMapOvr>
    <a:masterClrMapping/>
  </p:clrMapOvr>
  <p:transition>
    <p:dissolve/>
    <p:sndAc>
      <p:stSnd>
        <p:snd r:embed="rId2" name="chimes.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التوصيات </a:t>
            </a:r>
            <a:endParaRPr lang="en-US" dirty="0"/>
          </a:p>
        </p:txBody>
      </p:sp>
      <p:sp>
        <p:nvSpPr>
          <p:cNvPr id="3" name="عنصر نائب للمحتوى 2"/>
          <p:cNvSpPr>
            <a:spLocks noGrp="1"/>
          </p:cNvSpPr>
          <p:nvPr>
            <p:ph idx="1"/>
          </p:nvPr>
        </p:nvSpPr>
        <p:spPr/>
        <p:txBody>
          <a:bodyPr>
            <a:normAutofit fontScale="62500" lnSpcReduction="20000"/>
          </a:bodyPr>
          <a:lstStyle/>
          <a:p>
            <a:pPr algn="just" rtl="1"/>
            <a:r>
              <a:rPr lang="ar-IQ" b="1" dirty="0"/>
              <a:t>بناءً على الدراسات والتجارب الناجحة في مجال مكافحة الاتجار بالبشر، يمكن تقديم بعض التوصيات الرئيسية</a:t>
            </a:r>
            <a:r>
              <a:rPr lang="ar-IQ" b="1" dirty="0" smtClean="0"/>
              <a:t>:</a:t>
            </a:r>
          </a:p>
          <a:p>
            <a:pPr algn="just" rtl="1"/>
            <a:r>
              <a:rPr lang="ar-IQ" b="1" dirty="0" smtClean="0"/>
              <a:t>تشديد </a:t>
            </a:r>
            <a:r>
              <a:rPr lang="ar-IQ" b="1" dirty="0"/>
              <a:t>التشريعات: توصية بضرورة تبني وتنفيذ تشريعات صارمة لمكافحة الاتجار بالبشر، بما في ذلك تحديد عقوبات صارمة للمتورطين وتوفير الحماية للضحايا</a:t>
            </a:r>
            <a:r>
              <a:rPr lang="ar-IQ" b="1" dirty="0" smtClean="0"/>
              <a:t>.</a:t>
            </a:r>
          </a:p>
          <a:p>
            <a:pPr algn="just" rtl="1"/>
            <a:r>
              <a:rPr lang="ar-IQ" b="1" dirty="0" smtClean="0"/>
              <a:t>تعزيز </a:t>
            </a:r>
            <a:r>
              <a:rPr lang="ar-IQ" b="1" dirty="0"/>
              <a:t>التوعية: توصية بضرورة توجيه حملات توعية شاملة للمجتمعات المحلية والشباب حول خطر الاتجار بالبشر وكيفية التعرف عليها والتصرف في حالة الاشتباه</a:t>
            </a:r>
            <a:r>
              <a:rPr lang="ar-IQ" b="1" dirty="0" smtClean="0"/>
              <a:t>.</a:t>
            </a:r>
          </a:p>
          <a:p>
            <a:pPr algn="just" rtl="1"/>
            <a:r>
              <a:rPr lang="ar-IQ" b="1" dirty="0" smtClean="0"/>
              <a:t>دعم </a:t>
            </a:r>
            <a:r>
              <a:rPr lang="ar-IQ" b="1" dirty="0"/>
              <a:t>الضحايا: توصية بتوفير الدعم الشامل للضحايا، بما في ذلك الإسكان الآمن، والرعاية الطبية، والدعم النفسي والاجتماعي، والمساعدة في إعادة تأهيلهم وإدماجهم في المجتمع</a:t>
            </a:r>
            <a:r>
              <a:rPr lang="ar-IQ" b="1" dirty="0" smtClean="0"/>
              <a:t>.</a:t>
            </a:r>
          </a:p>
          <a:p>
            <a:pPr algn="just" rtl="1"/>
            <a:r>
              <a:rPr lang="ar-IQ" b="1" dirty="0" smtClean="0"/>
              <a:t>تعزيز </a:t>
            </a:r>
            <a:r>
              <a:rPr lang="ar-IQ" b="1" dirty="0"/>
              <a:t>التعاون الدولي: توصية بتعزيز التعاون الدولي وتبادل المعلومات والخبرات بين الدول لمكافحة الاتجار بالبشر عبر توقيع الاتفاقيات والبروتوكولات الدولية</a:t>
            </a:r>
            <a:r>
              <a:rPr lang="ar-IQ" b="1" dirty="0" smtClean="0"/>
              <a:t>.</a:t>
            </a:r>
          </a:p>
          <a:p>
            <a:pPr algn="just" rtl="1"/>
            <a:r>
              <a:rPr lang="ar-IQ" b="1" dirty="0" smtClean="0"/>
              <a:t>محاربة </a:t>
            </a:r>
            <a:r>
              <a:rPr lang="ar-IQ" b="1" dirty="0"/>
              <a:t>الفساد: توصية بالتركيز على محاربة الفساد وتعزيز الشفافية والمساءلة في المؤسسات الحكومية والقطاع الخاص، حيث يمكن أن يؤدي الفساد إلى تسهيل عمليات الاتجار بالبشر</a:t>
            </a:r>
            <a:r>
              <a:rPr lang="ar-IQ" b="1" dirty="0" smtClean="0"/>
              <a:t>.</a:t>
            </a:r>
          </a:p>
          <a:p>
            <a:pPr algn="just" rtl="1"/>
            <a:r>
              <a:rPr lang="ar-IQ" b="1" dirty="0" smtClean="0"/>
              <a:t>دعم </a:t>
            </a:r>
            <a:r>
              <a:rPr lang="ar-IQ" b="1" dirty="0"/>
              <a:t>البحث والتحليل: توصية بتعزيز البحث والتحليل لفهم النماذج والاتجاهات في الاتجار بالبشر وتحديد الحلول </a:t>
            </a:r>
            <a:r>
              <a:rPr lang="ar-IQ" b="1"/>
              <a:t>الفعالة </a:t>
            </a:r>
            <a:r>
              <a:rPr lang="ar-IQ" b="1" smtClean="0"/>
              <a:t>والمبتكرة لمكافحته .</a:t>
            </a:r>
            <a:endParaRPr lang="en-US" b="1" dirty="0"/>
          </a:p>
        </p:txBody>
      </p:sp>
    </p:spTree>
    <p:extLst>
      <p:ext uri="{BB962C8B-B14F-4D97-AF65-F5344CB8AC3E}">
        <p14:creationId xmlns:p14="http://schemas.microsoft.com/office/powerpoint/2010/main" val="527699607"/>
      </p:ext>
    </p:extLst>
  </p:cSld>
  <p:clrMapOvr>
    <a:masterClrMapping/>
  </p:clrMapOvr>
  <p:transition>
    <p:dissolve/>
    <p:sndAc>
      <p:stSnd>
        <p:snd r:embed="rId2" name="chimes.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ctr" rtl="1"/>
            <a:r>
              <a:rPr lang="ar-IQ" sz="7200" dirty="0" smtClean="0"/>
              <a:t>شكرا لأصغائكم </a:t>
            </a:r>
          </a:p>
          <a:p>
            <a:pPr algn="ctr" rtl="1"/>
            <a:endParaRPr lang="en-US" sz="7200" dirty="0"/>
          </a:p>
        </p:txBody>
      </p:sp>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640" y="2852936"/>
            <a:ext cx="7416824" cy="3528392"/>
          </a:xfrm>
          <a:prstGeom prst="rect">
            <a:avLst/>
          </a:prstGeom>
        </p:spPr>
      </p:pic>
    </p:spTree>
    <p:extLst>
      <p:ext uri="{BB962C8B-B14F-4D97-AF65-F5344CB8AC3E}">
        <p14:creationId xmlns:p14="http://schemas.microsoft.com/office/powerpoint/2010/main" val="359697591"/>
      </p:ext>
    </p:extLst>
  </p:cSld>
  <p:clrMapOvr>
    <a:masterClrMapping/>
  </p:clrMapOvr>
  <p:transition>
    <p:dissolve/>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92696"/>
            <a:ext cx="7571184" cy="4736568"/>
          </a:xfrm>
        </p:spPr>
        <p:txBody>
          <a:bodyPr>
            <a:noAutofit/>
          </a:bodyPr>
          <a:lstStyle/>
          <a:p>
            <a:pPr marL="457200" indent="-457200" algn="r" rtl="1">
              <a:buFont typeface="Wingdings" pitchFamily="2" charset="2"/>
              <a:buChar char="v"/>
            </a:pPr>
            <a:r>
              <a:rPr lang="ar-IQ" sz="2800" dirty="0">
                <a:latin typeface="Times New Roman" pitchFamily="18" charset="0"/>
                <a:cs typeface="Times New Roman" pitchFamily="18" charset="0"/>
              </a:rPr>
              <a:t>المحاور:</a:t>
            </a:r>
            <a:br>
              <a:rPr lang="ar-IQ" sz="2800" dirty="0">
                <a:latin typeface="Times New Roman" pitchFamily="18" charset="0"/>
                <a:cs typeface="Times New Roman" pitchFamily="18" charset="0"/>
              </a:rPr>
            </a:br>
            <a:r>
              <a:rPr lang="ar-IQ" sz="2800" dirty="0" smtClean="0">
                <a:latin typeface="Times New Roman" pitchFamily="18" charset="0"/>
                <a:cs typeface="Times New Roman" pitchFamily="18" charset="0"/>
              </a:rPr>
              <a:t>- مفهوم الاتجار </a:t>
            </a:r>
            <a:r>
              <a:rPr lang="ar-IQ" sz="2800" dirty="0">
                <a:latin typeface="Times New Roman" pitchFamily="18" charset="0"/>
                <a:cs typeface="Times New Roman" pitchFamily="18" charset="0"/>
              </a:rPr>
              <a:t>بالأشخاص </a:t>
            </a:r>
            <a:r>
              <a:rPr lang="ar-IQ" sz="2800" dirty="0" smtClean="0">
                <a:latin typeface="Times New Roman" pitchFamily="18" charset="0"/>
                <a:cs typeface="Times New Roman" pitchFamily="18" charset="0"/>
              </a:rPr>
              <a:t>.</a:t>
            </a:r>
            <a:br>
              <a:rPr lang="ar-IQ" sz="2800" dirty="0" smtClean="0">
                <a:latin typeface="Times New Roman" pitchFamily="18" charset="0"/>
                <a:cs typeface="Times New Roman" pitchFamily="18" charset="0"/>
              </a:rPr>
            </a:br>
            <a:r>
              <a:rPr lang="ar-IQ" sz="2800" dirty="0" smtClean="0">
                <a:latin typeface="Times New Roman" pitchFamily="18" charset="0"/>
                <a:cs typeface="Times New Roman" pitchFamily="18" charset="0"/>
              </a:rPr>
              <a:t>- وأشكاله </a:t>
            </a:r>
            <a:r>
              <a:rPr lang="ar-IQ" sz="2800" dirty="0">
                <a:latin typeface="Times New Roman" pitchFamily="18" charset="0"/>
                <a:cs typeface="Times New Roman" pitchFamily="18" charset="0"/>
              </a:rPr>
              <a:t>المختلفة</a:t>
            </a:r>
            <a:r>
              <a:rPr lang="ar-IQ" sz="2800" dirty="0" smtClean="0">
                <a:latin typeface="Times New Roman" pitchFamily="18" charset="0"/>
                <a:cs typeface="Times New Roman" pitchFamily="18" charset="0"/>
              </a:rPr>
              <a:t>.</a:t>
            </a:r>
            <a:br>
              <a:rPr lang="ar-IQ" sz="2800" dirty="0" smtClean="0">
                <a:latin typeface="Times New Roman" pitchFamily="18" charset="0"/>
                <a:cs typeface="Times New Roman" pitchFamily="18" charset="0"/>
              </a:rPr>
            </a:br>
            <a:r>
              <a:rPr lang="ar-IQ" sz="2800" dirty="0" smtClean="0">
                <a:latin typeface="Times New Roman" pitchFamily="18" charset="0"/>
                <a:cs typeface="Times New Roman" pitchFamily="18" charset="0"/>
              </a:rPr>
              <a:t>- الأسباب </a:t>
            </a:r>
            <a:r>
              <a:rPr lang="ar-IQ" sz="2800" dirty="0">
                <a:latin typeface="Times New Roman" pitchFamily="18" charset="0"/>
                <a:cs typeface="Times New Roman" pitchFamily="18" charset="0"/>
              </a:rPr>
              <a:t>والعوامل التي تؤدي إلى الاتجار بالأشخاص</a:t>
            </a:r>
            <a:r>
              <a:rPr lang="ar-IQ" sz="2800" dirty="0" smtClean="0">
                <a:latin typeface="Times New Roman" pitchFamily="18" charset="0"/>
                <a:cs typeface="Times New Roman" pitchFamily="18" charset="0"/>
              </a:rPr>
              <a:t>.</a:t>
            </a:r>
            <a:br>
              <a:rPr lang="ar-IQ" sz="2800" dirty="0" smtClean="0">
                <a:latin typeface="Times New Roman" pitchFamily="18" charset="0"/>
                <a:cs typeface="Times New Roman" pitchFamily="18" charset="0"/>
              </a:rPr>
            </a:br>
            <a:r>
              <a:rPr lang="ar-IQ" sz="2800" dirty="0" smtClean="0">
                <a:latin typeface="Times New Roman" pitchFamily="18" charset="0"/>
                <a:cs typeface="Times New Roman" pitchFamily="18" charset="0"/>
              </a:rPr>
              <a:t>- تأثيرات </a:t>
            </a:r>
            <a:r>
              <a:rPr lang="ar-IQ" sz="2800" dirty="0">
                <a:latin typeface="Times New Roman" pitchFamily="18" charset="0"/>
                <a:cs typeface="Times New Roman" pitchFamily="18" charset="0"/>
              </a:rPr>
              <a:t>الاتجار بالأشخاص على الضحايا والمجتمعات</a:t>
            </a:r>
            <a:r>
              <a:rPr lang="ar-IQ" sz="2800" dirty="0" smtClean="0">
                <a:latin typeface="Times New Roman" pitchFamily="18" charset="0"/>
                <a:cs typeface="Times New Roman" pitchFamily="18" charset="0"/>
              </a:rPr>
              <a:t>.</a:t>
            </a:r>
            <a:br>
              <a:rPr lang="ar-IQ" sz="2800" dirty="0" smtClean="0">
                <a:latin typeface="Times New Roman" pitchFamily="18" charset="0"/>
                <a:cs typeface="Times New Roman" pitchFamily="18" charset="0"/>
              </a:rPr>
            </a:br>
            <a:r>
              <a:rPr lang="ar-IQ" sz="2800" dirty="0" smtClean="0">
                <a:latin typeface="Times New Roman" pitchFamily="18" charset="0"/>
                <a:cs typeface="Times New Roman" pitchFamily="18" charset="0"/>
              </a:rPr>
              <a:t>-التشريعات </a:t>
            </a:r>
            <a:r>
              <a:rPr lang="ar-IQ" sz="2800" dirty="0">
                <a:latin typeface="Times New Roman" pitchFamily="18" charset="0"/>
                <a:cs typeface="Times New Roman" pitchFamily="18" charset="0"/>
              </a:rPr>
              <a:t>الوطنية والدولية المتعلقة بمكافحة الاتجار بالأشخاص</a:t>
            </a:r>
            <a:r>
              <a:rPr lang="ar-IQ" sz="2800" dirty="0" smtClean="0">
                <a:latin typeface="Times New Roman" pitchFamily="18" charset="0"/>
                <a:cs typeface="Times New Roman" pitchFamily="18" charset="0"/>
              </a:rPr>
              <a:t>.</a:t>
            </a:r>
            <a:br>
              <a:rPr lang="ar-IQ" sz="2800" dirty="0" smtClean="0">
                <a:latin typeface="Times New Roman" pitchFamily="18" charset="0"/>
                <a:cs typeface="Times New Roman" pitchFamily="18" charset="0"/>
              </a:rPr>
            </a:br>
            <a:r>
              <a:rPr lang="ar-IQ" sz="2800" dirty="0" smtClean="0">
                <a:latin typeface="Times New Roman" pitchFamily="18" charset="0"/>
                <a:cs typeface="Times New Roman" pitchFamily="18" charset="0"/>
              </a:rPr>
              <a:t>-الجهود </a:t>
            </a:r>
            <a:r>
              <a:rPr lang="ar-IQ" sz="2800" dirty="0">
                <a:latin typeface="Times New Roman" pitchFamily="18" charset="0"/>
                <a:cs typeface="Times New Roman" pitchFamily="18" charset="0"/>
              </a:rPr>
              <a:t>الدولية والمحلية لمكافحة الاتجار بالأشخاص، بما في ذلك التعاون </a:t>
            </a:r>
            <a:r>
              <a:rPr lang="ar-IQ" sz="2800" dirty="0" smtClean="0">
                <a:latin typeface="Times New Roman" pitchFamily="18" charset="0"/>
                <a:cs typeface="Times New Roman" pitchFamily="18" charset="0"/>
              </a:rPr>
              <a:t>بين</a:t>
            </a:r>
            <a:br>
              <a:rPr lang="ar-IQ" sz="2800" dirty="0" smtClean="0">
                <a:latin typeface="Times New Roman" pitchFamily="18" charset="0"/>
                <a:cs typeface="Times New Roman" pitchFamily="18" charset="0"/>
              </a:rPr>
            </a:br>
            <a:r>
              <a:rPr lang="ar-IQ" sz="2800" dirty="0" smtClean="0">
                <a:latin typeface="Times New Roman" pitchFamily="18" charset="0"/>
                <a:cs typeface="Times New Roman" pitchFamily="18" charset="0"/>
              </a:rPr>
              <a:t>-الوسائل </a:t>
            </a:r>
            <a:r>
              <a:rPr lang="ar-IQ" sz="2800" dirty="0">
                <a:latin typeface="Times New Roman" pitchFamily="18" charset="0"/>
                <a:cs typeface="Times New Roman" pitchFamily="18" charset="0"/>
              </a:rPr>
              <a:t>التي يمكن أن يتخذها الأفراد للحد من الاتجار بالأشخاص والتعامل معها</a:t>
            </a:r>
            <a:r>
              <a:rPr lang="ar-IQ" sz="2800" dirty="0" smtClean="0">
                <a:latin typeface="Times New Roman" pitchFamily="18" charset="0"/>
                <a:cs typeface="Times New Roman" pitchFamily="18" charset="0"/>
              </a:rPr>
              <a:t>.</a:t>
            </a:r>
            <a:br>
              <a:rPr lang="ar-IQ" sz="2800" dirty="0" smtClean="0">
                <a:latin typeface="Times New Roman" pitchFamily="18" charset="0"/>
                <a:cs typeface="Times New Roman" pitchFamily="18" charset="0"/>
              </a:rPr>
            </a:br>
            <a:r>
              <a:rPr lang="ar-IQ" sz="2800" dirty="0" smtClean="0">
                <a:latin typeface="Times New Roman" pitchFamily="18" charset="0"/>
                <a:cs typeface="Times New Roman" pitchFamily="18" charset="0"/>
              </a:rPr>
              <a:t>-دراسات </a:t>
            </a:r>
            <a:r>
              <a:rPr lang="ar-IQ" sz="2800" dirty="0">
                <a:latin typeface="Times New Roman" pitchFamily="18" charset="0"/>
                <a:cs typeface="Times New Roman" pitchFamily="18" charset="0"/>
              </a:rPr>
              <a:t>حالة وتجارب ناجحة في مكافحة الاتجار بالأشخاص في بعض </a:t>
            </a:r>
            <a:r>
              <a:rPr lang="ar-IQ" sz="2800" dirty="0" smtClean="0">
                <a:latin typeface="Times New Roman" pitchFamily="18" charset="0"/>
                <a:cs typeface="Times New Roman" pitchFamily="18" charset="0"/>
              </a:rPr>
              <a:t>الدول.</a:t>
            </a:r>
            <a:endParaRPr lang="ar-IQ" sz="2800" dirty="0">
              <a:latin typeface="Times New Roman" pitchFamily="18" charset="0"/>
              <a:cs typeface="Times New Roman" pitchFamily="18" charset="0"/>
            </a:endParaRPr>
          </a:p>
        </p:txBody>
      </p:sp>
    </p:spTree>
  </p:cSld>
  <p:clrMapOvr>
    <a:masterClrMapping/>
  </p:clrMapOvr>
  <p:transition spd="med" advTm="10000">
    <p:dissolve/>
    <p:sndAc>
      <p:stSnd>
        <p:snd r:embed="rId2" name="arrow.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28670"/>
            <a:ext cx="8229600" cy="5197493"/>
          </a:xfrm>
        </p:spPr>
        <p:txBody>
          <a:bodyPr/>
          <a:lstStyle/>
          <a:p>
            <a:pPr>
              <a:buNone/>
            </a:pPr>
            <a:endParaRPr lang="ar-IQ" dirty="0" smtClean="0"/>
          </a:p>
          <a:p>
            <a:pPr algn="ctr" rtl="1">
              <a:buNone/>
            </a:pPr>
            <a:r>
              <a:rPr lang="ar-SA" dirty="0" smtClean="0"/>
              <a:t> مصطلح الاتجار </a:t>
            </a:r>
            <a:endParaRPr lang="ar-IQ" dirty="0" smtClean="0"/>
          </a:p>
          <a:p>
            <a:pPr algn="ctr" rtl="1">
              <a:buNone/>
            </a:pPr>
            <a:endParaRPr lang="ar-IQ" dirty="0" smtClean="0"/>
          </a:p>
          <a:p>
            <a:pPr algn="r" rtl="1"/>
            <a:r>
              <a:rPr lang="ar-SA" sz="2800" dirty="0" smtClean="0"/>
              <a:t>يشير بالأشخاص عادةً إلى</a:t>
            </a:r>
            <a:r>
              <a:rPr lang="en-US" sz="2800" dirty="0" smtClean="0"/>
              <a:t> </a:t>
            </a:r>
            <a:r>
              <a:rPr lang="ar-SA" sz="2800" dirty="0" smtClean="0"/>
              <a:t>تعريض الأفراد</a:t>
            </a:r>
            <a:endParaRPr lang="ar-IQ" sz="2800" dirty="0" smtClean="0"/>
          </a:p>
          <a:p>
            <a:pPr algn="r" rtl="1"/>
            <a:r>
              <a:rPr lang="ar-SA" sz="2800" dirty="0" smtClean="0"/>
              <a:t>لأوضاع </a:t>
            </a:r>
            <a:r>
              <a:rPr lang="ar-SA" sz="2800" dirty="0"/>
              <a:t>استغلالية أو إبقائهم فيها من أجل تحقيق مكاسب </a:t>
            </a:r>
            <a:r>
              <a:rPr lang="ar-SA" sz="2800" dirty="0" smtClean="0"/>
              <a:t>اقتصادية</a:t>
            </a:r>
            <a:endParaRPr lang="ar-IQ" sz="2800" dirty="0" smtClean="0"/>
          </a:p>
          <a:p>
            <a:pPr algn="r" rtl="1"/>
            <a:endParaRPr lang="ar-IQ" sz="2800" dirty="0"/>
          </a:p>
        </p:txBody>
      </p:sp>
      <p:pic>
        <p:nvPicPr>
          <p:cNvPr id="2" name="صورة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3645024"/>
            <a:ext cx="4762500" cy="3400425"/>
          </a:xfrm>
          <a:prstGeom prst="rect">
            <a:avLst/>
          </a:prstGeom>
        </p:spPr>
      </p:pic>
    </p:spTree>
  </p:cSld>
  <p:clrMapOvr>
    <a:masterClrMapping/>
  </p:clrMapOvr>
  <p:transition>
    <p:dissolve/>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مفهوم الاتجار </a:t>
            </a:r>
            <a:r>
              <a:rPr lang="ar-IQ" dirty="0" err="1" smtClean="0"/>
              <a:t>بالاشخاص</a:t>
            </a:r>
            <a:endParaRPr lang="en-US" dirty="0"/>
          </a:p>
        </p:txBody>
      </p:sp>
      <p:sp>
        <p:nvSpPr>
          <p:cNvPr id="3" name="عنصر نائب للمحتوى 2"/>
          <p:cNvSpPr>
            <a:spLocks noGrp="1"/>
          </p:cNvSpPr>
          <p:nvPr>
            <p:ph idx="1"/>
          </p:nvPr>
        </p:nvSpPr>
        <p:spPr/>
        <p:txBody>
          <a:bodyPr/>
          <a:lstStyle/>
          <a:p>
            <a:pPr algn="just" rtl="1"/>
            <a:r>
              <a:rPr lang="ar-IQ" b="1" dirty="0" smtClean="0"/>
              <a:t>هو </a:t>
            </a:r>
            <a:r>
              <a:rPr lang="ar-IQ" b="1" dirty="0"/>
              <a:t>استغلال الأفراد من خلال القوة أو التهديد أو الاحتيال أو الاستغلال الاقتصادي، بهدف الحصول على العمل القسري أو الخدمات الجنسية أو استخدامهم في أغراض أخرى بشكل غير قانوني ودون موافقتهم. يتمثل الهدف الرئيسي </a:t>
            </a:r>
            <a:r>
              <a:rPr lang="ar-IQ" b="1" dirty="0" err="1"/>
              <a:t>للاتجار</a:t>
            </a:r>
            <a:r>
              <a:rPr lang="ar-IQ" b="1" dirty="0"/>
              <a:t> بالأشخاص في الحصول على الربح على حساب حرية وكرامة الضحايا.</a:t>
            </a:r>
            <a:endParaRPr lang="en-US" b="1" dirty="0"/>
          </a:p>
        </p:txBody>
      </p:sp>
    </p:spTree>
    <p:extLst>
      <p:ext uri="{BB962C8B-B14F-4D97-AF65-F5344CB8AC3E}">
        <p14:creationId xmlns:p14="http://schemas.microsoft.com/office/powerpoint/2010/main" val="3326190987"/>
      </p:ext>
    </p:extLst>
  </p:cSld>
  <p:clrMapOvr>
    <a:masterClrMapping/>
  </p:clrMapOvr>
  <p:transition>
    <p:dissolve/>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t>أشكال الاتجار بالأشخاص </a:t>
            </a:r>
            <a:endParaRPr lang="en-US" dirty="0"/>
          </a:p>
        </p:txBody>
      </p:sp>
      <p:sp>
        <p:nvSpPr>
          <p:cNvPr id="3" name="عنصر نائب للمحتوى 2"/>
          <p:cNvSpPr>
            <a:spLocks noGrp="1"/>
          </p:cNvSpPr>
          <p:nvPr>
            <p:ph idx="1"/>
          </p:nvPr>
        </p:nvSpPr>
        <p:spPr/>
        <p:txBody>
          <a:bodyPr>
            <a:normAutofit fontScale="85000" lnSpcReduction="20000"/>
          </a:bodyPr>
          <a:lstStyle/>
          <a:p>
            <a:pPr algn="just" rtl="1"/>
            <a:r>
              <a:rPr lang="ar-IQ" dirty="0" smtClean="0"/>
              <a:t>:</a:t>
            </a:r>
            <a:r>
              <a:rPr lang="ar-IQ" b="1" dirty="0" smtClean="0"/>
              <a:t>الاتجار </a:t>
            </a:r>
            <a:r>
              <a:rPr lang="ar-IQ" b="1" dirty="0"/>
              <a:t>بالعمالة القسرية: حيث يتم استغلال الأفراد في العمل بشكل قسري دون حرية اختيار، سواء في العمل المنزلي أو الصناعي أو الزراعي</a:t>
            </a:r>
            <a:r>
              <a:rPr lang="ar-IQ" b="1" dirty="0" smtClean="0"/>
              <a:t>.</a:t>
            </a:r>
          </a:p>
          <a:p>
            <a:pPr algn="just" rtl="1"/>
            <a:r>
              <a:rPr lang="ar-IQ" b="1" dirty="0" smtClean="0"/>
              <a:t>الاتجار </a:t>
            </a:r>
            <a:r>
              <a:rPr lang="ar-IQ" b="1" dirty="0"/>
              <a:t>بالجنس: ويشمل استغلال الأفراد في أعمال البغاء والدعارة بشكل قسري، سواء عبر الاتجار بالنساء أو الأطفال</a:t>
            </a:r>
            <a:r>
              <a:rPr lang="ar-IQ" b="1" dirty="0" smtClean="0"/>
              <a:t>.</a:t>
            </a:r>
          </a:p>
          <a:p>
            <a:pPr algn="just" rtl="1"/>
            <a:r>
              <a:rPr lang="ar-IQ" b="1" dirty="0" smtClean="0"/>
              <a:t>الاتجار </a:t>
            </a:r>
            <a:r>
              <a:rPr lang="ar-IQ" b="1" dirty="0"/>
              <a:t>بالأعضاء البشرية: حيث يتم استخراج أعضاء الجسم من الأفراد بطرق غير قانونية لغرض زراعتها أو بيعها</a:t>
            </a:r>
            <a:r>
              <a:rPr lang="ar-IQ" b="1" dirty="0" smtClean="0"/>
              <a:t>.</a:t>
            </a:r>
          </a:p>
          <a:p>
            <a:pPr algn="just" rtl="1"/>
            <a:r>
              <a:rPr lang="ar-IQ" b="1" dirty="0" smtClean="0"/>
              <a:t>الاتجار </a:t>
            </a:r>
            <a:r>
              <a:rPr lang="ar-IQ" b="1" dirty="0"/>
              <a:t>بالأطفال: ويشمل استغلال الأطفال في العمل القسري أو الجنسي أو استخدامهم في عمليات التسول أو الجريمة</a:t>
            </a:r>
            <a:r>
              <a:rPr lang="ar-IQ" b="1" dirty="0" smtClean="0"/>
              <a:t>.</a:t>
            </a:r>
          </a:p>
          <a:p>
            <a:pPr algn="just" rtl="1"/>
            <a:r>
              <a:rPr lang="ar-IQ" b="1" dirty="0" smtClean="0"/>
              <a:t>الاتجار </a:t>
            </a:r>
            <a:r>
              <a:rPr lang="ar-IQ" b="1" dirty="0"/>
              <a:t>بالزواج: حيث يتم استغلال الأفراد عبر زواجهم بشكل قسري دون </a:t>
            </a:r>
            <a:r>
              <a:rPr lang="ar-IQ" b="1" dirty="0" err="1"/>
              <a:t>موافقتهم.تلك</a:t>
            </a:r>
            <a:r>
              <a:rPr lang="ar-IQ" b="1" dirty="0"/>
              <a:t> فقط بعض أشكال الاتجار بالأشخاص، وهناك تنوع كبير في الطرق والأساليب التي يتم من خلالها استغلال الأفراد بشكل غير قانوني وغير أخلاقي.</a:t>
            </a:r>
            <a:endParaRPr lang="en-US" b="1" dirty="0"/>
          </a:p>
        </p:txBody>
      </p:sp>
    </p:spTree>
    <p:extLst>
      <p:ext uri="{BB962C8B-B14F-4D97-AF65-F5344CB8AC3E}">
        <p14:creationId xmlns:p14="http://schemas.microsoft.com/office/powerpoint/2010/main" val="3040684999"/>
      </p:ext>
    </p:extLst>
  </p:cSld>
  <p:clrMapOvr>
    <a:masterClrMapping/>
  </p:clrMapOvr>
  <p:transition>
    <p:dissolve/>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dirty="0"/>
              <a:t>أسباب وعوامل تسهم في حدوث الاتجار بالأشخاص</a:t>
            </a:r>
            <a:endParaRPr lang="en-US" dirty="0"/>
          </a:p>
        </p:txBody>
      </p:sp>
      <p:sp>
        <p:nvSpPr>
          <p:cNvPr id="3" name="عنصر نائب للمحتوى 2"/>
          <p:cNvSpPr>
            <a:spLocks noGrp="1"/>
          </p:cNvSpPr>
          <p:nvPr>
            <p:ph idx="1"/>
          </p:nvPr>
        </p:nvSpPr>
        <p:spPr/>
        <p:txBody>
          <a:bodyPr>
            <a:normAutofit fontScale="77500" lnSpcReduction="20000"/>
          </a:bodyPr>
          <a:lstStyle/>
          <a:p>
            <a:pPr algn="just" rtl="1"/>
            <a:r>
              <a:rPr lang="ar-IQ" b="1" dirty="0" err="1" smtClean="0"/>
              <a:t>الفقروالتشدد</a:t>
            </a:r>
            <a:r>
              <a:rPr lang="ar-IQ" b="1" dirty="0" smtClean="0"/>
              <a:t> </a:t>
            </a:r>
            <a:r>
              <a:rPr lang="ar-IQ" b="1" dirty="0"/>
              <a:t>الاقتصادي: عندما يكون الأفراد في حاجة ماسة إلى المال، يصبحون عرضة للإغراءات التي قد تتضمن الدخول في شبكات الاتجار بالبشر</a:t>
            </a:r>
            <a:r>
              <a:rPr lang="ar-IQ" b="1" dirty="0" smtClean="0"/>
              <a:t>.</a:t>
            </a:r>
          </a:p>
          <a:p>
            <a:pPr algn="just" rtl="1"/>
            <a:r>
              <a:rPr lang="ar-IQ" b="1" dirty="0" smtClean="0"/>
              <a:t>انعدام توافر </a:t>
            </a:r>
            <a:r>
              <a:rPr lang="ar-IQ" b="1" dirty="0"/>
              <a:t>على فرص العمل: عندما يكون هناك نقص في الفرص الاقتصادية والعمل المنتظم، يمكن أن يلجأ الأفراد إلى العمل في بيئات غير آمنة وتكون عرضة للاستغلال</a:t>
            </a:r>
            <a:r>
              <a:rPr lang="ar-IQ" b="1" dirty="0" smtClean="0"/>
              <a:t>.</a:t>
            </a:r>
          </a:p>
          <a:p>
            <a:pPr algn="just" rtl="1"/>
            <a:r>
              <a:rPr lang="ar-IQ" b="1" dirty="0" smtClean="0"/>
              <a:t>النزاعات </a:t>
            </a:r>
            <a:r>
              <a:rPr lang="ar-IQ" b="1" dirty="0"/>
              <a:t>والحروب: يتم تشجيع الاتجار بالأشخاص خلال فترات النزاع والحروب نتيجة للفوضى وضعف النظام القانوني</a:t>
            </a:r>
            <a:r>
              <a:rPr lang="ar-IQ" b="1" dirty="0" smtClean="0"/>
              <a:t>.</a:t>
            </a:r>
          </a:p>
          <a:p>
            <a:pPr algn="just" rtl="1"/>
            <a:r>
              <a:rPr lang="ar-IQ" b="1" dirty="0" smtClean="0"/>
              <a:t>الظروف </a:t>
            </a:r>
            <a:r>
              <a:rPr lang="ar-IQ" b="1" dirty="0"/>
              <a:t>الاجتماعية والثقافية: تشمل العوامل الثقافية التي تسهل قبول الاستغلال والممارسات الضارة، بالإضافة إلى التمييز الجنسي وعدم المساواة بين الجنسين</a:t>
            </a:r>
            <a:r>
              <a:rPr lang="ar-IQ" b="1" dirty="0" smtClean="0"/>
              <a:t>.</a:t>
            </a:r>
          </a:p>
          <a:p>
            <a:pPr algn="just" rtl="1"/>
            <a:r>
              <a:rPr lang="ar-IQ" b="1" dirty="0" smtClean="0"/>
              <a:t>الهجرة </a:t>
            </a:r>
            <a:r>
              <a:rPr lang="ar-IQ" b="1" dirty="0"/>
              <a:t>غير الشرعية: يكون الأفراد المهاجرون غير الشرعيين عرضة لخطر الاستغلال نتيجة لعدم وجود حماية قانونية وتعرضهم للابتزاز والاستغلال من قبل المهربين </a:t>
            </a:r>
            <a:r>
              <a:rPr lang="ar-IQ" b="1" dirty="0" smtClean="0"/>
              <a:t>والمتاجرين بالبشر .</a:t>
            </a:r>
            <a:endParaRPr lang="en-US" b="1" dirty="0"/>
          </a:p>
        </p:txBody>
      </p:sp>
    </p:spTree>
    <p:extLst>
      <p:ext uri="{BB962C8B-B14F-4D97-AF65-F5344CB8AC3E}">
        <p14:creationId xmlns:p14="http://schemas.microsoft.com/office/powerpoint/2010/main" val="888927737"/>
      </p:ext>
    </p:extLst>
  </p:cSld>
  <p:clrMapOvr>
    <a:masterClrMapping/>
  </p:clrMapOvr>
  <p:transition>
    <p:dissolve/>
    <p:sndAc>
      <p:stSnd>
        <p:snd r:embed="rId2"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b="1" dirty="0"/>
              <a:t>تأثيرات الاتجار بالأشخاص على الضحايا والمجتمعات تكون مدمرة </a:t>
            </a:r>
            <a:r>
              <a:rPr lang="ar-IQ" b="1" dirty="0" smtClean="0"/>
              <a:t>وشاملة</a:t>
            </a:r>
            <a:endParaRPr lang="en-US" dirty="0"/>
          </a:p>
        </p:txBody>
      </p:sp>
      <p:sp>
        <p:nvSpPr>
          <p:cNvPr id="3" name="عنصر نائب للمحتوى 2"/>
          <p:cNvSpPr>
            <a:spLocks noGrp="1"/>
          </p:cNvSpPr>
          <p:nvPr>
            <p:ph idx="1"/>
          </p:nvPr>
        </p:nvSpPr>
        <p:spPr/>
        <p:txBody>
          <a:bodyPr>
            <a:normAutofit fontScale="70000" lnSpcReduction="20000"/>
          </a:bodyPr>
          <a:lstStyle/>
          <a:p>
            <a:pPr algn="just" rtl="1"/>
            <a:r>
              <a:rPr lang="ar-IQ" b="1" dirty="0" err="1" smtClean="0"/>
              <a:t>وتشمل:تدمير</a:t>
            </a:r>
            <a:r>
              <a:rPr lang="ar-IQ" b="1" dirty="0" smtClean="0"/>
              <a:t> </a:t>
            </a:r>
            <a:r>
              <a:rPr lang="ar-IQ" b="1" dirty="0"/>
              <a:t>الحياة الشخصية: يعاني الضحايا من آثار نفسية وعاطفية خطيرة، بما في ذلك الصدمة والاكتئاب واضطراب ما بعد الصدمة</a:t>
            </a:r>
            <a:r>
              <a:rPr lang="ar-IQ" b="1" dirty="0" smtClean="0"/>
              <a:t>.</a:t>
            </a:r>
          </a:p>
          <a:p>
            <a:pPr algn="just" rtl="1"/>
            <a:r>
              <a:rPr lang="ar-IQ" b="1" dirty="0" smtClean="0"/>
              <a:t>الضرر </a:t>
            </a:r>
            <a:r>
              <a:rPr lang="ar-IQ" b="1" dirty="0"/>
              <a:t>الجسدي والصحي: قد يتعرض الضحايا للعنف الجسدي والاستغلال الجنسي، مما يؤدي إلى إصابات جسدية وأمراض مزمنة</a:t>
            </a:r>
            <a:r>
              <a:rPr lang="ar-IQ" b="1" dirty="0" smtClean="0"/>
              <a:t>.</a:t>
            </a:r>
          </a:p>
          <a:p>
            <a:pPr algn="just" rtl="1"/>
            <a:r>
              <a:rPr lang="ar-IQ" b="1" dirty="0" smtClean="0"/>
              <a:t>الفقدان </a:t>
            </a:r>
            <a:r>
              <a:rPr lang="ar-IQ" b="1" dirty="0"/>
              <a:t>الاجتماعي والعائلي: يفقد الضحايا ثقتهم في الآخرين ويعانون من انعزال اجتماعي وفقدان الروابط العائلية والاجتماعية</a:t>
            </a:r>
            <a:r>
              <a:rPr lang="ar-IQ" b="1" dirty="0" smtClean="0"/>
              <a:t>.</a:t>
            </a:r>
          </a:p>
          <a:p>
            <a:pPr algn="just" rtl="1"/>
            <a:r>
              <a:rPr lang="ar-IQ" b="1" dirty="0" smtClean="0"/>
              <a:t>الاستبعاد </a:t>
            </a:r>
            <a:r>
              <a:rPr lang="ar-IQ" b="1" dirty="0"/>
              <a:t>القانوني: يمكن أن يعاني الضحايا من عدم الوصول إلى العدالة والحماية القانونية بسبب خوفهم من الانتقام أو عدم الثقة في النظام القانوني</a:t>
            </a:r>
            <a:r>
              <a:rPr lang="ar-IQ" b="1" dirty="0" smtClean="0"/>
              <a:t>.</a:t>
            </a:r>
          </a:p>
          <a:p>
            <a:pPr algn="just" rtl="1"/>
            <a:r>
              <a:rPr lang="ar-IQ" b="1" dirty="0" smtClean="0"/>
              <a:t>الآثار </a:t>
            </a:r>
            <a:r>
              <a:rPr lang="ar-IQ" b="1" dirty="0"/>
              <a:t>الاقتصادية: يتعرض المجتمع لفقدان القوى العاملة وفقدان الفرص الاقتصادية نتيجة لاستغلال الأشخاص في العمل والخدمات الجنسية</a:t>
            </a:r>
            <a:r>
              <a:rPr lang="ar-IQ" b="1" dirty="0" smtClean="0"/>
              <a:t>.</a:t>
            </a:r>
          </a:p>
          <a:p>
            <a:pPr algn="just" rtl="1"/>
            <a:r>
              <a:rPr lang="ar-IQ" b="1" dirty="0" smtClean="0"/>
              <a:t>الضرر </a:t>
            </a:r>
            <a:r>
              <a:rPr lang="ar-IQ" b="1" dirty="0"/>
              <a:t>الاجتماعي والثقافي: يؤدي الاتجار بالأشخاص إلى نشر ثقافة العنف والاستغلال والتمييز، مما يؤثر سلباً على القيم الاجتماعية والثقافية </a:t>
            </a:r>
            <a:r>
              <a:rPr lang="ar-IQ" b="1" dirty="0" err="1"/>
              <a:t>للمجتمعات.هذه</a:t>
            </a:r>
            <a:r>
              <a:rPr lang="ar-IQ" b="1" dirty="0"/>
              <a:t> بعض الآثار الرئيسية </a:t>
            </a:r>
            <a:r>
              <a:rPr lang="ar-IQ" b="1" dirty="0" err="1"/>
              <a:t>للاتجار</a:t>
            </a:r>
            <a:r>
              <a:rPr lang="ar-IQ" b="1" dirty="0"/>
              <a:t> بالأشخاص، وتبقى هذه الجريمة تحديًا كبيرًا يتطلب التصدي لها على مستويات متعددة.</a:t>
            </a:r>
            <a:endParaRPr lang="en-US" b="1" dirty="0"/>
          </a:p>
        </p:txBody>
      </p:sp>
    </p:spTree>
    <p:extLst>
      <p:ext uri="{BB962C8B-B14F-4D97-AF65-F5344CB8AC3E}">
        <p14:creationId xmlns:p14="http://schemas.microsoft.com/office/powerpoint/2010/main" val="390875620"/>
      </p:ext>
    </p:extLst>
  </p:cSld>
  <p:clrMapOvr>
    <a:masterClrMapping/>
  </p:clrMapOvr>
  <p:transition>
    <p:dissolve/>
    <p:sndAc>
      <p:stSnd>
        <p:snd r:embed="rId2"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b="1" dirty="0"/>
              <a:t>تشريعات واتفاقيات وطنية ودولية تهدف إلى مكافحة الاتجار بالأشخاص</a:t>
            </a:r>
            <a:endParaRPr lang="en-US" dirty="0"/>
          </a:p>
        </p:txBody>
      </p:sp>
      <p:sp>
        <p:nvSpPr>
          <p:cNvPr id="3" name="عنصر نائب للمحتوى 2"/>
          <p:cNvSpPr>
            <a:spLocks noGrp="1"/>
          </p:cNvSpPr>
          <p:nvPr>
            <p:ph idx="1"/>
          </p:nvPr>
        </p:nvSpPr>
        <p:spPr/>
        <p:txBody>
          <a:bodyPr>
            <a:normAutofit fontScale="77500" lnSpcReduction="20000"/>
          </a:bodyPr>
          <a:lstStyle/>
          <a:p>
            <a:pPr algn="just" rtl="1"/>
            <a:r>
              <a:rPr lang="ar-IQ" b="1" dirty="0" smtClean="0"/>
              <a:t>:بروتوكول </a:t>
            </a:r>
            <a:r>
              <a:rPr lang="ar-IQ" b="1" dirty="0"/>
              <a:t>الأمم المتحدة لمنع ومكافحة الاتجار بالبشر: وهو اتفاقية دولية تحت إطار الأمم المتحدة تهدف إلى تعزيز التعاون الدولي في مكافحة هذه الجريمة وحماية حقوق الضحايا</a:t>
            </a:r>
            <a:r>
              <a:rPr lang="ar-IQ" b="1" dirty="0" smtClean="0"/>
              <a:t>.</a:t>
            </a:r>
          </a:p>
          <a:p>
            <a:pPr algn="just" rtl="1"/>
            <a:r>
              <a:rPr lang="ar-IQ" b="1" dirty="0" smtClean="0"/>
              <a:t>تشريعات </a:t>
            </a:r>
            <a:r>
              <a:rPr lang="ar-IQ" b="1" dirty="0"/>
              <a:t>العمل الدولية: تتضمن تشريعات منظمة العمل الدولية والتي تحظر العمل القسري وتطالب بحماية حقوق العمال وضمان ظروف العمل اللائقة</a:t>
            </a:r>
            <a:r>
              <a:rPr lang="ar-IQ" b="1" dirty="0" smtClean="0"/>
              <a:t>.</a:t>
            </a:r>
          </a:p>
          <a:p>
            <a:pPr algn="just" rtl="1"/>
            <a:r>
              <a:rPr lang="ar-IQ" b="1" dirty="0" smtClean="0"/>
              <a:t>تشريعات </a:t>
            </a:r>
            <a:r>
              <a:rPr lang="ar-IQ" b="1" dirty="0"/>
              <a:t>الجرائم الدولية: تتضمن قوانين تجريم الاتجار بالأشخاص وتحديد العقوبات الصارمة للمتورطين في هذه الجريمة</a:t>
            </a:r>
            <a:r>
              <a:rPr lang="ar-IQ" b="1" dirty="0" smtClean="0"/>
              <a:t>.</a:t>
            </a:r>
          </a:p>
          <a:p>
            <a:pPr algn="just" rtl="1"/>
            <a:r>
              <a:rPr lang="ar-IQ" b="1" dirty="0" smtClean="0"/>
              <a:t>تشريعات </a:t>
            </a:r>
            <a:r>
              <a:rPr lang="ar-IQ" b="1" dirty="0"/>
              <a:t>الهجرة: تحظر تشريعات الهجرة غير الشرعية التي تعزز التعاون الدولي في مكافحة الاتجار بالبشر عبر تعزيز الحماية للضحايا ومعاقبة المتورطين</a:t>
            </a:r>
            <a:r>
              <a:rPr lang="ar-IQ" b="1" dirty="0" smtClean="0"/>
              <a:t>.</a:t>
            </a:r>
          </a:p>
          <a:p>
            <a:pPr algn="just" rtl="1"/>
            <a:r>
              <a:rPr lang="ar-IQ" b="1" dirty="0" smtClean="0"/>
              <a:t>برامج </a:t>
            </a:r>
            <a:r>
              <a:rPr lang="ar-IQ" b="1" dirty="0"/>
              <a:t>ومبادرات وطنية: تعمل الحكومات على تطوير برامج ومبادرات محلية تهدف إلى رصد ومكافحة الاتجار بالبشر وتقديم الدعم للضحايا وتعزيز التوعية </a:t>
            </a:r>
            <a:r>
              <a:rPr lang="ar-IQ" b="1" dirty="0" smtClean="0"/>
              <a:t>في المجتمع .</a:t>
            </a:r>
            <a:endParaRPr lang="en-US" b="1" dirty="0"/>
          </a:p>
        </p:txBody>
      </p:sp>
    </p:spTree>
    <p:extLst>
      <p:ext uri="{BB962C8B-B14F-4D97-AF65-F5344CB8AC3E}">
        <p14:creationId xmlns:p14="http://schemas.microsoft.com/office/powerpoint/2010/main" val="2566337068"/>
      </p:ext>
    </p:extLst>
  </p:cSld>
  <p:clrMapOvr>
    <a:masterClrMapping/>
  </p:clrMapOvr>
  <p:transition>
    <p:dissolve/>
    <p:sndAc>
      <p:stSnd>
        <p:snd r:embed="rId2" name="chimes.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b="1" dirty="0" smtClean="0"/>
              <a:t>الجهود </a:t>
            </a:r>
            <a:r>
              <a:rPr lang="ar-IQ" b="1" dirty="0"/>
              <a:t>الدولية والمحلية لمكافحة الاتجار بالأشخاص </a:t>
            </a:r>
            <a:endParaRPr lang="en-US" dirty="0"/>
          </a:p>
        </p:txBody>
      </p:sp>
      <p:sp>
        <p:nvSpPr>
          <p:cNvPr id="3" name="عنصر نائب للمحتوى 2"/>
          <p:cNvSpPr>
            <a:spLocks noGrp="1"/>
          </p:cNvSpPr>
          <p:nvPr>
            <p:ph idx="1"/>
          </p:nvPr>
        </p:nvSpPr>
        <p:spPr/>
        <p:txBody>
          <a:bodyPr>
            <a:normAutofit fontScale="70000" lnSpcReduction="20000"/>
          </a:bodyPr>
          <a:lstStyle/>
          <a:p>
            <a:pPr algn="just" rtl="1"/>
            <a:r>
              <a:rPr lang="ar-IQ" b="1" dirty="0" err="1" smtClean="0"/>
              <a:t>تشمل:التعاون</a:t>
            </a:r>
            <a:r>
              <a:rPr lang="ar-IQ" b="1" dirty="0" smtClean="0"/>
              <a:t> </a:t>
            </a:r>
            <a:r>
              <a:rPr lang="ar-IQ" b="1" dirty="0"/>
              <a:t>القانوني والتحقيقات المشتركة: تتعاون الدول في تبادل المعلومات والتجارب وتقديم المساعدة القانونية لمكافحة الاتجار بالبشر ومحاكمة المتورطين</a:t>
            </a:r>
            <a:r>
              <a:rPr lang="ar-IQ" b="1" dirty="0" smtClean="0"/>
              <a:t>.</a:t>
            </a:r>
          </a:p>
          <a:p>
            <a:pPr algn="just" rtl="1"/>
            <a:r>
              <a:rPr lang="ar-IQ" b="1" dirty="0" smtClean="0"/>
              <a:t>تطوير </a:t>
            </a:r>
            <a:r>
              <a:rPr lang="ar-IQ" b="1" dirty="0"/>
              <a:t>التشريعات الوطنية: تعمل الدول على تحديث وتعزيز التشريعات الوطنية لمكافحة الاتجار بالأشخاص وتحديد العقوبات الصارمة للمتورطين</a:t>
            </a:r>
            <a:r>
              <a:rPr lang="ar-IQ" b="1" dirty="0" smtClean="0"/>
              <a:t>.</a:t>
            </a:r>
          </a:p>
          <a:p>
            <a:pPr algn="just" rtl="1"/>
            <a:r>
              <a:rPr lang="ar-IQ" b="1" dirty="0" smtClean="0"/>
              <a:t>البرامج </a:t>
            </a:r>
            <a:r>
              <a:rPr lang="ar-IQ" b="1" dirty="0"/>
              <a:t>الوطنية للوقاية والتوعية: تنفذ الدول برامج للتوعية والتثقيف في المجتمعات المحلية حول خطر الاتجار بالبشر وكيفية الوقاية منه</a:t>
            </a:r>
            <a:r>
              <a:rPr lang="ar-IQ" b="1" dirty="0" smtClean="0"/>
              <a:t>.</a:t>
            </a:r>
          </a:p>
          <a:p>
            <a:pPr algn="just" rtl="1"/>
            <a:r>
              <a:rPr lang="ar-IQ" b="1" dirty="0" smtClean="0"/>
              <a:t>دعم </a:t>
            </a:r>
            <a:r>
              <a:rPr lang="ar-IQ" b="1" dirty="0"/>
              <a:t>الضحايا وإعادة تأهيلهم: تقدم الدول الدعم للضحايا وتوفر لهم الخدمات الضرورية لإعادة تأهيلهم وإعادة إدماجهم في المجتمع</a:t>
            </a:r>
            <a:r>
              <a:rPr lang="ar-IQ" b="1" dirty="0" smtClean="0"/>
              <a:t>.</a:t>
            </a:r>
          </a:p>
          <a:p>
            <a:pPr algn="just" rtl="1"/>
            <a:r>
              <a:rPr lang="ar-IQ" b="1" dirty="0" smtClean="0"/>
              <a:t>التعاون </a:t>
            </a:r>
            <a:r>
              <a:rPr lang="ar-IQ" b="1" dirty="0"/>
              <a:t>مع المنظمات الدولية والمنظمات غير الحكومية: تتعاون الدول مع منظمات دولية مثل الأمم المتحدة ومنظمة العمل الدولية والمنظمات غير الحكومية لتبادل المعلومات وتعزيز </a:t>
            </a:r>
            <a:r>
              <a:rPr lang="ar-IQ" b="1" dirty="0" smtClean="0"/>
              <a:t>الجهود المشتركة .</a:t>
            </a:r>
            <a:endParaRPr lang="en-US" dirty="0"/>
          </a:p>
        </p:txBody>
      </p:sp>
      <p:pic>
        <p:nvPicPr>
          <p:cNvPr id="4" name="صورة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748006"/>
            <a:ext cx="3707904" cy="2159944"/>
          </a:xfrm>
          <a:prstGeom prst="rect">
            <a:avLst/>
          </a:prstGeom>
        </p:spPr>
      </p:pic>
    </p:spTree>
    <p:extLst>
      <p:ext uri="{BB962C8B-B14F-4D97-AF65-F5344CB8AC3E}">
        <p14:creationId xmlns:p14="http://schemas.microsoft.com/office/powerpoint/2010/main" val="1990848431"/>
      </p:ext>
    </p:extLst>
  </p:cSld>
  <p:clrMapOvr>
    <a:masterClrMapping/>
  </p:clrMapOvr>
  <p:transition>
    <p:dissolve/>
    <p:sndAc>
      <p:stSnd>
        <p:snd r:embed="rId2" name="chimes.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94</TotalTime>
  <Words>1125</Words>
  <Application>Microsoft Office PowerPoint</Application>
  <PresentationFormat>عرض على الشاشة (3:4)‏</PresentationFormat>
  <Paragraphs>60</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انقلاب</vt:lpstr>
      <vt:lpstr>           ورشة عمل  ماذا نفعل للقضاء على الاتجار بالأشخاص  مقدمة من قبل  ا.م.د عبير داخل حاتم  م.د لقاء عبد الزهرة  abeer@copew.uobaghdad.edu.iq كلية التربية البدنية وعلوم الرياضة للبنات - جامعة بغداد  8/4/2024    </vt:lpstr>
      <vt:lpstr>المحاور: - مفهوم الاتجار بالأشخاص . - وأشكاله المختلفة. - الأسباب والعوامل التي تؤدي إلى الاتجار بالأشخاص. - تأثيرات الاتجار بالأشخاص على الضحايا والمجتمعات. -التشريعات الوطنية والدولية المتعلقة بمكافحة الاتجار بالأشخاص. -الجهود الدولية والمحلية لمكافحة الاتجار بالأشخاص، بما في ذلك التعاون بين -الوسائل التي يمكن أن يتخذها الأفراد للحد من الاتجار بالأشخاص والتعامل معها. -دراسات حالة وتجارب ناجحة في مكافحة الاتجار بالأشخاص في بعض الدول.</vt:lpstr>
      <vt:lpstr>عرض تقديمي في PowerPoint</vt:lpstr>
      <vt:lpstr>مفهوم الاتجار بالاشخاص</vt:lpstr>
      <vt:lpstr>أشكال الاتجار بالأشخاص </vt:lpstr>
      <vt:lpstr>أسباب وعوامل تسهم في حدوث الاتجار بالأشخاص</vt:lpstr>
      <vt:lpstr>تأثيرات الاتجار بالأشخاص على الضحايا والمجتمعات تكون مدمرة وشاملة</vt:lpstr>
      <vt:lpstr>تشريعات واتفاقيات وطنية ودولية تهدف إلى مكافحة الاتجار بالأشخاص</vt:lpstr>
      <vt:lpstr>الجهود الدولية والمحلية لمكافحة الاتجار بالأشخاص </vt:lpstr>
      <vt:lpstr>الوسائل التي يمكن للأفراد اتخاذها للحد من الاتجار بالأشخاص والتعامل معها </vt:lpstr>
      <vt:lpstr>دراسات حالة وتجارب ناجحة في مكافحة الاتجار بالبشر في بعض الدول</vt:lpstr>
      <vt:lpstr>التوصيات </vt:lpstr>
      <vt:lpstr>عرض تقديمي في PowerPoint</vt:lpstr>
    </vt:vector>
  </TitlesOfParts>
  <Company>OFFICE2007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  أ.م.د عبير داخل حاتم   م.د لقاء عبد الزهرة</dc:title>
  <dc:creator>abumada</dc:creator>
  <cp:lastModifiedBy>Abeer</cp:lastModifiedBy>
  <cp:revision>17</cp:revision>
  <dcterms:created xsi:type="dcterms:W3CDTF">2024-04-05T22:46:49Z</dcterms:created>
  <dcterms:modified xsi:type="dcterms:W3CDTF">2024-04-06T07:53:35Z</dcterms:modified>
</cp:coreProperties>
</file>